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48.jpg" ContentType="image/jpg"/>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 id="2147483686" r:id="rId7"/>
  </p:sldMasterIdLst>
  <p:notesMasterIdLst>
    <p:notesMasterId r:id="rId36"/>
  </p:notesMasterIdLst>
  <p:sldIdLst>
    <p:sldId id="261" r:id="rId8"/>
    <p:sldId id="269" r:id="rId9"/>
    <p:sldId id="266" r:id="rId10"/>
    <p:sldId id="274" r:id="rId11"/>
    <p:sldId id="289" r:id="rId12"/>
    <p:sldId id="268" r:id="rId13"/>
    <p:sldId id="294" r:id="rId14"/>
    <p:sldId id="295" r:id="rId15"/>
    <p:sldId id="296" r:id="rId16"/>
    <p:sldId id="270" r:id="rId17"/>
    <p:sldId id="291" r:id="rId18"/>
    <p:sldId id="297" r:id="rId19"/>
    <p:sldId id="300" r:id="rId20"/>
    <p:sldId id="299" r:id="rId21"/>
    <p:sldId id="301" r:id="rId22"/>
    <p:sldId id="302" r:id="rId23"/>
    <p:sldId id="307" r:id="rId24"/>
    <p:sldId id="308" r:id="rId25"/>
    <p:sldId id="309" r:id="rId26"/>
    <p:sldId id="310" r:id="rId27"/>
    <p:sldId id="311" r:id="rId28"/>
    <p:sldId id="312" r:id="rId29"/>
    <p:sldId id="313" r:id="rId30"/>
    <p:sldId id="314" r:id="rId31"/>
    <p:sldId id="303" r:id="rId32"/>
    <p:sldId id="316" r:id="rId33"/>
    <p:sldId id="287" r:id="rId34"/>
    <p:sldId id="263" r:id="rId3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BB"/>
    <a:srgbClr val="FAE912"/>
    <a:srgbClr val="9397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510" autoAdjust="0"/>
  </p:normalViewPr>
  <p:slideViewPr>
    <p:cSldViewPr snapToGrid="0" snapToObjects="1">
      <p:cViewPr varScale="1">
        <p:scale>
          <a:sx n="43" d="100"/>
          <a:sy n="43" d="100"/>
        </p:scale>
        <p:origin x="2602"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DC7718DC-E80A-4A0B-8EBC-1322B70085AB}" type="datetimeFigureOut">
              <a:rPr lang="en-US" smtClean="0"/>
              <a:t>5/21/2019</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A8506AF6-D435-43CA-9F8C-86A19E1D5118}" type="slidenum">
              <a:rPr lang="en-US" smtClean="0"/>
              <a:t>‹#›</a:t>
            </a:fld>
            <a:endParaRPr lang="en-US"/>
          </a:p>
        </p:txBody>
      </p:sp>
    </p:spTree>
    <p:extLst>
      <p:ext uri="{BB962C8B-B14F-4D97-AF65-F5344CB8AC3E}">
        <p14:creationId xmlns:p14="http://schemas.microsoft.com/office/powerpoint/2010/main" val="119604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Introductions Lisa</a:t>
            </a:r>
            <a:r>
              <a:rPr lang="en-US" sz="1200" b="0" i="0" kern="1200" baseline="0" dirty="0" smtClean="0">
                <a:solidFill>
                  <a:schemeClr val="tx1"/>
                </a:solidFill>
                <a:effectLst/>
                <a:latin typeface="+mn-lt"/>
                <a:ea typeface="+mn-ea"/>
                <a:cs typeface="+mn-cs"/>
              </a:rPr>
              <a:t> and Joy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1</a:t>
            </a:fld>
            <a:endParaRPr lang="en-US"/>
          </a:p>
        </p:txBody>
      </p:sp>
    </p:spTree>
    <p:extLst>
      <p:ext uri="{BB962C8B-B14F-4D97-AF65-F5344CB8AC3E}">
        <p14:creationId xmlns:p14="http://schemas.microsoft.com/office/powerpoint/2010/main" val="2227446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baseline="0" dirty="0" smtClean="0"/>
              <a:t>Joy</a:t>
            </a:r>
          </a:p>
          <a:p>
            <a:endParaRPr lang="en-US" i="1" u="sng" baseline="0" dirty="0" smtClean="0"/>
          </a:p>
          <a:p>
            <a:r>
              <a:rPr lang="en-US" i="0" u="none" baseline="0" dirty="0" smtClean="0"/>
              <a:t>We have presented on brownfields and the important impacts of contaminated lands thus far. Now, I want to take us in another direction to help increase our knowledge of land ownership in Alaska (because owners are considered responsible </a:t>
            </a:r>
            <a:r>
              <a:rPr lang="en-US" i="0" u="none" baseline="0" dirty="0" smtClean="0"/>
              <a:t>parties of any contamination on their land), </a:t>
            </a:r>
            <a:r>
              <a:rPr lang="en-US" i="0" u="none" baseline="0" dirty="0" smtClean="0"/>
              <a:t>as well as understand how </a:t>
            </a:r>
            <a:r>
              <a:rPr lang="en-US" i="0" u="none" baseline="0" dirty="0" smtClean="0"/>
              <a:t>lands were divvied up after ANCSA. </a:t>
            </a:r>
          </a:p>
          <a:p>
            <a:r>
              <a:rPr lang="en-US" i="0" u="none" baseline="0" dirty="0" smtClean="0"/>
              <a:t>---</a:t>
            </a:r>
            <a:endParaRPr lang="en-US" i="0" u="none" baseline="0" dirty="0" smtClean="0"/>
          </a:p>
          <a:p>
            <a:endParaRPr lang="en-US" i="1" u="sng" baseline="0" dirty="0" smtClean="0"/>
          </a:p>
          <a:p>
            <a:r>
              <a:rPr lang="en-US" baseline="0" dirty="0" smtClean="0"/>
              <a:t>Displayed on this slide and familiar to many of you are the</a:t>
            </a:r>
            <a:r>
              <a:rPr lang="en-US" dirty="0" smtClean="0"/>
              <a:t> 12 Regional Corps.</a:t>
            </a:r>
            <a:r>
              <a:rPr lang="en-US" baseline="0" dirty="0" smtClean="0"/>
              <a:t> </a:t>
            </a:r>
            <a:r>
              <a:rPr lang="en-US" baseline="0" dirty="0" smtClean="0"/>
              <a:t>There is a 13</a:t>
            </a:r>
            <a:r>
              <a:rPr lang="en-US" baseline="30000" dirty="0" smtClean="0"/>
              <a:t>th</a:t>
            </a:r>
            <a:r>
              <a:rPr lang="en-US" baseline="0" dirty="0" smtClean="0"/>
              <a:t> corporation but it is considered “landless.” In </a:t>
            </a:r>
            <a:r>
              <a:rPr lang="en-US" baseline="0" dirty="0" smtClean="0"/>
              <a:t>1971, the Alaska Native Claims Settlement Act –aka ANCSA established these regional corps as well as 200 plus Village Corps.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ANCSA outlines that the vi</a:t>
            </a:r>
            <a:r>
              <a:rPr lang="en-US" dirty="0" smtClean="0"/>
              <a:t>llage</a:t>
            </a:r>
            <a:r>
              <a:rPr lang="en-US" baseline="0" dirty="0" smtClean="0"/>
              <a:t> corps own surface rights to land and Regional corps own the sub-surface rights, however ANCSA never gave a clear d</a:t>
            </a:r>
            <a:r>
              <a:rPr lang="en-US" dirty="0" smtClean="0"/>
              <a:t>efinition of surface and subsurface.</a:t>
            </a:r>
            <a:r>
              <a:rPr lang="en-US" baseline="0" dirty="0" smtClean="0"/>
              <a:t> This adds to the complexity of ANCSA in determining who can do what with the land.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Under ANCSA, The U.S. Department of the Interior, Bureau of Land Management was ordered to survey</a:t>
            </a:r>
            <a:r>
              <a:rPr lang="en-US" baseline="0" dirty="0" smtClean="0"/>
              <a:t> </a:t>
            </a:r>
            <a:r>
              <a:rPr lang="en-US" dirty="0" smtClean="0"/>
              <a:t>the areas selected or designated for conveyance to Village and Regional Corporations. Unfortunately</a:t>
            </a:r>
            <a:r>
              <a:rPr lang="en-US" baseline="0" dirty="0" smtClean="0"/>
              <a:t> many sites were conveyed contaminated.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11</a:t>
            </a:fld>
            <a:endParaRPr lang="en-US"/>
          </a:p>
        </p:txBody>
      </p:sp>
    </p:spTree>
    <p:extLst>
      <p:ext uri="{BB962C8B-B14F-4D97-AF65-F5344CB8AC3E}">
        <p14:creationId xmlns:p14="http://schemas.microsoft.com/office/powerpoint/2010/main" val="3854503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Joy</a:t>
            </a:r>
            <a:r>
              <a:rPr lang="en-US" baseline="0" dirty="0" smtClean="0"/>
              <a:t> </a:t>
            </a:r>
          </a:p>
          <a:p>
            <a:endParaRPr lang="en-US" dirty="0" smtClean="0"/>
          </a:p>
          <a:p>
            <a:r>
              <a:rPr lang="en-US" dirty="0" smtClean="0"/>
              <a:t>During </a:t>
            </a:r>
            <a:r>
              <a:rPr lang="en-US" dirty="0"/>
              <a:t>World War II and the Cold </a:t>
            </a:r>
            <a:r>
              <a:rPr lang="en-US" dirty="0" smtClean="0"/>
              <a:t>War, </a:t>
            </a:r>
            <a:r>
              <a:rPr lang="en-US" dirty="0"/>
              <a:t>US military had a heavy presence in Alaska. There was a lot of environmental contamination left by </a:t>
            </a:r>
            <a:r>
              <a:rPr lang="en-US" dirty="0" smtClean="0"/>
              <a:t>these pre-ANCSA activities</a:t>
            </a:r>
            <a:r>
              <a:rPr lang="en-US" dirty="0"/>
              <a:t>. Communication sites, tank farms, bomb impact areas, dumps, </a:t>
            </a:r>
            <a:r>
              <a:rPr lang="en-US" dirty="0" smtClean="0"/>
              <a:t>etc. </a:t>
            </a:r>
            <a:endParaRPr lang="en-US" dirty="0"/>
          </a:p>
          <a:p>
            <a:r>
              <a:rPr lang="en-US" dirty="0"/>
              <a:t>	</a:t>
            </a:r>
          </a:p>
          <a:p>
            <a:r>
              <a:rPr lang="en-US" dirty="0" smtClean="0"/>
              <a:t>Through ANCSA,</a:t>
            </a:r>
            <a:r>
              <a:rPr lang="en-US" baseline="0" dirty="0" smtClean="0"/>
              <a:t> h</a:t>
            </a:r>
            <a:r>
              <a:rPr lang="en-US" dirty="0" smtClean="0"/>
              <a:t>undreds </a:t>
            </a:r>
            <a:r>
              <a:rPr lang="en-US" dirty="0"/>
              <a:t>of these contaminated sites </a:t>
            </a:r>
            <a:r>
              <a:rPr lang="en-US" dirty="0" smtClean="0"/>
              <a:t>were conveyed</a:t>
            </a:r>
            <a:r>
              <a:rPr lang="en-US" baseline="0" dirty="0" smtClean="0"/>
              <a:t> </a:t>
            </a:r>
            <a:r>
              <a:rPr lang="en-US" dirty="0" smtClean="0"/>
              <a:t>the to the</a:t>
            </a:r>
            <a:r>
              <a:rPr lang="en-US" baseline="0" dirty="0" smtClean="0"/>
              <a:t> regional and village </a:t>
            </a:r>
            <a:r>
              <a:rPr lang="en-US" dirty="0" smtClean="0"/>
              <a:t>Corporations</a:t>
            </a:r>
            <a:r>
              <a:rPr lang="en-US" dirty="0"/>
              <a:t>, and the effort to get them </a:t>
            </a:r>
            <a:r>
              <a:rPr lang="en-US" dirty="0" smtClean="0"/>
              <a:t>cleaned up </a:t>
            </a:r>
            <a:r>
              <a:rPr lang="en-US" dirty="0"/>
              <a:t>has been going on for decades. </a:t>
            </a:r>
          </a:p>
          <a:p>
            <a:r>
              <a:rPr lang="en-US" dirty="0"/>
              <a:t> </a:t>
            </a:r>
          </a:p>
          <a:p>
            <a:r>
              <a:rPr lang="en-US" dirty="0"/>
              <a:t>In the meantime, as you can imagine, Native leaders are concerned with the health and safety impacts of the contamination on local populations. </a:t>
            </a:r>
            <a:endParaRPr lang="en-US" dirty="0" smtClean="0"/>
          </a:p>
          <a:p>
            <a:endParaRPr lang="en-US" dirty="0" smtClean="0"/>
          </a:p>
          <a:p>
            <a:r>
              <a:rPr lang="en-US" dirty="0" smtClean="0"/>
              <a:t>So,</a:t>
            </a:r>
            <a:r>
              <a:rPr lang="en-US" baseline="0" dirty="0" smtClean="0"/>
              <a:t> w</a:t>
            </a:r>
            <a:r>
              <a:rPr lang="en-US" dirty="0" smtClean="0"/>
              <a:t>hat has been done? </a:t>
            </a:r>
          </a:p>
        </p:txBody>
      </p:sp>
      <p:sp>
        <p:nvSpPr>
          <p:cNvPr id="4" name="Slide Number Placeholder 3"/>
          <p:cNvSpPr>
            <a:spLocks noGrp="1"/>
          </p:cNvSpPr>
          <p:nvPr>
            <p:ph type="sldNum" sz="quarter" idx="10"/>
          </p:nvPr>
        </p:nvSpPr>
        <p:spPr/>
        <p:txBody>
          <a:bodyPr/>
          <a:lstStyle/>
          <a:p>
            <a:fld id="{5B5B44F5-ACDF-43EE-A2C4-243C71CD42E5}" type="slidenum">
              <a:rPr lang="en-US" smtClean="0"/>
              <a:t>12</a:t>
            </a:fld>
            <a:endParaRPr lang="en-US" dirty="0"/>
          </a:p>
        </p:txBody>
      </p:sp>
    </p:spTree>
    <p:extLst>
      <p:ext uri="{BB962C8B-B14F-4D97-AF65-F5344CB8AC3E}">
        <p14:creationId xmlns:p14="http://schemas.microsoft.com/office/powerpoint/2010/main" val="146224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BLM released</a:t>
            </a:r>
            <a:r>
              <a:rPr lang="en-US" sz="1200" baseline="0" dirty="0" smtClean="0"/>
              <a:t> its Report to Congress completing their identification of conveyed ANCSA contaminated lands by m</a:t>
            </a:r>
            <a:r>
              <a:rPr lang="en-US" sz="1200" dirty="0" smtClean="0"/>
              <a:t>erging all databases that have information on ANCS</a:t>
            </a:r>
            <a:r>
              <a:rPr lang="en-US" sz="1200" baseline="0" dirty="0" smtClean="0"/>
              <a:t>A contaminated lands into one database (</a:t>
            </a:r>
            <a:r>
              <a:rPr lang="en-US" sz="1200" dirty="0" smtClean="0"/>
              <a:t>ADEC, FUDS, Air Force, FAA databases) and added BLM conveyance information to this</a:t>
            </a:r>
            <a:r>
              <a:rPr lang="en-US" sz="1200" baseline="0" dirty="0" smtClean="0"/>
              <a:t> </a:t>
            </a:r>
            <a:r>
              <a:rPr lang="en-US" sz="1200" baseline="0" dirty="0" err="1" smtClean="0"/>
              <a:t>webmap</a:t>
            </a:r>
            <a:r>
              <a:rPr lang="en-US" sz="1200" baseline="0" dirty="0" smtClean="0"/>
              <a:t> inventory.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address is your most up to date inventory of ANCSA sites.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This report also offered the following three recommendations. </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13</a:t>
            </a:fld>
            <a:endParaRPr lang="en-US"/>
          </a:p>
        </p:txBody>
      </p:sp>
    </p:spTree>
    <p:extLst>
      <p:ext uri="{BB962C8B-B14F-4D97-AF65-F5344CB8AC3E}">
        <p14:creationId xmlns:p14="http://schemas.microsoft.com/office/powerpoint/2010/main" val="2735180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1" u="sng" strike="noStrike" kern="1200" cap="none" spc="0" normalizeH="0" baseline="0" noProof="0" dirty="0" smtClean="0">
                <a:ln>
                  <a:noFill/>
                </a:ln>
                <a:solidFill>
                  <a:prstClr val="black"/>
                </a:solidFill>
                <a:effectLst/>
                <a:uLnTx/>
                <a:uFillTx/>
                <a:latin typeface="+mn-lt"/>
                <a:ea typeface="+mn-ea"/>
                <a:cs typeface="+mn-cs"/>
              </a:rPr>
              <a:t>Joy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This pie chart came from the 2016 report to congress.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 response to recommendation #1, ADEC is working very hard to verify these sites, especially the Orphan Sites number (Orphan sites are operationally defined as those sites not in existing cleanup programs), as many sites on this list are still being vetted.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The most recent number provided by the ADEC of total sites in the ANCSA Inventory is 1146. So, sites are increasing because more are found and reported, as well as changes in their categories as many duplicates were found. </a:t>
            </a:r>
            <a:endParaRPr lang="en-US" dirty="0" smtClean="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C4CC636B-CEEF-42EF-903F-A8B43A873D35}" type="slidenum">
              <a:rPr lang="en-US" smtClean="0"/>
              <a:pPr/>
              <a:t>14</a:t>
            </a:fld>
            <a:endParaRPr lang="en-US" dirty="0"/>
          </a:p>
        </p:txBody>
      </p:sp>
    </p:spTree>
    <p:extLst>
      <p:ext uri="{BB962C8B-B14F-4D97-AF65-F5344CB8AC3E}">
        <p14:creationId xmlns:p14="http://schemas.microsoft.com/office/powerpoint/2010/main" val="3648411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Joy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In response</a:t>
            </a:r>
            <a:r>
              <a:rPr lang="en-US" baseline="0" dirty="0" smtClean="0"/>
              <a:t> to Recommendation #2 from the BLM report, the ANCSA Contaminated Lands Partnership Group was established in late 2017. </a:t>
            </a:r>
            <a:endParaRPr lang="en-US" dirty="0" smtClean="0"/>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 purpose</a:t>
            </a:r>
            <a:r>
              <a:rPr lang="en-US" sz="1200" kern="1200" baseline="0" dirty="0" smtClean="0">
                <a:solidFill>
                  <a:schemeClr val="tx1"/>
                </a:solidFill>
                <a:effectLst/>
                <a:latin typeface="+mn-lt"/>
                <a:ea typeface="+mn-ea"/>
                <a:cs typeface="+mn-cs"/>
              </a:rPr>
              <a:t> of the ANCSA PG is for…</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2</a:t>
            </a:r>
            <a:r>
              <a:rPr lang="en-US" sz="1200" kern="1200" baseline="30000" dirty="0" smtClean="0">
                <a:solidFill>
                  <a:schemeClr val="tx1"/>
                </a:solidFill>
                <a:effectLst/>
                <a:latin typeface="+mn-lt"/>
                <a:ea typeface="+mn-ea"/>
                <a:cs typeface="+mn-cs"/>
              </a:rPr>
              <a:t>nd</a:t>
            </a:r>
            <a:r>
              <a:rPr lang="en-US" sz="1200" kern="1200" baseline="0" dirty="0" smtClean="0">
                <a:solidFill>
                  <a:schemeClr val="tx1"/>
                </a:solidFill>
                <a:effectLst/>
                <a:latin typeface="+mn-lt"/>
                <a:ea typeface="+mn-ea"/>
                <a:cs typeface="+mn-cs"/>
              </a:rPr>
              <a:t> Bullet point- </a:t>
            </a:r>
            <a:r>
              <a:rPr lang="en-US" sz="1200" kern="1200" dirty="0" smtClean="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acknowledge that there may be many more contaminated sites that were conveyed to ANCSA village and regional corporations</a:t>
            </a:r>
            <a:r>
              <a:rPr lang="en-US" sz="1200" kern="1200" baseline="0" dirty="0" smtClean="0">
                <a:solidFill>
                  <a:schemeClr val="tx1"/>
                </a:solidFill>
                <a:effectLst/>
                <a:latin typeface="+mn-lt"/>
                <a:ea typeface="+mn-ea"/>
                <a:cs typeface="+mn-cs"/>
              </a:rPr>
              <a:t> and we want to be sure to capture all these sites. </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D47AFF-0996-4DF8-8DC1-4B41CD2884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89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dirty="0" smtClean="0"/>
              <a:t>Joy</a:t>
            </a:r>
            <a:r>
              <a:rPr lang="en-US" baseline="0" dirty="0" smtClean="0"/>
              <a:t>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 Partnership Group we work</a:t>
            </a:r>
            <a:r>
              <a:rPr lang="en-US" baseline="0" dirty="0" smtClean="0"/>
              <a:t> closely with all of these entities to fulfill recommendation #3 – initiate site clean up process.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most exciting part for Alaska Corporations as landowners is now, they need not worry about being held liable for land conveyed contaminated!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p:txBody>
      </p:sp>
      <p:sp>
        <p:nvSpPr>
          <p:cNvPr id="1013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086FB-D9F4-462E-85FE-062B8692F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761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panose="020F0502020204030204" pitchFamily="34" charset="0"/>
                <a:ea typeface="Calibri" panose="020F0502020204030204" pitchFamily="34" charset="0"/>
                <a:cs typeface="Calibri" panose="020F0502020204030204" pitchFamily="34" charset="0"/>
              </a:rPr>
              <a:t>Lisa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5064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04649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Section 101(20)(D)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05234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Section 101(20)(D)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7533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sng" dirty="0" smtClean="0"/>
              <a:t>Joy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2</a:t>
            </a:fld>
            <a:endParaRPr lang="en-US"/>
          </a:p>
        </p:txBody>
      </p:sp>
    </p:spTree>
    <p:extLst>
      <p:ext uri="{BB962C8B-B14F-4D97-AF65-F5344CB8AC3E}">
        <p14:creationId xmlns:p14="http://schemas.microsoft.com/office/powerpoint/2010/main" val="325232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Section 101(20)(D)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02652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1122" lvl="1" indent="-288893">
              <a:lnSpc>
                <a:spcPct val="107000"/>
              </a:lnSpc>
              <a:buFont typeface="Courier New" panose="02070309020205020404" pitchFamily="49" charset="0"/>
              <a:buChar char="o"/>
            </a:pPr>
            <a:r>
              <a:rPr lang="en-US" sz="2800" dirty="0">
                <a:latin typeface="Calibri" panose="020F0502020204030204" pitchFamily="34" charset="0"/>
                <a:ea typeface="Calibri" panose="020F0502020204030204" pitchFamily="34" charset="0"/>
                <a:cs typeface="Calibri" panose="020F0502020204030204" pitchFamily="34" charset="0"/>
              </a:rPr>
              <a:t>prioritize grant funding for sites that would facilitate renewable electricity from wind, solar, or geothermal energy; or any energy efficiency improvement project at a brownfield site.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52846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Section 101(20)(D)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22925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Section 101(20)(D) is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22D1AD-C534-42D2-AD3F-5182DAF136C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25681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sng" baseline="0" dirty="0" smtClean="0"/>
              <a:t>Joy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t>
            </a:r>
            <a:r>
              <a:rPr lang="en-US" baseline="0" dirty="0" smtClean="0"/>
              <a:t>how do we tie all of what we have presented to you today into what </a:t>
            </a:r>
            <a:r>
              <a:rPr lang="en-US" b="1" baseline="0" dirty="0" smtClean="0"/>
              <a:t>you can do in regards to contaminated sites</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LEO- As the climate changes, our environment changes. You are the experts in your community and view first hand changes in your land caused by climate change and erosion. Contaminated sites that have been sitting dormant for many years may suddenly appear due to erosion. You can use LEO to communicate your contamination concerns. Let us know through posting pictures, GPS locations, and anything that can be impacted by this potential contamination –land, wildlife, water, food, or safety. </a:t>
            </a:r>
            <a:r>
              <a:rPr lang="en-US" baseline="0" dirty="0" smtClean="0"/>
              <a:t>LEO will reach out to experts to assist you with these concerns. Please also remember that if there is an oil spill or action that requires immediate attention, please contact the Alaska Spill Response Hotline- </a:t>
            </a:r>
            <a:r>
              <a:rPr lang="en-US" sz="1200" b="0" i="0" kern="1200" dirty="0" smtClean="0">
                <a:solidFill>
                  <a:schemeClr val="tx1"/>
                </a:solidFill>
                <a:effectLst/>
                <a:latin typeface="+mn-lt"/>
                <a:ea typeface="+mn-ea"/>
                <a:cs typeface="+mn-cs"/>
              </a:rPr>
              <a:t>1-800-478-9300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25</a:t>
            </a:fld>
            <a:endParaRPr lang="en-US"/>
          </a:p>
        </p:txBody>
      </p:sp>
    </p:spTree>
    <p:extLst>
      <p:ext uri="{BB962C8B-B14F-4D97-AF65-F5344CB8AC3E}">
        <p14:creationId xmlns:p14="http://schemas.microsoft.com/office/powerpoint/2010/main" val="1538404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26</a:t>
            </a:fld>
            <a:endParaRPr lang="en-US"/>
          </a:p>
        </p:txBody>
      </p:sp>
    </p:spTree>
    <p:extLst>
      <p:ext uri="{BB962C8B-B14F-4D97-AF65-F5344CB8AC3E}">
        <p14:creationId xmlns:p14="http://schemas.microsoft.com/office/powerpoint/2010/main" val="3179417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68539B-567F-4F19-9477-A81D17BD474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34259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28</a:t>
            </a:fld>
            <a:endParaRPr lang="en-US"/>
          </a:p>
        </p:txBody>
      </p:sp>
    </p:spTree>
    <p:extLst>
      <p:ext uri="{BB962C8B-B14F-4D97-AF65-F5344CB8AC3E}">
        <p14:creationId xmlns:p14="http://schemas.microsoft.com/office/powerpoint/2010/main" val="344534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u="sng" dirty="0" smtClean="0"/>
              <a:t>Joy </a:t>
            </a:r>
          </a:p>
          <a:p>
            <a:endParaRPr lang="en-US" dirty="0" smtClean="0"/>
          </a:p>
          <a:p>
            <a:endParaRPr lang="en-US" dirty="0" smtClean="0"/>
          </a:p>
          <a:p>
            <a:r>
              <a:rPr lang="en-US" dirty="0" smtClean="0"/>
              <a:t>Pics- Old Copper River School in </a:t>
            </a:r>
            <a:r>
              <a:rPr lang="en-US" dirty="0" err="1" smtClean="0"/>
              <a:t>Tazlina</a:t>
            </a:r>
            <a:r>
              <a:rPr lang="en-US" baseline="0" dirty="0" smtClean="0"/>
              <a:t>, remediated and re-use plan  </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3</a:t>
            </a:fld>
            <a:endParaRPr lang="en-US"/>
          </a:p>
        </p:txBody>
      </p:sp>
    </p:spTree>
    <p:extLst>
      <p:ext uri="{BB962C8B-B14F-4D97-AF65-F5344CB8AC3E}">
        <p14:creationId xmlns:p14="http://schemas.microsoft.com/office/powerpoint/2010/main" val="36680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Joy </a:t>
            </a:r>
          </a:p>
          <a:p>
            <a:endParaRPr lang="en-US" dirty="0" smtClean="0"/>
          </a:p>
          <a:p>
            <a:pPr marL="571500" indent="-571500">
              <a:buFont typeface="Arial" panose="020B0604020202020204" pitchFamily="34" charset="0"/>
              <a:buChar char="•"/>
            </a:pPr>
            <a:r>
              <a:rPr lang="en-US" sz="1200" dirty="0" smtClean="0">
                <a:solidFill>
                  <a:srgbClr val="002060"/>
                </a:solidFill>
                <a:latin typeface="+mn-lt"/>
              </a:rPr>
              <a:t>Former dry cleaners</a:t>
            </a:r>
          </a:p>
          <a:p>
            <a:pPr marL="571500" indent="-571500">
              <a:buFont typeface="Arial" panose="020B0604020202020204" pitchFamily="34" charset="0"/>
              <a:buChar char="•"/>
            </a:pPr>
            <a:r>
              <a:rPr lang="en-US" sz="1200" dirty="0" smtClean="0">
                <a:solidFill>
                  <a:srgbClr val="002060"/>
                </a:solidFill>
                <a:latin typeface="+mn-lt"/>
              </a:rPr>
              <a:t>Former gas stations</a:t>
            </a:r>
          </a:p>
          <a:p>
            <a:pPr marL="571500" indent="-571500">
              <a:buFont typeface="Arial" panose="020B0604020202020204" pitchFamily="34" charset="0"/>
              <a:buChar char="•"/>
            </a:pPr>
            <a:r>
              <a:rPr lang="en-US" sz="1200" dirty="0" smtClean="0">
                <a:solidFill>
                  <a:srgbClr val="002060"/>
                </a:solidFill>
              </a:rPr>
              <a:t>Old canneries</a:t>
            </a:r>
          </a:p>
          <a:p>
            <a:pPr marL="571500" indent="-571500">
              <a:buFont typeface="Arial" panose="020B0604020202020204" pitchFamily="34" charset="0"/>
              <a:buChar char="•"/>
            </a:pPr>
            <a:r>
              <a:rPr lang="en-US" sz="1200" i="1" dirty="0" smtClean="0">
                <a:solidFill>
                  <a:srgbClr val="002060"/>
                </a:solidFill>
                <a:latin typeface="+mn-lt"/>
              </a:rPr>
              <a:t>Many more!</a:t>
            </a:r>
          </a:p>
          <a:p>
            <a:pPr marL="571500" indent="-571500">
              <a:buFont typeface="Arial" panose="020B0604020202020204" pitchFamily="34" charset="0"/>
              <a:buChar char="•"/>
            </a:pPr>
            <a:endParaRPr lang="en-US" sz="1200" i="1" dirty="0" smtClean="0">
              <a:solidFill>
                <a:srgbClr val="002060"/>
              </a:solidFill>
              <a:latin typeface="+mn-lt"/>
            </a:endParaRPr>
          </a:p>
          <a:p>
            <a:pPr marL="571500" indent="-571500">
              <a:buFont typeface="Arial" panose="020B0604020202020204" pitchFamily="34" charset="0"/>
              <a:buChar char="•"/>
            </a:pPr>
            <a:r>
              <a:rPr lang="en-US" sz="1200" i="1" dirty="0" smtClean="0">
                <a:solidFill>
                  <a:srgbClr val="002060"/>
                </a:solidFill>
                <a:latin typeface="+mn-lt"/>
              </a:rPr>
              <a:t>Note that FUDs has its own clean-up program and though</a:t>
            </a:r>
            <a:r>
              <a:rPr lang="en-US" sz="1200" i="1" baseline="0" dirty="0" smtClean="0">
                <a:solidFill>
                  <a:srgbClr val="002060"/>
                </a:solidFill>
                <a:latin typeface="+mn-lt"/>
              </a:rPr>
              <a:t> FUDs can be considered a brownfield, only one pot of funding can be utilized. </a:t>
            </a:r>
            <a:endParaRPr lang="en-US" sz="1200" i="1" dirty="0" smtClean="0">
              <a:solidFill>
                <a:srgbClr val="002060"/>
              </a:solidFill>
              <a:latin typeface="+mn-lt"/>
            </a:endParaRPr>
          </a:p>
          <a:p>
            <a:pPr marL="0" indent="0">
              <a:buFont typeface="Arial" panose="020B0604020202020204" pitchFamily="34" charset="0"/>
              <a:buNone/>
            </a:pPr>
            <a:endParaRPr lang="en-US" sz="1200" i="1" dirty="0" smtClean="0">
              <a:solidFill>
                <a:srgbClr val="002060"/>
              </a:solidFill>
              <a:latin typeface="+mn-lt"/>
            </a:endParaRPr>
          </a:p>
        </p:txBody>
      </p:sp>
      <p:sp>
        <p:nvSpPr>
          <p:cNvPr id="4" name="Slide Number Placeholder 3"/>
          <p:cNvSpPr>
            <a:spLocks noGrp="1"/>
          </p:cNvSpPr>
          <p:nvPr>
            <p:ph type="sldNum" sz="quarter" idx="10"/>
          </p:nvPr>
        </p:nvSpPr>
        <p:spPr/>
        <p:txBody>
          <a:bodyPr/>
          <a:lstStyle/>
          <a:p>
            <a:fld id="{2D3DD0CA-3849-43B9-8BF0-4F820E511B05}" type="slidenum">
              <a:rPr lang="en-US" smtClean="0"/>
              <a:t>4</a:t>
            </a:fld>
            <a:endParaRPr lang="en-US" dirty="0"/>
          </a:p>
        </p:txBody>
      </p:sp>
    </p:spTree>
    <p:extLst>
      <p:ext uri="{BB962C8B-B14F-4D97-AF65-F5344CB8AC3E}">
        <p14:creationId xmlns:p14="http://schemas.microsoft.com/office/powerpoint/2010/main" val="186985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Joy</a:t>
            </a:r>
            <a:r>
              <a:rPr lang="en-US" i="1" u="sng" baseline="0" dirty="0" smtClean="0"/>
              <a:t> </a:t>
            </a:r>
          </a:p>
          <a:p>
            <a:endParaRPr lang="en-US" baseline="0" dirty="0" smtClean="0"/>
          </a:p>
          <a:p>
            <a:r>
              <a:rPr lang="en-US" dirty="0" smtClean="0"/>
              <a:t>So, now that you all have an idea of what a brownfield</a:t>
            </a:r>
            <a:r>
              <a:rPr lang="en-US" baseline="0" dirty="0" smtClean="0"/>
              <a:t> is, how do you know if a site in your community is contaminated and attention should be paid to it? Please note that not </a:t>
            </a:r>
            <a:r>
              <a:rPr lang="en-US" dirty="0" smtClean="0"/>
              <a:t>all forms of contamination </a:t>
            </a:r>
            <a:r>
              <a:rPr lang="en-US" dirty="0" smtClean="0"/>
              <a:t>are</a:t>
            </a:r>
            <a:r>
              <a:rPr lang="en-US" baseline="0" dirty="0" smtClean="0"/>
              <a:t> visible </a:t>
            </a:r>
            <a:r>
              <a:rPr lang="en-US" dirty="0" smtClean="0"/>
              <a:t>to </a:t>
            </a:r>
            <a:r>
              <a:rPr lang="en-US" dirty="0" smtClean="0"/>
              <a:t>the human eye.</a:t>
            </a:r>
            <a:r>
              <a:rPr lang="en-US" baseline="0" dirty="0" smtClean="0"/>
              <a:t> Some common pointers with contaminated land are: </a:t>
            </a:r>
          </a:p>
          <a:p>
            <a:endParaRPr lang="en-US" dirty="0" smtClean="0"/>
          </a:p>
          <a:p>
            <a:pPr marL="228600" indent="-228600">
              <a:buAutoNum type="arabicPeriod"/>
            </a:pPr>
            <a:r>
              <a:rPr lang="en-US" b="1" dirty="0" smtClean="0"/>
              <a:t>Soil </a:t>
            </a:r>
            <a:r>
              <a:rPr lang="en-US" b="1" dirty="0" smtClean="0"/>
              <a:t>staining </a:t>
            </a:r>
            <a:r>
              <a:rPr lang="en-US" dirty="0" smtClean="0"/>
              <a:t>and discoloration as well as ‘slimy’ or ‘oily’ patches are generally a sign that there is an abundance of a substance that does not naturally occur in the soil. </a:t>
            </a:r>
            <a:endParaRPr lang="en-US" dirty="0" smtClean="0"/>
          </a:p>
          <a:p>
            <a:pPr marL="228600" indent="-228600">
              <a:buAutoNum type="arabicPeriod"/>
            </a:pPr>
            <a:r>
              <a:rPr lang="en-US" b="1" dirty="0" smtClean="0"/>
              <a:t>Odor-</a:t>
            </a:r>
            <a:r>
              <a:rPr lang="en-US" baseline="0" dirty="0" smtClean="0"/>
              <a:t> </a:t>
            </a:r>
            <a:r>
              <a:rPr lang="en-US" dirty="0" smtClean="0"/>
              <a:t>When there is an abundance of a foreign substance trapped in the soil, it can sometimes (but not always) produce a distinctive odor. For example, a clear sign of petroleum contamination is the smell of oil whilst soils contaminated with a heavy metal like lead will not smell any different.</a:t>
            </a:r>
          </a:p>
          <a:p>
            <a:pPr marL="228600" indent="-228600">
              <a:buAutoNum type="arabicPeriod"/>
            </a:pPr>
            <a:r>
              <a:rPr lang="en-US" b="1" dirty="0" smtClean="0"/>
              <a:t>Absence of birds/animals- </a:t>
            </a:r>
            <a:r>
              <a:rPr lang="en-US" dirty="0" smtClean="0"/>
              <a:t>Soil contamination alters the metabolism of microorganisms and arthropods living in the soil and the chemicals they consume become more concentrated as they move up the food chain. The result of this is that soil contamination often wipes out predator or consumer species.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smtClean="0"/>
              <a:t>Minimal Plant life- </a:t>
            </a:r>
            <a:r>
              <a:rPr lang="en-US" b="0" dirty="0" smtClean="0"/>
              <a:t>contamination alters plant metabolism</a:t>
            </a:r>
            <a:r>
              <a:rPr lang="en-US" b="0" baseline="0" dirty="0" smtClean="0"/>
              <a:t> causing them to weaken and die. </a:t>
            </a:r>
            <a:r>
              <a:rPr lang="en-US" b="0" baseline="0" dirty="0" smtClean="0"/>
              <a:t>Distressed Vegetation are </a:t>
            </a:r>
            <a:r>
              <a:rPr lang="en-US" sz="1200" b="0" kern="1200" baseline="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lants that are browned when they should be green or show signs of suffering. </a:t>
            </a:r>
            <a:endParaRPr lang="en-US" b="0" dirty="0" smtClean="0"/>
          </a:p>
          <a:p>
            <a:pPr marL="228600" indent="-228600">
              <a:buAutoNum type="arabicPeriod"/>
            </a:pPr>
            <a:r>
              <a:rPr lang="en-US" b="1" dirty="0" smtClean="0"/>
              <a:t>Erosion - </a:t>
            </a:r>
            <a:r>
              <a:rPr lang="en-US" dirty="0" smtClean="0"/>
              <a:t>If a previously vegetated area is cleared through contamination, it has a secondary effect of soil erosion, as the vegetation is no longer present to protect the soil from being blown or washed away.</a:t>
            </a:r>
          </a:p>
          <a:p>
            <a:pPr marL="228600" indent="-228600">
              <a:buAutoNum type="arabicPeriod"/>
            </a:pPr>
            <a:r>
              <a:rPr lang="en-US" b="1" dirty="0" smtClean="0"/>
              <a:t>Paint</a:t>
            </a:r>
            <a:r>
              <a:rPr lang="en-US" b="1" baseline="0" dirty="0" smtClean="0"/>
              <a:t> Chips- </a:t>
            </a:r>
            <a:r>
              <a:rPr lang="en-US" dirty="0" smtClean="0"/>
              <a:t>A classic and obvious sign of lead </a:t>
            </a:r>
            <a:r>
              <a:rPr lang="en-US" dirty="0" smtClean="0"/>
              <a:t>contamination.</a:t>
            </a:r>
            <a:endParaRPr lang="en-US" b="1" dirty="0"/>
          </a:p>
        </p:txBody>
      </p:sp>
      <p:sp>
        <p:nvSpPr>
          <p:cNvPr id="4" name="Slide Number Placeholder 3"/>
          <p:cNvSpPr>
            <a:spLocks noGrp="1"/>
          </p:cNvSpPr>
          <p:nvPr>
            <p:ph type="sldNum" sz="quarter" idx="10"/>
          </p:nvPr>
        </p:nvSpPr>
        <p:spPr/>
        <p:txBody>
          <a:bodyPr/>
          <a:lstStyle/>
          <a:p>
            <a:fld id="{A8506AF6-D435-43CA-9F8C-86A19E1D5118}" type="slidenum">
              <a:rPr lang="en-US" smtClean="0"/>
              <a:t>5</a:t>
            </a:fld>
            <a:endParaRPr lang="en-US"/>
          </a:p>
        </p:txBody>
      </p:sp>
    </p:spTree>
    <p:extLst>
      <p:ext uri="{BB962C8B-B14F-4D97-AF65-F5344CB8AC3E}">
        <p14:creationId xmlns:p14="http://schemas.microsoft.com/office/powerpoint/2010/main" val="72328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Joy</a:t>
            </a:r>
            <a:r>
              <a:rPr lang="en-US" dirty="0" smtClean="0"/>
              <a:t> </a:t>
            </a:r>
            <a:endParaRPr lang="en-US" baseline="0" dirty="0" smtClean="0"/>
          </a:p>
          <a:p>
            <a:endParaRPr lang="en-US" baseline="0" dirty="0" smtClean="0"/>
          </a:p>
          <a:p>
            <a:r>
              <a:rPr lang="en-US" baseline="0" dirty="0" smtClean="0"/>
              <a:t>Impacts of brownfields/ contamination are the reasons it is very important to identify them and report them. </a:t>
            </a:r>
          </a:p>
          <a:p>
            <a:endParaRPr lang="en-US" baseline="0" dirty="0" smtClean="0"/>
          </a:p>
          <a:p>
            <a:r>
              <a:rPr lang="en-US" baseline="0" dirty="0" smtClean="0"/>
              <a:t>Lisa will further drill down on health impacts for us. </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6</a:t>
            </a:fld>
            <a:endParaRPr lang="en-US"/>
          </a:p>
        </p:txBody>
      </p:sp>
    </p:spTree>
    <p:extLst>
      <p:ext uri="{BB962C8B-B14F-4D97-AF65-F5344CB8AC3E}">
        <p14:creationId xmlns:p14="http://schemas.microsoft.com/office/powerpoint/2010/main" val="140403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Lisa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7</a:t>
            </a:fld>
            <a:endParaRPr lang="en-US"/>
          </a:p>
        </p:txBody>
      </p:sp>
    </p:spTree>
    <p:extLst>
      <p:ext uri="{BB962C8B-B14F-4D97-AF65-F5344CB8AC3E}">
        <p14:creationId xmlns:p14="http://schemas.microsoft.com/office/powerpoint/2010/main" val="329347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Lisa</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8</a:t>
            </a:fld>
            <a:endParaRPr lang="en-US"/>
          </a:p>
        </p:txBody>
      </p:sp>
    </p:spTree>
    <p:extLst>
      <p:ext uri="{BB962C8B-B14F-4D97-AF65-F5344CB8AC3E}">
        <p14:creationId xmlns:p14="http://schemas.microsoft.com/office/powerpoint/2010/main" val="57772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smtClean="0"/>
              <a:t>Lisa</a:t>
            </a:r>
            <a:r>
              <a:rPr lang="en-US" dirty="0" smtClean="0"/>
              <a:t> </a:t>
            </a:r>
            <a:endParaRPr lang="en-US" dirty="0"/>
          </a:p>
        </p:txBody>
      </p:sp>
      <p:sp>
        <p:nvSpPr>
          <p:cNvPr id="4" name="Slide Number Placeholder 3"/>
          <p:cNvSpPr>
            <a:spLocks noGrp="1"/>
          </p:cNvSpPr>
          <p:nvPr>
            <p:ph type="sldNum" sz="quarter" idx="10"/>
          </p:nvPr>
        </p:nvSpPr>
        <p:spPr/>
        <p:txBody>
          <a:bodyPr/>
          <a:lstStyle/>
          <a:p>
            <a:fld id="{A8506AF6-D435-43CA-9F8C-86A19E1D5118}" type="slidenum">
              <a:rPr lang="en-US" smtClean="0"/>
              <a:t>10</a:t>
            </a:fld>
            <a:endParaRPr lang="en-US"/>
          </a:p>
        </p:txBody>
      </p:sp>
    </p:spTree>
    <p:extLst>
      <p:ext uri="{BB962C8B-B14F-4D97-AF65-F5344CB8AC3E}">
        <p14:creationId xmlns:p14="http://schemas.microsoft.com/office/powerpoint/2010/main" val="361588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62010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8869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653460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B683719-EEFF-4EB8-AAAE-1540AE818249}" type="slidenum">
              <a:rPr lang="en-US"/>
              <a:pPr>
                <a:defRPr/>
              </a:pPr>
              <a:t>‹#›</a:t>
            </a:fld>
            <a:endParaRPr lang="en-US" dirty="0"/>
          </a:p>
        </p:txBody>
      </p:sp>
    </p:spTree>
    <p:extLst>
      <p:ext uri="{BB962C8B-B14F-4D97-AF65-F5344CB8AC3E}">
        <p14:creationId xmlns:p14="http://schemas.microsoft.com/office/powerpoint/2010/main" val="45330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4BDBF7-1D51-467F-95A1-A825489E6CA0}" type="slidenum">
              <a:rPr lang="en-US"/>
              <a:pPr>
                <a:defRPr/>
              </a:pPr>
              <a:t>‹#›</a:t>
            </a:fld>
            <a:endParaRPr lang="en-US" dirty="0"/>
          </a:p>
        </p:txBody>
      </p:sp>
    </p:spTree>
    <p:extLst>
      <p:ext uri="{BB962C8B-B14F-4D97-AF65-F5344CB8AC3E}">
        <p14:creationId xmlns:p14="http://schemas.microsoft.com/office/powerpoint/2010/main" val="2701544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3471D81-1CEC-4563-BDDD-F45D972E092F}" type="slidenum">
              <a:rPr lang="en-US"/>
              <a:pPr>
                <a:defRPr/>
              </a:pPr>
              <a:t>‹#›</a:t>
            </a:fld>
            <a:endParaRPr lang="en-US" dirty="0"/>
          </a:p>
        </p:txBody>
      </p:sp>
    </p:spTree>
    <p:extLst>
      <p:ext uri="{BB962C8B-B14F-4D97-AF65-F5344CB8AC3E}">
        <p14:creationId xmlns:p14="http://schemas.microsoft.com/office/powerpoint/2010/main" val="1208433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12C9635-685C-47B8-8FA2-B50011FF9331}" type="slidenum">
              <a:rPr lang="en-US"/>
              <a:pPr>
                <a:defRPr/>
              </a:pPr>
              <a:t>‹#›</a:t>
            </a:fld>
            <a:endParaRPr lang="en-US" dirty="0"/>
          </a:p>
        </p:txBody>
      </p:sp>
    </p:spTree>
    <p:extLst>
      <p:ext uri="{BB962C8B-B14F-4D97-AF65-F5344CB8AC3E}">
        <p14:creationId xmlns:p14="http://schemas.microsoft.com/office/powerpoint/2010/main" val="704350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35AD3860-DC09-4F2D-8B58-C2115A593BAD}" type="slidenum">
              <a:rPr lang="en-US"/>
              <a:pPr>
                <a:defRPr/>
              </a:pPr>
              <a:t>‹#›</a:t>
            </a:fld>
            <a:endParaRPr lang="en-US" dirty="0"/>
          </a:p>
        </p:txBody>
      </p:sp>
    </p:spTree>
    <p:extLst>
      <p:ext uri="{BB962C8B-B14F-4D97-AF65-F5344CB8AC3E}">
        <p14:creationId xmlns:p14="http://schemas.microsoft.com/office/powerpoint/2010/main" val="851024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2BBD1F-20AD-4CFF-9F2E-F37A5450AA66}" type="slidenum">
              <a:rPr lang="en-US"/>
              <a:pPr>
                <a:defRPr/>
              </a:pPr>
              <a:t>‹#›</a:t>
            </a:fld>
            <a:endParaRPr lang="en-US" dirty="0"/>
          </a:p>
        </p:txBody>
      </p:sp>
    </p:spTree>
    <p:extLst>
      <p:ext uri="{BB962C8B-B14F-4D97-AF65-F5344CB8AC3E}">
        <p14:creationId xmlns:p14="http://schemas.microsoft.com/office/powerpoint/2010/main" val="276549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738A7DA-B5AD-49F5-9E5C-57BE86B93834}" type="slidenum">
              <a:rPr lang="en-US"/>
              <a:pPr>
                <a:defRPr/>
              </a:pPr>
              <a:t>‹#›</a:t>
            </a:fld>
            <a:endParaRPr lang="en-US" dirty="0"/>
          </a:p>
        </p:txBody>
      </p:sp>
    </p:spTree>
    <p:extLst>
      <p:ext uri="{BB962C8B-B14F-4D97-AF65-F5344CB8AC3E}">
        <p14:creationId xmlns:p14="http://schemas.microsoft.com/office/powerpoint/2010/main" val="11900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EB3DB9A-978D-4808-ACF8-C5B53AF557BE}" type="slidenum">
              <a:rPr lang="en-US"/>
              <a:pPr>
                <a:defRPr/>
              </a:pPr>
              <a:t>‹#›</a:t>
            </a:fld>
            <a:endParaRPr lang="en-US" dirty="0"/>
          </a:p>
        </p:txBody>
      </p:sp>
    </p:spTree>
    <p:extLst>
      <p:ext uri="{BB962C8B-B14F-4D97-AF65-F5344CB8AC3E}">
        <p14:creationId xmlns:p14="http://schemas.microsoft.com/office/powerpoint/2010/main" val="2139611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399070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4FE6B73-7CED-4379-8EFD-6FC62F6E1884}" type="slidenum">
              <a:rPr lang="en-US"/>
              <a:pPr>
                <a:defRPr/>
              </a:pPr>
              <a:t>‹#›</a:t>
            </a:fld>
            <a:endParaRPr lang="en-US" dirty="0"/>
          </a:p>
        </p:txBody>
      </p:sp>
    </p:spTree>
    <p:extLst>
      <p:ext uri="{BB962C8B-B14F-4D97-AF65-F5344CB8AC3E}">
        <p14:creationId xmlns:p14="http://schemas.microsoft.com/office/powerpoint/2010/main" val="119178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9F42308-398E-4488-9545-EF0281A693BC}" type="slidenum">
              <a:rPr lang="en-US"/>
              <a:pPr>
                <a:defRPr/>
              </a:pPr>
              <a:t>‹#›</a:t>
            </a:fld>
            <a:endParaRPr lang="en-US" dirty="0"/>
          </a:p>
        </p:txBody>
      </p:sp>
    </p:spTree>
    <p:extLst>
      <p:ext uri="{BB962C8B-B14F-4D97-AF65-F5344CB8AC3E}">
        <p14:creationId xmlns:p14="http://schemas.microsoft.com/office/powerpoint/2010/main" val="604946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D6028D-F32D-46DD-8AF6-848A4666013A}" type="slidenum">
              <a:rPr lang="en-US"/>
              <a:pPr>
                <a:defRPr/>
              </a:pPr>
              <a:t>‹#›</a:t>
            </a:fld>
            <a:endParaRPr lang="en-US" dirty="0"/>
          </a:p>
        </p:txBody>
      </p:sp>
    </p:spTree>
    <p:extLst>
      <p:ext uri="{BB962C8B-B14F-4D97-AF65-F5344CB8AC3E}">
        <p14:creationId xmlns:p14="http://schemas.microsoft.com/office/powerpoint/2010/main" val="1179772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8186047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114322498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98870559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251386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31670492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142688444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35639469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729847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416998307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236027473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301989954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F2ABD2-BDF5-084E-8E77-F965560DF6C3}" type="datetimeFigureOut">
              <a:rPr lang="en-US" smtClean="0"/>
              <a:t>5/21/2019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EC3479-2FE1-F844-9B56-BB965D2EDF03}" type="slidenum">
              <a:rPr lang="en-US" smtClean="0"/>
              <a:t>‹#›</a:t>
            </a:fld>
            <a:endParaRPr lang="en-US" dirty="0"/>
          </a:p>
        </p:txBody>
      </p:sp>
    </p:spTree>
    <p:extLst>
      <p:ext uri="{BB962C8B-B14F-4D97-AF65-F5344CB8AC3E}">
        <p14:creationId xmlns:p14="http://schemas.microsoft.com/office/powerpoint/2010/main" val="67038779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D61F17-122A-458A-A904-DEAACBE3C4A5}" type="slidenum">
              <a:rPr lang="en-US"/>
              <a:pPr>
                <a:defRPr/>
              </a:pPr>
              <a:t>‹#›</a:t>
            </a:fld>
            <a:endParaRPr lang="en-US"/>
          </a:p>
        </p:txBody>
      </p:sp>
    </p:spTree>
    <p:extLst>
      <p:ext uri="{BB962C8B-B14F-4D97-AF65-F5344CB8AC3E}">
        <p14:creationId xmlns:p14="http://schemas.microsoft.com/office/powerpoint/2010/main" val="3596642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3BBC619F-6106-4175-A197-DD5D3DD37F3C}" type="slidenum">
              <a:rPr lang="en-US" smtClean="0"/>
              <a:pPr/>
              <a:t>‹#›</a:t>
            </a:fld>
            <a:endParaRPr lang="en-US" dirty="0"/>
          </a:p>
        </p:txBody>
      </p:sp>
    </p:spTree>
    <p:extLst>
      <p:ext uri="{BB962C8B-B14F-4D97-AF65-F5344CB8AC3E}">
        <p14:creationId xmlns:p14="http://schemas.microsoft.com/office/powerpoint/2010/main" val="113233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BCD04C-B158-4603-B0B4-4DBD71296D7D}" type="slidenum">
              <a:rPr lang="en-US" smtClean="0"/>
              <a:pPr/>
              <a:t>‹#›</a:t>
            </a:fld>
            <a:endParaRPr lang="en-US" dirty="0"/>
          </a:p>
        </p:txBody>
      </p:sp>
    </p:spTree>
    <p:extLst>
      <p:ext uri="{BB962C8B-B14F-4D97-AF65-F5344CB8AC3E}">
        <p14:creationId xmlns:p14="http://schemas.microsoft.com/office/powerpoint/2010/main" val="4197191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4130B2D-F069-442F-9E14-2039833C7A65}" type="slidenum">
              <a:rPr lang="en-US" smtClean="0"/>
              <a:pPr/>
              <a:t>‹#›</a:t>
            </a:fld>
            <a:endParaRPr lang="en-US" dirty="0"/>
          </a:p>
        </p:txBody>
      </p:sp>
    </p:spTree>
    <p:extLst>
      <p:ext uri="{BB962C8B-B14F-4D97-AF65-F5344CB8AC3E}">
        <p14:creationId xmlns:p14="http://schemas.microsoft.com/office/powerpoint/2010/main" val="315834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D8AAEF-65AC-45EB-8A57-FB1F21984D41}" type="slidenum">
              <a:rPr lang="en-US" smtClean="0"/>
              <a:pPr/>
              <a:t>‹#›</a:t>
            </a:fld>
            <a:endParaRPr lang="en-US" dirty="0"/>
          </a:p>
        </p:txBody>
      </p:sp>
    </p:spTree>
    <p:extLst>
      <p:ext uri="{BB962C8B-B14F-4D97-AF65-F5344CB8AC3E}">
        <p14:creationId xmlns:p14="http://schemas.microsoft.com/office/powerpoint/2010/main" val="2217543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4F0FEB-8593-403E-940F-988899898B24}" type="slidenum">
              <a:rPr lang="en-US" smtClean="0"/>
              <a:pPr/>
              <a:t>‹#›</a:t>
            </a:fld>
            <a:endParaRPr lang="en-US" dirty="0"/>
          </a:p>
        </p:txBody>
      </p:sp>
    </p:spTree>
    <p:extLst>
      <p:ext uri="{BB962C8B-B14F-4D97-AF65-F5344CB8AC3E}">
        <p14:creationId xmlns:p14="http://schemas.microsoft.com/office/powerpoint/2010/main" val="4010775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3808375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745C2DAE-6410-45E5-AE1D-CE7E42252CD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75456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CE22DEA-0A6F-4057-8F36-A2D85BF116A3}" type="slidenum">
              <a:rPr lang="en-US" smtClean="0"/>
              <a:pPr/>
              <a:t>‹#›</a:t>
            </a:fld>
            <a:endParaRPr lang="en-US" dirty="0"/>
          </a:p>
        </p:txBody>
      </p:sp>
    </p:spTree>
    <p:extLst>
      <p:ext uri="{BB962C8B-B14F-4D97-AF65-F5344CB8AC3E}">
        <p14:creationId xmlns:p14="http://schemas.microsoft.com/office/powerpoint/2010/main" val="27900136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81E7325E-AA7F-43A3-98EF-71EA17E88008}" type="slidenum">
              <a:rPr lang="en-US" smtClean="0"/>
              <a:pPr/>
              <a:t>‹#›</a:t>
            </a:fld>
            <a:endParaRPr lang="en-US" dirty="0"/>
          </a:p>
        </p:txBody>
      </p:sp>
    </p:spTree>
    <p:extLst>
      <p:ext uri="{BB962C8B-B14F-4D97-AF65-F5344CB8AC3E}">
        <p14:creationId xmlns:p14="http://schemas.microsoft.com/office/powerpoint/2010/main" val="3111473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46663D-3FAF-4A6C-A982-A71B0A652180}" type="slidenum">
              <a:rPr lang="en-US" smtClean="0"/>
              <a:pPr/>
              <a:t>‹#›</a:t>
            </a:fld>
            <a:endParaRPr lang="en-US" dirty="0"/>
          </a:p>
        </p:txBody>
      </p:sp>
    </p:spTree>
    <p:extLst>
      <p:ext uri="{BB962C8B-B14F-4D97-AF65-F5344CB8AC3E}">
        <p14:creationId xmlns:p14="http://schemas.microsoft.com/office/powerpoint/2010/main" val="2373774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167439-1F54-4637-9059-E30835CC8588}" type="slidenum">
              <a:rPr lang="en-US" smtClean="0"/>
              <a:pPr/>
              <a:t>‹#›</a:t>
            </a:fld>
            <a:endParaRPr lang="en-US" dirty="0"/>
          </a:p>
        </p:txBody>
      </p:sp>
    </p:spTree>
    <p:extLst>
      <p:ext uri="{BB962C8B-B14F-4D97-AF65-F5344CB8AC3E}">
        <p14:creationId xmlns:p14="http://schemas.microsoft.com/office/powerpoint/2010/main" val="3264210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907B40-E624-4DD7-83B7-0C4F26EC9B05}" type="slidenum">
              <a:rPr lang="en-US" smtClean="0"/>
              <a:pPr/>
              <a:t>‹#›</a:t>
            </a:fld>
            <a:endParaRPr lang="en-US" dirty="0"/>
          </a:p>
        </p:txBody>
      </p:sp>
    </p:spTree>
    <p:extLst>
      <p:ext uri="{BB962C8B-B14F-4D97-AF65-F5344CB8AC3E}">
        <p14:creationId xmlns:p14="http://schemas.microsoft.com/office/powerpoint/2010/main" val="3084232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Shape 25"/>
        <p:cNvGrpSpPr/>
        <p:nvPr/>
      </p:nvGrpSpPr>
      <p:grpSpPr>
        <a:xfrm>
          <a:off x="0" y="0"/>
          <a:ext cx="0" cy="0"/>
          <a:chOff x="0" y="0"/>
          <a:chExt cx="0" cy="0"/>
        </a:xfrm>
      </p:grpSpPr>
      <p:sp>
        <p:nvSpPr>
          <p:cNvPr id="27" name="Shape 27"/>
          <p:cNvSpPr txBox="1">
            <a:spLocks noGrp="1"/>
          </p:cNvSpPr>
          <p:nvPr>
            <p:ph type="sldNum" idx="12"/>
          </p:nvPr>
        </p:nvSpPr>
        <p:spPr>
          <a:xfrm>
            <a:off x="8472458" y="6217621"/>
            <a:ext cx="5486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pic>
        <p:nvPicPr>
          <p:cNvPr id="4" name="Picture 3">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7549" y="163857"/>
            <a:ext cx="1744280" cy="826743"/>
          </a:xfrm>
          <a:prstGeom prst="rect">
            <a:avLst/>
          </a:prstGeom>
        </p:spPr>
      </p:pic>
    </p:spTree>
    <p:extLst>
      <p:ext uri="{BB962C8B-B14F-4D97-AF65-F5344CB8AC3E}">
        <p14:creationId xmlns:p14="http://schemas.microsoft.com/office/powerpoint/2010/main" val="264667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Shape 28"/>
        <p:cNvGrpSpPr/>
        <p:nvPr/>
      </p:nvGrpSpPr>
      <p:grpSpPr>
        <a:xfrm>
          <a:off x="0" y="0"/>
          <a:ext cx="0" cy="0"/>
          <a:chOff x="0" y="0"/>
          <a:chExt cx="0" cy="0"/>
        </a:xfrm>
      </p:grpSpPr>
      <p:pic>
        <p:nvPicPr>
          <p:cNvPr id="5" name="Picture 4">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5200" y="163857"/>
            <a:ext cx="1736629" cy="823116"/>
          </a:xfrm>
          <a:prstGeom prst="rect">
            <a:avLst/>
          </a:prstGeom>
        </p:spPr>
      </p:pic>
    </p:spTree>
    <p:extLst>
      <p:ext uri="{BB962C8B-B14F-4D97-AF65-F5344CB8AC3E}">
        <p14:creationId xmlns:p14="http://schemas.microsoft.com/office/powerpoint/2010/main" val="1205336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F2ABD2-BDF5-084E-8E77-F965560DF6C3}"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30542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F2ABD2-BDF5-084E-8E77-F965560DF6C3}"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22936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2ABD2-BDF5-084E-8E77-F965560DF6C3}"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13157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92263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2ABD2-BDF5-084E-8E77-F965560DF6C3}"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EC3479-2FE1-F844-9B56-BB965D2EDF03}" type="slidenum">
              <a:rPr lang="en-US" smtClean="0"/>
              <a:t>‹#›</a:t>
            </a:fld>
            <a:endParaRPr lang="en-US"/>
          </a:p>
        </p:txBody>
      </p:sp>
    </p:spTree>
    <p:extLst>
      <p:ext uri="{BB962C8B-B14F-4D97-AF65-F5344CB8AC3E}">
        <p14:creationId xmlns:p14="http://schemas.microsoft.com/office/powerpoint/2010/main" val="2539602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ABD2-BDF5-084E-8E77-F965560DF6C3}" type="datetimeFigureOut">
              <a:rPr lang="en-US" smtClean="0"/>
              <a:t>5/21/2019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479-2FE1-F844-9B56-BB965D2EDF03}" type="slidenum">
              <a:rPr lang="en-US" smtClean="0"/>
              <a:t>‹#›</a:t>
            </a:fld>
            <a:endParaRPr lang="en-US"/>
          </a:p>
        </p:txBody>
      </p:sp>
      <p:pic>
        <p:nvPicPr>
          <p:cNvPr id="7" name="Picture 6" descr="ANTHC PPT Footer.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829453"/>
            <a:ext cx="9144000" cy="1028547"/>
          </a:xfrm>
          <a:prstGeom prst="rect">
            <a:avLst/>
          </a:prstGeom>
        </p:spPr>
      </p:pic>
    </p:spTree>
    <p:extLst>
      <p:ext uri="{BB962C8B-B14F-4D97-AF65-F5344CB8AC3E}">
        <p14:creationId xmlns:p14="http://schemas.microsoft.com/office/powerpoint/2010/main" val="184565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6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606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606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EC8C9-B55C-479D-9D1B-245C0CBCFEEC}" type="slidenum">
              <a:rPr lang="en-US"/>
              <a:pPr>
                <a:defRPr/>
              </a:pPr>
              <a:t>‹#›</a:t>
            </a:fld>
            <a:endParaRPr lang="en-US" dirty="0"/>
          </a:p>
        </p:txBody>
      </p:sp>
    </p:spTree>
    <p:extLst>
      <p:ext uri="{BB962C8B-B14F-4D97-AF65-F5344CB8AC3E}">
        <p14:creationId xmlns:p14="http://schemas.microsoft.com/office/powerpoint/2010/main" val="41030924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2ABD2-BDF5-084E-8E77-F965560DF6C3}" type="datetimeFigureOut">
              <a:rPr lang="en-US" smtClean="0"/>
              <a:t>5/21/2019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C3479-2FE1-F844-9B56-BB965D2EDF03}" type="slidenum">
              <a:rPr lang="en-US" smtClean="0"/>
              <a:t>‹#›</a:t>
            </a:fld>
            <a:endParaRPr lang="en-US" dirty="0"/>
          </a:p>
        </p:txBody>
      </p:sp>
      <p:pic>
        <p:nvPicPr>
          <p:cNvPr id="7" name="Picture 6" descr="ANTHC PPT Footer.jp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5829453"/>
            <a:ext cx="9144000" cy="1028547"/>
          </a:xfrm>
          <a:prstGeom prst="rect">
            <a:avLst/>
          </a:prstGeom>
        </p:spPr>
      </p:pic>
    </p:spTree>
    <p:extLst>
      <p:ext uri="{BB962C8B-B14F-4D97-AF65-F5344CB8AC3E}">
        <p14:creationId xmlns:p14="http://schemas.microsoft.com/office/powerpoint/2010/main" val="13390930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4A293B3-B68F-4E07-8CFE-52CF0FBD61EF}" type="slidenum">
              <a:rPr lang="en-US" smtClean="0"/>
              <a:pPr/>
              <a:t>‹#›</a:t>
            </a:fld>
            <a:endParaRPr lang="en-US" dirty="0"/>
          </a:p>
        </p:txBody>
      </p:sp>
    </p:spTree>
    <p:extLst>
      <p:ext uri="{BB962C8B-B14F-4D97-AF65-F5344CB8AC3E}">
        <p14:creationId xmlns:p14="http://schemas.microsoft.com/office/powerpoint/2010/main" val="136622879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9" r:id="rId12"/>
    <p:sldLayoutId id="2147483700" r:id="rId13"/>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blm-egis.maps.arcgis.com/apps/webappviewer/index.html?id=3af8be2b154c440abf4efb3702b1df5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hyperlink" Target="http://blm-egis.maps.arcgis.com/apps/webappviewer/index.html?id=3af8be2b154c440abf4efb3702b1df5d"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33.png"/><Relationship Id="rId18" Type="http://schemas.openxmlformats.org/officeDocument/2006/relationships/image" Target="../media/image44.png"/><Relationship Id="rId3" Type="http://schemas.openxmlformats.org/officeDocument/2006/relationships/notesSlide" Target="../notesSlides/notesSlide15.xml"/><Relationship Id="rId7" Type="http://schemas.openxmlformats.org/officeDocument/2006/relationships/image" Target="../media/image37.wmf"/><Relationship Id="rId12" Type="http://schemas.openxmlformats.org/officeDocument/2006/relationships/oleObject" Target="../embeddings/oleObject2.bin"/><Relationship Id="rId17" Type="http://schemas.openxmlformats.org/officeDocument/2006/relationships/image" Target="../media/image43.jpeg"/><Relationship Id="rId2" Type="http://schemas.openxmlformats.org/officeDocument/2006/relationships/slideLayout" Target="../slideLayouts/slideLayout23.xml"/><Relationship Id="rId16" Type="http://schemas.openxmlformats.org/officeDocument/2006/relationships/image" Target="../media/image42.jpeg"/><Relationship Id="rId1" Type="http://schemas.openxmlformats.org/officeDocument/2006/relationships/vmlDrawing" Target="../drawings/vmlDrawing1.vml"/><Relationship Id="rId6" Type="http://schemas.openxmlformats.org/officeDocument/2006/relationships/image" Target="../media/image36.wmf"/><Relationship Id="rId11" Type="http://schemas.openxmlformats.org/officeDocument/2006/relationships/image" Target="../media/image39.wmf"/><Relationship Id="rId5" Type="http://schemas.openxmlformats.org/officeDocument/2006/relationships/image" Target="../media/image35.wmf"/><Relationship Id="rId15" Type="http://schemas.openxmlformats.org/officeDocument/2006/relationships/image" Target="../media/image41.wmf"/><Relationship Id="rId10" Type="http://schemas.openxmlformats.org/officeDocument/2006/relationships/image" Target="../media/image32.wmf"/><Relationship Id="rId4" Type="http://schemas.openxmlformats.org/officeDocument/2006/relationships/image" Target="../media/image34.wmf"/><Relationship Id="rId9" Type="http://schemas.openxmlformats.org/officeDocument/2006/relationships/oleObject" Target="../embeddings/oleObject1.bin"/><Relationship Id="rId14" Type="http://schemas.openxmlformats.org/officeDocument/2006/relationships/image" Target="../media/image40.wmf"/></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s://www.atsdr.cdc.gov/toxfaqs/index.asp"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4674" y="189022"/>
            <a:ext cx="7666182" cy="1330194"/>
          </a:xfrm>
        </p:spPr>
        <p:txBody>
          <a:bodyPr>
            <a:normAutofit fontScale="70000" lnSpcReduction="20000"/>
          </a:bodyPr>
          <a:lstStyle/>
          <a:p>
            <a:pPr>
              <a:lnSpc>
                <a:spcPct val="100000"/>
              </a:lnSpc>
            </a:pPr>
            <a:r>
              <a:rPr lang="en-US" sz="4500" dirty="0">
                <a:solidFill>
                  <a:srgbClr val="008ABB"/>
                </a:solidFill>
                <a:latin typeface="Rockwell-Bold" charset="0"/>
                <a:ea typeface="Rockwell-Bold" charset="0"/>
                <a:cs typeface="Rockwell-Bold" charset="0"/>
              </a:rPr>
              <a:t> Brownfields, ANCSA Contaminated Lands, and What You Can Do</a:t>
            </a:r>
          </a:p>
          <a:p>
            <a:pPr algn="l">
              <a:lnSpc>
                <a:spcPct val="100000"/>
              </a:lnSpc>
            </a:pPr>
            <a:r>
              <a:rPr lang="en-US" sz="4500" dirty="0" smtClean="0">
                <a:solidFill>
                  <a:srgbClr val="008ABB"/>
                </a:solidFill>
                <a:latin typeface="Rockwell-Bold" charset="0"/>
                <a:ea typeface="Rockwell-Bold" charset="0"/>
                <a:cs typeface="Rockwell-Bold" charset="0"/>
              </a:rPr>
              <a:t> </a:t>
            </a:r>
            <a:endParaRPr lang="en-US" sz="3600" dirty="0">
              <a:solidFill>
                <a:srgbClr val="008ABB"/>
              </a:solidFill>
              <a:latin typeface="Rockwell-Bold" charset="0"/>
              <a:ea typeface="Rockwell-Bold" charset="0"/>
              <a:cs typeface="Rockwell-Bold" charset="0"/>
            </a:endParaRPr>
          </a:p>
        </p:txBody>
      </p:sp>
      <p:sp>
        <p:nvSpPr>
          <p:cNvPr id="10" name="TextBox 9"/>
          <p:cNvSpPr txBox="1"/>
          <p:nvPr/>
        </p:nvSpPr>
        <p:spPr>
          <a:xfrm>
            <a:off x="464182" y="4831427"/>
            <a:ext cx="8307165" cy="1046440"/>
          </a:xfrm>
          <a:prstGeom prst="rect">
            <a:avLst/>
          </a:prstGeom>
          <a:noFill/>
        </p:spPr>
        <p:txBody>
          <a:bodyPr wrap="square" rtlCol="0">
            <a:spAutoFit/>
          </a:bodyPr>
          <a:lstStyle/>
          <a:p>
            <a:pPr algn="ctr"/>
            <a:r>
              <a:rPr lang="en-US" sz="2200" b="1" dirty="0" smtClean="0">
                <a:solidFill>
                  <a:srgbClr val="0089BB"/>
                </a:solidFill>
              </a:rPr>
              <a:t>LEO Webinar - May 21, 2019 </a:t>
            </a:r>
          </a:p>
          <a:p>
            <a:pPr algn="ctr"/>
            <a:r>
              <a:rPr lang="en-US" sz="2000" dirty="0" smtClean="0">
                <a:solidFill>
                  <a:srgbClr val="0089BB"/>
                </a:solidFill>
              </a:rPr>
              <a:t>Joy Britt, Sr. Program Manager, ANTHC Contamination Support Program</a:t>
            </a:r>
          </a:p>
          <a:p>
            <a:pPr algn="ctr"/>
            <a:r>
              <a:rPr lang="en-US" sz="2000" dirty="0">
                <a:solidFill>
                  <a:srgbClr val="0089BB"/>
                </a:solidFill>
              </a:rPr>
              <a:t>Lisa Griswold, Environmental Program Specialist III, </a:t>
            </a:r>
            <a:r>
              <a:rPr lang="en-US" sz="2000" dirty="0" smtClean="0">
                <a:solidFill>
                  <a:srgbClr val="0089BB"/>
                </a:solidFill>
              </a:rPr>
              <a:t>ADEC </a:t>
            </a:r>
            <a:endParaRPr lang="en-US" sz="1600" dirty="0">
              <a:solidFill>
                <a:srgbClr val="0089BB"/>
              </a:solidFill>
            </a:endParaRPr>
          </a:p>
        </p:txBody>
      </p:sp>
      <p:sp>
        <p:nvSpPr>
          <p:cNvPr id="7" name="TextBox 6"/>
          <p:cNvSpPr txBox="1"/>
          <p:nvPr/>
        </p:nvSpPr>
        <p:spPr>
          <a:xfrm>
            <a:off x="1990165" y="5550946"/>
            <a:ext cx="1376979" cy="430306"/>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3"/>
          <a:stretch>
            <a:fillRect/>
          </a:stretch>
        </p:blipFill>
        <p:spPr>
          <a:xfrm>
            <a:off x="1894114" y="1070052"/>
            <a:ext cx="5622557" cy="3768416"/>
          </a:xfrm>
          <a:prstGeom prst="rect">
            <a:avLst/>
          </a:prstGeom>
          <a:ln w="38100">
            <a:solidFill>
              <a:schemeClr val="accent6">
                <a:lumMod val="75000"/>
              </a:schemeClr>
            </a:solidFill>
          </a:ln>
        </p:spPr>
      </p:pic>
      <p:pic>
        <p:nvPicPr>
          <p:cNvPr id="5" name="Picture 4"/>
          <p:cNvPicPr>
            <a:picLocks noChangeAspect="1"/>
          </p:cNvPicPr>
          <p:nvPr/>
        </p:nvPicPr>
        <p:blipFill>
          <a:blip r:embed="rId4"/>
          <a:stretch>
            <a:fillRect/>
          </a:stretch>
        </p:blipFill>
        <p:spPr>
          <a:xfrm>
            <a:off x="368130" y="2473917"/>
            <a:ext cx="1429932" cy="1357903"/>
          </a:xfrm>
          <a:prstGeom prst="rect">
            <a:avLst/>
          </a:prstGeom>
        </p:spPr>
      </p:pic>
      <p:pic>
        <p:nvPicPr>
          <p:cNvPr id="6" name="Picture 5"/>
          <p:cNvPicPr>
            <a:picLocks noChangeAspect="1"/>
          </p:cNvPicPr>
          <p:nvPr/>
        </p:nvPicPr>
        <p:blipFill rotWithShape="1">
          <a:blip r:embed="rId5"/>
          <a:srcRect l="5655" t="10914" r="1952" b="-789"/>
          <a:stretch/>
        </p:blipFill>
        <p:spPr>
          <a:xfrm>
            <a:off x="7612723" y="2473917"/>
            <a:ext cx="1333880" cy="1380356"/>
          </a:xfrm>
          <a:prstGeom prst="rect">
            <a:avLst/>
          </a:prstGeom>
        </p:spPr>
      </p:pic>
    </p:spTree>
    <p:extLst>
      <p:ext uri="{BB962C8B-B14F-4D97-AF65-F5344CB8AC3E}">
        <p14:creationId xmlns:p14="http://schemas.microsoft.com/office/powerpoint/2010/main" val="2534235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smtClean="0">
                <a:solidFill>
                  <a:srgbClr val="0089BB"/>
                </a:solidFill>
                <a:latin typeface="Rockwell-Bold"/>
              </a:rPr>
              <a:t>Impacts of Brownfields -  </a:t>
            </a:r>
            <a:br>
              <a:rPr lang="en-US" dirty="0" smtClean="0">
                <a:solidFill>
                  <a:srgbClr val="0089BB"/>
                </a:solidFill>
                <a:latin typeface="Rockwell-Bold"/>
              </a:rPr>
            </a:br>
            <a:r>
              <a:rPr lang="en-US" sz="3600" dirty="0" smtClean="0">
                <a:solidFill>
                  <a:srgbClr val="0089BB"/>
                </a:solidFill>
                <a:latin typeface="Rockwell-Bold"/>
              </a:rPr>
              <a:t>Why DON’T we identify and reuse? </a:t>
            </a:r>
            <a:endParaRPr lang="en-US" dirty="0">
              <a:solidFill>
                <a:srgbClr val="0089BB"/>
              </a:solidFill>
              <a:latin typeface="Rockwell-Bold"/>
            </a:endParaRPr>
          </a:p>
        </p:txBody>
      </p:sp>
      <p:sp>
        <p:nvSpPr>
          <p:cNvPr id="5" name="Content Placeholder 4"/>
          <p:cNvSpPr txBox="1">
            <a:spLocks noGrp="1"/>
          </p:cNvSpPr>
          <p:nvPr>
            <p:ph idx="1"/>
          </p:nvPr>
        </p:nvSpPr>
        <p:spPr>
          <a:xfrm>
            <a:off x="645459" y="1942126"/>
            <a:ext cx="7412020" cy="5041380"/>
          </a:xfrm>
          <a:prstGeom prst="rect">
            <a:avLst/>
          </a:prstGeom>
          <a:noFill/>
        </p:spPr>
        <p:txBody>
          <a:bodyPr wrap="square" rtlCol="0">
            <a:spAutoFit/>
          </a:bodyPr>
          <a:lstStyle/>
          <a:p>
            <a:pPr marL="285750" indent="-285750">
              <a:buFont typeface="Arial"/>
              <a:buChar char="•"/>
            </a:pPr>
            <a:r>
              <a:rPr lang="en-US" sz="3600" dirty="0" smtClean="0">
                <a:solidFill>
                  <a:schemeClr val="accent4">
                    <a:lumMod val="50000"/>
                  </a:schemeClr>
                </a:solidFill>
              </a:rPr>
              <a:t>Lack of Knowledge – about possible health issues or site itself</a:t>
            </a:r>
          </a:p>
          <a:p>
            <a:pPr marL="285750" indent="-285750">
              <a:buFont typeface="Arial"/>
              <a:buChar char="•"/>
            </a:pPr>
            <a:r>
              <a:rPr lang="en-US" sz="3600" dirty="0" smtClean="0">
                <a:solidFill>
                  <a:schemeClr val="accent4">
                    <a:lumMod val="50000"/>
                  </a:schemeClr>
                </a:solidFill>
              </a:rPr>
              <a:t>Don</a:t>
            </a:r>
            <a:r>
              <a:rPr lang="fr-FR" sz="3600" dirty="0" smtClean="0">
                <a:solidFill>
                  <a:schemeClr val="accent4">
                    <a:lumMod val="50000"/>
                  </a:schemeClr>
                </a:solidFill>
              </a:rPr>
              <a:t>’</a:t>
            </a:r>
            <a:r>
              <a:rPr lang="en-US" sz="3600" dirty="0" smtClean="0">
                <a:solidFill>
                  <a:schemeClr val="accent4">
                    <a:lumMod val="50000"/>
                  </a:schemeClr>
                </a:solidFill>
              </a:rPr>
              <a:t>t know what to do about it </a:t>
            </a:r>
          </a:p>
          <a:p>
            <a:pPr marL="285750" indent="-285750">
              <a:buFont typeface="Arial"/>
              <a:buChar char="•"/>
            </a:pPr>
            <a:r>
              <a:rPr lang="en-US" sz="3600" dirty="0" smtClean="0">
                <a:solidFill>
                  <a:schemeClr val="accent4">
                    <a:lumMod val="50000"/>
                  </a:schemeClr>
                </a:solidFill>
              </a:rPr>
              <a:t>Don’t have capacity or support </a:t>
            </a:r>
          </a:p>
          <a:p>
            <a:pPr marL="285750" indent="-285750">
              <a:buFont typeface="Arial"/>
              <a:buChar char="•"/>
            </a:pPr>
            <a:r>
              <a:rPr lang="en-US" sz="3600" dirty="0" smtClean="0">
                <a:solidFill>
                  <a:schemeClr val="accent4">
                    <a:lumMod val="50000"/>
                  </a:schemeClr>
                </a:solidFill>
              </a:rPr>
              <a:t>Fear</a:t>
            </a:r>
          </a:p>
          <a:p>
            <a:pPr marL="285750" indent="-285750">
              <a:buFont typeface="Arial"/>
              <a:buChar char="•"/>
            </a:pPr>
            <a:r>
              <a:rPr lang="en-US" sz="3600" dirty="0" smtClean="0">
                <a:solidFill>
                  <a:schemeClr val="accent4">
                    <a:lumMod val="50000"/>
                  </a:schemeClr>
                </a:solidFill>
              </a:rPr>
              <a:t>Time and RESOURCES…</a:t>
            </a:r>
          </a:p>
          <a:p>
            <a:pPr marL="285750" indent="-285750">
              <a:buFont typeface="Arial"/>
              <a:buChar char="•"/>
            </a:pPr>
            <a:endParaRPr lang="en-US" dirty="0" smtClean="0"/>
          </a:p>
          <a:p>
            <a:pPr marL="285750" indent="-285750">
              <a:buFont typeface="Arial"/>
              <a:buChar char="•"/>
            </a:pPr>
            <a:endParaRPr lang="en-US" dirty="0"/>
          </a:p>
        </p:txBody>
      </p:sp>
      <p:pic>
        <p:nvPicPr>
          <p:cNvPr id="6" name="Picture 5"/>
          <p:cNvPicPr>
            <a:picLocks noChangeAspect="1"/>
          </p:cNvPicPr>
          <p:nvPr/>
        </p:nvPicPr>
        <p:blipFill>
          <a:blip r:embed="rId3"/>
          <a:stretch>
            <a:fillRect/>
          </a:stretch>
        </p:blipFill>
        <p:spPr>
          <a:xfrm>
            <a:off x="7070801" y="2960249"/>
            <a:ext cx="1615999" cy="1177570"/>
          </a:xfrm>
          <a:prstGeom prst="rect">
            <a:avLst/>
          </a:prstGeom>
        </p:spPr>
      </p:pic>
      <p:pic>
        <p:nvPicPr>
          <p:cNvPr id="7" name="Picture 6"/>
          <p:cNvPicPr>
            <a:picLocks noChangeAspect="1"/>
          </p:cNvPicPr>
          <p:nvPr/>
        </p:nvPicPr>
        <p:blipFill>
          <a:blip r:embed="rId4"/>
          <a:stretch>
            <a:fillRect/>
          </a:stretch>
        </p:blipFill>
        <p:spPr>
          <a:xfrm>
            <a:off x="6426344" y="4435376"/>
            <a:ext cx="2260456" cy="1441132"/>
          </a:xfrm>
          <a:prstGeom prst="rect">
            <a:avLst/>
          </a:prstGeom>
        </p:spPr>
      </p:pic>
    </p:spTree>
    <p:extLst>
      <p:ext uri="{BB962C8B-B14F-4D97-AF65-F5344CB8AC3E}">
        <p14:creationId xmlns:p14="http://schemas.microsoft.com/office/powerpoint/2010/main" val="30598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89BB"/>
                </a:solidFill>
                <a:latin typeface="Rockwell-Bold"/>
              </a:rPr>
              <a:t>ANCSA Contaminated Lands – Brief History </a:t>
            </a:r>
            <a:endParaRPr lang="en-US" dirty="0">
              <a:solidFill>
                <a:srgbClr val="0089BB"/>
              </a:solidFill>
              <a:latin typeface="Rockwell-Bold"/>
            </a:endParaRPr>
          </a:p>
        </p:txBody>
      </p:sp>
      <p:pic>
        <p:nvPicPr>
          <p:cNvPr id="4" name="Picture 3"/>
          <p:cNvPicPr>
            <a:picLocks noChangeAspect="1"/>
          </p:cNvPicPr>
          <p:nvPr/>
        </p:nvPicPr>
        <p:blipFill>
          <a:blip r:embed="rId3"/>
          <a:stretch>
            <a:fillRect/>
          </a:stretch>
        </p:blipFill>
        <p:spPr>
          <a:xfrm>
            <a:off x="1376980" y="1522141"/>
            <a:ext cx="7309820" cy="4111774"/>
          </a:xfrm>
          <a:prstGeom prst="rect">
            <a:avLst/>
          </a:prstGeom>
        </p:spPr>
      </p:pic>
    </p:spTree>
    <p:extLst>
      <p:ext uri="{BB962C8B-B14F-4D97-AF65-F5344CB8AC3E}">
        <p14:creationId xmlns:p14="http://schemas.microsoft.com/office/powerpoint/2010/main" val="403152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latin typeface="Rockwell-Bold"/>
              </a:rPr>
              <a:t>ANCSA Contaminated Lands</a:t>
            </a:r>
            <a:endParaRPr lang="en-US" dirty="0">
              <a:solidFill>
                <a:srgbClr val="0089BB"/>
              </a:solidFill>
              <a:latin typeface="Rockwell-Bold"/>
            </a:endParaRPr>
          </a:p>
        </p:txBody>
      </p:sp>
      <p:sp>
        <p:nvSpPr>
          <p:cNvPr id="5" name="TextBox 4"/>
          <p:cNvSpPr txBox="1"/>
          <p:nvPr/>
        </p:nvSpPr>
        <p:spPr>
          <a:xfrm>
            <a:off x="457200" y="4819702"/>
            <a:ext cx="3502113" cy="923330"/>
          </a:xfrm>
          <a:prstGeom prst="rect">
            <a:avLst/>
          </a:prstGeom>
          <a:noFill/>
        </p:spPr>
        <p:txBody>
          <a:bodyPr wrap="none" rtlCol="0">
            <a:spAutoFit/>
          </a:bodyPr>
          <a:lstStyle/>
          <a:p>
            <a:r>
              <a:rPr lang="en-US" dirty="0"/>
              <a:t>White Alice Communication Site</a:t>
            </a:r>
          </a:p>
          <a:p>
            <a:r>
              <a:rPr lang="en-US" dirty="0"/>
              <a:t>Northeast Cape St. Lawrence Island</a:t>
            </a:r>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505" y="1818752"/>
            <a:ext cx="4819075" cy="3199866"/>
          </a:xfrm>
          <a:prstGeom prst="rect">
            <a:avLst/>
          </a:prstGeom>
        </p:spPr>
      </p:pic>
      <p:sp>
        <p:nvSpPr>
          <p:cNvPr id="8" name="TextBox 7"/>
          <p:cNvSpPr txBox="1"/>
          <p:nvPr/>
        </p:nvSpPr>
        <p:spPr>
          <a:xfrm>
            <a:off x="5591044" y="5073722"/>
            <a:ext cx="3361561" cy="369332"/>
          </a:xfrm>
          <a:prstGeom prst="rect">
            <a:avLst/>
          </a:prstGeom>
          <a:noFill/>
        </p:spPr>
        <p:txBody>
          <a:bodyPr wrap="none" rtlCol="0">
            <a:spAutoFit/>
          </a:bodyPr>
          <a:lstStyle/>
          <a:p>
            <a:r>
              <a:rPr lang="en-US" dirty="0"/>
              <a:t>Naval Arctic Research Lab Barrow </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809918"/>
            <a:ext cx="4436890" cy="2941230"/>
          </a:xfrm>
          <a:prstGeom prst="rect">
            <a:avLst/>
          </a:prstGeom>
        </p:spPr>
      </p:pic>
    </p:spTree>
    <p:extLst>
      <p:ext uri="{BB962C8B-B14F-4D97-AF65-F5344CB8AC3E}">
        <p14:creationId xmlns:p14="http://schemas.microsoft.com/office/powerpoint/2010/main" val="5505906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latin typeface="Rockwell-Bold"/>
              </a:rPr>
              <a:t>2016 BLM Report to Congress </a:t>
            </a:r>
            <a:endParaRPr lang="en-US" dirty="0">
              <a:solidFill>
                <a:srgbClr val="0089BB"/>
              </a:solidFill>
              <a:latin typeface="Rockwell-Bold"/>
            </a:endParaRPr>
          </a:p>
        </p:txBody>
      </p:sp>
      <p:sp>
        <p:nvSpPr>
          <p:cNvPr id="3" name="Content Placeholder 2"/>
          <p:cNvSpPr>
            <a:spLocks noGrp="1"/>
          </p:cNvSpPr>
          <p:nvPr>
            <p:ph idx="1"/>
          </p:nvPr>
        </p:nvSpPr>
        <p:spPr/>
        <p:txBody>
          <a:bodyPr/>
          <a:lstStyle/>
          <a:p>
            <a:pPr marL="0" indent="0">
              <a:buNone/>
            </a:pPr>
            <a:r>
              <a:rPr lang="en-US" dirty="0" smtClean="0"/>
              <a:t>Recommendations: </a:t>
            </a:r>
            <a:endParaRPr lang="en-US" dirty="0"/>
          </a:p>
        </p:txBody>
      </p:sp>
      <p:sp>
        <p:nvSpPr>
          <p:cNvPr id="4" name="Content Placeholder 2"/>
          <p:cNvSpPr txBox="1">
            <a:spLocks/>
          </p:cNvSpPr>
          <p:nvPr/>
        </p:nvSpPr>
        <p:spPr>
          <a:xfrm>
            <a:off x="-115647" y="2164856"/>
            <a:ext cx="4041240" cy="30560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7250" lvl="1" indent="-514350">
              <a:buFont typeface="+mj-lt"/>
              <a:buAutoNum type="arabicPeriod"/>
            </a:pPr>
            <a:r>
              <a:rPr lang="en-US" sz="2000" dirty="0" smtClean="0"/>
              <a:t>ADEC should finalize the comprehensive inventory and implement a remedial action process</a:t>
            </a:r>
          </a:p>
          <a:p>
            <a:pPr marL="857250" lvl="1" indent="-514350">
              <a:buFont typeface="+mj-lt"/>
              <a:buAutoNum type="arabicPeriod"/>
            </a:pPr>
            <a:r>
              <a:rPr lang="en-US" sz="2000" dirty="0" smtClean="0"/>
              <a:t>Establish a formal contaminated lands working group</a:t>
            </a:r>
          </a:p>
          <a:p>
            <a:pPr marL="857250" lvl="1" indent="-514350">
              <a:buFont typeface="+mj-lt"/>
              <a:buAutoNum type="arabicPeriod"/>
            </a:pPr>
            <a:r>
              <a:rPr lang="en-US" sz="2000" dirty="0" smtClean="0"/>
              <a:t>Initiate site clean-up process </a:t>
            </a:r>
            <a:endParaRPr lang="en-US" sz="2000" dirty="0"/>
          </a:p>
        </p:txBody>
      </p:sp>
      <p:pic>
        <p:nvPicPr>
          <p:cNvPr id="5" name="Picture 4"/>
          <p:cNvPicPr>
            <a:picLocks noChangeAspect="1"/>
          </p:cNvPicPr>
          <p:nvPr/>
        </p:nvPicPr>
        <p:blipFill>
          <a:blip r:embed="rId3"/>
          <a:stretch>
            <a:fillRect/>
          </a:stretch>
        </p:blipFill>
        <p:spPr>
          <a:xfrm>
            <a:off x="4084499" y="2122634"/>
            <a:ext cx="4840046" cy="2789126"/>
          </a:xfrm>
          <a:prstGeom prst="rect">
            <a:avLst/>
          </a:prstGeom>
        </p:spPr>
      </p:pic>
      <p:sp>
        <p:nvSpPr>
          <p:cNvPr id="7" name="Rectangle 6"/>
          <p:cNvSpPr/>
          <p:nvPr/>
        </p:nvSpPr>
        <p:spPr>
          <a:xfrm>
            <a:off x="4114800" y="4936153"/>
            <a:ext cx="4572000" cy="738664"/>
          </a:xfrm>
          <a:prstGeom prst="rect">
            <a:avLst/>
          </a:prstGeom>
        </p:spPr>
        <p:txBody>
          <a:bodyPr>
            <a:spAutoFit/>
          </a:bodyPr>
          <a:lstStyle/>
          <a:p>
            <a:r>
              <a:rPr lang="en-US" sz="1400" dirty="0">
                <a:hlinkClick r:id="rId4"/>
              </a:rPr>
              <a:t>http://blm-egis.maps.arcgis.com/apps/webappviewer/index.html?id=3af8be2b154c440abf4efb3702b1df5d</a:t>
            </a:r>
            <a:r>
              <a:rPr lang="en-US" sz="1400" dirty="0"/>
              <a:t> </a:t>
            </a:r>
          </a:p>
        </p:txBody>
      </p:sp>
    </p:spTree>
    <p:extLst>
      <p:ext uri="{BB962C8B-B14F-4D97-AF65-F5344CB8AC3E}">
        <p14:creationId xmlns:p14="http://schemas.microsoft.com/office/powerpoint/2010/main" val="2237162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519" r="1205"/>
          <a:stretch/>
        </p:blipFill>
        <p:spPr>
          <a:xfrm>
            <a:off x="0" y="508085"/>
            <a:ext cx="9144000" cy="6350310"/>
          </a:xfrm>
          <a:prstGeom prst="rect">
            <a:avLst/>
          </a:prstGeom>
        </p:spPr>
      </p:pic>
      <p:pic>
        <p:nvPicPr>
          <p:cNvPr id="5" name="Picture 4" descr="Black Topo line graphic" title="Black Topo line graphic"/>
          <p:cNvPicPr>
            <a:picLocks noChangeAspect="1"/>
          </p:cNvPicPr>
          <p:nvPr/>
        </p:nvPicPr>
        <p:blipFill rotWithShape="1">
          <a:blip r:embed="rId4" cstate="print">
            <a:extLst>
              <a:ext uri="{28A0092B-C50C-407E-A947-70E740481C1C}">
                <a14:useLocalDpi xmlns:a14="http://schemas.microsoft.com/office/drawing/2010/main" val="0"/>
              </a:ext>
            </a:extLst>
          </a:blip>
          <a:srcRect l="696" t="15711" r="17759" b="78416"/>
          <a:stretch/>
        </p:blipFill>
        <p:spPr bwMode="auto">
          <a:xfrm>
            <a:off x="0" y="0"/>
            <a:ext cx="9144000" cy="489287"/>
          </a:xfrm>
          <a:prstGeom prst="rect">
            <a:avLst/>
          </a:prstGeom>
          <a:ln>
            <a:noFill/>
          </a:ln>
          <a:extLst>
            <a:ext uri="{53640926-AAD7-44D8-BBD7-CCE9431645EC}">
              <a14:shadowObscured xmlns:a14="http://schemas.microsoft.com/office/drawing/2010/main"/>
            </a:ext>
          </a:extLst>
        </p:spPr>
      </p:pic>
      <p:sp>
        <p:nvSpPr>
          <p:cNvPr id="6" name="Text Box 2"/>
          <p:cNvSpPr txBox="1">
            <a:spLocks noChangeArrowheads="1"/>
          </p:cNvSpPr>
          <p:nvPr/>
        </p:nvSpPr>
        <p:spPr bwMode="auto">
          <a:xfrm>
            <a:off x="755576" y="95924"/>
            <a:ext cx="2743200" cy="382477"/>
          </a:xfrm>
          <a:prstGeom prst="rect">
            <a:avLst/>
          </a:prstGeom>
          <a:noFill/>
          <a:ln w="9525">
            <a:noFill/>
            <a:miter lim="800000"/>
            <a:headEnd/>
            <a:tailEnd/>
          </a:ln>
        </p:spPr>
        <p:txBody>
          <a:bodyPr rot="0" vert="horz" wrap="square" lIns="91440" tIns="45720" rIns="91440" bIns="45720" anchor="t" anchorCtr="0">
            <a:spAutoFit/>
          </a:bodyPr>
          <a:lstStyle/>
          <a:p>
            <a:pPr marL="0" marR="0">
              <a:lnSpc>
                <a:spcPct val="115000"/>
              </a:lnSpc>
              <a:spcBef>
                <a:spcPts val="0"/>
              </a:spcBef>
              <a:spcAft>
                <a:spcPts val="1000"/>
              </a:spcAft>
            </a:pPr>
            <a:r>
              <a:rPr lang="en-CA" sz="850" dirty="0">
                <a:solidFill>
                  <a:srgbClr val="FFFFFF"/>
                </a:solidFill>
                <a:effectLst/>
                <a:latin typeface="Roboto" panose="020B0604020202020204" charset="0"/>
                <a:ea typeface="Roboto" panose="020B0604020202020204" charset="0"/>
                <a:cs typeface="Times New Roman"/>
              </a:rPr>
              <a:t>U.S. Department of the Interior</a:t>
            </a:r>
            <a:br>
              <a:rPr lang="en-CA" sz="850" dirty="0">
                <a:solidFill>
                  <a:srgbClr val="FFFFFF"/>
                </a:solidFill>
                <a:effectLst/>
                <a:latin typeface="Roboto" panose="020B0604020202020204" charset="0"/>
                <a:ea typeface="Roboto" panose="020B0604020202020204" charset="0"/>
                <a:cs typeface="Times New Roman"/>
              </a:rPr>
            </a:br>
            <a:r>
              <a:rPr lang="en-CA" sz="850" dirty="0">
                <a:solidFill>
                  <a:srgbClr val="FFFFFF"/>
                </a:solidFill>
                <a:effectLst/>
                <a:latin typeface="Roboto" panose="020B0604020202020204" charset="0"/>
                <a:ea typeface="Roboto" panose="020B0604020202020204" charset="0"/>
                <a:cs typeface="Times New Roman"/>
              </a:rPr>
              <a:t>Bureau of Land Management</a:t>
            </a:r>
            <a:endParaRPr lang="en-US" sz="850" dirty="0">
              <a:effectLst/>
              <a:latin typeface="Roboto" panose="020B0604020202020204" charset="0"/>
              <a:ea typeface="Roboto" panose="020B0604020202020204" charset="0"/>
              <a:cs typeface="Times New Roman"/>
            </a:endParaRPr>
          </a:p>
        </p:txBody>
      </p:sp>
      <p:pic>
        <p:nvPicPr>
          <p:cNvPr id="7" name="Picture 6" descr="Bureau of Land Management Logo" title="Bureau of Land Management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648" y="114722"/>
            <a:ext cx="520818" cy="457476"/>
          </a:xfrm>
          <a:prstGeom prst="rect">
            <a:avLst/>
          </a:prstGeom>
        </p:spPr>
      </p:pic>
      <p:sp>
        <p:nvSpPr>
          <p:cNvPr id="2" name="TextBox 1"/>
          <p:cNvSpPr txBox="1"/>
          <p:nvPr/>
        </p:nvSpPr>
        <p:spPr>
          <a:xfrm>
            <a:off x="129504" y="6324866"/>
            <a:ext cx="6033062" cy="307777"/>
          </a:xfrm>
          <a:prstGeom prst="rect">
            <a:avLst/>
          </a:prstGeom>
          <a:solidFill>
            <a:schemeClr val="bg1"/>
          </a:solidFill>
        </p:spPr>
        <p:txBody>
          <a:bodyPr wrap="none" rtlCol="0">
            <a:spAutoFit/>
          </a:bodyPr>
          <a:lstStyle/>
          <a:p>
            <a:r>
              <a:rPr lang="en-US" sz="1400" dirty="0"/>
              <a:t>* Total site count and status are currently under review by ADEC and BLM</a:t>
            </a:r>
          </a:p>
        </p:txBody>
      </p:sp>
      <p:sp>
        <p:nvSpPr>
          <p:cNvPr id="9" name="TextBox 8"/>
          <p:cNvSpPr txBox="1"/>
          <p:nvPr/>
        </p:nvSpPr>
        <p:spPr>
          <a:xfrm>
            <a:off x="797312" y="527640"/>
            <a:ext cx="7549376" cy="954107"/>
          </a:xfrm>
          <a:prstGeom prst="rect">
            <a:avLst/>
          </a:prstGeom>
          <a:solidFill>
            <a:schemeClr val="bg1"/>
          </a:solidFill>
        </p:spPr>
        <p:txBody>
          <a:bodyPr wrap="square" rtlCol="0">
            <a:spAutoFit/>
          </a:bodyPr>
          <a:lstStyle/>
          <a:p>
            <a:pPr algn="ctr"/>
            <a:r>
              <a:rPr lang="en-US" sz="2800" b="1" dirty="0"/>
              <a:t>Contaminated Sites – 1,120* Total Conveyed &amp; Status – October 2016 </a:t>
            </a:r>
          </a:p>
        </p:txBody>
      </p:sp>
    </p:spTree>
    <p:extLst>
      <p:ext uri="{BB962C8B-B14F-4D97-AF65-F5344CB8AC3E}">
        <p14:creationId xmlns:p14="http://schemas.microsoft.com/office/powerpoint/2010/main" val="3421057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274638"/>
            <a:ext cx="8229600" cy="1143000"/>
          </a:xfrm>
          <a:noFill/>
        </p:spPr>
        <p:txBody>
          <a:bodyPr>
            <a:normAutofit fontScale="90000"/>
          </a:bodyPr>
          <a:lstStyle/>
          <a:p>
            <a:r>
              <a:rPr lang="en-US" dirty="0">
                <a:solidFill>
                  <a:srgbClr val="0089BB"/>
                </a:solidFill>
                <a:latin typeface="Rockwell-Bold"/>
              </a:rPr>
              <a:t>ANCSA Contaminated Lands Partnership Group Purpose </a:t>
            </a:r>
            <a:endParaRPr lang="en-US" b="1" dirty="0">
              <a:solidFill>
                <a:srgbClr val="0089BB"/>
              </a:solidFill>
              <a:latin typeface="Rockwell-Bold"/>
            </a:endParaRPr>
          </a:p>
        </p:txBody>
      </p:sp>
      <p:sp>
        <p:nvSpPr>
          <p:cNvPr id="3" name="Text Placeholder 2"/>
          <p:cNvSpPr>
            <a:spLocks noGrp="1"/>
          </p:cNvSpPr>
          <p:nvPr>
            <p:ph type="body" sz="half" idx="1"/>
          </p:nvPr>
        </p:nvSpPr>
        <p:spPr>
          <a:xfrm>
            <a:off x="457200" y="1600200"/>
            <a:ext cx="8229600" cy="4161971"/>
          </a:xfrm>
        </p:spPr>
        <p:txBody>
          <a:bodyPr>
            <a:normAutofit lnSpcReduction="10000"/>
          </a:bodyPr>
          <a:lstStyle/>
          <a:p>
            <a:pPr marL="0" indent="0">
              <a:buNone/>
            </a:pPr>
            <a:r>
              <a:rPr lang="en-US" u="sng" dirty="0" smtClean="0">
                <a:solidFill>
                  <a:schemeClr val="tx2"/>
                </a:solidFill>
              </a:rPr>
              <a:t>For Native entities to lead the action on: </a:t>
            </a:r>
          </a:p>
          <a:p>
            <a:r>
              <a:rPr lang="en-US" dirty="0">
                <a:solidFill>
                  <a:schemeClr val="tx2"/>
                </a:solidFill>
              </a:rPr>
              <a:t>A</a:t>
            </a:r>
            <a:r>
              <a:rPr lang="en-US" dirty="0" smtClean="0">
                <a:solidFill>
                  <a:schemeClr val="tx2"/>
                </a:solidFill>
              </a:rPr>
              <a:t>ddressing </a:t>
            </a:r>
            <a:r>
              <a:rPr lang="en-US" dirty="0">
                <a:solidFill>
                  <a:schemeClr val="tx2"/>
                </a:solidFill>
              </a:rPr>
              <a:t>sites identified in the </a:t>
            </a:r>
            <a:r>
              <a:rPr lang="en-US" dirty="0" smtClean="0">
                <a:solidFill>
                  <a:schemeClr val="tx2"/>
                </a:solidFill>
              </a:rPr>
              <a:t>‘</a:t>
            </a:r>
            <a:r>
              <a:rPr lang="en-US" i="1" dirty="0" smtClean="0">
                <a:solidFill>
                  <a:schemeClr val="tx2"/>
                </a:solidFill>
              </a:rPr>
              <a:t>ANCSA </a:t>
            </a:r>
            <a:r>
              <a:rPr lang="en-US" i="1" dirty="0">
                <a:solidFill>
                  <a:schemeClr val="tx2"/>
                </a:solidFill>
              </a:rPr>
              <a:t>Contaminated Lands Inventory on ANCSA Conveyed </a:t>
            </a:r>
            <a:r>
              <a:rPr lang="en-US" i="1" dirty="0" smtClean="0">
                <a:solidFill>
                  <a:schemeClr val="tx2"/>
                </a:solidFill>
              </a:rPr>
              <a:t>Lands</a:t>
            </a:r>
            <a:r>
              <a:rPr lang="en-US" dirty="0" smtClean="0">
                <a:solidFill>
                  <a:schemeClr val="tx2"/>
                </a:solidFill>
              </a:rPr>
              <a:t>’ aka the </a:t>
            </a:r>
            <a:r>
              <a:rPr lang="en-US" dirty="0" smtClean="0">
                <a:solidFill>
                  <a:schemeClr val="tx2"/>
                </a:solidFill>
                <a:hlinkClick r:id="rId3"/>
              </a:rPr>
              <a:t>BLM Web Map </a:t>
            </a:r>
            <a:endParaRPr lang="en-US" dirty="0" smtClean="0">
              <a:solidFill>
                <a:schemeClr val="tx2"/>
              </a:solidFill>
            </a:endParaRPr>
          </a:p>
          <a:p>
            <a:r>
              <a:rPr lang="en-US" dirty="0">
                <a:solidFill>
                  <a:schemeClr val="tx2"/>
                </a:solidFill>
              </a:rPr>
              <a:t>A</a:t>
            </a:r>
            <a:r>
              <a:rPr lang="en-US" dirty="0" smtClean="0">
                <a:solidFill>
                  <a:schemeClr val="tx2"/>
                </a:solidFill>
              </a:rPr>
              <a:t>ddress </a:t>
            </a:r>
            <a:r>
              <a:rPr lang="en-US" dirty="0">
                <a:solidFill>
                  <a:schemeClr val="tx2"/>
                </a:solidFill>
              </a:rPr>
              <a:t>new sites that were not captured in the 2016 Report to </a:t>
            </a:r>
            <a:r>
              <a:rPr lang="en-US" dirty="0" smtClean="0">
                <a:solidFill>
                  <a:schemeClr val="tx2"/>
                </a:solidFill>
              </a:rPr>
              <a:t>Congress</a:t>
            </a:r>
            <a:endParaRPr lang="en-US" dirty="0">
              <a:solidFill>
                <a:schemeClr val="tx2"/>
              </a:solidFill>
            </a:endParaRPr>
          </a:p>
          <a:p>
            <a:r>
              <a:rPr lang="en-US" dirty="0">
                <a:solidFill>
                  <a:schemeClr val="tx2"/>
                </a:solidFill>
              </a:rPr>
              <a:t>Initiate the identification, verification, assessment, and clean-up </a:t>
            </a:r>
            <a:r>
              <a:rPr lang="en-US" dirty="0" smtClean="0">
                <a:solidFill>
                  <a:schemeClr val="tx2"/>
                </a:solidFill>
              </a:rPr>
              <a:t>of </a:t>
            </a:r>
            <a:r>
              <a:rPr lang="en-US" dirty="0">
                <a:solidFill>
                  <a:schemeClr val="tx2"/>
                </a:solidFill>
              </a:rPr>
              <a:t>these </a:t>
            </a:r>
            <a:r>
              <a:rPr lang="en-US" dirty="0" smtClean="0">
                <a:solidFill>
                  <a:schemeClr val="tx2"/>
                </a:solidFill>
              </a:rPr>
              <a:t>sites</a:t>
            </a:r>
            <a:endParaRPr lang="en-US" dirty="0">
              <a:solidFill>
                <a:schemeClr val="tx2"/>
              </a:solidFill>
            </a:endParaRPr>
          </a:p>
          <a:p>
            <a:pPr marL="0" indent="0">
              <a:buNone/>
            </a:pPr>
            <a:endParaRPr lang="en-US" sz="2800" dirty="0" smtClean="0"/>
          </a:p>
          <a:p>
            <a:pPr marL="514350" indent="-514350">
              <a:buAutoNum type="arabicPeriod"/>
            </a:pPr>
            <a:endParaRPr lang="en-US" sz="2800" dirty="0"/>
          </a:p>
        </p:txBody>
      </p:sp>
    </p:spTree>
    <p:extLst>
      <p:ext uri="{BB962C8B-B14F-4D97-AF65-F5344CB8AC3E}">
        <p14:creationId xmlns:p14="http://schemas.microsoft.com/office/powerpoint/2010/main" val="3347106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ctrTitle"/>
          </p:nvPr>
        </p:nvSpPr>
        <p:spPr>
          <a:xfrm>
            <a:off x="1636052" y="2303337"/>
            <a:ext cx="5829300" cy="1464469"/>
          </a:xfrm>
        </p:spPr>
        <p:txBody>
          <a:bodyPr>
            <a:noAutofit/>
          </a:bodyPr>
          <a:lstStyle/>
          <a:p>
            <a:pPr eaLnBrk="1" hangingPunct="1">
              <a:defRPr/>
            </a:pPr>
            <a:r>
              <a:rPr lang="en-US" sz="3300" b="1" dirty="0"/>
              <a:t>Statement of Cooperation</a:t>
            </a:r>
            <a:br>
              <a:rPr lang="en-US" sz="3300" b="1" dirty="0"/>
            </a:br>
            <a:r>
              <a:rPr lang="en-US" sz="3300" b="1" dirty="0"/>
              <a:t>Agencies</a:t>
            </a:r>
            <a:endParaRPr lang="en-US" sz="3300" b="1" dirty="0">
              <a:effectLst>
                <a:outerShdw blurRad="38100" dist="38100" dir="2700000" algn="tl">
                  <a:srgbClr val="C0C0C0"/>
                </a:outerShdw>
              </a:effectLst>
            </a:endParaRPr>
          </a:p>
        </p:txBody>
      </p:sp>
      <p:pic>
        <p:nvPicPr>
          <p:cNvPr id="1030" name="Picture 7"/>
          <p:cNvPicPr>
            <a:picLocks noChangeArrowheads="1"/>
          </p:cNvPicPr>
          <p:nvPr/>
        </p:nvPicPr>
        <p:blipFill>
          <a:blip r:embed="rId4"/>
          <a:srcRect/>
          <a:stretch>
            <a:fillRect/>
          </a:stretch>
        </p:blipFill>
        <p:spPr bwMode="auto">
          <a:xfrm>
            <a:off x="4800600" y="1200150"/>
            <a:ext cx="762000" cy="1219200"/>
          </a:xfrm>
          <a:prstGeom prst="rect">
            <a:avLst/>
          </a:prstGeom>
          <a:noFill/>
          <a:ln w="12700">
            <a:noFill/>
            <a:miter lim="800000"/>
            <a:headEnd/>
            <a:tailEnd/>
          </a:ln>
        </p:spPr>
      </p:pic>
      <p:pic>
        <p:nvPicPr>
          <p:cNvPr id="1031" name="Picture 8"/>
          <p:cNvPicPr>
            <a:picLocks noChangeArrowheads="1"/>
          </p:cNvPicPr>
          <p:nvPr/>
        </p:nvPicPr>
        <p:blipFill>
          <a:blip r:embed="rId5"/>
          <a:srcRect/>
          <a:stretch>
            <a:fillRect/>
          </a:stretch>
        </p:blipFill>
        <p:spPr bwMode="auto">
          <a:xfrm>
            <a:off x="6922498" y="2868514"/>
            <a:ext cx="994410" cy="1264444"/>
          </a:xfrm>
          <a:prstGeom prst="rect">
            <a:avLst/>
          </a:prstGeom>
          <a:noFill/>
          <a:ln w="12700">
            <a:noFill/>
            <a:miter lim="800000"/>
            <a:headEnd/>
            <a:tailEnd/>
          </a:ln>
        </p:spPr>
      </p:pic>
      <p:pic>
        <p:nvPicPr>
          <p:cNvPr id="1032" name="Picture 10"/>
          <p:cNvPicPr>
            <a:picLocks noChangeArrowheads="1"/>
          </p:cNvPicPr>
          <p:nvPr/>
        </p:nvPicPr>
        <p:blipFill>
          <a:blip r:embed="rId6"/>
          <a:srcRect/>
          <a:stretch>
            <a:fillRect/>
          </a:stretch>
        </p:blipFill>
        <p:spPr bwMode="auto">
          <a:xfrm>
            <a:off x="1261463" y="1259385"/>
            <a:ext cx="1143601" cy="1265582"/>
          </a:xfrm>
          <a:prstGeom prst="rect">
            <a:avLst/>
          </a:prstGeom>
          <a:noFill/>
          <a:ln w="12700">
            <a:noFill/>
            <a:miter lim="800000"/>
            <a:headEnd/>
            <a:tailEnd/>
          </a:ln>
        </p:spPr>
      </p:pic>
      <p:pic>
        <p:nvPicPr>
          <p:cNvPr id="1033" name="Picture 11"/>
          <p:cNvPicPr>
            <a:picLocks noChangeArrowheads="1"/>
          </p:cNvPicPr>
          <p:nvPr/>
        </p:nvPicPr>
        <p:blipFill>
          <a:blip r:embed="rId7"/>
          <a:srcRect/>
          <a:stretch>
            <a:fillRect/>
          </a:stretch>
        </p:blipFill>
        <p:spPr bwMode="auto">
          <a:xfrm>
            <a:off x="2405062" y="1303488"/>
            <a:ext cx="1090613" cy="1200746"/>
          </a:xfrm>
          <a:prstGeom prst="rect">
            <a:avLst/>
          </a:prstGeom>
          <a:noFill/>
          <a:ln w="12700">
            <a:noFill/>
            <a:miter lim="800000"/>
            <a:headEnd/>
            <a:tailEnd/>
          </a:ln>
        </p:spPr>
      </p:pic>
      <p:pic>
        <p:nvPicPr>
          <p:cNvPr id="1034" name="Picture 12"/>
          <p:cNvPicPr>
            <a:picLocks noChangeArrowheads="1"/>
          </p:cNvPicPr>
          <p:nvPr/>
        </p:nvPicPr>
        <p:blipFill>
          <a:blip r:embed="rId8"/>
          <a:srcRect/>
          <a:stretch>
            <a:fillRect/>
          </a:stretch>
        </p:blipFill>
        <p:spPr bwMode="auto">
          <a:xfrm>
            <a:off x="1397330" y="4343401"/>
            <a:ext cx="1100724" cy="1124161"/>
          </a:xfrm>
          <a:prstGeom prst="rect">
            <a:avLst/>
          </a:prstGeom>
          <a:noFill/>
          <a:ln w="12700">
            <a:noFill/>
            <a:miter lim="800000"/>
            <a:headEnd/>
            <a:tailEnd/>
          </a:ln>
        </p:spPr>
      </p:pic>
      <p:graphicFrame>
        <p:nvGraphicFramePr>
          <p:cNvPr id="1026" name="Object 13">
            <a:hlinkClick r:id="" action="ppaction://ole?verb=0"/>
          </p:cNvPr>
          <p:cNvGraphicFramePr>
            <a:graphicFrameLocks/>
          </p:cNvGraphicFramePr>
          <p:nvPr/>
        </p:nvGraphicFramePr>
        <p:xfrm>
          <a:off x="5600701" y="1257301"/>
          <a:ext cx="1002575" cy="1089422"/>
        </p:xfrm>
        <a:graphic>
          <a:graphicData uri="http://schemas.openxmlformats.org/presentationml/2006/ole">
            <mc:AlternateContent xmlns:mc="http://schemas.openxmlformats.org/markup-compatibility/2006">
              <mc:Choice xmlns:v="urn:schemas-microsoft-com:vml" Requires="v">
                <p:oleObj spid="_x0000_s1066" r:id="rId9" imgW="1450045" imgH="1450045" progId="">
                  <p:embed/>
                </p:oleObj>
              </mc:Choice>
              <mc:Fallback>
                <p:oleObj r:id="rId9" imgW="1450045" imgH="1450045" progId="">
                  <p:embed/>
                  <p:pic>
                    <p:nvPicPr>
                      <p:cNvPr id="1026" name="Object 13">
                        <a:hlinkClick r:id="" action="ppaction://ole?verb=0"/>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0701" y="1257301"/>
                        <a:ext cx="1002575" cy="1089422"/>
                      </a:xfrm>
                      <a:prstGeom prst="rect">
                        <a:avLst/>
                      </a:prstGeom>
                      <a:noFill/>
                      <a:ln>
                        <a:noFill/>
                      </a:ln>
                      <a:effectLst/>
                      <a:extLst/>
                    </p:spPr>
                  </p:pic>
                </p:oleObj>
              </mc:Fallback>
            </mc:AlternateContent>
          </a:graphicData>
        </a:graphic>
      </p:graphicFrame>
      <p:pic>
        <p:nvPicPr>
          <p:cNvPr id="1035" name="Picture 14"/>
          <p:cNvPicPr>
            <a:picLocks noChangeArrowheads="1"/>
          </p:cNvPicPr>
          <p:nvPr/>
        </p:nvPicPr>
        <p:blipFill>
          <a:blip r:embed="rId11"/>
          <a:srcRect/>
          <a:stretch>
            <a:fillRect/>
          </a:stretch>
        </p:blipFill>
        <p:spPr bwMode="auto">
          <a:xfrm>
            <a:off x="3456385" y="1227455"/>
            <a:ext cx="996542" cy="1097517"/>
          </a:xfrm>
          <a:prstGeom prst="rect">
            <a:avLst/>
          </a:prstGeom>
          <a:noFill/>
          <a:ln w="12700">
            <a:noFill/>
            <a:miter lim="800000"/>
            <a:headEnd/>
            <a:tailEnd/>
          </a:ln>
        </p:spPr>
      </p:pic>
      <p:grpSp>
        <p:nvGrpSpPr>
          <p:cNvPr id="2" name="Group 15"/>
          <p:cNvGrpSpPr>
            <a:grpSpLocks/>
          </p:cNvGrpSpPr>
          <p:nvPr/>
        </p:nvGrpSpPr>
        <p:grpSpPr bwMode="auto">
          <a:xfrm>
            <a:off x="4055687" y="4457700"/>
            <a:ext cx="934744" cy="1185863"/>
            <a:chOff x="1968" y="864"/>
            <a:chExt cx="913" cy="1105"/>
          </a:xfrm>
        </p:grpSpPr>
        <p:sp>
          <p:nvSpPr>
            <p:cNvPr id="1043" name="Freeform 16"/>
            <p:cNvSpPr>
              <a:spLocks/>
            </p:cNvSpPr>
            <p:nvPr/>
          </p:nvSpPr>
          <p:spPr bwMode="auto">
            <a:xfrm>
              <a:off x="2002" y="932"/>
              <a:ext cx="826" cy="829"/>
            </a:xfrm>
            <a:custGeom>
              <a:avLst/>
              <a:gdLst>
                <a:gd name="T0" fmla="*/ 405 w 826"/>
                <a:gd name="T1" fmla="*/ 0 h 829"/>
                <a:gd name="T2" fmla="*/ 261 w 826"/>
                <a:gd name="T3" fmla="*/ 31 h 829"/>
                <a:gd name="T4" fmla="*/ 161 w 826"/>
                <a:gd name="T5" fmla="*/ 117 h 829"/>
                <a:gd name="T6" fmla="*/ 98 w 826"/>
                <a:gd name="T7" fmla="*/ 221 h 829"/>
                <a:gd name="T8" fmla="*/ 24 w 826"/>
                <a:gd name="T9" fmla="*/ 358 h 829"/>
                <a:gd name="T10" fmla="*/ 0 w 826"/>
                <a:gd name="T11" fmla="*/ 506 h 829"/>
                <a:gd name="T12" fmla="*/ 17 w 826"/>
                <a:gd name="T13" fmla="*/ 642 h 829"/>
                <a:gd name="T14" fmla="*/ 49 w 826"/>
                <a:gd name="T15" fmla="*/ 733 h 829"/>
                <a:gd name="T16" fmla="*/ 112 w 826"/>
                <a:gd name="T17" fmla="*/ 815 h 829"/>
                <a:gd name="T18" fmla="*/ 172 w 826"/>
                <a:gd name="T19" fmla="*/ 823 h 829"/>
                <a:gd name="T20" fmla="*/ 663 w 826"/>
                <a:gd name="T21" fmla="*/ 828 h 829"/>
                <a:gd name="T22" fmla="*/ 726 w 826"/>
                <a:gd name="T23" fmla="*/ 815 h 829"/>
                <a:gd name="T24" fmla="*/ 801 w 826"/>
                <a:gd name="T25" fmla="*/ 688 h 829"/>
                <a:gd name="T26" fmla="*/ 825 w 826"/>
                <a:gd name="T27" fmla="*/ 520 h 829"/>
                <a:gd name="T28" fmla="*/ 801 w 826"/>
                <a:gd name="T29" fmla="*/ 334 h 829"/>
                <a:gd name="T30" fmla="*/ 731 w 826"/>
                <a:gd name="T31" fmla="*/ 207 h 829"/>
                <a:gd name="T32" fmla="*/ 623 w 826"/>
                <a:gd name="T33" fmla="*/ 49 h 829"/>
                <a:gd name="T34" fmla="*/ 511 w 826"/>
                <a:gd name="T35" fmla="*/ 4 h 829"/>
                <a:gd name="T36" fmla="*/ 402 w 826"/>
                <a:gd name="T37" fmla="*/ 4 h 829"/>
                <a:gd name="T38" fmla="*/ 405 w 826"/>
                <a:gd name="T39" fmla="*/ 0 h 8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6"/>
                <a:gd name="T61" fmla="*/ 0 h 829"/>
                <a:gd name="T62" fmla="*/ 826 w 826"/>
                <a:gd name="T63" fmla="*/ 829 h 8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6" h="829">
                  <a:moveTo>
                    <a:pt x="405" y="0"/>
                  </a:moveTo>
                  <a:lnTo>
                    <a:pt x="261" y="31"/>
                  </a:lnTo>
                  <a:lnTo>
                    <a:pt x="161" y="117"/>
                  </a:lnTo>
                  <a:lnTo>
                    <a:pt x="98" y="221"/>
                  </a:lnTo>
                  <a:lnTo>
                    <a:pt x="24" y="358"/>
                  </a:lnTo>
                  <a:lnTo>
                    <a:pt x="0" y="506"/>
                  </a:lnTo>
                  <a:lnTo>
                    <a:pt x="17" y="642"/>
                  </a:lnTo>
                  <a:lnTo>
                    <a:pt x="49" y="733"/>
                  </a:lnTo>
                  <a:lnTo>
                    <a:pt x="112" y="815"/>
                  </a:lnTo>
                  <a:lnTo>
                    <a:pt x="172" y="823"/>
                  </a:lnTo>
                  <a:lnTo>
                    <a:pt x="663" y="828"/>
                  </a:lnTo>
                  <a:lnTo>
                    <a:pt x="726" y="815"/>
                  </a:lnTo>
                  <a:lnTo>
                    <a:pt x="801" y="688"/>
                  </a:lnTo>
                  <a:lnTo>
                    <a:pt x="825" y="520"/>
                  </a:lnTo>
                  <a:lnTo>
                    <a:pt x="801" y="334"/>
                  </a:lnTo>
                  <a:lnTo>
                    <a:pt x="731" y="207"/>
                  </a:lnTo>
                  <a:lnTo>
                    <a:pt x="623" y="49"/>
                  </a:lnTo>
                  <a:lnTo>
                    <a:pt x="511" y="4"/>
                  </a:lnTo>
                  <a:lnTo>
                    <a:pt x="402" y="4"/>
                  </a:lnTo>
                  <a:lnTo>
                    <a:pt x="405" y="0"/>
                  </a:lnTo>
                </a:path>
              </a:pathLst>
            </a:custGeom>
            <a:solidFill>
              <a:srgbClr val="0080FF"/>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4" name="Freeform 17"/>
            <p:cNvSpPr>
              <a:spLocks/>
            </p:cNvSpPr>
            <p:nvPr/>
          </p:nvSpPr>
          <p:spPr bwMode="auto">
            <a:xfrm>
              <a:off x="2008" y="932"/>
              <a:ext cx="827" cy="829"/>
            </a:xfrm>
            <a:custGeom>
              <a:avLst/>
              <a:gdLst>
                <a:gd name="T0" fmla="*/ 406 w 827"/>
                <a:gd name="T1" fmla="*/ 0 h 829"/>
                <a:gd name="T2" fmla="*/ 261 w 827"/>
                <a:gd name="T3" fmla="*/ 31 h 829"/>
                <a:gd name="T4" fmla="*/ 162 w 827"/>
                <a:gd name="T5" fmla="*/ 117 h 829"/>
                <a:gd name="T6" fmla="*/ 98 w 827"/>
                <a:gd name="T7" fmla="*/ 221 h 829"/>
                <a:gd name="T8" fmla="*/ 25 w 827"/>
                <a:gd name="T9" fmla="*/ 358 h 829"/>
                <a:gd name="T10" fmla="*/ 0 w 827"/>
                <a:gd name="T11" fmla="*/ 506 h 829"/>
                <a:gd name="T12" fmla="*/ 19 w 827"/>
                <a:gd name="T13" fmla="*/ 642 h 829"/>
                <a:gd name="T14" fmla="*/ 49 w 827"/>
                <a:gd name="T15" fmla="*/ 733 h 829"/>
                <a:gd name="T16" fmla="*/ 112 w 827"/>
                <a:gd name="T17" fmla="*/ 815 h 829"/>
                <a:gd name="T18" fmla="*/ 172 w 827"/>
                <a:gd name="T19" fmla="*/ 823 h 829"/>
                <a:gd name="T20" fmla="*/ 663 w 827"/>
                <a:gd name="T21" fmla="*/ 828 h 829"/>
                <a:gd name="T22" fmla="*/ 727 w 827"/>
                <a:gd name="T23" fmla="*/ 815 h 829"/>
                <a:gd name="T24" fmla="*/ 801 w 827"/>
                <a:gd name="T25" fmla="*/ 688 h 829"/>
                <a:gd name="T26" fmla="*/ 826 w 827"/>
                <a:gd name="T27" fmla="*/ 520 h 829"/>
                <a:gd name="T28" fmla="*/ 801 w 827"/>
                <a:gd name="T29" fmla="*/ 334 h 829"/>
                <a:gd name="T30" fmla="*/ 731 w 827"/>
                <a:gd name="T31" fmla="*/ 207 h 829"/>
                <a:gd name="T32" fmla="*/ 624 w 827"/>
                <a:gd name="T33" fmla="*/ 49 h 829"/>
                <a:gd name="T34" fmla="*/ 512 w 827"/>
                <a:gd name="T35" fmla="*/ 4 h 829"/>
                <a:gd name="T36" fmla="*/ 403 w 827"/>
                <a:gd name="T37" fmla="*/ 4 h 829"/>
                <a:gd name="T38" fmla="*/ 406 w 827"/>
                <a:gd name="T39" fmla="*/ 0 h 8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27"/>
                <a:gd name="T61" fmla="*/ 0 h 829"/>
                <a:gd name="T62" fmla="*/ 827 w 827"/>
                <a:gd name="T63" fmla="*/ 829 h 8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27" h="829">
                  <a:moveTo>
                    <a:pt x="406" y="0"/>
                  </a:moveTo>
                  <a:lnTo>
                    <a:pt x="261" y="31"/>
                  </a:lnTo>
                  <a:lnTo>
                    <a:pt x="162" y="117"/>
                  </a:lnTo>
                  <a:lnTo>
                    <a:pt x="98" y="221"/>
                  </a:lnTo>
                  <a:lnTo>
                    <a:pt x="25" y="358"/>
                  </a:lnTo>
                  <a:lnTo>
                    <a:pt x="0" y="506"/>
                  </a:lnTo>
                  <a:lnTo>
                    <a:pt x="19" y="642"/>
                  </a:lnTo>
                  <a:lnTo>
                    <a:pt x="49" y="733"/>
                  </a:lnTo>
                  <a:lnTo>
                    <a:pt x="112" y="815"/>
                  </a:lnTo>
                  <a:lnTo>
                    <a:pt x="172" y="823"/>
                  </a:lnTo>
                  <a:lnTo>
                    <a:pt x="663" y="828"/>
                  </a:lnTo>
                  <a:lnTo>
                    <a:pt x="727" y="815"/>
                  </a:lnTo>
                  <a:lnTo>
                    <a:pt x="801" y="688"/>
                  </a:lnTo>
                  <a:lnTo>
                    <a:pt x="826" y="520"/>
                  </a:lnTo>
                  <a:lnTo>
                    <a:pt x="801" y="334"/>
                  </a:lnTo>
                  <a:lnTo>
                    <a:pt x="731" y="207"/>
                  </a:lnTo>
                  <a:lnTo>
                    <a:pt x="624" y="49"/>
                  </a:lnTo>
                  <a:lnTo>
                    <a:pt x="512" y="4"/>
                  </a:lnTo>
                  <a:lnTo>
                    <a:pt x="403" y="4"/>
                  </a:lnTo>
                  <a:lnTo>
                    <a:pt x="406"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5" name="Freeform 18"/>
            <p:cNvSpPr>
              <a:spLocks/>
            </p:cNvSpPr>
            <p:nvPr/>
          </p:nvSpPr>
          <p:spPr bwMode="auto">
            <a:xfrm>
              <a:off x="1968" y="1176"/>
              <a:ext cx="152" cy="485"/>
            </a:xfrm>
            <a:custGeom>
              <a:avLst/>
              <a:gdLst>
                <a:gd name="T0" fmla="*/ 117 w 152"/>
                <a:gd name="T1" fmla="*/ 412 h 485"/>
                <a:gd name="T2" fmla="*/ 114 w 152"/>
                <a:gd name="T3" fmla="*/ 425 h 485"/>
                <a:gd name="T4" fmla="*/ 121 w 152"/>
                <a:gd name="T5" fmla="*/ 452 h 485"/>
                <a:gd name="T6" fmla="*/ 117 w 152"/>
                <a:gd name="T7" fmla="*/ 463 h 485"/>
                <a:gd name="T8" fmla="*/ 107 w 152"/>
                <a:gd name="T9" fmla="*/ 470 h 485"/>
                <a:gd name="T10" fmla="*/ 86 w 152"/>
                <a:gd name="T11" fmla="*/ 470 h 485"/>
                <a:gd name="T12" fmla="*/ 61 w 152"/>
                <a:gd name="T13" fmla="*/ 480 h 485"/>
                <a:gd name="T14" fmla="*/ 46 w 152"/>
                <a:gd name="T15" fmla="*/ 484 h 485"/>
                <a:gd name="T16" fmla="*/ 29 w 152"/>
                <a:gd name="T17" fmla="*/ 481 h 485"/>
                <a:gd name="T18" fmla="*/ 20 w 152"/>
                <a:gd name="T19" fmla="*/ 467 h 485"/>
                <a:gd name="T20" fmla="*/ 19 w 152"/>
                <a:gd name="T21" fmla="*/ 465 h 485"/>
                <a:gd name="T22" fmla="*/ 12 w 152"/>
                <a:gd name="T23" fmla="*/ 435 h 485"/>
                <a:gd name="T24" fmla="*/ 4 w 152"/>
                <a:gd name="T25" fmla="*/ 384 h 485"/>
                <a:gd name="T26" fmla="*/ 1 w 152"/>
                <a:gd name="T27" fmla="*/ 334 h 485"/>
                <a:gd name="T28" fmla="*/ 0 w 152"/>
                <a:gd name="T29" fmla="*/ 282 h 485"/>
                <a:gd name="T30" fmla="*/ 3 w 152"/>
                <a:gd name="T31" fmla="*/ 232 h 485"/>
                <a:gd name="T32" fmla="*/ 9 w 152"/>
                <a:gd name="T33" fmla="*/ 181 h 485"/>
                <a:gd name="T34" fmla="*/ 18 w 152"/>
                <a:gd name="T35" fmla="*/ 129 h 485"/>
                <a:gd name="T36" fmla="*/ 31 w 152"/>
                <a:gd name="T37" fmla="*/ 80 h 485"/>
                <a:gd name="T38" fmla="*/ 47 w 152"/>
                <a:gd name="T39" fmla="*/ 32 h 485"/>
                <a:gd name="T40" fmla="*/ 58 w 152"/>
                <a:gd name="T41" fmla="*/ 9 h 485"/>
                <a:gd name="T42" fmla="*/ 62 w 152"/>
                <a:gd name="T43" fmla="*/ 3 h 485"/>
                <a:gd name="T44" fmla="*/ 70 w 152"/>
                <a:gd name="T45" fmla="*/ 0 h 485"/>
                <a:gd name="T46" fmla="*/ 78 w 152"/>
                <a:gd name="T47" fmla="*/ 0 h 485"/>
                <a:gd name="T48" fmla="*/ 103 w 152"/>
                <a:gd name="T49" fmla="*/ 13 h 485"/>
                <a:gd name="T50" fmla="*/ 137 w 152"/>
                <a:gd name="T51" fmla="*/ 26 h 485"/>
                <a:gd name="T52" fmla="*/ 148 w 152"/>
                <a:gd name="T53" fmla="*/ 36 h 485"/>
                <a:gd name="T54" fmla="*/ 151 w 152"/>
                <a:gd name="T55" fmla="*/ 44 h 485"/>
                <a:gd name="T56" fmla="*/ 142 w 152"/>
                <a:gd name="T57" fmla="*/ 63 h 485"/>
                <a:gd name="T58" fmla="*/ 130 w 152"/>
                <a:gd name="T59" fmla="*/ 80 h 485"/>
                <a:gd name="T60" fmla="*/ 131 w 152"/>
                <a:gd name="T61" fmla="*/ 86 h 485"/>
                <a:gd name="T62" fmla="*/ 136 w 152"/>
                <a:gd name="T63" fmla="*/ 90 h 485"/>
                <a:gd name="T64" fmla="*/ 146 w 152"/>
                <a:gd name="T65" fmla="*/ 86 h 485"/>
                <a:gd name="T66" fmla="*/ 143 w 152"/>
                <a:gd name="T67" fmla="*/ 90 h 485"/>
                <a:gd name="T68" fmla="*/ 137 w 152"/>
                <a:gd name="T69" fmla="*/ 93 h 485"/>
                <a:gd name="T70" fmla="*/ 129 w 152"/>
                <a:gd name="T71" fmla="*/ 95 h 485"/>
                <a:gd name="T72" fmla="*/ 121 w 152"/>
                <a:gd name="T73" fmla="*/ 92 h 485"/>
                <a:gd name="T74" fmla="*/ 116 w 152"/>
                <a:gd name="T75" fmla="*/ 87 h 485"/>
                <a:gd name="T76" fmla="*/ 114 w 152"/>
                <a:gd name="T77" fmla="*/ 79 h 485"/>
                <a:gd name="T78" fmla="*/ 114 w 152"/>
                <a:gd name="T79" fmla="*/ 76 h 485"/>
                <a:gd name="T80" fmla="*/ 125 w 152"/>
                <a:gd name="T81" fmla="*/ 44 h 485"/>
                <a:gd name="T82" fmla="*/ 120 w 152"/>
                <a:gd name="T83" fmla="*/ 53 h 485"/>
                <a:gd name="T84" fmla="*/ 109 w 152"/>
                <a:gd name="T85" fmla="*/ 90 h 485"/>
                <a:gd name="T86" fmla="*/ 95 w 152"/>
                <a:gd name="T87" fmla="*/ 135 h 485"/>
                <a:gd name="T88" fmla="*/ 86 w 152"/>
                <a:gd name="T89" fmla="*/ 181 h 485"/>
                <a:gd name="T90" fmla="*/ 81 w 152"/>
                <a:gd name="T91" fmla="*/ 227 h 485"/>
                <a:gd name="T92" fmla="*/ 77 w 152"/>
                <a:gd name="T93" fmla="*/ 274 h 485"/>
                <a:gd name="T94" fmla="*/ 77 w 152"/>
                <a:gd name="T95" fmla="*/ 321 h 485"/>
                <a:gd name="T96" fmla="*/ 82 w 152"/>
                <a:gd name="T97" fmla="*/ 368 h 485"/>
                <a:gd name="T98" fmla="*/ 90 w 152"/>
                <a:gd name="T99" fmla="*/ 420 h 485"/>
                <a:gd name="T100" fmla="*/ 94 w 152"/>
                <a:gd name="T101" fmla="*/ 447 h 485"/>
                <a:gd name="T102" fmla="*/ 100 w 152"/>
                <a:gd name="T103" fmla="*/ 457 h 485"/>
                <a:gd name="T104" fmla="*/ 117 w 152"/>
                <a:gd name="T105" fmla="*/ 412 h 4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2"/>
                <a:gd name="T160" fmla="*/ 0 h 485"/>
                <a:gd name="T161" fmla="*/ 152 w 152"/>
                <a:gd name="T162" fmla="*/ 485 h 4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2" h="485">
                  <a:moveTo>
                    <a:pt x="117" y="412"/>
                  </a:moveTo>
                  <a:lnTo>
                    <a:pt x="114" y="425"/>
                  </a:lnTo>
                  <a:lnTo>
                    <a:pt x="121" y="452"/>
                  </a:lnTo>
                  <a:lnTo>
                    <a:pt x="117" y="463"/>
                  </a:lnTo>
                  <a:lnTo>
                    <a:pt x="107" y="470"/>
                  </a:lnTo>
                  <a:lnTo>
                    <a:pt x="86" y="470"/>
                  </a:lnTo>
                  <a:lnTo>
                    <a:pt x="61" y="480"/>
                  </a:lnTo>
                  <a:lnTo>
                    <a:pt x="46" y="484"/>
                  </a:lnTo>
                  <a:lnTo>
                    <a:pt x="29" y="481"/>
                  </a:lnTo>
                  <a:lnTo>
                    <a:pt x="20" y="467"/>
                  </a:lnTo>
                  <a:lnTo>
                    <a:pt x="19" y="465"/>
                  </a:lnTo>
                  <a:lnTo>
                    <a:pt x="12" y="435"/>
                  </a:lnTo>
                  <a:lnTo>
                    <a:pt x="4" y="384"/>
                  </a:lnTo>
                  <a:lnTo>
                    <a:pt x="1" y="334"/>
                  </a:lnTo>
                  <a:lnTo>
                    <a:pt x="0" y="282"/>
                  </a:lnTo>
                  <a:lnTo>
                    <a:pt x="3" y="232"/>
                  </a:lnTo>
                  <a:lnTo>
                    <a:pt x="9" y="181"/>
                  </a:lnTo>
                  <a:lnTo>
                    <a:pt x="18" y="129"/>
                  </a:lnTo>
                  <a:lnTo>
                    <a:pt x="31" y="80"/>
                  </a:lnTo>
                  <a:lnTo>
                    <a:pt x="47" y="32"/>
                  </a:lnTo>
                  <a:lnTo>
                    <a:pt x="58" y="9"/>
                  </a:lnTo>
                  <a:lnTo>
                    <a:pt x="62" y="3"/>
                  </a:lnTo>
                  <a:lnTo>
                    <a:pt x="70" y="0"/>
                  </a:lnTo>
                  <a:lnTo>
                    <a:pt x="78" y="0"/>
                  </a:lnTo>
                  <a:lnTo>
                    <a:pt x="103" y="13"/>
                  </a:lnTo>
                  <a:lnTo>
                    <a:pt x="137" y="26"/>
                  </a:lnTo>
                  <a:lnTo>
                    <a:pt x="148" y="36"/>
                  </a:lnTo>
                  <a:lnTo>
                    <a:pt x="151" y="44"/>
                  </a:lnTo>
                  <a:lnTo>
                    <a:pt x="142" y="63"/>
                  </a:lnTo>
                  <a:lnTo>
                    <a:pt x="130" y="80"/>
                  </a:lnTo>
                  <a:lnTo>
                    <a:pt x="131" y="86"/>
                  </a:lnTo>
                  <a:lnTo>
                    <a:pt x="136" y="90"/>
                  </a:lnTo>
                  <a:lnTo>
                    <a:pt x="146" y="86"/>
                  </a:lnTo>
                  <a:lnTo>
                    <a:pt x="143" y="90"/>
                  </a:lnTo>
                  <a:lnTo>
                    <a:pt x="137" y="93"/>
                  </a:lnTo>
                  <a:lnTo>
                    <a:pt x="129" y="95"/>
                  </a:lnTo>
                  <a:lnTo>
                    <a:pt x="121" y="92"/>
                  </a:lnTo>
                  <a:lnTo>
                    <a:pt x="116" y="87"/>
                  </a:lnTo>
                  <a:lnTo>
                    <a:pt x="114" y="79"/>
                  </a:lnTo>
                  <a:lnTo>
                    <a:pt x="114" y="76"/>
                  </a:lnTo>
                  <a:lnTo>
                    <a:pt x="125" y="44"/>
                  </a:lnTo>
                  <a:lnTo>
                    <a:pt x="120" y="53"/>
                  </a:lnTo>
                  <a:lnTo>
                    <a:pt x="109" y="90"/>
                  </a:lnTo>
                  <a:lnTo>
                    <a:pt x="95" y="135"/>
                  </a:lnTo>
                  <a:lnTo>
                    <a:pt x="86" y="181"/>
                  </a:lnTo>
                  <a:lnTo>
                    <a:pt x="81" y="227"/>
                  </a:lnTo>
                  <a:lnTo>
                    <a:pt x="77" y="274"/>
                  </a:lnTo>
                  <a:lnTo>
                    <a:pt x="77" y="321"/>
                  </a:lnTo>
                  <a:lnTo>
                    <a:pt x="82" y="368"/>
                  </a:lnTo>
                  <a:lnTo>
                    <a:pt x="90" y="420"/>
                  </a:lnTo>
                  <a:lnTo>
                    <a:pt x="94" y="447"/>
                  </a:lnTo>
                  <a:lnTo>
                    <a:pt x="100" y="457"/>
                  </a:lnTo>
                  <a:lnTo>
                    <a:pt x="117" y="412"/>
                  </a:lnTo>
                </a:path>
              </a:pathLst>
            </a:custGeom>
            <a:solidFill>
              <a:srgbClr val="FFFF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6" name="Freeform 19"/>
            <p:cNvSpPr>
              <a:spLocks/>
            </p:cNvSpPr>
            <p:nvPr/>
          </p:nvSpPr>
          <p:spPr bwMode="auto">
            <a:xfrm>
              <a:off x="1968" y="1176"/>
              <a:ext cx="152" cy="485"/>
            </a:xfrm>
            <a:custGeom>
              <a:avLst/>
              <a:gdLst>
                <a:gd name="T0" fmla="*/ 117 w 152"/>
                <a:gd name="T1" fmla="*/ 412 h 485"/>
                <a:gd name="T2" fmla="*/ 114 w 152"/>
                <a:gd name="T3" fmla="*/ 425 h 485"/>
                <a:gd name="T4" fmla="*/ 121 w 152"/>
                <a:gd name="T5" fmla="*/ 452 h 485"/>
                <a:gd name="T6" fmla="*/ 117 w 152"/>
                <a:gd name="T7" fmla="*/ 463 h 485"/>
                <a:gd name="T8" fmla="*/ 107 w 152"/>
                <a:gd name="T9" fmla="*/ 470 h 485"/>
                <a:gd name="T10" fmla="*/ 86 w 152"/>
                <a:gd name="T11" fmla="*/ 470 h 485"/>
                <a:gd name="T12" fmla="*/ 61 w 152"/>
                <a:gd name="T13" fmla="*/ 480 h 485"/>
                <a:gd name="T14" fmla="*/ 46 w 152"/>
                <a:gd name="T15" fmla="*/ 484 h 485"/>
                <a:gd name="T16" fmla="*/ 29 w 152"/>
                <a:gd name="T17" fmla="*/ 481 h 485"/>
                <a:gd name="T18" fmla="*/ 20 w 152"/>
                <a:gd name="T19" fmla="*/ 467 h 485"/>
                <a:gd name="T20" fmla="*/ 19 w 152"/>
                <a:gd name="T21" fmla="*/ 465 h 485"/>
                <a:gd name="T22" fmla="*/ 12 w 152"/>
                <a:gd name="T23" fmla="*/ 435 h 485"/>
                <a:gd name="T24" fmla="*/ 4 w 152"/>
                <a:gd name="T25" fmla="*/ 384 h 485"/>
                <a:gd name="T26" fmla="*/ 1 w 152"/>
                <a:gd name="T27" fmla="*/ 334 h 485"/>
                <a:gd name="T28" fmla="*/ 0 w 152"/>
                <a:gd name="T29" fmla="*/ 282 h 485"/>
                <a:gd name="T30" fmla="*/ 3 w 152"/>
                <a:gd name="T31" fmla="*/ 232 h 485"/>
                <a:gd name="T32" fmla="*/ 9 w 152"/>
                <a:gd name="T33" fmla="*/ 181 h 485"/>
                <a:gd name="T34" fmla="*/ 18 w 152"/>
                <a:gd name="T35" fmla="*/ 129 h 485"/>
                <a:gd name="T36" fmla="*/ 31 w 152"/>
                <a:gd name="T37" fmla="*/ 80 h 485"/>
                <a:gd name="T38" fmla="*/ 47 w 152"/>
                <a:gd name="T39" fmla="*/ 32 h 485"/>
                <a:gd name="T40" fmla="*/ 58 w 152"/>
                <a:gd name="T41" fmla="*/ 9 h 485"/>
                <a:gd name="T42" fmla="*/ 62 w 152"/>
                <a:gd name="T43" fmla="*/ 3 h 485"/>
                <a:gd name="T44" fmla="*/ 70 w 152"/>
                <a:gd name="T45" fmla="*/ 0 h 485"/>
                <a:gd name="T46" fmla="*/ 78 w 152"/>
                <a:gd name="T47" fmla="*/ 0 h 485"/>
                <a:gd name="T48" fmla="*/ 103 w 152"/>
                <a:gd name="T49" fmla="*/ 13 h 485"/>
                <a:gd name="T50" fmla="*/ 137 w 152"/>
                <a:gd name="T51" fmla="*/ 26 h 485"/>
                <a:gd name="T52" fmla="*/ 148 w 152"/>
                <a:gd name="T53" fmla="*/ 36 h 485"/>
                <a:gd name="T54" fmla="*/ 151 w 152"/>
                <a:gd name="T55" fmla="*/ 44 h 485"/>
                <a:gd name="T56" fmla="*/ 142 w 152"/>
                <a:gd name="T57" fmla="*/ 63 h 485"/>
                <a:gd name="T58" fmla="*/ 130 w 152"/>
                <a:gd name="T59" fmla="*/ 80 h 485"/>
                <a:gd name="T60" fmla="*/ 131 w 152"/>
                <a:gd name="T61" fmla="*/ 86 h 485"/>
                <a:gd name="T62" fmla="*/ 136 w 152"/>
                <a:gd name="T63" fmla="*/ 90 h 485"/>
                <a:gd name="T64" fmla="*/ 146 w 152"/>
                <a:gd name="T65" fmla="*/ 86 h 485"/>
                <a:gd name="T66" fmla="*/ 143 w 152"/>
                <a:gd name="T67" fmla="*/ 90 h 485"/>
                <a:gd name="T68" fmla="*/ 137 w 152"/>
                <a:gd name="T69" fmla="*/ 93 h 485"/>
                <a:gd name="T70" fmla="*/ 129 w 152"/>
                <a:gd name="T71" fmla="*/ 95 h 485"/>
                <a:gd name="T72" fmla="*/ 121 w 152"/>
                <a:gd name="T73" fmla="*/ 92 h 485"/>
                <a:gd name="T74" fmla="*/ 116 w 152"/>
                <a:gd name="T75" fmla="*/ 87 h 485"/>
                <a:gd name="T76" fmla="*/ 114 w 152"/>
                <a:gd name="T77" fmla="*/ 79 h 485"/>
                <a:gd name="T78" fmla="*/ 114 w 152"/>
                <a:gd name="T79" fmla="*/ 76 h 485"/>
                <a:gd name="T80" fmla="*/ 125 w 152"/>
                <a:gd name="T81" fmla="*/ 44 h 485"/>
                <a:gd name="T82" fmla="*/ 120 w 152"/>
                <a:gd name="T83" fmla="*/ 53 h 485"/>
                <a:gd name="T84" fmla="*/ 109 w 152"/>
                <a:gd name="T85" fmla="*/ 90 h 485"/>
                <a:gd name="T86" fmla="*/ 95 w 152"/>
                <a:gd name="T87" fmla="*/ 135 h 485"/>
                <a:gd name="T88" fmla="*/ 86 w 152"/>
                <a:gd name="T89" fmla="*/ 181 h 485"/>
                <a:gd name="T90" fmla="*/ 81 w 152"/>
                <a:gd name="T91" fmla="*/ 227 h 485"/>
                <a:gd name="T92" fmla="*/ 77 w 152"/>
                <a:gd name="T93" fmla="*/ 274 h 485"/>
                <a:gd name="T94" fmla="*/ 77 w 152"/>
                <a:gd name="T95" fmla="*/ 321 h 485"/>
                <a:gd name="T96" fmla="*/ 82 w 152"/>
                <a:gd name="T97" fmla="*/ 368 h 485"/>
                <a:gd name="T98" fmla="*/ 90 w 152"/>
                <a:gd name="T99" fmla="*/ 420 h 485"/>
                <a:gd name="T100" fmla="*/ 94 w 152"/>
                <a:gd name="T101" fmla="*/ 447 h 485"/>
                <a:gd name="T102" fmla="*/ 100 w 152"/>
                <a:gd name="T103" fmla="*/ 457 h 485"/>
                <a:gd name="T104" fmla="*/ 117 w 152"/>
                <a:gd name="T105" fmla="*/ 412 h 4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2"/>
                <a:gd name="T160" fmla="*/ 0 h 485"/>
                <a:gd name="T161" fmla="*/ 152 w 152"/>
                <a:gd name="T162" fmla="*/ 485 h 4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2" h="485">
                  <a:moveTo>
                    <a:pt x="117" y="412"/>
                  </a:moveTo>
                  <a:lnTo>
                    <a:pt x="114" y="425"/>
                  </a:lnTo>
                  <a:lnTo>
                    <a:pt x="121" y="452"/>
                  </a:lnTo>
                  <a:lnTo>
                    <a:pt x="117" y="463"/>
                  </a:lnTo>
                  <a:lnTo>
                    <a:pt x="107" y="470"/>
                  </a:lnTo>
                  <a:lnTo>
                    <a:pt x="86" y="470"/>
                  </a:lnTo>
                  <a:lnTo>
                    <a:pt x="61" y="480"/>
                  </a:lnTo>
                  <a:lnTo>
                    <a:pt x="46" y="484"/>
                  </a:lnTo>
                  <a:lnTo>
                    <a:pt x="29" y="481"/>
                  </a:lnTo>
                  <a:lnTo>
                    <a:pt x="20" y="467"/>
                  </a:lnTo>
                  <a:lnTo>
                    <a:pt x="19" y="465"/>
                  </a:lnTo>
                  <a:lnTo>
                    <a:pt x="12" y="435"/>
                  </a:lnTo>
                  <a:lnTo>
                    <a:pt x="4" y="384"/>
                  </a:lnTo>
                  <a:lnTo>
                    <a:pt x="1" y="334"/>
                  </a:lnTo>
                  <a:lnTo>
                    <a:pt x="0" y="282"/>
                  </a:lnTo>
                  <a:lnTo>
                    <a:pt x="3" y="232"/>
                  </a:lnTo>
                  <a:lnTo>
                    <a:pt x="9" y="181"/>
                  </a:lnTo>
                  <a:lnTo>
                    <a:pt x="18" y="129"/>
                  </a:lnTo>
                  <a:lnTo>
                    <a:pt x="31" y="80"/>
                  </a:lnTo>
                  <a:lnTo>
                    <a:pt x="47" y="32"/>
                  </a:lnTo>
                  <a:lnTo>
                    <a:pt x="58" y="9"/>
                  </a:lnTo>
                  <a:lnTo>
                    <a:pt x="62" y="3"/>
                  </a:lnTo>
                  <a:lnTo>
                    <a:pt x="70" y="0"/>
                  </a:lnTo>
                  <a:lnTo>
                    <a:pt x="78" y="0"/>
                  </a:lnTo>
                  <a:lnTo>
                    <a:pt x="103" y="13"/>
                  </a:lnTo>
                  <a:lnTo>
                    <a:pt x="137" y="26"/>
                  </a:lnTo>
                  <a:lnTo>
                    <a:pt x="148" y="36"/>
                  </a:lnTo>
                  <a:lnTo>
                    <a:pt x="151" y="44"/>
                  </a:lnTo>
                  <a:lnTo>
                    <a:pt x="142" y="63"/>
                  </a:lnTo>
                  <a:lnTo>
                    <a:pt x="130" y="80"/>
                  </a:lnTo>
                  <a:lnTo>
                    <a:pt x="131" y="86"/>
                  </a:lnTo>
                  <a:lnTo>
                    <a:pt x="136" y="90"/>
                  </a:lnTo>
                  <a:lnTo>
                    <a:pt x="146" y="86"/>
                  </a:lnTo>
                  <a:lnTo>
                    <a:pt x="143" y="90"/>
                  </a:lnTo>
                  <a:lnTo>
                    <a:pt x="137" y="93"/>
                  </a:lnTo>
                  <a:lnTo>
                    <a:pt x="129" y="95"/>
                  </a:lnTo>
                  <a:lnTo>
                    <a:pt x="121" y="92"/>
                  </a:lnTo>
                  <a:lnTo>
                    <a:pt x="116" y="87"/>
                  </a:lnTo>
                  <a:lnTo>
                    <a:pt x="114" y="79"/>
                  </a:lnTo>
                  <a:lnTo>
                    <a:pt x="114" y="76"/>
                  </a:lnTo>
                  <a:lnTo>
                    <a:pt x="125" y="44"/>
                  </a:lnTo>
                  <a:lnTo>
                    <a:pt x="120" y="53"/>
                  </a:lnTo>
                  <a:lnTo>
                    <a:pt x="109" y="90"/>
                  </a:lnTo>
                  <a:lnTo>
                    <a:pt x="95" y="135"/>
                  </a:lnTo>
                  <a:lnTo>
                    <a:pt x="86" y="181"/>
                  </a:lnTo>
                  <a:lnTo>
                    <a:pt x="81" y="227"/>
                  </a:lnTo>
                  <a:lnTo>
                    <a:pt x="77" y="274"/>
                  </a:lnTo>
                  <a:lnTo>
                    <a:pt x="77" y="321"/>
                  </a:lnTo>
                  <a:lnTo>
                    <a:pt x="82" y="368"/>
                  </a:lnTo>
                  <a:lnTo>
                    <a:pt x="90" y="420"/>
                  </a:lnTo>
                  <a:lnTo>
                    <a:pt x="94" y="447"/>
                  </a:lnTo>
                  <a:lnTo>
                    <a:pt x="100" y="457"/>
                  </a:lnTo>
                  <a:lnTo>
                    <a:pt x="117" y="412"/>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7" name="Freeform 20"/>
            <p:cNvSpPr>
              <a:spLocks/>
            </p:cNvSpPr>
            <p:nvPr/>
          </p:nvSpPr>
          <p:spPr bwMode="auto">
            <a:xfrm>
              <a:off x="2055" y="1071"/>
              <a:ext cx="160" cy="198"/>
            </a:xfrm>
            <a:custGeom>
              <a:avLst/>
              <a:gdLst>
                <a:gd name="T0" fmla="*/ 159 w 160"/>
                <a:gd name="T1" fmla="*/ 0 h 198"/>
                <a:gd name="T2" fmla="*/ 136 w 160"/>
                <a:gd name="T3" fmla="*/ 22 h 198"/>
                <a:gd name="T4" fmla="*/ 115 w 160"/>
                <a:gd name="T5" fmla="*/ 48 h 198"/>
                <a:gd name="T6" fmla="*/ 98 w 160"/>
                <a:gd name="T7" fmla="*/ 76 h 198"/>
                <a:gd name="T8" fmla="*/ 85 w 160"/>
                <a:gd name="T9" fmla="*/ 105 h 198"/>
                <a:gd name="T10" fmla="*/ 73 w 160"/>
                <a:gd name="T11" fmla="*/ 136 h 198"/>
                <a:gd name="T12" fmla="*/ 66 w 160"/>
                <a:gd name="T13" fmla="*/ 167 h 198"/>
                <a:gd name="T14" fmla="*/ 59 w 160"/>
                <a:gd name="T15" fmla="*/ 189 h 198"/>
                <a:gd name="T16" fmla="*/ 55 w 160"/>
                <a:gd name="T17" fmla="*/ 192 h 198"/>
                <a:gd name="T18" fmla="*/ 47 w 160"/>
                <a:gd name="T19" fmla="*/ 197 h 198"/>
                <a:gd name="T20" fmla="*/ 38 w 160"/>
                <a:gd name="T21" fmla="*/ 191 h 198"/>
                <a:gd name="T22" fmla="*/ 32 w 160"/>
                <a:gd name="T23" fmla="*/ 180 h 198"/>
                <a:gd name="T24" fmla="*/ 28 w 160"/>
                <a:gd name="T25" fmla="*/ 169 h 198"/>
                <a:gd name="T26" fmla="*/ 22 w 160"/>
                <a:gd name="T27" fmla="*/ 159 h 198"/>
                <a:gd name="T28" fmla="*/ 15 w 160"/>
                <a:gd name="T29" fmla="*/ 152 h 198"/>
                <a:gd name="T30" fmla="*/ 0 w 160"/>
                <a:gd name="T31" fmla="*/ 136 h 198"/>
                <a:gd name="T32" fmla="*/ 0 w 160"/>
                <a:gd name="T33" fmla="*/ 110 h 198"/>
                <a:gd name="T34" fmla="*/ 15 w 160"/>
                <a:gd name="T35" fmla="*/ 82 h 198"/>
                <a:gd name="T36" fmla="*/ 20 w 160"/>
                <a:gd name="T37" fmla="*/ 69 h 198"/>
                <a:gd name="T38" fmla="*/ 28 w 160"/>
                <a:gd name="T39" fmla="*/ 54 h 198"/>
                <a:gd name="T40" fmla="*/ 36 w 160"/>
                <a:gd name="T41" fmla="*/ 41 h 198"/>
                <a:gd name="T42" fmla="*/ 45 w 160"/>
                <a:gd name="T43" fmla="*/ 28 h 198"/>
                <a:gd name="T44" fmla="*/ 54 w 160"/>
                <a:gd name="T45" fmla="*/ 15 h 198"/>
                <a:gd name="T46" fmla="*/ 64 w 160"/>
                <a:gd name="T47" fmla="*/ 3 h 198"/>
                <a:gd name="T48" fmla="*/ 159 w 160"/>
                <a:gd name="T49" fmla="*/ 0 h 1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
                <a:gd name="T76" fmla="*/ 0 h 198"/>
                <a:gd name="T77" fmla="*/ 160 w 160"/>
                <a:gd name="T78" fmla="*/ 198 h 1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 h="198">
                  <a:moveTo>
                    <a:pt x="159" y="0"/>
                  </a:moveTo>
                  <a:lnTo>
                    <a:pt x="136" y="22"/>
                  </a:lnTo>
                  <a:lnTo>
                    <a:pt x="115" y="48"/>
                  </a:lnTo>
                  <a:lnTo>
                    <a:pt x="98" y="76"/>
                  </a:lnTo>
                  <a:lnTo>
                    <a:pt x="85" y="105"/>
                  </a:lnTo>
                  <a:lnTo>
                    <a:pt x="73" y="136"/>
                  </a:lnTo>
                  <a:lnTo>
                    <a:pt x="66" y="167"/>
                  </a:lnTo>
                  <a:lnTo>
                    <a:pt x="59" y="189"/>
                  </a:lnTo>
                  <a:lnTo>
                    <a:pt x="55" y="192"/>
                  </a:lnTo>
                  <a:lnTo>
                    <a:pt x="47" y="197"/>
                  </a:lnTo>
                  <a:lnTo>
                    <a:pt x="38" y="191"/>
                  </a:lnTo>
                  <a:lnTo>
                    <a:pt x="32" y="180"/>
                  </a:lnTo>
                  <a:lnTo>
                    <a:pt x="28" y="169"/>
                  </a:lnTo>
                  <a:lnTo>
                    <a:pt x="22" y="159"/>
                  </a:lnTo>
                  <a:lnTo>
                    <a:pt x="15" y="152"/>
                  </a:lnTo>
                  <a:lnTo>
                    <a:pt x="0" y="136"/>
                  </a:lnTo>
                  <a:lnTo>
                    <a:pt x="0" y="110"/>
                  </a:lnTo>
                  <a:lnTo>
                    <a:pt x="15" y="82"/>
                  </a:lnTo>
                  <a:lnTo>
                    <a:pt x="20" y="69"/>
                  </a:lnTo>
                  <a:lnTo>
                    <a:pt x="28" y="54"/>
                  </a:lnTo>
                  <a:lnTo>
                    <a:pt x="36" y="41"/>
                  </a:lnTo>
                  <a:lnTo>
                    <a:pt x="45" y="28"/>
                  </a:lnTo>
                  <a:lnTo>
                    <a:pt x="54" y="15"/>
                  </a:lnTo>
                  <a:lnTo>
                    <a:pt x="64" y="3"/>
                  </a:lnTo>
                  <a:lnTo>
                    <a:pt x="159" y="0"/>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8" name="Freeform 21"/>
            <p:cNvSpPr>
              <a:spLocks/>
            </p:cNvSpPr>
            <p:nvPr/>
          </p:nvSpPr>
          <p:spPr bwMode="auto">
            <a:xfrm>
              <a:off x="2055" y="1071"/>
              <a:ext cx="160" cy="198"/>
            </a:xfrm>
            <a:custGeom>
              <a:avLst/>
              <a:gdLst>
                <a:gd name="T0" fmla="*/ 159 w 160"/>
                <a:gd name="T1" fmla="*/ 0 h 198"/>
                <a:gd name="T2" fmla="*/ 136 w 160"/>
                <a:gd name="T3" fmla="*/ 22 h 198"/>
                <a:gd name="T4" fmla="*/ 115 w 160"/>
                <a:gd name="T5" fmla="*/ 48 h 198"/>
                <a:gd name="T6" fmla="*/ 98 w 160"/>
                <a:gd name="T7" fmla="*/ 76 h 198"/>
                <a:gd name="T8" fmla="*/ 85 w 160"/>
                <a:gd name="T9" fmla="*/ 105 h 198"/>
                <a:gd name="T10" fmla="*/ 73 w 160"/>
                <a:gd name="T11" fmla="*/ 136 h 198"/>
                <a:gd name="T12" fmla="*/ 66 w 160"/>
                <a:gd name="T13" fmla="*/ 167 h 198"/>
                <a:gd name="T14" fmla="*/ 59 w 160"/>
                <a:gd name="T15" fmla="*/ 189 h 198"/>
                <a:gd name="T16" fmla="*/ 55 w 160"/>
                <a:gd name="T17" fmla="*/ 192 h 198"/>
                <a:gd name="T18" fmla="*/ 47 w 160"/>
                <a:gd name="T19" fmla="*/ 197 h 198"/>
                <a:gd name="T20" fmla="*/ 38 w 160"/>
                <a:gd name="T21" fmla="*/ 191 h 198"/>
                <a:gd name="T22" fmla="*/ 32 w 160"/>
                <a:gd name="T23" fmla="*/ 180 h 198"/>
                <a:gd name="T24" fmla="*/ 28 w 160"/>
                <a:gd name="T25" fmla="*/ 169 h 198"/>
                <a:gd name="T26" fmla="*/ 22 w 160"/>
                <a:gd name="T27" fmla="*/ 159 h 198"/>
                <a:gd name="T28" fmla="*/ 15 w 160"/>
                <a:gd name="T29" fmla="*/ 152 h 198"/>
                <a:gd name="T30" fmla="*/ 0 w 160"/>
                <a:gd name="T31" fmla="*/ 136 h 198"/>
                <a:gd name="T32" fmla="*/ 0 w 160"/>
                <a:gd name="T33" fmla="*/ 110 h 198"/>
                <a:gd name="T34" fmla="*/ 15 w 160"/>
                <a:gd name="T35" fmla="*/ 82 h 198"/>
                <a:gd name="T36" fmla="*/ 20 w 160"/>
                <a:gd name="T37" fmla="*/ 69 h 198"/>
                <a:gd name="T38" fmla="*/ 28 w 160"/>
                <a:gd name="T39" fmla="*/ 54 h 198"/>
                <a:gd name="T40" fmla="*/ 36 w 160"/>
                <a:gd name="T41" fmla="*/ 41 h 198"/>
                <a:gd name="T42" fmla="*/ 45 w 160"/>
                <a:gd name="T43" fmla="*/ 28 h 198"/>
                <a:gd name="T44" fmla="*/ 54 w 160"/>
                <a:gd name="T45" fmla="*/ 15 h 198"/>
                <a:gd name="T46" fmla="*/ 64 w 160"/>
                <a:gd name="T47" fmla="*/ 3 h 198"/>
                <a:gd name="T48" fmla="*/ 159 w 160"/>
                <a:gd name="T49" fmla="*/ 0 h 1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0"/>
                <a:gd name="T76" fmla="*/ 0 h 198"/>
                <a:gd name="T77" fmla="*/ 160 w 160"/>
                <a:gd name="T78" fmla="*/ 198 h 1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0" h="198">
                  <a:moveTo>
                    <a:pt x="159" y="0"/>
                  </a:moveTo>
                  <a:lnTo>
                    <a:pt x="136" y="22"/>
                  </a:lnTo>
                  <a:lnTo>
                    <a:pt x="115" y="48"/>
                  </a:lnTo>
                  <a:lnTo>
                    <a:pt x="98" y="76"/>
                  </a:lnTo>
                  <a:lnTo>
                    <a:pt x="85" y="105"/>
                  </a:lnTo>
                  <a:lnTo>
                    <a:pt x="73" y="136"/>
                  </a:lnTo>
                  <a:lnTo>
                    <a:pt x="66" y="167"/>
                  </a:lnTo>
                  <a:lnTo>
                    <a:pt x="59" y="189"/>
                  </a:lnTo>
                  <a:lnTo>
                    <a:pt x="55" y="192"/>
                  </a:lnTo>
                  <a:lnTo>
                    <a:pt x="47" y="197"/>
                  </a:lnTo>
                  <a:lnTo>
                    <a:pt x="38" y="191"/>
                  </a:lnTo>
                  <a:lnTo>
                    <a:pt x="32" y="180"/>
                  </a:lnTo>
                  <a:lnTo>
                    <a:pt x="28" y="169"/>
                  </a:lnTo>
                  <a:lnTo>
                    <a:pt x="22" y="159"/>
                  </a:lnTo>
                  <a:lnTo>
                    <a:pt x="15" y="152"/>
                  </a:lnTo>
                  <a:lnTo>
                    <a:pt x="0" y="136"/>
                  </a:lnTo>
                  <a:lnTo>
                    <a:pt x="0" y="110"/>
                  </a:lnTo>
                  <a:lnTo>
                    <a:pt x="15" y="82"/>
                  </a:lnTo>
                  <a:lnTo>
                    <a:pt x="20" y="69"/>
                  </a:lnTo>
                  <a:lnTo>
                    <a:pt x="28" y="54"/>
                  </a:lnTo>
                  <a:lnTo>
                    <a:pt x="36" y="41"/>
                  </a:lnTo>
                  <a:lnTo>
                    <a:pt x="45" y="28"/>
                  </a:lnTo>
                  <a:lnTo>
                    <a:pt x="54" y="15"/>
                  </a:lnTo>
                  <a:lnTo>
                    <a:pt x="64" y="3"/>
                  </a:lnTo>
                  <a:lnTo>
                    <a:pt x="159" y="0"/>
                  </a:lnTo>
                </a:path>
              </a:pathLst>
            </a:custGeom>
            <a:no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49" name="Freeform 22"/>
            <p:cNvSpPr>
              <a:spLocks/>
            </p:cNvSpPr>
            <p:nvPr/>
          </p:nvSpPr>
          <p:spPr bwMode="auto">
            <a:xfrm>
              <a:off x="2103" y="865"/>
              <a:ext cx="643" cy="234"/>
            </a:xfrm>
            <a:custGeom>
              <a:avLst/>
              <a:gdLst>
                <a:gd name="T0" fmla="*/ 97 w 643"/>
                <a:gd name="T1" fmla="*/ 201 h 234"/>
                <a:gd name="T2" fmla="*/ 78 w 643"/>
                <a:gd name="T3" fmla="*/ 228 h 234"/>
                <a:gd name="T4" fmla="*/ 61 w 643"/>
                <a:gd name="T5" fmla="*/ 232 h 234"/>
                <a:gd name="T6" fmla="*/ 11 w 643"/>
                <a:gd name="T7" fmla="*/ 205 h 234"/>
                <a:gd name="T8" fmla="*/ 0 w 643"/>
                <a:gd name="T9" fmla="*/ 178 h 234"/>
                <a:gd name="T10" fmla="*/ 14 w 643"/>
                <a:gd name="T11" fmla="*/ 155 h 234"/>
                <a:gd name="T12" fmla="*/ 62 w 643"/>
                <a:gd name="T13" fmla="*/ 103 h 234"/>
                <a:gd name="T14" fmla="*/ 118 w 643"/>
                <a:gd name="T15" fmla="*/ 59 h 234"/>
                <a:gd name="T16" fmla="*/ 182 w 643"/>
                <a:gd name="T17" fmla="*/ 27 h 234"/>
                <a:gd name="T18" fmla="*/ 250 w 643"/>
                <a:gd name="T19" fmla="*/ 7 h 234"/>
                <a:gd name="T20" fmla="*/ 321 w 643"/>
                <a:gd name="T21" fmla="*/ 2 h 234"/>
                <a:gd name="T22" fmla="*/ 356 w 643"/>
                <a:gd name="T23" fmla="*/ 0 h 234"/>
                <a:gd name="T24" fmla="*/ 425 w 643"/>
                <a:gd name="T25" fmla="*/ 14 h 234"/>
                <a:gd name="T26" fmla="*/ 492 w 643"/>
                <a:gd name="T27" fmla="*/ 39 h 234"/>
                <a:gd name="T28" fmla="*/ 553 w 643"/>
                <a:gd name="T29" fmla="*/ 78 h 234"/>
                <a:gd name="T30" fmla="*/ 604 w 643"/>
                <a:gd name="T31" fmla="*/ 126 h 234"/>
                <a:gd name="T32" fmla="*/ 641 w 643"/>
                <a:gd name="T33" fmla="*/ 177 h 234"/>
                <a:gd name="T34" fmla="*/ 640 w 643"/>
                <a:gd name="T35" fmla="*/ 191 h 234"/>
                <a:gd name="T36" fmla="*/ 605 w 643"/>
                <a:gd name="T37" fmla="*/ 217 h 234"/>
                <a:gd name="T38" fmla="*/ 572 w 643"/>
                <a:gd name="T39" fmla="*/ 232 h 234"/>
                <a:gd name="T40" fmla="*/ 555 w 643"/>
                <a:gd name="T41" fmla="*/ 213 h 234"/>
                <a:gd name="T42" fmla="*/ 539 w 643"/>
                <a:gd name="T43" fmla="*/ 198 h 234"/>
                <a:gd name="T44" fmla="*/ 542 w 643"/>
                <a:gd name="T45" fmla="*/ 179 h 234"/>
                <a:gd name="T46" fmla="*/ 498 w 643"/>
                <a:gd name="T47" fmla="*/ 137 h 234"/>
                <a:gd name="T48" fmla="*/ 446 w 643"/>
                <a:gd name="T49" fmla="*/ 106 h 234"/>
                <a:gd name="T50" fmla="*/ 388 w 643"/>
                <a:gd name="T51" fmla="*/ 87 h 234"/>
                <a:gd name="T52" fmla="*/ 327 w 643"/>
                <a:gd name="T53" fmla="*/ 81 h 234"/>
                <a:gd name="T54" fmla="*/ 285 w 643"/>
                <a:gd name="T55" fmla="*/ 84 h 234"/>
                <a:gd name="T56" fmla="*/ 224 w 643"/>
                <a:gd name="T57" fmla="*/ 97 h 234"/>
                <a:gd name="T58" fmla="*/ 170 w 643"/>
                <a:gd name="T59" fmla="*/ 121 h 234"/>
                <a:gd name="T60" fmla="*/ 120 w 643"/>
                <a:gd name="T61" fmla="*/ 158 h 234"/>
                <a:gd name="T62" fmla="*/ 82 w 643"/>
                <a:gd name="T63" fmla="*/ 205 h 2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3"/>
                <a:gd name="T97" fmla="*/ 0 h 234"/>
                <a:gd name="T98" fmla="*/ 643 w 643"/>
                <a:gd name="T99" fmla="*/ 234 h 2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3" h="234">
                  <a:moveTo>
                    <a:pt x="103" y="201"/>
                  </a:moveTo>
                  <a:lnTo>
                    <a:pt x="97" y="201"/>
                  </a:lnTo>
                  <a:lnTo>
                    <a:pt x="86" y="215"/>
                  </a:lnTo>
                  <a:lnTo>
                    <a:pt x="78" y="228"/>
                  </a:lnTo>
                  <a:lnTo>
                    <a:pt x="69" y="233"/>
                  </a:lnTo>
                  <a:lnTo>
                    <a:pt x="61" y="232"/>
                  </a:lnTo>
                  <a:lnTo>
                    <a:pt x="36" y="218"/>
                  </a:lnTo>
                  <a:lnTo>
                    <a:pt x="11" y="205"/>
                  </a:lnTo>
                  <a:lnTo>
                    <a:pt x="2" y="193"/>
                  </a:lnTo>
                  <a:lnTo>
                    <a:pt x="0" y="178"/>
                  </a:lnTo>
                  <a:lnTo>
                    <a:pt x="1" y="178"/>
                  </a:lnTo>
                  <a:lnTo>
                    <a:pt x="14" y="155"/>
                  </a:lnTo>
                  <a:lnTo>
                    <a:pt x="37" y="128"/>
                  </a:lnTo>
                  <a:lnTo>
                    <a:pt x="62" y="103"/>
                  </a:lnTo>
                  <a:lnTo>
                    <a:pt x="88" y="79"/>
                  </a:lnTo>
                  <a:lnTo>
                    <a:pt x="118" y="59"/>
                  </a:lnTo>
                  <a:lnTo>
                    <a:pt x="150" y="41"/>
                  </a:lnTo>
                  <a:lnTo>
                    <a:pt x="182" y="27"/>
                  </a:lnTo>
                  <a:lnTo>
                    <a:pt x="216" y="15"/>
                  </a:lnTo>
                  <a:lnTo>
                    <a:pt x="250" y="7"/>
                  </a:lnTo>
                  <a:lnTo>
                    <a:pt x="286" y="3"/>
                  </a:lnTo>
                  <a:lnTo>
                    <a:pt x="321" y="2"/>
                  </a:lnTo>
                  <a:lnTo>
                    <a:pt x="321" y="0"/>
                  </a:lnTo>
                  <a:lnTo>
                    <a:pt x="356" y="0"/>
                  </a:lnTo>
                  <a:lnTo>
                    <a:pt x="391" y="5"/>
                  </a:lnTo>
                  <a:lnTo>
                    <a:pt x="425" y="14"/>
                  </a:lnTo>
                  <a:lnTo>
                    <a:pt x="459" y="25"/>
                  </a:lnTo>
                  <a:lnTo>
                    <a:pt x="492" y="39"/>
                  </a:lnTo>
                  <a:lnTo>
                    <a:pt x="523" y="57"/>
                  </a:lnTo>
                  <a:lnTo>
                    <a:pt x="553" y="78"/>
                  </a:lnTo>
                  <a:lnTo>
                    <a:pt x="580" y="101"/>
                  </a:lnTo>
                  <a:lnTo>
                    <a:pt x="604" y="126"/>
                  </a:lnTo>
                  <a:lnTo>
                    <a:pt x="627" y="154"/>
                  </a:lnTo>
                  <a:lnTo>
                    <a:pt x="641" y="177"/>
                  </a:lnTo>
                  <a:lnTo>
                    <a:pt x="642" y="177"/>
                  </a:lnTo>
                  <a:lnTo>
                    <a:pt x="640" y="191"/>
                  </a:lnTo>
                  <a:lnTo>
                    <a:pt x="630" y="203"/>
                  </a:lnTo>
                  <a:lnTo>
                    <a:pt x="605" y="217"/>
                  </a:lnTo>
                  <a:lnTo>
                    <a:pt x="581" y="231"/>
                  </a:lnTo>
                  <a:lnTo>
                    <a:pt x="572" y="232"/>
                  </a:lnTo>
                  <a:lnTo>
                    <a:pt x="564" y="226"/>
                  </a:lnTo>
                  <a:lnTo>
                    <a:pt x="555" y="213"/>
                  </a:lnTo>
                  <a:lnTo>
                    <a:pt x="545" y="199"/>
                  </a:lnTo>
                  <a:lnTo>
                    <a:pt x="539" y="198"/>
                  </a:lnTo>
                  <a:lnTo>
                    <a:pt x="559" y="203"/>
                  </a:lnTo>
                  <a:lnTo>
                    <a:pt x="542" y="179"/>
                  </a:lnTo>
                  <a:lnTo>
                    <a:pt x="521" y="157"/>
                  </a:lnTo>
                  <a:lnTo>
                    <a:pt x="498" y="137"/>
                  </a:lnTo>
                  <a:lnTo>
                    <a:pt x="472" y="120"/>
                  </a:lnTo>
                  <a:lnTo>
                    <a:pt x="446" y="106"/>
                  </a:lnTo>
                  <a:lnTo>
                    <a:pt x="418" y="95"/>
                  </a:lnTo>
                  <a:lnTo>
                    <a:pt x="388" y="87"/>
                  </a:lnTo>
                  <a:lnTo>
                    <a:pt x="358" y="82"/>
                  </a:lnTo>
                  <a:lnTo>
                    <a:pt x="327" y="81"/>
                  </a:lnTo>
                  <a:lnTo>
                    <a:pt x="324" y="81"/>
                  </a:lnTo>
                  <a:lnTo>
                    <a:pt x="285" y="84"/>
                  </a:lnTo>
                  <a:lnTo>
                    <a:pt x="254" y="88"/>
                  </a:lnTo>
                  <a:lnTo>
                    <a:pt x="224" y="97"/>
                  </a:lnTo>
                  <a:lnTo>
                    <a:pt x="196" y="107"/>
                  </a:lnTo>
                  <a:lnTo>
                    <a:pt x="170" y="121"/>
                  </a:lnTo>
                  <a:lnTo>
                    <a:pt x="143" y="138"/>
                  </a:lnTo>
                  <a:lnTo>
                    <a:pt x="120" y="158"/>
                  </a:lnTo>
                  <a:lnTo>
                    <a:pt x="100" y="181"/>
                  </a:lnTo>
                  <a:lnTo>
                    <a:pt x="82" y="205"/>
                  </a:lnTo>
                  <a:lnTo>
                    <a:pt x="103" y="201"/>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0" name="Freeform 23"/>
            <p:cNvSpPr>
              <a:spLocks/>
            </p:cNvSpPr>
            <p:nvPr/>
          </p:nvSpPr>
          <p:spPr bwMode="auto">
            <a:xfrm>
              <a:off x="2103" y="865"/>
              <a:ext cx="643" cy="234"/>
            </a:xfrm>
            <a:custGeom>
              <a:avLst/>
              <a:gdLst>
                <a:gd name="T0" fmla="*/ 97 w 643"/>
                <a:gd name="T1" fmla="*/ 201 h 234"/>
                <a:gd name="T2" fmla="*/ 78 w 643"/>
                <a:gd name="T3" fmla="*/ 228 h 234"/>
                <a:gd name="T4" fmla="*/ 61 w 643"/>
                <a:gd name="T5" fmla="*/ 232 h 234"/>
                <a:gd name="T6" fmla="*/ 11 w 643"/>
                <a:gd name="T7" fmla="*/ 205 h 234"/>
                <a:gd name="T8" fmla="*/ 0 w 643"/>
                <a:gd name="T9" fmla="*/ 178 h 234"/>
                <a:gd name="T10" fmla="*/ 14 w 643"/>
                <a:gd name="T11" fmla="*/ 155 h 234"/>
                <a:gd name="T12" fmla="*/ 62 w 643"/>
                <a:gd name="T13" fmla="*/ 103 h 234"/>
                <a:gd name="T14" fmla="*/ 118 w 643"/>
                <a:gd name="T15" fmla="*/ 59 h 234"/>
                <a:gd name="T16" fmla="*/ 182 w 643"/>
                <a:gd name="T17" fmla="*/ 27 h 234"/>
                <a:gd name="T18" fmla="*/ 250 w 643"/>
                <a:gd name="T19" fmla="*/ 7 h 234"/>
                <a:gd name="T20" fmla="*/ 321 w 643"/>
                <a:gd name="T21" fmla="*/ 2 h 234"/>
                <a:gd name="T22" fmla="*/ 356 w 643"/>
                <a:gd name="T23" fmla="*/ 0 h 234"/>
                <a:gd name="T24" fmla="*/ 425 w 643"/>
                <a:gd name="T25" fmla="*/ 14 h 234"/>
                <a:gd name="T26" fmla="*/ 492 w 643"/>
                <a:gd name="T27" fmla="*/ 39 h 234"/>
                <a:gd name="T28" fmla="*/ 553 w 643"/>
                <a:gd name="T29" fmla="*/ 78 h 234"/>
                <a:gd name="T30" fmla="*/ 604 w 643"/>
                <a:gd name="T31" fmla="*/ 126 h 234"/>
                <a:gd name="T32" fmla="*/ 641 w 643"/>
                <a:gd name="T33" fmla="*/ 177 h 234"/>
                <a:gd name="T34" fmla="*/ 640 w 643"/>
                <a:gd name="T35" fmla="*/ 191 h 234"/>
                <a:gd name="T36" fmla="*/ 605 w 643"/>
                <a:gd name="T37" fmla="*/ 217 h 234"/>
                <a:gd name="T38" fmla="*/ 572 w 643"/>
                <a:gd name="T39" fmla="*/ 232 h 234"/>
                <a:gd name="T40" fmla="*/ 555 w 643"/>
                <a:gd name="T41" fmla="*/ 213 h 234"/>
                <a:gd name="T42" fmla="*/ 539 w 643"/>
                <a:gd name="T43" fmla="*/ 198 h 234"/>
                <a:gd name="T44" fmla="*/ 542 w 643"/>
                <a:gd name="T45" fmla="*/ 179 h 234"/>
                <a:gd name="T46" fmla="*/ 498 w 643"/>
                <a:gd name="T47" fmla="*/ 137 h 234"/>
                <a:gd name="T48" fmla="*/ 446 w 643"/>
                <a:gd name="T49" fmla="*/ 106 h 234"/>
                <a:gd name="T50" fmla="*/ 388 w 643"/>
                <a:gd name="T51" fmla="*/ 87 h 234"/>
                <a:gd name="T52" fmla="*/ 327 w 643"/>
                <a:gd name="T53" fmla="*/ 81 h 234"/>
                <a:gd name="T54" fmla="*/ 285 w 643"/>
                <a:gd name="T55" fmla="*/ 84 h 234"/>
                <a:gd name="T56" fmla="*/ 224 w 643"/>
                <a:gd name="T57" fmla="*/ 97 h 234"/>
                <a:gd name="T58" fmla="*/ 170 w 643"/>
                <a:gd name="T59" fmla="*/ 121 h 234"/>
                <a:gd name="T60" fmla="*/ 120 w 643"/>
                <a:gd name="T61" fmla="*/ 158 h 234"/>
                <a:gd name="T62" fmla="*/ 82 w 643"/>
                <a:gd name="T63" fmla="*/ 205 h 2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3"/>
                <a:gd name="T97" fmla="*/ 0 h 234"/>
                <a:gd name="T98" fmla="*/ 643 w 643"/>
                <a:gd name="T99" fmla="*/ 234 h 2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3" h="234">
                  <a:moveTo>
                    <a:pt x="103" y="201"/>
                  </a:moveTo>
                  <a:lnTo>
                    <a:pt x="97" y="201"/>
                  </a:lnTo>
                  <a:lnTo>
                    <a:pt x="86" y="215"/>
                  </a:lnTo>
                  <a:lnTo>
                    <a:pt x="78" y="228"/>
                  </a:lnTo>
                  <a:lnTo>
                    <a:pt x="69" y="233"/>
                  </a:lnTo>
                  <a:lnTo>
                    <a:pt x="61" y="232"/>
                  </a:lnTo>
                  <a:lnTo>
                    <a:pt x="36" y="218"/>
                  </a:lnTo>
                  <a:lnTo>
                    <a:pt x="11" y="205"/>
                  </a:lnTo>
                  <a:lnTo>
                    <a:pt x="2" y="193"/>
                  </a:lnTo>
                  <a:lnTo>
                    <a:pt x="0" y="178"/>
                  </a:lnTo>
                  <a:lnTo>
                    <a:pt x="1" y="178"/>
                  </a:lnTo>
                  <a:lnTo>
                    <a:pt x="14" y="155"/>
                  </a:lnTo>
                  <a:lnTo>
                    <a:pt x="37" y="128"/>
                  </a:lnTo>
                  <a:lnTo>
                    <a:pt x="62" y="103"/>
                  </a:lnTo>
                  <a:lnTo>
                    <a:pt x="88" y="79"/>
                  </a:lnTo>
                  <a:lnTo>
                    <a:pt x="118" y="59"/>
                  </a:lnTo>
                  <a:lnTo>
                    <a:pt x="150" y="41"/>
                  </a:lnTo>
                  <a:lnTo>
                    <a:pt x="182" y="27"/>
                  </a:lnTo>
                  <a:lnTo>
                    <a:pt x="216" y="15"/>
                  </a:lnTo>
                  <a:lnTo>
                    <a:pt x="250" y="7"/>
                  </a:lnTo>
                  <a:lnTo>
                    <a:pt x="286" y="3"/>
                  </a:lnTo>
                  <a:lnTo>
                    <a:pt x="321" y="2"/>
                  </a:lnTo>
                  <a:lnTo>
                    <a:pt x="321" y="0"/>
                  </a:lnTo>
                  <a:lnTo>
                    <a:pt x="356" y="0"/>
                  </a:lnTo>
                  <a:lnTo>
                    <a:pt x="391" y="5"/>
                  </a:lnTo>
                  <a:lnTo>
                    <a:pt x="425" y="14"/>
                  </a:lnTo>
                  <a:lnTo>
                    <a:pt x="459" y="25"/>
                  </a:lnTo>
                  <a:lnTo>
                    <a:pt x="492" y="39"/>
                  </a:lnTo>
                  <a:lnTo>
                    <a:pt x="523" y="57"/>
                  </a:lnTo>
                  <a:lnTo>
                    <a:pt x="553" y="78"/>
                  </a:lnTo>
                  <a:lnTo>
                    <a:pt x="580" y="101"/>
                  </a:lnTo>
                  <a:lnTo>
                    <a:pt x="604" y="126"/>
                  </a:lnTo>
                  <a:lnTo>
                    <a:pt x="627" y="154"/>
                  </a:lnTo>
                  <a:lnTo>
                    <a:pt x="641" y="177"/>
                  </a:lnTo>
                  <a:lnTo>
                    <a:pt x="642" y="177"/>
                  </a:lnTo>
                  <a:lnTo>
                    <a:pt x="640" y="191"/>
                  </a:lnTo>
                  <a:lnTo>
                    <a:pt x="630" y="203"/>
                  </a:lnTo>
                  <a:lnTo>
                    <a:pt x="605" y="217"/>
                  </a:lnTo>
                  <a:lnTo>
                    <a:pt x="581" y="231"/>
                  </a:lnTo>
                  <a:lnTo>
                    <a:pt x="572" y="232"/>
                  </a:lnTo>
                  <a:lnTo>
                    <a:pt x="564" y="226"/>
                  </a:lnTo>
                  <a:lnTo>
                    <a:pt x="555" y="213"/>
                  </a:lnTo>
                  <a:lnTo>
                    <a:pt x="545" y="199"/>
                  </a:lnTo>
                  <a:lnTo>
                    <a:pt x="539" y="198"/>
                  </a:lnTo>
                  <a:lnTo>
                    <a:pt x="559" y="203"/>
                  </a:lnTo>
                  <a:lnTo>
                    <a:pt x="542" y="179"/>
                  </a:lnTo>
                  <a:lnTo>
                    <a:pt x="521" y="157"/>
                  </a:lnTo>
                  <a:lnTo>
                    <a:pt x="498" y="137"/>
                  </a:lnTo>
                  <a:lnTo>
                    <a:pt x="472" y="120"/>
                  </a:lnTo>
                  <a:lnTo>
                    <a:pt x="446" y="106"/>
                  </a:lnTo>
                  <a:lnTo>
                    <a:pt x="418" y="95"/>
                  </a:lnTo>
                  <a:lnTo>
                    <a:pt x="388" y="87"/>
                  </a:lnTo>
                  <a:lnTo>
                    <a:pt x="358" y="82"/>
                  </a:lnTo>
                  <a:lnTo>
                    <a:pt x="327" y="81"/>
                  </a:lnTo>
                  <a:lnTo>
                    <a:pt x="324" y="81"/>
                  </a:lnTo>
                  <a:lnTo>
                    <a:pt x="285" y="84"/>
                  </a:lnTo>
                  <a:lnTo>
                    <a:pt x="254" y="88"/>
                  </a:lnTo>
                  <a:lnTo>
                    <a:pt x="224" y="97"/>
                  </a:lnTo>
                  <a:lnTo>
                    <a:pt x="196" y="107"/>
                  </a:lnTo>
                  <a:lnTo>
                    <a:pt x="170" y="121"/>
                  </a:lnTo>
                  <a:lnTo>
                    <a:pt x="143" y="138"/>
                  </a:lnTo>
                  <a:lnTo>
                    <a:pt x="120" y="158"/>
                  </a:lnTo>
                  <a:lnTo>
                    <a:pt x="100" y="181"/>
                  </a:lnTo>
                  <a:lnTo>
                    <a:pt x="82" y="205"/>
                  </a:lnTo>
                  <a:lnTo>
                    <a:pt x="103" y="201"/>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1" name="Freeform 24"/>
            <p:cNvSpPr>
              <a:spLocks/>
            </p:cNvSpPr>
            <p:nvPr/>
          </p:nvSpPr>
          <p:spPr bwMode="auto">
            <a:xfrm>
              <a:off x="2634" y="1069"/>
              <a:ext cx="146" cy="191"/>
            </a:xfrm>
            <a:custGeom>
              <a:avLst/>
              <a:gdLst>
                <a:gd name="T0" fmla="*/ 145 w 146"/>
                <a:gd name="T1" fmla="*/ 83 h 191"/>
                <a:gd name="T2" fmla="*/ 138 w 146"/>
                <a:gd name="T3" fmla="*/ 69 h 191"/>
                <a:gd name="T4" fmla="*/ 130 w 146"/>
                <a:gd name="T5" fmla="*/ 55 h 191"/>
                <a:gd name="T6" fmla="*/ 122 w 146"/>
                <a:gd name="T7" fmla="*/ 42 h 191"/>
                <a:gd name="T8" fmla="*/ 113 w 146"/>
                <a:gd name="T9" fmla="*/ 28 h 191"/>
                <a:gd name="T10" fmla="*/ 105 w 146"/>
                <a:gd name="T11" fmla="*/ 15 h 191"/>
                <a:gd name="T12" fmla="*/ 95 w 146"/>
                <a:gd name="T13" fmla="*/ 3 h 191"/>
                <a:gd name="T14" fmla="*/ 0 w 146"/>
                <a:gd name="T15" fmla="*/ 0 h 191"/>
                <a:gd name="T16" fmla="*/ 23 w 146"/>
                <a:gd name="T17" fmla="*/ 23 h 191"/>
                <a:gd name="T18" fmla="*/ 42 w 146"/>
                <a:gd name="T19" fmla="*/ 50 h 191"/>
                <a:gd name="T20" fmla="*/ 60 w 146"/>
                <a:gd name="T21" fmla="*/ 77 h 191"/>
                <a:gd name="T22" fmla="*/ 74 w 146"/>
                <a:gd name="T23" fmla="*/ 105 h 191"/>
                <a:gd name="T24" fmla="*/ 84 w 146"/>
                <a:gd name="T25" fmla="*/ 136 h 191"/>
                <a:gd name="T26" fmla="*/ 92 w 146"/>
                <a:gd name="T27" fmla="*/ 167 h 191"/>
                <a:gd name="T28" fmla="*/ 99 w 146"/>
                <a:gd name="T29" fmla="*/ 190 h 191"/>
                <a:gd name="T30" fmla="*/ 145 w 146"/>
                <a:gd name="T31" fmla="*/ 83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
                <a:gd name="T49" fmla="*/ 0 h 191"/>
                <a:gd name="T50" fmla="*/ 146 w 146"/>
                <a:gd name="T51" fmla="*/ 191 h 1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 h="191">
                  <a:moveTo>
                    <a:pt x="145" y="83"/>
                  </a:moveTo>
                  <a:lnTo>
                    <a:pt x="138" y="69"/>
                  </a:lnTo>
                  <a:lnTo>
                    <a:pt x="130" y="55"/>
                  </a:lnTo>
                  <a:lnTo>
                    <a:pt x="122" y="42"/>
                  </a:lnTo>
                  <a:lnTo>
                    <a:pt x="113" y="28"/>
                  </a:lnTo>
                  <a:lnTo>
                    <a:pt x="105" y="15"/>
                  </a:lnTo>
                  <a:lnTo>
                    <a:pt x="95" y="3"/>
                  </a:lnTo>
                  <a:lnTo>
                    <a:pt x="0" y="0"/>
                  </a:lnTo>
                  <a:lnTo>
                    <a:pt x="23" y="23"/>
                  </a:lnTo>
                  <a:lnTo>
                    <a:pt x="42" y="50"/>
                  </a:lnTo>
                  <a:lnTo>
                    <a:pt x="60" y="77"/>
                  </a:lnTo>
                  <a:lnTo>
                    <a:pt x="74" y="105"/>
                  </a:lnTo>
                  <a:lnTo>
                    <a:pt x="84" y="136"/>
                  </a:lnTo>
                  <a:lnTo>
                    <a:pt x="92" y="167"/>
                  </a:lnTo>
                  <a:lnTo>
                    <a:pt x="99" y="190"/>
                  </a:lnTo>
                  <a:lnTo>
                    <a:pt x="145" y="83"/>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2" name="Freeform 25"/>
            <p:cNvSpPr>
              <a:spLocks/>
            </p:cNvSpPr>
            <p:nvPr/>
          </p:nvSpPr>
          <p:spPr bwMode="auto">
            <a:xfrm>
              <a:off x="2634" y="1069"/>
              <a:ext cx="146" cy="191"/>
            </a:xfrm>
            <a:custGeom>
              <a:avLst/>
              <a:gdLst>
                <a:gd name="T0" fmla="*/ 145 w 146"/>
                <a:gd name="T1" fmla="*/ 83 h 191"/>
                <a:gd name="T2" fmla="*/ 138 w 146"/>
                <a:gd name="T3" fmla="*/ 69 h 191"/>
                <a:gd name="T4" fmla="*/ 130 w 146"/>
                <a:gd name="T5" fmla="*/ 55 h 191"/>
                <a:gd name="T6" fmla="*/ 122 w 146"/>
                <a:gd name="T7" fmla="*/ 42 h 191"/>
                <a:gd name="T8" fmla="*/ 113 w 146"/>
                <a:gd name="T9" fmla="*/ 28 h 191"/>
                <a:gd name="T10" fmla="*/ 105 w 146"/>
                <a:gd name="T11" fmla="*/ 15 h 191"/>
                <a:gd name="T12" fmla="*/ 95 w 146"/>
                <a:gd name="T13" fmla="*/ 3 h 191"/>
                <a:gd name="T14" fmla="*/ 0 w 146"/>
                <a:gd name="T15" fmla="*/ 0 h 191"/>
                <a:gd name="T16" fmla="*/ 23 w 146"/>
                <a:gd name="T17" fmla="*/ 23 h 191"/>
                <a:gd name="T18" fmla="*/ 42 w 146"/>
                <a:gd name="T19" fmla="*/ 50 h 191"/>
                <a:gd name="T20" fmla="*/ 60 w 146"/>
                <a:gd name="T21" fmla="*/ 77 h 191"/>
                <a:gd name="T22" fmla="*/ 74 w 146"/>
                <a:gd name="T23" fmla="*/ 105 h 191"/>
                <a:gd name="T24" fmla="*/ 84 w 146"/>
                <a:gd name="T25" fmla="*/ 136 h 191"/>
                <a:gd name="T26" fmla="*/ 92 w 146"/>
                <a:gd name="T27" fmla="*/ 167 h 191"/>
                <a:gd name="T28" fmla="*/ 99 w 146"/>
                <a:gd name="T29" fmla="*/ 190 h 191"/>
                <a:gd name="T30" fmla="*/ 145 w 146"/>
                <a:gd name="T31" fmla="*/ 83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
                <a:gd name="T49" fmla="*/ 0 h 191"/>
                <a:gd name="T50" fmla="*/ 146 w 146"/>
                <a:gd name="T51" fmla="*/ 191 h 1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 h="191">
                  <a:moveTo>
                    <a:pt x="145" y="83"/>
                  </a:moveTo>
                  <a:lnTo>
                    <a:pt x="138" y="69"/>
                  </a:lnTo>
                  <a:lnTo>
                    <a:pt x="130" y="55"/>
                  </a:lnTo>
                  <a:lnTo>
                    <a:pt x="122" y="42"/>
                  </a:lnTo>
                  <a:lnTo>
                    <a:pt x="113" y="28"/>
                  </a:lnTo>
                  <a:lnTo>
                    <a:pt x="105" y="15"/>
                  </a:lnTo>
                  <a:lnTo>
                    <a:pt x="95" y="3"/>
                  </a:lnTo>
                  <a:lnTo>
                    <a:pt x="0" y="0"/>
                  </a:lnTo>
                  <a:lnTo>
                    <a:pt x="23" y="23"/>
                  </a:lnTo>
                  <a:lnTo>
                    <a:pt x="42" y="50"/>
                  </a:lnTo>
                  <a:lnTo>
                    <a:pt x="60" y="77"/>
                  </a:lnTo>
                  <a:lnTo>
                    <a:pt x="74" y="105"/>
                  </a:lnTo>
                  <a:lnTo>
                    <a:pt x="84" y="136"/>
                  </a:lnTo>
                  <a:lnTo>
                    <a:pt x="92" y="167"/>
                  </a:lnTo>
                  <a:lnTo>
                    <a:pt x="99" y="190"/>
                  </a:lnTo>
                  <a:lnTo>
                    <a:pt x="145" y="83"/>
                  </a:lnTo>
                </a:path>
              </a:pathLst>
            </a:custGeom>
            <a:no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3" name="Freeform 26"/>
            <p:cNvSpPr>
              <a:spLocks/>
            </p:cNvSpPr>
            <p:nvPr/>
          </p:nvSpPr>
          <p:spPr bwMode="auto">
            <a:xfrm>
              <a:off x="2729" y="1173"/>
              <a:ext cx="152" cy="487"/>
            </a:xfrm>
            <a:custGeom>
              <a:avLst/>
              <a:gdLst>
                <a:gd name="T0" fmla="*/ 33 w 152"/>
                <a:gd name="T1" fmla="*/ 412 h 487"/>
                <a:gd name="T2" fmla="*/ 36 w 152"/>
                <a:gd name="T3" fmla="*/ 426 h 487"/>
                <a:gd name="T4" fmla="*/ 28 w 152"/>
                <a:gd name="T5" fmla="*/ 454 h 487"/>
                <a:gd name="T6" fmla="*/ 33 w 152"/>
                <a:gd name="T7" fmla="*/ 464 h 487"/>
                <a:gd name="T8" fmla="*/ 42 w 152"/>
                <a:gd name="T9" fmla="*/ 472 h 487"/>
                <a:gd name="T10" fmla="*/ 64 w 152"/>
                <a:gd name="T11" fmla="*/ 472 h 487"/>
                <a:gd name="T12" fmla="*/ 88 w 152"/>
                <a:gd name="T13" fmla="*/ 481 h 487"/>
                <a:gd name="T14" fmla="*/ 103 w 152"/>
                <a:gd name="T15" fmla="*/ 486 h 487"/>
                <a:gd name="T16" fmla="*/ 121 w 152"/>
                <a:gd name="T17" fmla="*/ 483 h 487"/>
                <a:gd name="T18" fmla="*/ 130 w 152"/>
                <a:gd name="T19" fmla="*/ 468 h 487"/>
                <a:gd name="T20" fmla="*/ 130 w 152"/>
                <a:gd name="T21" fmla="*/ 467 h 487"/>
                <a:gd name="T22" fmla="*/ 137 w 152"/>
                <a:gd name="T23" fmla="*/ 436 h 487"/>
                <a:gd name="T24" fmla="*/ 144 w 152"/>
                <a:gd name="T25" fmla="*/ 385 h 487"/>
                <a:gd name="T26" fmla="*/ 149 w 152"/>
                <a:gd name="T27" fmla="*/ 334 h 487"/>
                <a:gd name="T28" fmla="*/ 151 w 152"/>
                <a:gd name="T29" fmla="*/ 283 h 487"/>
                <a:gd name="T30" fmla="*/ 147 w 152"/>
                <a:gd name="T31" fmla="*/ 231 h 487"/>
                <a:gd name="T32" fmla="*/ 141 w 152"/>
                <a:gd name="T33" fmla="*/ 181 h 487"/>
                <a:gd name="T34" fmla="*/ 131 w 152"/>
                <a:gd name="T35" fmla="*/ 130 h 487"/>
                <a:gd name="T36" fmla="*/ 119 w 152"/>
                <a:gd name="T37" fmla="*/ 80 h 487"/>
                <a:gd name="T38" fmla="*/ 102 w 152"/>
                <a:gd name="T39" fmla="*/ 32 h 487"/>
                <a:gd name="T40" fmla="*/ 102 w 152"/>
                <a:gd name="T41" fmla="*/ 31 h 487"/>
                <a:gd name="T42" fmla="*/ 92 w 152"/>
                <a:gd name="T43" fmla="*/ 9 h 487"/>
                <a:gd name="T44" fmla="*/ 86 w 152"/>
                <a:gd name="T45" fmla="*/ 4 h 487"/>
                <a:gd name="T46" fmla="*/ 79 w 152"/>
                <a:gd name="T47" fmla="*/ 0 h 487"/>
                <a:gd name="T48" fmla="*/ 70 w 152"/>
                <a:gd name="T49" fmla="*/ 0 h 487"/>
                <a:gd name="T50" fmla="*/ 45 w 152"/>
                <a:gd name="T51" fmla="*/ 13 h 487"/>
                <a:gd name="T52" fmla="*/ 12 w 152"/>
                <a:gd name="T53" fmla="*/ 26 h 487"/>
                <a:gd name="T54" fmla="*/ 1 w 152"/>
                <a:gd name="T55" fmla="*/ 36 h 487"/>
                <a:gd name="T56" fmla="*/ 0 w 152"/>
                <a:gd name="T57" fmla="*/ 45 h 487"/>
                <a:gd name="T58" fmla="*/ 8 w 152"/>
                <a:gd name="T59" fmla="*/ 64 h 487"/>
                <a:gd name="T60" fmla="*/ 19 w 152"/>
                <a:gd name="T61" fmla="*/ 80 h 487"/>
                <a:gd name="T62" fmla="*/ 18 w 152"/>
                <a:gd name="T63" fmla="*/ 86 h 487"/>
                <a:gd name="T64" fmla="*/ 13 w 152"/>
                <a:gd name="T65" fmla="*/ 90 h 487"/>
                <a:gd name="T66" fmla="*/ 25 w 152"/>
                <a:gd name="T67" fmla="*/ 45 h 487"/>
                <a:gd name="T68" fmla="*/ 29 w 152"/>
                <a:gd name="T69" fmla="*/ 53 h 487"/>
                <a:gd name="T70" fmla="*/ 40 w 152"/>
                <a:gd name="T71" fmla="*/ 89 h 487"/>
                <a:gd name="T72" fmla="*/ 53 w 152"/>
                <a:gd name="T73" fmla="*/ 135 h 487"/>
                <a:gd name="T74" fmla="*/ 64 w 152"/>
                <a:gd name="T75" fmla="*/ 182 h 487"/>
                <a:gd name="T76" fmla="*/ 69 w 152"/>
                <a:gd name="T77" fmla="*/ 228 h 487"/>
                <a:gd name="T78" fmla="*/ 73 w 152"/>
                <a:gd name="T79" fmla="*/ 275 h 487"/>
                <a:gd name="T80" fmla="*/ 71 w 152"/>
                <a:gd name="T81" fmla="*/ 323 h 487"/>
                <a:gd name="T82" fmla="*/ 66 w 152"/>
                <a:gd name="T83" fmla="*/ 369 h 487"/>
                <a:gd name="T84" fmla="*/ 60 w 152"/>
                <a:gd name="T85" fmla="*/ 420 h 487"/>
                <a:gd name="T86" fmla="*/ 56 w 152"/>
                <a:gd name="T87" fmla="*/ 448 h 487"/>
                <a:gd name="T88" fmla="*/ 49 w 152"/>
                <a:gd name="T89" fmla="*/ 458 h 487"/>
                <a:gd name="T90" fmla="*/ 33 w 152"/>
                <a:gd name="T91" fmla="*/ 412 h 4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487"/>
                <a:gd name="T140" fmla="*/ 152 w 152"/>
                <a:gd name="T141" fmla="*/ 487 h 4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487">
                  <a:moveTo>
                    <a:pt x="33" y="412"/>
                  </a:moveTo>
                  <a:lnTo>
                    <a:pt x="36" y="426"/>
                  </a:lnTo>
                  <a:lnTo>
                    <a:pt x="28" y="454"/>
                  </a:lnTo>
                  <a:lnTo>
                    <a:pt x="33" y="464"/>
                  </a:lnTo>
                  <a:lnTo>
                    <a:pt x="42" y="472"/>
                  </a:lnTo>
                  <a:lnTo>
                    <a:pt x="64" y="472"/>
                  </a:lnTo>
                  <a:lnTo>
                    <a:pt x="88" y="481"/>
                  </a:lnTo>
                  <a:lnTo>
                    <a:pt x="103" y="486"/>
                  </a:lnTo>
                  <a:lnTo>
                    <a:pt x="121" y="483"/>
                  </a:lnTo>
                  <a:lnTo>
                    <a:pt x="130" y="468"/>
                  </a:lnTo>
                  <a:lnTo>
                    <a:pt x="130" y="467"/>
                  </a:lnTo>
                  <a:lnTo>
                    <a:pt x="137" y="436"/>
                  </a:lnTo>
                  <a:lnTo>
                    <a:pt x="144" y="385"/>
                  </a:lnTo>
                  <a:lnTo>
                    <a:pt x="149" y="334"/>
                  </a:lnTo>
                  <a:lnTo>
                    <a:pt x="151" y="283"/>
                  </a:lnTo>
                  <a:lnTo>
                    <a:pt x="147" y="231"/>
                  </a:lnTo>
                  <a:lnTo>
                    <a:pt x="141" y="181"/>
                  </a:lnTo>
                  <a:lnTo>
                    <a:pt x="131" y="130"/>
                  </a:lnTo>
                  <a:lnTo>
                    <a:pt x="119" y="80"/>
                  </a:lnTo>
                  <a:lnTo>
                    <a:pt x="102" y="32"/>
                  </a:lnTo>
                  <a:lnTo>
                    <a:pt x="102" y="31"/>
                  </a:lnTo>
                  <a:lnTo>
                    <a:pt x="92" y="9"/>
                  </a:lnTo>
                  <a:lnTo>
                    <a:pt x="86" y="4"/>
                  </a:lnTo>
                  <a:lnTo>
                    <a:pt x="79" y="0"/>
                  </a:lnTo>
                  <a:lnTo>
                    <a:pt x="70" y="0"/>
                  </a:lnTo>
                  <a:lnTo>
                    <a:pt x="45" y="13"/>
                  </a:lnTo>
                  <a:lnTo>
                    <a:pt x="12" y="26"/>
                  </a:lnTo>
                  <a:lnTo>
                    <a:pt x="1" y="36"/>
                  </a:lnTo>
                  <a:lnTo>
                    <a:pt x="0" y="45"/>
                  </a:lnTo>
                  <a:lnTo>
                    <a:pt x="8" y="64"/>
                  </a:lnTo>
                  <a:lnTo>
                    <a:pt x="19" y="80"/>
                  </a:lnTo>
                  <a:lnTo>
                    <a:pt x="18" y="86"/>
                  </a:lnTo>
                  <a:lnTo>
                    <a:pt x="13" y="90"/>
                  </a:lnTo>
                  <a:lnTo>
                    <a:pt x="25" y="45"/>
                  </a:lnTo>
                  <a:lnTo>
                    <a:pt x="29" y="53"/>
                  </a:lnTo>
                  <a:lnTo>
                    <a:pt x="40" y="89"/>
                  </a:lnTo>
                  <a:lnTo>
                    <a:pt x="53" y="135"/>
                  </a:lnTo>
                  <a:lnTo>
                    <a:pt x="64" y="182"/>
                  </a:lnTo>
                  <a:lnTo>
                    <a:pt x="69" y="228"/>
                  </a:lnTo>
                  <a:lnTo>
                    <a:pt x="73" y="275"/>
                  </a:lnTo>
                  <a:lnTo>
                    <a:pt x="71" y="323"/>
                  </a:lnTo>
                  <a:lnTo>
                    <a:pt x="66" y="369"/>
                  </a:lnTo>
                  <a:lnTo>
                    <a:pt x="60" y="420"/>
                  </a:lnTo>
                  <a:lnTo>
                    <a:pt x="56" y="448"/>
                  </a:lnTo>
                  <a:lnTo>
                    <a:pt x="49" y="458"/>
                  </a:lnTo>
                  <a:lnTo>
                    <a:pt x="33" y="412"/>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4" name="Freeform 27"/>
            <p:cNvSpPr>
              <a:spLocks/>
            </p:cNvSpPr>
            <p:nvPr/>
          </p:nvSpPr>
          <p:spPr bwMode="auto">
            <a:xfrm>
              <a:off x="2729" y="1173"/>
              <a:ext cx="152" cy="487"/>
            </a:xfrm>
            <a:custGeom>
              <a:avLst/>
              <a:gdLst>
                <a:gd name="T0" fmla="*/ 33 w 152"/>
                <a:gd name="T1" fmla="*/ 412 h 487"/>
                <a:gd name="T2" fmla="*/ 36 w 152"/>
                <a:gd name="T3" fmla="*/ 426 h 487"/>
                <a:gd name="T4" fmla="*/ 28 w 152"/>
                <a:gd name="T5" fmla="*/ 454 h 487"/>
                <a:gd name="T6" fmla="*/ 33 w 152"/>
                <a:gd name="T7" fmla="*/ 464 h 487"/>
                <a:gd name="T8" fmla="*/ 42 w 152"/>
                <a:gd name="T9" fmla="*/ 472 h 487"/>
                <a:gd name="T10" fmla="*/ 64 w 152"/>
                <a:gd name="T11" fmla="*/ 472 h 487"/>
                <a:gd name="T12" fmla="*/ 88 w 152"/>
                <a:gd name="T13" fmla="*/ 481 h 487"/>
                <a:gd name="T14" fmla="*/ 103 w 152"/>
                <a:gd name="T15" fmla="*/ 486 h 487"/>
                <a:gd name="T16" fmla="*/ 121 w 152"/>
                <a:gd name="T17" fmla="*/ 483 h 487"/>
                <a:gd name="T18" fmla="*/ 130 w 152"/>
                <a:gd name="T19" fmla="*/ 468 h 487"/>
                <a:gd name="T20" fmla="*/ 130 w 152"/>
                <a:gd name="T21" fmla="*/ 467 h 487"/>
                <a:gd name="T22" fmla="*/ 137 w 152"/>
                <a:gd name="T23" fmla="*/ 436 h 487"/>
                <a:gd name="T24" fmla="*/ 144 w 152"/>
                <a:gd name="T25" fmla="*/ 385 h 487"/>
                <a:gd name="T26" fmla="*/ 149 w 152"/>
                <a:gd name="T27" fmla="*/ 334 h 487"/>
                <a:gd name="T28" fmla="*/ 151 w 152"/>
                <a:gd name="T29" fmla="*/ 283 h 487"/>
                <a:gd name="T30" fmla="*/ 147 w 152"/>
                <a:gd name="T31" fmla="*/ 231 h 487"/>
                <a:gd name="T32" fmla="*/ 141 w 152"/>
                <a:gd name="T33" fmla="*/ 181 h 487"/>
                <a:gd name="T34" fmla="*/ 131 w 152"/>
                <a:gd name="T35" fmla="*/ 130 h 487"/>
                <a:gd name="T36" fmla="*/ 119 w 152"/>
                <a:gd name="T37" fmla="*/ 80 h 487"/>
                <a:gd name="T38" fmla="*/ 102 w 152"/>
                <a:gd name="T39" fmla="*/ 32 h 487"/>
                <a:gd name="T40" fmla="*/ 102 w 152"/>
                <a:gd name="T41" fmla="*/ 31 h 487"/>
                <a:gd name="T42" fmla="*/ 92 w 152"/>
                <a:gd name="T43" fmla="*/ 9 h 487"/>
                <a:gd name="T44" fmla="*/ 86 w 152"/>
                <a:gd name="T45" fmla="*/ 4 h 487"/>
                <a:gd name="T46" fmla="*/ 79 w 152"/>
                <a:gd name="T47" fmla="*/ 0 h 487"/>
                <a:gd name="T48" fmla="*/ 70 w 152"/>
                <a:gd name="T49" fmla="*/ 0 h 487"/>
                <a:gd name="T50" fmla="*/ 45 w 152"/>
                <a:gd name="T51" fmla="*/ 13 h 487"/>
                <a:gd name="T52" fmla="*/ 12 w 152"/>
                <a:gd name="T53" fmla="*/ 26 h 487"/>
                <a:gd name="T54" fmla="*/ 1 w 152"/>
                <a:gd name="T55" fmla="*/ 36 h 487"/>
                <a:gd name="T56" fmla="*/ 0 w 152"/>
                <a:gd name="T57" fmla="*/ 45 h 487"/>
                <a:gd name="T58" fmla="*/ 8 w 152"/>
                <a:gd name="T59" fmla="*/ 64 h 487"/>
                <a:gd name="T60" fmla="*/ 19 w 152"/>
                <a:gd name="T61" fmla="*/ 80 h 487"/>
                <a:gd name="T62" fmla="*/ 18 w 152"/>
                <a:gd name="T63" fmla="*/ 86 h 487"/>
                <a:gd name="T64" fmla="*/ 13 w 152"/>
                <a:gd name="T65" fmla="*/ 90 h 487"/>
                <a:gd name="T66" fmla="*/ 25 w 152"/>
                <a:gd name="T67" fmla="*/ 45 h 487"/>
                <a:gd name="T68" fmla="*/ 29 w 152"/>
                <a:gd name="T69" fmla="*/ 53 h 487"/>
                <a:gd name="T70" fmla="*/ 40 w 152"/>
                <a:gd name="T71" fmla="*/ 89 h 487"/>
                <a:gd name="T72" fmla="*/ 53 w 152"/>
                <a:gd name="T73" fmla="*/ 135 h 487"/>
                <a:gd name="T74" fmla="*/ 64 w 152"/>
                <a:gd name="T75" fmla="*/ 182 h 487"/>
                <a:gd name="T76" fmla="*/ 69 w 152"/>
                <a:gd name="T77" fmla="*/ 228 h 487"/>
                <a:gd name="T78" fmla="*/ 73 w 152"/>
                <a:gd name="T79" fmla="*/ 275 h 487"/>
                <a:gd name="T80" fmla="*/ 71 w 152"/>
                <a:gd name="T81" fmla="*/ 323 h 487"/>
                <a:gd name="T82" fmla="*/ 66 w 152"/>
                <a:gd name="T83" fmla="*/ 369 h 487"/>
                <a:gd name="T84" fmla="*/ 60 w 152"/>
                <a:gd name="T85" fmla="*/ 420 h 487"/>
                <a:gd name="T86" fmla="*/ 56 w 152"/>
                <a:gd name="T87" fmla="*/ 448 h 487"/>
                <a:gd name="T88" fmla="*/ 49 w 152"/>
                <a:gd name="T89" fmla="*/ 458 h 487"/>
                <a:gd name="T90" fmla="*/ 33 w 152"/>
                <a:gd name="T91" fmla="*/ 412 h 4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487"/>
                <a:gd name="T140" fmla="*/ 152 w 152"/>
                <a:gd name="T141" fmla="*/ 487 h 4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487">
                  <a:moveTo>
                    <a:pt x="33" y="412"/>
                  </a:moveTo>
                  <a:lnTo>
                    <a:pt x="36" y="426"/>
                  </a:lnTo>
                  <a:lnTo>
                    <a:pt x="28" y="454"/>
                  </a:lnTo>
                  <a:lnTo>
                    <a:pt x="33" y="464"/>
                  </a:lnTo>
                  <a:lnTo>
                    <a:pt x="42" y="472"/>
                  </a:lnTo>
                  <a:lnTo>
                    <a:pt x="64" y="472"/>
                  </a:lnTo>
                  <a:lnTo>
                    <a:pt x="88" y="481"/>
                  </a:lnTo>
                  <a:lnTo>
                    <a:pt x="103" y="486"/>
                  </a:lnTo>
                  <a:lnTo>
                    <a:pt x="121" y="483"/>
                  </a:lnTo>
                  <a:lnTo>
                    <a:pt x="130" y="468"/>
                  </a:lnTo>
                  <a:lnTo>
                    <a:pt x="130" y="467"/>
                  </a:lnTo>
                  <a:lnTo>
                    <a:pt x="137" y="436"/>
                  </a:lnTo>
                  <a:lnTo>
                    <a:pt x="144" y="385"/>
                  </a:lnTo>
                  <a:lnTo>
                    <a:pt x="149" y="334"/>
                  </a:lnTo>
                  <a:lnTo>
                    <a:pt x="151" y="283"/>
                  </a:lnTo>
                  <a:lnTo>
                    <a:pt x="147" y="231"/>
                  </a:lnTo>
                  <a:lnTo>
                    <a:pt x="141" y="181"/>
                  </a:lnTo>
                  <a:lnTo>
                    <a:pt x="131" y="130"/>
                  </a:lnTo>
                  <a:lnTo>
                    <a:pt x="119" y="80"/>
                  </a:lnTo>
                  <a:lnTo>
                    <a:pt x="102" y="32"/>
                  </a:lnTo>
                  <a:lnTo>
                    <a:pt x="102" y="31"/>
                  </a:lnTo>
                  <a:lnTo>
                    <a:pt x="92" y="9"/>
                  </a:lnTo>
                  <a:lnTo>
                    <a:pt x="86" y="4"/>
                  </a:lnTo>
                  <a:lnTo>
                    <a:pt x="79" y="0"/>
                  </a:lnTo>
                  <a:lnTo>
                    <a:pt x="70" y="0"/>
                  </a:lnTo>
                  <a:lnTo>
                    <a:pt x="45" y="13"/>
                  </a:lnTo>
                  <a:lnTo>
                    <a:pt x="12" y="26"/>
                  </a:lnTo>
                  <a:lnTo>
                    <a:pt x="1" y="36"/>
                  </a:lnTo>
                  <a:lnTo>
                    <a:pt x="0" y="45"/>
                  </a:lnTo>
                  <a:lnTo>
                    <a:pt x="8" y="64"/>
                  </a:lnTo>
                  <a:lnTo>
                    <a:pt x="19" y="80"/>
                  </a:lnTo>
                  <a:lnTo>
                    <a:pt x="18" y="86"/>
                  </a:lnTo>
                  <a:lnTo>
                    <a:pt x="13" y="90"/>
                  </a:lnTo>
                  <a:lnTo>
                    <a:pt x="25" y="45"/>
                  </a:lnTo>
                  <a:lnTo>
                    <a:pt x="29" y="53"/>
                  </a:lnTo>
                  <a:lnTo>
                    <a:pt x="40" y="89"/>
                  </a:lnTo>
                  <a:lnTo>
                    <a:pt x="53" y="135"/>
                  </a:lnTo>
                  <a:lnTo>
                    <a:pt x="64" y="182"/>
                  </a:lnTo>
                  <a:lnTo>
                    <a:pt x="69" y="228"/>
                  </a:lnTo>
                  <a:lnTo>
                    <a:pt x="73" y="275"/>
                  </a:lnTo>
                  <a:lnTo>
                    <a:pt x="71" y="323"/>
                  </a:lnTo>
                  <a:lnTo>
                    <a:pt x="66" y="369"/>
                  </a:lnTo>
                  <a:lnTo>
                    <a:pt x="60" y="420"/>
                  </a:lnTo>
                  <a:lnTo>
                    <a:pt x="56" y="448"/>
                  </a:lnTo>
                  <a:lnTo>
                    <a:pt x="49" y="458"/>
                  </a:lnTo>
                  <a:lnTo>
                    <a:pt x="33" y="412"/>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5" name="Freeform 28"/>
            <p:cNvSpPr>
              <a:spLocks/>
            </p:cNvSpPr>
            <p:nvPr/>
          </p:nvSpPr>
          <p:spPr bwMode="auto">
            <a:xfrm>
              <a:off x="2114" y="1069"/>
              <a:ext cx="101" cy="191"/>
            </a:xfrm>
            <a:custGeom>
              <a:avLst/>
              <a:gdLst>
                <a:gd name="T0" fmla="*/ 100 w 101"/>
                <a:gd name="T1" fmla="*/ 0 h 191"/>
                <a:gd name="T2" fmla="*/ 77 w 101"/>
                <a:gd name="T3" fmla="*/ 23 h 191"/>
                <a:gd name="T4" fmla="*/ 56 w 101"/>
                <a:gd name="T5" fmla="*/ 50 h 191"/>
                <a:gd name="T6" fmla="*/ 39 w 101"/>
                <a:gd name="T7" fmla="*/ 77 h 191"/>
                <a:gd name="T8" fmla="*/ 26 w 101"/>
                <a:gd name="T9" fmla="*/ 105 h 191"/>
                <a:gd name="T10" fmla="*/ 14 w 101"/>
                <a:gd name="T11" fmla="*/ 136 h 191"/>
                <a:gd name="T12" fmla="*/ 7 w 101"/>
                <a:gd name="T13" fmla="*/ 167 h 191"/>
                <a:gd name="T14" fmla="*/ 0 w 101"/>
                <a:gd name="T15" fmla="*/ 190 h 191"/>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191"/>
                <a:gd name="T26" fmla="*/ 101 w 101"/>
                <a:gd name="T27" fmla="*/ 191 h 19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191">
                  <a:moveTo>
                    <a:pt x="100" y="0"/>
                  </a:moveTo>
                  <a:lnTo>
                    <a:pt x="77" y="23"/>
                  </a:lnTo>
                  <a:lnTo>
                    <a:pt x="56" y="50"/>
                  </a:lnTo>
                  <a:lnTo>
                    <a:pt x="39" y="77"/>
                  </a:lnTo>
                  <a:lnTo>
                    <a:pt x="26" y="105"/>
                  </a:lnTo>
                  <a:lnTo>
                    <a:pt x="14" y="136"/>
                  </a:lnTo>
                  <a:lnTo>
                    <a:pt x="7" y="167"/>
                  </a:lnTo>
                  <a:lnTo>
                    <a:pt x="0" y="19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6" name="Freeform 29"/>
            <p:cNvSpPr>
              <a:spLocks/>
            </p:cNvSpPr>
            <p:nvPr/>
          </p:nvSpPr>
          <p:spPr bwMode="auto">
            <a:xfrm>
              <a:off x="2045" y="1218"/>
              <a:ext cx="49" cy="414"/>
            </a:xfrm>
            <a:custGeom>
              <a:avLst/>
              <a:gdLst>
                <a:gd name="T0" fmla="*/ 48 w 49"/>
                <a:gd name="T1" fmla="*/ 0 h 414"/>
                <a:gd name="T2" fmla="*/ 42 w 49"/>
                <a:gd name="T3" fmla="*/ 8 h 414"/>
                <a:gd name="T4" fmla="*/ 31 w 49"/>
                <a:gd name="T5" fmla="*/ 44 h 414"/>
                <a:gd name="T6" fmla="*/ 18 w 49"/>
                <a:gd name="T7" fmla="*/ 90 h 414"/>
                <a:gd name="T8" fmla="*/ 8 w 49"/>
                <a:gd name="T9" fmla="*/ 137 h 414"/>
                <a:gd name="T10" fmla="*/ 3 w 49"/>
                <a:gd name="T11" fmla="*/ 183 h 414"/>
                <a:gd name="T12" fmla="*/ 0 w 49"/>
                <a:gd name="T13" fmla="*/ 230 h 414"/>
                <a:gd name="T14" fmla="*/ 0 w 49"/>
                <a:gd name="T15" fmla="*/ 276 h 414"/>
                <a:gd name="T16" fmla="*/ 4 w 49"/>
                <a:gd name="T17" fmla="*/ 324 h 414"/>
                <a:gd name="T18" fmla="*/ 12 w 49"/>
                <a:gd name="T19" fmla="*/ 375 h 414"/>
                <a:gd name="T20" fmla="*/ 17 w 49"/>
                <a:gd name="T21" fmla="*/ 403 h 414"/>
                <a:gd name="T22" fmla="*/ 22 w 49"/>
                <a:gd name="T23" fmla="*/ 413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14"/>
                <a:gd name="T38" fmla="*/ 49 w 49"/>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14">
                  <a:moveTo>
                    <a:pt x="48" y="0"/>
                  </a:moveTo>
                  <a:lnTo>
                    <a:pt x="42" y="8"/>
                  </a:lnTo>
                  <a:lnTo>
                    <a:pt x="31" y="44"/>
                  </a:lnTo>
                  <a:lnTo>
                    <a:pt x="18" y="90"/>
                  </a:lnTo>
                  <a:lnTo>
                    <a:pt x="8" y="137"/>
                  </a:lnTo>
                  <a:lnTo>
                    <a:pt x="3" y="183"/>
                  </a:lnTo>
                  <a:lnTo>
                    <a:pt x="0" y="230"/>
                  </a:lnTo>
                  <a:lnTo>
                    <a:pt x="0" y="276"/>
                  </a:lnTo>
                  <a:lnTo>
                    <a:pt x="4" y="324"/>
                  </a:lnTo>
                  <a:lnTo>
                    <a:pt x="12" y="375"/>
                  </a:lnTo>
                  <a:lnTo>
                    <a:pt x="17" y="403"/>
                  </a:lnTo>
                  <a:lnTo>
                    <a:pt x="22" y="413"/>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7" name="Freeform 30"/>
            <p:cNvSpPr>
              <a:spLocks/>
            </p:cNvSpPr>
            <p:nvPr/>
          </p:nvSpPr>
          <p:spPr bwMode="auto">
            <a:xfrm>
              <a:off x="1968" y="1173"/>
              <a:ext cx="152" cy="486"/>
            </a:xfrm>
            <a:custGeom>
              <a:avLst/>
              <a:gdLst>
                <a:gd name="T0" fmla="*/ 117 w 152"/>
                <a:gd name="T1" fmla="*/ 413 h 486"/>
                <a:gd name="T2" fmla="*/ 114 w 152"/>
                <a:gd name="T3" fmla="*/ 427 h 486"/>
                <a:gd name="T4" fmla="*/ 121 w 152"/>
                <a:gd name="T5" fmla="*/ 453 h 486"/>
                <a:gd name="T6" fmla="*/ 117 w 152"/>
                <a:gd name="T7" fmla="*/ 464 h 486"/>
                <a:gd name="T8" fmla="*/ 107 w 152"/>
                <a:gd name="T9" fmla="*/ 472 h 486"/>
                <a:gd name="T10" fmla="*/ 86 w 152"/>
                <a:gd name="T11" fmla="*/ 472 h 486"/>
                <a:gd name="T12" fmla="*/ 61 w 152"/>
                <a:gd name="T13" fmla="*/ 481 h 486"/>
                <a:gd name="T14" fmla="*/ 46 w 152"/>
                <a:gd name="T15" fmla="*/ 485 h 486"/>
                <a:gd name="T16" fmla="*/ 29 w 152"/>
                <a:gd name="T17" fmla="*/ 483 h 486"/>
                <a:gd name="T18" fmla="*/ 20 w 152"/>
                <a:gd name="T19" fmla="*/ 468 h 486"/>
                <a:gd name="T20" fmla="*/ 19 w 152"/>
                <a:gd name="T21" fmla="*/ 467 h 486"/>
                <a:gd name="T22" fmla="*/ 12 w 152"/>
                <a:gd name="T23" fmla="*/ 436 h 486"/>
                <a:gd name="T24" fmla="*/ 4 w 152"/>
                <a:gd name="T25" fmla="*/ 385 h 486"/>
                <a:gd name="T26" fmla="*/ 1 w 152"/>
                <a:gd name="T27" fmla="*/ 335 h 486"/>
                <a:gd name="T28" fmla="*/ 0 w 152"/>
                <a:gd name="T29" fmla="*/ 283 h 486"/>
                <a:gd name="T30" fmla="*/ 3 w 152"/>
                <a:gd name="T31" fmla="*/ 232 h 486"/>
                <a:gd name="T32" fmla="*/ 9 w 152"/>
                <a:gd name="T33" fmla="*/ 180 h 486"/>
                <a:gd name="T34" fmla="*/ 18 w 152"/>
                <a:gd name="T35" fmla="*/ 129 h 486"/>
                <a:gd name="T36" fmla="*/ 31 w 152"/>
                <a:gd name="T37" fmla="*/ 80 h 486"/>
                <a:gd name="T38" fmla="*/ 47 w 152"/>
                <a:gd name="T39" fmla="*/ 31 h 486"/>
                <a:gd name="T40" fmla="*/ 58 w 152"/>
                <a:gd name="T41" fmla="*/ 9 h 486"/>
                <a:gd name="T42" fmla="*/ 62 w 152"/>
                <a:gd name="T43" fmla="*/ 3 h 486"/>
                <a:gd name="T44" fmla="*/ 70 w 152"/>
                <a:gd name="T45" fmla="*/ 0 h 486"/>
                <a:gd name="T46" fmla="*/ 78 w 152"/>
                <a:gd name="T47" fmla="*/ 0 h 486"/>
                <a:gd name="T48" fmla="*/ 103 w 152"/>
                <a:gd name="T49" fmla="*/ 13 h 486"/>
                <a:gd name="T50" fmla="*/ 137 w 152"/>
                <a:gd name="T51" fmla="*/ 26 h 486"/>
                <a:gd name="T52" fmla="*/ 148 w 152"/>
                <a:gd name="T53" fmla="*/ 36 h 486"/>
                <a:gd name="T54" fmla="*/ 151 w 152"/>
                <a:gd name="T55" fmla="*/ 45 h 486"/>
                <a:gd name="T56" fmla="*/ 142 w 152"/>
                <a:gd name="T57" fmla="*/ 64 h 486"/>
                <a:gd name="T58" fmla="*/ 130 w 152"/>
                <a:gd name="T59" fmla="*/ 80 h 486"/>
                <a:gd name="T60" fmla="*/ 131 w 152"/>
                <a:gd name="T61" fmla="*/ 86 h 486"/>
                <a:gd name="T62" fmla="*/ 136 w 152"/>
                <a:gd name="T63" fmla="*/ 90 h 4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2"/>
                <a:gd name="T97" fmla="*/ 0 h 486"/>
                <a:gd name="T98" fmla="*/ 152 w 152"/>
                <a:gd name="T99" fmla="*/ 486 h 4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2" h="486">
                  <a:moveTo>
                    <a:pt x="117" y="413"/>
                  </a:moveTo>
                  <a:lnTo>
                    <a:pt x="114" y="427"/>
                  </a:lnTo>
                  <a:lnTo>
                    <a:pt x="121" y="453"/>
                  </a:lnTo>
                  <a:lnTo>
                    <a:pt x="117" y="464"/>
                  </a:lnTo>
                  <a:lnTo>
                    <a:pt x="107" y="472"/>
                  </a:lnTo>
                  <a:lnTo>
                    <a:pt x="86" y="472"/>
                  </a:lnTo>
                  <a:lnTo>
                    <a:pt x="61" y="481"/>
                  </a:lnTo>
                  <a:lnTo>
                    <a:pt x="46" y="485"/>
                  </a:lnTo>
                  <a:lnTo>
                    <a:pt x="29" y="483"/>
                  </a:lnTo>
                  <a:lnTo>
                    <a:pt x="20" y="468"/>
                  </a:lnTo>
                  <a:lnTo>
                    <a:pt x="19" y="467"/>
                  </a:lnTo>
                  <a:lnTo>
                    <a:pt x="12" y="436"/>
                  </a:lnTo>
                  <a:lnTo>
                    <a:pt x="4" y="385"/>
                  </a:lnTo>
                  <a:lnTo>
                    <a:pt x="1" y="335"/>
                  </a:lnTo>
                  <a:lnTo>
                    <a:pt x="0" y="283"/>
                  </a:lnTo>
                  <a:lnTo>
                    <a:pt x="3" y="232"/>
                  </a:lnTo>
                  <a:lnTo>
                    <a:pt x="9" y="180"/>
                  </a:lnTo>
                  <a:lnTo>
                    <a:pt x="18" y="129"/>
                  </a:lnTo>
                  <a:lnTo>
                    <a:pt x="31" y="80"/>
                  </a:lnTo>
                  <a:lnTo>
                    <a:pt x="47" y="31"/>
                  </a:lnTo>
                  <a:lnTo>
                    <a:pt x="58" y="9"/>
                  </a:lnTo>
                  <a:lnTo>
                    <a:pt x="62" y="3"/>
                  </a:lnTo>
                  <a:lnTo>
                    <a:pt x="70" y="0"/>
                  </a:lnTo>
                  <a:lnTo>
                    <a:pt x="78" y="0"/>
                  </a:lnTo>
                  <a:lnTo>
                    <a:pt x="103" y="13"/>
                  </a:lnTo>
                  <a:lnTo>
                    <a:pt x="137" y="26"/>
                  </a:lnTo>
                  <a:lnTo>
                    <a:pt x="148" y="36"/>
                  </a:lnTo>
                  <a:lnTo>
                    <a:pt x="151" y="45"/>
                  </a:lnTo>
                  <a:lnTo>
                    <a:pt x="142" y="64"/>
                  </a:lnTo>
                  <a:lnTo>
                    <a:pt x="130" y="80"/>
                  </a:lnTo>
                  <a:lnTo>
                    <a:pt x="131" y="86"/>
                  </a:lnTo>
                  <a:lnTo>
                    <a:pt x="136" y="9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8" name="Freeform 31"/>
            <p:cNvSpPr>
              <a:spLocks/>
            </p:cNvSpPr>
            <p:nvPr/>
          </p:nvSpPr>
          <p:spPr bwMode="auto">
            <a:xfrm>
              <a:off x="2103" y="865"/>
              <a:ext cx="322" cy="233"/>
            </a:xfrm>
            <a:custGeom>
              <a:avLst/>
              <a:gdLst>
                <a:gd name="T0" fmla="*/ 102 w 322"/>
                <a:gd name="T1" fmla="*/ 199 h 233"/>
                <a:gd name="T2" fmla="*/ 96 w 322"/>
                <a:gd name="T3" fmla="*/ 200 h 233"/>
                <a:gd name="T4" fmla="*/ 85 w 322"/>
                <a:gd name="T5" fmla="*/ 214 h 233"/>
                <a:gd name="T6" fmla="*/ 77 w 322"/>
                <a:gd name="T7" fmla="*/ 227 h 233"/>
                <a:gd name="T8" fmla="*/ 69 w 322"/>
                <a:gd name="T9" fmla="*/ 232 h 233"/>
                <a:gd name="T10" fmla="*/ 61 w 322"/>
                <a:gd name="T11" fmla="*/ 231 h 233"/>
                <a:gd name="T12" fmla="*/ 36 w 322"/>
                <a:gd name="T13" fmla="*/ 218 h 233"/>
                <a:gd name="T14" fmla="*/ 11 w 322"/>
                <a:gd name="T15" fmla="*/ 204 h 233"/>
                <a:gd name="T16" fmla="*/ 2 w 322"/>
                <a:gd name="T17" fmla="*/ 192 h 233"/>
                <a:gd name="T18" fmla="*/ 0 w 322"/>
                <a:gd name="T19" fmla="*/ 177 h 233"/>
                <a:gd name="T20" fmla="*/ 1 w 322"/>
                <a:gd name="T21" fmla="*/ 177 h 233"/>
                <a:gd name="T22" fmla="*/ 14 w 322"/>
                <a:gd name="T23" fmla="*/ 155 h 233"/>
                <a:gd name="T24" fmla="*/ 37 w 322"/>
                <a:gd name="T25" fmla="*/ 127 h 233"/>
                <a:gd name="T26" fmla="*/ 62 w 322"/>
                <a:gd name="T27" fmla="*/ 102 h 233"/>
                <a:gd name="T28" fmla="*/ 88 w 322"/>
                <a:gd name="T29" fmla="*/ 78 h 233"/>
                <a:gd name="T30" fmla="*/ 118 w 322"/>
                <a:gd name="T31" fmla="*/ 57 h 233"/>
                <a:gd name="T32" fmla="*/ 149 w 322"/>
                <a:gd name="T33" fmla="*/ 39 h 233"/>
                <a:gd name="T34" fmla="*/ 181 w 322"/>
                <a:gd name="T35" fmla="*/ 25 h 233"/>
                <a:gd name="T36" fmla="*/ 215 w 322"/>
                <a:gd name="T37" fmla="*/ 14 h 233"/>
                <a:gd name="T38" fmla="*/ 250 w 322"/>
                <a:gd name="T39" fmla="*/ 5 h 233"/>
                <a:gd name="T40" fmla="*/ 285 w 322"/>
                <a:gd name="T41" fmla="*/ 0 h 233"/>
                <a:gd name="T42" fmla="*/ 321 w 322"/>
                <a:gd name="T43" fmla="*/ 0 h 2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2"/>
                <a:gd name="T67" fmla="*/ 0 h 233"/>
                <a:gd name="T68" fmla="*/ 322 w 322"/>
                <a:gd name="T69" fmla="*/ 233 h 2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2" h="233">
                  <a:moveTo>
                    <a:pt x="102" y="199"/>
                  </a:moveTo>
                  <a:lnTo>
                    <a:pt x="96" y="200"/>
                  </a:lnTo>
                  <a:lnTo>
                    <a:pt x="85" y="214"/>
                  </a:lnTo>
                  <a:lnTo>
                    <a:pt x="77" y="227"/>
                  </a:lnTo>
                  <a:lnTo>
                    <a:pt x="69" y="232"/>
                  </a:lnTo>
                  <a:lnTo>
                    <a:pt x="61" y="231"/>
                  </a:lnTo>
                  <a:lnTo>
                    <a:pt x="36" y="218"/>
                  </a:lnTo>
                  <a:lnTo>
                    <a:pt x="11" y="204"/>
                  </a:lnTo>
                  <a:lnTo>
                    <a:pt x="2" y="192"/>
                  </a:lnTo>
                  <a:lnTo>
                    <a:pt x="0" y="177"/>
                  </a:lnTo>
                  <a:lnTo>
                    <a:pt x="1" y="177"/>
                  </a:lnTo>
                  <a:lnTo>
                    <a:pt x="14" y="155"/>
                  </a:lnTo>
                  <a:lnTo>
                    <a:pt x="37" y="127"/>
                  </a:lnTo>
                  <a:lnTo>
                    <a:pt x="62" y="102"/>
                  </a:lnTo>
                  <a:lnTo>
                    <a:pt x="88" y="78"/>
                  </a:lnTo>
                  <a:lnTo>
                    <a:pt x="118" y="57"/>
                  </a:lnTo>
                  <a:lnTo>
                    <a:pt x="149" y="39"/>
                  </a:lnTo>
                  <a:lnTo>
                    <a:pt x="181" y="25"/>
                  </a:lnTo>
                  <a:lnTo>
                    <a:pt x="215" y="14"/>
                  </a:lnTo>
                  <a:lnTo>
                    <a:pt x="250" y="5"/>
                  </a:lnTo>
                  <a:lnTo>
                    <a:pt x="285" y="0"/>
                  </a:lnTo>
                  <a:lnTo>
                    <a:pt x="321"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59" name="Freeform 32"/>
            <p:cNvSpPr>
              <a:spLocks/>
            </p:cNvSpPr>
            <p:nvPr/>
          </p:nvSpPr>
          <p:spPr bwMode="auto">
            <a:xfrm>
              <a:off x="2634" y="1067"/>
              <a:ext cx="101" cy="190"/>
            </a:xfrm>
            <a:custGeom>
              <a:avLst/>
              <a:gdLst>
                <a:gd name="T0" fmla="*/ 0 w 101"/>
                <a:gd name="T1" fmla="*/ 0 h 190"/>
                <a:gd name="T2" fmla="*/ 23 w 101"/>
                <a:gd name="T3" fmla="*/ 23 h 190"/>
                <a:gd name="T4" fmla="*/ 42 w 101"/>
                <a:gd name="T5" fmla="*/ 49 h 190"/>
                <a:gd name="T6" fmla="*/ 60 w 101"/>
                <a:gd name="T7" fmla="*/ 76 h 190"/>
                <a:gd name="T8" fmla="*/ 74 w 101"/>
                <a:gd name="T9" fmla="*/ 105 h 190"/>
                <a:gd name="T10" fmla="*/ 84 w 101"/>
                <a:gd name="T11" fmla="*/ 135 h 190"/>
                <a:gd name="T12" fmla="*/ 92 w 101"/>
                <a:gd name="T13" fmla="*/ 167 h 190"/>
                <a:gd name="T14" fmla="*/ 100 w 101"/>
                <a:gd name="T15" fmla="*/ 189 h 190"/>
                <a:gd name="T16" fmla="*/ 0 60000 65536"/>
                <a:gd name="T17" fmla="*/ 0 60000 65536"/>
                <a:gd name="T18" fmla="*/ 0 60000 65536"/>
                <a:gd name="T19" fmla="*/ 0 60000 65536"/>
                <a:gd name="T20" fmla="*/ 0 60000 65536"/>
                <a:gd name="T21" fmla="*/ 0 60000 65536"/>
                <a:gd name="T22" fmla="*/ 0 60000 65536"/>
                <a:gd name="T23" fmla="*/ 0 60000 65536"/>
                <a:gd name="T24" fmla="*/ 0 w 101"/>
                <a:gd name="T25" fmla="*/ 0 h 190"/>
                <a:gd name="T26" fmla="*/ 101 w 101"/>
                <a:gd name="T27" fmla="*/ 190 h 1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 h="190">
                  <a:moveTo>
                    <a:pt x="0" y="0"/>
                  </a:moveTo>
                  <a:lnTo>
                    <a:pt x="23" y="23"/>
                  </a:lnTo>
                  <a:lnTo>
                    <a:pt x="42" y="49"/>
                  </a:lnTo>
                  <a:lnTo>
                    <a:pt x="60" y="76"/>
                  </a:lnTo>
                  <a:lnTo>
                    <a:pt x="74" y="105"/>
                  </a:lnTo>
                  <a:lnTo>
                    <a:pt x="84" y="135"/>
                  </a:lnTo>
                  <a:lnTo>
                    <a:pt x="92" y="167"/>
                  </a:lnTo>
                  <a:lnTo>
                    <a:pt x="100" y="189"/>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0" name="Freeform 33"/>
            <p:cNvSpPr>
              <a:spLocks/>
            </p:cNvSpPr>
            <p:nvPr/>
          </p:nvSpPr>
          <p:spPr bwMode="auto">
            <a:xfrm>
              <a:off x="2755" y="1218"/>
              <a:ext cx="49" cy="412"/>
            </a:xfrm>
            <a:custGeom>
              <a:avLst/>
              <a:gdLst>
                <a:gd name="T0" fmla="*/ 0 w 49"/>
                <a:gd name="T1" fmla="*/ 0 h 412"/>
                <a:gd name="T2" fmla="*/ 4 w 49"/>
                <a:gd name="T3" fmla="*/ 6 h 412"/>
                <a:gd name="T4" fmla="*/ 15 w 49"/>
                <a:gd name="T5" fmla="*/ 44 h 412"/>
                <a:gd name="T6" fmla="*/ 28 w 49"/>
                <a:gd name="T7" fmla="*/ 89 h 412"/>
                <a:gd name="T8" fmla="*/ 39 w 49"/>
                <a:gd name="T9" fmla="*/ 136 h 412"/>
                <a:gd name="T10" fmla="*/ 44 w 49"/>
                <a:gd name="T11" fmla="*/ 181 h 412"/>
                <a:gd name="T12" fmla="*/ 48 w 49"/>
                <a:gd name="T13" fmla="*/ 229 h 412"/>
                <a:gd name="T14" fmla="*/ 46 w 49"/>
                <a:gd name="T15" fmla="*/ 276 h 412"/>
                <a:gd name="T16" fmla="*/ 41 w 49"/>
                <a:gd name="T17" fmla="*/ 322 h 412"/>
                <a:gd name="T18" fmla="*/ 34 w 49"/>
                <a:gd name="T19" fmla="*/ 374 h 412"/>
                <a:gd name="T20" fmla="*/ 30 w 49"/>
                <a:gd name="T21" fmla="*/ 402 h 412"/>
                <a:gd name="T22" fmla="*/ 24 w 49"/>
                <a:gd name="T23" fmla="*/ 411 h 4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412"/>
                <a:gd name="T38" fmla="*/ 49 w 49"/>
                <a:gd name="T39" fmla="*/ 412 h 4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412">
                  <a:moveTo>
                    <a:pt x="0" y="0"/>
                  </a:moveTo>
                  <a:lnTo>
                    <a:pt x="4" y="6"/>
                  </a:lnTo>
                  <a:lnTo>
                    <a:pt x="15" y="44"/>
                  </a:lnTo>
                  <a:lnTo>
                    <a:pt x="28" y="89"/>
                  </a:lnTo>
                  <a:lnTo>
                    <a:pt x="39" y="136"/>
                  </a:lnTo>
                  <a:lnTo>
                    <a:pt x="44" y="181"/>
                  </a:lnTo>
                  <a:lnTo>
                    <a:pt x="48" y="229"/>
                  </a:lnTo>
                  <a:lnTo>
                    <a:pt x="46" y="276"/>
                  </a:lnTo>
                  <a:lnTo>
                    <a:pt x="41" y="322"/>
                  </a:lnTo>
                  <a:lnTo>
                    <a:pt x="34" y="374"/>
                  </a:lnTo>
                  <a:lnTo>
                    <a:pt x="30" y="402"/>
                  </a:lnTo>
                  <a:lnTo>
                    <a:pt x="24" y="411"/>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1" name="Freeform 34"/>
            <p:cNvSpPr>
              <a:spLocks/>
            </p:cNvSpPr>
            <p:nvPr/>
          </p:nvSpPr>
          <p:spPr bwMode="auto">
            <a:xfrm>
              <a:off x="2729" y="1172"/>
              <a:ext cx="152" cy="485"/>
            </a:xfrm>
            <a:custGeom>
              <a:avLst/>
              <a:gdLst>
                <a:gd name="T0" fmla="*/ 33 w 152"/>
                <a:gd name="T1" fmla="*/ 411 h 485"/>
                <a:gd name="T2" fmla="*/ 36 w 152"/>
                <a:gd name="T3" fmla="*/ 425 h 485"/>
                <a:gd name="T4" fmla="*/ 28 w 152"/>
                <a:gd name="T5" fmla="*/ 452 h 485"/>
                <a:gd name="T6" fmla="*/ 33 w 152"/>
                <a:gd name="T7" fmla="*/ 463 h 485"/>
                <a:gd name="T8" fmla="*/ 42 w 152"/>
                <a:gd name="T9" fmla="*/ 470 h 485"/>
                <a:gd name="T10" fmla="*/ 64 w 152"/>
                <a:gd name="T11" fmla="*/ 470 h 485"/>
                <a:gd name="T12" fmla="*/ 88 w 152"/>
                <a:gd name="T13" fmla="*/ 479 h 485"/>
                <a:gd name="T14" fmla="*/ 103 w 152"/>
                <a:gd name="T15" fmla="*/ 484 h 485"/>
                <a:gd name="T16" fmla="*/ 121 w 152"/>
                <a:gd name="T17" fmla="*/ 481 h 485"/>
                <a:gd name="T18" fmla="*/ 130 w 152"/>
                <a:gd name="T19" fmla="*/ 467 h 485"/>
                <a:gd name="T20" fmla="*/ 130 w 152"/>
                <a:gd name="T21" fmla="*/ 466 h 485"/>
                <a:gd name="T22" fmla="*/ 137 w 152"/>
                <a:gd name="T23" fmla="*/ 435 h 485"/>
                <a:gd name="T24" fmla="*/ 144 w 152"/>
                <a:gd name="T25" fmla="*/ 384 h 485"/>
                <a:gd name="T26" fmla="*/ 149 w 152"/>
                <a:gd name="T27" fmla="*/ 333 h 485"/>
                <a:gd name="T28" fmla="*/ 151 w 152"/>
                <a:gd name="T29" fmla="*/ 283 h 485"/>
                <a:gd name="T30" fmla="*/ 147 w 152"/>
                <a:gd name="T31" fmla="*/ 230 h 485"/>
                <a:gd name="T32" fmla="*/ 141 w 152"/>
                <a:gd name="T33" fmla="*/ 180 h 485"/>
                <a:gd name="T34" fmla="*/ 131 w 152"/>
                <a:gd name="T35" fmla="*/ 130 h 485"/>
                <a:gd name="T36" fmla="*/ 119 w 152"/>
                <a:gd name="T37" fmla="*/ 81 h 485"/>
                <a:gd name="T38" fmla="*/ 102 w 152"/>
                <a:gd name="T39" fmla="*/ 33 h 485"/>
                <a:gd name="T40" fmla="*/ 102 w 152"/>
                <a:gd name="T41" fmla="*/ 31 h 485"/>
                <a:gd name="T42" fmla="*/ 92 w 152"/>
                <a:gd name="T43" fmla="*/ 9 h 485"/>
                <a:gd name="T44" fmla="*/ 86 w 152"/>
                <a:gd name="T45" fmla="*/ 4 h 485"/>
                <a:gd name="T46" fmla="*/ 79 w 152"/>
                <a:gd name="T47" fmla="*/ 0 h 485"/>
                <a:gd name="T48" fmla="*/ 70 w 152"/>
                <a:gd name="T49" fmla="*/ 0 h 485"/>
                <a:gd name="T50" fmla="*/ 45 w 152"/>
                <a:gd name="T51" fmla="*/ 14 h 485"/>
                <a:gd name="T52" fmla="*/ 12 w 152"/>
                <a:gd name="T53" fmla="*/ 26 h 485"/>
                <a:gd name="T54" fmla="*/ 1 w 152"/>
                <a:gd name="T55" fmla="*/ 37 h 485"/>
                <a:gd name="T56" fmla="*/ 0 w 152"/>
                <a:gd name="T57" fmla="*/ 45 h 485"/>
                <a:gd name="T58" fmla="*/ 8 w 152"/>
                <a:gd name="T59" fmla="*/ 63 h 485"/>
                <a:gd name="T60" fmla="*/ 19 w 152"/>
                <a:gd name="T61" fmla="*/ 81 h 485"/>
                <a:gd name="T62" fmla="*/ 18 w 152"/>
                <a:gd name="T63" fmla="*/ 86 h 485"/>
                <a:gd name="T64" fmla="*/ 13 w 152"/>
                <a:gd name="T65" fmla="*/ 90 h 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
                <a:gd name="T100" fmla="*/ 0 h 485"/>
                <a:gd name="T101" fmla="*/ 152 w 152"/>
                <a:gd name="T102" fmla="*/ 485 h 4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 h="485">
                  <a:moveTo>
                    <a:pt x="33" y="411"/>
                  </a:moveTo>
                  <a:lnTo>
                    <a:pt x="36" y="425"/>
                  </a:lnTo>
                  <a:lnTo>
                    <a:pt x="28" y="452"/>
                  </a:lnTo>
                  <a:lnTo>
                    <a:pt x="33" y="463"/>
                  </a:lnTo>
                  <a:lnTo>
                    <a:pt x="42" y="470"/>
                  </a:lnTo>
                  <a:lnTo>
                    <a:pt x="64" y="470"/>
                  </a:lnTo>
                  <a:lnTo>
                    <a:pt x="88" y="479"/>
                  </a:lnTo>
                  <a:lnTo>
                    <a:pt x="103" y="484"/>
                  </a:lnTo>
                  <a:lnTo>
                    <a:pt x="121" y="481"/>
                  </a:lnTo>
                  <a:lnTo>
                    <a:pt x="130" y="467"/>
                  </a:lnTo>
                  <a:lnTo>
                    <a:pt x="130" y="466"/>
                  </a:lnTo>
                  <a:lnTo>
                    <a:pt x="137" y="435"/>
                  </a:lnTo>
                  <a:lnTo>
                    <a:pt x="144" y="384"/>
                  </a:lnTo>
                  <a:lnTo>
                    <a:pt x="149" y="333"/>
                  </a:lnTo>
                  <a:lnTo>
                    <a:pt x="151" y="283"/>
                  </a:lnTo>
                  <a:lnTo>
                    <a:pt x="147" y="230"/>
                  </a:lnTo>
                  <a:lnTo>
                    <a:pt x="141" y="180"/>
                  </a:lnTo>
                  <a:lnTo>
                    <a:pt x="131" y="130"/>
                  </a:lnTo>
                  <a:lnTo>
                    <a:pt x="119" y="81"/>
                  </a:lnTo>
                  <a:lnTo>
                    <a:pt x="102" y="33"/>
                  </a:lnTo>
                  <a:lnTo>
                    <a:pt x="102" y="31"/>
                  </a:lnTo>
                  <a:lnTo>
                    <a:pt x="92" y="9"/>
                  </a:lnTo>
                  <a:lnTo>
                    <a:pt x="86" y="4"/>
                  </a:lnTo>
                  <a:lnTo>
                    <a:pt x="79" y="0"/>
                  </a:lnTo>
                  <a:lnTo>
                    <a:pt x="70" y="0"/>
                  </a:lnTo>
                  <a:lnTo>
                    <a:pt x="45" y="14"/>
                  </a:lnTo>
                  <a:lnTo>
                    <a:pt x="12" y="26"/>
                  </a:lnTo>
                  <a:lnTo>
                    <a:pt x="1" y="37"/>
                  </a:lnTo>
                  <a:lnTo>
                    <a:pt x="0" y="45"/>
                  </a:lnTo>
                  <a:lnTo>
                    <a:pt x="8" y="63"/>
                  </a:lnTo>
                  <a:lnTo>
                    <a:pt x="19" y="81"/>
                  </a:lnTo>
                  <a:lnTo>
                    <a:pt x="18" y="86"/>
                  </a:lnTo>
                  <a:lnTo>
                    <a:pt x="13" y="9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2" name="Freeform 35"/>
            <p:cNvSpPr>
              <a:spLocks/>
            </p:cNvSpPr>
            <p:nvPr/>
          </p:nvSpPr>
          <p:spPr bwMode="auto">
            <a:xfrm>
              <a:off x="2424" y="864"/>
              <a:ext cx="322" cy="233"/>
            </a:xfrm>
            <a:custGeom>
              <a:avLst/>
              <a:gdLst>
                <a:gd name="T0" fmla="*/ 218 w 322"/>
                <a:gd name="T1" fmla="*/ 199 h 233"/>
                <a:gd name="T2" fmla="*/ 224 w 322"/>
                <a:gd name="T3" fmla="*/ 200 h 233"/>
                <a:gd name="T4" fmla="*/ 234 w 322"/>
                <a:gd name="T5" fmla="*/ 213 h 233"/>
                <a:gd name="T6" fmla="*/ 243 w 322"/>
                <a:gd name="T7" fmla="*/ 227 h 233"/>
                <a:gd name="T8" fmla="*/ 251 w 322"/>
                <a:gd name="T9" fmla="*/ 232 h 233"/>
                <a:gd name="T10" fmla="*/ 260 w 322"/>
                <a:gd name="T11" fmla="*/ 231 h 233"/>
                <a:gd name="T12" fmla="*/ 284 w 322"/>
                <a:gd name="T13" fmla="*/ 218 h 233"/>
                <a:gd name="T14" fmla="*/ 309 w 322"/>
                <a:gd name="T15" fmla="*/ 203 h 233"/>
                <a:gd name="T16" fmla="*/ 319 w 322"/>
                <a:gd name="T17" fmla="*/ 192 h 233"/>
                <a:gd name="T18" fmla="*/ 321 w 322"/>
                <a:gd name="T19" fmla="*/ 176 h 233"/>
                <a:gd name="T20" fmla="*/ 320 w 322"/>
                <a:gd name="T21" fmla="*/ 176 h 233"/>
                <a:gd name="T22" fmla="*/ 306 w 322"/>
                <a:gd name="T23" fmla="*/ 155 h 233"/>
                <a:gd name="T24" fmla="*/ 283 w 322"/>
                <a:gd name="T25" fmla="*/ 126 h 233"/>
                <a:gd name="T26" fmla="*/ 259 w 322"/>
                <a:gd name="T27" fmla="*/ 101 h 233"/>
                <a:gd name="T28" fmla="*/ 232 w 322"/>
                <a:gd name="T29" fmla="*/ 77 h 233"/>
                <a:gd name="T30" fmla="*/ 202 w 322"/>
                <a:gd name="T31" fmla="*/ 57 h 233"/>
                <a:gd name="T32" fmla="*/ 172 w 322"/>
                <a:gd name="T33" fmla="*/ 39 h 233"/>
                <a:gd name="T34" fmla="*/ 139 w 322"/>
                <a:gd name="T35" fmla="*/ 25 h 233"/>
                <a:gd name="T36" fmla="*/ 105 w 322"/>
                <a:gd name="T37" fmla="*/ 14 h 233"/>
                <a:gd name="T38" fmla="*/ 70 w 322"/>
                <a:gd name="T39" fmla="*/ 5 h 233"/>
                <a:gd name="T40" fmla="*/ 35 w 322"/>
                <a:gd name="T41" fmla="*/ 0 h 233"/>
                <a:gd name="T42" fmla="*/ 0 w 322"/>
                <a:gd name="T43" fmla="*/ 0 h 2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2"/>
                <a:gd name="T67" fmla="*/ 0 h 233"/>
                <a:gd name="T68" fmla="*/ 322 w 322"/>
                <a:gd name="T69" fmla="*/ 233 h 2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2" h="233">
                  <a:moveTo>
                    <a:pt x="218" y="199"/>
                  </a:moveTo>
                  <a:lnTo>
                    <a:pt x="224" y="200"/>
                  </a:lnTo>
                  <a:lnTo>
                    <a:pt x="234" y="213"/>
                  </a:lnTo>
                  <a:lnTo>
                    <a:pt x="243" y="227"/>
                  </a:lnTo>
                  <a:lnTo>
                    <a:pt x="251" y="232"/>
                  </a:lnTo>
                  <a:lnTo>
                    <a:pt x="260" y="231"/>
                  </a:lnTo>
                  <a:lnTo>
                    <a:pt x="284" y="218"/>
                  </a:lnTo>
                  <a:lnTo>
                    <a:pt x="309" y="203"/>
                  </a:lnTo>
                  <a:lnTo>
                    <a:pt x="319" y="192"/>
                  </a:lnTo>
                  <a:lnTo>
                    <a:pt x="321" y="176"/>
                  </a:lnTo>
                  <a:lnTo>
                    <a:pt x="320" y="176"/>
                  </a:lnTo>
                  <a:lnTo>
                    <a:pt x="306" y="155"/>
                  </a:lnTo>
                  <a:lnTo>
                    <a:pt x="283" y="126"/>
                  </a:lnTo>
                  <a:lnTo>
                    <a:pt x="259" y="101"/>
                  </a:lnTo>
                  <a:lnTo>
                    <a:pt x="232" y="77"/>
                  </a:lnTo>
                  <a:lnTo>
                    <a:pt x="202" y="57"/>
                  </a:lnTo>
                  <a:lnTo>
                    <a:pt x="172" y="39"/>
                  </a:lnTo>
                  <a:lnTo>
                    <a:pt x="139" y="25"/>
                  </a:lnTo>
                  <a:lnTo>
                    <a:pt x="105" y="14"/>
                  </a:lnTo>
                  <a:lnTo>
                    <a:pt x="70" y="5"/>
                  </a:lnTo>
                  <a:lnTo>
                    <a:pt x="35" y="0"/>
                  </a:lnTo>
                  <a:lnTo>
                    <a:pt x="0"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3" name="Freeform 36"/>
            <p:cNvSpPr>
              <a:spLocks/>
            </p:cNvSpPr>
            <p:nvPr/>
          </p:nvSpPr>
          <p:spPr bwMode="auto">
            <a:xfrm>
              <a:off x="2175" y="1421"/>
              <a:ext cx="505" cy="548"/>
            </a:xfrm>
            <a:custGeom>
              <a:avLst/>
              <a:gdLst>
                <a:gd name="T0" fmla="*/ 504 w 505"/>
                <a:gd name="T1" fmla="*/ 2 h 548"/>
                <a:gd name="T2" fmla="*/ 504 w 505"/>
                <a:gd name="T3" fmla="*/ 451 h 548"/>
                <a:gd name="T4" fmla="*/ 504 w 505"/>
                <a:gd name="T5" fmla="*/ 455 h 548"/>
                <a:gd name="T6" fmla="*/ 499 w 505"/>
                <a:gd name="T7" fmla="*/ 469 h 548"/>
                <a:gd name="T8" fmla="*/ 491 w 505"/>
                <a:gd name="T9" fmla="*/ 482 h 548"/>
                <a:gd name="T10" fmla="*/ 481 w 505"/>
                <a:gd name="T11" fmla="*/ 492 h 548"/>
                <a:gd name="T12" fmla="*/ 469 w 505"/>
                <a:gd name="T13" fmla="*/ 499 h 548"/>
                <a:gd name="T14" fmla="*/ 455 w 505"/>
                <a:gd name="T15" fmla="*/ 504 h 548"/>
                <a:gd name="T16" fmla="*/ 440 w 505"/>
                <a:gd name="T17" fmla="*/ 506 h 548"/>
                <a:gd name="T18" fmla="*/ 427 w 505"/>
                <a:gd name="T19" fmla="*/ 504 h 548"/>
                <a:gd name="T20" fmla="*/ 426 w 505"/>
                <a:gd name="T21" fmla="*/ 503 h 548"/>
                <a:gd name="T22" fmla="*/ 422 w 505"/>
                <a:gd name="T23" fmla="*/ 503 h 548"/>
                <a:gd name="T24" fmla="*/ 304 w 505"/>
                <a:gd name="T25" fmla="*/ 512 h 548"/>
                <a:gd name="T26" fmla="*/ 290 w 505"/>
                <a:gd name="T27" fmla="*/ 517 h 548"/>
                <a:gd name="T28" fmla="*/ 275 w 505"/>
                <a:gd name="T29" fmla="*/ 524 h 548"/>
                <a:gd name="T30" fmla="*/ 263 w 505"/>
                <a:gd name="T31" fmla="*/ 535 h 548"/>
                <a:gd name="T32" fmla="*/ 254 w 505"/>
                <a:gd name="T33" fmla="*/ 547 h 548"/>
                <a:gd name="T34" fmla="*/ 249 w 505"/>
                <a:gd name="T35" fmla="*/ 545 h 548"/>
                <a:gd name="T36" fmla="*/ 240 w 505"/>
                <a:gd name="T37" fmla="*/ 533 h 548"/>
                <a:gd name="T38" fmla="*/ 228 w 505"/>
                <a:gd name="T39" fmla="*/ 523 h 548"/>
                <a:gd name="T40" fmla="*/ 214 w 505"/>
                <a:gd name="T41" fmla="*/ 515 h 548"/>
                <a:gd name="T42" fmla="*/ 199 w 505"/>
                <a:gd name="T43" fmla="*/ 511 h 548"/>
                <a:gd name="T44" fmla="*/ 81 w 505"/>
                <a:gd name="T45" fmla="*/ 501 h 548"/>
                <a:gd name="T46" fmla="*/ 77 w 505"/>
                <a:gd name="T47" fmla="*/ 501 h 548"/>
                <a:gd name="T48" fmla="*/ 76 w 505"/>
                <a:gd name="T49" fmla="*/ 502 h 548"/>
                <a:gd name="T50" fmla="*/ 61 w 505"/>
                <a:gd name="T51" fmla="*/ 504 h 548"/>
                <a:gd name="T52" fmla="*/ 47 w 505"/>
                <a:gd name="T53" fmla="*/ 502 h 548"/>
                <a:gd name="T54" fmla="*/ 34 w 505"/>
                <a:gd name="T55" fmla="*/ 498 h 548"/>
                <a:gd name="T56" fmla="*/ 22 w 505"/>
                <a:gd name="T57" fmla="*/ 490 h 548"/>
                <a:gd name="T58" fmla="*/ 12 w 505"/>
                <a:gd name="T59" fmla="*/ 479 h 548"/>
                <a:gd name="T60" fmla="*/ 4 w 505"/>
                <a:gd name="T61" fmla="*/ 468 h 548"/>
                <a:gd name="T62" fmla="*/ 0 w 505"/>
                <a:gd name="T63" fmla="*/ 454 h 548"/>
                <a:gd name="T64" fmla="*/ 0 w 505"/>
                <a:gd name="T65" fmla="*/ 449 h 548"/>
                <a:gd name="T66" fmla="*/ 0 w 505"/>
                <a:gd name="T67" fmla="*/ 0 h 548"/>
                <a:gd name="T68" fmla="*/ 504 w 505"/>
                <a:gd name="T69" fmla="*/ 2 h 5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548"/>
                <a:gd name="T107" fmla="*/ 505 w 505"/>
                <a:gd name="T108" fmla="*/ 548 h 5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548">
                  <a:moveTo>
                    <a:pt x="504" y="2"/>
                  </a:moveTo>
                  <a:lnTo>
                    <a:pt x="504" y="451"/>
                  </a:lnTo>
                  <a:lnTo>
                    <a:pt x="504" y="455"/>
                  </a:lnTo>
                  <a:lnTo>
                    <a:pt x="499" y="469"/>
                  </a:lnTo>
                  <a:lnTo>
                    <a:pt x="491" y="482"/>
                  </a:lnTo>
                  <a:lnTo>
                    <a:pt x="481" y="492"/>
                  </a:lnTo>
                  <a:lnTo>
                    <a:pt x="469" y="499"/>
                  </a:lnTo>
                  <a:lnTo>
                    <a:pt x="455" y="504"/>
                  </a:lnTo>
                  <a:lnTo>
                    <a:pt x="440" y="506"/>
                  </a:lnTo>
                  <a:lnTo>
                    <a:pt x="427" y="504"/>
                  </a:lnTo>
                  <a:lnTo>
                    <a:pt x="426" y="503"/>
                  </a:lnTo>
                  <a:lnTo>
                    <a:pt x="422" y="503"/>
                  </a:lnTo>
                  <a:lnTo>
                    <a:pt x="304" y="512"/>
                  </a:lnTo>
                  <a:lnTo>
                    <a:pt x="290" y="517"/>
                  </a:lnTo>
                  <a:lnTo>
                    <a:pt x="275" y="524"/>
                  </a:lnTo>
                  <a:lnTo>
                    <a:pt x="263" y="535"/>
                  </a:lnTo>
                  <a:lnTo>
                    <a:pt x="254" y="547"/>
                  </a:lnTo>
                  <a:lnTo>
                    <a:pt x="249" y="545"/>
                  </a:lnTo>
                  <a:lnTo>
                    <a:pt x="240" y="533"/>
                  </a:lnTo>
                  <a:lnTo>
                    <a:pt x="228" y="523"/>
                  </a:lnTo>
                  <a:lnTo>
                    <a:pt x="214" y="515"/>
                  </a:lnTo>
                  <a:lnTo>
                    <a:pt x="199" y="511"/>
                  </a:lnTo>
                  <a:lnTo>
                    <a:pt x="81" y="501"/>
                  </a:lnTo>
                  <a:lnTo>
                    <a:pt x="77" y="501"/>
                  </a:lnTo>
                  <a:lnTo>
                    <a:pt x="76" y="502"/>
                  </a:lnTo>
                  <a:lnTo>
                    <a:pt x="61" y="504"/>
                  </a:lnTo>
                  <a:lnTo>
                    <a:pt x="47" y="502"/>
                  </a:lnTo>
                  <a:lnTo>
                    <a:pt x="34" y="498"/>
                  </a:lnTo>
                  <a:lnTo>
                    <a:pt x="22" y="490"/>
                  </a:lnTo>
                  <a:lnTo>
                    <a:pt x="12" y="479"/>
                  </a:lnTo>
                  <a:lnTo>
                    <a:pt x="4" y="468"/>
                  </a:lnTo>
                  <a:lnTo>
                    <a:pt x="0" y="454"/>
                  </a:lnTo>
                  <a:lnTo>
                    <a:pt x="0" y="449"/>
                  </a:lnTo>
                  <a:lnTo>
                    <a:pt x="0" y="0"/>
                  </a:lnTo>
                  <a:lnTo>
                    <a:pt x="504" y="2"/>
                  </a:lnTo>
                </a:path>
              </a:pathLst>
            </a:custGeom>
            <a:solidFill>
              <a:srgbClr val="FFFFFF"/>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4" name="Freeform 37"/>
            <p:cNvSpPr>
              <a:spLocks/>
            </p:cNvSpPr>
            <p:nvPr/>
          </p:nvSpPr>
          <p:spPr bwMode="auto">
            <a:xfrm>
              <a:off x="2175" y="1421"/>
              <a:ext cx="505" cy="548"/>
            </a:xfrm>
            <a:custGeom>
              <a:avLst/>
              <a:gdLst>
                <a:gd name="T0" fmla="*/ 504 w 505"/>
                <a:gd name="T1" fmla="*/ 2 h 548"/>
                <a:gd name="T2" fmla="*/ 504 w 505"/>
                <a:gd name="T3" fmla="*/ 451 h 548"/>
                <a:gd name="T4" fmla="*/ 504 w 505"/>
                <a:gd name="T5" fmla="*/ 455 h 548"/>
                <a:gd name="T6" fmla="*/ 499 w 505"/>
                <a:gd name="T7" fmla="*/ 469 h 548"/>
                <a:gd name="T8" fmla="*/ 491 w 505"/>
                <a:gd name="T9" fmla="*/ 482 h 548"/>
                <a:gd name="T10" fmla="*/ 481 w 505"/>
                <a:gd name="T11" fmla="*/ 492 h 548"/>
                <a:gd name="T12" fmla="*/ 469 w 505"/>
                <a:gd name="T13" fmla="*/ 499 h 548"/>
                <a:gd name="T14" fmla="*/ 455 w 505"/>
                <a:gd name="T15" fmla="*/ 504 h 548"/>
                <a:gd name="T16" fmla="*/ 440 w 505"/>
                <a:gd name="T17" fmla="*/ 506 h 548"/>
                <a:gd name="T18" fmla="*/ 427 w 505"/>
                <a:gd name="T19" fmla="*/ 504 h 548"/>
                <a:gd name="T20" fmla="*/ 426 w 505"/>
                <a:gd name="T21" fmla="*/ 503 h 548"/>
                <a:gd name="T22" fmla="*/ 422 w 505"/>
                <a:gd name="T23" fmla="*/ 503 h 548"/>
                <a:gd name="T24" fmla="*/ 304 w 505"/>
                <a:gd name="T25" fmla="*/ 512 h 548"/>
                <a:gd name="T26" fmla="*/ 290 w 505"/>
                <a:gd name="T27" fmla="*/ 517 h 548"/>
                <a:gd name="T28" fmla="*/ 275 w 505"/>
                <a:gd name="T29" fmla="*/ 524 h 548"/>
                <a:gd name="T30" fmla="*/ 263 w 505"/>
                <a:gd name="T31" fmla="*/ 535 h 548"/>
                <a:gd name="T32" fmla="*/ 254 w 505"/>
                <a:gd name="T33" fmla="*/ 547 h 548"/>
                <a:gd name="T34" fmla="*/ 249 w 505"/>
                <a:gd name="T35" fmla="*/ 545 h 548"/>
                <a:gd name="T36" fmla="*/ 240 w 505"/>
                <a:gd name="T37" fmla="*/ 533 h 548"/>
                <a:gd name="T38" fmla="*/ 228 w 505"/>
                <a:gd name="T39" fmla="*/ 523 h 548"/>
                <a:gd name="T40" fmla="*/ 214 w 505"/>
                <a:gd name="T41" fmla="*/ 515 h 548"/>
                <a:gd name="T42" fmla="*/ 199 w 505"/>
                <a:gd name="T43" fmla="*/ 511 h 548"/>
                <a:gd name="T44" fmla="*/ 81 w 505"/>
                <a:gd name="T45" fmla="*/ 501 h 548"/>
                <a:gd name="T46" fmla="*/ 77 w 505"/>
                <a:gd name="T47" fmla="*/ 501 h 548"/>
                <a:gd name="T48" fmla="*/ 76 w 505"/>
                <a:gd name="T49" fmla="*/ 502 h 548"/>
                <a:gd name="T50" fmla="*/ 61 w 505"/>
                <a:gd name="T51" fmla="*/ 504 h 548"/>
                <a:gd name="T52" fmla="*/ 47 w 505"/>
                <a:gd name="T53" fmla="*/ 502 h 548"/>
                <a:gd name="T54" fmla="*/ 34 w 505"/>
                <a:gd name="T55" fmla="*/ 498 h 548"/>
                <a:gd name="T56" fmla="*/ 22 w 505"/>
                <a:gd name="T57" fmla="*/ 490 h 548"/>
                <a:gd name="T58" fmla="*/ 12 w 505"/>
                <a:gd name="T59" fmla="*/ 479 h 548"/>
                <a:gd name="T60" fmla="*/ 4 w 505"/>
                <a:gd name="T61" fmla="*/ 468 h 548"/>
                <a:gd name="T62" fmla="*/ 0 w 505"/>
                <a:gd name="T63" fmla="*/ 454 h 548"/>
                <a:gd name="T64" fmla="*/ 0 w 505"/>
                <a:gd name="T65" fmla="*/ 449 h 548"/>
                <a:gd name="T66" fmla="*/ 0 w 505"/>
                <a:gd name="T67" fmla="*/ 0 h 548"/>
                <a:gd name="T68" fmla="*/ 504 w 505"/>
                <a:gd name="T69" fmla="*/ 2 h 5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548"/>
                <a:gd name="T107" fmla="*/ 505 w 505"/>
                <a:gd name="T108" fmla="*/ 548 h 5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548">
                  <a:moveTo>
                    <a:pt x="504" y="2"/>
                  </a:moveTo>
                  <a:lnTo>
                    <a:pt x="504" y="451"/>
                  </a:lnTo>
                  <a:lnTo>
                    <a:pt x="504" y="455"/>
                  </a:lnTo>
                  <a:lnTo>
                    <a:pt x="499" y="469"/>
                  </a:lnTo>
                  <a:lnTo>
                    <a:pt x="491" y="482"/>
                  </a:lnTo>
                  <a:lnTo>
                    <a:pt x="481" y="492"/>
                  </a:lnTo>
                  <a:lnTo>
                    <a:pt x="469" y="499"/>
                  </a:lnTo>
                  <a:lnTo>
                    <a:pt x="455" y="504"/>
                  </a:lnTo>
                  <a:lnTo>
                    <a:pt x="440" y="506"/>
                  </a:lnTo>
                  <a:lnTo>
                    <a:pt x="427" y="504"/>
                  </a:lnTo>
                  <a:lnTo>
                    <a:pt x="426" y="503"/>
                  </a:lnTo>
                  <a:lnTo>
                    <a:pt x="422" y="503"/>
                  </a:lnTo>
                  <a:lnTo>
                    <a:pt x="304" y="512"/>
                  </a:lnTo>
                  <a:lnTo>
                    <a:pt x="290" y="517"/>
                  </a:lnTo>
                  <a:lnTo>
                    <a:pt x="275" y="524"/>
                  </a:lnTo>
                  <a:lnTo>
                    <a:pt x="263" y="535"/>
                  </a:lnTo>
                  <a:lnTo>
                    <a:pt x="254" y="547"/>
                  </a:lnTo>
                  <a:lnTo>
                    <a:pt x="249" y="545"/>
                  </a:lnTo>
                  <a:lnTo>
                    <a:pt x="240" y="533"/>
                  </a:lnTo>
                  <a:lnTo>
                    <a:pt x="228" y="523"/>
                  </a:lnTo>
                  <a:lnTo>
                    <a:pt x="214" y="515"/>
                  </a:lnTo>
                  <a:lnTo>
                    <a:pt x="199" y="511"/>
                  </a:lnTo>
                  <a:lnTo>
                    <a:pt x="81" y="501"/>
                  </a:lnTo>
                  <a:lnTo>
                    <a:pt x="77" y="501"/>
                  </a:lnTo>
                  <a:lnTo>
                    <a:pt x="76" y="502"/>
                  </a:lnTo>
                  <a:lnTo>
                    <a:pt x="61" y="504"/>
                  </a:lnTo>
                  <a:lnTo>
                    <a:pt x="47" y="502"/>
                  </a:lnTo>
                  <a:lnTo>
                    <a:pt x="34" y="498"/>
                  </a:lnTo>
                  <a:lnTo>
                    <a:pt x="22" y="490"/>
                  </a:lnTo>
                  <a:lnTo>
                    <a:pt x="12" y="479"/>
                  </a:lnTo>
                  <a:lnTo>
                    <a:pt x="4" y="468"/>
                  </a:lnTo>
                  <a:lnTo>
                    <a:pt x="0" y="454"/>
                  </a:lnTo>
                  <a:lnTo>
                    <a:pt x="0" y="449"/>
                  </a:lnTo>
                  <a:lnTo>
                    <a:pt x="0" y="0"/>
                  </a:lnTo>
                  <a:lnTo>
                    <a:pt x="504" y="2"/>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5" name="Freeform 38"/>
            <p:cNvSpPr>
              <a:spLocks/>
            </p:cNvSpPr>
            <p:nvPr/>
          </p:nvSpPr>
          <p:spPr bwMode="auto">
            <a:xfrm>
              <a:off x="1998" y="1274"/>
              <a:ext cx="57" cy="39"/>
            </a:xfrm>
            <a:custGeom>
              <a:avLst/>
              <a:gdLst>
                <a:gd name="T0" fmla="*/ 16 w 57"/>
                <a:gd name="T1" fmla="*/ 8 h 39"/>
                <a:gd name="T2" fmla="*/ 17 w 57"/>
                <a:gd name="T3" fmla="*/ 0 h 39"/>
                <a:gd name="T4" fmla="*/ 8 w 57"/>
                <a:gd name="T5" fmla="*/ 0 h 39"/>
                <a:gd name="T6" fmla="*/ 3 w 57"/>
                <a:gd name="T7" fmla="*/ 3 h 39"/>
                <a:gd name="T8" fmla="*/ 0 w 57"/>
                <a:gd name="T9" fmla="*/ 10 h 39"/>
                <a:gd name="T10" fmla="*/ 0 w 57"/>
                <a:gd name="T11" fmla="*/ 20 h 39"/>
                <a:gd name="T12" fmla="*/ 1 w 57"/>
                <a:gd name="T13" fmla="*/ 29 h 39"/>
                <a:gd name="T14" fmla="*/ 14 w 57"/>
                <a:gd name="T15" fmla="*/ 35 h 39"/>
                <a:gd name="T16" fmla="*/ 24 w 57"/>
                <a:gd name="T17" fmla="*/ 32 h 39"/>
                <a:gd name="T18" fmla="*/ 29 w 57"/>
                <a:gd name="T19" fmla="*/ 24 h 39"/>
                <a:gd name="T20" fmla="*/ 31 w 57"/>
                <a:gd name="T21" fmla="*/ 14 h 39"/>
                <a:gd name="T22" fmla="*/ 35 w 57"/>
                <a:gd name="T23" fmla="*/ 11 h 39"/>
                <a:gd name="T24" fmla="*/ 46 w 57"/>
                <a:gd name="T25" fmla="*/ 11 h 39"/>
                <a:gd name="T26" fmla="*/ 48 w 57"/>
                <a:gd name="T27" fmla="*/ 16 h 39"/>
                <a:gd name="T28" fmla="*/ 49 w 57"/>
                <a:gd name="T29" fmla="*/ 22 h 39"/>
                <a:gd name="T30" fmla="*/ 46 w 57"/>
                <a:gd name="T31" fmla="*/ 27 h 39"/>
                <a:gd name="T32" fmla="*/ 43 w 57"/>
                <a:gd name="T33" fmla="*/ 28 h 39"/>
                <a:gd name="T34" fmla="*/ 35 w 57"/>
                <a:gd name="T35" fmla="*/ 28 h 39"/>
                <a:gd name="T36" fmla="*/ 34 w 57"/>
                <a:gd name="T37" fmla="*/ 38 h 39"/>
                <a:gd name="T38" fmla="*/ 44 w 57"/>
                <a:gd name="T39" fmla="*/ 38 h 39"/>
                <a:gd name="T40" fmla="*/ 51 w 57"/>
                <a:gd name="T41" fmla="*/ 35 h 39"/>
                <a:gd name="T42" fmla="*/ 55 w 57"/>
                <a:gd name="T43" fmla="*/ 30 h 39"/>
                <a:gd name="T44" fmla="*/ 56 w 57"/>
                <a:gd name="T45" fmla="*/ 18 h 39"/>
                <a:gd name="T46" fmla="*/ 55 w 57"/>
                <a:gd name="T47" fmla="*/ 11 h 39"/>
                <a:gd name="T48" fmla="*/ 53 w 57"/>
                <a:gd name="T49" fmla="*/ 7 h 39"/>
                <a:gd name="T50" fmla="*/ 46 w 57"/>
                <a:gd name="T51" fmla="*/ 3 h 39"/>
                <a:gd name="T52" fmla="*/ 35 w 57"/>
                <a:gd name="T53" fmla="*/ 0 h 39"/>
                <a:gd name="T54" fmla="*/ 29 w 57"/>
                <a:gd name="T55" fmla="*/ 4 h 39"/>
                <a:gd name="T56" fmla="*/ 26 w 57"/>
                <a:gd name="T57" fmla="*/ 8 h 39"/>
                <a:gd name="T58" fmla="*/ 22 w 57"/>
                <a:gd name="T59" fmla="*/ 19 h 39"/>
                <a:gd name="T60" fmla="*/ 19 w 57"/>
                <a:gd name="T61" fmla="*/ 24 h 39"/>
                <a:gd name="T62" fmla="*/ 12 w 57"/>
                <a:gd name="T63" fmla="*/ 26 h 39"/>
                <a:gd name="T64" fmla="*/ 9 w 57"/>
                <a:gd name="T65" fmla="*/ 24 h 39"/>
                <a:gd name="T66" fmla="*/ 8 w 57"/>
                <a:gd name="T67" fmla="*/ 20 h 39"/>
                <a:gd name="T68" fmla="*/ 7 w 57"/>
                <a:gd name="T69" fmla="*/ 13 h 39"/>
                <a:gd name="T70" fmla="*/ 9 w 57"/>
                <a:gd name="T71" fmla="*/ 8 h 39"/>
                <a:gd name="T72" fmla="*/ 16 w 57"/>
                <a:gd name="T73" fmla="*/ 8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
                <a:gd name="T112" fmla="*/ 0 h 39"/>
                <a:gd name="T113" fmla="*/ 57 w 57"/>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 h="39">
                  <a:moveTo>
                    <a:pt x="16" y="8"/>
                  </a:moveTo>
                  <a:lnTo>
                    <a:pt x="17" y="0"/>
                  </a:lnTo>
                  <a:lnTo>
                    <a:pt x="8" y="0"/>
                  </a:lnTo>
                  <a:lnTo>
                    <a:pt x="3" y="3"/>
                  </a:lnTo>
                  <a:lnTo>
                    <a:pt x="0" y="10"/>
                  </a:lnTo>
                  <a:lnTo>
                    <a:pt x="0" y="20"/>
                  </a:lnTo>
                  <a:lnTo>
                    <a:pt x="1" y="29"/>
                  </a:lnTo>
                  <a:lnTo>
                    <a:pt x="14" y="35"/>
                  </a:lnTo>
                  <a:lnTo>
                    <a:pt x="24" y="32"/>
                  </a:lnTo>
                  <a:lnTo>
                    <a:pt x="29" y="24"/>
                  </a:lnTo>
                  <a:lnTo>
                    <a:pt x="31" y="14"/>
                  </a:lnTo>
                  <a:lnTo>
                    <a:pt x="35" y="11"/>
                  </a:lnTo>
                  <a:lnTo>
                    <a:pt x="46" y="11"/>
                  </a:lnTo>
                  <a:lnTo>
                    <a:pt x="48" y="16"/>
                  </a:lnTo>
                  <a:lnTo>
                    <a:pt x="49" y="22"/>
                  </a:lnTo>
                  <a:lnTo>
                    <a:pt x="46" y="27"/>
                  </a:lnTo>
                  <a:lnTo>
                    <a:pt x="43" y="28"/>
                  </a:lnTo>
                  <a:lnTo>
                    <a:pt x="35" y="28"/>
                  </a:lnTo>
                  <a:lnTo>
                    <a:pt x="34" y="38"/>
                  </a:lnTo>
                  <a:lnTo>
                    <a:pt x="44" y="38"/>
                  </a:lnTo>
                  <a:lnTo>
                    <a:pt x="51" y="35"/>
                  </a:lnTo>
                  <a:lnTo>
                    <a:pt x="55" y="30"/>
                  </a:lnTo>
                  <a:lnTo>
                    <a:pt x="56" y="18"/>
                  </a:lnTo>
                  <a:lnTo>
                    <a:pt x="55" y="11"/>
                  </a:lnTo>
                  <a:lnTo>
                    <a:pt x="53" y="7"/>
                  </a:lnTo>
                  <a:lnTo>
                    <a:pt x="46" y="3"/>
                  </a:lnTo>
                  <a:lnTo>
                    <a:pt x="35" y="0"/>
                  </a:lnTo>
                  <a:lnTo>
                    <a:pt x="29" y="4"/>
                  </a:lnTo>
                  <a:lnTo>
                    <a:pt x="26" y="8"/>
                  </a:lnTo>
                  <a:lnTo>
                    <a:pt x="22" y="19"/>
                  </a:lnTo>
                  <a:lnTo>
                    <a:pt x="19" y="24"/>
                  </a:lnTo>
                  <a:lnTo>
                    <a:pt x="12" y="26"/>
                  </a:lnTo>
                  <a:lnTo>
                    <a:pt x="9" y="24"/>
                  </a:lnTo>
                  <a:lnTo>
                    <a:pt x="8" y="20"/>
                  </a:lnTo>
                  <a:lnTo>
                    <a:pt x="7" y="13"/>
                  </a:lnTo>
                  <a:lnTo>
                    <a:pt x="9" y="8"/>
                  </a:lnTo>
                  <a:lnTo>
                    <a:pt x="16" y="8"/>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6" name="Freeform 39"/>
            <p:cNvSpPr>
              <a:spLocks/>
            </p:cNvSpPr>
            <p:nvPr/>
          </p:nvSpPr>
          <p:spPr bwMode="auto">
            <a:xfrm>
              <a:off x="1998" y="1274"/>
              <a:ext cx="57" cy="39"/>
            </a:xfrm>
            <a:custGeom>
              <a:avLst/>
              <a:gdLst>
                <a:gd name="T0" fmla="*/ 16 w 57"/>
                <a:gd name="T1" fmla="*/ 8 h 39"/>
                <a:gd name="T2" fmla="*/ 17 w 57"/>
                <a:gd name="T3" fmla="*/ 0 h 39"/>
                <a:gd name="T4" fmla="*/ 8 w 57"/>
                <a:gd name="T5" fmla="*/ 0 h 39"/>
                <a:gd name="T6" fmla="*/ 3 w 57"/>
                <a:gd name="T7" fmla="*/ 3 h 39"/>
                <a:gd name="T8" fmla="*/ 0 w 57"/>
                <a:gd name="T9" fmla="*/ 10 h 39"/>
                <a:gd name="T10" fmla="*/ 0 w 57"/>
                <a:gd name="T11" fmla="*/ 20 h 39"/>
                <a:gd name="T12" fmla="*/ 1 w 57"/>
                <a:gd name="T13" fmla="*/ 29 h 39"/>
                <a:gd name="T14" fmla="*/ 14 w 57"/>
                <a:gd name="T15" fmla="*/ 35 h 39"/>
                <a:gd name="T16" fmla="*/ 24 w 57"/>
                <a:gd name="T17" fmla="*/ 32 h 39"/>
                <a:gd name="T18" fmla="*/ 29 w 57"/>
                <a:gd name="T19" fmla="*/ 24 h 39"/>
                <a:gd name="T20" fmla="*/ 31 w 57"/>
                <a:gd name="T21" fmla="*/ 14 h 39"/>
                <a:gd name="T22" fmla="*/ 35 w 57"/>
                <a:gd name="T23" fmla="*/ 11 h 39"/>
                <a:gd name="T24" fmla="*/ 46 w 57"/>
                <a:gd name="T25" fmla="*/ 11 h 39"/>
                <a:gd name="T26" fmla="*/ 48 w 57"/>
                <a:gd name="T27" fmla="*/ 16 h 39"/>
                <a:gd name="T28" fmla="*/ 49 w 57"/>
                <a:gd name="T29" fmla="*/ 22 h 39"/>
                <a:gd name="T30" fmla="*/ 46 w 57"/>
                <a:gd name="T31" fmla="*/ 27 h 39"/>
                <a:gd name="T32" fmla="*/ 43 w 57"/>
                <a:gd name="T33" fmla="*/ 28 h 39"/>
                <a:gd name="T34" fmla="*/ 35 w 57"/>
                <a:gd name="T35" fmla="*/ 28 h 39"/>
                <a:gd name="T36" fmla="*/ 34 w 57"/>
                <a:gd name="T37" fmla="*/ 38 h 39"/>
                <a:gd name="T38" fmla="*/ 44 w 57"/>
                <a:gd name="T39" fmla="*/ 38 h 39"/>
                <a:gd name="T40" fmla="*/ 51 w 57"/>
                <a:gd name="T41" fmla="*/ 35 h 39"/>
                <a:gd name="T42" fmla="*/ 55 w 57"/>
                <a:gd name="T43" fmla="*/ 30 h 39"/>
                <a:gd name="T44" fmla="*/ 56 w 57"/>
                <a:gd name="T45" fmla="*/ 18 h 39"/>
                <a:gd name="T46" fmla="*/ 55 w 57"/>
                <a:gd name="T47" fmla="*/ 11 h 39"/>
                <a:gd name="T48" fmla="*/ 53 w 57"/>
                <a:gd name="T49" fmla="*/ 7 h 39"/>
                <a:gd name="T50" fmla="*/ 46 w 57"/>
                <a:gd name="T51" fmla="*/ 3 h 39"/>
                <a:gd name="T52" fmla="*/ 35 w 57"/>
                <a:gd name="T53" fmla="*/ 0 h 39"/>
                <a:gd name="T54" fmla="*/ 29 w 57"/>
                <a:gd name="T55" fmla="*/ 4 h 39"/>
                <a:gd name="T56" fmla="*/ 26 w 57"/>
                <a:gd name="T57" fmla="*/ 8 h 39"/>
                <a:gd name="T58" fmla="*/ 22 w 57"/>
                <a:gd name="T59" fmla="*/ 19 h 39"/>
                <a:gd name="T60" fmla="*/ 19 w 57"/>
                <a:gd name="T61" fmla="*/ 24 h 39"/>
                <a:gd name="T62" fmla="*/ 12 w 57"/>
                <a:gd name="T63" fmla="*/ 26 h 39"/>
                <a:gd name="T64" fmla="*/ 9 w 57"/>
                <a:gd name="T65" fmla="*/ 24 h 39"/>
                <a:gd name="T66" fmla="*/ 8 w 57"/>
                <a:gd name="T67" fmla="*/ 20 h 39"/>
                <a:gd name="T68" fmla="*/ 7 w 57"/>
                <a:gd name="T69" fmla="*/ 13 h 39"/>
                <a:gd name="T70" fmla="*/ 9 w 57"/>
                <a:gd name="T71" fmla="*/ 8 h 39"/>
                <a:gd name="T72" fmla="*/ 16 w 57"/>
                <a:gd name="T73" fmla="*/ 8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
                <a:gd name="T112" fmla="*/ 0 h 39"/>
                <a:gd name="T113" fmla="*/ 57 w 57"/>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 h="39">
                  <a:moveTo>
                    <a:pt x="16" y="8"/>
                  </a:moveTo>
                  <a:lnTo>
                    <a:pt x="17" y="0"/>
                  </a:lnTo>
                  <a:lnTo>
                    <a:pt x="8" y="0"/>
                  </a:lnTo>
                  <a:lnTo>
                    <a:pt x="3" y="3"/>
                  </a:lnTo>
                  <a:lnTo>
                    <a:pt x="0" y="10"/>
                  </a:lnTo>
                  <a:lnTo>
                    <a:pt x="0" y="20"/>
                  </a:lnTo>
                  <a:lnTo>
                    <a:pt x="1" y="29"/>
                  </a:lnTo>
                  <a:lnTo>
                    <a:pt x="14" y="35"/>
                  </a:lnTo>
                  <a:lnTo>
                    <a:pt x="24" y="32"/>
                  </a:lnTo>
                  <a:lnTo>
                    <a:pt x="29" y="24"/>
                  </a:lnTo>
                  <a:lnTo>
                    <a:pt x="31" y="14"/>
                  </a:lnTo>
                  <a:lnTo>
                    <a:pt x="35" y="11"/>
                  </a:lnTo>
                  <a:lnTo>
                    <a:pt x="46" y="11"/>
                  </a:lnTo>
                  <a:lnTo>
                    <a:pt x="48" y="16"/>
                  </a:lnTo>
                  <a:lnTo>
                    <a:pt x="49" y="22"/>
                  </a:lnTo>
                  <a:lnTo>
                    <a:pt x="46" y="27"/>
                  </a:lnTo>
                  <a:lnTo>
                    <a:pt x="43" y="28"/>
                  </a:lnTo>
                  <a:lnTo>
                    <a:pt x="35" y="28"/>
                  </a:lnTo>
                  <a:lnTo>
                    <a:pt x="34" y="38"/>
                  </a:lnTo>
                  <a:lnTo>
                    <a:pt x="44" y="38"/>
                  </a:lnTo>
                  <a:lnTo>
                    <a:pt x="51" y="35"/>
                  </a:lnTo>
                  <a:lnTo>
                    <a:pt x="55" y="30"/>
                  </a:lnTo>
                  <a:lnTo>
                    <a:pt x="56" y="18"/>
                  </a:lnTo>
                  <a:lnTo>
                    <a:pt x="55" y="11"/>
                  </a:lnTo>
                  <a:lnTo>
                    <a:pt x="53" y="7"/>
                  </a:lnTo>
                  <a:lnTo>
                    <a:pt x="46" y="3"/>
                  </a:lnTo>
                  <a:lnTo>
                    <a:pt x="35" y="0"/>
                  </a:lnTo>
                  <a:lnTo>
                    <a:pt x="29" y="4"/>
                  </a:lnTo>
                  <a:lnTo>
                    <a:pt x="26" y="8"/>
                  </a:lnTo>
                  <a:lnTo>
                    <a:pt x="22" y="19"/>
                  </a:lnTo>
                  <a:lnTo>
                    <a:pt x="19" y="24"/>
                  </a:lnTo>
                  <a:lnTo>
                    <a:pt x="12" y="26"/>
                  </a:lnTo>
                  <a:lnTo>
                    <a:pt x="9" y="24"/>
                  </a:lnTo>
                  <a:lnTo>
                    <a:pt x="8" y="20"/>
                  </a:lnTo>
                  <a:lnTo>
                    <a:pt x="7" y="13"/>
                  </a:lnTo>
                  <a:lnTo>
                    <a:pt x="9" y="8"/>
                  </a:lnTo>
                  <a:lnTo>
                    <a:pt x="16" y="8"/>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7" name="Freeform 40"/>
            <p:cNvSpPr>
              <a:spLocks/>
            </p:cNvSpPr>
            <p:nvPr/>
          </p:nvSpPr>
          <p:spPr bwMode="auto">
            <a:xfrm>
              <a:off x="2567" y="919"/>
              <a:ext cx="53" cy="56"/>
            </a:xfrm>
            <a:custGeom>
              <a:avLst/>
              <a:gdLst>
                <a:gd name="T0" fmla="*/ 39 w 53"/>
                <a:gd name="T1" fmla="*/ 25 h 56"/>
                <a:gd name="T2" fmla="*/ 47 w 53"/>
                <a:gd name="T3" fmla="*/ 30 h 56"/>
                <a:gd name="T4" fmla="*/ 52 w 53"/>
                <a:gd name="T5" fmla="*/ 24 h 56"/>
                <a:gd name="T6" fmla="*/ 51 w 53"/>
                <a:gd name="T7" fmla="*/ 13 h 56"/>
                <a:gd name="T8" fmla="*/ 45 w 53"/>
                <a:gd name="T9" fmla="*/ 6 h 56"/>
                <a:gd name="T10" fmla="*/ 38 w 53"/>
                <a:gd name="T11" fmla="*/ 0 h 56"/>
                <a:gd name="T12" fmla="*/ 30 w 53"/>
                <a:gd name="T13" fmla="*/ 0 h 56"/>
                <a:gd name="T14" fmla="*/ 21 w 53"/>
                <a:gd name="T15" fmla="*/ 2 h 56"/>
                <a:gd name="T16" fmla="*/ 15 w 53"/>
                <a:gd name="T17" fmla="*/ 6 h 56"/>
                <a:gd name="T18" fmla="*/ 4 w 53"/>
                <a:gd name="T19" fmla="*/ 23 h 56"/>
                <a:gd name="T20" fmla="*/ 0 w 53"/>
                <a:gd name="T21" fmla="*/ 37 h 56"/>
                <a:gd name="T22" fmla="*/ 8 w 53"/>
                <a:gd name="T23" fmla="*/ 48 h 56"/>
                <a:gd name="T24" fmla="*/ 15 w 53"/>
                <a:gd name="T25" fmla="*/ 53 h 56"/>
                <a:gd name="T26" fmla="*/ 24 w 53"/>
                <a:gd name="T27" fmla="*/ 55 h 56"/>
                <a:gd name="T28" fmla="*/ 32 w 53"/>
                <a:gd name="T29" fmla="*/ 53 h 56"/>
                <a:gd name="T30" fmla="*/ 37 w 53"/>
                <a:gd name="T31" fmla="*/ 45 h 56"/>
                <a:gd name="T32" fmla="*/ 30 w 53"/>
                <a:gd name="T33" fmla="*/ 42 h 56"/>
                <a:gd name="T34" fmla="*/ 26 w 53"/>
                <a:gd name="T35" fmla="*/ 45 h 56"/>
                <a:gd name="T36" fmla="*/ 20 w 53"/>
                <a:gd name="T37" fmla="*/ 48 h 56"/>
                <a:gd name="T38" fmla="*/ 11 w 53"/>
                <a:gd name="T39" fmla="*/ 43 h 56"/>
                <a:gd name="T40" fmla="*/ 9 w 53"/>
                <a:gd name="T41" fmla="*/ 34 h 56"/>
                <a:gd name="T42" fmla="*/ 11 w 53"/>
                <a:gd name="T43" fmla="*/ 28 h 56"/>
                <a:gd name="T44" fmla="*/ 22 w 53"/>
                <a:gd name="T45" fmla="*/ 12 h 56"/>
                <a:gd name="T46" fmla="*/ 34 w 53"/>
                <a:gd name="T47" fmla="*/ 8 h 56"/>
                <a:gd name="T48" fmla="*/ 41 w 53"/>
                <a:gd name="T49" fmla="*/ 12 h 56"/>
                <a:gd name="T50" fmla="*/ 43 w 53"/>
                <a:gd name="T51" fmla="*/ 20 h 56"/>
                <a:gd name="T52" fmla="*/ 39 w 53"/>
                <a:gd name="T53" fmla="*/ 25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56"/>
                <a:gd name="T83" fmla="*/ 53 w 53"/>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56">
                  <a:moveTo>
                    <a:pt x="39" y="25"/>
                  </a:moveTo>
                  <a:lnTo>
                    <a:pt x="47" y="30"/>
                  </a:lnTo>
                  <a:lnTo>
                    <a:pt x="52" y="24"/>
                  </a:lnTo>
                  <a:lnTo>
                    <a:pt x="51" y="13"/>
                  </a:lnTo>
                  <a:lnTo>
                    <a:pt x="45" y="6"/>
                  </a:lnTo>
                  <a:lnTo>
                    <a:pt x="38" y="0"/>
                  </a:lnTo>
                  <a:lnTo>
                    <a:pt x="30" y="0"/>
                  </a:lnTo>
                  <a:lnTo>
                    <a:pt x="21" y="2"/>
                  </a:lnTo>
                  <a:lnTo>
                    <a:pt x="15" y="6"/>
                  </a:lnTo>
                  <a:lnTo>
                    <a:pt x="4" y="23"/>
                  </a:lnTo>
                  <a:lnTo>
                    <a:pt x="0" y="37"/>
                  </a:lnTo>
                  <a:lnTo>
                    <a:pt x="8" y="48"/>
                  </a:lnTo>
                  <a:lnTo>
                    <a:pt x="15" y="53"/>
                  </a:lnTo>
                  <a:lnTo>
                    <a:pt x="24" y="55"/>
                  </a:lnTo>
                  <a:lnTo>
                    <a:pt x="32" y="53"/>
                  </a:lnTo>
                  <a:lnTo>
                    <a:pt x="37" y="45"/>
                  </a:lnTo>
                  <a:lnTo>
                    <a:pt x="30" y="42"/>
                  </a:lnTo>
                  <a:lnTo>
                    <a:pt x="26" y="45"/>
                  </a:lnTo>
                  <a:lnTo>
                    <a:pt x="20" y="48"/>
                  </a:lnTo>
                  <a:lnTo>
                    <a:pt x="11" y="43"/>
                  </a:lnTo>
                  <a:lnTo>
                    <a:pt x="9" y="34"/>
                  </a:lnTo>
                  <a:lnTo>
                    <a:pt x="11" y="28"/>
                  </a:lnTo>
                  <a:lnTo>
                    <a:pt x="22" y="12"/>
                  </a:lnTo>
                  <a:lnTo>
                    <a:pt x="34" y="8"/>
                  </a:lnTo>
                  <a:lnTo>
                    <a:pt x="41" y="12"/>
                  </a:lnTo>
                  <a:lnTo>
                    <a:pt x="43" y="20"/>
                  </a:lnTo>
                  <a:lnTo>
                    <a:pt x="39" y="25"/>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8" name="Freeform 41"/>
            <p:cNvSpPr>
              <a:spLocks/>
            </p:cNvSpPr>
            <p:nvPr/>
          </p:nvSpPr>
          <p:spPr bwMode="auto">
            <a:xfrm>
              <a:off x="2567" y="919"/>
              <a:ext cx="53" cy="56"/>
            </a:xfrm>
            <a:custGeom>
              <a:avLst/>
              <a:gdLst>
                <a:gd name="T0" fmla="*/ 39 w 53"/>
                <a:gd name="T1" fmla="*/ 25 h 56"/>
                <a:gd name="T2" fmla="*/ 47 w 53"/>
                <a:gd name="T3" fmla="*/ 30 h 56"/>
                <a:gd name="T4" fmla="*/ 52 w 53"/>
                <a:gd name="T5" fmla="*/ 24 h 56"/>
                <a:gd name="T6" fmla="*/ 51 w 53"/>
                <a:gd name="T7" fmla="*/ 13 h 56"/>
                <a:gd name="T8" fmla="*/ 45 w 53"/>
                <a:gd name="T9" fmla="*/ 6 h 56"/>
                <a:gd name="T10" fmla="*/ 38 w 53"/>
                <a:gd name="T11" fmla="*/ 0 h 56"/>
                <a:gd name="T12" fmla="*/ 30 w 53"/>
                <a:gd name="T13" fmla="*/ 0 h 56"/>
                <a:gd name="T14" fmla="*/ 21 w 53"/>
                <a:gd name="T15" fmla="*/ 2 h 56"/>
                <a:gd name="T16" fmla="*/ 15 w 53"/>
                <a:gd name="T17" fmla="*/ 6 h 56"/>
                <a:gd name="T18" fmla="*/ 4 w 53"/>
                <a:gd name="T19" fmla="*/ 23 h 56"/>
                <a:gd name="T20" fmla="*/ 0 w 53"/>
                <a:gd name="T21" fmla="*/ 37 h 56"/>
                <a:gd name="T22" fmla="*/ 8 w 53"/>
                <a:gd name="T23" fmla="*/ 48 h 56"/>
                <a:gd name="T24" fmla="*/ 15 w 53"/>
                <a:gd name="T25" fmla="*/ 53 h 56"/>
                <a:gd name="T26" fmla="*/ 24 w 53"/>
                <a:gd name="T27" fmla="*/ 55 h 56"/>
                <a:gd name="T28" fmla="*/ 32 w 53"/>
                <a:gd name="T29" fmla="*/ 53 h 56"/>
                <a:gd name="T30" fmla="*/ 37 w 53"/>
                <a:gd name="T31" fmla="*/ 45 h 56"/>
                <a:gd name="T32" fmla="*/ 30 w 53"/>
                <a:gd name="T33" fmla="*/ 42 h 56"/>
                <a:gd name="T34" fmla="*/ 26 w 53"/>
                <a:gd name="T35" fmla="*/ 45 h 56"/>
                <a:gd name="T36" fmla="*/ 20 w 53"/>
                <a:gd name="T37" fmla="*/ 48 h 56"/>
                <a:gd name="T38" fmla="*/ 11 w 53"/>
                <a:gd name="T39" fmla="*/ 43 h 56"/>
                <a:gd name="T40" fmla="*/ 9 w 53"/>
                <a:gd name="T41" fmla="*/ 34 h 56"/>
                <a:gd name="T42" fmla="*/ 11 w 53"/>
                <a:gd name="T43" fmla="*/ 28 h 56"/>
                <a:gd name="T44" fmla="*/ 22 w 53"/>
                <a:gd name="T45" fmla="*/ 12 h 56"/>
                <a:gd name="T46" fmla="*/ 34 w 53"/>
                <a:gd name="T47" fmla="*/ 8 h 56"/>
                <a:gd name="T48" fmla="*/ 41 w 53"/>
                <a:gd name="T49" fmla="*/ 12 h 56"/>
                <a:gd name="T50" fmla="*/ 43 w 53"/>
                <a:gd name="T51" fmla="*/ 20 h 56"/>
                <a:gd name="T52" fmla="*/ 39 w 53"/>
                <a:gd name="T53" fmla="*/ 25 h 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56"/>
                <a:gd name="T83" fmla="*/ 53 w 53"/>
                <a:gd name="T84" fmla="*/ 56 h 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56">
                  <a:moveTo>
                    <a:pt x="39" y="25"/>
                  </a:moveTo>
                  <a:lnTo>
                    <a:pt x="47" y="30"/>
                  </a:lnTo>
                  <a:lnTo>
                    <a:pt x="52" y="24"/>
                  </a:lnTo>
                  <a:lnTo>
                    <a:pt x="51" y="13"/>
                  </a:lnTo>
                  <a:lnTo>
                    <a:pt x="45" y="6"/>
                  </a:lnTo>
                  <a:lnTo>
                    <a:pt x="38" y="0"/>
                  </a:lnTo>
                  <a:lnTo>
                    <a:pt x="30" y="0"/>
                  </a:lnTo>
                  <a:lnTo>
                    <a:pt x="21" y="2"/>
                  </a:lnTo>
                  <a:lnTo>
                    <a:pt x="15" y="6"/>
                  </a:lnTo>
                  <a:lnTo>
                    <a:pt x="4" y="23"/>
                  </a:lnTo>
                  <a:lnTo>
                    <a:pt x="0" y="37"/>
                  </a:lnTo>
                  <a:lnTo>
                    <a:pt x="8" y="48"/>
                  </a:lnTo>
                  <a:lnTo>
                    <a:pt x="15" y="53"/>
                  </a:lnTo>
                  <a:lnTo>
                    <a:pt x="24" y="55"/>
                  </a:lnTo>
                  <a:lnTo>
                    <a:pt x="32" y="53"/>
                  </a:lnTo>
                  <a:lnTo>
                    <a:pt x="37" y="45"/>
                  </a:lnTo>
                  <a:lnTo>
                    <a:pt x="30" y="42"/>
                  </a:lnTo>
                  <a:lnTo>
                    <a:pt x="26" y="45"/>
                  </a:lnTo>
                  <a:lnTo>
                    <a:pt x="20" y="48"/>
                  </a:lnTo>
                  <a:lnTo>
                    <a:pt x="11" y="43"/>
                  </a:lnTo>
                  <a:lnTo>
                    <a:pt x="9" y="34"/>
                  </a:lnTo>
                  <a:lnTo>
                    <a:pt x="11" y="28"/>
                  </a:lnTo>
                  <a:lnTo>
                    <a:pt x="22" y="12"/>
                  </a:lnTo>
                  <a:lnTo>
                    <a:pt x="34" y="8"/>
                  </a:lnTo>
                  <a:lnTo>
                    <a:pt x="41" y="12"/>
                  </a:lnTo>
                  <a:lnTo>
                    <a:pt x="43" y="20"/>
                  </a:lnTo>
                  <a:lnTo>
                    <a:pt x="39" y="25"/>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69" name="Freeform 42"/>
            <p:cNvSpPr>
              <a:spLocks/>
            </p:cNvSpPr>
            <p:nvPr/>
          </p:nvSpPr>
          <p:spPr bwMode="auto">
            <a:xfrm>
              <a:off x="2294" y="890"/>
              <a:ext cx="47" cy="59"/>
            </a:xfrm>
            <a:custGeom>
              <a:avLst/>
              <a:gdLst>
                <a:gd name="T0" fmla="*/ 30 w 47"/>
                <a:gd name="T1" fmla="*/ 19 h 59"/>
                <a:gd name="T2" fmla="*/ 39 w 47"/>
                <a:gd name="T3" fmla="*/ 18 h 59"/>
                <a:gd name="T4" fmla="*/ 36 w 47"/>
                <a:gd name="T5" fmla="*/ 8 h 59"/>
                <a:gd name="T6" fmla="*/ 32 w 47"/>
                <a:gd name="T7" fmla="*/ 3 h 59"/>
                <a:gd name="T8" fmla="*/ 25 w 47"/>
                <a:gd name="T9" fmla="*/ 0 h 59"/>
                <a:gd name="T10" fmla="*/ 11 w 47"/>
                <a:gd name="T11" fmla="*/ 3 h 59"/>
                <a:gd name="T12" fmla="*/ 6 w 47"/>
                <a:gd name="T13" fmla="*/ 7 h 59"/>
                <a:gd name="T14" fmla="*/ 0 w 47"/>
                <a:gd name="T15" fmla="*/ 17 h 59"/>
                <a:gd name="T16" fmla="*/ 0 w 47"/>
                <a:gd name="T17" fmla="*/ 24 h 59"/>
                <a:gd name="T18" fmla="*/ 3 w 47"/>
                <a:gd name="T19" fmla="*/ 40 h 59"/>
                <a:gd name="T20" fmla="*/ 6 w 47"/>
                <a:gd name="T21" fmla="*/ 50 h 59"/>
                <a:gd name="T22" fmla="*/ 15 w 47"/>
                <a:gd name="T23" fmla="*/ 57 h 59"/>
                <a:gd name="T24" fmla="*/ 20 w 47"/>
                <a:gd name="T25" fmla="*/ 58 h 59"/>
                <a:gd name="T26" fmla="*/ 30 w 47"/>
                <a:gd name="T27" fmla="*/ 56 h 59"/>
                <a:gd name="T28" fmla="*/ 36 w 47"/>
                <a:gd name="T29" fmla="*/ 52 h 59"/>
                <a:gd name="T30" fmla="*/ 36 w 47"/>
                <a:gd name="T31" fmla="*/ 48 h 59"/>
                <a:gd name="T32" fmla="*/ 39 w 47"/>
                <a:gd name="T33" fmla="*/ 55 h 59"/>
                <a:gd name="T34" fmla="*/ 46 w 47"/>
                <a:gd name="T35" fmla="*/ 54 h 59"/>
                <a:gd name="T36" fmla="*/ 40 w 47"/>
                <a:gd name="T37" fmla="*/ 25 h 59"/>
                <a:gd name="T38" fmla="*/ 21 w 47"/>
                <a:gd name="T39" fmla="*/ 28 h 59"/>
                <a:gd name="T40" fmla="*/ 23 w 47"/>
                <a:gd name="T41" fmla="*/ 36 h 59"/>
                <a:gd name="T42" fmla="*/ 34 w 47"/>
                <a:gd name="T43" fmla="*/ 34 h 59"/>
                <a:gd name="T44" fmla="*/ 34 w 47"/>
                <a:gd name="T45" fmla="*/ 39 h 59"/>
                <a:gd name="T46" fmla="*/ 32 w 47"/>
                <a:gd name="T47" fmla="*/ 44 h 59"/>
                <a:gd name="T48" fmla="*/ 28 w 47"/>
                <a:gd name="T49" fmla="*/ 48 h 59"/>
                <a:gd name="T50" fmla="*/ 20 w 47"/>
                <a:gd name="T51" fmla="*/ 50 h 59"/>
                <a:gd name="T52" fmla="*/ 11 w 47"/>
                <a:gd name="T53" fmla="*/ 44 h 59"/>
                <a:gd name="T54" fmla="*/ 9 w 47"/>
                <a:gd name="T55" fmla="*/ 32 h 59"/>
                <a:gd name="T56" fmla="*/ 7 w 47"/>
                <a:gd name="T57" fmla="*/ 19 h 59"/>
                <a:gd name="T58" fmla="*/ 14 w 47"/>
                <a:gd name="T59" fmla="*/ 11 h 59"/>
                <a:gd name="T60" fmla="*/ 19 w 47"/>
                <a:gd name="T61" fmla="*/ 8 h 59"/>
                <a:gd name="T62" fmla="*/ 25 w 47"/>
                <a:gd name="T63" fmla="*/ 8 h 59"/>
                <a:gd name="T64" fmla="*/ 28 w 47"/>
                <a:gd name="T65" fmla="*/ 11 h 59"/>
                <a:gd name="T66" fmla="*/ 30 w 47"/>
                <a:gd name="T67" fmla="*/ 1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9"/>
                <a:gd name="T104" fmla="*/ 47 w 4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9">
                  <a:moveTo>
                    <a:pt x="30" y="19"/>
                  </a:moveTo>
                  <a:lnTo>
                    <a:pt x="39" y="18"/>
                  </a:lnTo>
                  <a:lnTo>
                    <a:pt x="36" y="8"/>
                  </a:lnTo>
                  <a:lnTo>
                    <a:pt x="32" y="3"/>
                  </a:lnTo>
                  <a:lnTo>
                    <a:pt x="25" y="0"/>
                  </a:lnTo>
                  <a:lnTo>
                    <a:pt x="11" y="3"/>
                  </a:lnTo>
                  <a:lnTo>
                    <a:pt x="6" y="7"/>
                  </a:lnTo>
                  <a:lnTo>
                    <a:pt x="0" y="17"/>
                  </a:lnTo>
                  <a:lnTo>
                    <a:pt x="0" y="24"/>
                  </a:lnTo>
                  <a:lnTo>
                    <a:pt x="3" y="40"/>
                  </a:lnTo>
                  <a:lnTo>
                    <a:pt x="6" y="50"/>
                  </a:lnTo>
                  <a:lnTo>
                    <a:pt x="15" y="57"/>
                  </a:lnTo>
                  <a:lnTo>
                    <a:pt x="20" y="58"/>
                  </a:lnTo>
                  <a:lnTo>
                    <a:pt x="30" y="56"/>
                  </a:lnTo>
                  <a:lnTo>
                    <a:pt x="36" y="52"/>
                  </a:lnTo>
                  <a:lnTo>
                    <a:pt x="36" y="48"/>
                  </a:lnTo>
                  <a:lnTo>
                    <a:pt x="39" y="55"/>
                  </a:lnTo>
                  <a:lnTo>
                    <a:pt x="46" y="54"/>
                  </a:lnTo>
                  <a:lnTo>
                    <a:pt x="40" y="25"/>
                  </a:lnTo>
                  <a:lnTo>
                    <a:pt x="21" y="28"/>
                  </a:lnTo>
                  <a:lnTo>
                    <a:pt x="23" y="36"/>
                  </a:lnTo>
                  <a:lnTo>
                    <a:pt x="34" y="34"/>
                  </a:lnTo>
                  <a:lnTo>
                    <a:pt x="34" y="39"/>
                  </a:lnTo>
                  <a:lnTo>
                    <a:pt x="32" y="44"/>
                  </a:lnTo>
                  <a:lnTo>
                    <a:pt x="28" y="48"/>
                  </a:lnTo>
                  <a:lnTo>
                    <a:pt x="20" y="50"/>
                  </a:lnTo>
                  <a:lnTo>
                    <a:pt x="11" y="44"/>
                  </a:lnTo>
                  <a:lnTo>
                    <a:pt x="9" y="32"/>
                  </a:lnTo>
                  <a:lnTo>
                    <a:pt x="7" y="19"/>
                  </a:lnTo>
                  <a:lnTo>
                    <a:pt x="14" y="11"/>
                  </a:lnTo>
                  <a:lnTo>
                    <a:pt x="19" y="8"/>
                  </a:lnTo>
                  <a:lnTo>
                    <a:pt x="25" y="8"/>
                  </a:lnTo>
                  <a:lnTo>
                    <a:pt x="28" y="11"/>
                  </a:lnTo>
                  <a:lnTo>
                    <a:pt x="30" y="19"/>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0" name="Freeform 43"/>
            <p:cNvSpPr>
              <a:spLocks/>
            </p:cNvSpPr>
            <p:nvPr/>
          </p:nvSpPr>
          <p:spPr bwMode="auto">
            <a:xfrm>
              <a:off x="2294" y="890"/>
              <a:ext cx="47" cy="59"/>
            </a:xfrm>
            <a:custGeom>
              <a:avLst/>
              <a:gdLst>
                <a:gd name="T0" fmla="*/ 30 w 47"/>
                <a:gd name="T1" fmla="*/ 19 h 59"/>
                <a:gd name="T2" fmla="*/ 39 w 47"/>
                <a:gd name="T3" fmla="*/ 18 h 59"/>
                <a:gd name="T4" fmla="*/ 36 w 47"/>
                <a:gd name="T5" fmla="*/ 8 h 59"/>
                <a:gd name="T6" fmla="*/ 32 w 47"/>
                <a:gd name="T7" fmla="*/ 3 h 59"/>
                <a:gd name="T8" fmla="*/ 25 w 47"/>
                <a:gd name="T9" fmla="*/ 0 h 59"/>
                <a:gd name="T10" fmla="*/ 11 w 47"/>
                <a:gd name="T11" fmla="*/ 3 h 59"/>
                <a:gd name="T12" fmla="*/ 6 w 47"/>
                <a:gd name="T13" fmla="*/ 7 h 59"/>
                <a:gd name="T14" fmla="*/ 0 w 47"/>
                <a:gd name="T15" fmla="*/ 17 h 59"/>
                <a:gd name="T16" fmla="*/ 0 w 47"/>
                <a:gd name="T17" fmla="*/ 24 h 59"/>
                <a:gd name="T18" fmla="*/ 3 w 47"/>
                <a:gd name="T19" fmla="*/ 40 h 59"/>
                <a:gd name="T20" fmla="*/ 6 w 47"/>
                <a:gd name="T21" fmla="*/ 50 h 59"/>
                <a:gd name="T22" fmla="*/ 15 w 47"/>
                <a:gd name="T23" fmla="*/ 57 h 59"/>
                <a:gd name="T24" fmla="*/ 20 w 47"/>
                <a:gd name="T25" fmla="*/ 58 h 59"/>
                <a:gd name="T26" fmla="*/ 30 w 47"/>
                <a:gd name="T27" fmla="*/ 56 h 59"/>
                <a:gd name="T28" fmla="*/ 36 w 47"/>
                <a:gd name="T29" fmla="*/ 52 h 59"/>
                <a:gd name="T30" fmla="*/ 36 w 47"/>
                <a:gd name="T31" fmla="*/ 48 h 59"/>
                <a:gd name="T32" fmla="*/ 39 w 47"/>
                <a:gd name="T33" fmla="*/ 55 h 59"/>
                <a:gd name="T34" fmla="*/ 46 w 47"/>
                <a:gd name="T35" fmla="*/ 54 h 59"/>
                <a:gd name="T36" fmla="*/ 40 w 47"/>
                <a:gd name="T37" fmla="*/ 25 h 59"/>
                <a:gd name="T38" fmla="*/ 21 w 47"/>
                <a:gd name="T39" fmla="*/ 28 h 59"/>
                <a:gd name="T40" fmla="*/ 23 w 47"/>
                <a:gd name="T41" fmla="*/ 36 h 59"/>
                <a:gd name="T42" fmla="*/ 34 w 47"/>
                <a:gd name="T43" fmla="*/ 34 h 59"/>
                <a:gd name="T44" fmla="*/ 34 w 47"/>
                <a:gd name="T45" fmla="*/ 39 h 59"/>
                <a:gd name="T46" fmla="*/ 32 w 47"/>
                <a:gd name="T47" fmla="*/ 44 h 59"/>
                <a:gd name="T48" fmla="*/ 28 w 47"/>
                <a:gd name="T49" fmla="*/ 48 h 59"/>
                <a:gd name="T50" fmla="*/ 20 w 47"/>
                <a:gd name="T51" fmla="*/ 50 h 59"/>
                <a:gd name="T52" fmla="*/ 11 w 47"/>
                <a:gd name="T53" fmla="*/ 44 h 59"/>
                <a:gd name="T54" fmla="*/ 9 w 47"/>
                <a:gd name="T55" fmla="*/ 32 h 59"/>
                <a:gd name="T56" fmla="*/ 7 w 47"/>
                <a:gd name="T57" fmla="*/ 19 h 59"/>
                <a:gd name="T58" fmla="*/ 14 w 47"/>
                <a:gd name="T59" fmla="*/ 11 h 59"/>
                <a:gd name="T60" fmla="*/ 19 w 47"/>
                <a:gd name="T61" fmla="*/ 8 h 59"/>
                <a:gd name="T62" fmla="*/ 25 w 47"/>
                <a:gd name="T63" fmla="*/ 8 h 59"/>
                <a:gd name="T64" fmla="*/ 28 w 47"/>
                <a:gd name="T65" fmla="*/ 11 h 59"/>
                <a:gd name="T66" fmla="*/ 30 w 47"/>
                <a:gd name="T67" fmla="*/ 19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59"/>
                <a:gd name="T104" fmla="*/ 47 w 4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59">
                  <a:moveTo>
                    <a:pt x="30" y="19"/>
                  </a:moveTo>
                  <a:lnTo>
                    <a:pt x="39" y="18"/>
                  </a:lnTo>
                  <a:lnTo>
                    <a:pt x="36" y="8"/>
                  </a:lnTo>
                  <a:lnTo>
                    <a:pt x="32" y="3"/>
                  </a:lnTo>
                  <a:lnTo>
                    <a:pt x="25" y="0"/>
                  </a:lnTo>
                  <a:lnTo>
                    <a:pt x="11" y="3"/>
                  </a:lnTo>
                  <a:lnTo>
                    <a:pt x="6" y="7"/>
                  </a:lnTo>
                  <a:lnTo>
                    <a:pt x="0" y="17"/>
                  </a:lnTo>
                  <a:lnTo>
                    <a:pt x="0" y="24"/>
                  </a:lnTo>
                  <a:lnTo>
                    <a:pt x="3" y="40"/>
                  </a:lnTo>
                  <a:lnTo>
                    <a:pt x="6" y="50"/>
                  </a:lnTo>
                  <a:lnTo>
                    <a:pt x="15" y="57"/>
                  </a:lnTo>
                  <a:lnTo>
                    <a:pt x="20" y="58"/>
                  </a:lnTo>
                  <a:lnTo>
                    <a:pt x="30" y="56"/>
                  </a:lnTo>
                  <a:lnTo>
                    <a:pt x="36" y="52"/>
                  </a:lnTo>
                  <a:lnTo>
                    <a:pt x="36" y="48"/>
                  </a:lnTo>
                  <a:lnTo>
                    <a:pt x="39" y="55"/>
                  </a:lnTo>
                  <a:lnTo>
                    <a:pt x="46" y="54"/>
                  </a:lnTo>
                  <a:lnTo>
                    <a:pt x="40" y="25"/>
                  </a:lnTo>
                  <a:lnTo>
                    <a:pt x="21" y="28"/>
                  </a:lnTo>
                  <a:lnTo>
                    <a:pt x="23" y="36"/>
                  </a:lnTo>
                  <a:lnTo>
                    <a:pt x="34" y="34"/>
                  </a:lnTo>
                  <a:lnTo>
                    <a:pt x="34" y="39"/>
                  </a:lnTo>
                  <a:lnTo>
                    <a:pt x="32" y="44"/>
                  </a:lnTo>
                  <a:lnTo>
                    <a:pt x="28" y="48"/>
                  </a:lnTo>
                  <a:lnTo>
                    <a:pt x="20" y="50"/>
                  </a:lnTo>
                  <a:lnTo>
                    <a:pt x="11" y="44"/>
                  </a:lnTo>
                  <a:lnTo>
                    <a:pt x="9" y="32"/>
                  </a:lnTo>
                  <a:lnTo>
                    <a:pt x="7" y="19"/>
                  </a:lnTo>
                  <a:lnTo>
                    <a:pt x="14" y="11"/>
                  </a:lnTo>
                  <a:lnTo>
                    <a:pt x="19" y="8"/>
                  </a:lnTo>
                  <a:lnTo>
                    <a:pt x="25" y="8"/>
                  </a:lnTo>
                  <a:lnTo>
                    <a:pt x="28" y="11"/>
                  </a:lnTo>
                  <a:lnTo>
                    <a:pt x="30" y="19"/>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1" name="Freeform 44"/>
            <p:cNvSpPr>
              <a:spLocks/>
            </p:cNvSpPr>
            <p:nvPr/>
          </p:nvSpPr>
          <p:spPr bwMode="auto">
            <a:xfrm>
              <a:off x="2525" y="897"/>
              <a:ext cx="32" cy="54"/>
            </a:xfrm>
            <a:custGeom>
              <a:avLst/>
              <a:gdLst>
                <a:gd name="T0" fmla="*/ 31 w 32"/>
                <a:gd name="T1" fmla="*/ 3 h 54"/>
                <a:gd name="T2" fmla="*/ 23 w 32"/>
                <a:gd name="T3" fmla="*/ 0 h 54"/>
                <a:gd name="T4" fmla="*/ 0 w 32"/>
                <a:gd name="T5" fmla="*/ 50 h 54"/>
                <a:gd name="T6" fmla="*/ 7 w 32"/>
                <a:gd name="T7" fmla="*/ 53 h 54"/>
                <a:gd name="T8" fmla="*/ 31 w 32"/>
                <a:gd name="T9" fmla="*/ 3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31" y="3"/>
                  </a:moveTo>
                  <a:lnTo>
                    <a:pt x="23" y="0"/>
                  </a:lnTo>
                  <a:lnTo>
                    <a:pt x="0" y="50"/>
                  </a:lnTo>
                  <a:lnTo>
                    <a:pt x="7" y="53"/>
                  </a:lnTo>
                  <a:lnTo>
                    <a:pt x="31" y="3"/>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2" name="Freeform 45"/>
            <p:cNvSpPr>
              <a:spLocks/>
            </p:cNvSpPr>
            <p:nvPr/>
          </p:nvSpPr>
          <p:spPr bwMode="auto">
            <a:xfrm>
              <a:off x="2525" y="897"/>
              <a:ext cx="32" cy="54"/>
            </a:xfrm>
            <a:custGeom>
              <a:avLst/>
              <a:gdLst>
                <a:gd name="T0" fmla="*/ 31 w 32"/>
                <a:gd name="T1" fmla="*/ 3 h 54"/>
                <a:gd name="T2" fmla="*/ 23 w 32"/>
                <a:gd name="T3" fmla="*/ 0 h 54"/>
                <a:gd name="T4" fmla="*/ 0 w 32"/>
                <a:gd name="T5" fmla="*/ 50 h 54"/>
                <a:gd name="T6" fmla="*/ 7 w 32"/>
                <a:gd name="T7" fmla="*/ 53 h 54"/>
                <a:gd name="T8" fmla="*/ 31 w 32"/>
                <a:gd name="T9" fmla="*/ 3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31" y="3"/>
                  </a:moveTo>
                  <a:lnTo>
                    <a:pt x="23" y="0"/>
                  </a:lnTo>
                  <a:lnTo>
                    <a:pt x="0" y="50"/>
                  </a:lnTo>
                  <a:lnTo>
                    <a:pt x="7" y="53"/>
                  </a:lnTo>
                  <a:lnTo>
                    <a:pt x="31" y="3"/>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3" name="Freeform 46"/>
            <p:cNvSpPr>
              <a:spLocks/>
            </p:cNvSpPr>
            <p:nvPr/>
          </p:nvSpPr>
          <p:spPr bwMode="auto">
            <a:xfrm>
              <a:off x="2178" y="965"/>
              <a:ext cx="59" cy="51"/>
            </a:xfrm>
            <a:custGeom>
              <a:avLst/>
              <a:gdLst>
                <a:gd name="T0" fmla="*/ 7 w 59"/>
                <a:gd name="T1" fmla="*/ 0 h 51"/>
                <a:gd name="T2" fmla="*/ 0 w 59"/>
                <a:gd name="T3" fmla="*/ 5 h 51"/>
                <a:gd name="T4" fmla="*/ 35 w 59"/>
                <a:gd name="T5" fmla="*/ 50 h 51"/>
                <a:gd name="T6" fmla="*/ 58 w 59"/>
                <a:gd name="T7" fmla="*/ 31 h 51"/>
                <a:gd name="T8" fmla="*/ 54 w 59"/>
                <a:gd name="T9" fmla="*/ 24 h 51"/>
                <a:gd name="T10" fmla="*/ 36 w 59"/>
                <a:gd name="T11" fmla="*/ 38 h 51"/>
                <a:gd name="T12" fmla="*/ 7 w 59"/>
                <a:gd name="T13" fmla="*/ 0 h 51"/>
                <a:gd name="T14" fmla="*/ 0 w 59"/>
                <a:gd name="T15" fmla="*/ 5 h 51"/>
                <a:gd name="T16" fmla="*/ 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7" y="0"/>
                  </a:moveTo>
                  <a:lnTo>
                    <a:pt x="0" y="5"/>
                  </a:lnTo>
                  <a:lnTo>
                    <a:pt x="35" y="50"/>
                  </a:lnTo>
                  <a:lnTo>
                    <a:pt x="58" y="31"/>
                  </a:lnTo>
                  <a:lnTo>
                    <a:pt x="54" y="24"/>
                  </a:lnTo>
                  <a:lnTo>
                    <a:pt x="36" y="38"/>
                  </a:lnTo>
                  <a:lnTo>
                    <a:pt x="7" y="0"/>
                  </a:lnTo>
                  <a:lnTo>
                    <a:pt x="0" y="5"/>
                  </a:lnTo>
                  <a:lnTo>
                    <a:pt x="7"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4" name="Freeform 47"/>
            <p:cNvSpPr>
              <a:spLocks/>
            </p:cNvSpPr>
            <p:nvPr/>
          </p:nvSpPr>
          <p:spPr bwMode="auto">
            <a:xfrm>
              <a:off x="2174" y="965"/>
              <a:ext cx="60" cy="51"/>
            </a:xfrm>
            <a:custGeom>
              <a:avLst/>
              <a:gdLst>
                <a:gd name="T0" fmla="*/ 7 w 60"/>
                <a:gd name="T1" fmla="*/ 0 h 51"/>
                <a:gd name="T2" fmla="*/ 0 w 60"/>
                <a:gd name="T3" fmla="*/ 5 h 51"/>
                <a:gd name="T4" fmla="*/ 36 w 60"/>
                <a:gd name="T5" fmla="*/ 50 h 51"/>
                <a:gd name="T6" fmla="*/ 59 w 60"/>
                <a:gd name="T7" fmla="*/ 31 h 51"/>
                <a:gd name="T8" fmla="*/ 54 w 60"/>
                <a:gd name="T9" fmla="*/ 24 h 51"/>
                <a:gd name="T10" fmla="*/ 37 w 60"/>
                <a:gd name="T11" fmla="*/ 38 h 51"/>
                <a:gd name="T12" fmla="*/ 7 w 60"/>
                <a:gd name="T13" fmla="*/ 0 h 51"/>
                <a:gd name="T14" fmla="*/ 0 w 60"/>
                <a:gd name="T15" fmla="*/ 5 h 51"/>
                <a:gd name="T16" fmla="*/ 7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7" y="0"/>
                  </a:moveTo>
                  <a:lnTo>
                    <a:pt x="0" y="5"/>
                  </a:lnTo>
                  <a:lnTo>
                    <a:pt x="36" y="50"/>
                  </a:lnTo>
                  <a:lnTo>
                    <a:pt x="59" y="31"/>
                  </a:lnTo>
                  <a:lnTo>
                    <a:pt x="54" y="24"/>
                  </a:lnTo>
                  <a:lnTo>
                    <a:pt x="37" y="38"/>
                  </a:lnTo>
                  <a:lnTo>
                    <a:pt x="7" y="0"/>
                  </a:lnTo>
                  <a:lnTo>
                    <a:pt x="0" y="5"/>
                  </a:lnTo>
                  <a:lnTo>
                    <a:pt x="7"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5" name="Freeform 48"/>
            <p:cNvSpPr>
              <a:spLocks/>
            </p:cNvSpPr>
            <p:nvPr/>
          </p:nvSpPr>
          <p:spPr bwMode="auto">
            <a:xfrm>
              <a:off x="2231" y="922"/>
              <a:ext cx="49" cy="57"/>
            </a:xfrm>
            <a:custGeom>
              <a:avLst/>
              <a:gdLst>
                <a:gd name="T0" fmla="*/ 12 w 49"/>
                <a:gd name="T1" fmla="*/ 34 h 57"/>
                <a:gd name="T2" fmla="*/ 6 w 49"/>
                <a:gd name="T3" fmla="*/ 35 h 57"/>
                <a:gd name="T4" fmla="*/ 13 w 49"/>
                <a:gd name="T5" fmla="*/ 48 h 57"/>
                <a:gd name="T6" fmla="*/ 18 w 49"/>
                <a:gd name="T7" fmla="*/ 53 h 57"/>
                <a:gd name="T8" fmla="*/ 24 w 49"/>
                <a:gd name="T9" fmla="*/ 56 h 57"/>
                <a:gd name="T10" fmla="*/ 30 w 49"/>
                <a:gd name="T11" fmla="*/ 56 h 57"/>
                <a:gd name="T12" fmla="*/ 42 w 49"/>
                <a:gd name="T13" fmla="*/ 51 h 57"/>
                <a:gd name="T14" fmla="*/ 46 w 49"/>
                <a:gd name="T15" fmla="*/ 44 h 57"/>
                <a:gd name="T16" fmla="*/ 48 w 49"/>
                <a:gd name="T17" fmla="*/ 40 h 57"/>
                <a:gd name="T18" fmla="*/ 47 w 49"/>
                <a:gd name="T19" fmla="*/ 32 h 57"/>
                <a:gd name="T20" fmla="*/ 36 w 49"/>
                <a:gd name="T21" fmla="*/ 10 h 57"/>
                <a:gd name="T22" fmla="*/ 29 w 49"/>
                <a:gd name="T23" fmla="*/ 3 h 57"/>
                <a:gd name="T24" fmla="*/ 21 w 49"/>
                <a:gd name="T25" fmla="*/ 0 h 57"/>
                <a:gd name="T26" fmla="*/ 13 w 49"/>
                <a:gd name="T27" fmla="*/ 2 h 57"/>
                <a:gd name="T28" fmla="*/ 6 w 49"/>
                <a:gd name="T29" fmla="*/ 4 h 57"/>
                <a:gd name="T30" fmla="*/ 3 w 49"/>
                <a:gd name="T31" fmla="*/ 10 h 57"/>
                <a:gd name="T32" fmla="*/ 0 w 49"/>
                <a:gd name="T33" fmla="*/ 18 h 57"/>
                <a:gd name="T34" fmla="*/ 2 w 49"/>
                <a:gd name="T35" fmla="*/ 27 h 57"/>
                <a:gd name="T36" fmla="*/ 6 w 49"/>
                <a:gd name="T37" fmla="*/ 35 h 57"/>
                <a:gd name="T38" fmla="*/ 12 w 49"/>
                <a:gd name="T39" fmla="*/ 34 h 57"/>
                <a:gd name="T40" fmla="*/ 8 w 49"/>
                <a:gd name="T41" fmla="*/ 23 h 57"/>
                <a:gd name="T42" fmla="*/ 7 w 49"/>
                <a:gd name="T43" fmla="*/ 17 h 57"/>
                <a:gd name="T44" fmla="*/ 9 w 49"/>
                <a:gd name="T45" fmla="*/ 12 h 57"/>
                <a:gd name="T46" fmla="*/ 16 w 49"/>
                <a:gd name="T47" fmla="*/ 9 h 57"/>
                <a:gd name="T48" fmla="*/ 23 w 49"/>
                <a:gd name="T49" fmla="*/ 9 h 57"/>
                <a:gd name="T50" fmla="*/ 28 w 49"/>
                <a:gd name="T51" fmla="*/ 14 h 57"/>
                <a:gd name="T52" fmla="*/ 36 w 49"/>
                <a:gd name="T53" fmla="*/ 28 h 57"/>
                <a:gd name="T54" fmla="*/ 39 w 49"/>
                <a:gd name="T55" fmla="*/ 35 h 57"/>
                <a:gd name="T56" fmla="*/ 38 w 49"/>
                <a:gd name="T57" fmla="*/ 42 h 57"/>
                <a:gd name="T58" fmla="*/ 36 w 49"/>
                <a:gd name="T59" fmla="*/ 45 h 57"/>
                <a:gd name="T60" fmla="*/ 28 w 49"/>
                <a:gd name="T61" fmla="*/ 48 h 57"/>
                <a:gd name="T62" fmla="*/ 24 w 49"/>
                <a:gd name="T63" fmla="*/ 48 h 57"/>
                <a:gd name="T64" fmla="*/ 18 w 49"/>
                <a:gd name="T65" fmla="*/ 45 h 57"/>
                <a:gd name="T66" fmla="*/ 12 w 49"/>
                <a:gd name="T67" fmla="*/ 32 h 57"/>
                <a:gd name="T68" fmla="*/ 12 w 49"/>
                <a:gd name="T69" fmla="*/ 3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57"/>
                <a:gd name="T107" fmla="*/ 49 w 49"/>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57">
                  <a:moveTo>
                    <a:pt x="12" y="34"/>
                  </a:moveTo>
                  <a:lnTo>
                    <a:pt x="6" y="35"/>
                  </a:lnTo>
                  <a:lnTo>
                    <a:pt x="13" y="48"/>
                  </a:lnTo>
                  <a:lnTo>
                    <a:pt x="18" y="53"/>
                  </a:lnTo>
                  <a:lnTo>
                    <a:pt x="24" y="56"/>
                  </a:lnTo>
                  <a:lnTo>
                    <a:pt x="30" y="56"/>
                  </a:lnTo>
                  <a:lnTo>
                    <a:pt x="42" y="51"/>
                  </a:lnTo>
                  <a:lnTo>
                    <a:pt x="46" y="44"/>
                  </a:lnTo>
                  <a:lnTo>
                    <a:pt x="48" y="40"/>
                  </a:lnTo>
                  <a:lnTo>
                    <a:pt x="47" y="32"/>
                  </a:lnTo>
                  <a:lnTo>
                    <a:pt x="36" y="10"/>
                  </a:lnTo>
                  <a:lnTo>
                    <a:pt x="29" y="3"/>
                  </a:lnTo>
                  <a:lnTo>
                    <a:pt x="21" y="0"/>
                  </a:lnTo>
                  <a:lnTo>
                    <a:pt x="13" y="2"/>
                  </a:lnTo>
                  <a:lnTo>
                    <a:pt x="6" y="4"/>
                  </a:lnTo>
                  <a:lnTo>
                    <a:pt x="3" y="10"/>
                  </a:lnTo>
                  <a:lnTo>
                    <a:pt x="0" y="18"/>
                  </a:lnTo>
                  <a:lnTo>
                    <a:pt x="2" y="27"/>
                  </a:lnTo>
                  <a:lnTo>
                    <a:pt x="6" y="35"/>
                  </a:lnTo>
                  <a:lnTo>
                    <a:pt x="12" y="34"/>
                  </a:lnTo>
                  <a:lnTo>
                    <a:pt x="8" y="23"/>
                  </a:lnTo>
                  <a:lnTo>
                    <a:pt x="7" y="17"/>
                  </a:lnTo>
                  <a:lnTo>
                    <a:pt x="9" y="12"/>
                  </a:lnTo>
                  <a:lnTo>
                    <a:pt x="16" y="9"/>
                  </a:lnTo>
                  <a:lnTo>
                    <a:pt x="23" y="9"/>
                  </a:lnTo>
                  <a:lnTo>
                    <a:pt x="28" y="14"/>
                  </a:lnTo>
                  <a:lnTo>
                    <a:pt x="36" y="28"/>
                  </a:lnTo>
                  <a:lnTo>
                    <a:pt x="39" y="35"/>
                  </a:lnTo>
                  <a:lnTo>
                    <a:pt x="38" y="42"/>
                  </a:lnTo>
                  <a:lnTo>
                    <a:pt x="36" y="45"/>
                  </a:lnTo>
                  <a:lnTo>
                    <a:pt x="28" y="48"/>
                  </a:lnTo>
                  <a:lnTo>
                    <a:pt x="24" y="48"/>
                  </a:lnTo>
                  <a:lnTo>
                    <a:pt x="18" y="45"/>
                  </a:lnTo>
                  <a:lnTo>
                    <a:pt x="12" y="32"/>
                  </a:lnTo>
                  <a:lnTo>
                    <a:pt x="12" y="34"/>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6" name="Freeform 49"/>
            <p:cNvSpPr>
              <a:spLocks/>
            </p:cNvSpPr>
            <p:nvPr/>
          </p:nvSpPr>
          <p:spPr bwMode="auto">
            <a:xfrm>
              <a:off x="2231" y="922"/>
              <a:ext cx="49" cy="57"/>
            </a:xfrm>
            <a:custGeom>
              <a:avLst/>
              <a:gdLst>
                <a:gd name="T0" fmla="*/ 12 w 49"/>
                <a:gd name="T1" fmla="*/ 34 h 57"/>
                <a:gd name="T2" fmla="*/ 6 w 49"/>
                <a:gd name="T3" fmla="*/ 35 h 57"/>
                <a:gd name="T4" fmla="*/ 13 w 49"/>
                <a:gd name="T5" fmla="*/ 48 h 57"/>
                <a:gd name="T6" fmla="*/ 18 w 49"/>
                <a:gd name="T7" fmla="*/ 53 h 57"/>
                <a:gd name="T8" fmla="*/ 24 w 49"/>
                <a:gd name="T9" fmla="*/ 56 h 57"/>
                <a:gd name="T10" fmla="*/ 30 w 49"/>
                <a:gd name="T11" fmla="*/ 56 h 57"/>
                <a:gd name="T12" fmla="*/ 42 w 49"/>
                <a:gd name="T13" fmla="*/ 51 h 57"/>
                <a:gd name="T14" fmla="*/ 46 w 49"/>
                <a:gd name="T15" fmla="*/ 44 h 57"/>
                <a:gd name="T16" fmla="*/ 48 w 49"/>
                <a:gd name="T17" fmla="*/ 40 h 57"/>
                <a:gd name="T18" fmla="*/ 47 w 49"/>
                <a:gd name="T19" fmla="*/ 32 h 57"/>
                <a:gd name="T20" fmla="*/ 36 w 49"/>
                <a:gd name="T21" fmla="*/ 10 h 57"/>
                <a:gd name="T22" fmla="*/ 29 w 49"/>
                <a:gd name="T23" fmla="*/ 3 h 57"/>
                <a:gd name="T24" fmla="*/ 21 w 49"/>
                <a:gd name="T25" fmla="*/ 0 h 57"/>
                <a:gd name="T26" fmla="*/ 13 w 49"/>
                <a:gd name="T27" fmla="*/ 2 h 57"/>
                <a:gd name="T28" fmla="*/ 6 w 49"/>
                <a:gd name="T29" fmla="*/ 4 h 57"/>
                <a:gd name="T30" fmla="*/ 3 w 49"/>
                <a:gd name="T31" fmla="*/ 10 h 57"/>
                <a:gd name="T32" fmla="*/ 0 w 49"/>
                <a:gd name="T33" fmla="*/ 18 h 57"/>
                <a:gd name="T34" fmla="*/ 2 w 49"/>
                <a:gd name="T35" fmla="*/ 27 h 57"/>
                <a:gd name="T36" fmla="*/ 6 w 49"/>
                <a:gd name="T37" fmla="*/ 35 h 57"/>
                <a:gd name="T38" fmla="*/ 12 w 49"/>
                <a:gd name="T39" fmla="*/ 34 h 57"/>
                <a:gd name="T40" fmla="*/ 8 w 49"/>
                <a:gd name="T41" fmla="*/ 23 h 57"/>
                <a:gd name="T42" fmla="*/ 7 w 49"/>
                <a:gd name="T43" fmla="*/ 17 h 57"/>
                <a:gd name="T44" fmla="*/ 9 w 49"/>
                <a:gd name="T45" fmla="*/ 12 h 57"/>
                <a:gd name="T46" fmla="*/ 16 w 49"/>
                <a:gd name="T47" fmla="*/ 9 h 57"/>
                <a:gd name="T48" fmla="*/ 23 w 49"/>
                <a:gd name="T49" fmla="*/ 9 h 57"/>
                <a:gd name="T50" fmla="*/ 28 w 49"/>
                <a:gd name="T51" fmla="*/ 14 h 57"/>
                <a:gd name="T52" fmla="*/ 36 w 49"/>
                <a:gd name="T53" fmla="*/ 28 h 57"/>
                <a:gd name="T54" fmla="*/ 39 w 49"/>
                <a:gd name="T55" fmla="*/ 35 h 57"/>
                <a:gd name="T56" fmla="*/ 38 w 49"/>
                <a:gd name="T57" fmla="*/ 42 h 57"/>
                <a:gd name="T58" fmla="*/ 36 w 49"/>
                <a:gd name="T59" fmla="*/ 45 h 57"/>
                <a:gd name="T60" fmla="*/ 28 w 49"/>
                <a:gd name="T61" fmla="*/ 48 h 57"/>
                <a:gd name="T62" fmla="*/ 24 w 49"/>
                <a:gd name="T63" fmla="*/ 48 h 57"/>
                <a:gd name="T64" fmla="*/ 18 w 49"/>
                <a:gd name="T65" fmla="*/ 45 h 57"/>
                <a:gd name="T66" fmla="*/ 12 w 49"/>
                <a:gd name="T67" fmla="*/ 32 h 57"/>
                <a:gd name="T68" fmla="*/ 12 w 49"/>
                <a:gd name="T69" fmla="*/ 3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57"/>
                <a:gd name="T107" fmla="*/ 49 w 49"/>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57">
                  <a:moveTo>
                    <a:pt x="12" y="34"/>
                  </a:moveTo>
                  <a:lnTo>
                    <a:pt x="6" y="35"/>
                  </a:lnTo>
                  <a:lnTo>
                    <a:pt x="13" y="48"/>
                  </a:lnTo>
                  <a:lnTo>
                    <a:pt x="18" y="53"/>
                  </a:lnTo>
                  <a:lnTo>
                    <a:pt x="24" y="56"/>
                  </a:lnTo>
                  <a:lnTo>
                    <a:pt x="30" y="56"/>
                  </a:lnTo>
                  <a:lnTo>
                    <a:pt x="42" y="51"/>
                  </a:lnTo>
                  <a:lnTo>
                    <a:pt x="46" y="44"/>
                  </a:lnTo>
                  <a:lnTo>
                    <a:pt x="48" y="40"/>
                  </a:lnTo>
                  <a:lnTo>
                    <a:pt x="47" y="32"/>
                  </a:lnTo>
                  <a:lnTo>
                    <a:pt x="36" y="10"/>
                  </a:lnTo>
                  <a:lnTo>
                    <a:pt x="29" y="3"/>
                  </a:lnTo>
                  <a:lnTo>
                    <a:pt x="21" y="0"/>
                  </a:lnTo>
                  <a:lnTo>
                    <a:pt x="13" y="2"/>
                  </a:lnTo>
                  <a:lnTo>
                    <a:pt x="6" y="4"/>
                  </a:lnTo>
                  <a:lnTo>
                    <a:pt x="3" y="10"/>
                  </a:lnTo>
                  <a:lnTo>
                    <a:pt x="0" y="18"/>
                  </a:lnTo>
                  <a:lnTo>
                    <a:pt x="2" y="27"/>
                  </a:lnTo>
                  <a:lnTo>
                    <a:pt x="6" y="35"/>
                  </a:lnTo>
                  <a:lnTo>
                    <a:pt x="12" y="34"/>
                  </a:lnTo>
                  <a:lnTo>
                    <a:pt x="8" y="23"/>
                  </a:lnTo>
                  <a:lnTo>
                    <a:pt x="7" y="17"/>
                  </a:lnTo>
                  <a:lnTo>
                    <a:pt x="9" y="12"/>
                  </a:lnTo>
                  <a:lnTo>
                    <a:pt x="16" y="9"/>
                  </a:lnTo>
                  <a:lnTo>
                    <a:pt x="23" y="9"/>
                  </a:lnTo>
                  <a:lnTo>
                    <a:pt x="28" y="14"/>
                  </a:lnTo>
                  <a:lnTo>
                    <a:pt x="36" y="28"/>
                  </a:lnTo>
                  <a:lnTo>
                    <a:pt x="39" y="35"/>
                  </a:lnTo>
                  <a:lnTo>
                    <a:pt x="38" y="42"/>
                  </a:lnTo>
                  <a:lnTo>
                    <a:pt x="36" y="45"/>
                  </a:lnTo>
                  <a:lnTo>
                    <a:pt x="28" y="48"/>
                  </a:lnTo>
                  <a:lnTo>
                    <a:pt x="24" y="48"/>
                  </a:lnTo>
                  <a:lnTo>
                    <a:pt x="18" y="45"/>
                  </a:lnTo>
                  <a:lnTo>
                    <a:pt x="12" y="32"/>
                  </a:lnTo>
                  <a:lnTo>
                    <a:pt x="12" y="34"/>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7" name="Freeform 50"/>
            <p:cNvSpPr>
              <a:spLocks/>
            </p:cNvSpPr>
            <p:nvPr/>
          </p:nvSpPr>
          <p:spPr bwMode="auto">
            <a:xfrm>
              <a:off x="2408" y="876"/>
              <a:ext cx="39" cy="58"/>
            </a:xfrm>
            <a:custGeom>
              <a:avLst/>
              <a:gdLst>
                <a:gd name="T0" fmla="*/ 28 w 39"/>
                <a:gd name="T1" fmla="*/ 15 h 58"/>
                <a:gd name="T2" fmla="*/ 36 w 39"/>
                <a:gd name="T3" fmla="*/ 15 h 58"/>
                <a:gd name="T4" fmla="*/ 36 w 39"/>
                <a:gd name="T5" fmla="*/ 6 h 58"/>
                <a:gd name="T6" fmla="*/ 31 w 39"/>
                <a:gd name="T7" fmla="*/ 2 h 58"/>
                <a:gd name="T8" fmla="*/ 25 w 39"/>
                <a:gd name="T9" fmla="*/ 0 h 58"/>
                <a:gd name="T10" fmla="*/ 15 w 39"/>
                <a:gd name="T11" fmla="*/ 0 h 58"/>
                <a:gd name="T12" fmla="*/ 5 w 39"/>
                <a:gd name="T13" fmla="*/ 2 h 58"/>
                <a:gd name="T14" fmla="*/ 1 w 39"/>
                <a:gd name="T15" fmla="*/ 15 h 58"/>
                <a:gd name="T16" fmla="*/ 4 w 39"/>
                <a:gd name="T17" fmla="*/ 26 h 58"/>
                <a:gd name="T18" fmla="*/ 13 w 39"/>
                <a:gd name="T19" fmla="*/ 29 h 58"/>
                <a:gd name="T20" fmla="*/ 24 w 39"/>
                <a:gd name="T21" fmla="*/ 32 h 58"/>
                <a:gd name="T22" fmla="*/ 27 w 39"/>
                <a:gd name="T23" fmla="*/ 36 h 58"/>
                <a:gd name="T24" fmla="*/ 27 w 39"/>
                <a:gd name="T25" fmla="*/ 46 h 58"/>
                <a:gd name="T26" fmla="*/ 22 w 39"/>
                <a:gd name="T27" fmla="*/ 49 h 58"/>
                <a:gd name="T28" fmla="*/ 17 w 39"/>
                <a:gd name="T29" fmla="*/ 50 h 58"/>
                <a:gd name="T30" fmla="*/ 12 w 39"/>
                <a:gd name="T31" fmla="*/ 49 h 58"/>
                <a:gd name="T32" fmla="*/ 10 w 39"/>
                <a:gd name="T33" fmla="*/ 45 h 58"/>
                <a:gd name="T34" fmla="*/ 10 w 39"/>
                <a:gd name="T35" fmla="*/ 37 h 58"/>
                <a:gd name="T36" fmla="*/ 0 w 39"/>
                <a:gd name="T37" fmla="*/ 37 h 58"/>
                <a:gd name="T38" fmla="*/ 0 w 39"/>
                <a:gd name="T39" fmla="*/ 47 h 58"/>
                <a:gd name="T40" fmla="*/ 3 w 39"/>
                <a:gd name="T41" fmla="*/ 53 h 58"/>
                <a:gd name="T42" fmla="*/ 10 w 39"/>
                <a:gd name="T43" fmla="*/ 57 h 58"/>
                <a:gd name="T44" fmla="*/ 22 w 39"/>
                <a:gd name="T45" fmla="*/ 57 h 58"/>
                <a:gd name="T46" fmla="*/ 29 w 39"/>
                <a:gd name="T47" fmla="*/ 55 h 58"/>
                <a:gd name="T48" fmla="*/ 33 w 39"/>
                <a:gd name="T49" fmla="*/ 53 h 58"/>
                <a:gd name="T50" fmla="*/ 36 w 39"/>
                <a:gd name="T51" fmla="*/ 46 h 58"/>
                <a:gd name="T52" fmla="*/ 38 w 39"/>
                <a:gd name="T53" fmla="*/ 34 h 58"/>
                <a:gd name="T54" fmla="*/ 33 w 39"/>
                <a:gd name="T55" fmla="*/ 29 h 58"/>
                <a:gd name="T56" fmla="*/ 28 w 39"/>
                <a:gd name="T57" fmla="*/ 26 h 58"/>
                <a:gd name="T58" fmla="*/ 18 w 39"/>
                <a:gd name="T59" fmla="*/ 23 h 58"/>
                <a:gd name="T60" fmla="*/ 12 w 39"/>
                <a:gd name="T61" fmla="*/ 20 h 58"/>
                <a:gd name="T62" fmla="*/ 10 w 39"/>
                <a:gd name="T63" fmla="*/ 13 h 58"/>
                <a:gd name="T64" fmla="*/ 12 w 39"/>
                <a:gd name="T65" fmla="*/ 9 h 58"/>
                <a:gd name="T66" fmla="*/ 15 w 39"/>
                <a:gd name="T67" fmla="*/ 8 h 58"/>
                <a:gd name="T68" fmla="*/ 22 w 39"/>
                <a:gd name="T69" fmla="*/ 6 h 58"/>
                <a:gd name="T70" fmla="*/ 28 w 39"/>
                <a:gd name="T71" fmla="*/ 8 h 58"/>
                <a:gd name="T72" fmla="*/ 28 w 39"/>
                <a:gd name="T73" fmla="*/ 15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58"/>
                <a:gd name="T113" fmla="*/ 39 w 39"/>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58">
                  <a:moveTo>
                    <a:pt x="28" y="15"/>
                  </a:moveTo>
                  <a:lnTo>
                    <a:pt x="36" y="15"/>
                  </a:lnTo>
                  <a:lnTo>
                    <a:pt x="36" y="6"/>
                  </a:lnTo>
                  <a:lnTo>
                    <a:pt x="31" y="2"/>
                  </a:lnTo>
                  <a:lnTo>
                    <a:pt x="25" y="0"/>
                  </a:lnTo>
                  <a:lnTo>
                    <a:pt x="15" y="0"/>
                  </a:lnTo>
                  <a:lnTo>
                    <a:pt x="5" y="2"/>
                  </a:lnTo>
                  <a:lnTo>
                    <a:pt x="1" y="15"/>
                  </a:lnTo>
                  <a:lnTo>
                    <a:pt x="4" y="26"/>
                  </a:lnTo>
                  <a:lnTo>
                    <a:pt x="13" y="29"/>
                  </a:lnTo>
                  <a:lnTo>
                    <a:pt x="24" y="32"/>
                  </a:lnTo>
                  <a:lnTo>
                    <a:pt x="27" y="36"/>
                  </a:lnTo>
                  <a:lnTo>
                    <a:pt x="27" y="46"/>
                  </a:lnTo>
                  <a:lnTo>
                    <a:pt x="22" y="49"/>
                  </a:lnTo>
                  <a:lnTo>
                    <a:pt x="17" y="50"/>
                  </a:lnTo>
                  <a:lnTo>
                    <a:pt x="12" y="49"/>
                  </a:lnTo>
                  <a:lnTo>
                    <a:pt x="10" y="45"/>
                  </a:lnTo>
                  <a:lnTo>
                    <a:pt x="10" y="37"/>
                  </a:lnTo>
                  <a:lnTo>
                    <a:pt x="0" y="37"/>
                  </a:lnTo>
                  <a:lnTo>
                    <a:pt x="0" y="47"/>
                  </a:lnTo>
                  <a:lnTo>
                    <a:pt x="3" y="53"/>
                  </a:lnTo>
                  <a:lnTo>
                    <a:pt x="10" y="57"/>
                  </a:lnTo>
                  <a:lnTo>
                    <a:pt x="22" y="57"/>
                  </a:lnTo>
                  <a:lnTo>
                    <a:pt x="29" y="55"/>
                  </a:lnTo>
                  <a:lnTo>
                    <a:pt x="33" y="53"/>
                  </a:lnTo>
                  <a:lnTo>
                    <a:pt x="36" y="46"/>
                  </a:lnTo>
                  <a:lnTo>
                    <a:pt x="38" y="34"/>
                  </a:lnTo>
                  <a:lnTo>
                    <a:pt x="33" y="29"/>
                  </a:lnTo>
                  <a:lnTo>
                    <a:pt x="28" y="26"/>
                  </a:lnTo>
                  <a:lnTo>
                    <a:pt x="18" y="23"/>
                  </a:lnTo>
                  <a:lnTo>
                    <a:pt x="12" y="20"/>
                  </a:lnTo>
                  <a:lnTo>
                    <a:pt x="10" y="13"/>
                  </a:lnTo>
                  <a:lnTo>
                    <a:pt x="12" y="9"/>
                  </a:lnTo>
                  <a:lnTo>
                    <a:pt x="15" y="8"/>
                  </a:lnTo>
                  <a:lnTo>
                    <a:pt x="22" y="6"/>
                  </a:lnTo>
                  <a:lnTo>
                    <a:pt x="28" y="8"/>
                  </a:lnTo>
                  <a:lnTo>
                    <a:pt x="28" y="15"/>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8" name="Freeform 51"/>
            <p:cNvSpPr>
              <a:spLocks/>
            </p:cNvSpPr>
            <p:nvPr/>
          </p:nvSpPr>
          <p:spPr bwMode="auto">
            <a:xfrm>
              <a:off x="2408" y="876"/>
              <a:ext cx="39" cy="58"/>
            </a:xfrm>
            <a:custGeom>
              <a:avLst/>
              <a:gdLst>
                <a:gd name="T0" fmla="*/ 28 w 39"/>
                <a:gd name="T1" fmla="*/ 15 h 58"/>
                <a:gd name="T2" fmla="*/ 36 w 39"/>
                <a:gd name="T3" fmla="*/ 15 h 58"/>
                <a:gd name="T4" fmla="*/ 36 w 39"/>
                <a:gd name="T5" fmla="*/ 6 h 58"/>
                <a:gd name="T6" fmla="*/ 31 w 39"/>
                <a:gd name="T7" fmla="*/ 2 h 58"/>
                <a:gd name="T8" fmla="*/ 25 w 39"/>
                <a:gd name="T9" fmla="*/ 0 h 58"/>
                <a:gd name="T10" fmla="*/ 15 w 39"/>
                <a:gd name="T11" fmla="*/ 0 h 58"/>
                <a:gd name="T12" fmla="*/ 5 w 39"/>
                <a:gd name="T13" fmla="*/ 2 h 58"/>
                <a:gd name="T14" fmla="*/ 1 w 39"/>
                <a:gd name="T15" fmla="*/ 15 h 58"/>
                <a:gd name="T16" fmla="*/ 4 w 39"/>
                <a:gd name="T17" fmla="*/ 26 h 58"/>
                <a:gd name="T18" fmla="*/ 13 w 39"/>
                <a:gd name="T19" fmla="*/ 29 h 58"/>
                <a:gd name="T20" fmla="*/ 24 w 39"/>
                <a:gd name="T21" fmla="*/ 32 h 58"/>
                <a:gd name="T22" fmla="*/ 27 w 39"/>
                <a:gd name="T23" fmla="*/ 36 h 58"/>
                <a:gd name="T24" fmla="*/ 27 w 39"/>
                <a:gd name="T25" fmla="*/ 46 h 58"/>
                <a:gd name="T26" fmla="*/ 22 w 39"/>
                <a:gd name="T27" fmla="*/ 49 h 58"/>
                <a:gd name="T28" fmla="*/ 17 w 39"/>
                <a:gd name="T29" fmla="*/ 50 h 58"/>
                <a:gd name="T30" fmla="*/ 12 w 39"/>
                <a:gd name="T31" fmla="*/ 49 h 58"/>
                <a:gd name="T32" fmla="*/ 10 w 39"/>
                <a:gd name="T33" fmla="*/ 45 h 58"/>
                <a:gd name="T34" fmla="*/ 10 w 39"/>
                <a:gd name="T35" fmla="*/ 37 h 58"/>
                <a:gd name="T36" fmla="*/ 0 w 39"/>
                <a:gd name="T37" fmla="*/ 37 h 58"/>
                <a:gd name="T38" fmla="*/ 0 w 39"/>
                <a:gd name="T39" fmla="*/ 47 h 58"/>
                <a:gd name="T40" fmla="*/ 3 w 39"/>
                <a:gd name="T41" fmla="*/ 53 h 58"/>
                <a:gd name="T42" fmla="*/ 10 w 39"/>
                <a:gd name="T43" fmla="*/ 57 h 58"/>
                <a:gd name="T44" fmla="*/ 22 w 39"/>
                <a:gd name="T45" fmla="*/ 57 h 58"/>
                <a:gd name="T46" fmla="*/ 29 w 39"/>
                <a:gd name="T47" fmla="*/ 55 h 58"/>
                <a:gd name="T48" fmla="*/ 33 w 39"/>
                <a:gd name="T49" fmla="*/ 53 h 58"/>
                <a:gd name="T50" fmla="*/ 36 w 39"/>
                <a:gd name="T51" fmla="*/ 46 h 58"/>
                <a:gd name="T52" fmla="*/ 38 w 39"/>
                <a:gd name="T53" fmla="*/ 34 h 58"/>
                <a:gd name="T54" fmla="*/ 33 w 39"/>
                <a:gd name="T55" fmla="*/ 29 h 58"/>
                <a:gd name="T56" fmla="*/ 28 w 39"/>
                <a:gd name="T57" fmla="*/ 26 h 58"/>
                <a:gd name="T58" fmla="*/ 18 w 39"/>
                <a:gd name="T59" fmla="*/ 23 h 58"/>
                <a:gd name="T60" fmla="*/ 12 w 39"/>
                <a:gd name="T61" fmla="*/ 20 h 58"/>
                <a:gd name="T62" fmla="*/ 10 w 39"/>
                <a:gd name="T63" fmla="*/ 13 h 58"/>
                <a:gd name="T64" fmla="*/ 12 w 39"/>
                <a:gd name="T65" fmla="*/ 9 h 58"/>
                <a:gd name="T66" fmla="*/ 15 w 39"/>
                <a:gd name="T67" fmla="*/ 8 h 58"/>
                <a:gd name="T68" fmla="*/ 22 w 39"/>
                <a:gd name="T69" fmla="*/ 6 h 58"/>
                <a:gd name="T70" fmla="*/ 28 w 39"/>
                <a:gd name="T71" fmla="*/ 8 h 58"/>
                <a:gd name="T72" fmla="*/ 28 w 39"/>
                <a:gd name="T73" fmla="*/ 15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
                <a:gd name="T112" fmla="*/ 0 h 58"/>
                <a:gd name="T113" fmla="*/ 39 w 39"/>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 h="58">
                  <a:moveTo>
                    <a:pt x="28" y="15"/>
                  </a:moveTo>
                  <a:lnTo>
                    <a:pt x="36" y="15"/>
                  </a:lnTo>
                  <a:lnTo>
                    <a:pt x="36" y="6"/>
                  </a:lnTo>
                  <a:lnTo>
                    <a:pt x="31" y="2"/>
                  </a:lnTo>
                  <a:lnTo>
                    <a:pt x="25" y="0"/>
                  </a:lnTo>
                  <a:lnTo>
                    <a:pt x="15" y="0"/>
                  </a:lnTo>
                  <a:lnTo>
                    <a:pt x="5" y="2"/>
                  </a:lnTo>
                  <a:lnTo>
                    <a:pt x="1" y="15"/>
                  </a:lnTo>
                  <a:lnTo>
                    <a:pt x="4" y="26"/>
                  </a:lnTo>
                  <a:lnTo>
                    <a:pt x="13" y="29"/>
                  </a:lnTo>
                  <a:lnTo>
                    <a:pt x="24" y="32"/>
                  </a:lnTo>
                  <a:lnTo>
                    <a:pt x="27" y="36"/>
                  </a:lnTo>
                  <a:lnTo>
                    <a:pt x="27" y="46"/>
                  </a:lnTo>
                  <a:lnTo>
                    <a:pt x="22" y="49"/>
                  </a:lnTo>
                  <a:lnTo>
                    <a:pt x="17" y="50"/>
                  </a:lnTo>
                  <a:lnTo>
                    <a:pt x="12" y="49"/>
                  </a:lnTo>
                  <a:lnTo>
                    <a:pt x="10" y="45"/>
                  </a:lnTo>
                  <a:lnTo>
                    <a:pt x="10" y="37"/>
                  </a:lnTo>
                  <a:lnTo>
                    <a:pt x="0" y="37"/>
                  </a:lnTo>
                  <a:lnTo>
                    <a:pt x="0" y="47"/>
                  </a:lnTo>
                  <a:lnTo>
                    <a:pt x="3" y="53"/>
                  </a:lnTo>
                  <a:lnTo>
                    <a:pt x="10" y="57"/>
                  </a:lnTo>
                  <a:lnTo>
                    <a:pt x="22" y="57"/>
                  </a:lnTo>
                  <a:lnTo>
                    <a:pt x="29" y="55"/>
                  </a:lnTo>
                  <a:lnTo>
                    <a:pt x="33" y="53"/>
                  </a:lnTo>
                  <a:lnTo>
                    <a:pt x="36" y="46"/>
                  </a:lnTo>
                  <a:lnTo>
                    <a:pt x="38" y="34"/>
                  </a:lnTo>
                  <a:lnTo>
                    <a:pt x="33" y="29"/>
                  </a:lnTo>
                  <a:lnTo>
                    <a:pt x="28" y="26"/>
                  </a:lnTo>
                  <a:lnTo>
                    <a:pt x="18" y="23"/>
                  </a:lnTo>
                  <a:lnTo>
                    <a:pt x="12" y="20"/>
                  </a:lnTo>
                  <a:lnTo>
                    <a:pt x="10" y="13"/>
                  </a:lnTo>
                  <a:lnTo>
                    <a:pt x="12" y="9"/>
                  </a:lnTo>
                  <a:lnTo>
                    <a:pt x="15" y="8"/>
                  </a:lnTo>
                  <a:lnTo>
                    <a:pt x="22" y="6"/>
                  </a:lnTo>
                  <a:lnTo>
                    <a:pt x="28" y="8"/>
                  </a:lnTo>
                  <a:lnTo>
                    <a:pt x="28" y="15"/>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79" name="Freeform 52"/>
            <p:cNvSpPr>
              <a:spLocks/>
            </p:cNvSpPr>
            <p:nvPr/>
          </p:nvSpPr>
          <p:spPr bwMode="auto">
            <a:xfrm>
              <a:off x="2474" y="880"/>
              <a:ext cx="35" cy="61"/>
            </a:xfrm>
            <a:custGeom>
              <a:avLst/>
              <a:gdLst>
                <a:gd name="T0" fmla="*/ 34 w 35"/>
                <a:gd name="T1" fmla="*/ 8 h 61"/>
                <a:gd name="T2" fmla="*/ 1 w 35"/>
                <a:gd name="T3" fmla="*/ 0 h 61"/>
                <a:gd name="T4" fmla="*/ 0 w 35"/>
                <a:gd name="T5" fmla="*/ 8 h 61"/>
                <a:gd name="T6" fmla="*/ 10 w 35"/>
                <a:gd name="T7" fmla="*/ 11 h 61"/>
                <a:gd name="T8" fmla="*/ 0 w 35"/>
                <a:gd name="T9" fmla="*/ 57 h 61"/>
                <a:gd name="T10" fmla="*/ 10 w 35"/>
                <a:gd name="T11" fmla="*/ 60 h 61"/>
                <a:gd name="T12" fmla="*/ 21 w 35"/>
                <a:gd name="T13" fmla="*/ 12 h 61"/>
                <a:gd name="T14" fmla="*/ 33 w 35"/>
                <a:gd name="T15" fmla="*/ 15 h 61"/>
                <a:gd name="T16" fmla="*/ 34 w 35"/>
                <a:gd name="T17" fmla="*/ 8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61"/>
                <a:gd name="T29" fmla="*/ 35 w 35"/>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61">
                  <a:moveTo>
                    <a:pt x="34" y="8"/>
                  </a:moveTo>
                  <a:lnTo>
                    <a:pt x="1" y="0"/>
                  </a:lnTo>
                  <a:lnTo>
                    <a:pt x="0" y="8"/>
                  </a:lnTo>
                  <a:lnTo>
                    <a:pt x="10" y="11"/>
                  </a:lnTo>
                  <a:lnTo>
                    <a:pt x="0" y="57"/>
                  </a:lnTo>
                  <a:lnTo>
                    <a:pt x="10" y="60"/>
                  </a:lnTo>
                  <a:lnTo>
                    <a:pt x="21" y="12"/>
                  </a:lnTo>
                  <a:lnTo>
                    <a:pt x="33" y="15"/>
                  </a:lnTo>
                  <a:lnTo>
                    <a:pt x="34" y="8"/>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0" name="Freeform 53"/>
            <p:cNvSpPr>
              <a:spLocks/>
            </p:cNvSpPr>
            <p:nvPr/>
          </p:nvSpPr>
          <p:spPr bwMode="auto">
            <a:xfrm>
              <a:off x="2474" y="880"/>
              <a:ext cx="35" cy="61"/>
            </a:xfrm>
            <a:custGeom>
              <a:avLst/>
              <a:gdLst>
                <a:gd name="T0" fmla="*/ 34 w 35"/>
                <a:gd name="T1" fmla="*/ 8 h 61"/>
                <a:gd name="T2" fmla="*/ 1 w 35"/>
                <a:gd name="T3" fmla="*/ 0 h 61"/>
                <a:gd name="T4" fmla="*/ 0 w 35"/>
                <a:gd name="T5" fmla="*/ 8 h 61"/>
                <a:gd name="T6" fmla="*/ 10 w 35"/>
                <a:gd name="T7" fmla="*/ 11 h 61"/>
                <a:gd name="T8" fmla="*/ 0 w 35"/>
                <a:gd name="T9" fmla="*/ 57 h 61"/>
                <a:gd name="T10" fmla="*/ 10 w 35"/>
                <a:gd name="T11" fmla="*/ 60 h 61"/>
                <a:gd name="T12" fmla="*/ 21 w 35"/>
                <a:gd name="T13" fmla="*/ 12 h 61"/>
                <a:gd name="T14" fmla="*/ 33 w 35"/>
                <a:gd name="T15" fmla="*/ 15 h 61"/>
                <a:gd name="T16" fmla="*/ 34 w 35"/>
                <a:gd name="T17" fmla="*/ 8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61"/>
                <a:gd name="T29" fmla="*/ 35 w 35"/>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61">
                  <a:moveTo>
                    <a:pt x="34" y="8"/>
                  </a:moveTo>
                  <a:lnTo>
                    <a:pt x="1" y="0"/>
                  </a:lnTo>
                  <a:lnTo>
                    <a:pt x="0" y="8"/>
                  </a:lnTo>
                  <a:lnTo>
                    <a:pt x="10" y="11"/>
                  </a:lnTo>
                  <a:lnTo>
                    <a:pt x="0" y="57"/>
                  </a:lnTo>
                  <a:lnTo>
                    <a:pt x="10" y="60"/>
                  </a:lnTo>
                  <a:lnTo>
                    <a:pt x="21" y="12"/>
                  </a:lnTo>
                  <a:lnTo>
                    <a:pt x="33" y="15"/>
                  </a:lnTo>
                  <a:lnTo>
                    <a:pt x="34" y="8"/>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1" name="Freeform 54"/>
            <p:cNvSpPr>
              <a:spLocks/>
            </p:cNvSpPr>
            <p:nvPr/>
          </p:nvSpPr>
          <p:spPr bwMode="auto">
            <a:xfrm>
              <a:off x="2617" y="960"/>
              <a:ext cx="58" cy="52"/>
            </a:xfrm>
            <a:custGeom>
              <a:avLst/>
              <a:gdLst>
                <a:gd name="T0" fmla="*/ 44 w 58"/>
                <a:gd name="T1" fmla="*/ 24 h 52"/>
                <a:gd name="T2" fmla="*/ 49 w 58"/>
                <a:gd name="T3" fmla="*/ 31 h 52"/>
                <a:gd name="T4" fmla="*/ 56 w 58"/>
                <a:gd name="T5" fmla="*/ 24 h 52"/>
                <a:gd name="T6" fmla="*/ 57 w 58"/>
                <a:gd name="T7" fmla="*/ 20 h 52"/>
                <a:gd name="T8" fmla="*/ 53 w 58"/>
                <a:gd name="T9" fmla="*/ 13 h 52"/>
                <a:gd name="T10" fmla="*/ 47 w 58"/>
                <a:gd name="T11" fmla="*/ 5 h 52"/>
                <a:gd name="T12" fmla="*/ 39 w 58"/>
                <a:gd name="T13" fmla="*/ 0 h 52"/>
                <a:gd name="T14" fmla="*/ 27 w 58"/>
                <a:gd name="T15" fmla="*/ 4 h 52"/>
                <a:gd name="T16" fmla="*/ 22 w 58"/>
                <a:gd name="T17" fmla="*/ 13 h 52"/>
                <a:gd name="T18" fmla="*/ 23 w 58"/>
                <a:gd name="T19" fmla="*/ 22 h 52"/>
                <a:gd name="T20" fmla="*/ 28 w 58"/>
                <a:gd name="T21" fmla="*/ 32 h 52"/>
                <a:gd name="T22" fmla="*/ 28 w 58"/>
                <a:gd name="T23" fmla="*/ 37 h 52"/>
                <a:gd name="T24" fmla="*/ 19 w 58"/>
                <a:gd name="T25" fmla="*/ 43 h 52"/>
                <a:gd name="T26" fmla="*/ 15 w 58"/>
                <a:gd name="T27" fmla="*/ 41 h 52"/>
                <a:gd name="T28" fmla="*/ 10 w 58"/>
                <a:gd name="T29" fmla="*/ 37 h 52"/>
                <a:gd name="T30" fmla="*/ 9 w 58"/>
                <a:gd name="T31" fmla="*/ 32 h 52"/>
                <a:gd name="T32" fmla="*/ 10 w 58"/>
                <a:gd name="T33" fmla="*/ 29 h 52"/>
                <a:gd name="T34" fmla="*/ 17 w 58"/>
                <a:gd name="T35" fmla="*/ 24 h 52"/>
                <a:gd name="T36" fmla="*/ 10 w 58"/>
                <a:gd name="T37" fmla="*/ 16 h 52"/>
                <a:gd name="T38" fmla="*/ 3 w 58"/>
                <a:gd name="T39" fmla="*/ 24 h 52"/>
                <a:gd name="T40" fmla="*/ 0 w 58"/>
                <a:gd name="T41" fmla="*/ 29 h 52"/>
                <a:gd name="T42" fmla="*/ 1 w 58"/>
                <a:gd name="T43" fmla="*/ 36 h 52"/>
                <a:gd name="T44" fmla="*/ 9 w 58"/>
                <a:gd name="T45" fmla="*/ 46 h 52"/>
                <a:gd name="T46" fmla="*/ 14 w 58"/>
                <a:gd name="T47" fmla="*/ 49 h 52"/>
                <a:gd name="T48" fmla="*/ 18 w 58"/>
                <a:gd name="T49" fmla="*/ 51 h 52"/>
                <a:gd name="T50" fmla="*/ 26 w 58"/>
                <a:gd name="T51" fmla="*/ 51 h 52"/>
                <a:gd name="T52" fmla="*/ 35 w 58"/>
                <a:gd name="T53" fmla="*/ 43 h 52"/>
                <a:gd name="T54" fmla="*/ 37 w 58"/>
                <a:gd name="T55" fmla="*/ 37 h 52"/>
                <a:gd name="T56" fmla="*/ 37 w 58"/>
                <a:gd name="T57" fmla="*/ 32 h 52"/>
                <a:gd name="T58" fmla="*/ 31 w 58"/>
                <a:gd name="T59" fmla="*/ 23 h 52"/>
                <a:gd name="T60" fmla="*/ 31 w 58"/>
                <a:gd name="T61" fmla="*/ 16 h 52"/>
                <a:gd name="T62" fmla="*/ 35 w 58"/>
                <a:gd name="T63" fmla="*/ 9 h 52"/>
                <a:gd name="T64" fmla="*/ 38 w 58"/>
                <a:gd name="T65" fmla="*/ 8 h 52"/>
                <a:gd name="T66" fmla="*/ 42 w 58"/>
                <a:gd name="T67" fmla="*/ 9 h 52"/>
                <a:gd name="T68" fmla="*/ 48 w 58"/>
                <a:gd name="T69" fmla="*/ 14 h 52"/>
                <a:gd name="T70" fmla="*/ 49 w 58"/>
                <a:gd name="T71" fmla="*/ 20 h 52"/>
                <a:gd name="T72" fmla="*/ 44 w 58"/>
                <a:gd name="T73" fmla="*/ 24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52"/>
                <a:gd name="T113" fmla="*/ 58 w 58"/>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52">
                  <a:moveTo>
                    <a:pt x="44" y="24"/>
                  </a:moveTo>
                  <a:lnTo>
                    <a:pt x="49" y="31"/>
                  </a:lnTo>
                  <a:lnTo>
                    <a:pt x="56" y="24"/>
                  </a:lnTo>
                  <a:lnTo>
                    <a:pt x="57" y="20"/>
                  </a:lnTo>
                  <a:lnTo>
                    <a:pt x="53" y="13"/>
                  </a:lnTo>
                  <a:lnTo>
                    <a:pt x="47" y="5"/>
                  </a:lnTo>
                  <a:lnTo>
                    <a:pt x="39" y="0"/>
                  </a:lnTo>
                  <a:lnTo>
                    <a:pt x="27" y="4"/>
                  </a:lnTo>
                  <a:lnTo>
                    <a:pt x="22" y="13"/>
                  </a:lnTo>
                  <a:lnTo>
                    <a:pt x="23" y="22"/>
                  </a:lnTo>
                  <a:lnTo>
                    <a:pt x="28" y="32"/>
                  </a:lnTo>
                  <a:lnTo>
                    <a:pt x="28" y="37"/>
                  </a:lnTo>
                  <a:lnTo>
                    <a:pt x="19" y="43"/>
                  </a:lnTo>
                  <a:lnTo>
                    <a:pt x="15" y="41"/>
                  </a:lnTo>
                  <a:lnTo>
                    <a:pt x="10" y="37"/>
                  </a:lnTo>
                  <a:lnTo>
                    <a:pt x="9" y="32"/>
                  </a:lnTo>
                  <a:lnTo>
                    <a:pt x="10" y="29"/>
                  </a:lnTo>
                  <a:lnTo>
                    <a:pt x="17" y="24"/>
                  </a:lnTo>
                  <a:lnTo>
                    <a:pt x="10" y="16"/>
                  </a:lnTo>
                  <a:lnTo>
                    <a:pt x="3" y="24"/>
                  </a:lnTo>
                  <a:lnTo>
                    <a:pt x="0" y="29"/>
                  </a:lnTo>
                  <a:lnTo>
                    <a:pt x="1" y="36"/>
                  </a:lnTo>
                  <a:lnTo>
                    <a:pt x="9" y="46"/>
                  </a:lnTo>
                  <a:lnTo>
                    <a:pt x="14" y="49"/>
                  </a:lnTo>
                  <a:lnTo>
                    <a:pt x="18" y="51"/>
                  </a:lnTo>
                  <a:lnTo>
                    <a:pt x="26" y="51"/>
                  </a:lnTo>
                  <a:lnTo>
                    <a:pt x="35" y="43"/>
                  </a:lnTo>
                  <a:lnTo>
                    <a:pt x="37" y="37"/>
                  </a:lnTo>
                  <a:lnTo>
                    <a:pt x="37" y="32"/>
                  </a:lnTo>
                  <a:lnTo>
                    <a:pt x="31" y="23"/>
                  </a:lnTo>
                  <a:lnTo>
                    <a:pt x="31" y="16"/>
                  </a:lnTo>
                  <a:lnTo>
                    <a:pt x="35" y="9"/>
                  </a:lnTo>
                  <a:lnTo>
                    <a:pt x="38" y="8"/>
                  </a:lnTo>
                  <a:lnTo>
                    <a:pt x="42" y="9"/>
                  </a:lnTo>
                  <a:lnTo>
                    <a:pt x="48" y="14"/>
                  </a:lnTo>
                  <a:lnTo>
                    <a:pt x="49" y="20"/>
                  </a:lnTo>
                  <a:lnTo>
                    <a:pt x="44" y="24"/>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2" name="Freeform 55"/>
            <p:cNvSpPr>
              <a:spLocks/>
            </p:cNvSpPr>
            <p:nvPr/>
          </p:nvSpPr>
          <p:spPr bwMode="auto">
            <a:xfrm>
              <a:off x="2617" y="960"/>
              <a:ext cx="58" cy="52"/>
            </a:xfrm>
            <a:custGeom>
              <a:avLst/>
              <a:gdLst>
                <a:gd name="T0" fmla="*/ 44 w 58"/>
                <a:gd name="T1" fmla="*/ 24 h 52"/>
                <a:gd name="T2" fmla="*/ 49 w 58"/>
                <a:gd name="T3" fmla="*/ 31 h 52"/>
                <a:gd name="T4" fmla="*/ 56 w 58"/>
                <a:gd name="T5" fmla="*/ 24 h 52"/>
                <a:gd name="T6" fmla="*/ 57 w 58"/>
                <a:gd name="T7" fmla="*/ 20 h 52"/>
                <a:gd name="T8" fmla="*/ 53 w 58"/>
                <a:gd name="T9" fmla="*/ 13 h 52"/>
                <a:gd name="T10" fmla="*/ 47 w 58"/>
                <a:gd name="T11" fmla="*/ 5 h 52"/>
                <a:gd name="T12" fmla="*/ 39 w 58"/>
                <a:gd name="T13" fmla="*/ 0 h 52"/>
                <a:gd name="T14" fmla="*/ 27 w 58"/>
                <a:gd name="T15" fmla="*/ 4 h 52"/>
                <a:gd name="T16" fmla="*/ 22 w 58"/>
                <a:gd name="T17" fmla="*/ 13 h 52"/>
                <a:gd name="T18" fmla="*/ 23 w 58"/>
                <a:gd name="T19" fmla="*/ 22 h 52"/>
                <a:gd name="T20" fmla="*/ 28 w 58"/>
                <a:gd name="T21" fmla="*/ 32 h 52"/>
                <a:gd name="T22" fmla="*/ 28 w 58"/>
                <a:gd name="T23" fmla="*/ 37 h 52"/>
                <a:gd name="T24" fmla="*/ 19 w 58"/>
                <a:gd name="T25" fmla="*/ 43 h 52"/>
                <a:gd name="T26" fmla="*/ 15 w 58"/>
                <a:gd name="T27" fmla="*/ 41 h 52"/>
                <a:gd name="T28" fmla="*/ 10 w 58"/>
                <a:gd name="T29" fmla="*/ 37 h 52"/>
                <a:gd name="T30" fmla="*/ 9 w 58"/>
                <a:gd name="T31" fmla="*/ 32 h 52"/>
                <a:gd name="T32" fmla="*/ 10 w 58"/>
                <a:gd name="T33" fmla="*/ 29 h 52"/>
                <a:gd name="T34" fmla="*/ 17 w 58"/>
                <a:gd name="T35" fmla="*/ 24 h 52"/>
                <a:gd name="T36" fmla="*/ 10 w 58"/>
                <a:gd name="T37" fmla="*/ 16 h 52"/>
                <a:gd name="T38" fmla="*/ 3 w 58"/>
                <a:gd name="T39" fmla="*/ 24 h 52"/>
                <a:gd name="T40" fmla="*/ 0 w 58"/>
                <a:gd name="T41" fmla="*/ 29 h 52"/>
                <a:gd name="T42" fmla="*/ 1 w 58"/>
                <a:gd name="T43" fmla="*/ 36 h 52"/>
                <a:gd name="T44" fmla="*/ 9 w 58"/>
                <a:gd name="T45" fmla="*/ 46 h 52"/>
                <a:gd name="T46" fmla="*/ 14 w 58"/>
                <a:gd name="T47" fmla="*/ 49 h 52"/>
                <a:gd name="T48" fmla="*/ 18 w 58"/>
                <a:gd name="T49" fmla="*/ 51 h 52"/>
                <a:gd name="T50" fmla="*/ 26 w 58"/>
                <a:gd name="T51" fmla="*/ 51 h 52"/>
                <a:gd name="T52" fmla="*/ 35 w 58"/>
                <a:gd name="T53" fmla="*/ 43 h 52"/>
                <a:gd name="T54" fmla="*/ 37 w 58"/>
                <a:gd name="T55" fmla="*/ 37 h 52"/>
                <a:gd name="T56" fmla="*/ 37 w 58"/>
                <a:gd name="T57" fmla="*/ 32 h 52"/>
                <a:gd name="T58" fmla="*/ 31 w 58"/>
                <a:gd name="T59" fmla="*/ 23 h 52"/>
                <a:gd name="T60" fmla="*/ 31 w 58"/>
                <a:gd name="T61" fmla="*/ 16 h 52"/>
                <a:gd name="T62" fmla="*/ 35 w 58"/>
                <a:gd name="T63" fmla="*/ 9 h 52"/>
                <a:gd name="T64" fmla="*/ 38 w 58"/>
                <a:gd name="T65" fmla="*/ 8 h 52"/>
                <a:gd name="T66" fmla="*/ 42 w 58"/>
                <a:gd name="T67" fmla="*/ 9 h 52"/>
                <a:gd name="T68" fmla="*/ 48 w 58"/>
                <a:gd name="T69" fmla="*/ 14 h 52"/>
                <a:gd name="T70" fmla="*/ 49 w 58"/>
                <a:gd name="T71" fmla="*/ 20 h 52"/>
                <a:gd name="T72" fmla="*/ 44 w 58"/>
                <a:gd name="T73" fmla="*/ 24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8"/>
                <a:gd name="T112" fmla="*/ 0 h 52"/>
                <a:gd name="T113" fmla="*/ 58 w 58"/>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8" h="52">
                  <a:moveTo>
                    <a:pt x="44" y="24"/>
                  </a:moveTo>
                  <a:lnTo>
                    <a:pt x="49" y="31"/>
                  </a:lnTo>
                  <a:lnTo>
                    <a:pt x="56" y="24"/>
                  </a:lnTo>
                  <a:lnTo>
                    <a:pt x="57" y="20"/>
                  </a:lnTo>
                  <a:lnTo>
                    <a:pt x="53" y="13"/>
                  </a:lnTo>
                  <a:lnTo>
                    <a:pt x="47" y="5"/>
                  </a:lnTo>
                  <a:lnTo>
                    <a:pt x="39" y="0"/>
                  </a:lnTo>
                  <a:lnTo>
                    <a:pt x="27" y="4"/>
                  </a:lnTo>
                  <a:lnTo>
                    <a:pt x="22" y="13"/>
                  </a:lnTo>
                  <a:lnTo>
                    <a:pt x="23" y="22"/>
                  </a:lnTo>
                  <a:lnTo>
                    <a:pt x="28" y="32"/>
                  </a:lnTo>
                  <a:lnTo>
                    <a:pt x="28" y="37"/>
                  </a:lnTo>
                  <a:lnTo>
                    <a:pt x="19" y="43"/>
                  </a:lnTo>
                  <a:lnTo>
                    <a:pt x="15" y="41"/>
                  </a:lnTo>
                  <a:lnTo>
                    <a:pt x="10" y="37"/>
                  </a:lnTo>
                  <a:lnTo>
                    <a:pt x="9" y="32"/>
                  </a:lnTo>
                  <a:lnTo>
                    <a:pt x="10" y="29"/>
                  </a:lnTo>
                  <a:lnTo>
                    <a:pt x="17" y="24"/>
                  </a:lnTo>
                  <a:lnTo>
                    <a:pt x="10" y="16"/>
                  </a:lnTo>
                  <a:lnTo>
                    <a:pt x="3" y="24"/>
                  </a:lnTo>
                  <a:lnTo>
                    <a:pt x="0" y="29"/>
                  </a:lnTo>
                  <a:lnTo>
                    <a:pt x="1" y="36"/>
                  </a:lnTo>
                  <a:lnTo>
                    <a:pt x="9" y="46"/>
                  </a:lnTo>
                  <a:lnTo>
                    <a:pt x="14" y="49"/>
                  </a:lnTo>
                  <a:lnTo>
                    <a:pt x="18" y="51"/>
                  </a:lnTo>
                  <a:lnTo>
                    <a:pt x="26" y="51"/>
                  </a:lnTo>
                  <a:lnTo>
                    <a:pt x="35" y="43"/>
                  </a:lnTo>
                  <a:lnTo>
                    <a:pt x="37" y="37"/>
                  </a:lnTo>
                  <a:lnTo>
                    <a:pt x="37" y="32"/>
                  </a:lnTo>
                  <a:lnTo>
                    <a:pt x="31" y="23"/>
                  </a:lnTo>
                  <a:lnTo>
                    <a:pt x="31" y="16"/>
                  </a:lnTo>
                  <a:lnTo>
                    <a:pt x="35" y="9"/>
                  </a:lnTo>
                  <a:lnTo>
                    <a:pt x="38" y="8"/>
                  </a:lnTo>
                  <a:lnTo>
                    <a:pt x="42" y="9"/>
                  </a:lnTo>
                  <a:lnTo>
                    <a:pt x="48" y="14"/>
                  </a:lnTo>
                  <a:lnTo>
                    <a:pt x="49" y="20"/>
                  </a:lnTo>
                  <a:lnTo>
                    <a:pt x="44" y="24"/>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3" name="Freeform 56"/>
            <p:cNvSpPr>
              <a:spLocks/>
            </p:cNvSpPr>
            <p:nvPr/>
          </p:nvSpPr>
          <p:spPr bwMode="auto">
            <a:xfrm>
              <a:off x="2366" y="880"/>
              <a:ext cx="15" cy="58"/>
            </a:xfrm>
            <a:custGeom>
              <a:avLst/>
              <a:gdLst>
                <a:gd name="T0" fmla="*/ 8 w 15"/>
                <a:gd name="T1" fmla="*/ 0 h 58"/>
                <a:gd name="T2" fmla="*/ 0 w 15"/>
                <a:gd name="T3" fmla="*/ 0 h 58"/>
                <a:gd name="T4" fmla="*/ 5 w 15"/>
                <a:gd name="T5" fmla="*/ 57 h 58"/>
                <a:gd name="T6" fmla="*/ 14 w 15"/>
                <a:gd name="T7" fmla="*/ 56 h 58"/>
                <a:gd name="T8" fmla="*/ 8 w 15"/>
                <a:gd name="T9" fmla="*/ 0 h 58"/>
                <a:gd name="T10" fmla="*/ 0 60000 65536"/>
                <a:gd name="T11" fmla="*/ 0 60000 65536"/>
                <a:gd name="T12" fmla="*/ 0 60000 65536"/>
                <a:gd name="T13" fmla="*/ 0 60000 65536"/>
                <a:gd name="T14" fmla="*/ 0 60000 65536"/>
                <a:gd name="T15" fmla="*/ 0 w 15"/>
                <a:gd name="T16" fmla="*/ 0 h 58"/>
                <a:gd name="T17" fmla="*/ 15 w 15"/>
                <a:gd name="T18" fmla="*/ 58 h 58"/>
              </a:gdLst>
              <a:ahLst/>
              <a:cxnLst>
                <a:cxn ang="T10">
                  <a:pos x="T0" y="T1"/>
                </a:cxn>
                <a:cxn ang="T11">
                  <a:pos x="T2" y="T3"/>
                </a:cxn>
                <a:cxn ang="T12">
                  <a:pos x="T4" y="T5"/>
                </a:cxn>
                <a:cxn ang="T13">
                  <a:pos x="T6" y="T7"/>
                </a:cxn>
                <a:cxn ang="T14">
                  <a:pos x="T8" y="T9"/>
                </a:cxn>
              </a:cxnLst>
              <a:rect l="T15" t="T16" r="T17" b="T18"/>
              <a:pathLst>
                <a:path w="15" h="58">
                  <a:moveTo>
                    <a:pt x="8" y="0"/>
                  </a:moveTo>
                  <a:lnTo>
                    <a:pt x="0" y="0"/>
                  </a:lnTo>
                  <a:lnTo>
                    <a:pt x="5" y="57"/>
                  </a:lnTo>
                  <a:lnTo>
                    <a:pt x="14" y="56"/>
                  </a:lnTo>
                  <a:lnTo>
                    <a:pt x="8"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4" name="Freeform 57"/>
            <p:cNvSpPr>
              <a:spLocks/>
            </p:cNvSpPr>
            <p:nvPr/>
          </p:nvSpPr>
          <p:spPr bwMode="auto">
            <a:xfrm>
              <a:off x="2366" y="880"/>
              <a:ext cx="15" cy="58"/>
            </a:xfrm>
            <a:custGeom>
              <a:avLst/>
              <a:gdLst>
                <a:gd name="T0" fmla="*/ 8 w 15"/>
                <a:gd name="T1" fmla="*/ 0 h 58"/>
                <a:gd name="T2" fmla="*/ 0 w 15"/>
                <a:gd name="T3" fmla="*/ 0 h 58"/>
                <a:gd name="T4" fmla="*/ 5 w 15"/>
                <a:gd name="T5" fmla="*/ 57 h 58"/>
                <a:gd name="T6" fmla="*/ 14 w 15"/>
                <a:gd name="T7" fmla="*/ 56 h 58"/>
                <a:gd name="T8" fmla="*/ 8 w 15"/>
                <a:gd name="T9" fmla="*/ 0 h 58"/>
                <a:gd name="T10" fmla="*/ 0 60000 65536"/>
                <a:gd name="T11" fmla="*/ 0 60000 65536"/>
                <a:gd name="T12" fmla="*/ 0 60000 65536"/>
                <a:gd name="T13" fmla="*/ 0 60000 65536"/>
                <a:gd name="T14" fmla="*/ 0 60000 65536"/>
                <a:gd name="T15" fmla="*/ 0 w 15"/>
                <a:gd name="T16" fmla="*/ 0 h 58"/>
                <a:gd name="T17" fmla="*/ 15 w 15"/>
                <a:gd name="T18" fmla="*/ 58 h 58"/>
              </a:gdLst>
              <a:ahLst/>
              <a:cxnLst>
                <a:cxn ang="T10">
                  <a:pos x="T0" y="T1"/>
                </a:cxn>
                <a:cxn ang="T11">
                  <a:pos x="T2" y="T3"/>
                </a:cxn>
                <a:cxn ang="T12">
                  <a:pos x="T4" y="T5"/>
                </a:cxn>
                <a:cxn ang="T13">
                  <a:pos x="T6" y="T7"/>
                </a:cxn>
                <a:cxn ang="T14">
                  <a:pos x="T8" y="T9"/>
                </a:cxn>
              </a:cxnLst>
              <a:rect l="T15" t="T16" r="T17" b="T18"/>
              <a:pathLst>
                <a:path w="15" h="58">
                  <a:moveTo>
                    <a:pt x="8" y="0"/>
                  </a:moveTo>
                  <a:lnTo>
                    <a:pt x="0" y="0"/>
                  </a:lnTo>
                  <a:lnTo>
                    <a:pt x="5" y="57"/>
                  </a:lnTo>
                  <a:lnTo>
                    <a:pt x="14" y="56"/>
                  </a:lnTo>
                  <a:lnTo>
                    <a:pt x="8"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5" name="Freeform 58"/>
            <p:cNvSpPr>
              <a:spLocks/>
            </p:cNvSpPr>
            <p:nvPr/>
          </p:nvSpPr>
          <p:spPr bwMode="auto">
            <a:xfrm>
              <a:off x="2678" y="1342"/>
              <a:ext cx="73" cy="65"/>
            </a:xfrm>
            <a:custGeom>
              <a:avLst/>
              <a:gdLst>
                <a:gd name="T0" fmla="*/ 0 w 73"/>
                <a:gd name="T1" fmla="*/ 24 h 65"/>
                <a:gd name="T2" fmla="*/ 22 w 73"/>
                <a:gd name="T3" fmla="*/ 40 h 65"/>
                <a:gd name="T4" fmla="*/ 14 w 73"/>
                <a:gd name="T5" fmla="*/ 64 h 65"/>
                <a:gd name="T6" fmla="*/ 39 w 73"/>
                <a:gd name="T7" fmla="*/ 48 h 65"/>
                <a:gd name="T8" fmla="*/ 63 w 73"/>
                <a:gd name="T9" fmla="*/ 63 h 65"/>
                <a:gd name="T10" fmla="*/ 52 w 73"/>
                <a:gd name="T11" fmla="*/ 37 h 65"/>
                <a:gd name="T12" fmla="*/ 72 w 73"/>
                <a:gd name="T13" fmla="*/ 24 h 65"/>
                <a:gd name="T14" fmla="*/ 46 w 73"/>
                <a:gd name="T15" fmla="*/ 24 h 65"/>
                <a:gd name="T16" fmla="*/ 36 w 73"/>
                <a:gd name="T17" fmla="*/ 0 h 65"/>
                <a:gd name="T18" fmla="*/ 27 w 73"/>
                <a:gd name="T19" fmla="*/ 24 h 65"/>
                <a:gd name="T20" fmla="*/ 0 w 73"/>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0" y="24"/>
                  </a:moveTo>
                  <a:lnTo>
                    <a:pt x="22" y="40"/>
                  </a:lnTo>
                  <a:lnTo>
                    <a:pt x="14" y="64"/>
                  </a:lnTo>
                  <a:lnTo>
                    <a:pt x="39" y="48"/>
                  </a:lnTo>
                  <a:lnTo>
                    <a:pt x="63" y="63"/>
                  </a:lnTo>
                  <a:lnTo>
                    <a:pt x="52" y="37"/>
                  </a:lnTo>
                  <a:lnTo>
                    <a:pt x="72" y="24"/>
                  </a:lnTo>
                  <a:lnTo>
                    <a:pt x="46" y="24"/>
                  </a:lnTo>
                  <a:lnTo>
                    <a:pt x="36" y="0"/>
                  </a:lnTo>
                  <a:lnTo>
                    <a:pt x="27"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6" name="Freeform 59"/>
            <p:cNvSpPr>
              <a:spLocks/>
            </p:cNvSpPr>
            <p:nvPr/>
          </p:nvSpPr>
          <p:spPr bwMode="auto">
            <a:xfrm>
              <a:off x="2678" y="1342"/>
              <a:ext cx="73" cy="65"/>
            </a:xfrm>
            <a:custGeom>
              <a:avLst/>
              <a:gdLst>
                <a:gd name="T0" fmla="*/ 0 w 73"/>
                <a:gd name="T1" fmla="*/ 24 h 65"/>
                <a:gd name="T2" fmla="*/ 22 w 73"/>
                <a:gd name="T3" fmla="*/ 40 h 65"/>
                <a:gd name="T4" fmla="*/ 14 w 73"/>
                <a:gd name="T5" fmla="*/ 64 h 65"/>
                <a:gd name="T6" fmla="*/ 39 w 73"/>
                <a:gd name="T7" fmla="*/ 48 h 65"/>
                <a:gd name="T8" fmla="*/ 63 w 73"/>
                <a:gd name="T9" fmla="*/ 63 h 65"/>
                <a:gd name="T10" fmla="*/ 52 w 73"/>
                <a:gd name="T11" fmla="*/ 37 h 65"/>
                <a:gd name="T12" fmla="*/ 72 w 73"/>
                <a:gd name="T13" fmla="*/ 24 h 65"/>
                <a:gd name="T14" fmla="*/ 46 w 73"/>
                <a:gd name="T15" fmla="*/ 24 h 65"/>
                <a:gd name="T16" fmla="*/ 36 w 73"/>
                <a:gd name="T17" fmla="*/ 0 h 65"/>
                <a:gd name="T18" fmla="*/ 27 w 73"/>
                <a:gd name="T19" fmla="*/ 24 h 65"/>
                <a:gd name="T20" fmla="*/ 0 w 73"/>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0" y="24"/>
                  </a:moveTo>
                  <a:lnTo>
                    <a:pt x="22" y="40"/>
                  </a:lnTo>
                  <a:lnTo>
                    <a:pt x="14" y="64"/>
                  </a:lnTo>
                  <a:lnTo>
                    <a:pt x="39" y="48"/>
                  </a:lnTo>
                  <a:lnTo>
                    <a:pt x="63" y="63"/>
                  </a:lnTo>
                  <a:lnTo>
                    <a:pt x="52" y="37"/>
                  </a:lnTo>
                  <a:lnTo>
                    <a:pt x="72" y="24"/>
                  </a:lnTo>
                  <a:lnTo>
                    <a:pt x="46" y="24"/>
                  </a:lnTo>
                  <a:lnTo>
                    <a:pt x="36"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7" name="Freeform 60"/>
            <p:cNvSpPr>
              <a:spLocks/>
            </p:cNvSpPr>
            <p:nvPr/>
          </p:nvSpPr>
          <p:spPr bwMode="auto">
            <a:xfrm>
              <a:off x="2389" y="965"/>
              <a:ext cx="72" cy="66"/>
            </a:xfrm>
            <a:custGeom>
              <a:avLst/>
              <a:gdLst>
                <a:gd name="T0" fmla="*/ 0 w 72"/>
                <a:gd name="T1" fmla="*/ 25 h 66"/>
                <a:gd name="T2" fmla="*/ 22 w 72"/>
                <a:gd name="T3" fmla="*/ 41 h 66"/>
                <a:gd name="T4" fmla="*/ 14 w 72"/>
                <a:gd name="T5" fmla="*/ 65 h 66"/>
                <a:gd name="T6" fmla="*/ 38 w 72"/>
                <a:gd name="T7" fmla="*/ 49 h 66"/>
                <a:gd name="T8" fmla="*/ 62 w 72"/>
                <a:gd name="T9" fmla="*/ 65 h 66"/>
                <a:gd name="T10" fmla="*/ 51 w 72"/>
                <a:gd name="T11" fmla="*/ 38 h 66"/>
                <a:gd name="T12" fmla="*/ 71 w 72"/>
                <a:gd name="T13" fmla="*/ 25 h 66"/>
                <a:gd name="T14" fmla="*/ 45 w 72"/>
                <a:gd name="T15" fmla="*/ 25 h 66"/>
                <a:gd name="T16" fmla="*/ 36 w 72"/>
                <a:gd name="T17" fmla="*/ 0 h 66"/>
                <a:gd name="T18" fmla="*/ 27 w 72"/>
                <a:gd name="T19" fmla="*/ 25 h 66"/>
                <a:gd name="T20" fmla="*/ 0 w 72"/>
                <a:gd name="T21" fmla="*/ 25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5"/>
                  </a:moveTo>
                  <a:lnTo>
                    <a:pt x="22" y="41"/>
                  </a:lnTo>
                  <a:lnTo>
                    <a:pt x="14" y="65"/>
                  </a:lnTo>
                  <a:lnTo>
                    <a:pt x="38" y="49"/>
                  </a:lnTo>
                  <a:lnTo>
                    <a:pt x="62" y="65"/>
                  </a:lnTo>
                  <a:lnTo>
                    <a:pt x="51" y="38"/>
                  </a:lnTo>
                  <a:lnTo>
                    <a:pt x="71" y="25"/>
                  </a:lnTo>
                  <a:lnTo>
                    <a:pt x="45" y="25"/>
                  </a:lnTo>
                  <a:lnTo>
                    <a:pt x="36" y="0"/>
                  </a:lnTo>
                  <a:lnTo>
                    <a:pt x="27" y="25"/>
                  </a:lnTo>
                  <a:lnTo>
                    <a:pt x="0" y="25"/>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8" name="Freeform 61"/>
            <p:cNvSpPr>
              <a:spLocks/>
            </p:cNvSpPr>
            <p:nvPr/>
          </p:nvSpPr>
          <p:spPr bwMode="auto">
            <a:xfrm>
              <a:off x="2389" y="965"/>
              <a:ext cx="72" cy="66"/>
            </a:xfrm>
            <a:custGeom>
              <a:avLst/>
              <a:gdLst>
                <a:gd name="T0" fmla="*/ 0 w 72"/>
                <a:gd name="T1" fmla="*/ 25 h 66"/>
                <a:gd name="T2" fmla="*/ 22 w 72"/>
                <a:gd name="T3" fmla="*/ 41 h 66"/>
                <a:gd name="T4" fmla="*/ 14 w 72"/>
                <a:gd name="T5" fmla="*/ 65 h 66"/>
                <a:gd name="T6" fmla="*/ 38 w 72"/>
                <a:gd name="T7" fmla="*/ 49 h 66"/>
                <a:gd name="T8" fmla="*/ 62 w 72"/>
                <a:gd name="T9" fmla="*/ 65 h 66"/>
                <a:gd name="T10" fmla="*/ 51 w 72"/>
                <a:gd name="T11" fmla="*/ 38 h 66"/>
                <a:gd name="T12" fmla="*/ 71 w 72"/>
                <a:gd name="T13" fmla="*/ 25 h 66"/>
                <a:gd name="T14" fmla="*/ 45 w 72"/>
                <a:gd name="T15" fmla="*/ 25 h 66"/>
                <a:gd name="T16" fmla="*/ 36 w 72"/>
                <a:gd name="T17" fmla="*/ 0 h 66"/>
                <a:gd name="T18" fmla="*/ 27 w 72"/>
                <a:gd name="T19" fmla="*/ 25 h 66"/>
                <a:gd name="T20" fmla="*/ 0 w 72"/>
                <a:gd name="T21" fmla="*/ 25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5"/>
                  </a:moveTo>
                  <a:lnTo>
                    <a:pt x="22" y="41"/>
                  </a:lnTo>
                  <a:lnTo>
                    <a:pt x="14" y="65"/>
                  </a:lnTo>
                  <a:lnTo>
                    <a:pt x="38" y="49"/>
                  </a:lnTo>
                  <a:lnTo>
                    <a:pt x="62" y="65"/>
                  </a:lnTo>
                  <a:lnTo>
                    <a:pt x="51" y="38"/>
                  </a:lnTo>
                  <a:lnTo>
                    <a:pt x="71" y="25"/>
                  </a:lnTo>
                  <a:lnTo>
                    <a:pt x="45" y="25"/>
                  </a:lnTo>
                  <a:lnTo>
                    <a:pt x="36" y="0"/>
                  </a:lnTo>
                  <a:lnTo>
                    <a:pt x="27" y="25"/>
                  </a:lnTo>
                  <a:lnTo>
                    <a:pt x="0" y="25"/>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89" name="Freeform 62"/>
            <p:cNvSpPr>
              <a:spLocks/>
            </p:cNvSpPr>
            <p:nvPr/>
          </p:nvSpPr>
          <p:spPr bwMode="auto">
            <a:xfrm>
              <a:off x="2298" y="979"/>
              <a:ext cx="72" cy="65"/>
            </a:xfrm>
            <a:custGeom>
              <a:avLst/>
              <a:gdLst>
                <a:gd name="T0" fmla="*/ 0 w 72"/>
                <a:gd name="T1" fmla="*/ 24 h 65"/>
                <a:gd name="T2" fmla="*/ 22 w 72"/>
                <a:gd name="T3" fmla="*/ 40 h 65"/>
                <a:gd name="T4" fmla="*/ 14 w 72"/>
                <a:gd name="T5" fmla="*/ 64 h 65"/>
                <a:gd name="T6" fmla="*/ 38 w 72"/>
                <a:gd name="T7" fmla="*/ 48 h 65"/>
                <a:gd name="T8" fmla="*/ 60 w 72"/>
                <a:gd name="T9" fmla="*/ 64 h 65"/>
                <a:gd name="T10" fmla="*/ 50 w 72"/>
                <a:gd name="T11" fmla="*/ 38 h 65"/>
                <a:gd name="T12" fmla="*/ 71 w 72"/>
                <a:gd name="T13" fmla="*/ 24 h 65"/>
                <a:gd name="T14" fmla="*/ 45 w 72"/>
                <a:gd name="T15" fmla="*/ 24 h 65"/>
                <a:gd name="T16" fmla="*/ 35 w 72"/>
                <a:gd name="T17" fmla="*/ 0 h 65"/>
                <a:gd name="T18" fmla="*/ 27 w 72"/>
                <a:gd name="T19" fmla="*/ 24 h 65"/>
                <a:gd name="T20" fmla="*/ 0 w 72"/>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5"/>
                <a:gd name="T35" fmla="*/ 72 w 72"/>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5">
                  <a:moveTo>
                    <a:pt x="0" y="24"/>
                  </a:moveTo>
                  <a:lnTo>
                    <a:pt x="22" y="40"/>
                  </a:lnTo>
                  <a:lnTo>
                    <a:pt x="14" y="64"/>
                  </a:lnTo>
                  <a:lnTo>
                    <a:pt x="38" y="48"/>
                  </a:lnTo>
                  <a:lnTo>
                    <a:pt x="60" y="64"/>
                  </a:lnTo>
                  <a:lnTo>
                    <a:pt x="50" y="38"/>
                  </a:lnTo>
                  <a:lnTo>
                    <a:pt x="71" y="24"/>
                  </a:lnTo>
                  <a:lnTo>
                    <a:pt x="45" y="24"/>
                  </a:lnTo>
                  <a:lnTo>
                    <a:pt x="35" y="0"/>
                  </a:lnTo>
                  <a:lnTo>
                    <a:pt x="27"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0" name="Freeform 63"/>
            <p:cNvSpPr>
              <a:spLocks/>
            </p:cNvSpPr>
            <p:nvPr/>
          </p:nvSpPr>
          <p:spPr bwMode="auto">
            <a:xfrm>
              <a:off x="2298" y="979"/>
              <a:ext cx="72" cy="65"/>
            </a:xfrm>
            <a:custGeom>
              <a:avLst/>
              <a:gdLst>
                <a:gd name="T0" fmla="*/ 0 w 72"/>
                <a:gd name="T1" fmla="*/ 24 h 65"/>
                <a:gd name="T2" fmla="*/ 22 w 72"/>
                <a:gd name="T3" fmla="*/ 40 h 65"/>
                <a:gd name="T4" fmla="*/ 14 w 72"/>
                <a:gd name="T5" fmla="*/ 64 h 65"/>
                <a:gd name="T6" fmla="*/ 38 w 72"/>
                <a:gd name="T7" fmla="*/ 48 h 65"/>
                <a:gd name="T8" fmla="*/ 60 w 72"/>
                <a:gd name="T9" fmla="*/ 64 h 65"/>
                <a:gd name="T10" fmla="*/ 50 w 72"/>
                <a:gd name="T11" fmla="*/ 38 h 65"/>
                <a:gd name="T12" fmla="*/ 71 w 72"/>
                <a:gd name="T13" fmla="*/ 24 h 65"/>
                <a:gd name="T14" fmla="*/ 45 w 72"/>
                <a:gd name="T15" fmla="*/ 24 h 65"/>
                <a:gd name="T16" fmla="*/ 35 w 72"/>
                <a:gd name="T17" fmla="*/ 0 h 65"/>
                <a:gd name="T18" fmla="*/ 27 w 72"/>
                <a:gd name="T19" fmla="*/ 24 h 65"/>
                <a:gd name="T20" fmla="*/ 0 w 72"/>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5"/>
                <a:gd name="T35" fmla="*/ 72 w 72"/>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5">
                  <a:moveTo>
                    <a:pt x="0" y="24"/>
                  </a:moveTo>
                  <a:lnTo>
                    <a:pt x="22" y="40"/>
                  </a:lnTo>
                  <a:lnTo>
                    <a:pt x="14" y="64"/>
                  </a:lnTo>
                  <a:lnTo>
                    <a:pt x="38" y="48"/>
                  </a:lnTo>
                  <a:lnTo>
                    <a:pt x="60" y="64"/>
                  </a:lnTo>
                  <a:lnTo>
                    <a:pt x="50" y="38"/>
                  </a:lnTo>
                  <a:lnTo>
                    <a:pt x="71" y="24"/>
                  </a:lnTo>
                  <a:lnTo>
                    <a:pt x="45" y="24"/>
                  </a:lnTo>
                  <a:lnTo>
                    <a:pt x="35"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1" name="Freeform 64"/>
            <p:cNvSpPr>
              <a:spLocks/>
            </p:cNvSpPr>
            <p:nvPr/>
          </p:nvSpPr>
          <p:spPr bwMode="auto">
            <a:xfrm>
              <a:off x="2191" y="1246"/>
              <a:ext cx="72" cy="66"/>
            </a:xfrm>
            <a:custGeom>
              <a:avLst/>
              <a:gdLst>
                <a:gd name="T0" fmla="*/ 0 w 72"/>
                <a:gd name="T1" fmla="*/ 24 h 66"/>
                <a:gd name="T2" fmla="*/ 22 w 72"/>
                <a:gd name="T3" fmla="*/ 41 h 66"/>
                <a:gd name="T4" fmla="*/ 14 w 72"/>
                <a:gd name="T5" fmla="*/ 65 h 66"/>
                <a:gd name="T6" fmla="*/ 38 w 72"/>
                <a:gd name="T7" fmla="*/ 49 h 66"/>
                <a:gd name="T8" fmla="*/ 62 w 72"/>
                <a:gd name="T9" fmla="*/ 64 h 66"/>
                <a:gd name="T10" fmla="*/ 51 w 72"/>
                <a:gd name="T11" fmla="*/ 38 h 66"/>
                <a:gd name="T12" fmla="*/ 71 w 72"/>
                <a:gd name="T13" fmla="*/ 24 h 66"/>
                <a:gd name="T14" fmla="*/ 45 w 72"/>
                <a:gd name="T15" fmla="*/ 24 h 66"/>
                <a:gd name="T16" fmla="*/ 36 w 72"/>
                <a:gd name="T17" fmla="*/ 0 h 66"/>
                <a:gd name="T18" fmla="*/ 28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1"/>
                  </a:lnTo>
                  <a:lnTo>
                    <a:pt x="14" y="65"/>
                  </a:lnTo>
                  <a:lnTo>
                    <a:pt x="38" y="49"/>
                  </a:lnTo>
                  <a:lnTo>
                    <a:pt x="62" y="64"/>
                  </a:lnTo>
                  <a:lnTo>
                    <a:pt x="51" y="38"/>
                  </a:lnTo>
                  <a:lnTo>
                    <a:pt x="71" y="24"/>
                  </a:lnTo>
                  <a:lnTo>
                    <a:pt x="45" y="24"/>
                  </a:lnTo>
                  <a:lnTo>
                    <a:pt x="36" y="0"/>
                  </a:lnTo>
                  <a:lnTo>
                    <a:pt x="28"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2" name="Freeform 65"/>
            <p:cNvSpPr>
              <a:spLocks/>
            </p:cNvSpPr>
            <p:nvPr/>
          </p:nvSpPr>
          <p:spPr bwMode="auto">
            <a:xfrm>
              <a:off x="2191" y="1246"/>
              <a:ext cx="72" cy="66"/>
            </a:xfrm>
            <a:custGeom>
              <a:avLst/>
              <a:gdLst>
                <a:gd name="T0" fmla="*/ 0 w 72"/>
                <a:gd name="T1" fmla="*/ 24 h 66"/>
                <a:gd name="T2" fmla="*/ 22 w 72"/>
                <a:gd name="T3" fmla="*/ 41 h 66"/>
                <a:gd name="T4" fmla="*/ 14 w 72"/>
                <a:gd name="T5" fmla="*/ 65 h 66"/>
                <a:gd name="T6" fmla="*/ 38 w 72"/>
                <a:gd name="T7" fmla="*/ 49 h 66"/>
                <a:gd name="T8" fmla="*/ 62 w 72"/>
                <a:gd name="T9" fmla="*/ 64 h 66"/>
                <a:gd name="T10" fmla="*/ 51 w 72"/>
                <a:gd name="T11" fmla="*/ 38 h 66"/>
                <a:gd name="T12" fmla="*/ 71 w 72"/>
                <a:gd name="T13" fmla="*/ 24 h 66"/>
                <a:gd name="T14" fmla="*/ 45 w 72"/>
                <a:gd name="T15" fmla="*/ 24 h 66"/>
                <a:gd name="T16" fmla="*/ 36 w 72"/>
                <a:gd name="T17" fmla="*/ 0 h 66"/>
                <a:gd name="T18" fmla="*/ 28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1"/>
                  </a:lnTo>
                  <a:lnTo>
                    <a:pt x="14" y="65"/>
                  </a:lnTo>
                  <a:lnTo>
                    <a:pt x="38" y="49"/>
                  </a:lnTo>
                  <a:lnTo>
                    <a:pt x="62" y="64"/>
                  </a:lnTo>
                  <a:lnTo>
                    <a:pt x="51" y="38"/>
                  </a:lnTo>
                  <a:lnTo>
                    <a:pt x="71" y="24"/>
                  </a:lnTo>
                  <a:lnTo>
                    <a:pt x="45" y="24"/>
                  </a:lnTo>
                  <a:lnTo>
                    <a:pt x="36" y="0"/>
                  </a:lnTo>
                  <a:lnTo>
                    <a:pt x="28"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3" name="Freeform 66"/>
            <p:cNvSpPr>
              <a:spLocks/>
            </p:cNvSpPr>
            <p:nvPr/>
          </p:nvSpPr>
          <p:spPr bwMode="auto">
            <a:xfrm>
              <a:off x="2587" y="1251"/>
              <a:ext cx="71" cy="65"/>
            </a:xfrm>
            <a:custGeom>
              <a:avLst/>
              <a:gdLst>
                <a:gd name="T0" fmla="*/ 0 w 71"/>
                <a:gd name="T1" fmla="*/ 23 h 65"/>
                <a:gd name="T2" fmla="*/ 22 w 71"/>
                <a:gd name="T3" fmla="*/ 40 h 65"/>
                <a:gd name="T4" fmla="*/ 14 w 71"/>
                <a:gd name="T5" fmla="*/ 64 h 65"/>
                <a:gd name="T6" fmla="*/ 38 w 71"/>
                <a:gd name="T7" fmla="*/ 48 h 65"/>
                <a:gd name="T8" fmla="*/ 61 w 71"/>
                <a:gd name="T9" fmla="*/ 63 h 65"/>
                <a:gd name="T10" fmla="*/ 50 w 71"/>
                <a:gd name="T11" fmla="*/ 37 h 65"/>
                <a:gd name="T12" fmla="*/ 70 w 71"/>
                <a:gd name="T13" fmla="*/ 23 h 65"/>
                <a:gd name="T14" fmla="*/ 44 w 71"/>
                <a:gd name="T15" fmla="*/ 23 h 65"/>
                <a:gd name="T16" fmla="*/ 35 w 71"/>
                <a:gd name="T17" fmla="*/ 0 h 65"/>
                <a:gd name="T18" fmla="*/ 27 w 71"/>
                <a:gd name="T19" fmla="*/ 23 h 65"/>
                <a:gd name="T20" fmla="*/ 0 w 71"/>
                <a:gd name="T21" fmla="*/ 23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5"/>
                <a:gd name="T35" fmla="*/ 71 w 71"/>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5">
                  <a:moveTo>
                    <a:pt x="0" y="23"/>
                  </a:moveTo>
                  <a:lnTo>
                    <a:pt x="22" y="40"/>
                  </a:lnTo>
                  <a:lnTo>
                    <a:pt x="14" y="64"/>
                  </a:lnTo>
                  <a:lnTo>
                    <a:pt x="38" y="48"/>
                  </a:lnTo>
                  <a:lnTo>
                    <a:pt x="61" y="63"/>
                  </a:lnTo>
                  <a:lnTo>
                    <a:pt x="50" y="37"/>
                  </a:lnTo>
                  <a:lnTo>
                    <a:pt x="70" y="23"/>
                  </a:lnTo>
                  <a:lnTo>
                    <a:pt x="44" y="23"/>
                  </a:lnTo>
                  <a:lnTo>
                    <a:pt x="35" y="0"/>
                  </a:lnTo>
                  <a:lnTo>
                    <a:pt x="27" y="23"/>
                  </a:lnTo>
                  <a:lnTo>
                    <a:pt x="0" y="23"/>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4" name="Freeform 67"/>
            <p:cNvSpPr>
              <a:spLocks/>
            </p:cNvSpPr>
            <p:nvPr/>
          </p:nvSpPr>
          <p:spPr bwMode="auto">
            <a:xfrm>
              <a:off x="2587" y="1251"/>
              <a:ext cx="71" cy="65"/>
            </a:xfrm>
            <a:custGeom>
              <a:avLst/>
              <a:gdLst>
                <a:gd name="T0" fmla="*/ 0 w 71"/>
                <a:gd name="T1" fmla="*/ 23 h 65"/>
                <a:gd name="T2" fmla="*/ 22 w 71"/>
                <a:gd name="T3" fmla="*/ 40 h 65"/>
                <a:gd name="T4" fmla="*/ 14 w 71"/>
                <a:gd name="T5" fmla="*/ 64 h 65"/>
                <a:gd name="T6" fmla="*/ 38 w 71"/>
                <a:gd name="T7" fmla="*/ 48 h 65"/>
                <a:gd name="T8" fmla="*/ 61 w 71"/>
                <a:gd name="T9" fmla="*/ 63 h 65"/>
                <a:gd name="T10" fmla="*/ 50 w 71"/>
                <a:gd name="T11" fmla="*/ 37 h 65"/>
                <a:gd name="T12" fmla="*/ 70 w 71"/>
                <a:gd name="T13" fmla="*/ 23 h 65"/>
                <a:gd name="T14" fmla="*/ 44 w 71"/>
                <a:gd name="T15" fmla="*/ 23 h 65"/>
                <a:gd name="T16" fmla="*/ 35 w 71"/>
                <a:gd name="T17" fmla="*/ 0 h 65"/>
                <a:gd name="T18" fmla="*/ 27 w 71"/>
                <a:gd name="T19" fmla="*/ 23 h 65"/>
                <a:gd name="T20" fmla="*/ 0 w 71"/>
                <a:gd name="T21" fmla="*/ 23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5"/>
                <a:gd name="T35" fmla="*/ 71 w 71"/>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5">
                  <a:moveTo>
                    <a:pt x="0" y="23"/>
                  </a:moveTo>
                  <a:lnTo>
                    <a:pt x="22" y="40"/>
                  </a:lnTo>
                  <a:lnTo>
                    <a:pt x="14" y="64"/>
                  </a:lnTo>
                  <a:lnTo>
                    <a:pt x="38" y="48"/>
                  </a:lnTo>
                  <a:lnTo>
                    <a:pt x="61" y="63"/>
                  </a:lnTo>
                  <a:lnTo>
                    <a:pt x="50" y="37"/>
                  </a:lnTo>
                  <a:lnTo>
                    <a:pt x="70" y="23"/>
                  </a:lnTo>
                  <a:lnTo>
                    <a:pt x="44" y="23"/>
                  </a:lnTo>
                  <a:lnTo>
                    <a:pt x="35" y="0"/>
                  </a:lnTo>
                  <a:lnTo>
                    <a:pt x="27" y="23"/>
                  </a:lnTo>
                  <a:lnTo>
                    <a:pt x="0" y="23"/>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5" name="Freeform 68"/>
            <p:cNvSpPr>
              <a:spLocks/>
            </p:cNvSpPr>
            <p:nvPr/>
          </p:nvSpPr>
          <p:spPr bwMode="auto">
            <a:xfrm>
              <a:off x="2308" y="1301"/>
              <a:ext cx="234" cy="124"/>
            </a:xfrm>
            <a:custGeom>
              <a:avLst/>
              <a:gdLst>
                <a:gd name="T0" fmla="*/ 31 w 234"/>
                <a:gd name="T1" fmla="*/ 123 h 124"/>
                <a:gd name="T2" fmla="*/ 24 w 234"/>
                <a:gd name="T3" fmla="*/ 118 h 124"/>
                <a:gd name="T4" fmla="*/ 7 w 234"/>
                <a:gd name="T5" fmla="*/ 107 h 124"/>
                <a:gd name="T6" fmla="*/ 0 w 234"/>
                <a:gd name="T7" fmla="*/ 73 h 124"/>
                <a:gd name="T8" fmla="*/ 13 w 234"/>
                <a:gd name="T9" fmla="*/ 49 h 124"/>
                <a:gd name="T10" fmla="*/ 33 w 234"/>
                <a:gd name="T11" fmla="*/ 28 h 124"/>
                <a:gd name="T12" fmla="*/ 56 w 234"/>
                <a:gd name="T13" fmla="*/ 0 h 124"/>
                <a:gd name="T14" fmla="*/ 176 w 234"/>
                <a:gd name="T15" fmla="*/ 0 h 124"/>
                <a:gd name="T16" fmla="*/ 199 w 234"/>
                <a:gd name="T17" fmla="*/ 28 h 124"/>
                <a:gd name="T18" fmla="*/ 219 w 234"/>
                <a:gd name="T19" fmla="*/ 48 h 124"/>
                <a:gd name="T20" fmla="*/ 233 w 234"/>
                <a:gd name="T21" fmla="*/ 72 h 124"/>
                <a:gd name="T22" fmla="*/ 226 w 234"/>
                <a:gd name="T23" fmla="*/ 107 h 124"/>
                <a:gd name="T24" fmla="*/ 208 w 234"/>
                <a:gd name="T25" fmla="*/ 118 h 124"/>
                <a:gd name="T26" fmla="*/ 200 w 234"/>
                <a:gd name="T27" fmla="*/ 122 h 124"/>
                <a:gd name="T28" fmla="*/ 31 w 234"/>
                <a:gd name="T29" fmla="*/ 123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4"/>
                <a:gd name="T46" fmla="*/ 0 h 124"/>
                <a:gd name="T47" fmla="*/ 234 w 234"/>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4" h="124">
                  <a:moveTo>
                    <a:pt x="31" y="123"/>
                  </a:moveTo>
                  <a:lnTo>
                    <a:pt x="24" y="118"/>
                  </a:lnTo>
                  <a:lnTo>
                    <a:pt x="7" y="107"/>
                  </a:lnTo>
                  <a:lnTo>
                    <a:pt x="0" y="73"/>
                  </a:lnTo>
                  <a:lnTo>
                    <a:pt x="13" y="49"/>
                  </a:lnTo>
                  <a:lnTo>
                    <a:pt x="33" y="28"/>
                  </a:lnTo>
                  <a:lnTo>
                    <a:pt x="56" y="0"/>
                  </a:lnTo>
                  <a:lnTo>
                    <a:pt x="176" y="0"/>
                  </a:lnTo>
                  <a:lnTo>
                    <a:pt x="199" y="28"/>
                  </a:lnTo>
                  <a:lnTo>
                    <a:pt x="219" y="48"/>
                  </a:lnTo>
                  <a:lnTo>
                    <a:pt x="233" y="72"/>
                  </a:lnTo>
                  <a:lnTo>
                    <a:pt x="226" y="107"/>
                  </a:lnTo>
                  <a:lnTo>
                    <a:pt x="208" y="118"/>
                  </a:lnTo>
                  <a:lnTo>
                    <a:pt x="200" y="122"/>
                  </a:lnTo>
                  <a:lnTo>
                    <a:pt x="31" y="123"/>
                  </a:lnTo>
                </a:path>
              </a:pathLst>
            </a:custGeom>
            <a:solidFill>
              <a:srgbClr val="555555"/>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6" name="Freeform 69"/>
            <p:cNvSpPr>
              <a:spLocks/>
            </p:cNvSpPr>
            <p:nvPr/>
          </p:nvSpPr>
          <p:spPr bwMode="auto">
            <a:xfrm>
              <a:off x="2308" y="1301"/>
              <a:ext cx="234" cy="124"/>
            </a:xfrm>
            <a:custGeom>
              <a:avLst/>
              <a:gdLst>
                <a:gd name="T0" fmla="*/ 31 w 234"/>
                <a:gd name="T1" fmla="*/ 123 h 124"/>
                <a:gd name="T2" fmla="*/ 24 w 234"/>
                <a:gd name="T3" fmla="*/ 118 h 124"/>
                <a:gd name="T4" fmla="*/ 7 w 234"/>
                <a:gd name="T5" fmla="*/ 107 h 124"/>
                <a:gd name="T6" fmla="*/ 0 w 234"/>
                <a:gd name="T7" fmla="*/ 73 h 124"/>
                <a:gd name="T8" fmla="*/ 13 w 234"/>
                <a:gd name="T9" fmla="*/ 49 h 124"/>
                <a:gd name="T10" fmla="*/ 33 w 234"/>
                <a:gd name="T11" fmla="*/ 28 h 124"/>
                <a:gd name="T12" fmla="*/ 56 w 234"/>
                <a:gd name="T13" fmla="*/ 0 h 124"/>
                <a:gd name="T14" fmla="*/ 176 w 234"/>
                <a:gd name="T15" fmla="*/ 0 h 124"/>
                <a:gd name="T16" fmla="*/ 199 w 234"/>
                <a:gd name="T17" fmla="*/ 28 h 124"/>
                <a:gd name="T18" fmla="*/ 219 w 234"/>
                <a:gd name="T19" fmla="*/ 48 h 124"/>
                <a:gd name="T20" fmla="*/ 233 w 234"/>
                <a:gd name="T21" fmla="*/ 72 h 124"/>
                <a:gd name="T22" fmla="*/ 226 w 234"/>
                <a:gd name="T23" fmla="*/ 107 h 124"/>
                <a:gd name="T24" fmla="*/ 208 w 234"/>
                <a:gd name="T25" fmla="*/ 118 h 124"/>
                <a:gd name="T26" fmla="*/ 200 w 234"/>
                <a:gd name="T27" fmla="*/ 122 h 124"/>
                <a:gd name="T28" fmla="*/ 31 w 234"/>
                <a:gd name="T29" fmla="*/ 123 h 1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4"/>
                <a:gd name="T46" fmla="*/ 0 h 124"/>
                <a:gd name="T47" fmla="*/ 234 w 234"/>
                <a:gd name="T48" fmla="*/ 124 h 1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4" h="124">
                  <a:moveTo>
                    <a:pt x="31" y="123"/>
                  </a:moveTo>
                  <a:lnTo>
                    <a:pt x="24" y="118"/>
                  </a:lnTo>
                  <a:lnTo>
                    <a:pt x="7" y="107"/>
                  </a:lnTo>
                  <a:lnTo>
                    <a:pt x="0" y="73"/>
                  </a:lnTo>
                  <a:lnTo>
                    <a:pt x="13" y="49"/>
                  </a:lnTo>
                  <a:lnTo>
                    <a:pt x="33" y="28"/>
                  </a:lnTo>
                  <a:lnTo>
                    <a:pt x="56" y="0"/>
                  </a:lnTo>
                  <a:lnTo>
                    <a:pt x="176" y="0"/>
                  </a:lnTo>
                  <a:lnTo>
                    <a:pt x="199" y="28"/>
                  </a:lnTo>
                  <a:lnTo>
                    <a:pt x="219" y="48"/>
                  </a:lnTo>
                  <a:lnTo>
                    <a:pt x="233" y="72"/>
                  </a:lnTo>
                  <a:lnTo>
                    <a:pt x="226" y="107"/>
                  </a:lnTo>
                  <a:lnTo>
                    <a:pt x="208" y="118"/>
                  </a:lnTo>
                  <a:lnTo>
                    <a:pt x="200" y="122"/>
                  </a:lnTo>
                  <a:lnTo>
                    <a:pt x="31" y="123"/>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7" name="Freeform 70"/>
            <p:cNvSpPr>
              <a:spLocks/>
            </p:cNvSpPr>
            <p:nvPr/>
          </p:nvSpPr>
          <p:spPr bwMode="auto">
            <a:xfrm>
              <a:off x="2040" y="1093"/>
              <a:ext cx="774" cy="332"/>
            </a:xfrm>
            <a:custGeom>
              <a:avLst/>
              <a:gdLst>
                <a:gd name="T0" fmla="*/ 296 w 774"/>
                <a:gd name="T1" fmla="*/ 203 h 332"/>
                <a:gd name="T2" fmla="*/ 240 w 774"/>
                <a:gd name="T3" fmla="*/ 179 h 332"/>
                <a:gd name="T4" fmla="*/ 214 w 774"/>
                <a:gd name="T5" fmla="*/ 137 h 332"/>
                <a:gd name="T6" fmla="*/ 155 w 774"/>
                <a:gd name="T7" fmla="*/ 107 h 332"/>
                <a:gd name="T8" fmla="*/ 96 w 774"/>
                <a:gd name="T9" fmla="*/ 88 h 332"/>
                <a:gd name="T10" fmla="*/ 36 w 774"/>
                <a:gd name="T11" fmla="*/ 61 h 332"/>
                <a:gd name="T12" fmla="*/ 0 w 774"/>
                <a:gd name="T13" fmla="*/ 13 h 332"/>
                <a:gd name="T14" fmla="*/ 40 w 774"/>
                <a:gd name="T15" fmla="*/ 14 h 332"/>
                <a:gd name="T16" fmla="*/ 98 w 774"/>
                <a:gd name="T17" fmla="*/ 17 h 332"/>
                <a:gd name="T18" fmla="*/ 165 w 774"/>
                <a:gd name="T19" fmla="*/ 22 h 332"/>
                <a:gd name="T20" fmla="*/ 212 w 774"/>
                <a:gd name="T21" fmla="*/ 21 h 332"/>
                <a:gd name="T22" fmla="*/ 271 w 774"/>
                <a:gd name="T23" fmla="*/ 26 h 332"/>
                <a:gd name="T24" fmla="*/ 291 w 774"/>
                <a:gd name="T25" fmla="*/ 91 h 332"/>
                <a:gd name="T26" fmla="*/ 341 w 774"/>
                <a:gd name="T27" fmla="*/ 85 h 332"/>
                <a:gd name="T28" fmla="*/ 353 w 774"/>
                <a:gd name="T29" fmla="*/ 26 h 332"/>
                <a:gd name="T30" fmla="*/ 318 w 774"/>
                <a:gd name="T31" fmla="*/ 15 h 332"/>
                <a:gd name="T32" fmla="*/ 360 w 774"/>
                <a:gd name="T33" fmla="*/ 3 h 332"/>
                <a:gd name="T34" fmla="*/ 405 w 774"/>
                <a:gd name="T35" fmla="*/ 7 h 332"/>
                <a:gd name="T36" fmla="*/ 419 w 774"/>
                <a:gd name="T37" fmla="*/ 73 h 332"/>
                <a:gd name="T38" fmla="*/ 430 w 774"/>
                <a:gd name="T39" fmla="*/ 90 h 332"/>
                <a:gd name="T40" fmla="*/ 461 w 774"/>
                <a:gd name="T41" fmla="*/ 100 h 332"/>
                <a:gd name="T42" fmla="*/ 472 w 774"/>
                <a:gd name="T43" fmla="*/ 48 h 332"/>
                <a:gd name="T44" fmla="*/ 538 w 774"/>
                <a:gd name="T45" fmla="*/ 18 h 332"/>
                <a:gd name="T46" fmla="*/ 605 w 774"/>
                <a:gd name="T47" fmla="*/ 22 h 332"/>
                <a:gd name="T48" fmla="*/ 656 w 774"/>
                <a:gd name="T49" fmla="*/ 22 h 332"/>
                <a:gd name="T50" fmla="*/ 742 w 774"/>
                <a:gd name="T51" fmla="*/ 14 h 332"/>
                <a:gd name="T52" fmla="*/ 773 w 774"/>
                <a:gd name="T53" fmla="*/ 17 h 332"/>
                <a:gd name="T54" fmla="*/ 744 w 774"/>
                <a:gd name="T55" fmla="*/ 53 h 332"/>
                <a:gd name="T56" fmla="*/ 693 w 774"/>
                <a:gd name="T57" fmla="*/ 83 h 332"/>
                <a:gd name="T58" fmla="*/ 642 w 774"/>
                <a:gd name="T59" fmla="*/ 104 h 332"/>
                <a:gd name="T60" fmla="*/ 588 w 774"/>
                <a:gd name="T61" fmla="*/ 112 h 332"/>
                <a:gd name="T62" fmla="*/ 543 w 774"/>
                <a:gd name="T63" fmla="*/ 152 h 332"/>
                <a:gd name="T64" fmla="*/ 514 w 774"/>
                <a:gd name="T65" fmla="*/ 189 h 332"/>
                <a:gd name="T66" fmla="*/ 468 w 774"/>
                <a:gd name="T67" fmla="*/ 203 h 332"/>
                <a:gd name="T68" fmla="*/ 441 w 774"/>
                <a:gd name="T69" fmla="*/ 203 h 332"/>
                <a:gd name="T70" fmla="*/ 451 w 774"/>
                <a:gd name="T71" fmla="*/ 263 h 332"/>
                <a:gd name="T72" fmla="*/ 455 w 774"/>
                <a:gd name="T73" fmla="*/ 331 h 332"/>
                <a:gd name="T74" fmla="*/ 398 w 774"/>
                <a:gd name="T75" fmla="*/ 326 h 332"/>
                <a:gd name="T76" fmla="*/ 394 w 774"/>
                <a:gd name="T77" fmla="*/ 293 h 332"/>
                <a:gd name="T78" fmla="*/ 384 w 774"/>
                <a:gd name="T79" fmla="*/ 234 h 332"/>
                <a:gd name="T80" fmla="*/ 363 w 774"/>
                <a:gd name="T81" fmla="*/ 258 h 332"/>
                <a:gd name="T82" fmla="*/ 371 w 774"/>
                <a:gd name="T83" fmla="*/ 326 h 332"/>
                <a:gd name="T84" fmla="*/ 318 w 774"/>
                <a:gd name="T85" fmla="*/ 331 h 332"/>
                <a:gd name="T86" fmla="*/ 314 w 774"/>
                <a:gd name="T87" fmla="*/ 276 h 332"/>
                <a:gd name="T88" fmla="*/ 328 w 774"/>
                <a:gd name="T89" fmla="*/ 194 h 3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
                <a:gd name="T136" fmla="*/ 0 h 332"/>
                <a:gd name="T137" fmla="*/ 774 w 774"/>
                <a:gd name="T138" fmla="*/ 332 h 3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 h="332">
                  <a:moveTo>
                    <a:pt x="327" y="199"/>
                  </a:moveTo>
                  <a:lnTo>
                    <a:pt x="296" y="203"/>
                  </a:lnTo>
                  <a:lnTo>
                    <a:pt x="254" y="192"/>
                  </a:lnTo>
                  <a:lnTo>
                    <a:pt x="240" y="179"/>
                  </a:lnTo>
                  <a:lnTo>
                    <a:pt x="226" y="161"/>
                  </a:lnTo>
                  <a:lnTo>
                    <a:pt x="214" y="137"/>
                  </a:lnTo>
                  <a:lnTo>
                    <a:pt x="193" y="118"/>
                  </a:lnTo>
                  <a:lnTo>
                    <a:pt x="155" y="107"/>
                  </a:lnTo>
                  <a:lnTo>
                    <a:pt x="123" y="94"/>
                  </a:lnTo>
                  <a:lnTo>
                    <a:pt x="96" y="88"/>
                  </a:lnTo>
                  <a:lnTo>
                    <a:pt x="74" y="69"/>
                  </a:lnTo>
                  <a:lnTo>
                    <a:pt x="36" y="61"/>
                  </a:lnTo>
                  <a:lnTo>
                    <a:pt x="13" y="40"/>
                  </a:lnTo>
                  <a:lnTo>
                    <a:pt x="0" y="13"/>
                  </a:lnTo>
                  <a:lnTo>
                    <a:pt x="18" y="14"/>
                  </a:lnTo>
                  <a:lnTo>
                    <a:pt x="40" y="14"/>
                  </a:lnTo>
                  <a:lnTo>
                    <a:pt x="73" y="14"/>
                  </a:lnTo>
                  <a:lnTo>
                    <a:pt x="98" y="17"/>
                  </a:lnTo>
                  <a:lnTo>
                    <a:pt x="133" y="17"/>
                  </a:lnTo>
                  <a:lnTo>
                    <a:pt x="165" y="22"/>
                  </a:lnTo>
                  <a:lnTo>
                    <a:pt x="182" y="21"/>
                  </a:lnTo>
                  <a:lnTo>
                    <a:pt x="212" y="21"/>
                  </a:lnTo>
                  <a:lnTo>
                    <a:pt x="250" y="22"/>
                  </a:lnTo>
                  <a:lnTo>
                    <a:pt x="271" y="26"/>
                  </a:lnTo>
                  <a:lnTo>
                    <a:pt x="296" y="44"/>
                  </a:lnTo>
                  <a:lnTo>
                    <a:pt x="291" y="91"/>
                  </a:lnTo>
                  <a:lnTo>
                    <a:pt x="320" y="99"/>
                  </a:lnTo>
                  <a:lnTo>
                    <a:pt x="341" y="85"/>
                  </a:lnTo>
                  <a:lnTo>
                    <a:pt x="356" y="58"/>
                  </a:lnTo>
                  <a:lnTo>
                    <a:pt x="353" y="26"/>
                  </a:lnTo>
                  <a:lnTo>
                    <a:pt x="339" y="15"/>
                  </a:lnTo>
                  <a:lnTo>
                    <a:pt x="318" y="15"/>
                  </a:lnTo>
                  <a:lnTo>
                    <a:pt x="322" y="6"/>
                  </a:lnTo>
                  <a:lnTo>
                    <a:pt x="360" y="3"/>
                  </a:lnTo>
                  <a:lnTo>
                    <a:pt x="387" y="0"/>
                  </a:lnTo>
                  <a:lnTo>
                    <a:pt x="405" y="7"/>
                  </a:lnTo>
                  <a:lnTo>
                    <a:pt x="412" y="40"/>
                  </a:lnTo>
                  <a:lnTo>
                    <a:pt x="419" y="73"/>
                  </a:lnTo>
                  <a:lnTo>
                    <a:pt x="431" y="91"/>
                  </a:lnTo>
                  <a:lnTo>
                    <a:pt x="430" y="90"/>
                  </a:lnTo>
                  <a:lnTo>
                    <a:pt x="441" y="99"/>
                  </a:lnTo>
                  <a:lnTo>
                    <a:pt x="461" y="100"/>
                  </a:lnTo>
                  <a:lnTo>
                    <a:pt x="476" y="93"/>
                  </a:lnTo>
                  <a:lnTo>
                    <a:pt x="472" y="48"/>
                  </a:lnTo>
                  <a:lnTo>
                    <a:pt x="493" y="22"/>
                  </a:lnTo>
                  <a:lnTo>
                    <a:pt x="538" y="18"/>
                  </a:lnTo>
                  <a:lnTo>
                    <a:pt x="568" y="22"/>
                  </a:lnTo>
                  <a:lnTo>
                    <a:pt x="605" y="22"/>
                  </a:lnTo>
                  <a:lnTo>
                    <a:pt x="628" y="22"/>
                  </a:lnTo>
                  <a:lnTo>
                    <a:pt x="656" y="22"/>
                  </a:lnTo>
                  <a:lnTo>
                    <a:pt x="702" y="22"/>
                  </a:lnTo>
                  <a:lnTo>
                    <a:pt x="742" y="14"/>
                  </a:lnTo>
                  <a:lnTo>
                    <a:pt x="771" y="18"/>
                  </a:lnTo>
                  <a:lnTo>
                    <a:pt x="773" y="17"/>
                  </a:lnTo>
                  <a:lnTo>
                    <a:pt x="762" y="40"/>
                  </a:lnTo>
                  <a:lnTo>
                    <a:pt x="744" y="53"/>
                  </a:lnTo>
                  <a:lnTo>
                    <a:pt x="723" y="77"/>
                  </a:lnTo>
                  <a:lnTo>
                    <a:pt x="693" y="83"/>
                  </a:lnTo>
                  <a:lnTo>
                    <a:pt x="672" y="100"/>
                  </a:lnTo>
                  <a:lnTo>
                    <a:pt x="642" y="104"/>
                  </a:lnTo>
                  <a:lnTo>
                    <a:pt x="613" y="116"/>
                  </a:lnTo>
                  <a:lnTo>
                    <a:pt x="588" y="112"/>
                  </a:lnTo>
                  <a:lnTo>
                    <a:pt x="562" y="125"/>
                  </a:lnTo>
                  <a:lnTo>
                    <a:pt x="543" y="152"/>
                  </a:lnTo>
                  <a:lnTo>
                    <a:pt x="535" y="171"/>
                  </a:lnTo>
                  <a:lnTo>
                    <a:pt x="514" y="189"/>
                  </a:lnTo>
                  <a:lnTo>
                    <a:pt x="493" y="199"/>
                  </a:lnTo>
                  <a:lnTo>
                    <a:pt x="468" y="203"/>
                  </a:lnTo>
                  <a:lnTo>
                    <a:pt x="444" y="203"/>
                  </a:lnTo>
                  <a:lnTo>
                    <a:pt x="441" y="203"/>
                  </a:lnTo>
                  <a:lnTo>
                    <a:pt x="448" y="225"/>
                  </a:lnTo>
                  <a:lnTo>
                    <a:pt x="451" y="263"/>
                  </a:lnTo>
                  <a:lnTo>
                    <a:pt x="455" y="298"/>
                  </a:lnTo>
                  <a:lnTo>
                    <a:pt x="455" y="331"/>
                  </a:lnTo>
                  <a:lnTo>
                    <a:pt x="434" y="331"/>
                  </a:lnTo>
                  <a:lnTo>
                    <a:pt x="398" y="326"/>
                  </a:lnTo>
                  <a:lnTo>
                    <a:pt x="397" y="317"/>
                  </a:lnTo>
                  <a:lnTo>
                    <a:pt x="394" y="293"/>
                  </a:lnTo>
                  <a:lnTo>
                    <a:pt x="400" y="230"/>
                  </a:lnTo>
                  <a:lnTo>
                    <a:pt x="384" y="234"/>
                  </a:lnTo>
                  <a:lnTo>
                    <a:pt x="363" y="230"/>
                  </a:lnTo>
                  <a:lnTo>
                    <a:pt x="363" y="258"/>
                  </a:lnTo>
                  <a:lnTo>
                    <a:pt x="368" y="296"/>
                  </a:lnTo>
                  <a:lnTo>
                    <a:pt x="371" y="326"/>
                  </a:lnTo>
                  <a:lnTo>
                    <a:pt x="338" y="326"/>
                  </a:lnTo>
                  <a:lnTo>
                    <a:pt x="318" y="331"/>
                  </a:lnTo>
                  <a:lnTo>
                    <a:pt x="307" y="303"/>
                  </a:lnTo>
                  <a:lnTo>
                    <a:pt x="314" y="276"/>
                  </a:lnTo>
                  <a:lnTo>
                    <a:pt x="316" y="243"/>
                  </a:lnTo>
                  <a:lnTo>
                    <a:pt x="328" y="194"/>
                  </a:lnTo>
                  <a:lnTo>
                    <a:pt x="327" y="199"/>
                  </a:lnTo>
                </a:path>
              </a:pathLst>
            </a:custGeom>
            <a:solidFill>
              <a:srgbClr val="804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8" name="Freeform 71"/>
            <p:cNvSpPr>
              <a:spLocks/>
            </p:cNvSpPr>
            <p:nvPr/>
          </p:nvSpPr>
          <p:spPr bwMode="auto">
            <a:xfrm>
              <a:off x="2040" y="1093"/>
              <a:ext cx="774" cy="332"/>
            </a:xfrm>
            <a:custGeom>
              <a:avLst/>
              <a:gdLst>
                <a:gd name="T0" fmla="*/ 296 w 774"/>
                <a:gd name="T1" fmla="*/ 203 h 332"/>
                <a:gd name="T2" fmla="*/ 240 w 774"/>
                <a:gd name="T3" fmla="*/ 179 h 332"/>
                <a:gd name="T4" fmla="*/ 214 w 774"/>
                <a:gd name="T5" fmla="*/ 137 h 332"/>
                <a:gd name="T6" fmla="*/ 155 w 774"/>
                <a:gd name="T7" fmla="*/ 107 h 332"/>
                <a:gd name="T8" fmla="*/ 96 w 774"/>
                <a:gd name="T9" fmla="*/ 88 h 332"/>
                <a:gd name="T10" fmla="*/ 36 w 774"/>
                <a:gd name="T11" fmla="*/ 61 h 332"/>
                <a:gd name="T12" fmla="*/ 0 w 774"/>
                <a:gd name="T13" fmla="*/ 13 h 332"/>
                <a:gd name="T14" fmla="*/ 40 w 774"/>
                <a:gd name="T15" fmla="*/ 14 h 332"/>
                <a:gd name="T16" fmla="*/ 98 w 774"/>
                <a:gd name="T17" fmla="*/ 17 h 332"/>
                <a:gd name="T18" fmla="*/ 165 w 774"/>
                <a:gd name="T19" fmla="*/ 22 h 332"/>
                <a:gd name="T20" fmla="*/ 212 w 774"/>
                <a:gd name="T21" fmla="*/ 21 h 332"/>
                <a:gd name="T22" fmla="*/ 271 w 774"/>
                <a:gd name="T23" fmla="*/ 26 h 332"/>
                <a:gd name="T24" fmla="*/ 291 w 774"/>
                <a:gd name="T25" fmla="*/ 91 h 332"/>
                <a:gd name="T26" fmla="*/ 341 w 774"/>
                <a:gd name="T27" fmla="*/ 85 h 332"/>
                <a:gd name="T28" fmla="*/ 353 w 774"/>
                <a:gd name="T29" fmla="*/ 26 h 332"/>
                <a:gd name="T30" fmla="*/ 318 w 774"/>
                <a:gd name="T31" fmla="*/ 15 h 332"/>
                <a:gd name="T32" fmla="*/ 360 w 774"/>
                <a:gd name="T33" fmla="*/ 3 h 332"/>
                <a:gd name="T34" fmla="*/ 405 w 774"/>
                <a:gd name="T35" fmla="*/ 7 h 332"/>
                <a:gd name="T36" fmla="*/ 419 w 774"/>
                <a:gd name="T37" fmla="*/ 73 h 332"/>
                <a:gd name="T38" fmla="*/ 430 w 774"/>
                <a:gd name="T39" fmla="*/ 90 h 332"/>
                <a:gd name="T40" fmla="*/ 461 w 774"/>
                <a:gd name="T41" fmla="*/ 100 h 332"/>
                <a:gd name="T42" fmla="*/ 472 w 774"/>
                <a:gd name="T43" fmla="*/ 48 h 332"/>
                <a:gd name="T44" fmla="*/ 538 w 774"/>
                <a:gd name="T45" fmla="*/ 18 h 332"/>
                <a:gd name="T46" fmla="*/ 605 w 774"/>
                <a:gd name="T47" fmla="*/ 22 h 332"/>
                <a:gd name="T48" fmla="*/ 656 w 774"/>
                <a:gd name="T49" fmla="*/ 22 h 332"/>
                <a:gd name="T50" fmla="*/ 742 w 774"/>
                <a:gd name="T51" fmla="*/ 14 h 332"/>
                <a:gd name="T52" fmla="*/ 773 w 774"/>
                <a:gd name="T53" fmla="*/ 17 h 332"/>
                <a:gd name="T54" fmla="*/ 744 w 774"/>
                <a:gd name="T55" fmla="*/ 53 h 332"/>
                <a:gd name="T56" fmla="*/ 693 w 774"/>
                <a:gd name="T57" fmla="*/ 83 h 332"/>
                <a:gd name="T58" fmla="*/ 642 w 774"/>
                <a:gd name="T59" fmla="*/ 104 h 332"/>
                <a:gd name="T60" fmla="*/ 588 w 774"/>
                <a:gd name="T61" fmla="*/ 112 h 332"/>
                <a:gd name="T62" fmla="*/ 543 w 774"/>
                <a:gd name="T63" fmla="*/ 152 h 332"/>
                <a:gd name="T64" fmla="*/ 514 w 774"/>
                <a:gd name="T65" fmla="*/ 189 h 332"/>
                <a:gd name="T66" fmla="*/ 468 w 774"/>
                <a:gd name="T67" fmla="*/ 203 h 332"/>
                <a:gd name="T68" fmla="*/ 441 w 774"/>
                <a:gd name="T69" fmla="*/ 203 h 332"/>
                <a:gd name="T70" fmla="*/ 451 w 774"/>
                <a:gd name="T71" fmla="*/ 263 h 332"/>
                <a:gd name="T72" fmla="*/ 455 w 774"/>
                <a:gd name="T73" fmla="*/ 331 h 332"/>
                <a:gd name="T74" fmla="*/ 398 w 774"/>
                <a:gd name="T75" fmla="*/ 326 h 332"/>
                <a:gd name="T76" fmla="*/ 394 w 774"/>
                <a:gd name="T77" fmla="*/ 293 h 332"/>
                <a:gd name="T78" fmla="*/ 384 w 774"/>
                <a:gd name="T79" fmla="*/ 234 h 332"/>
                <a:gd name="T80" fmla="*/ 363 w 774"/>
                <a:gd name="T81" fmla="*/ 258 h 332"/>
                <a:gd name="T82" fmla="*/ 371 w 774"/>
                <a:gd name="T83" fmla="*/ 326 h 332"/>
                <a:gd name="T84" fmla="*/ 318 w 774"/>
                <a:gd name="T85" fmla="*/ 331 h 332"/>
                <a:gd name="T86" fmla="*/ 314 w 774"/>
                <a:gd name="T87" fmla="*/ 276 h 332"/>
                <a:gd name="T88" fmla="*/ 328 w 774"/>
                <a:gd name="T89" fmla="*/ 194 h 3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74"/>
                <a:gd name="T136" fmla="*/ 0 h 332"/>
                <a:gd name="T137" fmla="*/ 774 w 774"/>
                <a:gd name="T138" fmla="*/ 332 h 3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74" h="332">
                  <a:moveTo>
                    <a:pt x="327" y="199"/>
                  </a:moveTo>
                  <a:lnTo>
                    <a:pt x="296" y="203"/>
                  </a:lnTo>
                  <a:lnTo>
                    <a:pt x="254" y="192"/>
                  </a:lnTo>
                  <a:lnTo>
                    <a:pt x="240" y="179"/>
                  </a:lnTo>
                  <a:lnTo>
                    <a:pt x="226" y="161"/>
                  </a:lnTo>
                  <a:lnTo>
                    <a:pt x="214" y="137"/>
                  </a:lnTo>
                  <a:lnTo>
                    <a:pt x="193" y="118"/>
                  </a:lnTo>
                  <a:lnTo>
                    <a:pt x="155" y="107"/>
                  </a:lnTo>
                  <a:lnTo>
                    <a:pt x="123" y="94"/>
                  </a:lnTo>
                  <a:lnTo>
                    <a:pt x="96" y="88"/>
                  </a:lnTo>
                  <a:lnTo>
                    <a:pt x="74" y="69"/>
                  </a:lnTo>
                  <a:lnTo>
                    <a:pt x="36" y="61"/>
                  </a:lnTo>
                  <a:lnTo>
                    <a:pt x="13" y="40"/>
                  </a:lnTo>
                  <a:lnTo>
                    <a:pt x="0" y="13"/>
                  </a:lnTo>
                  <a:lnTo>
                    <a:pt x="18" y="14"/>
                  </a:lnTo>
                  <a:lnTo>
                    <a:pt x="40" y="14"/>
                  </a:lnTo>
                  <a:lnTo>
                    <a:pt x="73" y="14"/>
                  </a:lnTo>
                  <a:lnTo>
                    <a:pt x="98" y="17"/>
                  </a:lnTo>
                  <a:lnTo>
                    <a:pt x="133" y="17"/>
                  </a:lnTo>
                  <a:lnTo>
                    <a:pt x="165" y="22"/>
                  </a:lnTo>
                  <a:lnTo>
                    <a:pt x="182" y="21"/>
                  </a:lnTo>
                  <a:lnTo>
                    <a:pt x="212" y="21"/>
                  </a:lnTo>
                  <a:lnTo>
                    <a:pt x="250" y="22"/>
                  </a:lnTo>
                  <a:lnTo>
                    <a:pt x="271" y="26"/>
                  </a:lnTo>
                  <a:lnTo>
                    <a:pt x="296" y="44"/>
                  </a:lnTo>
                  <a:lnTo>
                    <a:pt x="291" y="91"/>
                  </a:lnTo>
                  <a:lnTo>
                    <a:pt x="320" y="99"/>
                  </a:lnTo>
                  <a:lnTo>
                    <a:pt x="341" y="85"/>
                  </a:lnTo>
                  <a:lnTo>
                    <a:pt x="356" y="58"/>
                  </a:lnTo>
                  <a:lnTo>
                    <a:pt x="353" y="26"/>
                  </a:lnTo>
                  <a:lnTo>
                    <a:pt x="339" y="15"/>
                  </a:lnTo>
                  <a:lnTo>
                    <a:pt x="318" y="15"/>
                  </a:lnTo>
                  <a:lnTo>
                    <a:pt x="322" y="6"/>
                  </a:lnTo>
                  <a:lnTo>
                    <a:pt x="360" y="3"/>
                  </a:lnTo>
                  <a:lnTo>
                    <a:pt x="387" y="0"/>
                  </a:lnTo>
                  <a:lnTo>
                    <a:pt x="405" y="7"/>
                  </a:lnTo>
                  <a:lnTo>
                    <a:pt x="412" y="40"/>
                  </a:lnTo>
                  <a:lnTo>
                    <a:pt x="419" y="73"/>
                  </a:lnTo>
                  <a:lnTo>
                    <a:pt x="431" y="91"/>
                  </a:lnTo>
                  <a:lnTo>
                    <a:pt x="430" y="90"/>
                  </a:lnTo>
                  <a:lnTo>
                    <a:pt x="441" y="99"/>
                  </a:lnTo>
                  <a:lnTo>
                    <a:pt x="461" y="100"/>
                  </a:lnTo>
                  <a:lnTo>
                    <a:pt x="476" y="93"/>
                  </a:lnTo>
                  <a:lnTo>
                    <a:pt x="472" y="48"/>
                  </a:lnTo>
                  <a:lnTo>
                    <a:pt x="493" y="22"/>
                  </a:lnTo>
                  <a:lnTo>
                    <a:pt x="538" y="18"/>
                  </a:lnTo>
                  <a:lnTo>
                    <a:pt x="568" y="22"/>
                  </a:lnTo>
                  <a:lnTo>
                    <a:pt x="605" y="22"/>
                  </a:lnTo>
                  <a:lnTo>
                    <a:pt x="628" y="22"/>
                  </a:lnTo>
                  <a:lnTo>
                    <a:pt x="656" y="22"/>
                  </a:lnTo>
                  <a:lnTo>
                    <a:pt x="702" y="22"/>
                  </a:lnTo>
                  <a:lnTo>
                    <a:pt x="742" y="14"/>
                  </a:lnTo>
                  <a:lnTo>
                    <a:pt x="771" y="18"/>
                  </a:lnTo>
                  <a:lnTo>
                    <a:pt x="773" y="17"/>
                  </a:lnTo>
                  <a:lnTo>
                    <a:pt x="762" y="40"/>
                  </a:lnTo>
                  <a:lnTo>
                    <a:pt x="744" y="53"/>
                  </a:lnTo>
                  <a:lnTo>
                    <a:pt x="723" y="77"/>
                  </a:lnTo>
                  <a:lnTo>
                    <a:pt x="693" y="83"/>
                  </a:lnTo>
                  <a:lnTo>
                    <a:pt x="672" y="100"/>
                  </a:lnTo>
                  <a:lnTo>
                    <a:pt x="642" y="104"/>
                  </a:lnTo>
                  <a:lnTo>
                    <a:pt x="613" y="116"/>
                  </a:lnTo>
                  <a:lnTo>
                    <a:pt x="588" y="112"/>
                  </a:lnTo>
                  <a:lnTo>
                    <a:pt x="562" y="125"/>
                  </a:lnTo>
                  <a:lnTo>
                    <a:pt x="543" y="152"/>
                  </a:lnTo>
                  <a:lnTo>
                    <a:pt x="535" y="171"/>
                  </a:lnTo>
                  <a:lnTo>
                    <a:pt x="514" y="189"/>
                  </a:lnTo>
                  <a:lnTo>
                    <a:pt x="493" y="199"/>
                  </a:lnTo>
                  <a:lnTo>
                    <a:pt x="468" y="203"/>
                  </a:lnTo>
                  <a:lnTo>
                    <a:pt x="444" y="203"/>
                  </a:lnTo>
                  <a:lnTo>
                    <a:pt x="441" y="203"/>
                  </a:lnTo>
                  <a:lnTo>
                    <a:pt x="448" y="225"/>
                  </a:lnTo>
                  <a:lnTo>
                    <a:pt x="451" y="263"/>
                  </a:lnTo>
                  <a:lnTo>
                    <a:pt x="455" y="298"/>
                  </a:lnTo>
                  <a:lnTo>
                    <a:pt x="455" y="331"/>
                  </a:lnTo>
                  <a:lnTo>
                    <a:pt x="434" y="331"/>
                  </a:lnTo>
                  <a:lnTo>
                    <a:pt x="398" y="326"/>
                  </a:lnTo>
                  <a:lnTo>
                    <a:pt x="397" y="317"/>
                  </a:lnTo>
                  <a:lnTo>
                    <a:pt x="394" y="293"/>
                  </a:lnTo>
                  <a:lnTo>
                    <a:pt x="400" y="230"/>
                  </a:lnTo>
                  <a:lnTo>
                    <a:pt x="384" y="234"/>
                  </a:lnTo>
                  <a:lnTo>
                    <a:pt x="363" y="230"/>
                  </a:lnTo>
                  <a:lnTo>
                    <a:pt x="363" y="258"/>
                  </a:lnTo>
                  <a:lnTo>
                    <a:pt x="368" y="296"/>
                  </a:lnTo>
                  <a:lnTo>
                    <a:pt x="371" y="326"/>
                  </a:lnTo>
                  <a:lnTo>
                    <a:pt x="338" y="326"/>
                  </a:lnTo>
                  <a:lnTo>
                    <a:pt x="318" y="331"/>
                  </a:lnTo>
                  <a:lnTo>
                    <a:pt x="307" y="303"/>
                  </a:lnTo>
                  <a:lnTo>
                    <a:pt x="314" y="276"/>
                  </a:lnTo>
                  <a:lnTo>
                    <a:pt x="316" y="243"/>
                  </a:lnTo>
                  <a:lnTo>
                    <a:pt x="328" y="194"/>
                  </a:lnTo>
                  <a:lnTo>
                    <a:pt x="327" y="199"/>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099" name="Freeform 72"/>
            <p:cNvSpPr>
              <a:spLocks/>
            </p:cNvSpPr>
            <p:nvPr/>
          </p:nvSpPr>
          <p:spPr bwMode="auto">
            <a:xfrm>
              <a:off x="2383" y="1093"/>
              <a:ext cx="89" cy="108"/>
            </a:xfrm>
            <a:custGeom>
              <a:avLst/>
              <a:gdLst>
                <a:gd name="T0" fmla="*/ 88 w 89"/>
                <a:gd name="T1" fmla="*/ 89 h 108"/>
                <a:gd name="T2" fmla="*/ 76 w 89"/>
                <a:gd name="T3" fmla="*/ 73 h 108"/>
                <a:gd name="T4" fmla="*/ 71 w 89"/>
                <a:gd name="T5" fmla="*/ 42 h 108"/>
                <a:gd name="T6" fmla="*/ 63 w 89"/>
                <a:gd name="T7" fmla="*/ 10 h 108"/>
                <a:gd name="T8" fmla="*/ 48 w 89"/>
                <a:gd name="T9" fmla="*/ 0 h 108"/>
                <a:gd name="T10" fmla="*/ 32 w 89"/>
                <a:gd name="T11" fmla="*/ 0 h 108"/>
                <a:gd name="T12" fmla="*/ 10 w 89"/>
                <a:gd name="T13" fmla="*/ 1 h 108"/>
                <a:gd name="T14" fmla="*/ 9 w 89"/>
                <a:gd name="T15" fmla="*/ 4 h 108"/>
                <a:gd name="T16" fmla="*/ 17 w 89"/>
                <a:gd name="T17" fmla="*/ 25 h 108"/>
                <a:gd name="T18" fmla="*/ 9 w 89"/>
                <a:gd name="T19" fmla="*/ 25 h 108"/>
                <a:gd name="T20" fmla="*/ 13 w 89"/>
                <a:gd name="T21" fmla="*/ 49 h 108"/>
                <a:gd name="T22" fmla="*/ 9 w 89"/>
                <a:gd name="T23" fmla="*/ 69 h 108"/>
                <a:gd name="T24" fmla="*/ 0 w 89"/>
                <a:gd name="T25" fmla="*/ 85 h 108"/>
                <a:gd name="T26" fmla="*/ 0 w 89"/>
                <a:gd name="T27" fmla="*/ 92 h 108"/>
                <a:gd name="T28" fmla="*/ 3 w 89"/>
                <a:gd name="T29" fmla="*/ 95 h 108"/>
                <a:gd name="T30" fmla="*/ 7 w 89"/>
                <a:gd name="T31" fmla="*/ 96 h 108"/>
                <a:gd name="T32" fmla="*/ 11 w 89"/>
                <a:gd name="T33" fmla="*/ 95 h 108"/>
                <a:gd name="T34" fmla="*/ 15 w 89"/>
                <a:gd name="T35" fmla="*/ 94 h 108"/>
                <a:gd name="T36" fmla="*/ 18 w 89"/>
                <a:gd name="T37" fmla="*/ 96 h 108"/>
                <a:gd name="T38" fmla="*/ 20 w 89"/>
                <a:gd name="T39" fmla="*/ 100 h 108"/>
                <a:gd name="T40" fmla="*/ 26 w 89"/>
                <a:gd name="T41" fmla="*/ 98 h 108"/>
                <a:gd name="T42" fmla="*/ 28 w 89"/>
                <a:gd name="T43" fmla="*/ 96 h 108"/>
                <a:gd name="T44" fmla="*/ 32 w 89"/>
                <a:gd name="T45" fmla="*/ 95 h 108"/>
                <a:gd name="T46" fmla="*/ 36 w 89"/>
                <a:gd name="T47" fmla="*/ 96 h 108"/>
                <a:gd name="T48" fmla="*/ 39 w 89"/>
                <a:gd name="T49" fmla="*/ 99 h 108"/>
                <a:gd name="T50" fmla="*/ 44 w 89"/>
                <a:gd name="T51" fmla="*/ 102 h 108"/>
                <a:gd name="T52" fmla="*/ 46 w 89"/>
                <a:gd name="T53" fmla="*/ 104 h 108"/>
                <a:gd name="T54" fmla="*/ 48 w 89"/>
                <a:gd name="T55" fmla="*/ 107 h 108"/>
                <a:gd name="T56" fmla="*/ 52 w 89"/>
                <a:gd name="T57" fmla="*/ 102 h 108"/>
                <a:gd name="T58" fmla="*/ 56 w 89"/>
                <a:gd name="T59" fmla="*/ 99 h 108"/>
                <a:gd name="T60" fmla="*/ 58 w 89"/>
                <a:gd name="T61" fmla="*/ 96 h 108"/>
                <a:gd name="T62" fmla="*/ 63 w 89"/>
                <a:gd name="T63" fmla="*/ 97 h 108"/>
                <a:gd name="T64" fmla="*/ 67 w 89"/>
                <a:gd name="T65" fmla="*/ 100 h 108"/>
                <a:gd name="T66" fmla="*/ 72 w 89"/>
                <a:gd name="T67" fmla="*/ 96 h 108"/>
                <a:gd name="T68" fmla="*/ 76 w 89"/>
                <a:gd name="T69" fmla="*/ 92 h 108"/>
                <a:gd name="T70" fmla="*/ 78 w 89"/>
                <a:gd name="T71" fmla="*/ 89 h 108"/>
                <a:gd name="T72" fmla="*/ 83 w 89"/>
                <a:gd name="T73" fmla="*/ 89 h 108"/>
                <a:gd name="T74" fmla="*/ 85 w 89"/>
                <a:gd name="T75" fmla="*/ 89 h 108"/>
                <a:gd name="T76" fmla="*/ 88 w 89"/>
                <a:gd name="T77" fmla="*/ 89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108"/>
                <a:gd name="T119" fmla="*/ 89 w 89"/>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108">
                  <a:moveTo>
                    <a:pt x="88" y="89"/>
                  </a:moveTo>
                  <a:lnTo>
                    <a:pt x="76" y="73"/>
                  </a:lnTo>
                  <a:lnTo>
                    <a:pt x="71" y="42"/>
                  </a:lnTo>
                  <a:lnTo>
                    <a:pt x="63" y="10"/>
                  </a:lnTo>
                  <a:lnTo>
                    <a:pt x="48" y="0"/>
                  </a:lnTo>
                  <a:lnTo>
                    <a:pt x="32" y="0"/>
                  </a:lnTo>
                  <a:lnTo>
                    <a:pt x="10" y="1"/>
                  </a:lnTo>
                  <a:lnTo>
                    <a:pt x="9" y="4"/>
                  </a:lnTo>
                  <a:lnTo>
                    <a:pt x="17" y="25"/>
                  </a:lnTo>
                  <a:lnTo>
                    <a:pt x="9" y="25"/>
                  </a:lnTo>
                  <a:lnTo>
                    <a:pt x="13" y="49"/>
                  </a:lnTo>
                  <a:lnTo>
                    <a:pt x="9" y="69"/>
                  </a:lnTo>
                  <a:lnTo>
                    <a:pt x="0" y="85"/>
                  </a:lnTo>
                  <a:lnTo>
                    <a:pt x="0" y="92"/>
                  </a:lnTo>
                  <a:lnTo>
                    <a:pt x="3" y="95"/>
                  </a:lnTo>
                  <a:lnTo>
                    <a:pt x="7" y="96"/>
                  </a:lnTo>
                  <a:lnTo>
                    <a:pt x="11" y="95"/>
                  </a:lnTo>
                  <a:lnTo>
                    <a:pt x="15" y="94"/>
                  </a:lnTo>
                  <a:lnTo>
                    <a:pt x="18" y="96"/>
                  </a:lnTo>
                  <a:lnTo>
                    <a:pt x="20" y="100"/>
                  </a:lnTo>
                  <a:lnTo>
                    <a:pt x="26" y="98"/>
                  </a:lnTo>
                  <a:lnTo>
                    <a:pt x="28" y="96"/>
                  </a:lnTo>
                  <a:lnTo>
                    <a:pt x="32" y="95"/>
                  </a:lnTo>
                  <a:lnTo>
                    <a:pt x="36" y="96"/>
                  </a:lnTo>
                  <a:lnTo>
                    <a:pt x="39" y="99"/>
                  </a:lnTo>
                  <a:lnTo>
                    <a:pt x="44" y="102"/>
                  </a:lnTo>
                  <a:lnTo>
                    <a:pt x="46" y="104"/>
                  </a:lnTo>
                  <a:lnTo>
                    <a:pt x="48" y="107"/>
                  </a:lnTo>
                  <a:lnTo>
                    <a:pt x="52" y="102"/>
                  </a:lnTo>
                  <a:lnTo>
                    <a:pt x="56" y="99"/>
                  </a:lnTo>
                  <a:lnTo>
                    <a:pt x="58" y="96"/>
                  </a:lnTo>
                  <a:lnTo>
                    <a:pt x="63" y="97"/>
                  </a:lnTo>
                  <a:lnTo>
                    <a:pt x="67" y="100"/>
                  </a:lnTo>
                  <a:lnTo>
                    <a:pt x="72" y="96"/>
                  </a:lnTo>
                  <a:lnTo>
                    <a:pt x="76" y="92"/>
                  </a:lnTo>
                  <a:lnTo>
                    <a:pt x="78" y="89"/>
                  </a:lnTo>
                  <a:lnTo>
                    <a:pt x="83" y="89"/>
                  </a:lnTo>
                  <a:lnTo>
                    <a:pt x="85" y="89"/>
                  </a:lnTo>
                  <a:lnTo>
                    <a:pt x="88" y="89"/>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0" name="Freeform 73"/>
            <p:cNvSpPr>
              <a:spLocks/>
            </p:cNvSpPr>
            <p:nvPr/>
          </p:nvSpPr>
          <p:spPr bwMode="auto">
            <a:xfrm>
              <a:off x="2383" y="1093"/>
              <a:ext cx="89" cy="108"/>
            </a:xfrm>
            <a:custGeom>
              <a:avLst/>
              <a:gdLst>
                <a:gd name="T0" fmla="*/ 88 w 89"/>
                <a:gd name="T1" fmla="*/ 89 h 108"/>
                <a:gd name="T2" fmla="*/ 76 w 89"/>
                <a:gd name="T3" fmla="*/ 73 h 108"/>
                <a:gd name="T4" fmla="*/ 71 w 89"/>
                <a:gd name="T5" fmla="*/ 42 h 108"/>
                <a:gd name="T6" fmla="*/ 63 w 89"/>
                <a:gd name="T7" fmla="*/ 10 h 108"/>
                <a:gd name="T8" fmla="*/ 48 w 89"/>
                <a:gd name="T9" fmla="*/ 0 h 108"/>
                <a:gd name="T10" fmla="*/ 32 w 89"/>
                <a:gd name="T11" fmla="*/ 0 h 108"/>
                <a:gd name="T12" fmla="*/ 10 w 89"/>
                <a:gd name="T13" fmla="*/ 1 h 108"/>
                <a:gd name="T14" fmla="*/ 9 w 89"/>
                <a:gd name="T15" fmla="*/ 4 h 108"/>
                <a:gd name="T16" fmla="*/ 17 w 89"/>
                <a:gd name="T17" fmla="*/ 25 h 108"/>
                <a:gd name="T18" fmla="*/ 9 w 89"/>
                <a:gd name="T19" fmla="*/ 25 h 108"/>
                <a:gd name="T20" fmla="*/ 13 w 89"/>
                <a:gd name="T21" fmla="*/ 49 h 108"/>
                <a:gd name="T22" fmla="*/ 9 w 89"/>
                <a:gd name="T23" fmla="*/ 69 h 108"/>
                <a:gd name="T24" fmla="*/ 0 w 89"/>
                <a:gd name="T25" fmla="*/ 85 h 108"/>
                <a:gd name="T26" fmla="*/ 0 w 89"/>
                <a:gd name="T27" fmla="*/ 92 h 108"/>
                <a:gd name="T28" fmla="*/ 3 w 89"/>
                <a:gd name="T29" fmla="*/ 95 h 108"/>
                <a:gd name="T30" fmla="*/ 7 w 89"/>
                <a:gd name="T31" fmla="*/ 96 h 108"/>
                <a:gd name="T32" fmla="*/ 11 w 89"/>
                <a:gd name="T33" fmla="*/ 95 h 108"/>
                <a:gd name="T34" fmla="*/ 15 w 89"/>
                <a:gd name="T35" fmla="*/ 94 h 108"/>
                <a:gd name="T36" fmla="*/ 18 w 89"/>
                <a:gd name="T37" fmla="*/ 96 h 108"/>
                <a:gd name="T38" fmla="*/ 20 w 89"/>
                <a:gd name="T39" fmla="*/ 100 h 108"/>
                <a:gd name="T40" fmla="*/ 26 w 89"/>
                <a:gd name="T41" fmla="*/ 98 h 108"/>
                <a:gd name="T42" fmla="*/ 28 w 89"/>
                <a:gd name="T43" fmla="*/ 96 h 108"/>
                <a:gd name="T44" fmla="*/ 32 w 89"/>
                <a:gd name="T45" fmla="*/ 95 h 108"/>
                <a:gd name="T46" fmla="*/ 36 w 89"/>
                <a:gd name="T47" fmla="*/ 96 h 108"/>
                <a:gd name="T48" fmla="*/ 39 w 89"/>
                <a:gd name="T49" fmla="*/ 99 h 108"/>
                <a:gd name="T50" fmla="*/ 44 w 89"/>
                <a:gd name="T51" fmla="*/ 102 h 108"/>
                <a:gd name="T52" fmla="*/ 46 w 89"/>
                <a:gd name="T53" fmla="*/ 104 h 108"/>
                <a:gd name="T54" fmla="*/ 48 w 89"/>
                <a:gd name="T55" fmla="*/ 107 h 108"/>
                <a:gd name="T56" fmla="*/ 52 w 89"/>
                <a:gd name="T57" fmla="*/ 102 h 108"/>
                <a:gd name="T58" fmla="*/ 56 w 89"/>
                <a:gd name="T59" fmla="*/ 99 h 108"/>
                <a:gd name="T60" fmla="*/ 58 w 89"/>
                <a:gd name="T61" fmla="*/ 96 h 108"/>
                <a:gd name="T62" fmla="*/ 63 w 89"/>
                <a:gd name="T63" fmla="*/ 97 h 108"/>
                <a:gd name="T64" fmla="*/ 67 w 89"/>
                <a:gd name="T65" fmla="*/ 100 h 108"/>
                <a:gd name="T66" fmla="*/ 72 w 89"/>
                <a:gd name="T67" fmla="*/ 96 h 108"/>
                <a:gd name="T68" fmla="*/ 76 w 89"/>
                <a:gd name="T69" fmla="*/ 92 h 108"/>
                <a:gd name="T70" fmla="*/ 78 w 89"/>
                <a:gd name="T71" fmla="*/ 89 h 108"/>
                <a:gd name="T72" fmla="*/ 83 w 89"/>
                <a:gd name="T73" fmla="*/ 89 h 108"/>
                <a:gd name="T74" fmla="*/ 85 w 89"/>
                <a:gd name="T75" fmla="*/ 89 h 108"/>
                <a:gd name="T76" fmla="*/ 88 w 89"/>
                <a:gd name="T77" fmla="*/ 89 h 10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9"/>
                <a:gd name="T118" fmla="*/ 0 h 108"/>
                <a:gd name="T119" fmla="*/ 89 w 89"/>
                <a:gd name="T120" fmla="*/ 108 h 10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9" h="108">
                  <a:moveTo>
                    <a:pt x="88" y="89"/>
                  </a:moveTo>
                  <a:lnTo>
                    <a:pt x="76" y="73"/>
                  </a:lnTo>
                  <a:lnTo>
                    <a:pt x="71" y="42"/>
                  </a:lnTo>
                  <a:lnTo>
                    <a:pt x="63" y="10"/>
                  </a:lnTo>
                  <a:lnTo>
                    <a:pt x="48" y="0"/>
                  </a:lnTo>
                  <a:lnTo>
                    <a:pt x="32" y="0"/>
                  </a:lnTo>
                  <a:lnTo>
                    <a:pt x="10" y="1"/>
                  </a:lnTo>
                  <a:lnTo>
                    <a:pt x="9" y="4"/>
                  </a:lnTo>
                  <a:lnTo>
                    <a:pt x="17" y="25"/>
                  </a:lnTo>
                  <a:lnTo>
                    <a:pt x="9" y="25"/>
                  </a:lnTo>
                  <a:lnTo>
                    <a:pt x="13" y="49"/>
                  </a:lnTo>
                  <a:lnTo>
                    <a:pt x="9" y="69"/>
                  </a:lnTo>
                  <a:lnTo>
                    <a:pt x="0" y="85"/>
                  </a:lnTo>
                  <a:lnTo>
                    <a:pt x="0" y="92"/>
                  </a:lnTo>
                  <a:lnTo>
                    <a:pt x="3" y="95"/>
                  </a:lnTo>
                  <a:lnTo>
                    <a:pt x="7" y="96"/>
                  </a:lnTo>
                  <a:lnTo>
                    <a:pt x="11" y="95"/>
                  </a:lnTo>
                  <a:lnTo>
                    <a:pt x="15" y="94"/>
                  </a:lnTo>
                  <a:lnTo>
                    <a:pt x="18" y="96"/>
                  </a:lnTo>
                  <a:lnTo>
                    <a:pt x="20" y="100"/>
                  </a:lnTo>
                  <a:lnTo>
                    <a:pt x="26" y="98"/>
                  </a:lnTo>
                  <a:lnTo>
                    <a:pt x="28" y="96"/>
                  </a:lnTo>
                  <a:lnTo>
                    <a:pt x="32" y="95"/>
                  </a:lnTo>
                  <a:lnTo>
                    <a:pt x="36" y="96"/>
                  </a:lnTo>
                  <a:lnTo>
                    <a:pt x="39" y="99"/>
                  </a:lnTo>
                  <a:lnTo>
                    <a:pt x="44" y="102"/>
                  </a:lnTo>
                  <a:lnTo>
                    <a:pt x="46" y="104"/>
                  </a:lnTo>
                  <a:lnTo>
                    <a:pt x="48" y="107"/>
                  </a:lnTo>
                  <a:lnTo>
                    <a:pt x="52" y="102"/>
                  </a:lnTo>
                  <a:lnTo>
                    <a:pt x="56" y="99"/>
                  </a:lnTo>
                  <a:lnTo>
                    <a:pt x="58" y="96"/>
                  </a:lnTo>
                  <a:lnTo>
                    <a:pt x="63" y="97"/>
                  </a:lnTo>
                  <a:lnTo>
                    <a:pt x="67" y="100"/>
                  </a:lnTo>
                  <a:lnTo>
                    <a:pt x="72" y="96"/>
                  </a:lnTo>
                  <a:lnTo>
                    <a:pt x="76" y="92"/>
                  </a:lnTo>
                  <a:lnTo>
                    <a:pt x="78" y="89"/>
                  </a:lnTo>
                  <a:lnTo>
                    <a:pt x="83" y="89"/>
                  </a:lnTo>
                  <a:lnTo>
                    <a:pt x="85" y="89"/>
                  </a:lnTo>
                  <a:lnTo>
                    <a:pt x="88" y="89"/>
                  </a:lnTo>
                </a:path>
              </a:pathLst>
            </a:custGeom>
            <a:noFill/>
            <a:ln w="12700" cap="rnd">
              <a:solidFill>
                <a:srgbClr val="FFFF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1" name="Freeform 74"/>
            <p:cNvSpPr>
              <a:spLocks/>
            </p:cNvSpPr>
            <p:nvPr/>
          </p:nvSpPr>
          <p:spPr bwMode="auto">
            <a:xfrm>
              <a:off x="2040" y="1093"/>
              <a:ext cx="432" cy="204"/>
            </a:xfrm>
            <a:custGeom>
              <a:avLst/>
              <a:gdLst>
                <a:gd name="T0" fmla="*/ 431 w 432"/>
                <a:gd name="T1" fmla="*/ 91 h 204"/>
                <a:gd name="T2" fmla="*/ 418 w 432"/>
                <a:gd name="T3" fmla="*/ 72 h 204"/>
                <a:gd name="T4" fmla="*/ 411 w 432"/>
                <a:gd name="T5" fmla="*/ 39 h 204"/>
                <a:gd name="T6" fmla="*/ 404 w 432"/>
                <a:gd name="T7" fmla="*/ 7 h 204"/>
                <a:gd name="T8" fmla="*/ 387 w 432"/>
                <a:gd name="T9" fmla="*/ 0 h 204"/>
                <a:gd name="T10" fmla="*/ 349 w 432"/>
                <a:gd name="T11" fmla="*/ 1 h 204"/>
                <a:gd name="T12" fmla="*/ 321 w 432"/>
                <a:gd name="T13" fmla="*/ 6 h 204"/>
                <a:gd name="T14" fmla="*/ 318 w 432"/>
                <a:gd name="T15" fmla="*/ 15 h 204"/>
                <a:gd name="T16" fmla="*/ 338 w 432"/>
                <a:gd name="T17" fmla="*/ 15 h 204"/>
                <a:gd name="T18" fmla="*/ 352 w 432"/>
                <a:gd name="T19" fmla="*/ 25 h 204"/>
                <a:gd name="T20" fmla="*/ 356 w 432"/>
                <a:gd name="T21" fmla="*/ 58 h 204"/>
                <a:gd name="T22" fmla="*/ 341 w 432"/>
                <a:gd name="T23" fmla="*/ 85 h 204"/>
                <a:gd name="T24" fmla="*/ 320 w 432"/>
                <a:gd name="T25" fmla="*/ 99 h 204"/>
                <a:gd name="T26" fmla="*/ 291 w 432"/>
                <a:gd name="T27" fmla="*/ 91 h 204"/>
                <a:gd name="T28" fmla="*/ 295 w 432"/>
                <a:gd name="T29" fmla="*/ 44 h 204"/>
                <a:gd name="T30" fmla="*/ 270 w 432"/>
                <a:gd name="T31" fmla="*/ 25 h 204"/>
                <a:gd name="T32" fmla="*/ 250 w 432"/>
                <a:gd name="T33" fmla="*/ 21 h 204"/>
                <a:gd name="T34" fmla="*/ 212 w 432"/>
                <a:gd name="T35" fmla="*/ 20 h 204"/>
                <a:gd name="T36" fmla="*/ 182 w 432"/>
                <a:gd name="T37" fmla="*/ 20 h 204"/>
                <a:gd name="T38" fmla="*/ 165 w 432"/>
                <a:gd name="T39" fmla="*/ 21 h 204"/>
                <a:gd name="T40" fmla="*/ 133 w 432"/>
                <a:gd name="T41" fmla="*/ 17 h 204"/>
                <a:gd name="T42" fmla="*/ 98 w 432"/>
                <a:gd name="T43" fmla="*/ 17 h 204"/>
                <a:gd name="T44" fmla="*/ 73 w 432"/>
                <a:gd name="T45" fmla="*/ 13 h 204"/>
                <a:gd name="T46" fmla="*/ 40 w 432"/>
                <a:gd name="T47" fmla="*/ 13 h 204"/>
                <a:gd name="T48" fmla="*/ 18 w 432"/>
                <a:gd name="T49" fmla="*/ 13 h 204"/>
                <a:gd name="T50" fmla="*/ 0 w 432"/>
                <a:gd name="T51" fmla="*/ 12 h 204"/>
                <a:gd name="T52" fmla="*/ 13 w 432"/>
                <a:gd name="T53" fmla="*/ 39 h 204"/>
                <a:gd name="T54" fmla="*/ 36 w 432"/>
                <a:gd name="T55" fmla="*/ 61 h 204"/>
                <a:gd name="T56" fmla="*/ 75 w 432"/>
                <a:gd name="T57" fmla="*/ 68 h 204"/>
                <a:gd name="T58" fmla="*/ 96 w 432"/>
                <a:gd name="T59" fmla="*/ 88 h 204"/>
                <a:gd name="T60" fmla="*/ 123 w 432"/>
                <a:gd name="T61" fmla="*/ 94 h 204"/>
                <a:gd name="T62" fmla="*/ 155 w 432"/>
                <a:gd name="T63" fmla="*/ 107 h 204"/>
                <a:gd name="T64" fmla="*/ 193 w 432"/>
                <a:gd name="T65" fmla="*/ 118 h 204"/>
                <a:gd name="T66" fmla="*/ 214 w 432"/>
                <a:gd name="T67" fmla="*/ 136 h 204"/>
                <a:gd name="T68" fmla="*/ 226 w 432"/>
                <a:gd name="T69" fmla="*/ 161 h 204"/>
                <a:gd name="T70" fmla="*/ 240 w 432"/>
                <a:gd name="T71" fmla="*/ 180 h 204"/>
                <a:gd name="T72" fmla="*/ 254 w 432"/>
                <a:gd name="T73" fmla="*/ 193 h 204"/>
                <a:gd name="T74" fmla="*/ 295 w 432"/>
                <a:gd name="T75" fmla="*/ 203 h 204"/>
                <a:gd name="T76" fmla="*/ 327 w 432"/>
                <a:gd name="T77" fmla="*/ 200 h 2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2"/>
                <a:gd name="T118" fmla="*/ 0 h 204"/>
                <a:gd name="T119" fmla="*/ 432 w 432"/>
                <a:gd name="T120" fmla="*/ 204 h 20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2" h="204">
                  <a:moveTo>
                    <a:pt x="431" y="91"/>
                  </a:moveTo>
                  <a:lnTo>
                    <a:pt x="418" y="72"/>
                  </a:lnTo>
                  <a:lnTo>
                    <a:pt x="411" y="39"/>
                  </a:lnTo>
                  <a:lnTo>
                    <a:pt x="404" y="7"/>
                  </a:lnTo>
                  <a:lnTo>
                    <a:pt x="387" y="0"/>
                  </a:lnTo>
                  <a:lnTo>
                    <a:pt x="349" y="1"/>
                  </a:lnTo>
                  <a:lnTo>
                    <a:pt x="321" y="6"/>
                  </a:lnTo>
                  <a:lnTo>
                    <a:pt x="318" y="15"/>
                  </a:lnTo>
                  <a:lnTo>
                    <a:pt x="338" y="15"/>
                  </a:lnTo>
                  <a:lnTo>
                    <a:pt x="352" y="25"/>
                  </a:lnTo>
                  <a:lnTo>
                    <a:pt x="356" y="58"/>
                  </a:lnTo>
                  <a:lnTo>
                    <a:pt x="341" y="85"/>
                  </a:lnTo>
                  <a:lnTo>
                    <a:pt x="320" y="99"/>
                  </a:lnTo>
                  <a:lnTo>
                    <a:pt x="291" y="91"/>
                  </a:lnTo>
                  <a:lnTo>
                    <a:pt x="295" y="44"/>
                  </a:lnTo>
                  <a:lnTo>
                    <a:pt x="270" y="25"/>
                  </a:lnTo>
                  <a:lnTo>
                    <a:pt x="250" y="21"/>
                  </a:lnTo>
                  <a:lnTo>
                    <a:pt x="212" y="20"/>
                  </a:lnTo>
                  <a:lnTo>
                    <a:pt x="182" y="20"/>
                  </a:lnTo>
                  <a:lnTo>
                    <a:pt x="165" y="21"/>
                  </a:lnTo>
                  <a:lnTo>
                    <a:pt x="133" y="17"/>
                  </a:lnTo>
                  <a:lnTo>
                    <a:pt x="98" y="17"/>
                  </a:lnTo>
                  <a:lnTo>
                    <a:pt x="73" y="13"/>
                  </a:lnTo>
                  <a:lnTo>
                    <a:pt x="40" y="13"/>
                  </a:lnTo>
                  <a:lnTo>
                    <a:pt x="18" y="13"/>
                  </a:lnTo>
                  <a:lnTo>
                    <a:pt x="0" y="12"/>
                  </a:lnTo>
                  <a:lnTo>
                    <a:pt x="13" y="39"/>
                  </a:lnTo>
                  <a:lnTo>
                    <a:pt x="36" y="61"/>
                  </a:lnTo>
                  <a:lnTo>
                    <a:pt x="75" y="68"/>
                  </a:lnTo>
                  <a:lnTo>
                    <a:pt x="96" y="88"/>
                  </a:lnTo>
                  <a:lnTo>
                    <a:pt x="123" y="94"/>
                  </a:lnTo>
                  <a:lnTo>
                    <a:pt x="155" y="107"/>
                  </a:lnTo>
                  <a:lnTo>
                    <a:pt x="193" y="118"/>
                  </a:lnTo>
                  <a:lnTo>
                    <a:pt x="214" y="136"/>
                  </a:lnTo>
                  <a:lnTo>
                    <a:pt x="226" y="161"/>
                  </a:lnTo>
                  <a:lnTo>
                    <a:pt x="240" y="180"/>
                  </a:lnTo>
                  <a:lnTo>
                    <a:pt x="254" y="193"/>
                  </a:lnTo>
                  <a:lnTo>
                    <a:pt x="295" y="203"/>
                  </a:lnTo>
                  <a:lnTo>
                    <a:pt x="327" y="20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2" name="Freeform 75"/>
            <p:cNvSpPr>
              <a:spLocks/>
            </p:cNvSpPr>
            <p:nvPr/>
          </p:nvSpPr>
          <p:spPr bwMode="auto">
            <a:xfrm>
              <a:off x="2347" y="1287"/>
              <a:ext cx="150" cy="137"/>
            </a:xfrm>
            <a:custGeom>
              <a:avLst/>
              <a:gdLst>
                <a:gd name="T0" fmla="*/ 21 w 150"/>
                <a:gd name="T1" fmla="*/ 0 h 137"/>
                <a:gd name="T2" fmla="*/ 9 w 150"/>
                <a:gd name="T3" fmla="*/ 47 h 137"/>
                <a:gd name="T4" fmla="*/ 7 w 150"/>
                <a:gd name="T5" fmla="*/ 81 h 137"/>
                <a:gd name="T6" fmla="*/ 0 w 150"/>
                <a:gd name="T7" fmla="*/ 109 h 137"/>
                <a:gd name="T8" fmla="*/ 11 w 150"/>
                <a:gd name="T9" fmla="*/ 136 h 137"/>
                <a:gd name="T10" fmla="*/ 31 w 150"/>
                <a:gd name="T11" fmla="*/ 132 h 137"/>
                <a:gd name="T12" fmla="*/ 64 w 150"/>
                <a:gd name="T13" fmla="*/ 132 h 137"/>
                <a:gd name="T14" fmla="*/ 62 w 150"/>
                <a:gd name="T15" fmla="*/ 102 h 137"/>
                <a:gd name="T16" fmla="*/ 57 w 150"/>
                <a:gd name="T17" fmla="*/ 64 h 137"/>
                <a:gd name="T18" fmla="*/ 56 w 150"/>
                <a:gd name="T19" fmla="*/ 36 h 137"/>
                <a:gd name="T20" fmla="*/ 77 w 150"/>
                <a:gd name="T21" fmla="*/ 40 h 137"/>
                <a:gd name="T22" fmla="*/ 93 w 150"/>
                <a:gd name="T23" fmla="*/ 36 h 137"/>
                <a:gd name="T24" fmla="*/ 87 w 150"/>
                <a:gd name="T25" fmla="*/ 100 h 137"/>
                <a:gd name="T26" fmla="*/ 90 w 150"/>
                <a:gd name="T27" fmla="*/ 123 h 137"/>
                <a:gd name="T28" fmla="*/ 91 w 150"/>
                <a:gd name="T29" fmla="*/ 132 h 137"/>
                <a:gd name="T30" fmla="*/ 127 w 150"/>
                <a:gd name="T31" fmla="*/ 136 h 137"/>
                <a:gd name="T32" fmla="*/ 149 w 150"/>
                <a:gd name="T33" fmla="*/ 136 h 137"/>
                <a:gd name="T34" fmla="*/ 149 w 150"/>
                <a:gd name="T35" fmla="*/ 104 h 137"/>
                <a:gd name="T36" fmla="*/ 144 w 150"/>
                <a:gd name="T37" fmla="*/ 68 h 137"/>
                <a:gd name="T38" fmla="*/ 141 w 150"/>
                <a:gd name="T39" fmla="*/ 31 h 137"/>
                <a:gd name="T40" fmla="*/ 134 w 150"/>
                <a:gd name="T41" fmla="*/ 8 h 1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137"/>
                <a:gd name="T65" fmla="*/ 150 w 150"/>
                <a:gd name="T66" fmla="*/ 137 h 1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137">
                  <a:moveTo>
                    <a:pt x="21" y="0"/>
                  </a:moveTo>
                  <a:lnTo>
                    <a:pt x="9" y="47"/>
                  </a:lnTo>
                  <a:lnTo>
                    <a:pt x="7" y="81"/>
                  </a:lnTo>
                  <a:lnTo>
                    <a:pt x="0" y="109"/>
                  </a:lnTo>
                  <a:lnTo>
                    <a:pt x="11" y="136"/>
                  </a:lnTo>
                  <a:lnTo>
                    <a:pt x="31" y="132"/>
                  </a:lnTo>
                  <a:lnTo>
                    <a:pt x="64" y="132"/>
                  </a:lnTo>
                  <a:lnTo>
                    <a:pt x="62" y="102"/>
                  </a:lnTo>
                  <a:lnTo>
                    <a:pt x="57" y="64"/>
                  </a:lnTo>
                  <a:lnTo>
                    <a:pt x="56" y="36"/>
                  </a:lnTo>
                  <a:lnTo>
                    <a:pt x="77" y="40"/>
                  </a:lnTo>
                  <a:lnTo>
                    <a:pt x="93" y="36"/>
                  </a:lnTo>
                  <a:lnTo>
                    <a:pt x="87" y="100"/>
                  </a:lnTo>
                  <a:lnTo>
                    <a:pt x="90" y="123"/>
                  </a:lnTo>
                  <a:lnTo>
                    <a:pt x="91" y="132"/>
                  </a:lnTo>
                  <a:lnTo>
                    <a:pt x="127" y="136"/>
                  </a:lnTo>
                  <a:lnTo>
                    <a:pt x="149" y="136"/>
                  </a:lnTo>
                  <a:lnTo>
                    <a:pt x="149" y="104"/>
                  </a:lnTo>
                  <a:lnTo>
                    <a:pt x="144" y="68"/>
                  </a:lnTo>
                  <a:lnTo>
                    <a:pt x="141" y="31"/>
                  </a:lnTo>
                  <a:lnTo>
                    <a:pt x="134" y="8"/>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3" name="Freeform 76"/>
            <p:cNvSpPr>
              <a:spLocks/>
            </p:cNvSpPr>
            <p:nvPr/>
          </p:nvSpPr>
          <p:spPr bwMode="auto">
            <a:xfrm>
              <a:off x="2484" y="1301"/>
              <a:ext cx="58" cy="124"/>
            </a:xfrm>
            <a:custGeom>
              <a:avLst/>
              <a:gdLst>
                <a:gd name="T0" fmla="*/ 0 w 58"/>
                <a:gd name="T1" fmla="*/ 0 h 124"/>
                <a:gd name="T2" fmla="*/ 23 w 58"/>
                <a:gd name="T3" fmla="*/ 28 h 124"/>
                <a:gd name="T4" fmla="*/ 43 w 58"/>
                <a:gd name="T5" fmla="*/ 48 h 124"/>
                <a:gd name="T6" fmla="*/ 57 w 58"/>
                <a:gd name="T7" fmla="*/ 72 h 124"/>
                <a:gd name="T8" fmla="*/ 50 w 58"/>
                <a:gd name="T9" fmla="*/ 107 h 124"/>
                <a:gd name="T10" fmla="*/ 32 w 58"/>
                <a:gd name="T11" fmla="*/ 118 h 124"/>
                <a:gd name="T12" fmla="*/ 24 w 58"/>
                <a:gd name="T13" fmla="*/ 123 h 124"/>
                <a:gd name="T14" fmla="*/ 0 60000 65536"/>
                <a:gd name="T15" fmla="*/ 0 60000 65536"/>
                <a:gd name="T16" fmla="*/ 0 60000 65536"/>
                <a:gd name="T17" fmla="*/ 0 60000 65536"/>
                <a:gd name="T18" fmla="*/ 0 60000 65536"/>
                <a:gd name="T19" fmla="*/ 0 60000 65536"/>
                <a:gd name="T20" fmla="*/ 0 60000 65536"/>
                <a:gd name="T21" fmla="*/ 0 w 58"/>
                <a:gd name="T22" fmla="*/ 0 h 124"/>
                <a:gd name="T23" fmla="*/ 58 w 58"/>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24">
                  <a:moveTo>
                    <a:pt x="0" y="0"/>
                  </a:moveTo>
                  <a:lnTo>
                    <a:pt x="23" y="28"/>
                  </a:lnTo>
                  <a:lnTo>
                    <a:pt x="43" y="48"/>
                  </a:lnTo>
                  <a:lnTo>
                    <a:pt x="57" y="72"/>
                  </a:lnTo>
                  <a:lnTo>
                    <a:pt x="50" y="107"/>
                  </a:lnTo>
                  <a:lnTo>
                    <a:pt x="32" y="118"/>
                  </a:lnTo>
                  <a:lnTo>
                    <a:pt x="24" y="123"/>
                  </a:lnTo>
                </a:path>
              </a:pathLst>
            </a:custGeom>
            <a:noFill/>
            <a:ln w="12700" cap="rnd">
              <a:solidFill>
                <a:srgbClr val="FFFF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4" name="Freeform 77"/>
            <p:cNvSpPr>
              <a:spLocks/>
            </p:cNvSpPr>
            <p:nvPr/>
          </p:nvSpPr>
          <p:spPr bwMode="auto">
            <a:xfrm>
              <a:off x="2484" y="1111"/>
              <a:ext cx="330" cy="186"/>
            </a:xfrm>
            <a:custGeom>
              <a:avLst/>
              <a:gdLst>
                <a:gd name="T0" fmla="*/ 329 w 330"/>
                <a:gd name="T1" fmla="*/ 0 h 186"/>
                <a:gd name="T2" fmla="*/ 318 w 330"/>
                <a:gd name="T3" fmla="*/ 22 h 186"/>
                <a:gd name="T4" fmla="*/ 300 w 330"/>
                <a:gd name="T5" fmla="*/ 36 h 186"/>
                <a:gd name="T6" fmla="*/ 279 w 330"/>
                <a:gd name="T7" fmla="*/ 59 h 186"/>
                <a:gd name="T8" fmla="*/ 249 w 330"/>
                <a:gd name="T9" fmla="*/ 66 h 186"/>
                <a:gd name="T10" fmla="*/ 227 w 330"/>
                <a:gd name="T11" fmla="*/ 83 h 186"/>
                <a:gd name="T12" fmla="*/ 197 w 330"/>
                <a:gd name="T13" fmla="*/ 85 h 186"/>
                <a:gd name="T14" fmla="*/ 169 w 330"/>
                <a:gd name="T15" fmla="*/ 98 h 186"/>
                <a:gd name="T16" fmla="*/ 144 w 330"/>
                <a:gd name="T17" fmla="*/ 95 h 186"/>
                <a:gd name="T18" fmla="*/ 118 w 330"/>
                <a:gd name="T19" fmla="*/ 107 h 186"/>
                <a:gd name="T20" fmla="*/ 99 w 330"/>
                <a:gd name="T21" fmla="*/ 134 h 186"/>
                <a:gd name="T22" fmla="*/ 91 w 330"/>
                <a:gd name="T23" fmla="*/ 154 h 186"/>
                <a:gd name="T24" fmla="*/ 70 w 330"/>
                <a:gd name="T25" fmla="*/ 172 h 186"/>
                <a:gd name="T26" fmla="*/ 49 w 330"/>
                <a:gd name="T27" fmla="*/ 180 h 186"/>
                <a:gd name="T28" fmla="*/ 23 w 330"/>
                <a:gd name="T29" fmla="*/ 185 h 186"/>
                <a:gd name="T30" fmla="*/ 0 w 330"/>
                <a:gd name="T31" fmla="*/ 185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186"/>
                <a:gd name="T50" fmla="*/ 330 w 330"/>
                <a:gd name="T51" fmla="*/ 186 h 1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186">
                  <a:moveTo>
                    <a:pt x="329" y="0"/>
                  </a:moveTo>
                  <a:lnTo>
                    <a:pt x="318" y="22"/>
                  </a:lnTo>
                  <a:lnTo>
                    <a:pt x="300" y="36"/>
                  </a:lnTo>
                  <a:lnTo>
                    <a:pt x="279" y="59"/>
                  </a:lnTo>
                  <a:lnTo>
                    <a:pt x="249" y="66"/>
                  </a:lnTo>
                  <a:lnTo>
                    <a:pt x="227" y="83"/>
                  </a:lnTo>
                  <a:lnTo>
                    <a:pt x="197" y="85"/>
                  </a:lnTo>
                  <a:lnTo>
                    <a:pt x="169" y="98"/>
                  </a:lnTo>
                  <a:lnTo>
                    <a:pt x="144" y="95"/>
                  </a:lnTo>
                  <a:lnTo>
                    <a:pt x="118" y="107"/>
                  </a:lnTo>
                  <a:lnTo>
                    <a:pt x="99" y="134"/>
                  </a:lnTo>
                  <a:lnTo>
                    <a:pt x="91" y="154"/>
                  </a:lnTo>
                  <a:lnTo>
                    <a:pt x="70" y="172"/>
                  </a:lnTo>
                  <a:lnTo>
                    <a:pt x="49" y="180"/>
                  </a:lnTo>
                  <a:lnTo>
                    <a:pt x="23" y="185"/>
                  </a:lnTo>
                  <a:lnTo>
                    <a:pt x="0" y="185"/>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5" name="Freeform 78"/>
            <p:cNvSpPr>
              <a:spLocks/>
            </p:cNvSpPr>
            <p:nvPr/>
          </p:nvSpPr>
          <p:spPr bwMode="auto">
            <a:xfrm>
              <a:off x="2308" y="1301"/>
              <a:ext cx="57" cy="124"/>
            </a:xfrm>
            <a:custGeom>
              <a:avLst/>
              <a:gdLst>
                <a:gd name="T0" fmla="*/ 56 w 57"/>
                <a:gd name="T1" fmla="*/ 0 h 124"/>
                <a:gd name="T2" fmla="*/ 32 w 57"/>
                <a:gd name="T3" fmla="*/ 28 h 124"/>
                <a:gd name="T4" fmla="*/ 13 w 57"/>
                <a:gd name="T5" fmla="*/ 48 h 124"/>
                <a:gd name="T6" fmla="*/ 0 w 57"/>
                <a:gd name="T7" fmla="*/ 72 h 124"/>
                <a:gd name="T8" fmla="*/ 7 w 57"/>
                <a:gd name="T9" fmla="*/ 107 h 124"/>
                <a:gd name="T10" fmla="*/ 24 w 57"/>
                <a:gd name="T11" fmla="*/ 118 h 124"/>
                <a:gd name="T12" fmla="*/ 31 w 57"/>
                <a:gd name="T13" fmla="*/ 123 h 124"/>
                <a:gd name="T14" fmla="*/ 0 60000 65536"/>
                <a:gd name="T15" fmla="*/ 0 60000 65536"/>
                <a:gd name="T16" fmla="*/ 0 60000 65536"/>
                <a:gd name="T17" fmla="*/ 0 60000 65536"/>
                <a:gd name="T18" fmla="*/ 0 60000 65536"/>
                <a:gd name="T19" fmla="*/ 0 60000 65536"/>
                <a:gd name="T20" fmla="*/ 0 60000 65536"/>
                <a:gd name="T21" fmla="*/ 0 w 57"/>
                <a:gd name="T22" fmla="*/ 0 h 124"/>
                <a:gd name="T23" fmla="*/ 57 w 57"/>
                <a:gd name="T24" fmla="*/ 124 h 1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24">
                  <a:moveTo>
                    <a:pt x="56" y="0"/>
                  </a:moveTo>
                  <a:lnTo>
                    <a:pt x="32" y="28"/>
                  </a:lnTo>
                  <a:lnTo>
                    <a:pt x="13" y="48"/>
                  </a:lnTo>
                  <a:lnTo>
                    <a:pt x="0" y="72"/>
                  </a:lnTo>
                  <a:lnTo>
                    <a:pt x="7" y="107"/>
                  </a:lnTo>
                  <a:lnTo>
                    <a:pt x="24" y="118"/>
                  </a:lnTo>
                  <a:lnTo>
                    <a:pt x="31" y="12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6" name="Freeform 79"/>
            <p:cNvSpPr>
              <a:spLocks/>
            </p:cNvSpPr>
            <p:nvPr/>
          </p:nvSpPr>
          <p:spPr bwMode="auto">
            <a:xfrm>
              <a:off x="2386" y="1268"/>
              <a:ext cx="19" cy="27"/>
            </a:xfrm>
            <a:custGeom>
              <a:avLst/>
              <a:gdLst>
                <a:gd name="T0" fmla="*/ 0 w 19"/>
                <a:gd name="T1" fmla="*/ 2 h 27"/>
                <a:gd name="T2" fmla="*/ 4 w 19"/>
                <a:gd name="T3" fmla="*/ 15 h 27"/>
                <a:gd name="T4" fmla="*/ 10 w 19"/>
                <a:gd name="T5" fmla="*/ 23 h 27"/>
                <a:gd name="T6" fmla="*/ 18 w 19"/>
                <a:gd name="T7" fmla="*/ 26 h 27"/>
                <a:gd name="T8" fmla="*/ 12 w 19"/>
                <a:gd name="T9" fmla="*/ 17 h 27"/>
                <a:gd name="T10" fmla="*/ 7 w 19"/>
                <a:gd name="T11" fmla="*/ 11 h 27"/>
                <a:gd name="T12" fmla="*/ 1 w 19"/>
                <a:gd name="T13" fmla="*/ 3 h 27"/>
                <a:gd name="T14" fmla="*/ 0 w 19"/>
                <a:gd name="T15" fmla="*/ 0 h 27"/>
                <a:gd name="T16" fmla="*/ 0 w 19"/>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7"/>
                <a:gd name="T29" fmla="*/ 19 w 19"/>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7">
                  <a:moveTo>
                    <a:pt x="0" y="2"/>
                  </a:moveTo>
                  <a:lnTo>
                    <a:pt x="4" y="15"/>
                  </a:lnTo>
                  <a:lnTo>
                    <a:pt x="10" y="23"/>
                  </a:lnTo>
                  <a:lnTo>
                    <a:pt x="18" y="26"/>
                  </a:lnTo>
                  <a:lnTo>
                    <a:pt x="12" y="17"/>
                  </a:lnTo>
                  <a:lnTo>
                    <a:pt x="7" y="11"/>
                  </a:lnTo>
                  <a:lnTo>
                    <a:pt x="1" y="3"/>
                  </a:lnTo>
                  <a:lnTo>
                    <a:pt x="0" y="0"/>
                  </a:lnTo>
                  <a:lnTo>
                    <a:pt x="0" y="2"/>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7" name="Freeform 80"/>
            <p:cNvSpPr>
              <a:spLocks/>
            </p:cNvSpPr>
            <p:nvPr/>
          </p:nvSpPr>
          <p:spPr bwMode="auto">
            <a:xfrm>
              <a:off x="2386" y="1268"/>
              <a:ext cx="19" cy="27"/>
            </a:xfrm>
            <a:custGeom>
              <a:avLst/>
              <a:gdLst>
                <a:gd name="T0" fmla="*/ 0 w 19"/>
                <a:gd name="T1" fmla="*/ 2 h 27"/>
                <a:gd name="T2" fmla="*/ 4 w 19"/>
                <a:gd name="T3" fmla="*/ 15 h 27"/>
                <a:gd name="T4" fmla="*/ 10 w 19"/>
                <a:gd name="T5" fmla="*/ 23 h 27"/>
                <a:gd name="T6" fmla="*/ 18 w 19"/>
                <a:gd name="T7" fmla="*/ 26 h 27"/>
                <a:gd name="T8" fmla="*/ 12 w 19"/>
                <a:gd name="T9" fmla="*/ 17 h 27"/>
                <a:gd name="T10" fmla="*/ 7 w 19"/>
                <a:gd name="T11" fmla="*/ 11 h 27"/>
                <a:gd name="T12" fmla="*/ 1 w 19"/>
                <a:gd name="T13" fmla="*/ 3 h 27"/>
                <a:gd name="T14" fmla="*/ 0 w 19"/>
                <a:gd name="T15" fmla="*/ 0 h 27"/>
                <a:gd name="T16" fmla="*/ 0 w 19"/>
                <a:gd name="T17" fmla="*/ 2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27"/>
                <a:gd name="T29" fmla="*/ 19 w 19"/>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27">
                  <a:moveTo>
                    <a:pt x="0" y="2"/>
                  </a:moveTo>
                  <a:lnTo>
                    <a:pt x="4" y="15"/>
                  </a:lnTo>
                  <a:lnTo>
                    <a:pt x="10" y="23"/>
                  </a:lnTo>
                  <a:lnTo>
                    <a:pt x="18" y="26"/>
                  </a:lnTo>
                  <a:lnTo>
                    <a:pt x="12" y="17"/>
                  </a:lnTo>
                  <a:lnTo>
                    <a:pt x="7" y="11"/>
                  </a:lnTo>
                  <a:lnTo>
                    <a:pt x="1" y="3"/>
                  </a:lnTo>
                  <a:lnTo>
                    <a:pt x="0" y="0"/>
                  </a:lnTo>
                  <a:lnTo>
                    <a:pt x="0" y="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8" name="Freeform 81"/>
            <p:cNvSpPr>
              <a:spLocks/>
            </p:cNvSpPr>
            <p:nvPr/>
          </p:nvSpPr>
          <p:spPr bwMode="auto">
            <a:xfrm>
              <a:off x="2470" y="1107"/>
              <a:ext cx="342" cy="88"/>
            </a:xfrm>
            <a:custGeom>
              <a:avLst/>
              <a:gdLst>
                <a:gd name="T0" fmla="*/ 341 w 342"/>
                <a:gd name="T1" fmla="*/ 5 h 88"/>
                <a:gd name="T2" fmla="*/ 311 w 342"/>
                <a:gd name="T3" fmla="*/ 0 h 88"/>
                <a:gd name="T4" fmla="*/ 272 w 342"/>
                <a:gd name="T5" fmla="*/ 8 h 88"/>
                <a:gd name="T6" fmla="*/ 226 w 342"/>
                <a:gd name="T7" fmla="*/ 8 h 88"/>
                <a:gd name="T8" fmla="*/ 198 w 342"/>
                <a:gd name="T9" fmla="*/ 8 h 88"/>
                <a:gd name="T10" fmla="*/ 174 w 342"/>
                <a:gd name="T11" fmla="*/ 9 h 88"/>
                <a:gd name="T12" fmla="*/ 138 w 342"/>
                <a:gd name="T13" fmla="*/ 8 h 88"/>
                <a:gd name="T14" fmla="*/ 107 w 342"/>
                <a:gd name="T15" fmla="*/ 5 h 88"/>
                <a:gd name="T16" fmla="*/ 63 w 342"/>
                <a:gd name="T17" fmla="*/ 8 h 88"/>
                <a:gd name="T18" fmla="*/ 41 w 342"/>
                <a:gd name="T19" fmla="*/ 33 h 88"/>
                <a:gd name="T20" fmla="*/ 46 w 342"/>
                <a:gd name="T21" fmla="*/ 79 h 88"/>
                <a:gd name="T22" fmla="*/ 30 w 342"/>
                <a:gd name="T23" fmla="*/ 87 h 88"/>
                <a:gd name="T24" fmla="*/ 10 w 342"/>
                <a:gd name="T25" fmla="*/ 86 h 88"/>
                <a:gd name="T26" fmla="*/ 0 w 342"/>
                <a:gd name="T27" fmla="*/ 76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2"/>
                <a:gd name="T43" fmla="*/ 0 h 88"/>
                <a:gd name="T44" fmla="*/ 342 w 342"/>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2" h="88">
                  <a:moveTo>
                    <a:pt x="341" y="5"/>
                  </a:moveTo>
                  <a:lnTo>
                    <a:pt x="311" y="0"/>
                  </a:lnTo>
                  <a:lnTo>
                    <a:pt x="272" y="8"/>
                  </a:lnTo>
                  <a:lnTo>
                    <a:pt x="226" y="8"/>
                  </a:lnTo>
                  <a:lnTo>
                    <a:pt x="198" y="8"/>
                  </a:lnTo>
                  <a:lnTo>
                    <a:pt x="174" y="9"/>
                  </a:lnTo>
                  <a:lnTo>
                    <a:pt x="138" y="8"/>
                  </a:lnTo>
                  <a:lnTo>
                    <a:pt x="107" y="5"/>
                  </a:lnTo>
                  <a:lnTo>
                    <a:pt x="63" y="8"/>
                  </a:lnTo>
                  <a:lnTo>
                    <a:pt x="41" y="33"/>
                  </a:lnTo>
                  <a:lnTo>
                    <a:pt x="46" y="79"/>
                  </a:lnTo>
                  <a:lnTo>
                    <a:pt x="30" y="87"/>
                  </a:lnTo>
                  <a:lnTo>
                    <a:pt x="10" y="86"/>
                  </a:lnTo>
                  <a:lnTo>
                    <a:pt x="0" y="76"/>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09" name="Freeform 82"/>
            <p:cNvSpPr>
              <a:spLocks/>
            </p:cNvSpPr>
            <p:nvPr/>
          </p:nvSpPr>
          <p:spPr bwMode="auto">
            <a:xfrm>
              <a:off x="2025" y="1576"/>
              <a:ext cx="99" cy="186"/>
            </a:xfrm>
            <a:custGeom>
              <a:avLst/>
              <a:gdLst>
                <a:gd name="T0" fmla="*/ 4 w 99"/>
                <a:gd name="T1" fmla="*/ 84 h 186"/>
                <a:gd name="T2" fmla="*/ 0 w 99"/>
                <a:gd name="T3" fmla="*/ 104 h 186"/>
                <a:gd name="T4" fmla="*/ 0 w 99"/>
                <a:gd name="T5" fmla="*/ 125 h 186"/>
                <a:gd name="T6" fmla="*/ 3 w 99"/>
                <a:gd name="T7" fmla="*/ 145 h 186"/>
                <a:gd name="T8" fmla="*/ 9 w 99"/>
                <a:gd name="T9" fmla="*/ 165 h 186"/>
                <a:gd name="T10" fmla="*/ 18 w 99"/>
                <a:gd name="T11" fmla="*/ 183 h 186"/>
                <a:gd name="T12" fmla="*/ 19 w 99"/>
                <a:gd name="T13" fmla="*/ 185 h 186"/>
                <a:gd name="T14" fmla="*/ 43 w 99"/>
                <a:gd name="T15" fmla="*/ 152 h 186"/>
                <a:gd name="T16" fmla="*/ 98 w 99"/>
                <a:gd name="T17" fmla="*/ 172 h 186"/>
                <a:gd name="T18" fmla="*/ 95 w 99"/>
                <a:gd name="T19" fmla="*/ 170 h 186"/>
                <a:gd name="T20" fmla="*/ 90 w 99"/>
                <a:gd name="T21" fmla="*/ 162 h 186"/>
                <a:gd name="T22" fmla="*/ 81 w 99"/>
                <a:gd name="T23" fmla="*/ 142 h 186"/>
                <a:gd name="T24" fmla="*/ 74 w 99"/>
                <a:gd name="T25" fmla="*/ 120 h 186"/>
                <a:gd name="T26" fmla="*/ 71 w 99"/>
                <a:gd name="T27" fmla="*/ 99 h 186"/>
                <a:gd name="T28" fmla="*/ 71 w 99"/>
                <a:gd name="T29" fmla="*/ 77 h 186"/>
                <a:gd name="T30" fmla="*/ 75 w 99"/>
                <a:gd name="T31" fmla="*/ 55 h 186"/>
                <a:gd name="T32" fmla="*/ 81 w 99"/>
                <a:gd name="T33" fmla="*/ 33 h 186"/>
                <a:gd name="T34" fmla="*/ 83 w 99"/>
                <a:gd name="T35" fmla="*/ 24 h 186"/>
                <a:gd name="T36" fmla="*/ 81 w 99"/>
                <a:gd name="T37" fmla="*/ 14 h 186"/>
                <a:gd name="T38" fmla="*/ 76 w 99"/>
                <a:gd name="T39" fmla="*/ 7 h 186"/>
                <a:gd name="T40" fmla="*/ 68 w 99"/>
                <a:gd name="T41" fmla="*/ 1 h 186"/>
                <a:gd name="T42" fmla="*/ 59 w 99"/>
                <a:gd name="T43" fmla="*/ 0 h 186"/>
                <a:gd name="T44" fmla="*/ 49 w 99"/>
                <a:gd name="T45" fmla="*/ 0 h 186"/>
                <a:gd name="T46" fmla="*/ 41 w 99"/>
                <a:gd name="T47" fmla="*/ 5 h 186"/>
                <a:gd name="T48" fmla="*/ 31 w 99"/>
                <a:gd name="T49" fmla="*/ 9 h 186"/>
                <a:gd name="T50" fmla="*/ 4 w 99"/>
                <a:gd name="T51" fmla="*/ 84 h 1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186"/>
                <a:gd name="T80" fmla="*/ 99 w 99"/>
                <a:gd name="T81" fmla="*/ 186 h 1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186">
                  <a:moveTo>
                    <a:pt x="4" y="84"/>
                  </a:moveTo>
                  <a:lnTo>
                    <a:pt x="0" y="104"/>
                  </a:lnTo>
                  <a:lnTo>
                    <a:pt x="0" y="125"/>
                  </a:lnTo>
                  <a:lnTo>
                    <a:pt x="3" y="145"/>
                  </a:lnTo>
                  <a:lnTo>
                    <a:pt x="9" y="165"/>
                  </a:lnTo>
                  <a:lnTo>
                    <a:pt x="18" y="183"/>
                  </a:lnTo>
                  <a:lnTo>
                    <a:pt x="19" y="185"/>
                  </a:lnTo>
                  <a:lnTo>
                    <a:pt x="43" y="152"/>
                  </a:lnTo>
                  <a:lnTo>
                    <a:pt x="98" y="172"/>
                  </a:lnTo>
                  <a:lnTo>
                    <a:pt x="95" y="170"/>
                  </a:lnTo>
                  <a:lnTo>
                    <a:pt x="90" y="162"/>
                  </a:lnTo>
                  <a:lnTo>
                    <a:pt x="81" y="142"/>
                  </a:lnTo>
                  <a:lnTo>
                    <a:pt x="74" y="120"/>
                  </a:lnTo>
                  <a:lnTo>
                    <a:pt x="71" y="99"/>
                  </a:lnTo>
                  <a:lnTo>
                    <a:pt x="71" y="77"/>
                  </a:lnTo>
                  <a:lnTo>
                    <a:pt x="75" y="55"/>
                  </a:lnTo>
                  <a:lnTo>
                    <a:pt x="81" y="33"/>
                  </a:lnTo>
                  <a:lnTo>
                    <a:pt x="83" y="24"/>
                  </a:lnTo>
                  <a:lnTo>
                    <a:pt x="81" y="14"/>
                  </a:lnTo>
                  <a:lnTo>
                    <a:pt x="76" y="7"/>
                  </a:lnTo>
                  <a:lnTo>
                    <a:pt x="68" y="1"/>
                  </a:lnTo>
                  <a:lnTo>
                    <a:pt x="59" y="0"/>
                  </a:lnTo>
                  <a:lnTo>
                    <a:pt x="49" y="0"/>
                  </a:lnTo>
                  <a:lnTo>
                    <a:pt x="41" y="5"/>
                  </a:lnTo>
                  <a:lnTo>
                    <a:pt x="31" y="9"/>
                  </a:lnTo>
                  <a:lnTo>
                    <a:pt x="4" y="84"/>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0" name="Freeform 83"/>
            <p:cNvSpPr>
              <a:spLocks/>
            </p:cNvSpPr>
            <p:nvPr/>
          </p:nvSpPr>
          <p:spPr bwMode="auto">
            <a:xfrm>
              <a:off x="2025" y="1576"/>
              <a:ext cx="99" cy="186"/>
            </a:xfrm>
            <a:custGeom>
              <a:avLst/>
              <a:gdLst>
                <a:gd name="T0" fmla="*/ 4 w 99"/>
                <a:gd name="T1" fmla="*/ 84 h 186"/>
                <a:gd name="T2" fmla="*/ 0 w 99"/>
                <a:gd name="T3" fmla="*/ 104 h 186"/>
                <a:gd name="T4" fmla="*/ 0 w 99"/>
                <a:gd name="T5" fmla="*/ 125 h 186"/>
                <a:gd name="T6" fmla="*/ 3 w 99"/>
                <a:gd name="T7" fmla="*/ 145 h 186"/>
                <a:gd name="T8" fmla="*/ 9 w 99"/>
                <a:gd name="T9" fmla="*/ 165 h 186"/>
                <a:gd name="T10" fmla="*/ 18 w 99"/>
                <a:gd name="T11" fmla="*/ 183 h 186"/>
                <a:gd name="T12" fmla="*/ 19 w 99"/>
                <a:gd name="T13" fmla="*/ 185 h 186"/>
                <a:gd name="T14" fmla="*/ 43 w 99"/>
                <a:gd name="T15" fmla="*/ 152 h 186"/>
                <a:gd name="T16" fmla="*/ 98 w 99"/>
                <a:gd name="T17" fmla="*/ 172 h 186"/>
                <a:gd name="T18" fmla="*/ 95 w 99"/>
                <a:gd name="T19" fmla="*/ 170 h 186"/>
                <a:gd name="T20" fmla="*/ 90 w 99"/>
                <a:gd name="T21" fmla="*/ 162 h 186"/>
                <a:gd name="T22" fmla="*/ 81 w 99"/>
                <a:gd name="T23" fmla="*/ 142 h 186"/>
                <a:gd name="T24" fmla="*/ 74 w 99"/>
                <a:gd name="T25" fmla="*/ 120 h 186"/>
                <a:gd name="T26" fmla="*/ 71 w 99"/>
                <a:gd name="T27" fmla="*/ 99 h 186"/>
                <a:gd name="T28" fmla="*/ 71 w 99"/>
                <a:gd name="T29" fmla="*/ 77 h 186"/>
                <a:gd name="T30" fmla="*/ 75 w 99"/>
                <a:gd name="T31" fmla="*/ 55 h 186"/>
                <a:gd name="T32" fmla="*/ 81 w 99"/>
                <a:gd name="T33" fmla="*/ 33 h 186"/>
                <a:gd name="T34" fmla="*/ 83 w 99"/>
                <a:gd name="T35" fmla="*/ 24 h 186"/>
                <a:gd name="T36" fmla="*/ 81 w 99"/>
                <a:gd name="T37" fmla="*/ 14 h 186"/>
                <a:gd name="T38" fmla="*/ 76 w 99"/>
                <a:gd name="T39" fmla="*/ 7 h 186"/>
                <a:gd name="T40" fmla="*/ 68 w 99"/>
                <a:gd name="T41" fmla="*/ 1 h 186"/>
                <a:gd name="T42" fmla="*/ 59 w 99"/>
                <a:gd name="T43" fmla="*/ 0 h 186"/>
                <a:gd name="T44" fmla="*/ 49 w 99"/>
                <a:gd name="T45" fmla="*/ 0 h 186"/>
                <a:gd name="T46" fmla="*/ 41 w 99"/>
                <a:gd name="T47" fmla="*/ 5 h 186"/>
                <a:gd name="T48" fmla="*/ 31 w 99"/>
                <a:gd name="T49" fmla="*/ 9 h 186"/>
                <a:gd name="T50" fmla="*/ 4 w 99"/>
                <a:gd name="T51" fmla="*/ 84 h 1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9"/>
                <a:gd name="T79" fmla="*/ 0 h 186"/>
                <a:gd name="T80" fmla="*/ 99 w 99"/>
                <a:gd name="T81" fmla="*/ 186 h 1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9" h="186">
                  <a:moveTo>
                    <a:pt x="4" y="84"/>
                  </a:moveTo>
                  <a:lnTo>
                    <a:pt x="0" y="104"/>
                  </a:lnTo>
                  <a:lnTo>
                    <a:pt x="0" y="125"/>
                  </a:lnTo>
                  <a:lnTo>
                    <a:pt x="3" y="145"/>
                  </a:lnTo>
                  <a:lnTo>
                    <a:pt x="9" y="165"/>
                  </a:lnTo>
                  <a:lnTo>
                    <a:pt x="18" y="183"/>
                  </a:lnTo>
                  <a:lnTo>
                    <a:pt x="19" y="185"/>
                  </a:lnTo>
                  <a:lnTo>
                    <a:pt x="43" y="152"/>
                  </a:lnTo>
                  <a:lnTo>
                    <a:pt x="98" y="172"/>
                  </a:lnTo>
                  <a:lnTo>
                    <a:pt x="95" y="170"/>
                  </a:lnTo>
                  <a:lnTo>
                    <a:pt x="90" y="162"/>
                  </a:lnTo>
                  <a:lnTo>
                    <a:pt x="81" y="142"/>
                  </a:lnTo>
                  <a:lnTo>
                    <a:pt x="74" y="120"/>
                  </a:lnTo>
                  <a:lnTo>
                    <a:pt x="71" y="99"/>
                  </a:lnTo>
                  <a:lnTo>
                    <a:pt x="71" y="77"/>
                  </a:lnTo>
                  <a:lnTo>
                    <a:pt x="75" y="55"/>
                  </a:lnTo>
                  <a:lnTo>
                    <a:pt x="81" y="33"/>
                  </a:lnTo>
                  <a:lnTo>
                    <a:pt x="83" y="24"/>
                  </a:lnTo>
                  <a:lnTo>
                    <a:pt x="81" y="14"/>
                  </a:lnTo>
                  <a:lnTo>
                    <a:pt x="76" y="7"/>
                  </a:lnTo>
                  <a:lnTo>
                    <a:pt x="68" y="1"/>
                  </a:lnTo>
                  <a:lnTo>
                    <a:pt x="59" y="0"/>
                  </a:lnTo>
                  <a:lnTo>
                    <a:pt x="49" y="0"/>
                  </a:lnTo>
                  <a:lnTo>
                    <a:pt x="41" y="5"/>
                  </a:lnTo>
                  <a:lnTo>
                    <a:pt x="31" y="9"/>
                  </a:lnTo>
                  <a:lnTo>
                    <a:pt x="4" y="84"/>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1" name="Freeform 84"/>
            <p:cNvSpPr>
              <a:spLocks/>
            </p:cNvSpPr>
            <p:nvPr/>
          </p:nvSpPr>
          <p:spPr bwMode="auto">
            <a:xfrm>
              <a:off x="2725" y="1574"/>
              <a:ext cx="98" cy="187"/>
            </a:xfrm>
            <a:custGeom>
              <a:avLst/>
              <a:gdLst>
                <a:gd name="T0" fmla="*/ 93 w 98"/>
                <a:gd name="T1" fmla="*/ 85 h 187"/>
                <a:gd name="T2" fmla="*/ 97 w 98"/>
                <a:gd name="T3" fmla="*/ 105 h 187"/>
                <a:gd name="T4" fmla="*/ 97 w 98"/>
                <a:gd name="T5" fmla="*/ 126 h 187"/>
                <a:gd name="T6" fmla="*/ 93 w 98"/>
                <a:gd name="T7" fmla="*/ 147 h 187"/>
                <a:gd name="T8" fmla="*/ 88 w 98"/>
                <a:gd name="T9" fmla="*/ 167 h 187"/>
                <a:gd name="T10" fmla="*/ 79 w 98"/>
                <a:gd name="T11" fmla="*/ 184 h 187"/>
                <a:gd name="T12" fmla="*/ 78 w 98"/>
                <a:gd name="T13" fmla="*/ 186 h 187"/>
                <a:gd name="T14" fmla="*/ 53 w 98"/>
                <a:gd name="T15" fmla="*/ 153 h 187"/>
                <a:gd name="T16" fmla="*/ 0 w 98"/>
                <a:gd name="T17" fmla="*/ 173 h 187"/>
                <a:gd name="T18" fmla="*/ 0 w 98"/>
                <a:gd name="T19" fmla="*/ 170 h 187"/>
                <a:gd name="T20" fmla="*/ 6 w 98"/>
                <a:gd name="T21" fmla="*/ 162 h 187"/>
                <a:gd name="T22" fmla="*/ 16 w 98"/>
                <a:gd name="T23" fmla="*/ 143 h 187"/>
                <a:gd name="T24" fmla="*/ 22 w 98"/>
                <a:gd name="T25" fmla="*/ 121 h 187"/>
                <a:gd name="T26" fmla="*/ 26 w 98"/>
                <a:gd name="T27" fmla="*/ 99 h 187"/>
                <a:gd name="T28" fmla="*/ 26 w 98"/>
                <a:gd name="T29" fmla="*/ 77 h 187"/>
                <a:gd name="T30" fmla="*/ 22 w 98"/>
                <a:gd name="T31" fmla="*/ 56 h 187"/>
                <a:gd name="T32" fmla="*/ 15 w 98"/>
                <a:gd name="T33" fmla="*/ 34 h 187"/>
                <a:gd name="T34" fmla="*/ 13 w 98"/>
                <a:gd name="T35" fmla="*/ 25 h 187"/>
                <a:gd name="T36" fmla="*/ 16 w 98"/>
                <a:gd name="T37" fmla="*/ 15 h 187"/>
                <a:gd name="T38" fmla="*/ 21 w 98"/>
                <a:gd name="T39" fmla="*/ 9 h 187"/>
                <a:gd name="T40" fmla="*/ 29 w 98"/>
                <a:gd name="T41" fmla="*/ 3 h 187"/>
                <a:gd name="T42" fmla="*/ 38 w 98"/>
                <a:gd name="T43" fmla="*/ 0 h 187"/>
                <a:gd name="T44" fmla="*/ 47 w 98"/>
                <a:gd name="T45" fmla="*/ 1 h 187"/>
                <a:gd name="T46" fmla="*/ 56 w 98"/>
                <a:gd name="T47" fmla="*/ 6 h 187"/>
                <a:gd name="T48" fmla="*/ 67 w 98"/>
                <a:gd name="T49" fmla="*/ 10 h 187"/>
                <a:gd name="T50" fmla="*/ 93 w 98"/>
                <a:gd name="T51" fmla="*/ 85 h 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8"/>
                <a:gd name="T79" fmla="*/ 0 h 187"/>
                <a:gd name="T80" fmla="*/ 98 w 98"/>
                <a:gd name="T81" fmla="*/ 187 h 1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8" h="187">
                  <a:moveTo>
                    <a:pt x="93" y="85"/>
                  </a:moveTo>
                  <a:lnTo>
                    <a:pt x="97" y="105"/>
                  </a:lnTo>
                  <a:lnTo>
                    <a:pt x="97" y="126"/>
                  </a:lnTo>
                  <a:lnTo>
                    <a:pt x="93" y="147"/>
                  </a:lnTo>
                  <a:lnTo>
                    <a:pt x="88" y="167"/>
                  </a:lnTo>
                  <a:lnTo>
                    <a:pt x="79" y="184"/>
                  </a:lnTo>
                  <a:lnTo>
                    <a:pt x="78" y="186"/>
                  </a:lnTo>
                  <a:lnTo>
                    <a:pt x="53" y="153"/>
                  </a:lnTo>
                  <a:lnTo>
                    <a:pt x="0" y="173"/>
                  </a:lnTo>
                  <a:lnTo>
                    <a:pt x="0" y="170"/>
                  </a:lnTo>
                  <a:lnTo>
                    <a:pt x="6" y="162"/>
                  </a:lnTo>
                  <a:lnTo>
                    <a:pt x="16" y="143"/>
                  </a:lnTo>
                  <a:lnTo>
                    <a:pt x="22" y="121"/>
                  </a:lnTo>
                  <a:lnTo>
                    <a:pt x="26" y="99"/>
                  </a:lnTo>
                  <a:lnTo>
                    <a:pt x="26" y="77"/>
                  </a:lnTo>
                  <a:lnTo>
                    <a:pt x="22" y="56"/>
                  </a:lnTo>
                  <a:lnTo>
                    <a:pt x="15" y="34"/>
                  </a:lnTo>
                  <a:lnTo>
                    <a:pt x="13" y="25"/>
                  </a:lnTo>
                  <a:lnTo>
                    <a:pt x="16" y="15"/>
                  </a:lnTo>
                  <a:lnTo>
                    <a:pt x="21" y="9"/>
                  </a:lnTo>
                  <a:lnTo>
                    <a:pt x="29" y="3"/>
                  </a:lnTo>
                  <a:lnTo>
                    <a:pt x="38" y="0"/>
                  </a:lnTo>
                  <a:lnTo>
                    <a:pt x="47" y="1"/>
                  </a:lnTo>
                  <a:lnTo>
                    <a:pt x="56" y="6"/>
                  </a:lnTo>
                  <a:lnTo>
                    <a:pt x="67" y="10"/>
                  </a:lnTo>
                  <a:lnTo>
                    <a:pt x="93" y="85"/>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2" name="Freeform 85"/>
            <p:cNvSpPr>
              <a:spLocks/>
            </p:cNvSpPr>
            <p:nvPr/>
          </p:nvSpPr>
          <p:spPr bwMode="auto">
            <a:xfrm>
              <a:off x="2725" y="1574"/>
              <a:ext cx="98" cy="187"/>
            </a:xfrm>
            <a:custGeom>
              <a:avLst/>
              <a:gdLst>
                <a:gd name="T0" fmla="*/ 93 w 98"/>
                <a:gd name="T1" fmla="*/ 85 h 187"/>
                <a:gd name="T2" fmla="*/ 97 w 98"/>
                <a:gd name="T3" fmla="*/ 105 h 187"/>
                <a:gd name="T4" fmla="*/ 97 w 98"/>
                <a:gd name="T5" fmla="*/ 126 h 187"/>
                <a:gd name="T6" fmla="*/ 93 w 98"/>
                <a:gd name="T7" fmla="*/ 147 h 187"/>
                <a:gd name="T8" fmla="*/ 88 w 98"/>
                <a:gd name="T9" fmla="*/ 167 h 187"/>
                <a:gd name="T10" fmla="*/ 79 w 98"/>
                <a:gd name="T11" fmla="*/ 184 h 187"/>
                <a:gd name="T12" fmla="*/ 78 w 98"/>
                <a:gd name="T13" fmla="*/ 186 h 187"/>
                <a:gd name="T14" fmla="*/ 53 w 98"/>
                <a:gd name="T15" fmla="*/ 153 h 187"/>
                <a:gd name="T16" fmla="*/ 0 w 98"/>
                <a:gd name="T17" fmla="*/ 173 h 187"/>
                <a:gd name="T18" fmla="*/ 0 w 98"/>
                <a:gd name="T19" fmla="*/ 170 h 187"/>
                <a:gd name="T20" fmla="*/ 6 w 98"/>
                <a:gd name="T21" fmla="*/ 162 h 187"/>
                <a:gd name="T22" fmla="*/ 16 w 98"/>
                <a:gd name="T23" fmla="*/ 143 h 187"/>
                <a:gd name="T24" fmla="*/ 22 w 98"/>
                <a:gd name="T25" fmla="*/ 121 h 187"/>
                <a:gd name="T26" fmla="*/ 26 w 98"/>
                <a:gd name="T27" fmla="*/ 99 h 187"/>
                <a:gd name="T28" fmla="*/ 26 w 98"/>
                <a:gd name="T29" fmla="*/ 77 h 187"/>
                <a:gd name="T30" fmla="*/ 22 w 98"/>
                <a:gd name="T31" fmla="*/ 56 h 187"/>
                <a:gd name="T32" fmla="*/ 15 w 98"/>
                <a:gd name="T33" fmla="*/ 34 h 187"/>
                <a:gd name="T34" fmla="*/ 13 w 98"/>
                <a:gd name="T35" fmla="*/ 25 h 187"/>
                <a:gd name="T36" fmla="*/ 16 w 98"/>
                <a:gd name="T37" fmla="*/ 15 h 187"/>
                <a:gd name="T38" fmla="*/ 21 w 98"/>
                <a:gd name="T39" fmla="*/ 9 h 187"/>
                <a:gd name="T40" fmla="*/ 29 w 98"/>
                <a:gd name="T41" fmla="*/ 3 h 187"/>
                <a:gd name="T42" fmla="*/ 38 w 98"/>
                <a:gd name="T43" fmla="*/ 0 h 187"/>
                <a:gd name="T44" fmla="*/ 47 w 98"/>
                <a:gd name="T45" fmla="*/ 1 h 187"/>
                <a:gd name="T46" fmla="*/ 56 w 98"/>
                <a:gd name="T47" fmla="*/ 6 h 187"/>
                <a:gd name="T48" fmla="*/ 67 w 98"/>
                <a:gd name="T49" fmla="*/ 10 h 187"/>
                <a:gd name="T50" fmla="*/ 93 w 98"/>
                <a:gd name="T51" fmla="*/ 85 h 1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8"/>
                <a:gd name="T79" fmla="*/ 0 h 187"/>
                <a:gd name="T80" fmla="*/ 98 w 98"/>
                <a:gd name="T81" fmla="*/ 187 h 1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8" h="187">
                  <a:moveTo>
                    <a:pt x="93" y="85"/>
                  </a:moveTo>
                  <a:lnTo>
                    <a:pt x="97" y="105"/>
                  </a:lnTo>
                  <a:lnTo>
                    <a:pt x="97" y="126"/>
                  </a:lnTo>
                  <a:lnTo>
                    <a:pt x="93" y="147"/>
                  </a:lnTo>
                  <a:lnTo>
                    <a:pt x="88" y="167"/>
                  </a:lnTo>
                  <a:lnTo>
                    <a:pt x="79" y="184"/>
                  </a:lnTo>
                  <a:lnTo>
                    <a:pt x="78" y="186"/>
                  </a:lnTo>
                  <a:lnTo>
                    <a:pt x="53" y="153"/>
                  </a:lnTo>
                  <a:lnTo>
                    <a:pt x="0" y="173"/>
                  </a:lnTo>
                  <a:lnTo>
                    <a:pt x="0" y="170"/>
                  </a:lnTo>
                  <a:lnTo>
                    <a:pt x="6" y="162"/>
                  </a:lnTo>
                  <a:lnTo>
                    <a:pt x="16" y="143"/>
                  </a:lnTo>
                  <a:lnTo>
                    <a:pt x="22" y="121"/>
                  </a:lnTo>
                  <a:lnTo>
                    <a:pt x="26" y="99"/>
                  </a:lnTo>
                  <a:lnTo>
                    <a:pt x="26" y="77"/>
                  </a:lnTo>
                  <a:lnTo>
                    <a:pt x="22" y="56"/>
                  </a:lnTo>
                  <a:lnTo>
                    <a:pt x="15" y="34"/>
                  </a:lnTo>
                  <a:lnTo>
                    <a:pt x="13" y="25"/>
                  </a:lnTo>
                  <a:lnTo>
                    <a:pt x="16" y="15"/>
                  </a:lnTo>
                  <a:lnTo>
                    <a:pt x="21" y="9"/>
                  </a:lnTo>
                  <a:lnTo>
                    <a:pt x="29" y="3"/>
                  </a:lnTo>
                  <a:lnTo>
                    <a:pt x="38" y="0"/>
                  </a:lnTo>
                  <a:lnTo>
                    <a:pt x="47" y="1"/>
                  </a:lnTo>
                  <a:lnTo>
                    <a:pt x="56" y="6"/>
                  </a:lnTo>
                  <a:lnTo>
                    <a:pt x="67" y="10"/>
                  </a:lnTo>
                  <a:lnTo>
                    <a:pt x="93" y="85"/>
                  </a:lnTo>
                </a:path>
              </a:pathLst>
            </a:custGeom>
            <a:no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3" name="Line 86"/>
            <p:cNvSpPr>
              <a:spLocks noChangeShapeType="1"/>
            </p:cNvSpPr>
            <p:nvPr/>
          </p:nvSpPr>
          <p:spPr bwMode="auto">
            <a:xfrm flipH="1">
              <a:off x="2056" y="1153"/>
              <a:ext cx="13" cy="25"/>
            </a:xfrm>
            <a:prstGeom prst="line">
              <a:avLst/>
            </a:prstGeom>
            <a:noFill/>
            <a:ln w="12700">
              <a:solidFill>
                <a:srgbClr val="FFFF00"/>
              </a:solidFill>
              <a:round/>
              <a:headEnd type="none" w="sm" len="sm"/>
              <a:tailEnd type="none" w="sm" len="sm"/>
            </a:ln>
          </p:spPr>
          <p:txBody>
            <a:bodyPr wrap="none" anchor="ctr"/>
            <a:lstStyle/>
            <a:p>
              <a:pPr defTabSz="685800"/>
              <a:endParaRPr lang="en-US" sz="1350" dirty="0">
                <a:solidFill>
                  <a:prstClr val="black"/>
                </a:solidFill>
                <a:latin typeface="Calibri" panose="020F0502020204030204"/>
              </a:endParaRPr>
            </a:p>
          </p:txBody>
        </p:sp>
        <p:sp>
          <p:nvSpPr>
            <p:cNvPr id="1114" name="Freeform 87"/>
            <p:cNvSpPr>
              <a:spLocks/>
            </p:cNvSpPr>
            <p:nvPr/>
          </p:nvSpPr>
          <p:spPr bwMode="auto">
            <a:xfrm>
              <a:off x="2056" y="1574"/>
              <a:ext cx="54" cy="36"/>
            </a:xfrm>
            <a:custGeom>
              <a:avLst/>
              <a:gdLst>
                <a:gd name="T0" fmla="*/ 50 w 54"/>
                <a:gd name="T1" fmla="*/ 35 h 36"/>
                <a:gd name="T2" fmla="*/ 53 w 54"/>
                <a:gd name="T3" fmla="*/ 24 h 36"/>
                <a:gd name="T4" fmla="*/ 50 w 54"/>
                <a:gd name="T5" fmla="*/ 15 h 36"/>
                <a:gd name="T6" fmla="*/ 45 w 54"/>
                <a:gd name="T7" fmla="*/ 7 h 36"/>
                <a:gd name="T8" fmla="*/ 37 w 54"/>
                <a:gd name="T9" fmla="*/ 2 h 36"/>
                <a:gd name="T10" fmla="*/ 28 w 54"/>
                <a:gd name="T11" fmla="*/ 0 h 36"/>
                <a:gd name="T12" fmla="*/ 18 w 54"/>
                <a:gd name="T13" fmla="*/ 1 h 36"/>
                <a:gd name="T14" fmla="*/ 10 w 54"/>
                <a:gd name="T15" fmla="*/ 6 h 36"/>
                <a:gd name="T16" fmla="*/ 0 w 54"/>
                <a:gd name="T17" fmla="*/ 9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36"/>
                <a:gd name="T29" fmla="*/ 54 w 54"/>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36">
                  <a:moveTo>
                    <a:pt x="50" y="35"/>
                  </a:moveTo>
                  <a:lnTo>
                    <a:pt x="53" y="24"/>
                  </a:lnTo>
                  <a:lnTo>
                    <a:pt x="50" y="15"/>
                  </a:lnTo>
                  <a:lnTo>
                    <a:pt x="45" y="7"/>
                  </a:lnTo>
                  <a:lnTo>
                    <a:pt x="37" y="2"/>
                  </a:lnTo>
                  <a:lnTo>
                    <a:pt x="28" y="0"/>
                  </a:lnTo>
                  <a:lnTo>
                    <a:pt x="18" y="1"/>
                  </a:lnTo>
                  <a:lnTo>
                    <a:pt x="10" y="6"/>
                  </a:lnTo>
                  <a:lnTo>
                    <a:pt x="0" y="9"/>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5" name="Freeform 88"/>
            <p:cNvSpPr>
              <a:spLocks/>
            </p:cNvSpPr>
            <p:nvPr/>
          </p:nvSpPr>
          <p:spPr bwMode="auto">
            <a:xfrm>
              <a:off x="2082" y="1251"/>
              <a:ext cx="34" cy="18"/>
            </a:xfrm>
            <a:custGeom>
              <a:avLst/>
              <a:gdLst>
                <a:gd name="T0" fmla="*/ 0 w 34"/>
                <a:gd name="T1" fmla="*/ 0 h 18"/>
                <a:gd name="T2" fmla="*/ 0 w 34"/>
                <a:gd name="T3" fmla="*/ 3 h 18"/>
                <a:gd name="T4" fmla="*/ 2 w 34"/>
                <a:gd name="T5" fmla="*/ 10 h 18"/>
                <a:gd name="T6" fmla="*/ 8 w 34"/>
                <a:gd name="T7" fmla="*/ 15 h 18"/>
                <a:gd name="T8" fmla="*/ 15 w 34"/>
                <a:gd name="T9" fmla="*/ 17 h 18"/>
                <a:gd name="T10" fmla="*/ 23 w 34"/>
                <a:gd name="T11" fmla="*/ 16 h 18"/>
                <a:gd name="T12" fmla="*/ 29 w 34"/>
                <a:gd name="T13" fmla="*/ 13 h 18"/>
                <a:gd name="T14" fmla="*/ 33 w 34"/>
                <a:gd name="T15" fmla="*/ 8 h 18"/>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8"/>
                <a:gd name="T26" fmla="*/ 34 w 3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8">
                  <a:moveTo>
                    <a:pt x="0" y="0"/>
                  </a:moveTo>
                  <a:lnTo>
                    <a:pt x="0" y="3"/>
                  </a:lnTo>
                  <a:lnTo>
                    <a:pt x="2" y="10"/>
                  </a:lnTo>
                  <a:lnTo>
                    <a:pt x="8" y="15"/>
                  </a:lnTo>
                  <a:lnTo>
                    <a:pt x="15" y="17"/>
                  </a:lnTo>
                  <a:lnTo>
                    <a:pt x="23" y="16"/>
                  </a:lnTo>
                  <a:lnTo>
                    <a:pt x="29" y="13"/>
                  </a:lnTo>
                  <a:lnTo>
                    <a:pt x="33" y="8"/>
                  </a:lnTo>
                </a:path>
              </a:pathLst>
            </a:custGeom>
            <a:noFill/>
            <a:ln w="12700" cap="rnd">
              <a:solidFill>
                <a:srgbClr val="FFFF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6" name="Freeform 89"/>
            <p:cNvSpPr>
              <a:spLocks/>
            </p:cNvSpPr>
            <p:nvPr/>
          </p:nvSpPr>
          <p:spPr bwMode="auto">
            <a:xfrm>
              <a:off x="2069" y="1071"/>
              <a:ext cx="51" cy="81"/>
            </a:xfrm>
            <a:custGeom>
              <a:avLst/>
              <a:gdLst>
                <a:gd name="T0" fmla="*/ 50 w 51"/>
                <a:gd name="T1" fmla="*/ 0 h 81"/>
                <a:gd name="T2" fmla="*/ 40 w 51"/>
                <a:gd name="T3" fmla="*/ 13 h 81"/>
                <a:gd name="T4" fmla="*/ 30 w 51"/>
                <a:gd name="T5" fmla="*/ 25 h 81"/>
                <a:gd name="T6" fmla="*/ 21 w 51"/>
                <a:gd name="T7" fmla="*/ 39 h 81"/>
                <a:gd name="T8" fmla="*/ 13 w 51"/>
                <a:gd name="T9" fmla="*/ 52 h 81"/>
                <a:gd name="T10" fmla="*/ 6 w 51"/>
                <a:gd name="T11" fmla="*/ 67 h 81"/>
                <a:gd name="T12" fmla="*/ 0 w 51"/>
                <a:gd name="T13" fmla="*/ 80 h 81"/>
                <a:gd name="T14" fmla="*/ 0 60000 65536"/>
                <a:gd name="T15" fmla="*/ 0 60000 65536"/>
                <a:gd name="T16" fmla="*/ 0 60000 65536"/>
                <a:gd name="T17" fmla="*/ 0 60000 65536"/>
                <a:gd name="T18" fmla="*/ 0 60000 65536"/>
                <a:gd name="T19" fmla="*/ 0 60000 65536"/>
                <a:gd name="T20" fmla="*/ 0 60000 65536"/>
                <a:gd name="T21" fmla="*/ 0 w 51"/>
                <a:gd name="T22" fmla="*/ 0 h 81"/>
                <a:gd name="T23" fmla="*/ 51 w 51"/>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81">
                  <a:moveTo>
                    <a:pt x="50" y="0"/>
                  </a:moveTo>
                  <a:lnTo>
                    <a:pt x="40" y="13"/>
                  </a:lnTo>
                  <a:lnTo>
                    <a:pt x="30" y="25"/>
                  </a:lnTo>
                  <a:lnTo>
                    <a:pt x="21" y="39"/>
                  </a:lnTo>
                  <a:lnTo>
                    <a:pt x="13" y="52"/>
                  </a:lnTo>
                  <a:lnTo>
                    <a:pt x="6" y="67"/>
                  </a:lnTo>
                  <a:lnTo>
                    <a:pt x="0" y="8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7" name="Freeform 90"/>
            <p:cNvSpPr>
              <a:spLocks/>
            </p:cNvSpPr>
            <p:nvPr/>
          </p:nvSpPr>
          <p:spPr bwMode="auto">
            <a:xfrm>
              <a:off x="2025" y="1609"/>
              <a:ext cx="99" cy="152"/>
            </a:xfrm>
            <a:custGeom>
              <a:avLst/>
              <a:gdLst>
                <a:gd name="T0" fmla="*/ 4 w 99"/>
                <a:gd name="T1" fmla="*/ 50 h 152"/>
                <a:gd name="T2" fmla="*/ 0 w 99"/>
                <a:gd name="T3" fmla="*/ 71 h 152"/>
                <a:gd name="T4" fmla="*/ 0 w 99"/>
                <a:gd name="T5" fmla="*/ 91 h 152"/>
                <a:gd name="T6" fmla="*/ 3 w 99"/>
                <a:gd name="T7" fmla="*/ 111 h 152"/>
                <a:gd name="T8" fmla="*/ 9 w 99"/>
                <a:gd name="T9" fmla="*/ 132 h 152"/>
                <a:gd name="T10" fmla="*/ 18 w 99"/>
                <a:gd name="T11" fmla="*/ 149 h 152"/>
                <a:gd name="T12" fmla="*/ 19 w 99"/>
                <a:gd name="T13" fmla="*/ 151 h 152"/>
                <a:gd name="T14" fmla="*/ 43 w 99"/>
                <a:gd name="T15" fmla="*/ 118 h 152"/>
                <a:gd name="T16" fmla="*/ 98 w 99"/>
                <a:gd name="T17" fmla="*/ 138 h 152"/>
                <a:gd name="T18" fmla="*/ 95 w 99"/>
                <a:gd name="T19" fmla="*/ 135 h 152"/>
                <a:gd name="T20" fmla="*/ 90 w 99"/>
                <a:gd name="T21" fmla="*/ 127 h 152"/>
                <a:gd name="T22" fmla="*/ 81 w 99"/>
                <a:gd name="T23" fmla="*/ 108 h 152"/>
                <a:gd name="T24" fmla="*/ 74 w 99"/>
                <a:gd name="T25" fmla="*/ 87 h 152"/>
                <a:gd name="T26" fmla="*/ 71 w 99"/>
                <a:gd name="T27" fmla="*/ 65 h 152"/>
                <a:gd name="T28" fmla="*/ 71 w 99"/>
                <a:gd name="T29" fmla="*/ 43 h 152"/>
                <a:gd name="T30" fmla="*/ 75 w 99"/>
                <a:gd name="T31" fmla="*/ 20 h 152"/>
                <a:gd name="T32" fmla="*/ 81 w 99"/>
                <a:gd name="T33" fmla="*/ 0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9"/>
                <a:gd name="T52" fmla="*/ 0 h 152"/>
                <a:gd name="T53" fmla="*/ 99 w 99"/>
                <a:gd name="T54" fmla="*/ 152 h 1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9" h="152">
                  <a:moveTo>
                    <a:pt x="4" y="50"/>
                  </a:moveTo>
                  <a:lnTo>
                    <a:pt x="0" y="71"/>
                  </a:lnTo>
                  <a:lnTo>
                    <a:pt x="0" y="91"/>
                  </a:lnTo>
                  <a:lnTo>
                    <a:pt x="3" y="111"/>
                  </a:lnTo>
                  <a:lnTo>
                    <a:pt x="9" y="132"/>
                  </a:lnTo>
                  <a:lnTo>
                    <a:pt x="18" y="149"/>
                  </a:lnTo>
                  <a:lnTo>
                    <a:pt x="19" y="151"/>
                  </a:lnTo>
                  <a:lnTo>
                    <a:pt x="43" y="118"/>
                  </a:lnTo>
                  <a:lnTo>
                    <a:pt x="98" y="138"/>
                  </a:lnTo>
                  <a:lnTo>
                    <a:pt x="95" y="135"/>
                  </a:lnTo>
                  <a:lnTo>
                    <a:pt x="90" y="127"/>
                  </a:lnTo>
                  <a:lnTo>
                    <a:pt x="81" y="108"/>
                  </a:lnTo>
                  <a:lnTo>
                    <a:pt x="74" y="87"/>
                  </a:lnTo>
                  <a:lnTo>
                    <a:pt x="71" y="65"/>
                  </a:lnTo>
                  <a:lnTo>
                    <a:pt x="71" y="43"/>
                  </a:lnTo>
                  <a:lnTo>
                    <a:pt x="75" y="20"/>
                  </a:lnTo>
                  <a:lnTo>
                    <a:pt x="81"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18" name="Line 91"/>
            <p:cNvSpPr>
              <a:spLocks noChangeShapeType="1"/>
            </p:cNvSpPr>
            <p:nvPr/>
          </p:nvSpPr>
          <p:spPr bwMode="auto">
            <a:xfrm>
              <a:off x="2780" y="1150"/>
              <a:ext cx="13" cy="26"/>
            </a:xfrm>
            <a:prstGeom prst="line">
              <a:avLst/>
            </a:prstGeom>
            <a:noFill/>
            <a:ln w="12700">
              <a:solidFill>
                <a:srgbClr val="FFFF00"/>
              </a:solidFill>
              <a:round/>
              <a:headEnd type="none" w="sm" len="sm"/>
              <a:tailEnd type="none" w="sm" len="sm"/>
            </a:ln>
          </p:spPr>
          <p:txBody>
            <a:bodyPr wrap="none" anchor="ctr"/>
            <a:lstStyle/>
            <a:p>
              <a:pPr defTabSz="685800"/>
              <a:endParaRPr lang="en-US" sz="1350" dirty="0">
                <a:solidFill>
                  <a:prstClr val="black"/>
                </a:solidFill>
                <a:latin typeface="Calibri" panose="020F0502020204030204"/>
              </a:endParaRPr>
            </a:p>
          </p:txBody>
        </p:sp>
        <p:sp>
          <p:nvSpPr>
            <p:cNvPr id="1119" name="Freeform 92"/>
            <p:cNvSpPr>
              <a:spLocks/>
            </p:cNvSpPr>
            <p:nvPr/>
          </p:nvSpPr>
          <p:spPr bwMode="auto">
            <a:xfrm>
              <a:off x="2738" y="1571"/>
              <a:ext cx="55" cy="36"/>
            </a:xfrm>
            <a:custGeom>
              <a:avLst/>
              <a:gdLst>
                <a:gd name="T0" fmla="*/ 1 w 55"/>
                <a:gd name="T1" fmla="*/ 35 h 36"/>
                <a:gd name="T2" fmla="*/ 0 w 55"/>
                <a:gd name="T3" fmla="*/ 25 h 36"/>
                <a:gd name="T4" fmla="*/ 2 w 55"/>
                <a:gd name="T5" fmla="*/ 16 h 36"/>
                <a:gd name="T6" fmla="*/ 8 w 55"/>
                <a:gd name="T7" fmla="*/ 8 h 36"/>
                <a:gd name="T8" fmla="*/ 16 w 55"/>
                <a:gd name="T9" fmla="*/ 3 h 36"/>
                <a:gd name="T10" fmla="*/ 25 w 55"/>
                <a:gd name="T11" fmla="*/ 0 h 36"/>
                <a:gd name="T12" fmla="*/ 34 w 55"/>
                <a:gd name="T13" fmla="*/ 1 h 36"/>
                <a:gd name="T14" fmla="*/ 42 w 55"/>
                <a:gd name="T15" fmla="*/ 6 h 36"/>
                <a:gd name="T16" fmla="*/ 54 w 55"/>
                <a:gd name="T17" fmla="*/ 1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6"/>
                <a:gd name="T29" fmla="*/ 55 w 55"/>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6">
                  <a:moveTo>
                    <a:pt x="1" y="35"/>
                  </a:moveTo>
                  <a:lnTo>
                    <a:pt x="0" y="25"/>
                  </a:lnTo>
                  <a:lnTo>
                    <a:pt x="2" y="16"/>
                  </a:lnTo>
                  <a:lnTo>
                    <a:pt x="8" y="8"/>
                  </a:lnTo>
                  <a:lnTo>
                    <a:pt x="16" y="3"/>
                  </a:lnTo>
                  <a:lnTo>
                    <a:pt x="25" y="0"/>
                  </a:lnTo>
                  <a:lnTo>
                    <a:pt x="34" y="1"/>
                  </a:lnTo>
                  <a:lnTo>
                    <a:pt x="42" y="6"/>
                  </a:lnTo>
                  <a:lnTo>
                    <a:pt x="54" y="10"/>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0" name="Freeform 93"/>
            <p:cNvSpPr>
              <a:spLocks/>
            </p:cNvSpPr>
            <p:nvPr/>
          </p:nvSpPr>
          <p:spPr bwMode="auto">
            <a:xfrm>
              <a:off x="2733" y="1249"/>
              <a:ext cx="34" cy="19"/>
            </a:xfrm>
            <a:custGeom>
              <a:avLst/>
              <a:gdLst>
                <a:gd name="T0" fmla="*/ 33 w 34"/>
                <a:gd name="T1" fmla="*/ 0 h 19"/>
                <a:gd name="T2" fmla="*/ 32 w 34"/>
                <a:gd name="T3" fmla="*/ 3 h 19"/>
                <a:gd name="T4" fmla="*/ 29 w 34"/>
                <a:gd name="T5" fmla="*/ 10 h 19"/>
                <a:gd name="T6" fmla="*/ 24 w 34"/>
                <a:gd name="T7" fmla="*/ 16 h 19"/>
                <a:gd name="T8" fmla="*/ 16 w 34"/>
                <a:gd name="T9" fmla="*/ 18 h 19"/>
                <a:gd name="T10" fmla="*/ 8 w 34"/>
                <a:gd name="T11" fmla="*/ 18 h 19"/>
                <a:gd name="T12" fmla="*/ 2 w 34"/>
                <a:gd name="T13" fmla="*/ 13 h 19"/>
                <a:gd name="T14" fmla="*/ 0 w 34"/>
                <a:gd name="T15" fmla="*/ 9 h 19"/>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9"/>
                <a:gd name="T26" fmla="*/ 34 w 34"/>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9">
                  <a:moveTo>
                    <a:pt x="33" y="0"/>
                  </a:moveTo>
                  <a:lnTo>
                    <a:pt x="32" y="3"/>
                  </a:lnTo>
                  <a:lnTo>
                    <a:pt x="29" y="10"/>
                  </a:lnTo>
                  <a:lnTo>
                    <a:pt x="24" y="16"/>
                  </a:lnTo>
                  <a:lnTo>
                    <a:pt x="16" y="18"/>
                  </a:lnTo>
                  <a:lnTo>
                    <a:pt x="8" y="18"/>
                  </a:lnTo>
                  <a:lnTo>
                    <a:pt x="2" y="13"/>
                  </a:lnTo>
                  <a:lnTo>
                    <a:pt x="0" y="9"/>
                  </a:lnTo>
                </a:path>
              </a:pathLst>
            </a:custGeom>
            <a:noFill/>
            <a:ln w="12700" cap="rnd">
              <a:solidFill>
                <a:srgbClr val="FFFF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1" name="Freeform 94"/>
            <p:cNvSpPr>
              <a:spLocks/>
            </p:cNvSpPr>
            <p:nvPr/>
          </p:nvSpPr>
          <p:spPr bwMode="auto">
            <a:xfrm>
              <a:off x="2728" y="1069"/>
              <a:ext cx="52" cy="81"/>
            </a:xfrm>
            <a:custGeom>
              <a:avLst/>
              <a:gdLst>
                <a:gd name="T0" fmla="*/ 0 w 52"/>
                <a:gd name="T1" fmla="*/ 0 h 81"/>
                <a:gd name="T2" fmla="*/ 10 w 52"/>
                <a:gd name="T3" fmla="*/ 13 h 81"/>
                <a:gd name="T4" fmla="*/ 19 w 52"/>
                <a:gd name="T5" fmla="*/ 25 h 81"/>
                <a:gd name="T6" fmla="*/ 28 w 52"/>
                <a:gd name="T7" fmla="*/ 39 h 81"/>
                <a:gd name="T8" fmla="*/ 36 w 52"/>
                <a:gd name="T9" fmla="*/ 52 h 81"/>
                <a:gd name="T10" fmla="*/ 44 w 52"/>
                <a:gd name="T11" fmla="*/ 66 h 81"/>
                <a:gd name="T12" fmla="*/ 51 w 52"/>
                <a:gd name="T13" fmla="*/ 80 h 81"/>
                <a:gd name="T14" fmla="*/ 0 60000 65536"/>
                <a:gd name="T15" fmla="*/ 0 60000 65536"/>
                <a:gd name="T16" fmla="*/ 0 60000 65536"/>
                <a:gd name="T17" fmla="*/ 0 60000 65536"/>
                <a:gd name="T18" fmla="*/ 0 60000 65536"/>
                <a:gd name="T19" fmla="*/ 0 60000 65536"/>
                <a:gd name="T20" fmla="*/ 0 60000 65536"/>
                <a:gd name="T21" fmla="*/ 0 w 52"/>
                <a:gd name="T22" fmla="*/ 0 h 81"/>
                <a:gd name="T23" fmla="*/ 52 w 52"/>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 h="81">
                  <a:moveTo>
                    <a:pt x="0" y="0"/>
                  </a:moveTo>
                  <a:lnTo>
                    <a:pt x="10" y="13"/>
                  </a:lnTo>
                  <a:lnTo>
                    <a:pt x="19" y="25"/>
                  </a:lnTo>
                  <a:lnTo>
                    <a:pt x="28" y="39"/>
                  </a:lnTo>
                  <a:lnTo>
                    <a:pt x="36" y="52"/>
                  </a:lnTo>
                  <a:lnTo>
                    <a:pt x="44" y="66"/>
                  </a:lnTo>
                  <a:lnTo>
                    <a:pt x="51" y="8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2" name="Freeform 95"/>
            <p:cNvSpPr>
              <a:spLocks/>
            </p:cNvSpPr>
            <p:nvPr/>
          </p:nvSpPr>
          <p:spPr bwMode="auto">
            <a:xfrm>
              <a:off x="2725" y="1607"/>
              <a:ext cx="98" cy="153"/>
            </a:xfrm>
            <a:custGeom>
              <a:avLst/>
              <a:gdLst>
                <a:gd name="T0" fmla="*/ 93 w 98"/>
                <a:gd name="T1" fmla="*/ 50 h 153"/>
                <a:gd name="T2" fmla="*/ 97 w 98"/>
                <a:gd name="T3" fmla="*/ 70 h 153"/>
                <a:gd name="T4" fmla="*/ 97 w 98"/>
                <a:gd name="T5" fmla="*/ 91 h 153"/>
                <a:gd name="T6" fmla="*/ 93 w 98"/>
                <a:gd name="T7" fmla="*/ 113 h 153"/>
                <a:gd name="T8" fmla="*/ 88 w 98"/>
                <a:gd name="T9" fmla="*/ 133 h 153"/>
                <a:gd name="T10" fmla="*/ 79 w 98"/>
                <a:gd name="T11" fmla="*/ 150 h 153"/>
                <a:gd name="T12" fmla="*/ 78 w 98"/>
                <a:gd name="T13" fmla="*/ 152 h 153"/>
                <a:gd name="T14" fmla="*/ 53 w 98"/>
                <a:gd name="T15" fmla="*/ 118 h 153"/>
                <a:gd name="T16" fmla="*/ 0 w 98"/>
                <a:gd name="T17" fmla="*/ 139 h 153"/>
                <a:gd name="T18" fmla="*/ 0 w 98"/>
                <a:gd name="T19" fmla="*/ 136 h 153"/>
                <a:gd name="T20" fmla="*/ 6 w 98"/>
                <a:gd name="T21" fmla="*/ 129 h 153"/>
                <a:gd name="T22" fmla="*/ 16 w 98"/>
                <a:gd name="T23" fmla="*/ 108 h 153"/>
                <a:gd name="T24" fmla="*/ 22 w 98"/>
                <a:gd name="T25" fmla="*/ 87 h 153"/>
                <a:gd name="T26" fmla="*/ 26 w 98"/>
                <a:gd name="T27" fmla="*/ 65 h 153"/>
                <a:gd name="T28" fmla="*/ 26 w 98"/>
                <a:gd name="T29" fmla="*/ 42 h 153"/>
                <a:gd name="T30" fmla="*/ 22 w 98"/>
                <a:gd name="T31" fmla="*/ 21 h 153"/>
                <a:gd name="T32" fmla="*/ 15 w 98"/>
                <a:gd name="T33" fmla="*/ 0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8"/>
                <a:gd name="T52" fmla="*/ 0 h 153"/>
                <a:gd name="T53" fmla="*/ 98 w 98"/>
                <a:gd name="T54" fmla="*/ 153 h 1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8" h="153">
                  <a:moveTo>
                    <a:pt x="93" y="50"/>
                  </a:moveTo>
                  <a:lnTo>
                    <a:pt x="97" y="70"/>
                  </a:lnTo>
                  <a:lnTo>
                    <a:pt x="97" y="91"/>
                  </a:lnTo>
                  <a:lnTo>
                    <a:pt x="93" y="113"/>
                  </a:lnTo>
                  <a:lnTo>
                    <a:pt x="88" y="133"/>
                  </a:lnTo>
                  <a:lnTo>
                    <a:pt x="79" y="150"/>
                  </a:lnTo>
                  <a:lnTo>
                    <a:pt x="78" y="152"/>
                  </a:lnTo>
                  <a:lnTo>
                    <a:pt x="53" y="118"/>
                  </a:lnTo>
                  <a:lnTo>
                    <a:pt x="0" y="139"/>
                  </a:lnTo>
                  <a:lnTo>
                    <a:pt x="0" y="136"/>
                  </a:lnTo>
                  <a:lnTo>
                    <a:pt x="6" y="129"/>
                  </a:lnTo>
                  <a:lnTo>
                    <a:pt x="16" y="108"/>
                  </a:lnTo>
                  <a:lnTo>
                    <a:pt x="22" y="87"/>
                  </a:lnTo>
                  <a:lnTo>
                    <a:pt x="26" y="65"/>
                  </a:lnTo>
                  <a:lnTo>
                    <a:pt x="26" y="42"/>
                  </a:lnTo>
                  <a:lnTo>
                    <a:pt x="22" y="21"/>
                  </a:lnTo>
                  <a:lnTo>
                    <a:pt x="15"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3" name="Freeform 96"/>
            <p:cNvSpPr>
              <a:spLocks/>
            </p:cNvSpPr>
            <p:nvPr/>
          </p:nvSpPr>
          <p:spPr bwMode="auto">
            <a:xfrm>
              <a:off x="2220" y="1594"/>
              <a:ext cx="38" cy="333"/>
            </a:xfrm>
            <a:custGeom>
              <a:avLst/>
              <a:gdLst>
                <a:gd name="T0" fmla="*/ 37 w 38"/>
                <a:gd name="T1" fmla="*/ 0 h 333"/>
                <a:gd name="T2" fmla="*/ 37 w 38"/>
                <a:gd name="T3" fmla="*/ 330 h 333"/>
                <a:gd name="T4" fmla="*/ 33 w 38"/>
                <a:gd name="T5" fmla="*/ 330 h 333"/>
                <a:gd name="T6" fmla="*/ 22 w 38"/>
                <a:gd name="T7" fmla="*/ 332 h 333"/>
                <a:gd name="T8" fmla="*/ 11 w 38"/>
                <a:gd name="T9" fmla="*/ 331 h 333"/>
                <a:gd name="T10" fmla="*/ 0 w 38"/>
                <a:gd name="T11" fmla="*/ 330 h 333"/>
                <a:gd name="T12" fmla="*/ 0 w 38"/>
                <a:gd name="T13" fmla="*/ 0 h 333"/>
                <a:gd name="T14" fmla="*/ 37 w 38"/>
                <a:gd name="T15" fmla="*/ 0 h 33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33"/>
                <a:gd name="T26" fmla="*/ 38 w 38"/>
                <a:gd name="T27" fmla="*/ 333 h 3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33">
                  <a:moveTo>
                    <a:pt x="37" y="0"/>
                  </a:moveTo>
                  <a:lnTo>
                    <a:pt x="37" y="330"/>
                  </a:lnTo>
                  <a:lnTo>
                    <a:pt x="33" y="330"/>
                  </a:lnTo>
                  <a:lnTo>
                    <a:pt x="22" y="332"/>
                  </a:lnTo>
                  <a:lnTo>
                    <a:pt x="11" y="331"/>
                  </a:lnTo>
                  <a:lnTo>
                    <a:pt x="0" y="330"/>
                  </a:lnTo>
                  <a:lnTo>
                    <a:pt x="0" y="0"/>
                  </a:lnTo>
                  <a:lnTo>
                    <a:pt x="37" y="0"/>
                  </a:lnTo>
                </a:path>
              </a:pathLst>
            </a:custGeom>
            <a:solidFill>
              <a:srgbClr val="FF0000"/>
            </a:solidFill>
            <a:ln w="12700" cap="rnd">
              <a:solidFill>
                <a:srgbClr val="80FF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4" name="Freeform 97"/>
            <p:cNvSpPr>
              <a:spLocks/>
            </p:cNvSpPr>
            <p:nvPr/>
          </p:nvSpPr>
          <p:spPr bwMode="auto">
            <a:xfrm>
              <a:off x="2220" y="1594"/>
              <a:ext cx="38" cy="333"/>
            </a:xfrm>
            <a:custGeom>
              <a:avLst/>
              <a:gdLst>
                <a:gd name="T0" fmla="*/ 37 w 38"/>
                <a:gd name="T1" fmla="*/ 0 h 333"/>
                <a:gd name="T2" fmla="*/ 37 w 38"/>
                <a:gd name="T3" fmla="*/ 330 h 333"/>
                <a:gd name="T4" fmla="*/ 33 w 38"/>
                <a:gd name="T5" fmla="*/ 330 h 333"/>
                <a:gd name="T6" fmla="*/ 22 w 38"/>
                <a:gd name="T7" fmla="*/ 332 h 333"/>
                <a:gd name="T8" fmla="*/ 11 w 38"/>
                <a:gd name="T9" fmla="*/ 331 h 333"/>
                <a:gd name="T10" fmla="*/ 0 w 38"/>
                <a:gd name="T11" fmla="*/ 330 h 333"/>
                <a:gd name="T12" fmla="*/ 0 w 38"/>
                <a:gd name="T13" fmla="*/ 0 h 333"/>
                <a:gd name="T14" fmla="*/ 37 w 38"/>
                <a:gd name="T15" fmla="*/ 0 h 33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33"/>
                <a:gd name="T26" fmla="*/ 38 w 38"/>
                <a:gd name="T27" fmla="*/ 333 h 3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33">
                  <a:moveTo>
                    <a:pt x="37" y="0"/>
                  </a:moveTo>
                  <a:lnTo>
                    <a:pt x="37" y="330"/>
                  </a:lnTo>
                  <a:lnTo>
                    <a:pt x="33" y="330"/>
                  </a:lnTo>
                  <a:lnTo>
                    <a:pt x="22" y="332"/>
                  </a:lnTo>
                  <a:lnTo>
                    <a:pt x="11" y="331"/>
                  </a:lnTo>
                  <a:lnTo>
                    <a:pt x="0" y="330"/>
                  </a:lnTo>
                  <a:lnTo>
                    <a:pt x="0" y="0"/>
                  </a:lnTo>
                  <a:lnTo>
                    <a:pt x="37" y="0"/>
                  </a:lnTo>
                </a:path>
              </a:pathLst>
            </a:custGeom>
            <a:noFill/>
            <a:ln w="12700" cap="rnd">
              <a:solidFill>
                <a:srgbClr val="FF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5" name="Freeform 98"/>
            <p:cNvSpPr>
              <a:spLocks/>
            </p:cNvSpPr>
            <p:nvPr/>
          </p:nvSpPr>
          <p:spPr bwMode="auto">
            <a:xfrm>
              <a:off x="2289" y="1594"/>
              <a:ext cx="43" cy="337"/>
            </a:xfrm>
            <a:custGeom>
              <a:avLst/>
              <a:gdLst>
                <a:gd name="T0" fmla="*/ 42 w 43"/>
                <a:gd name="T1" fmla="*/ 0 h 337"/>
                <a:gd name="T2" fmla="*/ 42 w 43"/>
                <a:gd name="T3" fmla="*/ 334 h 337"/>
                <a:gd name="T4" fmla="*/ 42 w 43"/>
                <a:gd name="T5" fmla="*/ 336 h 337"/>
                <a:gd name="T6" fmla="*/ 1 w 43"/>
                <a:gd name="T7" fmla="*/ 331 h 337"/>
                <a:gd name="T8" fmla="*/ 0 w 43"/>
                <a:gd name="T9" fmla="*/ 334 h 337"/>
                <a:gd name="T10" fmla="*/ 0 w 43"/>
                <a:gd name="T11" fmla="*/ 0 h 337"/>
                <a:gd name="T12" fmla="*/ 42 w 43"/>
                <a:gd name="T13" fmla="*/ 0 h 337"/>
                <a:gd name="T14" fmla="*/ 0 60000 65536"/>
                <a:gd name="T15" fmla="*/ 0 60000 65536"/>
                <a:gd name="T16" fmla="*/ 0 60000 65536"/>
                <a:gd name="T17" fmla="*/ 0 60000 65536"/>
                <a:gd name="T18" fmla="*/ 0 60000 65536"/>
                <a:gd name="T19" fmla="*/ 0 60000 65536"/>
                <a:gd name="T20" fmla="*/ 0 60000 65536"/>
                <a:gd name="T21" fmla="*/ 0 w 43"/>
                <a:gd name="T22" fmla="*/ 0 h 337"/>
                <a:gd name="T23" fmla="*/ 43 w 43"/>
                <a:gd name="T24" fmla="*/ 337 h 3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37">
                  <a:moveTo>
                    <a:pt x="42" y="0"/>
                  </a:moveTo>
                  <a:lnTo>
                    <a:pt x="42" y="334"/>
                  </a:lnTo>
                  <a:lnTo>
                    <a:pt x="42" y="336"/>
                  </a:lnTo>
                  <a:lnTo>
                    <a:pt x="1" y="331"/>
                  </a:lnTo>
                  <a:lnTo>
                    <a:pt x="0" y="334"/>
                  </a:lnTo>
                  <a:lnTo>
                    <a:pt x="0" y="0"/>
                  </a:lnTo>
                  <a:lnTo>
                    <a:pt x="42" y="0"/>
                  </a:lnTo>
                </a:path>
              </a:pathLst>
            </a:custGeom>
            <a:solidFill>
              <a:srgbClr val="FF0000"/>
            </a:solidFill>
            <a:ln w="12700" cap="rnd">
              <a:solidFill>
                <a:srgbClr val="80FF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6" name="Freeform 99"/>
            <p:cNvSpPr>
              <a:spLocks/>
            </p:cNvSpPr>
            <p:nvPr/>
          </p:nvSpPr>
          <p:spPr bwMode="auto">
            <a:xfrm>
              <a:off x="2289" y="1594"/>
              <a:ext cx="43" cy="337"/>
            </a:xfrm>
            <a:custGeom>
              <a:avLst/>
              <a:gdLst>
                <a:gd name="T0" fmla="*/ 42 w 43"/>
                <a:gd name="T1" fmla="*/ 0 h 337"/>
                <a:gd name="T2" fmla="*/ 42 w 43"/>
                <a:gd name="T3" fmla="*/ 334 h 337"/>
                <a:gd name="T4" fmla="*/ 42 w 43"/>
                <a:gd name="T5" fmla="*/ 336 h 337"/>
                <a:gd name="T6" fmla="*/ 1 w 43"/>
                <a:gd name="T7" fmla="*/ 331 h 337"/>
                <a:gd name="T8" fmla="*/ 0 w 43"/>
                <a:gd name="T9" fmla="*/ 334 h 337"/>
                <a:gd name="T10" fmla="*/ 0 w 43"/>
                <a:gd name="T11" fmla="*/ 0 h 337"/>
                <a:gd name="T12" fmla="*/ 42 w 43"/>
                <a:gd name="T13" fmla="*/ 0 h 337"/>
                <a:gd name="T14" fmla="*/ 0 60000 65536"/>
                <a:gd name="T15" fmla="*/ 0 60000 65536"/>
                <a:gd name="T16" fmla="*/ 0 60000 65536"/>
                <a:gd name="T17" fmla="*/ 0 60000 65536"/>
                <a:gd name="T18" fmla="*/ 0 60000 65536"/>
                <a:gd name="T19" fmla="*/ 0 60000 65536"/>
                <a:gd name="T20" fmla="*/ 0 60000 65536"/>
                <a:gd name="T21" fmla="*/ 0 w 43"/>
                <a:gd name="T22" fmla="*/ 0 h 337"/>
                <a:gd name="T23" fmla="*/ 43 w 43"/>
                <a:gd name="T24" fmla="*/ 337 h 3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37">
                  <a:moveTo>
                    <a:pt x="42" y="0"/>
                  </a:moveTo>
                  <a:lnTo>
                    <a:pt x="42" y="334"/>
                  </a:lnTo>
                  <a:lnTo>
                    <a:pt x="42" y="336"/>
                  </a:lnTo>
                  <a:lnTo>
                    <a:pt x="1" y="331"/>
                  </a:lnTo>
                  <a:lnTo>
                    <a:pt x="0" y="334"/>
                  </a:lnTo>
                  <a:lnTo>
                    <a:pt x="0" y="0"/>
                  </a:lnTo>
                  <a:lnTo>
                    <a:pt x="42" y="0"/>
                  </a:lnTo>
                </a:path>
              </a:pathLst>
            </a:custGeom>
            <a:noFill/>
            <a:ln w="12700" cap="rnd">
              <a:solidFill>
                <a:srgbClr val="FF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7" name="Freeform 100"/>
            <p:cNvSpPr>
              <a:spLocks/>
            </p:cNvSpPr>
            <p:nvPr/>
          </p:nvSpPr>
          <p:spPr bwMode="auto">
            <a:xfrm>
              <a:off x="2368" y="1592"/>
              <a:ext cx="37" cy="354"/>
            </a:xfrm>
            <a:custGeom>
              <a:avLst/>
              <a:gdLst>
                <a:gd name="T0" fmla="*/ 0 w 37"/>
                <a:gd name="T1" fmla="*/ 0 h 354"/>
                <a:gd name="T2" fmla="*/ 0 w 37"/>
                <a:gd name="T3" fmla="*/ 340 h 354"/>
                <a:gd name="T4" fmla="*/ 3 w 37"/>
                <a:gd name="T5" fmla="*/ 340 h 354"/>
                <a:gd name="T6" fmla="*/ 16 w 37"/>
                <a:gd name="T7" fmla="*/ 344 h 354"/>
                <a:gd name="T8" fmla="*/ 36 w 37"/>
                <a:gd name="T9" fmla="*/ 351 h 354"/>
                <a:gd name="T10" fmla="*/ 36 w 37"/>
                <a:gd name="T11" fmla="*/ 353 h 354"/>
                <a:gd name="T12" fmla="*/ 36 w 37"/>
                <a:gd name="T13" fmla="*/ 0 h 354"/>
                <a:gd name="T14" fmla="*/ 0 w 37"/>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54"/>
                <a:gd name="T26" fmla="*/ 37 w 37"/>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54">
                  <a:moveTo>
                    <a:pt x="0" y="0"/>
                  </a:moveTo>
                  <a:lnTo>
                    <a:pt x="0" y="340"/>
                  </a:lnTo>
                  <a:lnTo>
                    <a:pt x="3" y="340"/>
                  </a:lnTo>
                  <a:lnTo>
                    <a:pt x="16" y="344"/>
                  </a:lnTo>
                  <a:lnTo>
                    <a:pt x="36" y="351"/>
                  </a:lnTo>
                  <a:lnTo>
                    <a:pt x="36" y="353"/>
                  </a:lnTo>
                  <a:lnTo>
                    <a:pt x="36" y="0"/>
                  </a:lnTo>
                  <a:lnTo>
                    <a:pt x="0" y="0"/>
                  </a:lnTo>
                </a:path>
              </a:pathLst>
            </a:custGeom>
            <a:solidFill>
              <a:srgbClr val="FF0000"/>
            </a:solidFill>
            <a:ln w="12700" cap="rnd">
              <a:solidFill>
                <a:srgbClr val="80FF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8" name="Freeform 101"/>
            <p:cNvSpPr>
              <a:spLocks/>
            </p:cNvSpPr>
            <p:nvPr/>
          </p:nvSpPr>
          <p:spPr bwMode="auto">
            <a:xfrm>
              <a:off x="2368" y="1592"/>
              <a:ext cx="37" cy="354"/>
            </a:xfrm>
            <a:custGeom>
              <a:avLst/>
              <a:gdLst>
                <a:gd name="T0" fmla="*/ 0 w 37"/>
                <a:gd name="T1" fmla="*/ 0 h 354"/>
                <a:gd name="T2" fmla="*/ 0 w 37"/>
                <a:gd name="T3" fmla="*/ 340 h 354"/>
                <a:gd name="T4" fmla="*/ 3 w 37"/>
                <a:gd name="T5" fmla="*/ 340 h 354"/>
                <a:gd name="T6" fmla="*/ 16 w 37"/>
                <a:gd name="T7" fmla="*/ 344 h 354"/>
                <a:gd name="T8" fmla="*/ 36 w 37"/>
                <a:gd name="T9" fmla="*/ 351 h 354"/>
                <a:gd name="T10" fmla="*/ 36 w 37"/>
                <a:gd name="T11" fmla="*/ 353 h 354"/>
                <a:gd name="T12" fmla="*/ 36 w 37"/>
                <a:gd name="T13" fmla="*/ 0 h 354"/>
                <a:gd name="T14" fmla="*/ 0 w 37"/>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54"/>
                <a:gd name="T26" fmla="*/ 37 w 37"/>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54">
                  <a:moveTo>
                    <a:pt x="0" y="0"/>
                  </a:moveTo>
                  <a:lnTo>
                    <a:pt x="0" y="340"/>
                  </a:lnTo>
                  <a:lnTo>
                    <a:pt x="3" y="340"/>
                  </a:lnTo>
                  <a:lnTo>
                    <a:pt x="16" y="344"/>
                  </a:lnTo>
                  <a:lnTo>
                    <a:pt x="36" y="351"/>
                  </a:lnTo>
                  <a:lnTo>
                    <a:pt x="36" y="353"/>
                  </a:lnTo>
                  <a:lnTo>
                    <a:pt x="36" y="0"/>
                  </a:lnTo>
                  <a:lnTo>
                    <a:pt x="0" y="0"/>
                  </a:lnTo>
                </a:path>
              </a:pathLst>
            </a:custGeom>
            <a:noFill/>
            <a:ln w="12700" cap="rnd">
              <a:solidFill>
                <a:srgbClr val="FF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29" name="Freeform 102"/>
            <p:cNvSpPr>
              <a:spLocks/>
            </p:cNvSpPr>
            <p:nvPr/>
          </p:nvSpPr>
          <p:spPr bwMode="auto">
            <a:xfrm>
              <a:off x="2596" y="1594"/>
              <a:ext cx="38" cy="333"/>
            </a:xfrm>
            <a:custGeom>
              <a:avLst/>
              <a:gdLst>
                <a:gd name="T0" fmla="*/ 0 w 38"/>
                <a:gd name="T1" fmla="*/ 0 h 333"/>
                <a:gd name="T2" fmla="*/ 0 w 38"/>
                <a:gd name="T3" fmla="*/ 330 h 333"/>
                <a:gd name="T4" fmla="*/ 3 w 38"/>
                <a:gd name="T5" fmla="*/ 330 h 333"/>
                <a:gd name="T6" fmla="*/ 14 w 38"/>
                <a:gd name="T7" fmla="*/ 332 h 333"/>
                <a:gd name="T8" fmla="*/ 25 w 38"/>
                <a:gd name="T9" fmla="*/ 331 h 333"/>
                <a:gd name="T10" fmla="*/ 37 w 38"/>
                <a:gd name="T11" fmla="*/ 330 h 333"/>
                <a:gd name="T12" fmla="*/ 37 w 38"/>
                <a:gd name="T13" fmla="*/ 0 h 333"/>
                <a:gd name="T14" fmla="*/ 0 w 38"/>
                <a:gd name="T15" fmla="*/ 0 h 33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33"/>
                <a:gd name="T26" fmla="*/ 38 w 38"/>
                <a:gd name="T27" fmla="*/ 333 h 3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33">
                  <a:moveTo>
                    <a:pt x="0" y="0"/>
                  </a:moveTo>
                  <a:lnTo>
                    <a:pt x="0" y="330"/>
                  </a:lnTo>
                  <a:lnTo>
                    <a:pt x="3" y="330"/>
                  </a:lnTo>
                  <a:lnTo>
                    <a:pt x="14" y="332"/>
                  </a:lnTo>
                  <a:lnTo>
                    <a:pt x="25" y="331"/>
                  </a:lnTo>
                  <a:lnTo>
                    <a:pt x="37" y="330"/>
                  </a:lnTo>
                  <a:lnTo>
                    <a:pt x="37" y="0"/>
                  </a:lnTo>
                  <a:lnTo>
                    <a:pt x="0" y="0"/>
                  </a:lnTo>
                </a:path>
              </a:pathLst>
            </a:custGeom>
            <a:solidFill>
              <a:srgbClr val="FF0000"/>
            </a:solidFill>
            <a:ln w="12700" cap="rnd">
              <a:solidFill>
                <a:srgbClr val="80FF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0" name="Freeform 103"/>
            <p:cNvSpPr>
              <a:spLocks/>
            </p:cNvSpPr>
            <p:nvPr/>
          </p:nvSpPr>
          <p:spPr bwMode="auto">
            <a:xfrm>
              <a:off x="2596" y="1594"/>
              <a:ext cx="38" cy="333"/>
            </a:xfrm>
            <a:custGeom>
              <a:avLst/>
              <a:gdLst>
                <a:gd name="T0" fmla="*/ 0 w 38"/>
                <a:gd name="T1" fmla="*/ 0 h 333"/>
                <a:gd name="T2" fmla="*/ 0 w 38"/>
                <a:gd name="T3" fmla="*/ 330 h 333"/>
                <a:gd name="T4" fmla="*/ 3 w 38"/>
                <a:gd name="T5" fmla="*/ 330 h 333"/>
                <a:gd name="T6" fmla="*/ 14 w 38"/>
                <a:gd name="T7" fmla="*/ 332 h 333"/>
                <a:gd name="T8" fmla="*/ 25 w 38"/>
                <a:gd name="T9" fmla="*/ 331 h 333"/>
                <a:gd name="T10" fmla="*/ 37 w 38"/>
                <a:gd name="T11" fmla="*/ 330 h 333"/>
                <a:gd name="T12" fmla="*/ 37 w 38"/>
                <a:gd name="T13" fmla="*/ 0 h 333"/>
                <a:gd name="T14" fmla="*/ 0 w 38"/>
                <a:gd name="T15" fmla="*/ 0 h 33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33"/>
                <a:gd name="T26" fmla="*/ 38 w 38"/>
                <a:gd name="T27" fmla="*/ 333 h 3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33">
                  <a:moveTo>
                    <a:pt x="0" y="0"/>
                  </a:moveTo>
                  <a:lnTo>
                    <a:pt x="0" y="330"/>
                  </a:lnTo>
                  <a:lnTo>
                    <a:pt x="3" y="330"/>
                  </a:lnTo>
                  <a:lnTo>
                    <a:pt x="14" y="332"/>
                  </a:lnTo>
                  <a:lnTo>
                    <a:pt x="25" y="331"/>
                  </a:lnTo>
                  <a:lnTo>
                    <a:pt x="37" y="330"/>
                  </a:lnTo>
                  <a:lnTo>
                    <a:pt x="37" y="0"/>
                  </a:lnTo>
                  <a:lnTo>
                    <a:pt x="0" y="0"/>
                  </a:lnTo>
                </a:path>
              </a:pathLst>
            </a:custGeom>
            <a:noFill/>
            <a:ln w="12700" cap="rnd">
              <a:solidFill>
                <a:srgbClr val="FF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1" name="Freeform 104"/>
            <p:cNvSpPr>
              <a:spLocks/>
            </p:cNvSpPr>
            <p:nvPr/>
          </p:nvSpPr>
          <p:spPr bwMode="auto">
            <a:xfrm>
              <a:off x="2521" y="1594"/>
              <a:ext cx="43" cy="337"/>
            </a:xfrm>
            <a:custGeom>
              <a:avLst/>
              <a:gdLst>
                <a:gd name="T0" fmla="*/ 0 w 43"/>
                <a:gd name="T1" fmla="*/ 0 h 337"/>
                <a:gd name="T2" fmla="*/ 0 w 43"/>
                <a:gd name="T3" fmla="*/ 334 h 337"/>
                <a:gd name="T4" fmla="*/ 0 w 43"/>
                <a:gd name="T5" fmla="*/ 336 h 337"/>
                <a:gd name="T6" fmla="*/ 39 w 43"/>
                <a:gd name="T7" fmla="*/ 331 h 337"/>
                <a:gd name="T8" fmla="*/ 42 w 43"/>
                <a:gd name="T9" fmla="*/ 334 h 337"/>
                <a:gd name="T10" fmla="*/ 42 w 43"/>
                <a:gd name="T11" fmla="*/ 0 h 337"/>
                <a:gd name="T12" fmla="*/ 0 w 43"/>
                <a:gd name="T13" fmla="*/ 0 h 337"/>
                <a:gd name="T14" fmla="*/ 0 60000 65536"/>
                <a:gd name="T15" fmla="*/ 0 60000 65536"/>
                <a:gd name="T16" fmla="*/ 0 60000 65536"/>
                <a:gd name="T17" fmla="*/ 0 60000 65536"/>
                <a:gd name="T18" fmla="*/ 0 60000 65536"/>
                <a:gd name="T19" fmla="*/ 0 60000 65536"/>
                <a:gd name="T20" fmla="*/ 0 60000 65536"/>
                <a:gd name="T21" fmla="*/ 0 w 43"/>
                <a:gd name="T22" fmla="*/ 0 h 337"/>
                <a:gd name="T23" fmla="*/ 43 w 43"/>
                <a:gd name="T24" fmla="*/ 337 h 3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337">
                  <a:moveTo>
                    <a:pt x="0" y="0"/>
                  </a:moveTo>
                  <a:lnTo>
                    <a:pt x="0" y="334"/>
                  </a:lnTo>
                  <a:lnTo>
                    <a:pt x="0" y="336"/>
                  </a:lnTo>
                  <a:lnTo>
                    <a:pt x="39" y="331"/>
                  </a:lnTo>
                  <a:lnTo>
                    <a:pt x="42" y="334"/>
                  </a:lnTo>
                  <a:lnTo>
                    <a:pt x="42" y="0"/>
                  </a:lnTo>
                  <a:lnTo>
                    <a:pt x="0" y="0"/>
                  </a:lnTo>
                </a:path>
              </a:pathLst>
            </a:custGeom>
            <a:solidFill>
              <a:srgbClr val="FF0033"/>
            </a:solidFill>
            <a:ln w="12700" cap="rnd">
              <a:solidFill>
                <a:schemeClr val="hlink"/>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2" name="Freeform 105"/>
            <p:cNvSpPr>
              <a:spLocks/>
            </p:cNvSpPr>
            <p:nvPr/>
          </p:nvSpPr>
          <p:spPr bwMode="auto">
            <a:xfrm>
              <a:off x="2447" y="1592"/>
              <a:ext cx="39" cy="354"/>
            </a:xfrm>
            <a:custGeom>
              <a:avLst/>
              <a:gdLst>
                <a:gd name="T0" fmla="*/ 38 w 39"/>
                <a:gd name="T1" fmla="*/ 0 h 354"/>
                <a:gd name="T2" fmla="*/ 38 w 39"/>
                <a:gd name="T3" fmla="*/ 340 h 354"/>
                <a:gd name="T4" fmla="*/ 34 w 39"/>
                <a:gd name="T5" fmla="*/ 340 h 354"/>
                <a:gd name="T6" fmla="*/ 21 w 39"/>
                <a:gd name="T7" fmla="*/ 344 h 354"/>
                <a:gd name="T8" fmla="*/ 0 w 39"/>
                <a:gd name="T9" fmla="*/ 351 h 354"/>
                <a:gd name="T10" fmla="*/ 0 w 39"/>
                <a:gd name="T11" fmla="*/ 353 h 354"/>
                <a:gd name="T12" fmla="*/ 0 w 39"/>
                <a:gd name="T13" fmla="*/ 0 h 354"/>
                <a:gd name="T14" fmla="*/ 38 w 39"/>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54"/>
                <a:gd name="T26" fmla="*/ 39 w 39"/>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54">
                  <a:moveTo>
                    <a:pt x="38" y="0"/>
                  </a:moveTo>
                  <a:lnTo>
                    <a:pt x="38" y="340"/>
                  </a:lnTo>
                  <a:lnTo>
                    <a:pt x="34" y="340"/>
                  </a:lnTo>
                  <a:lnTo>
                    <a:pt x="21" y="344"/>
                  </a:lnTo>
                  <a:lnTo>
                    <a:pt x="0" y="351"/>
                  </a:lnTo>
                  <a:lnTo>
                    <a:pt x="0" y="353"/>
                  </a:lnTo>
                  <a:lnTo>
                    <a:pt x="0" y="0"/>
                  </a:lnTo>
                  <a:lnTo>
                    <a:pt x="38" y="0"/>
                  </a:lnTo>
                </a:path>
              </a:pathLst>
            </a:custGeom>
            <a:solidFill>
              <a:srgbClr val="FF0000"/>
            </a:solidFill>
            <a:ln w="12700" cap="rnd">
              <a:solidFill>
                <a:srgbClr val="80FF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3" name="Freeform 106"/>
            <p:cNvSpPr>
              <a:spLocks/>
            </p:cNvSpPr>
            <p:nvPr/>
          </p:nvSpPr>
          <p:spPr bwMode="auto">
            <a:xfrm>
              <a:off x="2447" y="1592"/>
              <a:ext cx="39" cy="354"/>
            </a:xfrm>
            <a:custGeom>
              <a:avLst/>
              <a:gdLst>
                <a:gd name="T0" fmla="*/ 38 w 39"/>
                <a:gd name="T1" fmla="*/ 0 h 354"/>
                <a:gd name="T2" fmla="*/ 38 w 39"/>
                <a:gd name="T3" fmla="*/ 340 h 354"/>
                <a:gd name="T4" fmla="*/ 34 w 39"/>
                <a:gd name="T5" fmla="*/ 340 h 354"/>
                <a:gd name="T6" fmla="*/ 21 w 39"/>
                <a:gd name="T7" fmla="*/ 344 h 354"/>
                <a:gd name="T8" fmla="*/ 0 w 39"/>
                <a:gd name="T9" fmla="*/ 351 h 354"/>
                <a:gd name="T10" fmla="*/ 0 w 39"/>
                <a:gd name="T11" fmla="*/ 353 h 354"/>
                <a:gd name="T12" fmla="*/ 0 w 39"/>
                <a:gd name="T13" fmla="*/ 0 h 354"/>
                <a:gd name="T14" fmla="*/ 38 w 39"/>
                <a:gd name="T15" fmla="*/ 0 h 354"/>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54"/>
                <a:gd name="T26" fmla="*/ 39 w 39"/>
                <a:gd name="T27" fmla="*/ 354 h 3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54">
                  <a:moveTo>
                    <a:pt x="38" y="0"/>
                  </a:moveTo>
                  <a:lnTo>
                    <a:pt x="38" y="340"/>
                  </a:lnTo>
                  <a:lnTo>
                    <a:pt x="34" y="340"/>
                  </a:lnTo>
                  <a:lnTo>
                    <a:pt x="21" y="344"/>
                  </a:lnTo>
                  <a:lnTo>
                    <a:pt x="0" y="351"/>
                  </a:lnTo>
                  <a:lnTo>
                    <a:pt x="0" y="353"/>
                  </a:lnTo>
                  <a:lnTo>
                    <a:pt x="0" y="0"/>
                  </a:lnTo>
                  <a:lnTo>
                    <a:pt x="38" y="0"/>
                  </a:lnTo>
                </a:path>
              </a:pathLst>
            </a:custGeom>
            <a:noFill/>
            <a:ln w="12700" cap="rnd">
              <a:solidFill>
                <a:srgbClr val="FF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4" name="Freeform 107"/>
            <p:cNvSpPr>
              <a:spLocks/>
            </p:cNvSpPr>
            <p:nvPr/>
          </p:nvSpPr>
          <p:spPr bwMode="auto">
            <a:xfrm>
              <a:off x="1985" y="1554"/>
              <a:ext cx="59" cy="41"/>
            </a:xfrm>
            <a:custGeom>
              <a:avLst/>
              <a:gdLst>
                <a:gd name="T0" fmla="*/ 0 w 59"/>
                <a:gd name="T1" fmla="*/ 32 h 41"/>
                <a:gd name="T2" fmla="*/ 2 w 59"/>
                <a:gd name="T3" fmla="*/ 40 h 41"/>
                <a:gd name="T4" fmla="*/ 58 w 59"/>
                <a:gd name="T5" fmla="*/ 34 h 41"/>
                <a:gd name="T6" fmla="*/ 55 w 59"/>
                <a:gd name="T7" fmla="*/ 11 h 41"/>
                <a:gd name="T8" fmla="*/ 48 w 59"/>
                <a:gd name="T9" fmla="*/ 5 h 41"/>
                <a:gd name="T10" fmla="*/ 39 w 59"/>
                <a:gd name="T11" fmla="*/ 0 h 41"/>
                <a:gd name="T12" fmla="*/ 25 w 59"/>
                <a:gd name="T13" fmla="*/ 0 h 41"/>
                <a:gd name="T14" fmla="*/ 12 w 59"/>
                <a:gd name="T15" fmla="*/ 3 h 41"/>
                <a:gd name="T16" fmla="*/ 3 w 59"/>
                <a:gd name="T17" fmla="*/ 11 h 41"/>
                <a:gd name="T18" fmla="*/ 0 w 59"/>
                <a:gd name="T19" fmla="*/ 22 h 41"/>
                <a:gd name="T20" fmla="*/ 0 w 59"/>
                <a:gd name="T21" fmla="*/ 31 h 41"/>
                <a:gd name="T22" fmla="*/ 9 w 59"/>
                <a:gd name="T23" fmla="*/ 31 h 41"/>
                <a:gd name="T24" fmla="*/ 9 w 59"/>
                <a:gd name="T25" fmla="*/ 21 h 41"/>
                <a:gd name="T26" fmla="*/ 13 w 59"/>
                <a:gd name="T27" fmla="*/ 13 h 41"/>
                <a:gd name="T28" fmla="*/ 26 w 59"/>
                <a:gd name="T29" fmla="*/ 9 h 41"/>
                <a:gd name="T30" fmla="*/ 38 w 59"/>
                <a:gd name="T31" fmla="*/ 9 h 41"/>
                <a:gd name="T32" fmla="*/ 47 w 59"/>
                <a:gd name="T33" fmla="*/ 15 h 41"/>
                <a:gd name="T34" fmla="*/ 48 w 59"/>
                <a:gd name="T35" fmla="*/ 27 h 41"/>
                <a:gd name="T36" fmla="*/ 3 w 59"/>
                <a:gd name="T37" fmla="*/ 31 h 41"/>
                <a:gd name="T38" fmla="*/ 0 w 59"/>
                <a:gd name="T39" fmla="*/ 32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1"/>
                <a:gd name="T62" fmla="*/ 59 w 59"/>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1">
                  <a:moveTo>
                    <a:pt x="0" y="32"/>
                  </a:moveTo>
                  <a:lnTo>
                    <a:pt x="2" y="40"/>
                  </a:lnTo>
                  <a:lnTo>
                    <a:pt x="58" y="34"/>
                  </a:lnTo>
                  <a:lnTo>
                    <a:pt x="55" y="11"/>
                  </a:lnTo>
                  <a:lnTo>
                    <a:pt x="48" y="5"/>
                  </a:lnTo>
                  <a:lnTo>
                    <a:pt x="39" y="0"/>
                  </a:lnTo>
                  <a:lnTo>
                    <a:pt x="25" y="0"/>
                  </a:lnTo>
                  <a:lnTo>
                    <a:pt x="12" y="3"/>
                  </a:lnTo>
                  <a:lnTo>
                    <a:pt x="3" y="11"/>
                  </a:lnTo>
                  <a:lnTo>
                    <a:pt x="0" y="22"/>
                  </a:lnTo>
                  <a:lnTo>
                    <a:pt x="0" y="31"/>
                  </a:lnTo>
                  <a:lnTo>
                    <a:pt x="9" y="31"/>
                  </a:lnTo>
                  <a:lnTo>
                    <a:pt x="9" y="21"/>
                  </a:lnTo>
                  <a:lnTo>
                    <a:pt x="13" y="13"/>
                  </a:lnTo>
                  <a:lnTo>
                    <a:pt x="26" y="9"/>
                  </a:lnTo>
                  <a:lnTo>
                    <a:pt x="38" y="9"/>
                  </a:lnTo>
                  <a:lnTo>
                    <a:pt x="47" y="15"/>
                  </a:lnTo>
                  <a:lnTo>
                    <a:pt x="48" y="27"/>
                  </a:lnTo>
                  <a:lnTo>
                    <a:pt x="3" y="31"/>
                  </a:lnTo>
                  <a:lnTo>
                    <a:pt x="0" y="32"/>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5" name="Freeform 108"/>
            <p:cNvSpPr>
              <a:spLocks/>
            </p:cNvSpPr>
            <p:nvPr/>
          </p:nvSpPr>
          <p:spPr bwMode="auto">
            <a:xfrm>
              <a:off x="1985" y="1554"/>
              <a:ext cx="59" cy="41"/>
            </a:xfrm>
            <a:custGeom>
              <a:avLst/>
              <a:gdLst>
                <a:gd name="T0" fmla="*/ 0 w 59"/>
                <a:gd name="T1" fmla="*/ 32 h 41"/>
                <a:gd name="T2" fmla="*/ 2 w 59"/>
                <a:gd name="T3" fmla="*/ 40 h 41"/>
                <a:gd name="T4" fmla="*/ 58 w 59"/>
                <a:gd name="T5" fmla="*/ 34 h 41"/>
                <a:gd name="T6" fmla="*/ 55 w 59"/>
                <a:gd name="T7" fmla="*/ 11 h 41"/>
                <a:gd name="T8" fmla="*/ 48 w 59"/>
                <a:gd name="T9" fmla="*/ 5 h 41"/>
                <a:gd name="T10" fmla="*/ 39 w 59"/>
                <a:gd name="T11" fmla="*/ 0 h 41"/>
                <a:gd name="T12" fmla="*/ 25 w 59"/>
                <a:gd name="T13" fmla="*/ 0 h 41"/>
                <a:gd name="T14" fmla="*/ 12 w 59"/>
                <a:gd name="T15" fmla="*/ 3 h 41"/>
                <a:gd name="T16" fmla="*/ 3 w 59"/>
                <a:gd name="T17" fmla="*/ 11 h 41"/>
                <a:gd name="T18" fmla="*/ 0 w 59"/>
                <a:gd name="T19" fmla="*/ 22 h 41"/>
                <a:gd name="T20" fmla="*/ 0 w 59"/>
                <a:gd name="T21" fmla="*/ 31 h 41"/>
                <a:gd name="T22" fmla="*/ 9 w 59"/>
                <a:gd name="T23" fmla="*/ 31 h 41"/>
                <a:gd name="T24" fmla="*/ 9 w 59"/>
                <a:gd name="T25" fmla="*/ 21 h 41"/>
                <a:gd name="T26" fmla="*/ 13 w 59"/>
                <a:gd name="T27" fmla="*/ 13 h 41"/>
                <a:gd name="T28" fmla="*/ 26 w 59"/>
                <a:gd name="T29" fmla="*/ 9 h 41"/>
                <a:gd name="T30" fmla="*/ 38 w 59"/>
                <a:gd name="T31" fmla="*/ 9 h 41"/>
                <a:gd name="T32" fmla="*/ 47 w 59"/>
                <a:gd name="T33" fmla="*/ 15 h 41"/>
                <a:gd name="T34" fmla="*/ 48 w 59"/>
                <a:gd name="T35" fmla="*/ 27 h 41"/>
                <a:gd name="T36" fmla="*/ 3 w 59"/>
                <a:gd name="T37" fmla="*/ 31 h 41"/>
                <a:gd name="T38" fmla="*/ 0 w 59"/>
                <a:gd name="T39" fmla="*/ 32 h 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1"/>
                <a:gd name="T62" fmla="*/ 59 w 59"/>
                <a:gd name="T63" fmla="*/ 41 h 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1">
                  <a:moveTo>
                    <a:pt x="0" y="32"/>
                  </a:moveTo>
                  <a:lnTo>
                    <a:pt x="2" y="40"/>
                  </a:lnTo>
                  <a:lnTo>
                    <a:pt x="58" y="34"/>
                  </a:lnTo>
                  <a:lnTo>
                    <a:pt x="55" y="11"/>
                  </a:lnTo>
                  <a:lnTo>
                    <a:pt x="48" y="5"/>
                  </a:lnTo>
                  <a:lnTo>
                    <a:pt x="39" y="0"/>
                  </a:lnTo>
                  <a:lnTo>
                    <a:pt x="25" y="0"/>
                  </a:lnTo>
                  <a:lnTo>
                    <a:pt x="12" y="3"/>
                  </a:lnTo>
                  <a:lnTo>
                    <a:pt x="3" y="11"/>
                  </a:lnTo>
                  <a:lnTo>
                    <a:pt x="0" y="22"/>
                  </a:lnTo>
                  <a:lnTo>
                    <a:pt x="0" y="31"/>
                  </a:lnTo>
                  <a:lnTo>
                    <a:pt x="9" y="31"/>
                  </a:lnTo>
                  <a:lnTo>
                    <a:pt x="9" y="21"/>
                  </a:lnTo>
                  <a:lnTo>
                    <a:pt x="13" y="13"/>
                  </a:lnTo>
                  <a:lnTo>
                    <a:pt x="26" y="9"/>
                  </a:lnTo>
                  <a:lnTo>
                    <a:pt x="38" y="9"/>
                  </a:lnTo>
                  <a:lnTo>
                    <a:pt x="47" y="15"/>
                  </a:lnTo>
                  <a:lnTo>
                    <a:pt x="48" y="27"/>
                  </a:lnTo>
                  <a:lnTo>
                    <a:pt x="3" y="31"/>
                  </a:lnTo>
                  <a:lnTo>
                    <a:pt x="0" y="32"/>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6" name="Freeform 109"/>
            <p:cNvSpPr>
              <a:spLocks/>
            </p:cNvSpPr>
            <p:nvPr/>
          </p:nvSpPr>
          <p:spPr bwMode="auto">
            <a:xfrm>
              <a:off x="1978" y="1386"/>
              <a:ext cx="60" cy="36"/>
            </a:xfrm>
            <a:custGeom>
              <a:avLst/>
              <a:gdLst>
                <a:gd name="T0" fmla="*/ 9 w 60"/>
                <a:gd name="T1" fmla="*/ 0 h 36"/>
                <a:gd name="T2" fmla="*/ 1 w 60"/>
                <a:gd name="T3" fmla="*/ 0 h 36"/>
                <a:gd name="T4" fmla="*/ 0 w 60"/>
                <a:gd name="T5" fmla="*/ 33 h 36"/>
                <a:gd name="T6" fmla="*/ 56 w 60"/>
                <a:gd name="T7" fmla="*/ 35 h 36"/>
                <a:gd name="T8" fmla="*/ 59 w 60"/>
                <a:gd name="T9" fmla="*/ 2 h 36"/>
                <a:gd name="T10" fmla="*/ 51 w 60"/>
                <a:gd name="T11" fmla="*/ 1 h 36"/>
                <a:gd name="T12" fmla="*/ 50 w 60"/>
                <a:gd name="T13" fmla="*/ 19 h 36"/>
                <a:gd name="T14" fmla="*/ 50 w 60"/>
                <a:gd name="T15" fmla="*/ 27 h 36"/>
                <a:gd name="T16" fmla="*/ 32 w 60"/>
                <a:gd name="T17" fmla="*/ 26 h 36"/>
                <a:gd name="T18" fmla="*/ 33 w 60"/>
                <a:gd name="T19" fmla="*/ 7 h 36"/>
                <a:gd name="T20" fmla="*/ 25 w 60"/>
                <a:gd name="T21" fmla="*/ 7 h 36"/>
                <a:gd name="T22" fmla="*/ 25 w 60"/>
                <a:gd name="T23" fmla="*/ 26 h 36"/>
                <a:gd name="T24" fmla="*/ 8 w 60"/>
                <a:gd name="T25" fmla="*/ 24 h 36"/>
                <a:gd name="T26" fmla="*/ 9 w 60"/>
                <a:gd name="T27" fmla="*/ 10 h 36"/>
                <a:gd name="T28" fmla="*/ 9 w 60"/>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36"/>
                <a:gd name="T47" fmla="*/ 60 w 6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36">
                  <a:moveTo>
                    <a:pt x="9" y="0"/>
                  </a:moveTo>
                  <a:lnTo>
                    <a:pt x="1" y="0"/>
                  </a:lnTo>
                  <a:lnTo>
                    <a:pt x="0" y="33"/>
                  </a:lnTo>
                  <a:lnTo>
                    <a:pt x="56" y="35"/>
                  </a:lnTo>
                  <a:lnTo>
                    <a:pt x="59" y="2"/>
                  </a:lnTo>
                  <a:lnTo>
                    <a:pt x="51" y="1"/>
                  </a:lnTo>
                  <a:lnTo>
                    <a:pt x="50" y="19"/>
                  </a:lnTo>
                  <a:lnTo>
                    <a:pt x="50" y="27"/>
                  </a:lnTo>
                  <a:lnTo>
                    <a:pt x="32" y="26"/>
                  </a:lnTo>
                  <a:lnTo>
                    <a:pt x="33" y="7"/>
                  </a:lnTo>
                  <a:lnTo>
                    <a:pt x="25" y="7"/>
                  </a:lnTo>
                  <a:lnTo>
                    <a:pt x="25" y="26"/>
                  </a:lnTo>
                  <a:lnTo>
                    <a:pt x="8" y="24"/>
                  </a:lnTo>
                  <a:lnTo>
                    <a:pt x="9" y="10"/>
                  </a:lnTo>
                  <a:lnTo>
                    <a:pt x="9"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7" name="Freeform 110"/>
            <p:cNvSpPr>
              <a:spLocks/>
            </p:cNvSpPr>
            <p:nvPr/>
          </p:nvSpPr>
          <p:spPr bwMode="auto">
            <a:xfrm>
              <a:off x="1978" y="1386"/>
              <a:ext cx="60" cy="36"/>
            </a:xfrm>
            <a:custGeom>
              <a:avLst/>
              <a:gdLst>
                <a:gd name="T0" fmla="*/ 9 w 60"/>
                <a:gd name="T1" fmla="*/ 0 h 36"/>
                <a:gd name="T2" fmla="*/ 1 w 60"/>
                <a:gd name="T3" fmla="*/ 0 h 36"/>
                <a:gd name="T4" fmla="*/ 0 w 60"/>
                <a:gd name="T5" fmla="*/ 33 h 36"/>
                <a:gd name="T6" fmla="*/ 56 w 60"/>
                <a:gd name="T7" fmla="*/ 35 h 36"/>
                <a:gd name="T8" fmla="*/ 59 w 60"/>
                <a:gd name="T9" fmla="*/ 2 h 36"/>
                <a:gd name="T10" fmla="*/ 51 w 60"/>
                <a:gd name="T11" fmla="*/ 1 h 36"/>
                <a:gd name="T12" fmla="*/ 50 w 60"/>
                <a:gd name="T13" fmla="*/ 19 h 36"/>
                <a:gd name="T14" fmla="*/ 50 w 60"/>
                <a:gd name="T15" fmla="*/ 27 h 36"/>
                <a:gd name="T16" fmla="*/ 32 w 60"/>
                <a:gd name="T17" fmla="*/ 26 h 36"/>
                <a:gd name="T18" fmla="*/ 33 w 60"/>
                <a:gd name="T19" fmla="*/ 7 h 36"/>
                <a:gd name="T20" fmla="*/ 25 w 60"/>
                <a:gd name="T21" fmla="*/ 7 h 36"/>
                <a:gd name="T22" fmla="*/ 25 w 60"/>
                <a:gd name="T23" fmla="*/ 26 h 36"/>
                <a:gd name="T24" fmla="*/ 8 w 60"/>
                <a:gd name="T25" fmla="*/ 24 h 36"/>
                <a:gd name="T26" fmla="*/ 9 w 60"/>
                <a:gd name="T27" fmla="*/ 10 h 36"/>
                <a:gd name="T28" fmla="*/ 9 w 60"/>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0"/>
                <a:gd name="T46" fmla="*/ 0 h 36"/>
                <a:gd name="T47" fmla="*/ 60 w 60"/>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0" h="36">
                  <a:moveTo>
                    <a:pt x="9" y="0"/>
                  </a:moveTo>
                  <a:lnTo>
                    <a:pt x="1" y="0"/>
                  </a:lnTo>
                  <a:lnTo>
                    <a:pt x="0" y="33"/>
                  </a:lnTo>
                  <a:lnTo>
                    <a:pt x="56" y="35"/>
                  </a:lnTo>
                  <a:lnTo>
                    <a:pt x="59" y="2"/>
                  </a:lnTo>
                  <a:lnTo>
                    <a:pt x="51" y="1"/>
                  </a:lnTo>
                  <a:lnTo>
                    <a:pt x="50" y="19"/>
                  </a:lnTo>
                  <a:lnTo>
                    <a:pt x="50" y="27"/>
                  </a:lnTo>
                  <a:lnTo>
                    <a:pt x="32" y="26"/>
                  </a:lnTo>
                  <a:lnTo>
                    <a:pt x="33" y="7"/>
                  </a:lnTo>
                  <a:lnTo>
                    <a:pt x="25" y="7"/>
                  </a:lnTo>
                  <a:lnTo>
                    <a:pt x="25" y="26"/>
                  </a:lnTo>
                  <a:lnTo>
                    <a:pt x="8" y="24"/>
                  </a:lnTo>
                  <a:lnTo>
                    <a:pt x="9" y="10"/>
                  </a:lnTo>
                  <a:lnTo>
                    <a:pt x="9"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8" name="Freeform 111"/>
            <p:cNvSpPr>
              <a:spLocks/>
            </p:cNvSpPr>
            <p:nvPr/>
          </p:nvSpPr>
          <p:spPr bwMode="auto">
            <a:xfrm>
              <a:off x="1975" y="1442"/>
              <a:ext cx="59" cy="31"/>
            </a:xfrm>
            <a:custGeom>
              <a:avLst/>
              <a:gdLst>
                <a:gd name="T0" fmla="*/ 8 w 59"/>
                <a:gd name="T1" fmla="*/ 0 h 31"/>
                <a:gd name="T2" fmla="*/ 0 w 59"/>
                <a:gd name="T3" fmla="*/ 1 h 31"/>
                <a:gd name="T4" fmla="*/ 0 w 59"/>
                <a:gd name="T5" fmla="*/ 30 h 31"/>
                <a:gd name="T6" fmla="*/ 58 w 59"/>
                <a:gd name="T7" fmla="*/ 27 h 31"/>
                <a:gd name="T8" fmla="*/ 58 w 59"/>
                <a:gd name="T9" fmla="*/ 19 h 31"/>
                <a:gd name="T10" fmla="*/ 32 w 59"/>
                <a:gd name="T11" fmla="*/ 20 h 31"/>
                <a:gd name="T12" fmla="*/ 31 w 59"/>
                <a:gd name="T13" fmla="*/ 4 h 31"/>
                <a:gd name="T14" fmla="*/ 24 w 59"/>
                <a:gd name="T15" fmla="*/ 4 h 31"/>
                <a:gd name="T16" fmla="*/ 24 w 59"/>
                <a:gd name="T17" fmla="*/ 21 h 31"/>
                <a:gd name="T18" fmla="*/ 9 w 59"/>
                <a:gd name="T19" fmla="*/ 21 h 31"/>
                <a:gd name="T20" fmla="*/ 8 w 59"/>
                <a:gd name="T21" fmla="*/ 8 h 31"/>
                <a:gd name="T22" fmla="*/ 8 w 59"/>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31"/>
                <a:gd name="T38" fmla="*/ 59 w 59"/>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31">
                  <a:moveTo>
                    <a:pt x="8" y="0"/>
                  </a:moveTo>
                  <a:lnTo>
                    <a:pt x="0" y="1"/>
                  </a:lnTo>
                  <a:lnTo>
                    <a:pt x="0" y="30"/>
                  </a:lnTo>
                  <a:lnTo>
                    <a:pt x="58" y="27"/>
                  </a:lnTo>
                  <a:lnTo>
                    <a:pt x="58" y="19"/>
                  </a:lnTo>
                  <a:lnTo>
                    <a:pt x="32" y="20"/>
                  </a:lnTo>
                  <a:lnTo>
                    <a:pt x="31" y="4"/>
                  </a:lnTo>
                  <a:lnTo>
                    <a:pt x="24" y="4"/>
                  </a:lnTo>
                  <a:lnTo>
                    <a:pt x="24" y="21"/>
                  </a:lnTo>
                  <a:lnTo>
                    <a:pt x="9" y="21"/>
                  </a:lnTo>
                  <a:lnTo>
                    <a:pt x="8" y="8"/>
                  </a:lnTo>
                  <a:lnTo>
                    <a:pt x="8"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39" name="Freeform 112"/>
            <p:cNvSpPr>
              <a:spLocks/>
            </p:cNvSpPr>
            <p:nvPr/>
          </p:nvSpPr>
          <p:spPr bwMode="auto">
            <a:xfrm>
              <a:off x="1975" y="1442"/>
              <a:ext cx="59" cy="31"/>
            </a:xfrm>
            <a:custGeom>
              <a:avLst/>
              <a:gdLst>
                <a:gd name="T0" fmla="*/ 8 w 59"/>
                <a:gd name="T1" fmla="*/ 0 h 31"/>
                <a:gd name="T2" fmla="*/ 0 w 59"/>
                <a:gd name="T3" fmla="*/ 1 h 31"/>
                <a:gd name="T4" fmla="*/ 0 w 59"/>
                <a:gd name="T5" fmla="*/ 30 h 31"/>
                <a:gd name="T6" fmla="*/ 58 w 59"/>
                <a:gd name="T7" fmla="*/ 27 h 31"/>
                <a:gd name="T8" fmla="*/ 58 w 59"/>
                <a:gd name="T9" fmla="*/ 19 h 31"/>
                <a:gd name="T10" fmla="*/ 32 w 59"/>
                <a:gd name="T11" fmla="*/ 20 h 31"/>
                <a:gd name="T12" fmla="*/ 31 w 59"/>
                <a:gd name="T13" fmla="*/ 4 h 31"/>
                <a:gd name="T14" fmla="*/ 24 w 59"/>
                <a:gd name="T15" fmla="*/ 4 h 31"/>
                <a:gd name="T16" fmla="*/ 24 w 59"/>
                <a:gd name="T17" fmla="*/ 21 h 31"/>
                <a:gd name="T18" fmla="*/ 9 w 59"/>
                <a:gd name="T19" fmla="*/ 21 h 31"/>
                <a:gd name="T20" fmla="*/ 8 w 59"/>
                <a:gd name="T21" fmla="*/ 8 h 31"/>
                <a:gd name="T22" fmla="*/ 8 w 59"/>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31"/>
                <a:gd name="T38" fmla="*/ 59 w 59"/>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31">
                  <a:moveTo>
                    <a:pt x="8" y="0"/>
                  </a:moveTo>
                  <a:lnTo>
                    <a:pt x="0" y="1"/>
                  </a:lnTo>
                  <a:lnTo>
                    <a:pt x="0" y="30"/>
                  </a:lnTo>
                  <a:lnTo>
                    <a:pt x="58" y="27"/>
                  </a:lnTo>
                  <a:lnTo>
                    <a:pt x="58" y="19"/>
                  </a:lnTo>
                  <a:lnTo>
                    <a:pt x="32" y="20"/>
                  </a:lnTo>
                  <a:lnTo>
                    <a:pt x="31" y="4"/>
                  </a:lnTo>
                  <a:lnTo>
                    <a:pt x="24" y="4"/>
                  </a:lnTo>
                  <a:lnTo>
                    <a:pt x="24" y="21"/>
                  </a:lnTo>
                  <a:lnTo>
                    <a:pt x="9" y="21"/>
                  </a:lnTo>
                  <a:lnTo>
                    <a:pt x="8" y="8"/>
                  </a:lnTo>
                  <a:lnTo>
                    <a:pt x="8"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0" name="Freeform 113"/>
            <p:cNvSpPr>
              <a:spLocks/>
            </p:cNvSpPr>
            <p:nvPr/>
          </p:nvSpPr>
          <p:spPr bwMode="auto">
            <a:xfrm>
              <a:off x="1977" y="1493"/>
              <a:ext cx="61" cy="37"/>
            </a:xfrm>
            <a:custGeom>
              <a:avLst/>
              <a:gdLst>
                <a:gd name="T0" fmla="*/ 8 w 61"/>
                <a:gd name="T1" fmla="*/ 3 h 37"/>
                <a:gd name="T2" fmla="*/ 0 w 61"/>
                <a:gd name="T3" fmla="*/ 4 h 37"/>
                <a:gd name="T4" fmla="*/ 3 w 61"/>
                <a:gd name="T5" fmla="*/ 36 h 37"/>
                <a:gd name="T6" fmla="*/ 60 w 61"/>
                <a:gd name="T7" fmla="*/ 33 h 37"/>
                <a:gd name="T8" fmla="*/ 56 w 61"/>
                <a:gd name="T9" fmla="*/ 0 h 37"/>
                <a:gd name="T10" fmla="*/ 50 w 61"/>
                <a:gd name="T11" fmla="*/ 0 h 37"/>
                <a:gd name="T12" fmla="*/ 51 w 61"/>
                <a:gd name="T13" fmla="*/ 17 h 37"/>
                <a:gd name="T14" fmla="*/ 51 w 61"/>
                <a:gd name="T15" fmla="*/ 25 h 37"/>
                <a:gd name="T16" fmla="*/ 34 w 61"/>
                <a:gd name="T17" fmla="*/ 26 h 37"/>
                <a:gd name="T18" fmla="*/ 32 w 61"/>
                <a:gd name="T19" fmla="*/ 7 h 37"/>
                <a:gd name="T20" fmla="*/ 26 w 61"/>
                <a:gd name="T21" fmla="*/ 8 h 37"/>
                <a:gd name="T22" fmla="*/ 26 w 61"/>
                <a:gd name="T23" fmla="*/ 27 h 37"/>
                <a:gd name="T24" fmla="*/ 10 w 61"/>
                <a:gd name="T25" fmla="*/ 27 h 37"/>
                <a:gd name="T26" fmla="*/ 9 w 61"/>
                <a:gd name="T27" fmla="*/ 13 h 37"/>
                <a:gd name="T28" fmla="*/ 8 w 61"/>
                <a:gd name="T29" fmla="*/ 3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37"/>
                <a:gd name="T47" fmla="*/ 61 w 61"/>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37">
                  <a:moveTo>
                    <a:pt x="8" y="3"/>
                  </a:moveTo>
                  <a:lnTo>
                    <a:pt x="0" y="4"/>
                  </a:lnTo>
                  <a:lnTo>
                    <a:pt x="3" y="36"/>
                  </a:lnTo>
                  <a:lnTo>
                    <a:pt x="60" y="33"/>
                  </a:lnTo>
                  <a:lnTo>
                    <a:pt x="56" y="0"/>
                  </a:lnTo>
                  <a:lnTo>
                    <a:pt x="50" y="0"/>
                  </a:lnTo>
                  <a:lnTo>
                    <a:pt x="51" y="17"/>
                  </a:lnTo>
                  <a:lnTo>
                    <a:pt x="51" y="25"/>
                  </a:lnTo>
                  <a:lnTo>
                    <a:pt x="34" y="26"/>
                  </a:lnTo>
                  <a:lnTo>
                    <a:pt x="32" y="7"/>
                  </a:lnTo>
                  <a:lnTo>
                    <a:pt x="26" y="8"/>
                  </a:lnTo>
                  <a:lnTo>
                    <a:pt x="26" y="27"/>
                  </a:lnTo>
                  <a:lnTo>
                    <a:pt x="10" y="27"/>
                  </a:lnTo>
                  <a:lnTo>
                    <a:pt x="9" y="13"/>
                  </a:lnTo>
                  <a:lnTo>
                    <a:pt x="8" y="3"/>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1" name="Freeform 114"/>
            <p:cNvSpPr>
              <a:spLocks/>
            </p:cNvSpPr>
            <p:nvPr/>
          </p:nvSpPr>
          <p:spPr bwMode="auto">
            <a:xfrm>
              <a:off x="1977" y="1493"/>
              <a:ext cx="61" cy="37"/>
            </a:xfrm>
            <a:custGeom>
              <a:avLst/>
              <a:gdLst>
                <a:gd name="T0" fmla="*/ 8 w 61"/>
                <a:gd name="T1" fmla="*/ 3 h 37"/>
                <a:gd name="T2" fmla="*/ 0 w 61"/>
                <a:gd name="T3" fmla="*/ 4 h 37"/>
                <a:gd name="T4" fmla="*/ 3 w 61"/>
                <a:gd name="T5" fmla="*/ 36 h 37"/>
                <a:gd name="T6" fmla="*/ 60 w 61"/>
                <a:gd name="T7" fmla="*/ 33 h 37"/>
                <a:gd name="T8" fmla="*/ 56 w 61"/>
                <a:gd name="T9" fmla="*/ 0 h 37"/>
                <a:gd name="T10" fmla="*/ 50 w 61"/>
                <a:gd name="T11" fmla="*/ 0 h 37"/>
                <a:gd name="T12" fmla="*/ 51 w 61"/>
                <a:gd name="T13" fmla="*/ 17 h 37"/>
                <a:gd name="T14" fmla="*/ 51 w 61"/>
                <a:gd name="T15" fmla="*/ 25 h 37"/>
                <a:gd name="T16" fmla="*/ 34 w 61"/>
                <a:gd name="T17" fmla="*/ 26 h 37"/>
                <a:gd name="T18" fmla="*/ 32 w 61"/>
                <a:gd name="T19" fmla="*/ 7 h 37"/>
                <a:gd name="T20" fmla="*/ 26 w 61"/>
                <a:gd name="T21" fmla="*/ 8 h 37"/>
                <a:gd name="T22" fmla="*/ 26 w 61"/>
                <a:gd name="T23" fmla="*/ 27 h 37"/>
                <a:gd name="T24" fmla="*/ 10 w 61"/>
                <a:gd name="T25" fmla="*/ 27 h 37"/>
                <a:gd name="T26" fmla="*/ 9 w 61"/>
                <a:gd name="T27" fmla="*/ 13 h 37"/>
                <a:gd name="T28" fmla="*/ 8 w 61"/>
                <a:gd name="T29" fmla="*/ 3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37"/>
                <a:gd name="T47" fmla="*/ 61 w 61"/>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37">
                  <a:moveTo>
                    <a:pt x="8" y="3"/>
                  </a:moveTo>
                  <a:lnTo>
                    <a:pt x="0" y="4"/>
                  </a:lnTo>
                  <a:lnTo>
                    <a:pt x="3" y="36"/>
                  </a:lnTo>
                  <a:lnTo>
                    <a:pt x="60" y="33"/>
                  </a:lnTo>
                  <a:lnTo>
                    <a:pt x="56" y="0"/>
                  </a:lnTo>
                  <a:lnTo>
                    <a:pt x="50" y="0"/>
                  </a:lnTo>
                  <a:lnTo>
                    <a:pt x="51" y="17"/>
                  </a:lnTo>
                  <a:lnTo>
                    <a:pt x="51" y="25"/>
                  </a:lnTo>
                  <a:lnTo>
                    <a:pt x="34" y="26"/>
                  </a:lnTo>
                  <a:lnTo>
                    <a:pt x="32" y="7"/>
                  </a:lnTo>
                  <a:lnTo>
                    <a:pt x="26" y="8"/>
                  </a:lnTo>
                  <a:lnTo>
                    <a:pt x="26" y="27"/>
                  </a:lnTo>
                  <a:lnTo>
                    <a:pt x="10" y="27"/>
                  </a:lnTo>
                  <a:lnTo>
                    <a:pt x="9" y="13"/>
                  </a:lnTo>
                  <a:lnTo>
                    <a:pt x="8" y="3"/>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2" name="Freeform 115"/>
            <p:cNvSpPr>
              <a:spLocks/>
            </p:cNvSpPr>
            <p:nvPr/>
          </p:nvSpPr>
          <p:spPr bwMode="auto">
            <a:xfrm>
              <a:off x="2010" y="1219"/>
              <a:ext cx="62" cy="43"/>
            </a:xfrm>
            <a:custGeom>
              <a:avLst/>
              <a:gdLst>
                <a:gd name="T0" fmla="*/ 13 w 62"/>
                <a:gd name="T1" fmla="*/ 0 h 43"/>
                <a:gd name="T2" fmla="*/ 5 w 62"/>
                <a:gd name="T3" fmla="*/ 0 h 43"/>
                <a:gd name="T4" fmla="*/ 0 w 62"/>
                <a:gd name="T5" fmla="*/ 32 h 43"/>
                <a:gd name="T6" fmla="*/ 54 w 62"/>
                <a:gd name="T7" fmla="*/ 42 h 43"/>
                <a:gd name="T8" fmla="*/ 61 w 62"/>
                <a:gd name="T9" fmla="*/ 9 h 43"/>
                <a:gd name="T10" fmla="*/ 53 w 62"/>
                <a:gd name="T11" fmla="*/ 8 h 43"/>
                <a:gd name="T12" fmla="*/ 50 w 62"/>
                <a:gd name="T13" fmla="*/ 26 h 43"/>
                <a:gd name="T14" fmla="*/ 48 w 62"/>
                <a:gd name="T15" fmla="*/ 32 h 43"/>
                <a:gd name="T16" fmla="*/ 32 w 62"/>
                <a:gd name="T17" fmla="*/ 30 h 43"/>
                <a:gd name="T18" fmla="*/ 35 w 62"/>
                <a:gd name="T19" fmla="*/ 11 h 43"/>
                <a:gd name="T20" fmla="*/ 28 w 62"/>
                <a:gd name="T21" fmla="*/ 10 h 43"/>
                <a:gd name="T22" fmla="*/ 23 w 62"/>
                <a:gd name="T23" fmla="*/ 28 h 43"/>
                <a:gd name="T24" fmla="*/ 9 w 62"/>
                <a:gd name="T25" fmla="*/ 25 h 43"/>
                <a:gd name="T26" fmla="*/ 12 w 62"/>
                <a:gd name="T27" fmla="*/ 11 h 43"/>
                <a:gd name="T28" fmla="*/ 13 w 62"/>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43"/>
                <a:gd name="T47" fmla="*/ 62 w 62"/>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43">
                  <a:moveTo>
                    <a:pt x="13" y="0"/>
                  </a:moveTo>
                  <a:lnTo>
                    <a:pt x="5" y="0"/>
                  </a:lnTo>
                  <a:lnTo>
                    <a:pt x="0" y="32"/>
                  </a:lnTo>
                  <a:lnTo>
                    <a:pt x="54" y="42"/>
                  </a:lnTo>
                  <a:lnTo>
                    <a:pt x="61" y="9"/>
                  </a:lnTo>
                  <a:lnTo>
                    <a:pt x="53" y="8"/>
                  </a:lnTo>
                  <a:lnTo>
                    <a:pt x="50" y="26"/>
                  </a:lnTo>
                  <a:lnTo>
                    <a:pt x="48" y="32"/>
                  </a:lnTo>
                  <a:lnTo>
                    <a:pt x="32" y="30"/>
                  </a:lnTo>
                  <a:lnTo>
                    <a:pt x="35" y="11"/>
                  </a:lnTo>
                  <a:lnTo>
                    <a:pt x="28" y="10"/>
                  </a:lnTo>
                  <a:lnTo>
                    <a:pt x="23" y="28"/>
                  </a:lnTo>
                  <a:lnTo>
                    <a:pt x="9" y="25"/>
                  </a:lnTo>
                  <a:lnTo>
                    <a:pt x="12" y="11"/>
                  </a:lnTo>
                  <a:lnTo>
                    <a:pt x="13"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3" name="Freeform 116"/>
            <p:cNvSpPr>
              <a:spLocks/>
            </p:cNvSpPr>
            <p:nvPr/>
          </p:nvSpPr>
          <p:spPr bwMode="auto">
            <a:xfrm>
              <a:off x="2010" y="1219"/>
              <a:ext cx="62" cy="43"/>
            </a:xfrm>
            <a:custGeom>
              <a:avLst/>
              <a:gdLst>
                <a:gd name="T0" fmla="*/ 13 w 62"/>
                <a:gd name="T1" fmla="*/ 0 h 43"/>
                <a:gd name="T2" fmla="*/ 5 w 62"/>
                <a:gd name="T3" fmla="*/ 0 h 43"/>
                <a:gd name="T4" fmla="*/ 0 w 62"/>
                <a:gd name="T5" fmla="*/ 32 h 43"/>
                <a:gd name="T6" fmla="*/ 54 w 62"/>
                <a:gd name="T7" fmla="*/ 42 h 43"/>
                <a:gd name="T8" fmla="*/ 61 w 62"/>
                <a:gd name="T9" fmla="*/ 9 h 43"/>
                <a:gd name="T10" fmla="*/ 53 w 62"/>
                <a:gd name="T11" fmla="*/ 8 h 43"/>
                <a:gd name="T12" fmla="*/ 50 w 62"/>
                <a:gd name="T13" fmla="*/ 26 h 43"/>
                <a:gd name="T14" fmla="*/ 48 w 62"/>
                <a:gd name="T15" fmla="*/ 32 h 43"/>
                <a:gd name="T16" fmla="*/ 32 w 62"/>
                <a:gd name="T17" fmla="*/ 30 h 43"/>
                <a:gd name="T18" fmla="*/ 35 w 62"/>
                <a:gd name="T19" fmla="*/ 11 h 43"/>
                <a:gd name="T20" fmla="*/ 28 w 62"/>
                <a:gd name="T21" fmla="*/ 10 h 43"/>
                <a:gd name="T22" fmla="*/ 23 w 62"/>
                <a:gd name="T23" fmla="*/ 28 h 43"/>
                <a:gd name="T24" fmla="*/ 9 w 62"/>
                <a:gd name="T25" fmla="*/ 25 h 43"/>
                <a:gd name="T26" fmla="*/ 12 w 62"/>
                <a:gd name="T27" fmla="*/ 11 h 43"/>
                <a:gd name="T28" fmla="*/ 13 w 62"/>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
                <a:gd name="T46" fmla="*/ 0 h 43"/>
                <a:gd name="T47" fmla="*/ 62 w 62"/>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 h="43">
                  <a:moveTo>
                    <a:pt x="13" y="0"/>
                  </a:moveTo>
                  <a:lnTo>
                    <a:pt x="5" y="0"/>
                  </a:lnTo>
                  <a:lnTo>
                    <a:pt x="0" y="32"/>
                  </a:lnTo>
                  <a:lnTo>
                    <a:pt x="54" y="42"/>
                  </a:lnTo>
                  <a:lnTo>
                    <a:pt x="61" y="9"/>
                  </a:lnTo>
                  <a:lnTo>
                    <a:pt x="53" y="8"/>
                  </a:lnTo>
                  <a:lnTo>
                    <a:pt x="50" y="26"/>
                  </a:lnTo>
                  <a:lnTo>
                    <a:pt x="48" y="32"/>
                  </a:lnTo>
                  <a:lnTo>
                    <a:pt x="32" y="30"/>
                  </a:lnTo>
                  <a:lnTo>
                    <a:pt x="35" y="11"/>
                  </a:lnTo>
                  <a:lnTo>
                    <a:pt x="28" y="10"/>
                  </a:lnTo>
                  <a:lnTo>
                    <a:pt x="23" y="28"/>
                  </a:lnTo>
                  <a:lnTo>
                    <a:pt x="9" y="25"/>
                  </a:lnTo>
                  <a:lnTo>
                    <a:pt x="12" y="11"/>
                  </a:lnTo>
                  <a:lnTo>
                    <a:pt x="13"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4" name="Freeform 117"/>
            <p:cNvSpPr>
              <a:spLocks/>
            </p:cNvSpPr>
            <p:nvPr/>
          </p:nvSpPr>
          <p:spPr bwMode="auto">
            <a:xfrm>
              <a:off x="2809" y="1496"/>
              <a:ext cx="58" cy="40"/>
            </a:xfrm>
            <a:custGeom>
              <a:avLst/>
              <a:gdLst>
                <a:gd name="T0" fmla="*/ 37 w 58"/>
                <a:gd name="T1" fmla="*/ 30 h 40"/>
                <a:gd name="T2" fmla="*/ 38 w 58"/>
                <a:gd name="T3" fmla="*/ 39 h 40"/>
                <a:gd name="T4" fmla="*/ 46 w 58"/>
                <a:gd name="T5" fmla="*/ 39 h 40"/>
                <a:gd name="T6" fmla="*/ 54 w 58"/>
                <a:gd name="T7" fmla="*/ 33 h 40"/>
                <a:gd name="T8" fmla="*/ 57 w 58"/>
                <a:gd name="T9" fmla="*/ 23 h 40"/>
                <a:gd name="T10" fmla="*/ 57 w 58"/>
                <a:gd name="T11" fmla="*/ 14 h 40"/>
                <a:gd name="T12" fmla="*/ 54 w 58"/>
                <a:gd name="T13" fmla="*/ 8 h 40"/>
                <a:gd name="T14" fmla="*/ 46 w 58"/>
                <a:gd name="T15" fmla="*/ 1 h 40"/>
                <a:gd name="T16" fmla="*/ 38 w 58"/>
                <a:gd name="T17" fmla="*/ 0 h 40"/>
                <a:gd name="T18" fmla="*/ 19 w 58"/>
                <a:gd name="T19" fmla="*/ 0 h 40"/>
                <a:gd name="T20" fmla="*/ 6 w 58"/>
                <a:gd name="T21" fmla="*/ 3 h 40"/>
                <a:gd name="T22" fmla="*/ 0 w 58"/>
                <a:gd name="T23" fmla="*/ 16 h 40"/>
                <a:gd name="T24" fmla="*/ 0 w 58"/>
                <a:gd name="T25" fmla="*/ 25 h 40"/>
                <a:gd name="T26" fmla="*/ 3 w 58"/>
                <a:gd name="T27" fmla="*/ 34 h 40"/>
                <a:gd name="T28" fmla="*/ 10 w 58"/>
                <a:gd name="T29" fmla="*/ 39 h 40"/>
                <a:gd name="T30" fmla="*/ 19 w 58"/>
                <a:gd name="T31" fmla="*/ 39 h 40"/>
                <a:gd name="T32" fmla="*/ 19 w 58"/>
                <a:gd name="T33" fmla="*/ 31 h 40"/>
                <a:gd name="T34" fmla="*/ 12 w 58"/>
                <a:gd name="T35" fmla="*/ 30 h 40"/>
                <a:gd name="T36" fmla="*/ 7 w 58"/>
                <a:gd name="T37" fmla="*/ 26 h 40"/>
                <a:gd name="T38" fmla="*/ 7 w 58"/>
                <a:gd name="T39" fmla="*/ 16 h 40"/>
                <a:gd name="T40" fmla="*/ 12 w 58"/>
                <a:gd name="T41" fmla="*/ 9 h 40"/>
                <a:gd name="T42" fmla="*/ 19 w 58"/>
                <a:gd name="T43" fmla="*/ 9 h 40"/>
                <a:gd name="T44" fmla="*/ 38 w 58"/>
                <a:gd name="T45" fmla="*/ 8 h 40"/>
                <a:gd name="T46" fmla="*/ 48 w 58"/>
                <a:gd name="T47" fmla="*/ 14 h 40"/>
                <a:gd name="T48" fmla="*/ 48 w 58"/>
                <a:gd name="T49" fmla="*/ 24 h 40"/>
                <a:gd name="T50" fmla="*/ 44 w 58"/>
                <a:gd name="T51" fmla="*/ 30 h 40"/>
                <a:gd name="T52" fmla="*/ 37 w 58"/>
                <a:gd name="T53" fmla="*/ 30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40"/>
                <a:gd name="T83" fmla="*/ 58 w 58"/>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40">
                  <a:moveTo>
                    <a:pt x="37" y="30"/>
                  </a:moveTo>
                  <a:lnTo>
                    <a:pt x="38" y="39"/>
                  </a:lnTo>
                  <a:lnTo>
                    <a:pt x="46" y="39"/>
                  </a:lnTo>
                  <a:lnTo>
                    <a:pt x="54" y="33"/>
                  </a:lnTo>
                  <a:lnTo>
                    <a:pt x="57" y="23"/>
                  </a:lnTo>
                  <a:lnTo>
                    <a:pt x="57" y="14"/>
                  </a:lnTo>
                  <a:lnTo>
                    <a:pt x="54" y="8"/>
                  </a:lnTo>
                  <a:lnTo>
                    <a:pt x="46" y="1"/>
                  </a:lnTo>
                  <a:lnTo>
                    <a:pt x="38" y="0"/>
                  </a:lnTo>
                  <a:lnTo>
                    <a:pt x="19" y="0"/>
                  </a:lnTo>
                  <a:lnTo>
                    <a:pt x="6" y="3"/>
                  </a:lnTo>
                  <a:lnTo>
                    <a:pt x="0" y="16"/>
                  </a:lnTo>
                  <a:lnTo>
                    <a:pt x="0" y="25"/>
                  </a:lnTo>
                  <a:lnTo>
                    <a:pt x="3" y="34"/>
                  </a:lnTo>
                  <a:lnTo>
                    <a:pt x="10" y="39"/>
                  </a:lnTo>
                  <a:lnTo>
                    <a:pt x="19" y="39"/>
                  </a:lnTo>
                  <a:lnTo>
                    <a:pt x="19" y="31"/>
                  </a:lnTo>
                  <a:lnTo>
                    <a:pt x="12" y="30"/>
                  </a:lnTo>
                  <a:lnTo>
                    <a:pt x="7" y="26"/>
                  </a:lnTo>
                  <a:lnTo>
                    <a:pt x="7" y="16"/>
                  </a:lnTo>
                  <a:lnTo>
                    <a:pt x="12" y="9"/>
                  </a:lnTo>
                  <a:lnTo>
                    <a:pt x="19" y="9"/>
                  </a:lnTo>
                  <a:lnTo>
                    <a:pt x="38" y="8"/>
                  </a:lnTo>
                  <a:lnTo>
                    <a:pt x="48" y="14"/>
                  </a:lnTo>
                  <a:lnTo>
                    <a:pt x="48" y="24"/>
                  </a:lnTo>
                  <a:lnTo>
                    <a:pt x="44" y="30"/>
                  </a:lnTo>
                  <a:lnTo>
                    <a:pt x="37" y="3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5" name="Freeform 118"/>
            <p:cNvSpPr>
              <a:spLocks/>
            </p:cNvSpPr>
            <p:nvPr/>
          </p:nvSpPr>
          <p:spPr bwMode="auto">
            <a:xfrm>
              <a:off x="2809" y="1496"/>
              <a:ext cx="58" cy="40"/>
            </a:xfrm>
            <a:custGeom>
              <a:avLst/>
              <a:gdLst>
                <a:gd name="T0" fmla="*/ 37 w 58"/>
                <a:gd name="T1" fmla="*/ 30 h 40"/>
                <a:gd name="T2" fmla="*/ 38 w 58"/>
                <a:gd name="T3" fmla="*/ 39 h 40"/>
                <a:gd name="T4" fmla="*/ 46 w 58"/>
                <a:gd name="T5" fmla="*/ 39 h 40"/>
                <a:gd name="T6" fmla="*/ 54 w 58"/>
                <a:gd name="T7" fmla="*/ 33 h 40"/>
                <a:gd name="T8" fmla="*/ 57 w 58"/>
                <a:gd name="T9" fmla="*/ 23 h 40"/>
                <a:gd name="T10" fmla="*/ 57 w 58"/>
                <a:gd name="T11" fmla="*/ 14 h 40"/>
                <a:gd name="T12" fmla="*/ 54 w 58"/>
                <a:gd name="T13" fmla="*/ 8 h 40"/>
                <a:gd name="T14" fmla="*/ 46 w 58"/>
                <a:gd name="T15" fmla="*/ 1 h 40"/>
                <a:gd name="T16" fmla="*/ 38 w 58"/>
                <a:gd name="T17" fmla="*/ 0 h 40"/>
                <a:gd name="T18" fmla="*/ 19 w 58"/>
                <a:gd name="T19" fmla="*/ 0 h 40"/>
                <a:gd name="T20" fmla="*/ 6 w 58"/>
                <a:gd name="T21" fmla="*/ 3 h 40"/>
                <a:gd name="T22" fmla="*/ 0 w 58"/>
                <a:gd name="T23" fmla="*/ 16 h 40"/>
                <a:gd name="T24" fmla="*/ 0 w 58"/>
                <a:gd name="T25" fmla="*/ 25 h 40"/>
                <a:gd name="T26" fmla="*/ 3 w 58"/>
                <a:gd name="T27" fmla="*/ 34 h 40"/>
                <a:gd name="T28" fmla="*/ 10 w 58"/>
                <a:gd name="T29" fmla="*/ 39 h 40"/>
                <a:gd name="T30" fmla="*/ 19 w 58"/>
                <a:gd name="T31" fmla="*/ 39 h 40"/>
                <a:gd name="T32" fmla="*/ 19 w 58"/>
                <a:gd name="T33" fmla="*/ 31 h 40"/>
                <a:gd name="T34" fmla="*/ 12 w 58"/>
                <a:gd name="T35" fmla="*/ 30 h 40"/>
                <a:gd name="T36" fmla="*/ 7 w 58"/>
                <a:gd name="T37" fmla="*/ 26 h 40"/>
                <a:gd name="T38" fmla="*/ 7 w 58"/>
                <a:gd name="T39" fmla="*/ 16 h 40"/>
                <a:gd name="T40" fmla="*/ 12 w 58"/>
                <a:gd name="T41" fmla="*/ 9 h 40"/>
                <a:gd name="T42" fmla="*/ 19 w 58"/>
                <a:gd name="T43" fmla="*/ 9 h 40"/>
                <a:gd name="T44" fmla="*/ 38 w 58"/>
                <a:gd name="T45" fmla="*/ 8 h 40"/>
                <a:gd name="T46" fmla="*/ 48 w 58"/>
                <a:gd name="T47" fmla="*/ 14 h 40"/>
                <a:gd name="T48" fmla="*/ 48 w 58"/>
                <a:gd name="T49" fmla="*/ 24 h 40"/>
                <a:gd name="T50" fmla="*/ 44 w 58"/>
                <a:gd name="T51" fmla="*/ 30 h 40"/>
                <a:gd name="T52" fmla="*/ 37 w 58"/>
                <a:gd name="T53" fmla="*/ 30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40"/>
                <a:gd name="T83" fmla="*/ 58 w 58"/>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40">
                  <a:moveTo>
                    <a:pt x="37" y="30"/>
                  </a:moveTo>
                  <a:lnTo>
                    <a:pt x="38" y="39"/>
                  </a:lnTo>
                  <a:lnTo>
                    <a:pt x="46" y="39"/>
                  </a:lnTo>
                  <a:lnTo>
                    <a:pt x="54" y="33"/>
                  </a:lnTo>
                  <a:lnTo>
                    <a:pt x="57" y="23"/>
                  </a:lnTo>
                  <a:lnTo>
                    <a:pt x="57" y="14"/>
                  </a:lnTo>
                  <a:lnTo>
                    <a:pt x="54" y="8"/>
                  </a:lnTo>
                  <a:lnTo>
                    <a:pt x="46" y="1"/>
                  </a:lnTo>
                  <a:lnTo>
                    <a:pt x="38" y="0"/>
                  </a:lnTo>
                  <a:lnTo>
                    <a:pt x="19" y="0"/>
                  </a:lnTo>
                  <a:lnTo>
                    <a:pt x="6" y="3"/>
                  </a:lnTo>
                  <a:lnTo>
                    <a:pt x="0" y="16"/>
                  </a:lnTo>
                  <a:lnTo>
                    <a:pt x="0" y="25"/>
                  </a:lnTo>
                  <a:lnTo>
                    <a:pt x="3" y="34"/>
                  </a:lnTo>
                  <a:lnTo>
                    <a:pt x="10" y="39"/>
                  </a:lnTo>
                  <a:lnTo>
                    <a:pt x="19" y="39"/>
                  </a:lnTo>
                  <a:lnTo>
                    <a:pt x="19" y="31"/>
                  </a:lnTo>
                  <a:lnTo>
                    <a:pt x="12" y="30"/>
                  </a:lnTo>
                  <a:lnTo>
                    <a:pt x="7" y="26"/>
                  </a:lnTo>
                  <a:lnTo>
                    <a:pt x="7" y="16"/>
                  </a:lnTo>
                  <a:lnTo>
                    <a:pt x="12" y="9"/>
                  </a:lnTo>
                  <a:lnTo>
                    <a:pt x="19" y="9"/>
                  </a:lnTo>
                  <a:lnTo>
                    <a:pt x="38" y="8"/>
                  </a:lnTo>
                  <a:lnTo>
                    <a:pt x="48" y="14"/>
                  </a:lnTo>
                  <a:lnTo>
                    <a:pt x="48" y="24"/>
                  </a:lnTo>
                  <a:lnTo>
                    <a:pt x="44" y="30"/>
                  </a:lnTo>
                  <a:lnTo>
                    <a:pt x="37" y="3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6" name="Freeform 119"/>
            <p:cNvSpPr>
              <a:spLocks/>
            </p:cNvSpPr>
            <p:nvPr/>
          </p:nvSpPr>
          <p:spPr bwMode="auto">
            <a:xfrm>
              <a:off x="2797" y="1295"/>
              <a:ext cx="59" cy="45"/>
            </a:xfrm>
            <a:custGeom>
              <a:avLst/>
              <a:gdLst>
                <a:gd name="T0" fmla="*/ 37 w 59"/>
                <a:gd name="T1" fmla="*/ 30 h 45"/>
                <a:gd name="T2" fmla="*/ 39 w 59"/>
                <a:gd name="T3" fmla="*/ 39 h 45"/>
                <a:gd name="T4" fmla="*/ 49 w 59"/>
                <a:gd name="T5" fmla="*/ 37 h 45"/>
                <a:gd name="T6" fmla="*/ 55 w 59"/>
                <a:gd name="T7" fmla="*/ 33 h 45"/>
                <a:gd name="T8" fmla="*/ 58 w 59"/>
                <a:gd name="T9" fmla="*/ 26 h 45"/>
                <a:gd name="T10" fmla="*/ 57 w 59"/>
                <a:gd name="T11" fmla="*/ 13 h 45"/>
                <a:gd name="T12" fmla="*/ 52 w 59"/>
                <a:gd name="T13" fmla="*/ 8 h 45"/>
                <a:gd name="T14" fmla="*/ 42 w 59"/>
                <a:gd name="T15" fmla="*/ 0 h 45"/>
                <a:gd name="T16" fmla="*/ 36 w 59"/>
                <a:gd name="T17" fmla="*/ 0 h 45"/>
                <a:gd name="T18" fmla="*/ 19 w 59"/>
                <a:gd name="T19" fmla="*/ 3 h 45"/>
                <a:gd name="T20" fmla="*/ 7 w 59"/>
                <a:gd name="T21" fmla="*/ 6 h 45"/>
                <a:gd name="T22" fmla="*/ 1 w 59"/>
                <a:gd name="T23" fmla="*/ 13 h 45"/>
                <a:gd name="T24" fmla="*/ 0 w 59"/>
                <a:gd name="T25" fmla="*/ 18 h 45"/>
                <a:gd name="T26" fmla="*/ 0 w 59"/>
                <a:gd name="T27" fmla="*/ 28 h 45"/>
                <a:gd name="T28" fmla="*/ 5 w 59"/>
                <a:gd name="T29" fmla="*/ 35 h 45"/>
                <a:gd name="T30" fmla="*/ 9 w 59"/>
                <a:gd name="T31" fmla="*/ 36 h 45"/>
                <a:gd name="T32" fmla="*/ 2 w 59"/>
                <a:gd name="T33" fmla="*/ 37 h 45"/>
                <a:gd name="T34" fmla="*/ 3 w 59"/>
                <a:gd name="T35" fmla="*/ 44 h 45"/>
                <a:gd name="T36" fmla="*/ 32 w 59"/>
                <a:gd name="T37" fmla="*/ 39 h 45"/>
                <a:gd name="T38" fmla="*/ 30 w 59"/>
                <a:gd name="T39" fmla="*/ 21 h 45"/>
                <a:gd name="T40" fmla="*/ 21 w 59"/>
                <a:gd name="T41" fmla="*/ 22 h 45"/>
                <a:gd name="T42" fmla="*/ 23 w 59"/>
                <a:gd name="T43" fmla="*/ 33 h 45"/>
                <a:gd name="T44" fmla="*/ 19 w 59"/>
                <a:gd name="T45" fmla="*/ 33 h 45"/>
                <a:gd name="T46" fmla="*/ 12 w 59"/>
                <a:gd name="T47" fmla="*/ 31 h 45"/>
                <a:gd name="T48" fmla="*/ 9 w 59"/>
                <a:gd name="T49" fmla="*/ 27 h 45"/>
                <a:gd name="T50" fmla="*/ 7 w 59"/>
                <a:gd name="T51" fmla="*/ 18 h 45"/>
                <a:gd name="T52" fmla="*/ 14 w 59"/>
                <a:gd name="T53" fmla="*/ 11 h 45"/>
                <a:gd name="T54" fmla="*/ 27 w 59"/>
                <a:gd name="T55" fmla="*/ 8 h 45"/>
                <a:gd name="T56" fmla="*/ 40 w 59"/>
                <a:gd name="T57" fmla="*/ 8 h 45"/>
                <a:gd name="T58" fmla="*/ 48 w 59"/>
                <a:gd name="T59" fmla="*/ 14 h 45"/>
                <a:gd name="T60" fmla="*/ 50 w 59"/>
                <a:gd name="T61" fmla="*/ 19 h 45"/>
                <a:gd name="T62" fmla="*/ 50 w 59"/>
                <a:gd name="T63" fmla="*/ 25 h 45"/>
                <a:gd name="T64" fmla="*/ 46 w 59"/>
                <a:gd name="T65" fmla="*/ 28 h 45"/>
                <a:gd name="T66" fmla="*/ 38 w 59"/>
                <a:gd name="T67" fmla="*/ 31 h 45"/>
                <a:gd name="T68" fmla="*/ 37 w 59"/>
                <a:gd name="T69" fmla="*/ 3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45"/>
                <a:gd name="T107" fmla="*/ 59 w 59"/>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45">
                  <a:moveTo>
                    <a:pt x="37" y="30"/>
                  </a:moveTo>
                  <a:lnTo>
                    <a:pt x="39" y="39"/>
                  </a:lnTo>
                  <a:lnTo>
                    <a:pt x="49" y="37"/>
                  </a:lnTo>
                  <a:lnTo>
                    <a:pt x="55" y="33"/>
                  </a:lnTo>
                  <a:lnTo>
                    <a:pt x="58" y="26"/>
                  </a:lnTo>
                  <a:lnTo>
                    <a:pt x="57" y="13"/>
                  </a:lnTo>
                  <a:lnTo>
                    <a:pt x="52" y="8"/>
                  </a:lnTo>
                  <a:lnTo>
                    <a:pt x="42" y="0"/>
                  </a:lnTo>
                  <a:lnTo>
                    <a:pt x="36" y="0"/>
                  </a:lnTo>
                  <a:lnTo>
                    <a:pt x="19" y="3"/>
                  </a:lnTo>
                  <a:lnTo>
                    <a:pt x="7" y="6"/>
                  </a:lnTo>
                  <a:lnTo>
                    <a:pt x="1" y="13"/>
                  </a:lnTo>
                  <a:lnTo>
                    <a:pt x="0" y="18"/>
                  </a:lnTo>
                  <a:lnTo>
                    <a:pt x="0" y="28"/>
                  </a:lnTo>
                  <a:lnTo>
                    <a:pt x="5" y="35"/>
                  </a:lnTo>
                  <a:lnTo>
                    <a:pt x="9" y="36"/>
                  </a:lnTo>
                  <a:lnTo>
                    <a:pt x="2" y="37"/>
                  </a:lnTo>
                  <a:lnTo>
                    <a:pt x="3" y="44"/>
                  </a:lnTo>
                  <a:lnTo>
                    <a:pt x="32" y="39"/>
                  </a:lnTo>
                  <a:lnTo>
                    <a:pt x="30" y="21"/>
                  </a:lnTo>
                  <a:lnTo>
                    <a:pt x="21" y="22"/>
                  </a:lnTo>
                  <a:lnTo>
                    <a:pt x="23" y="33"/>
                  </a:lnTo>
                  <a:lnTo>
                    <a:pt x="19" y="33"/>
                  </a:lnTo>
                  <a:lnTo>
                    <a:pt x="12" y="31"/>
                  </a:lnTo>
                  <a:lnTo>
                    <a:pt x="9" y="27"/>
                  </a:lnTo>
                  <a:lnTo>
                    <a:pt x="7" y="18"/>
                  </a:lnTo>
                  <a:lnTo>
                    <a:pt x="14" y="11"/>
                  </a:lnTo>
                  <a:lnTo>
                    <a:pt x="27" y="8"/>
                  </a:lnTo>
                  <a:lnTo>
                    <a:pt x="40" y="8"/>
                  </a:lnTo>
                  <a:lnTo>
                    <a:pt x="48" y="14"/>
                  </a:lnTo>
                  <a:lnTo>
                    <a:pt x="50" y="19"/>
                  </a:lnTo>
                  <a:lnTo>
                    <a:pt x="50" y="25"/>
                  </a:lnTo>
                  <a:lnTo>
                    <a:pt x="46" y="28"/>
                  </a:lnTo>
                  <a:lnTo>
                    <a:pt x="38" y="31"/>
                  </a:lnTo>
                  <a:lnTo>
                    <a:pt x="37" y="3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7" name="Freeform 120"/>
            <p:cNvSpPr>
              <a:spLocks/>
            </p:cNvSpPr>
            <p:nvPr/>
          </p:nvSpPr>
          <p:spPr bwMode="auto">
            <a:xfrm>
              <a:off x="2797" y="1295"/>
              <a:ext cx="59" cy="45"/>
            </a:xfrm>
            <a:custGeom>
              <a:avLst/>
              <a:gdLst>
                <a:gd name="T0" fmla="*/ 37 w 59"/>
                <a:gd name="T1" fmla="*/ 30 h 45"/>
                <a:gd name="T2" fmla="*/ 39 w 59"/>
                <a:gd name="T3" fmla="*/ 39 h 45"/>
                <a:gd name="T4" fmla="*/ 49 w 59"/>
                <a:gd name="T5" fmla="*/ 37 h 45"/>
                <a:gd name="T6" fmla="*/ 55 w 59"/>
                <a:gd name="T7" fmla="*/ 33 h 45"/>
                <a:gd name="T8" fmla="*/ 58 w 59"/>
                <a:gd name="T9" fmla="*/ 26 h 45"/>
                <a:gd name="T10" fmla="*/ 57 w 59"/>
                <a:gd name="T11" fmla="*/ 13 h 45"/>
                <a:gd name="T12" fmla="*/ 52 w 59"/>
                <a:gd name="T13" fmla="*/ 8 h 45"/>
                <a:gd name="T14" fmla="*/ 42 w 59"/>
                <a:gd name="T15" fmla="*/ 0 h 45"/>
                <a:gd name="T16" fmla="*/ 36 w 59"/>
                <a:gd name="T17" fmla="*/ 0 h 45"/>
                <a:gd name="T18" fmla="*/ 19 w 59"/>
                <a:gd name="T19" fmla="*/ 3 h 45"/>
                <a:gd name="T20" fmla="*/ 7 w 59"/>
                <a:gd name="T21" fmla="*/ 6 h 45"/>
                <a:gd name="T22" fmla="*/ 1 w 59"/>
                <a:gd name="T23" fmla="*/ 13 h 45"/>
                <a:gd name="T24" fmla="*/ 0 w 59"/>
                <a:gd name="T25" fmla="*/ 18 h 45"/>
                <a:gd name="T26" fmla="*/ 0 w 59"/>
                <a:gd name="T27" fmla="*/ 28 h 45"/>
                <a:gd name="T28" fmla="*/ 5 w 59"/>
                <a:gd name="T29" fmla="*/ 35 h 45"/>
                <a:gd name="T30" fmla="*/ 9 w 59"/>
                <a:gd name="T31" fmla="*/ 36 h 45"/>
                <a:gd name="T32" fmla="*/ 2 w 59"/>
                <a:gd name="T33" fmla="*/ 37 h 45"/>
                <a:gd name="T34" fmla="*/ 3 w 59"/>
                <a:gd name="T35" fmla="*/ 44 h 45"/>
                <a:gd name="T36" fmla="*/ 32 w 59"/>
                <a:gd name="T37" fmla="*/ 39 h 45"/>
                <a:gd name="T38" fmla="*/ 30 w 59"/>
                <a:gd name="T39" fmla="*/ 21 h 45"/>
                <a:gd name="T40" fmla="*/ 21 w 59"/>
                <a:gd name="T41" fmla="*/ 22 h 45"/>
                <a:gd name="T42" fmla="*/ 23 w 59"/>
                <a:gd name="T43" fmla="*/ 33 h 45"/>
                <a:gd name="T44" fmla="*/ 19 w 59"/>
                <a:gd name="T45" fmla="*/ 33 h 45"/>
                <a:gd name="T46" fmla="*/ 12 w 59"/>
                <a:gd name="T47" fmla="*/ 31 h 45"/>
                <a:gd name="T48" fmla="*/ 9 w 59"/>
                <a:gd name="T49" fmla="*/ 27 h 45"/>
                <a:gd name="T50" fmla="*/ 7 w 59"/>
                <a:gd name="T51" fmla="*/ 18 h 45"/>
                <a:gd name="T52" fmla="*/ 14 w 59"/>
                <a:gd name="T53" fmla="*/ 11 h 45"/>
                <a:gd name="T54" fmla="*/ 27 w 59"/>
                <a:gd name="T55" fmla="*/ 8 h 45"/>
                <a:gd name="T56" fmla="*/ 40 w 59"/>
                <a:gd name="T57" fmla="*/ 8 h 45"/>
                <a:gd name="T58" fmla="*/ 48 w 59"/>
                <a:gd name="T59" fmla="*/ 14 h 45"/>
                <a:gd name="T60" fmla="*/ 50 w 59"/>
                <a:gd name="T61" fmla="*/ 19 h 45"/>
                <a:gd name="T62" fmla="*/ 50 w 59"/>
                <a:gd name="T63" fmla="*/ 25 h 45"/>
                <a:gd name="T64" fmla="*/ 46 w 59"/>
                <a:gd name="T65" fmla="*/ 28 h 45"/>
                <a:gd name="T66" fmla="*/ 38 w 59"/>
                <a:gd name="T67" fmla="*/ 31 h 45"/>
                <a:gd name="T68" fmla="*/ 37 w 59"/>
                <a:gd name="T69" fmla="*/ 30 h 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45"/>
                <a:gd name="T107" fmla="*/ 59 w 59"/>
                <a:gd name="T108" fmla="*/ 45 h 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45">
                  <a:moveTo>
                    <a:pt x="37" y="30"/>
                  </a:moveTo>
                  <a:lnTo>
                    <a:pt x="39" y="39"/>
                  </a:lnTo>
                  <a:lnTo>
                    <a:pt x="49" y="37"/>
                  </a:lnTo>
                  <a:lnTo>
                    <a:pt x="55" y="33"/>
                  </a:lnTo>
                  <a:lnTo>
                    <a:pt x="58" y="26"/>
                  </a:lnTo>
                  <a:lnTo>
                    <a:pt x="57" y="13"/>
                  </a:lnTo>
                  <a:lnTo>
                    <a:pt x="52" y="8"/>
                  </a:lnTo>
                  <a:lnTo>
                    <a:pt x="42" y="0"/>
                  </a:lnTo>
                  <a:lnTo>
                    <a:pt x="36" y="0"/>
                  </a:lnTo>
                  <a:lnTo>
                    <a:pt x="19" y="3"/>
                  </a:lnTo>
                  <a:lnTo>
                    <a:pt x="7" y="6"/>
                  </a:lnTo>
                  <a:lnTo>
                    <a:pt x="1" y="13"/>
                  </a:lnTo>
                  <a:lnTo>
                    <a:pt x="0" y="18"/>
                  </a:lnTo>
                  <a:lnTo>
                    <a:pt x="0" y="28"/>
                  </a:lnTo>
                  <a:lnTo>
                    <a:pt x="5" y="35"/>
                  </a:lnTo>
                  <a:lnTo>
                    <a:pt x="9" y="36"/>
                  </a:lnTo>
                  <a:lnTo>
                    <a:pt x="2" y="37"/>
                  </a:lnTo>
                  <a:lnTo>
                    <a:pt x="3" y="44"/>
                  </a:lnTo>
                  <a:lnTo>
                    <a:pt x="32" y="39"/>
                  </a:lnTo>
                  <a:lnTo>
                    <a:pt x="30" y="21"/>
                  </a:lnTo>
                  <a:lnTo>
                    <a:pt x="21" y="22"/>
                  </a:lnTo>
                  <a:lnTo>
                    <a:pt x="23" y="33"/>
                  </a:lnTo>
                  <a:lnTo>
                    <a:pt x="19" y="33"/>
                  </a:lnTo>
                  <a:lnTo>
                    <a:pt x="12" y="31"/>
                  </a:lnTo>
                  <a:lnTo>
                    <a:pt x="9" y="27"/>
                  </a:lnTo>
                  <a:lnTo>
                    <a:pt x="7" y="18"/>
                  </a:lnTo>
                  <a:lnTo>
                    <a:pt x="14" y="11"/>
                  </a:lnTo>
                  <a:lnTo>
                    <a:pt x="27" y="8"/>
                  </a:lnTo>
                  <a:lnTo>
                    <a:pt x="40" y="8"/>
                  </a:lnTo>
                  <a:lnTo>
                    <a:pt x="48" y="14"/>
                  </a:lnTo>
                  <a:lnTo>
                    <a:pt x="50" y="19"/>
                  </a:lnTo>
                  <a:lnTo>
                    <a:pt x="50" y="25"/>
                  </a:lnTo>
                  <a:lnTo>
                    <a:pt x="46" y="28"/>
                  </a:lnTo>
                  <a:lnTo>
                    <a:pt x="38" y="31"/>
                  </a:lnTo>
                  <a:lnTo>
                    <a:pt x="37" y="3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8" name="Freeform 121"/>
            <p:cNvSpPr>
              <a:spLocks/>
            </p:cNvSpPr>
            <p:nvPr/>
          </p:nvSpPr>
          <p:spPr bwMode="auto">
            <a:xfrm>
              <a:off x="2802" y="1560"/>
              <a:ext cx="59" cy="39"/>
            </a:xfrm>
            <a:custGeom>
              <a:avLst/>
              <a:gdLst>
                <a:gd name="T0" fmla="*/ 57 w 59"/>
                <a:gd name="T1" fmla="*/ 8 h 39"/>
                <a:gd name="T2" fmla="*/ 58 w 59"/>
                <a:gd name="T3" fmla="*/ 0 h 39"/>
                <a:gd name="T4" fmla="*/ 24 w 59"/>
                <a:gd name="T5" fmla="*/ 9 h 39"/>
                <a:gd name="T6" fmla="*/ 0 w 59"/>
                <a:gd name="T7" fmla="*/ 7 h 39"/>
                <a:gd name="T8" fmla="*/ 0 w 59"/>
                <a:gd name="T9" fmla="*/ 16 h 39"/>
                <a:gd name="T10" fmla="*/ 19 w 59"/>
                <a:gd name="T11" fmla="*/ 18 h 39"/>
                <a:gd name="T12" fmla="*/ 53 w 59"/>
                <a:gd name="T13" fmla="*/ 38 h 39"/>
                <a:gd name="T14" fmla="*/ 54 w 59"/>
                <a:gd name="T15" fmla="*/ 29 h 39"/>
                <a:gd name="T16" fmla="*/ 32 w 59"/>
                <a:gd name="T17" fmla="*/ 16 h 39"/>
                <a:gd name="T18" fmla="*/ 54 w 59"/>
                <a:gd name="T19" fmla="*/ 9 h 39"/>
                <a:gd name="T20" fmla="*/ 57 w 59"/>
                <a:gd name="T21" fmla="*/ 8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39"/>
                <a:gd name="T35" fmla="*/ 59 w 59"/>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39">
                  <a:moveTo>
                    <a:pt x="57" y="8"/>
                  </a:moveTo>
                  <a:lnTo>
                    <a:pt x="58" y="0"/>
                  </a:lnTo>
                  <a:lnTo>
                    <a:pt x="24" y="9"/>
                  </a:lnTo>
                  <a:lnTo>
                    <a:pt x="0" y="7"/>
                  </a:lnTo>
                  <a:lnTo>
                    <a:pt x="0" y="16"/>
                  </a:lnTo>
                  <a:lnTo>
                    <a:pt x="19" y="18"/>
                  </a:lnTo>
                  <a:lnTo>
                    <a:pt x="53" y="38"/>
                  </a:lnTo>
                  <a:lnTo>
                    <a:pt x="54" y="29"/>
                  </a:lnTo>
                  <a:lnTo>
                    <a:pt x="32" y="16"/>
                  </a:lnTo>
                  <a:lnTo>
                    <a:pt x="54" y="9"/>
                  </a:lnTo>
                  <a:lnTo>
                    <a:pt x="57" y="8"/>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49" name="Freeform 122"/>
            <p:cNvSpPr>
              <a:spLocks/>
            </p:cNvSpPr>
            <p:nvPr/>
          </p:nvSpPr>
          <p:spPr bwMode="auto">
            <a:xfrm>
              <a:off x="2802" y="1560"/>
              <a:ext cx="59" cy="39"/>
            </a:xfrm>
            <a:custGeom>
              <a:avLst/>
              <a:gdLst>
                <a:gd name="T0" fmla="*/ 57 w 59"/>
                <a:gd name="T1" fmla="*/ 8 h 39"/>
                <a:gd name="T2" fmla="*/ 58 w 59"/>
                <a:gd name="T3" fmla="*/ 0 h 39"/>
                <a:gd name="T4" fmla="*/ 24 w 59"/>
                <a:gd name="T5" fmla="*/ 9 h 39"/>
                <a:gd name="T6" fmla="*/ 0 w 59"/>
                <a:gd name="T7" fmla="*/ 7 h 39"/>
                <a:gd name="T8" fmla="*/ 0 w 59"/>
                <a:gd name="T9" fmla="*/ 16 h 39"/>
                <a:gd name="T10" fmla="*/ 19 w 59"/>
                <a:gd name="T11" fmla="*/ 18 h 39"/>
                <a:gd name="T12" fmla="*/ 53 w 59"/>
                <a:gd name="T13" fmla="*/ 38 h 39"/>
                <a:gd name="T14" fmla="*/ 54 w 59"/>
                <a:gd name="T15" fmla="*/ 29 h 39"/>
                <a:gd name="T16" fmla="*/ 32 w 59"/>
                <a:gd name="T17" fmla="*/ 16 h 39"/>
                <a:gd name="T18" fmla="*/ 54 w 59"/>
                <a:gd name="T19" fmla="*/ 9 h 39"/>
                <a:gd name="T20" fmla="*/ 57 w 59"/>
                <a:gd name="T21" fmla="*/ 8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39"/>
                <a:gd name="T35" fmla="*/ 59 w 59"/>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39">
                  <a:moveTo>
                    <a:pt x="57" y="8"/>
                  </a:moveTo>
                  <a:lnTo>
                    <a:pt x="58" y="0"/>
                  </a:lnTo>
                  <a:lnTo>
                    <a:pt x="24" y="9"/>
                  </a:lnTo>
                  <a:lnTo>
                    <a:pt x="0" y="7"/>
                  </a:lnTo>
                  <a:lnTo>
                    <a:pt x="0" y="16"/>
                  </a:lnTo>
                  <a:lnTo>
                    <a:pt x="19" y="18"/>
                  </a:lnTo>
                  <a:lnTo>
                    <a:pt x="53" y="38"/>
                  </a:lnTo>
                  <a:lnTo>
                    <a:pt x="54" y="29"/>
                  </a:lnTo>
                  <a:lnTo>
                    <a:pt x="32" y="16"/>
                  </a:lnTo>
                  <a:lnTo>
                    <a:pt x="54" y="9"/>
                  </a:lnTo>
                  <a:lnTo>
                    <a:pt x="57" y="8"/>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0" name="Freeform 123"/>
            <p:cNvSpPr>
              <a:spLocks/>
            </p:cNvSpPr>
            <p:nvPr/>
          </p:nvSpPr>
          <p:spPr bwMode="auto">
            <a:xfrm>
              <a:off x="2481" y="984"/>
              <a:ext cx="72" cy="65"/>
            </a:xfrm>
            <a:custGeom>
              <a:avLst/>
              <a:gdLst>
                <a:gd name="T0" fmla="*/ 0 w 72"/>
                <a:gd name="T1" fmla="*/ 24 h 65"/>
                <a:gd name="T2" fmla="*/ 22 w 72"/>
                <a:gd name="T3" fmla="*/ 41 h 65"/>
                <a:gd name="T4" fmla="*/ 15 w 72"/>
                <a:gd name="T5" fmla="*/ 64 h 65"/>
                <a:gd name="T6" fmla="*/ 38 w 72"/>
                <a:gd name="T7" fmla="*/ 49 h 65"/>
                <a:gd name="T8" fmla="*/ 61 w 72"/>
                <a:gd name="T9" fmla="*/ 64 h 65"/>
                <a:gd name="T10" fmla="*/ 50 w 72"/>
                <a:gd name="T11" fmla="*/ 38 h 65"/>
                <a:gd name="T12" fmla="*/ 71 w 72"/>
                <a:gd name="T13" fmla="*/ 24 h 65"/>
                <a:gd name="T14" fmla="*/ 46 w 72"/>
                <a:gd name="T15" fmla="*/ 24 h 65"/>
                <a:gd name="T16" fmla="*/ 35 w 72"/>
                <a:gd name="T17" fmla="*/ 0 h 65"/>
                <a:gd name="T18" fmla="*/ 26 w 72"/>
                <a:gd name="T19" fmla="*/ 24 h 65"/>
                <a:gd name="T20" fmla="*/ 0 w 72"/>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5"/>
                <a:gd name="T35" fmla="*/ 72 w 72"/>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5">
                  <a:moveTo>
                    <a:pt x="0" y="24"/>
                  </a:moveTo>
                  <a:lnTo>
                    <a:pt x="22" y="41"/>
                  </a:lnTo>
                  <a:lnTo>
                    <a:pt x="15" y="64"/>
                  </a:lnTo>
                  <a:lnTo>
                    <a:pt x="38" y="49"/>
                  </a:lnTo>
                  <a:lnTo>
                    <a:pt x="61" y="64"/>
                  </a:lnTo>
                  <a:lnTo>
                    <a:pt x="50" y="38"/>
                  </a:lnTo>
                  <a:lnTo>
                    <a:pt x="71" y="24"/>
                  </a:lnTo>
                  <a:lnTo>
                    <a:pt x="46" y="24"/>
                  </a:lnTo>
                  <a:lnTo>
                    <a:pt x="35" y="0"/>
                  </a:lnTo>
                  <a:lnTo>
                    <a:pt x="26"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1" name="Freeform 124"/>
            <p:cNvSpPr>
              <a:spLocks/>
            </p:cNvSpPr>
            <p:nvPr/>
          </p:nvSpPr>
          <p:spPr bwMode="auto">
            <a:xfrm>
              <a:off x="2481" y="984"/>
              <a:ext cx="72" cy="65"/>
            </a:xfrm>
            <a:custGeom>
              <a:avLst/>
              <a:gdLst>
                <a:gd name="T0" fmla="*/ 0 w 72"/>
                <a:gd name="T1" fmla="*/ 24 h 65"/>
                <a:gd name="T2" fmla="*/ 22 w 72"/>
                <a:gd name="T3" fmla="*/ 41 h 65"/>
                <a:gd name="T4" fmla="*/ 15 w 72"/>
                <a:gd name="T5" fmla="*/ 64 h 65"/>
                <a:gd name="T6" fmla="*/ 38 w 72"/>
                <a:gd name="T7" fmla="*/ 49 h 65"/>
                <a:gd name="T8" fmla="*/ 61 w 72"/>
                <a:gd name="T9" fmla="*/ 64 h 65"/>
                <a:gd name="T10" fmla="*/ 50 w 72"/>
                <a:gd name="T11" fmla="*/ 38 h 65"/>
                <a:gd name="T12" fmla="*/ 71 w 72"/>
                <a:gd name="T13" fmla="*/ 24 h 65"/>
                <a:gd name="T14" fmla="*/ 46 w 72"/>
                <a:gd name="T15" fmla="*/ 24 h 65"/>
                <a:gd name="T16" fmla="*/ 35 w 72"/>
                <a:gd name="T17" fmla="*/ 0 h 65"/>
                <a:gd name="T18" fmla="*/ 26 w 72"/>
                <a:gd name="T19" fmla="*/ 24 h 65"/>
                <a:gd name="T20" fmla="*/ 0 w 72"/>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5"/>
                <a:gd name="T35" fmla="*/ 72 w 72"/>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5">
                  <a:moveTo>
                    <a:pt x="0" y="24"/>
                  </a:moveTo>
                  <a:lnTo>
                    <a:pt x="22" y="41"/>
                  </a:lnTo>
                  <a:lnTo>
                    <a:pt x="15" y="64"/>
                  </a:lnTo>
                  <a:lnTo>
                    <a:pt x="38" y="49"/>
                  </a:lnTo>
                  <a:lnTo>
                    <a:pt x="61" y="64"/>
                  </a:lnTo>
                  <a:lnTo>
                    <a:pt x="50" y="38"/>
                  </a:lnTo>
                  <a:lnTo>
                    <a:pt x="71" y="24"/>
                  </a:lnTo>
                  <a:lnTo>
                    <a:pt x="46" y="24"/>
                  </a:lnTo>
                  <a:lnTo>
                    <a:pt x="35" y="0"/>
                  </a:lnTo>
                  <a:lnTo>
                    <a:pt x="26"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2" name="Freeform 125"/>
            <p:cNvSpPr>
              <a:spLocks/>
            </p:cNvSpPr>
            <p:nvPr/>
          </p:nvSpPr>
          <p:spPr bwMode="auto">
            <a:xfrm>
              <a:off x="2360" y="1098"/>
              <a:ext cx="42" cy="22"/>
            </a:xfrm>
            <a:custGeom>
              <a:avLst/>
              <a:gdLst>
                <a:gd name="T0" fmla="*/ 31 w 42"/>
                <a:gd name="T1" fmla="*/ 0 h 22"/>
                <a:gd name="T2" fmla="*/ 3 w 42"/>
                <a:gd name="T3" fmla="*/ 4 h 22"/>
                <a:gd name="T4" fmla="*/ 0 w 42"/>
                <a:gd name="T5" fmla="*/ 12 h 22"/>
                <a:gd name="T6" fmla="*/ 21 w 42"/>
                <a:gd name="T7" fmla="*/ 13 h 22"/>
                <a:gd name="T8" fmla="*/ 34 w 42"/>
                <a:gd name="T9" fmla="*/ 20 h 22"/>
                <a:gd name="T10" fmla="*/ 41 w 42"/>
                <a:gd name="T11" fmla="*/ 21 h 22"/>
                <a:gd name="T12" fmla="*/ 33 w 42"/>
                <a:gd name="T13" fmla="*/ 0 h 22"/>
                <a:gd name="T14" fmla="*/ 31 w 4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2"/>
                <a:gd name="T26" fmla="*/ 42 w 4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2">
                  <a:moveTo>
                    <a:pt x="31" y="0"/>
                  </a:moveTo>
                  <a:lnTo>
                    <a:pt x="3" y="4"/>
                  </a:lnTo>
                  <a:lnTo>
                    <a:pt x="0" y="12"/>
                  </a:lnTo>
                  <a:lnTo>
                    <a:pt x="21" y="13"/>
                  </a:lnTo>
                  <a:lnTo>
                    <a:pt x="34" y="20"/>
                  </a:lnTo>
                  <a:lnTo>
                    <a:pt x="41" y="21"/>
                  </a:lnTo>
                  <a:lnTo>
                    <a:pt x="33" y="0"/>
                  </a:lnTo>
                  <a:lnTo>
                    <a:pt x="31" y="0"/>
                  </a:lnTo>
                </a:path>
              </a:pathLst>
            </a:custGeom>
            <a:solidFill>
              <a:srgbClr val="FFFF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3" name="Freeform 126"/>
            <p:cNvSpPr>
              <a:spLocks/>
            </p:cNvSpPr>
            <p:nvPr/>
          </p:nvSpPr>
          <p:spPr bwMode="auto">
            <a:xfrm>
              <a:off x="2360" y="1098"/>
              <a:ext cx="42" cy="22"/>
            </a:xfrm>
            <a:custGeom>
              <a:avLst/>
              <a:gdLst>
                <a:gd name="T0" fmla="*/ 31 w 42"/>
                <a:gd name="T1" fmla="*/ 0 h 22"/>
                <a:gd name="T2" fmla="*/ 3 w 42"/>
                <a:gd name="T3" fmla="*/ 4 h 22"/>
                <a:gd name="T4" fmla="*/ 0 w 42"/>
                <a:gd name="T5" fmla="*/ 12 h 22"/>
                <a:gd name="T6" fmla="*/ 21 w 42"/>
                <a:gd name="T7" fmla="*/ 13 h 22"/>
                <a:gd name="T8" fmla="*/ 34 w 42"/>
                <a:gd name="T9" fmla="*/ 20 h 22"/>
                <a:gd name="T10" fmla="*/ 41 w 42"/>
                <a:gd name="T11" fmla="*/ 21 h 22"/>
                <a:gd name="T12" fmla="*/ 33 w 42"/>
                <a:gd name="T13" fmla="*/ 0 h 22"/>
                <a:gd name="T14" fmla="*/ 31 w 4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22"/>
                <a:gd name="T26" fmla="*/ 42 w 4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22">
                  <a:moveTo>
                    <a:pt x="31" y="0"/>
                  </a:moveTo>
                  <a:lnTo>
                    <a:pt x="3" y="4"/>
                  </a:lnTo>
                  <a:lnTo>
                    <a:pt x="0" y="12"/>
                  </a:lnTo>
                  <a:lnTo>
                    <a:pt x="21" y="13"/>
                  </a:lnTo>
                  <a:lnTo>
                    <a:pt x="34" y="20"/>
                  </a:lnTo>
                  <a:lnTo>
                    <a:pt x="41" y="21"/>
                  </a:lnTo>
                  <a:lnTo>
                    <a:pt x="33" y="0"/>
                  </a:lnTo>
                  <a:lnTo>
                    <a:pt x="31"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4" name="Freeform 127"/>
            <p:cNvSpPr>
              <a:spLocks/>
            </p:cNvSpPr>
            <p:nvPr/>
          </p:nvSpPr>
          <p:spPr bwMode="auto">
            <a:xfrm>
              <a:off x="2368" y="1277"/>
              <a:ext cx="36" cy="46"/>
            </a:xfrm>
            <a:custGeom>
              <a:avLst/>
              <a:gdLst>
                <a:gd name="T0" fmla="*/ 0 w 36"/>
                <a:gd name="T1" fmla="*/ 9 h 46"/>
                <a:gd name="T2" fmla="*/ 11 w 36"/>
                <a:gd name="T3" fmla="*/ 0 h 46"/>
                <a:gd name="T4" fmla="*/ 17 w 36"/>
                <a:gd name="T5" fmla="*/ 18 h 46"/>
                <a:gd name="T6" fmla="*/ 20 w 36"/>
                <a:gd name="T7" fmla="*/ 32 h 46"/>
                <a:gd name="T8" fmla="*/ 29 w 36"/>
                <a:gd name="T9" fmla="*/ 44 h 46"/>
                <a:gd name="T10" fmla="*/ 35 w 36"/>
                <a:gd name="T11" fmla="*/ 45 h 46"/>
                <a:gd name="T12" fmla="*/ 0 60000 65536"/>
                <a:gd name="T13" fmla="*/ 0 60000 65536"/>
                <a:gd name="T14" fmla="*/ 0 60000 65536"/>
                <a:gd name="T15" fmla="*/ 0 60000 65536"/>
                <a:gd name="T16" fmla="*/ 0 60000 65536"/>
                <a:gd name="T17" fmla="*/ 0 60000 65536"/>
                <a:gd name="T18" fmla="*/ 0 w 36"/>
                <a:gd name="T19" fmla="*/ 0 h 46"/>
                <a:gd name="T20" fmla="*/ 36 w 36"/>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36" h="46">
                  <a:moveTo>
                    <a:pt x="0" y="9"/>
                  </a:moveTo>
                  <a:lnTo>
                    <a:pt x="11" y="0"/>
                  </a:lnTo>
                  <a:lnTo>
                    <a:pt x="17" y="18"/>
                  </a:lnTo>
                  <a:lnTo>
                    <a:pt x="20" y="32"/>
                  </a:lnTo>
                  <a:lnTo>
                    <a:pt x="29" y="44"/>
                  </a:lnTo>
                  <a:lnTo>
                    <a:pt x="35" y="45"/>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5" name="Freeform 128"/>
            <p:cNvSpPr>
              <a:spLocks/>
            </p:cNvSpPr>
            <p:nvPr/>
          </p:nvSpPr>
          <p:spPr bwMode="auto">
            <a:xfrm>
              <a:off x="2440" y="1281"/>
              <a:ext cx="43" cy="42"/>
            </a:xfrm>
            <a:custGeom>
              <a:avLst/>
              <a:gdLst>
                <a:gd name="T0" fmla="*/ 0 w 43"/>
                <a:gd name="T1" fmla="*/ 41 h 42"/>
                <a:gd name="T2" fmla="*/ 18 w 43"/>
                <a:gd name="T3" fmla="*/ 31 h 42"/>
                <a:gd name="T4" fmla="*/ 30 w 43"/>
                <a:gd name="T5" fmla="*/ 0 h 42"/>
                <a:gd name="T6" fmla="*/ 36 w 43"/>
                <a:gd name="T7" fmla="*/ 14 h 42"/>
                <a:gd name="T8" fmla="*/ 42 w 43"/>
                <a:gd name="T9" fmla="*/ 14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0" y="41"/>
                  </a:moveTo>
                  <a:lnTo>
                    <a:pt x="18" y="31"/>
                  </a:lnTo>
                  <a:lnTo>
                    <a:pt x="30" y="0"/>
                  </a:lnTo>
                  <a:lnTo>
                    <a:pt x="36" y="14"/>
                  </a:lnTo>
                  <a:lnTo>
                    <a:pt x="42" y="14"/>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6" name="Freeform 129"/>
            <p:cNvSpPr>
              <a:spLocks/>
            </p:cNvSpPr>
            <p:nvPr/>
          </p:nvSpPr>
          <p:spPr bwMode="auto">
            <a:xfrm>
              <a:off x="2359" y="1322"/>
              <a:ext cx="43" cy="32"/>
            </a:xfrm>
            <a:custGeom>
              <a:avLst/>
              <a:gdLst>
                <a:gd name="T0" fmla="*/ 0 w 43"/>
                <a:gd name="T1" fmla="*/ 25 h 32"/>
                <a:gd name="T2" fmla="*/ 14 w 43"/>
                <a:gd name="T3" fmla="*/ 31 h 32"/>
                <a:gd name="T4" fmla="*/ 26 w 43"/>
                <a:gd name="T5" fmla="*/ 22 h 32"/>
                <a:gd name="T6" fmla="*/ 35 w 43"/>
                <a:gd name="T7" fmla="*/ 13 h 32"/>
                <a:gd name="T8" fmla="*/ 42 w 43"/>
                <a:gd name="T9" fmla="*/ 0 h 32"/>
                <a:gd name="T10" fmla="*/ 0 60000 65536"/>
                <a:gd name="T11" fmla="*/ 0 60000 65536"/>
                <a:gd name="T12" fmla="*/ 0 60000 65536"/>
                <a:gd name="T13" fmla="*/ 0 60000 65536"/>
                <a:gd name="T14" fmla="*/ 0 60000 65536"/>
                <a:gd name="T15" fmla="*/ 0 w 43"/>
                <a:gd name="T16" fmla="*/ 0 h 32"/>
                <a:gd name="T17" fmla="*/ 43 w 43"/>
                <a:gd name="T18" fmla="*/ 32 h 32"/>
              </a:gdLst>
              <a:ahLst/>
              <a:cxnLst>
                <a:cxn ang="T10">
                  <a:pos x="T0" y="T1"/>
                </a:cxn>
                <a:cxn ang="T11">
                  <a:pos x="T2" y="T3"/>
                </a:cxn>
                <a:cxn ang="T12">
                  <a:pos x="T4" y="T5"/>
                </a:cxn>
                <a:cxn ang="T13">
                  <a:pos x="T6" y="T7"/>
                </a:cxn>
                <a:cxn ang="T14">
                  <a:pos x="T8" y="T9"/>
                </a:cxn>
              </a:cxnLst>
              <a:rect l="T15" t="T16" r="T17" b="T18"/>
              <a:pathLst>
                <a:path w="43" h="32">
                  <a:moveTo>
                    <a:pt x="0" y="25"/>
                  </a:moveTo>
                  <a:lnTo>
                    <a:pt x="14" y="31"/>
                  </a:lnTo>
                  <a:lnTo>
                    <a:pt x="26" y="22"/>
                  </a:lnTo>
                  <a:lnTo>
                    <a:pt x="35" y="13"/>
                  </a:lnTo>
                  <a:lnTo>
                    <a:pt x="42"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7" name="Freeform 130"/>
            <p:cNvSpPr>
              <a:spLocks/>
            </p:cNvSpPr>
            <p:nvPr/>
          </p:nvSpPr>
          <p:spPr bwMode="auto">
            <a:xfrm>
              <a:off x="2443" y="1326"/>
              <a:ext cx="50" cy="32"/>
            </a:xfrm>
            <a:custGeom>
              <a:avLst/>
              <a:gdLst>
                <a:gd name="T0" fmla="*/ 0 w 50"/>
                <a:gd name="T1" fmla="*/ 0 h 32"/>
                <a:gd name="T2" fmla="*/ 11 w 50"/>
                <a:gd name="T3" fmla="*/ 12 h 32"/>
                <a:gd name="T4" fmla="*/ 22 w 50"/>
                <a:gd name="T5" fmla="*/ 26 h 32"/>
                <a:gd name="T6" fmla="*/ 37 w 50"/>
                <a:gd name="T7" fmla="*/ 31 h 32"/>
                <a:gd name="T8" fmla="*/ 47 w 50"/>
                <a:gd name="T9" fmla="*/ 21 h 32"/>
                <a:gd name="T10" fmla="*/ 49 w 50"/>
                <a:gd name="T11" fmla="*/ 19 h 32"/>
                <a:gd name="T12" fmla="*/ 0 60000 65536"/>
                <a:gd name="T13" fmla="*/ 0 60000 65536"/>
                <a:gd name="T14" fmla="*/ 0 60000 65536"/>
                <a:gd name="T15" fmla="*/ 0 60000 65536"/>
                <a:gd name="T16" fmla="*/ 0 60000 65536"/>
                <a:gd name="T17" fmla="*/ 0 60000 65536"/>
                <a:gd name="T18" fmla="*/ 0 w 50"/>
                <a:gd name="T19" fmla="*/ 0 h 32"/>
                <a:gd name="T20" fmla="*/ 50 w 50"/>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50" h="32">
                  <a:moveTo>
                    <a:pt x="0" y="0"/>
                  </a:moveTo>
                  <a:lnTo>
                    <a:pt x="11" y="12"/>
                  </a:lnTo>
                  <a:lnTo>
                    <a:pt x="22" y="26"/>
                  </a:lnTo>
                  <a:lnTo>
                    <a:pt x="37" y="31"/>
                  </a:lnTo>
                  <a:lnTo>
                    <a:pt x="47" y="21"/>
                  </a:lnTo>
                  <a:lnTo>
                    <a:pt x="49" y="19"/>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8" name="Freeform 131"/>
            <p:cNvSpPr>
              <a:spLocks/>
            </p:cNvSpPr>
            <p:nvPr/>
          </p:nvSpPr>
          <p:spPr bwMode="auto">
            <a:xfrm>
              <a:off x="2312" y="1387"/>
              <a:ext cx="36" cy="20"/>
            </a:xfrm>
            <a:custGeom>
              <a:avLst/>
              <a:gdLst>
                <a:gd name="T0" fmla="*/ 0 w 36"/>
                <a:gd name="T1" fmla="*/ 11 h 20"/>
                <a:gd name="T2" fmla="*/ 12 w 36"/>
                <a:gd name="T3" fmla="*/ 19 h 20"/>
                <a:gd name="T4" fmla="*/ 26 w 36"/>
                <a:gd name="T5" fmla="*/ 11 h 20"/>
                <a:gd name="T6" fmla="*/ 35 w 36"/>
                <a:gd name="T7" fmla="*/ 0 h 20"/>
                <a:gd name="T8" fmla="*/ 0 60000 65536"/>
                <a:gd name="T9" fmla="*/ 0 60000 65536"/>
                <a:gd name="T10" fmla="*/ 0 60000 65536"/>
                <a:gd name="T11" fmla="*/ 0 60000 65536"/>
                <a:gd name="T12" fmla="*/ 0 w 36"/>
                <a:gd name="T13" fmla="*/ 0 h 20"/>
                <a:gd name="T14" fmla="*/ 36 w 36"/>
                <a:gd name="T15" fmla="*/ 20 h 20"/>
              </a:gdLst>
              <a:ahLst/>
              <a:cxnLst>
                <a:cxn ang="T8">
                  <a:pos x="T0" y="T1"/>
                </a:cxn>
                <a:cxn ang="T9">
                  <a:pos x="T2" y="T3"/>
                </a:cxn>
                <a:cxn ang="T10">
                  <a:pos x="T4" y="T5"/>
                </a:cxn>
                <a:cxn ang="T11">
                  <a:pos x="T6" y="T7"/>
                </a:cxn>
              </a:cxnLst>
              <a:rect l="T12" t="T13" r="T14" b="T15"/>
              <a:pathLst>
                <a:path w="36" h="20">
                  <a:moveTo>
                    <a:pt x="0" y="11"/>
                  </a:moveTo>
                  <a:lnTo>
                    <a:pt x="12" y="19"/>
                  </a:lnTo>
                  <a:lnTo>
                    <a:pt x="26" y="11"/>
                  </a:lnTo>
                  <a:lnTo>
                    <a:pt x="35"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59" name="Freeform 132"/>
            <p:cNvSpPr>
              <a:spLocks/>
            </p:cNvSpPr>
            <p:nvPr/>
          </p:nvSpPr>
          <p:spPr bwMode="auto">
            <a:xfrm>
              <a:off x="2336" y="1328"/>
              <a:ext cx="24" cy="26"/>
            </a:xfrm>
            <a:custGeom>
              <a:avLst/>
              <a:gdLst>
                <a:gd name="T0" fmla="*/ 23 w 24"/>
                <a:gd name="T1" fmla="*/ 0 h 26"/>
                <a:gd name="T2" fmla="*/ 9 w 24"/>
                <a:gd name="T3" fmla="*/ 17 h 26"/>
                <a:gd name="T4" fmla="*/ 0 w 24"/>
                <a:gd name="T5" fmla="*/ 25 h 26"/>
                <a:gd name="T6" fmla="*/ 0 60000 65536"/>
                <a:gd name="T7" fmla="*/ 0 60000 65536"/>
                <a:gd name="T8" fmla="*/ 0 60000 65536"/>
                <a:gd name="T9" fmla="*/ 0 w 24"/>
                <a:gd name="T10" fmla="*/ 0 h 26"/>
                <a:gd name="T11" fmla="*/ 24 w 24"/>
                <a:gd name="T12" fmla="*/ 26 h 26"/>
              </a:gdLst>
              <a:ahLst/>
              <a:cxnLst>
                <a:cxn ang="T6">
                  <a:pos x="T0" y="T1"/>
                </a:cxn>
                <a:cxn ang="T7">
                  <a:pos x="T2" y="T3"/>
                </a:cxn>
                <a:cxn ang="T8">
                  <a:pos x="T4" y="T5"/>
                </a:cxn>
              </a:cxnLst>
              <a:rect l="T9" t="T10" r="T11" b="T12"/>
              <a:pathLst>
                <a:path w="24" h="26">
                  <a:moveTo>
                    <a:pt x="23" y="0"/>
                  </a:moveTo>
                  <a:lnTo>
                    <a:pt x="9" y="17"/>
                  </a:lnTo>
                  <a:lnTo>
                    <a:pt x="0" y="25"/>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0" name="Freeform 133"/>
            <p:cNvSpPr>
              <a:spLocks/>
            </p:cNvSpPr>
            <p:nvPr/>
          </p:nvSpPr>
          <p:spPr bwMode="auto">
            <a:xfrm>
              <a:off x="2401" y="1328"/>
              <a:ext cx="17" cy="17"/>
            </a:xfrm>
            <a:custGeom>
              <a:avLst/>
              <a:gdLst>
                <a:gd name="T0" fmla="*/ 16 w 17"/>
                <a:gd name="T1" fmla="*/ 0 h 17"/>
                <a:gd name="T2" fmla="*/ 2 w 17"/>
                <a:gd name="T3" fmla="*/ 16 h 17"/>
                <a:gd name="T4" fmla="*/ 0 w 17"/>
                <a:gd name="T5" fmla="*/ 16 h 17"/>
                <a:gd name="T6" fmla="*/ 0 60000 65536"/>
                <a:gd name="T7" fmla="*/ 0 60000 65536"/>
                <a:gd name="T8" fmla="*/ 0 60000 65536"/>
                <a:gd name="T9" fmla="*/ 0 w 17"/>
                <a:gd name="T10" fmla="*/ 0 h 17"/>
                <a:gd name="T11" fmla="*/ 17 w 17"/>
                <a:gd name="T12" fmla="*/ 17 h 17"/>
              </a:gdLst>
              <a:ahLst/>
              <a:cxnLst>
                <a:cxn ang="T6">
                  <a:pos x="T0" y="T1"/>
                </a:cxn>
                <a:cxn ang="T7">
                  <a:pos x="T2" y="T3"/>
                </a:cxn>
                <a:cxn ang="T8">
                  <a:pos x="T4" y="T5"/>
                </a:cxn>
              </a:cxnLst>
              <a:rect l="T9" t="T10" r="T11" b="T12"/>
              <a:pathLst>
                <a:path w="17" h="17">
                  <a:moveTo>
                    <a:pt x="16" y="0"/>
                  </a:moveTo>
                  <a:lnTo>
                    <a:pt x="2" y="16"/>
                  </a:lnTo>
                  <a:lnTo>
                    <a:pt x="0" y="16"/>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1" name="Freeform 134"/>
            <p:cNvSpPr>
              <a:spLocks/>
            </p:cNvSpPr>
            <p:nvPr/>
          </p:nvSpPr>
          <p:spPr bwMode="auto">
            <a:xfrm>
              <a:off x="2427" y="1328"/>
              <a:ext cx="15" cy="18"/>
            </a:xfrm>
            <a:custGeom>
              <a:avLst/>
              <a:gdLst>
                <a:gd name="T0" fmla="*/ 0 w 15"/>
                <a:gd name="T1" fmla="*/ 0 h 18"/>
                <a:gd name="T2" fmla="*/ 8 w 15"/>
                <a:gd name="T3" fmla="*/ 13 h 18"/>
                <a:gd name="T4" fmla="*/ 14 w 15"/>
                <a:gd name="T5" fmla="*/ 17 h 18"/>
                <a:gd name="T6" fmla="*/ 0 60000 65536"/>
                <a:gd name="T7" fmla="*/ 0 60000 65536"/>
                <a:gd name="T8" fmla="*/ 0 60000 65536"/>
                <a:gd name="T9" fmla="*/ 0 w 15"/>
                <a:gd name="T10" fmla="*/ 0 h 18"/>
                <a:gd name="T11" fmla="*/ 15 w 15"/>
                <a:gd name="T12" fmla="*/ 18 h 18"/>
              </a:gdLst>
              <a:ahLst/>
              <a:cxnLst>
                <a:cxn ang="T6">
                  <a:pos x="T0" y="T1"/>
                </a:cxn>
                <a:cxn ang="T7">
                  <a:pos x="T2" y="T3"/>
                </a:cxn>
                <a:cxn ang="T8">
                  <a:pos x="T4" y="T5"/>
                </a:cxn>
              </a:cxnLst>
              <a:rect l="T9" t="T10" r="T11" b="T12"/>
              <a:pathLst>
                <a:path w="15" h="18">
                  <a:moveTo>
                    <a:pt x="0" y="0"/>
                  </a:moveTo>
                  <a:lnTo>
                    <a:pt x="8" y="13"/>
                  </a:lnTo>
                  <a:lnTo>
                    <a:pt x="14" y="17"/>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2" name="Freeform 135"/>
            <p:cNvSpPr>
              <a:spLocks/>
            </p:cNvSpPr>
            <p:nvPr/>
          </p:nvSpPr>
          <p:spPr bwMode="auto">
            <a:xfrm>
              <a:off x="2493" y="1378"/>
              <a:ext cx="42" cy="31"/>
            </a:xfrm>
            <a:custGeom>
              <a:avLst/>
              <a:gdLst>
                <a:gd name="T0" fmla="*/ 0 w 42"/>
                <a:gd name="T1" fmla="*/ 0 h 31"/>
                <a:gd name="T2" fmla="*/ 9 w 42"/>
                <a:gd name="T3" fmla="*/ 14 h 31"/>
                <a:gd name="T4" fmla="*/ 21 w 42"/>
                <a:gd name="T5" fmla="*/ 21 h 31"/>
                <a:gd name="T6" fmla="*/ 33 w 42"/>
                <a:gd name="T7" fmla="*/ 29 h 31"/>
                <a:gd name="T8" fmla="*/ 41 w 42"/>
                <a:gd name="T9" fmla="*/ 30 h 31"/>
                <a:gd name="T10" fmla="*/ 0 60000 65536"/>
                <a:gd name="T11" fmla="*/ 0 60000 65536"/>
                <a:gd name="T12" fmla="*/ 0 60000 65536"/>
                <a:gd name="T13" fmla="*/ 0 60000 65536"/>
                <a:gd name="T14" fmla="*/ 0 60000 65536"/>
                <a:gd name="T15" fmla="*/ 0 w 42"/>
                <a:gd name="T16" fmla="*/ 0 h 31"/>
                <a:gd name="T17" fmla="*/ 42 w 42"/>
                <a:gd name="T18" fmla="*/ 31 h 31"/>
              </a:gdLst>
              <a:ahLst/>
              <a:cxnLst>
                <a:cxn ang="T10">
                  <a:pos x="T0" y="T1"/>
                </a:cxn>
                <a:cxn ang="T11">
                  <a:pos x="T2" y="T3"/>
                </a:cxn>
                <a:cxn ang="T12">
                  <a:pos x="T4" y="T5"/>
                </a:cxn>
                <a:cxn ang="T13">
                  <a:pos x="T6" y="T7"/>
                </a:cxn>
                <a:cxn ang="T14">
                  <a:pos x="T8" y="T9"/>
                </a:cxn>
              </a:cxnLst>
              <a:rect l="T15" t="T16" r="T17" b="T18"/>
              <a:pathLst>
                <a:path w="42" h="31">
                  <a:moveTo>
                    <a:pt x="0" y="0"/>
                  </a:moveTo>
                  <a:lnTo>
                    <a:pt x="9" y="14"/>
                  </a:lnTo>
                  <a:lnTo>
                    <a:pt x="21" y="21"/>
                  </a:lnTo>
                  <a:lnTo>
                    <a:pt x="33" y="29"/>
                  </a:lnTo>
                  <a:lnTo>
                    <a:pt x="41" y="3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3" name="Freeform 136"/>
            <p:cNvSpPr>
              <a:spLocks/>
            </p:cNvSpPr>
            <p:nvPr/>
          </p:nvSpPr>
          <p:spPr bwMode="auto">
            <a:xfrm>
              <a:off x="2496" y="1407"/>
              <a:ext cx="19" cy="17"/>
            </a:xfrm>
            <a:custGeom>
              <a:avLst/>
              <a:gdLst>
                <a:gd name="T0" fmla="*/ 0 w 19"/>
                <a:gd name="T1" fmla="*/ 0 h 17"/>
                <a:gd name="T2" fmla="*/ 10 w 19"/>
                <a:gd name="T3" fmla="*/ 12 h 17"/>
                <a:gd name="T4" fmla="*/ 18 w 19"/>
                <a:gd name="T5" fmla="*/ 16 h 17"/>
                <a:gd name="T6" fmla="*/ 0 60000 65536"/>
                <a:gd name="T7" fmla="*/ 0 60000 65536"/>
                <a:gd name="T8" fmla="*/ 0 60000 65536"/>
                <a:gd name="T9" fmla="*/ 0 w 19"/>
                <a:gd name="T10" fmla="*/ 0 h 17"/>
                <a:gd name="T11" fmla="*/ 19 w 19"/>
                <a:gd name="T12" fmla="*/ 17 h 17"/>
              </a:gdLst>
              <a:ahLst/>
              <a:cxnLst>
                <a:cxn ang="T6">
                  <a:pos x="T0" y="T1"/>
                </a:cxn>
                <a:cxn ang="T7">
                  <a:pos x="T2" y="T3"/>
                </a:cxn>
                <a:cxn ang="T8">
                  <a:pos x="T4" y="T5"/>
                </a:cxn>
              </a:cxnLst>
              <a:rect l="T9" t="T10" r="T11" b="T12"/>
              <a:pathLst>
                <a:path w="19" h="17">
                  <a:moveTo>
                    <a:pt x="0" y="0"/>
                  </a:moveTo>
                  <a:lnTo>
                    <a:pt x="10" y="12"/>
                  </a:lnTo>
                  <a:lnTo>
                    <a:pt x="18" y="16"/>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4" name="Freeform 137"/>
            <p:cNvSpPr>
              <a:spLocks/>
            </p:cNvSpPr>
            <p:nvPr/>
          </p:nvSpPr>
          <p:spPr bwMode="auto">
            <a:xfrm>
              <a:off x="2408" y="1098"/>
              <a:ext cx="20" cy="17"/>
            </a:xfrm>
            <a:custGeom>
              <a:avLst/>
              <a:gdLst>
                <a:gd name="T0" fmla="*/ 10 w 20"/>
                <a:gd name="T1" fmla="*/ 0 h 17"/>
                <a:gd name="T2" fmla="*/ 0 w 20"/>
                <a:gd name="T3" fmla="*/ 4 h 17"/>
                <a:gd name="T4" fmla="*/ 11 w 20"/>
                <a:gd name="T5" fmla="*/ 8 h 17"/>
                <a:gd name="T6" fmla="*/ 19 w 20"/>
                <a:gd name="T7" fmla="*/ 16 h 17"/>
                <a:gd name="T8" fmla="*/ 10 w 20"/>
                <a:gd name="T9" fmla="*/ 0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0" y="0"/>
                  </a:moveTo>
                  <a:lnTo>
                    <a:pt x="0" y="4"/>
                  </a:lnTo>
                  <a:lnTo>
                    <a:pt x="11" y="8"/>
                  </a:lnTo>
                  <a:lnTo>
                    <a:pt x="19" y="16"/>
                  </a:lnTo>
                  <a:lnTo>
                    <a:pt x="10" y="0"/>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5" name="Freeform 138"/>
            <p:cNvSpPr>
              <a:spLocks/>
            </p:cNvSpPr>
            <p:nvPr/>
          </p:nvSpPr>
          <p:spPr bwMode="auto">
            <a:xfrm>
              <a:off x="2408" y="1098"/>
              <a:ext cx="20" cy="17"/>
            </a:xfrm>
            <a:custGeom>
              <a:avLst/>
              <a:gdLst>
                <a:gd name="T0" fmla="*/ 10 w 20"/>
                <a:gd name="T1" fmla="*/ 0 h 17"/>
                <a:gd name="T2" fmla="*/ 0 w 20"/>
                <a:gd name="T3" fmla="*/ 4 h 17"/>
                <a:gd name="T4" fmla="*/ 11 w 20"/>
                <a:gd name="T5" fmla="*/ 8 h 17"/>
                <a:gd name="T6" fmla="*/ 19 w 20"/>
                <a:gd name="T7" fmla="*/ 16 h 17"/>
                <a:gd name="T8" fmla="*/ 10 w 20"/>
                <a:gd name="T9" fmla="*/ 0 h 17"/>
                <a:gd name="T10" fmla="*/ 0 60000 65536"/>
                <a:gd name="T11" fmla="*/ 0 60000 65536"/>
                <a:gd name="T12" fmla="*/ 0 60000 65536"/>
                <a:gd name="T13" fmla="*/ 0 60000 65536"/>
                <a:gd name="T14" fmla="*/ 0 60000 65536"/>
                <a:gd name="T15" fmla="*/ 0 w 20"/>
                <a:gd name="T16" fmla="*/ 0 h 17"/>
                <a:gd name="T17" fmla="*/ 20 w 20"/>
                <a:gd name="T18" fmla="*/ 17 h 17"/>
              </a:gdLst>
              <a:ahLst/>
              <a:cxnLst>
                <a:cxn ang="T10">
                  <a:pos x="T0" y="T1"/>
                </a:cxn>
                <a:cxn ang="T11">
                  <a:pos x="T2" y="T3"/>
                </a:cxn>
                <a:cxn ang="T12">
                  <a:pos x="T4" y="T5"/>
                </a:cxn>
                <a:cxn ang="T13">
                  <a:pos x="T6" y="T7"/>
                </a:cxn>
                <a:cxn ang="T14">
                  <a:pos x="T8" y="T9"/>
                </a:cxn>
              </a:cxnLst>
              <a:rect l="T15" t="T16" r="T17" b="T18"/>
              <a:pathLst>
                <a:path w="20" h="17">
                  <a:moveTo>
                    <a:pt x="10" y="0"/>
                  </a:moveTo>
                  <a:lnTo>
                    <a:pt x="0" y="4"/>
                  </a:lnTo>
                  <a:lnTo>
                    <a:pt x="11" y="8"/>
                  </a:lnTo>
                  <a:lnTo>
                    <a:pt x="19" y="16"/>
                  </a:lnTo>
                  <a:lnTo>
                    <a:pt x="10"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6" name="Freeform 139"/>
            <p:cNvSpPr>
              <a:spLocks/>
            </p:cNvSpPr>
            <p:nvPr/>
          </p:nvSpPr>
          <p:spPr bwMode="auto">
            <a:xfrm>
              <a:off x="2359" y="1412"/>
              <a:ext cx="53" cy="18"/>
            </a:xfrm>
            <a:custGeom>
              <a:avLst/>
              <a:gdLst>
                <a:gd name="T0" fmla="*/ 0 w 53"/>
                <a:gd name="T1" fmla="*/ 13 h 18"/>
                <a:gd name="T2" fmla="*/ 4 w 53"/>
                <a:gd name="T3" fmla="*/ 7 h 18"/>
                <a:gd name="T4" fmla="*/ 8 w 53"/>
                <a:gd name="T5" fmla="*/ 3 h 18"/>
                <a:gd name="T6" fmla="*/ 13 w 53"/>
                <a:gd name="T7" fmla="*/ 4 h 18"/>
                <a:gd name="T8" fmla="*/ 17 w 53"/>
                <a:gd name="T9" fmla="*/ 7 h 18"/>
                <a:gd name="T10" fmla="*/ 21 w 53"/>
                <a:gd name="T11" fmla="*/ 0 h 18"/>
                <a:gd name="T12" fmla="*/ 26 w 53"/>
                <a:gd name="T13" fmla="*/ 0 h 18"/>
                <a:gd name="T14" fmla="*/ 34 w 53"/>
                <a:gd name="T15" fmla="*/ 1 h 18"/>
                <a:gd name="T16" fmla="*/ 37 w 53"/>
                <a:gd name="T17" fmla="*/ 7 h 18"/>
                <a:gd name="T18" fmla="*/ 40 w 53"/>
                <a:gd name="T19" fmla="*/ 1 h 18"/>
                <a:gd name="T20" fmla="*/ 47 w 53"/>
                <a:gd name="T21" fmla="*/ 4 h 18"/>
                <a:gd name="T22" fmla="*/ 52 w 53"/>
                <a:gd name="T23" fmla="*/ 8 h 18"/>
                <a:gd name="T24" fmla="*/ 49 w 53"/>
                <a:gd name="T25" fmla="*/ 13 h 18"/>
                <a:gd name="T26" fmla="*/ 44 w 53"/>
                <a:gd name="T27" fmla="*/ 13 h 18"/>
                <a:gd name="T28" fmla="*/ 38 w 53"/>
                <a:gd name="T29" fmla="*/ 13 h 18"/>
                <a:gd name="T30" fmla="*/ 34 w 53"/>
                <a:gd name="T31" fmla="*/ 13 h 18"/>
                <a:gd name="T32" fmla="*/ 28 w 53"/>
                <a:gd name="T33" fmla="*/ 14 h 18"/>
                <a:gd name="T34" fmla="*/ 21 w 53"/>
                <a:gd name="T35" fmla="*/ 13 h 18"/>
                <a:gd name="T36" fmla="*/ 17 w 53"/>
                <a:gd name="T37" fmla="*/ 12 h 18"/>
                <a:gd name="T38" fmla="*/ 12 w 53"/>
                <a:gd name="T39" fmla="*/ 15 h 18"/>
                <a:gd name="T40" fmla="*/ 5 w 53"/>
                <a:gd name="T41" fmla="*/ 17 h 18"/>
                <a:gd name="T42" fmla="*/ 1 w 53"/>
                <a:gd name="T43" fmla="*/ 12 h 18"/>
                <a:gd name="T44" fmla="*/ 0 w 53"/>
                <a:gd name="T45" fmla="*/ 13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18"/>
                <a:gd name="T71" fmla="*/ 53 w 53"/>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18">
                  <a:moveTo>
                    <a:pt x="0" y="13"/>
                  </a:moveTo>
                  <a:lnTo>
                    <a:pt x="4" y="7"/>
                  </a:lnTo>
                  <a:lnTo>
                    <a:pt x="8" y="3"/>
                  </a:lnTo>
                  <a:lnTo>
                    <a:pt x="13" y="4"/>
                  </a:lnTo>
                  <a:lnTo>
                    <a:pt x="17" y="7"/>
                  </a:lnTo>
                  <a:lnTo>
                    <a:pt x="21" y="0"/>
                  </a:lnTo>
                  <a:lnTo>
                    <a:pt x="26" y="0"/>
                  </a:lnTo>
                  <a:lnTo>
                    <a:pt x="34" y="1"/>
                  </a:lnTo>
                  <a:lnTo>
                    <a:pt x="37" y="7"/>
                  </a:lnTo>
                  <a:lnTo>
                    <a:pt x="40" y="1"/>
                  </a:lnTo>
                  <a:lnTo>
                    <a:pt x="47" y="4"/>
                  </a:lnTo>
                  <a:lnTo>
                    <a:pt x="52" y="8"/>
                  </a:lnTo>
                  <a:lnTo>
                    <a:pt x="49" y="13"/>
                  </a:lnTo>
                  <a:lnTo>
                    <a:pt x="44" y="13"/>
                  </a:lnTo>
                  <a:lnTo>
                    <a:pt x="38" y="13"/>
                  </a:lnTo>
                  <a:lnTo>
                    <a:pt x="34" y="13"/>
                  </a:lnTo>
                  <a:lnTo>
                    <a:pt x="28" y="14"/>
                  </a:lnTo>
                  <a:lnTo>
                    <a:pt x="21" y="13"/>
                  </a:lnTo>
                  <a:lnTo>
                    <a:pt x="17" y="12"/>
                  </a:lnTo>
                  <a:lnTo>
                    <a:pt x="12" y="15"/>
                  </a:lnTo>
                  <a:lnTo>
                    <a:pt x="5" y="17"/>
                  </a:lnTo>
                  <a:lnTo>
                    <a:pt x="1" y="12"/>
                  </a:lnTo>
                  <a:lnTo>
                    <a:pt x="0" y="13"/>
                  </a:lnTo>
                </a:path>
              </a:pathLst>
            </a:custGeom>
            <a:solidFill>
              <a:srgbClr val="0000FF"/>
            </a:solid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7" name="Freeform 140"/>
            <p:cNvSpPr>
              <a:spLocks/>
            </p:cNvSpPr>
            <p:nvPr/>
          </p:nvSpPr>
          <p:spPr bwMode="auto">
            <a:xfrm>
              <a:off x="2359" y="1412"/>
              <a:ext cx="53" cy="18"/>
            </a:xfrm>
            <a:custGeom>
              <a:avLst/>
              <a:gdLst>
                <a:gd name="T0" fmla="*/ 0 w 53"/>
                <a:gd name="T1" fmla="*/ 13 h 18"/>
                <a:gd name="T2" fmla="*/ 4 w 53"/>
                <a:gd name="T3" fmla="*/ 7 h 18"/>
                <a:gd name="T4" fmla="*/ 8 w 53"/>
                <a:gd name="T5" fmla="*/ 3 h 18"/>
                <a:gd name="T6" fmla="*/ 13 w 53"/>
                <a:gd name="T7" fmla="*/ 4 h 18"/>
                <a:gd name="T8" fmla="*/ 17 w 53"/>
                <a:gd name="T9" fmla="*/ 7 h 18"/>
                <a:gd name="T10" fmla="*/ 21 w 53"/>
                <a:gd name="T11" fmla="*/ 0 h 18"/>
                <a:gd name="T12" fmla="*/ 26 w 53"/>
                <a:gd name="T13" fmla="*/ 0 h 18"/>
                <a:gd name="T14" fmla="*/ 34 w 53"/>
                <a:gd name="T15" fmla="*/ 1 h 18"/>
                <a:gd name="T16" fmla="*/ 37 w 53"/>
                <a:gd name="T17" fmla="*/ 7 h 18"/>
                <a:gd name="T18" fmla="*/ 40 w 53"/>
                <a:gd name="T19" fmla="*/ 1 h 18"/>
                <a:gd name="T20" fmla="*/ 47 w 53"/>
                <a:gd name="T21" fmla="*/ 4 h 18"/>
                <a:gd name="T22" fmla="*/ 52 w 53"/>
                <a:gd name="T23" fmla="*/ 8 h 18"/>
                <a:gd name="T24" fmla="*/ 49 w 53"/>
                <a:gd name="T25" fmla="*/ 13 h 18"/>
                <a:gd name="T26" fmla="*/ 44 w 53"/>
                <a:gd name="T27" fmla="*/ 13 h 18"/>
                <a:gd name="T28" fmla="*/ 38 w 53"/>
                <a:gd name="T29" fmla="*/ 13 h 18"/>
                <a:gd name="T30" fmla="*/ 34 w 53"/>
                <a:gd name="T31" fmla="*/ 13 h 18"/>
                <a:gd name="T32" fmla="*/ 28 w 53"/>
                <a:gd name="T33" fmla="*/ 14 h 18"/>
                <a:gd name="T34" fmla="*/ 21 w 53"/>
                <a:gd name="T35" fmla="*/ 13 h 18"/>
                <a:gd name="T36" fmla="*/ 17 w 53"/>
                <a:gd name="T37" fmla="*/ 12 h 18"/>
                <a:gd name="T38" fmla="*/ 12 w 53"/>
                <a:gd name="T39" fmla="*/ 15 h 18"/>
                <a:gd name="T40" fmla="*/ 5 w 53"/>
                <a:gd name="T41" fmla="*/ 17 h 18"/>
                <a:gd name="T42" fmla="*/ 1 w 53"/>
                <a:gd name="T43" fmla="*/ 12 h 18"/>
                <a:gd name="T44" fmla="*/ 0 w 53"/>
                <a:gd name="T45" fmla="*/ 13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18"/>
                <a:gd name="T71" fmla="*/ 53 w 53"/>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18">
                  <a:moveTo>
                    <a:pt x="0" y="13"/>
                  </a:moveTo>
                  <a:lnTo>
                    <a:pt x="4" y="7"/>
                  </a:lnTo>
                  <a:lnTo>
                    <a:pt x="8" y="3"/>
                  </a:lnTo>
                  <a:lnTo>
                    <a:pt x="13" y="4"/>
                  </a:lnTo>
                  <a:lnTo>
                    <a:pt x="17" y="7"/>
                  </a:lnTo>
                  <a:lnTo>
                    <a:pt x="21" y="0"/>
                  </a:lnTo>
                  <a:lnTo>
                    <a:pt x="26" y="0"/>
                  </a:lnTo>
                  <a:lnTo>
                    <a:pt x="34" y="1"/>
                  </a:lnTo>
                  <a:lnTo>
                    <a:pt x="37" y="7"/>
                  </a:lnTo>
                  <a:lnTo>
                    <a:pt x="40" y="1"/>
                  </a:lnTo>
                  <a:lnTo>
                    <a:pt x="47" y="4"/>
                  </a:lnTo>
                  <a:lnTo>
                    <a:pt x="52" y="8"/>
                  </a:lnTo>
                  <a:lnTo>
                    <a:pt x="49" y="13"/>
                  </a:lnTo>
                  <a:lnTo>
                    <a:pt x="44" y="13"/>
                  </a:lnTo>
                  <a:lnTo>
                    <a:pt x="38" y="13"/>
                  </a:lnTo>
                  <a:lnTo>
                    <a:pt x="34" y="13"/>
                  </a:lnTo>
                  <a:lnTo>
                    <a:pt x="28" y="14"/>
                  </a:lnTo>
                  <a:lnTo>
                    <a:pt x="21" y="13"/>
                  </a:lnTo>
                  <a:lnTo>
                    <a:pt x="17" y="12"/>
                  </a:lnTo>
                  <a:lnTo>
                    <a:pt x="12" y="15"/>
                  </a:lnTo>
                  <a:lnTo>
                    <a:pt x="5" y="17"/>
                  </a:lnTo>
                  <a:lnTo>
                    <a:pt x="1" y="12"/>
                  </a:lnTo>
                  <a:lnTo>
                    <a:pt x="0" y="1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8" name="Freeform 141"/>
            <p:cNvSpPr>
              <a:spLocks/>
            </p:cNvSpPr>
            <p:nvPr/>
          </p:nvSpPr>
          <p:spPr bwMode="auto">
            <a:xfrm>
              <a:off x="2359" y="1412"/>
              <a:ext cx="53" cy="18"/>
            </a:xfrm>
            <a:custGeom>
              <a:avLst/>
              <a:gdLst>
                <a:gd name="T0" fmla="*/ 0 w 53"/>
                <a:gd name="T1" fmla="*/ 13 h 18"/>
                <a:gd name="T2" fmla="*/ 4 w 53"/>
                <a:gd name="T3" fmla="*/ 7 h 18"/>
                <a:gd name="T4" fmla="*/ 8 w 53"/>
                <a:gd name="T5" fmla="*/ 2 h 18"/>
                <a:gd name="T6" fmla="*/ 13 w 53"/>
                <a:gd name="T7" fmla="*/ 4 h 18"/>
                <a:gd name="T8" fmla="*/ 17 w 53"/>
                <a:gd name="T9" fmla="*/ 7 h 18"/>
                <a:gd name="T10" fmla="*/ 21 w 53"/>
                <a:gd name="T11" fmla="*/ 0 h 18"/>
                <a:gd name="T12" fmla="*/ 26 w 53"/>
                <a:gd name="T13" fmla="*/ 0 h 18"/>
                <a:gd name="T14" fmla="*/ 34 w 53"/>
                <a:gd name="T15" fmla="*/ 1 h 18"/>
                <a:gd name="T16" fmla="*/ 37 w 53"/>
                <a:gd name="T17" fmla="*/ 7 h 18"/>
                <a:gd name="T18" fmla="*/ 40 w 53"/>
                <a:gd name="T19" fmla="*/ 1 h 18"/>
                <a:gd name="T20" fmla="*/ 47 w 53"/>
                <a:gd name="T21" fmla="*/ 4 h 18"/>
                <a:gd name="T22" fmla="*/ 52 w 53"/>
                <a:gd name="T23" fmla="*/ 8 h 18"/>
                <a:gd name="T24" fmla="*/ 49 w 53"/>
                <a:gd name="T25" fmla="*/ 13 h 18"/>
                <a:gd name="T26" fmla="*/ 44 w 53"/>
                <a:gd name="T27" fmla="*/ 13 h 18"/>
                <a:gd name="T28" fmla="*/ 38 w 53"/>
                <a:gd name="T29" fmla="*/ 13 h 18"/>
                <a:gd name="T30" fmla="*/ 34 w 53"/>
                <a:gd name="T31" fmla="*/ 13 h 18"/>
                <a:gd name="T32" fmla="*/ 28 w 53"/>
                <a:gd name="T33" fmla="*/ 14 h 18"/>
                <a:gd name="T34" fmla="*/ 21 w 53"/>
                <a:gd name="T35" fmla="*/ 13 h 18"/>
                <a:gd name="T36" fmla="*/ 17 w 53"/>
                <a:gd name="T37" fmla="*/ 11 h 18"/>
                <a:gd name="T38" fmla="*/ 12 w 53"/>
                <a:gd name="T39" fmla="*/ 15 h 18"/>
                <a:gd name="T40" fmla="*/ 5 w 53"/>
                <a:gd name="T41" fmla="*/ 17 h 18"/>
                <a:gd name="T42" fmla="*/ 1 w 53"/>
                <a:gd name="T43" fmla="*/ 11 h 18"/>
                <a:gd name="T44" fmla="*/ 0 w 53"/>
                <a:gd name="T45" fmla="*/ 13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18"/>
                <a:gd name="T71" fmla="*/ 53 w 53"/>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18">
                  <a:moveTo>
                    <a:pt x="0" y="13"/>
                  </a:moveTo>
                  <a:lnTo>
                    <a:pt x="4" y="7"/>
                  </a:lnTo>
                  <a:lnTo>
                    <a:pt x="8" y="2"/>
                  </a:lnTo>
                  <a:lnTo>
                    <a:pt x="13" y="4"/>
                  </a:lnTo>
                  <a:lnTo>
                    <a:pt x="17" y="7"/>
                  </a:lnTo>
                  <a:lnTo>
                    <a:pt x="21" y="0"/>
                  </a:lnTo>
                  <a:lnTo>
                    <a:pt x="26" y="0"/>
                  </a:lnTo>
                  <a:lnTo>
                    <a:pt x="34" y="1"/>
                  </a:lnTo>
                  <a:lnTo>
                    <a:pt x="37" y="7"/>
                  </a:lnTo>
                  <a:lnTo>
                    <a:pt x="40" y="1"/>
                  </a:lnTo>
                  <a:lnTo>
                    <a:pt x="47" y="4"/>
                  </a:lnTo>
                  <a:lnTo>
                    <a:pt x="52" y="8"/>
                  </a:lnTo>
                  <a:lnTo>
                    <a:pt x="49" y="13"/>
                  </a:lnTo>
                  <a:lnTo>
                    <a:pt x="44" y="13"/>
                  </a:lnTo>
                  <a:lnTo>
                    <a:pt x="38" y="13"/>
                  </a:lnTo>
                  <a:lnTo>
                    <a:pt x="34" y="13"/>
                  </a:lnTo>
                  <a:lnTo>
                    <a:pt x="28" y="14"/>
                  </a:lnTo>
                  <a:lnTo>
                    <a:pt x="21" y="13"/>
                  </a:lnTo>
                  <a:lnTo>
                    <a:pt x="17" y="11"/>
                  </a:lnTo>
                  <a:lnTo>
                    <a:pt x="12" y="15"/>
                  </a:lnTo>
                  <a:lnTo>
                    <a:pt x="5" y="17"/>
                  </a:lnTo>
                  <a:lnTo>
                    <a:pt x="1" y="11"/>
                  </a:lnTo>
                  <a:lnTo>
                    <a:pt x="0" y="13"/>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69" name="Freeform 142"/>
            <p:cNvSpPr>
              <a:spLocks/>
            </p:cNvSpPr>
            <p:nvPr/>
          </p:nvSpPr>
          <p:spPr bwMode="auto">
            <a:xfrm>
              <a:off x="2359" y="1412"/>
              <a:ext cx="53" cy="18"/>
            </a:xfrm>
            <a:custGeom>
              <a:avLst/>
              <a:gdLst>
                <a:gd name="T0" fmla="*/ 0 w 53"/>
                <a:gd name="T1" fmla="*/ 13 h 18"/>
                <a:gd name="T2" fmla="*/ 4 w 53"/>
                <a:gd name="T3" fmla="*/ 7 h 18"/>
                <a:gd name="T4" fmla="*/ 8 w 53"/>
                <a:gd name="T5" fmla="*/ 2 h 18"/>
                <a:gd name="T6" fmla="*/ 13 w 53"/>
                <a:gd name="T7" fmla="*/ 4 h 18"/>
                <a:gd name="T8" fmla="*/ 17 w 53"/>
                <a:gd name="T9" fmla="*/ 7 h 18"/>
                <a:gd name="T10" fmla="*/ 21 w 53"/>
                <a:gd name="T11" fmla="*/ 0 h 18"/>
                <a:gd name="T12" fmla="*/ 26 w 53"/>
                <a:gd name="T13" fmla="*/ 0 h 18"/>
                <a:gd name="T14" fmla="*/ 34 w 53"/>
                <a:gd name="T15" fmla="*/ 1 h 18"/>
                <a:gd name="T16" fmla="*/ 37 w 53"/>
                <a:gd name="T17" fmla="*/ 7 h 18"/>
                <a:gd name="T18" fmla="*/ 40 w 53"/>
                <a:gd name="T19" fmla="*/ 1 h 18"/>
                <a:gd name="T20" fmla="*/ 47 w 53"/>
                <a:gd name="T21" fmla="*/ 4 h 18"/>
                <a:gd name="T22" fmla="*/ 52 w 53"/>
                <a:gd name="T23" fmla="*/ 8 h 18"/>
                <a:gd name="T24" fmla="*/ 49 w 53"/>
                <a:gd name="T25" fmla="*/ 13 h 18"/>
                <a:gd name="T26" fmla="*/ 44 w 53"/>
                <a:gd name="T27" fmla="*/ 13 h 18"/>
                <a:gd name="T28" fmla="*/ 38 w 53"/>
                <a:gd name="T29" fmla="*/ 13 h 18"/>
                <a:gd name="T30" fmla="*/ 34 w 53"/>
                <a:gd name="T31" fmla="*/ 13 h 18"/>
                <a:gd name="T32" fmla="*/ 28 w 53"/>
                <a:gd name="T33" fmla="*/ 14 h 18"/>
                <a:gd name="T34" fmla="*/ 21 w 53"/>
                <a:gd name="T35" fmla="*/ 13 h 18"/>
                <a:gd name="T36" fmla="*/ 17 w 53"/>
                <a:gd name="T37" fmla="*/ 11 h 18"/>
                <a:gd name="T38" fmla="*/ 12 w 53"/>
                <a:gd name="T39" fmla="*/ 15 h 18"/>
                <a:gd name="T40" fmla="*/ 5 w 53"/>
                <a:gd name="T41" fmla="*/ 17 h 18"/>
                <a:gd name="T42" fmla="*/ 1 w 53"/>
                <a:gd name="T43" fmla="*/ 11 h 18"/>
                <a:gd name="T44" fmla="*/ 0 w 53"/>
                <a:gd name="T45" fmla="*/ 13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3"/>
                <a:gd name="T70" fmla="*/ 0 h 18"/>
                <a:gd name="T71" fmla="*/ 53 w 53"/>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3" h="18">
                  <a:moveTo>
                    <a:pt x="0" y="13"/>
                  </a:moveTo>
                  <a:lnTo>
                    <a:pt x="4" y="7"/>
                  </a:lnTo>
                  <a:lnTo>
                    <a:pt x="8" y="2"/>
                  </a:lnTo>
                  <a:lnTo>
                    <a:pt x="13" y="4"/>
                  </a:lnTo>
                  <a:lnTo>
                    <a:pt x="17" y="7"/>
                  </a:lnTo>
                  <a:lnTo>
                    <a:pt x="21" y="0"/>
                  </a:lnTo>
                  <a:lnTo>
                    <a:pt x="26" y="0"/>
                  </a:lnTo>
                  <a:lnTo>
                    <a:pt x="34" y="1"/>
                  </a:lnTo>
                  <a:lnTo>
                    <a:pt x="37" y="7"/>
                  </a:lnTo>
                  <a:lnTo>
                    <a:pt x="40" y="1"/>
                  </a:lnTo>
                  <a:lnTo>
                    <a:pt x="47" y="4"/>
                  </a:lnTo>
                  <a:lnTo>
                    <a:pt x="52" y="8"/>
                  </a:lnTo>
                  <a:lnTo>
                    <a:pt x="49" y="13"/>
                  </a:lnTo>
                  <a:lnTo>
                    <a:pt x="44" y="13"/>
                  </a:lnTo>
                  <a:lnTo>
                    <a:pt x="38" y="13"/>
                  </a:lnTo>
                  <a:lnTo>
                    <a:pt x="34" y="13"/>
                  </a:lnTo>
                  <a:lnTo>
                    <a:pt x="28" y="14"/>
                  </a:lnTo>
                  <a:lnTo>
                    <a:pt x="21" y="13"/>
                  </a:lnTo>
                  <a:lnTo>
                    <a:pt x="17" y="11"/>
                  </a:lnTo>
                  <a:lnTo>
                    <a:pt x="12" y="15"/>
                  </a:lnTo>
                  <a:lnTo>
                    <a:pt x="5" y="17"/>
                  </a:lnTo>
                  <a:lnTo>
                    <a:pt x="1" y="11"/>
                  </a:lnTo>
                  <a:lnTo>
                    <a:pt x="0" y="1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0" name="Freeform 143"/>
            <p:cNvSpPr>
              <a:spLocks/>
            </p:cNvSpPr>
            <p:nvPr/>
          </p:nvSpPr>
          <p:spPr bwMode="auto">
            <a:xfrm>
              <a:off x="2441" y="1412"/>
              <a:ext cx="55" cy="17"/>
            </a:xfrm>
            <a:custGeom>
              <a:avLst/>
              <a:gdLst>
                <a:gd name="T0" fmla="*/ 0 w 55"/>
                <a:gd name="T1" fmla="*/ 13 h 17"/>
                <a:gd name="T2" fmla="*/ 2 w 55"/>
                <a:gd name="T3" fmla="*/ 5 h 17"/>
                <a:gd name="T4" fmla="*/ 9 w 55"/>
                <a:gd name="T5" fmla="*/ 2 h 17"/>
                <a:gd name="T6" fmla="*/ 14 w 55"/>
                <a:gd name="T7" fmla="*/ 4 h 17"/>
                <a:gd name="T8" fmla="*/ 18 w 55"/>
                <a:gd name="T9" fmla="*/ 7 h 17"/>
                <a:gd name="T10" fmla="*/ 22 w 55"/>
                <a:gd name="T11" fmla="*/ 1 h 17"/>
                <a:gd name="T12" fmla="*/ 30 w 55"/>
                <a:gd name="T13" fmla="*/ 0 h 17"/>
                <a:gd name="T14" fmla="*/ 36 w 55"/>
                <a:gd name="T15" fmla="*/ 4 h 17"/>
                <a:gd name="T16" fmla="*/ 39 w 55"/>
                <a:gd name="T17" fmla="*/ 9 h 17"/>
                <a:gd name="T18" fmla="*/ 45 w 55"/>
                <a:gd name="T19" fmla="*/ 2 h 17"/>
                <a:gd name="T20" fmla="*/ 51 w 55"/>
                <a:gd name="T21" fmla="*/ 4 h 17"/>
                <a:gd name="T22" fmla="*/ 54 w 55"/>
                <a:gd name="T23" fmla="*/ 13 h 17"/>
                <a:gd name="T24" fmla="*/ 49 w 55"/>
                <a:gd name="T25" fmla="*/ 14 h 17"/>
                <a:gd name="T26" fmla="*/ 40 w 55"/>
                <a:gd name="T27" fmla="*/ 16 h 17"/>
                <a:gd name="T28" fmla="*/ 36 w 55"/>
                <a:gd name="T29" fmla="*/ 13 h 17"/>
                <a:gd name="T30" fmla="*/ 30 w 55"/>
                <a:gd name="T31" fmla="*/ 14 h 17"/>
                <a:gd name="T32" fmla="*/ 23 w 55"/>
                <a:gd name="T33" fmla="*/ 14 h 17"/>
                <a:gd name="T34" fmla="*/ 18 w 55"/>
                <a:gd name="T35" fmla="*/ 12 h 17"/>
                <a:gd name="T36" fmla="*/ 11 w 55"/>
                <a:gd name="T37" fmla="*/ 14 h 17"/>
                <a:gd name="T38" fmla="*/ 4 w 55"/>
                <a:gd name="T39" fmla="*/ 14 h 17"/>
                <a:gd name="T40" fmla="*/ 0 w 55"/>
                <a:gd name="T41" fmla="*/ 13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7"/>
                <a:gd name="T65" fmla="*/ 55 w 5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7">
                  <a:moveTo>
                    <a:pt x="0" y="13"/>
                  </a:moveTo>
                  <a:lnTo>
                    <a:pt x="2" y="5"/>
                  </a:lnTo>
                  <a:lnTo>
                    <a:pt x="9" y="2"/>
                  </a:lnTo>
                  <a:lnTo>
                    <a:pt x="14" y="4"/>
                  </a:lnTo>
                  <a:lnTo>
                    <a:pt x="18" y="7"/>
                  </a:lnTo>
                  <a:lnTo>
                    <a:pt x="22" y="1"/>
                  </a:lnTo>
                  <a:lnTo>
                    <a:pt x="30" y="0"/>
                  </a:lnTo>
                  <a:lnTo>
                    <a:pt x="36" y="4"/>
                  </a:lnTo>
                  <a:lnTo>
                    <a:pt x="39" y="9"/>
                  </a:lnTo>
                  <a:lnTo>
                    <a:pt x="45" y="2"/>
                  </a:lnTo>
                  <a:lnTo>
                    <a:pt x="51" y="4"/>
                  </a:lnTo>
                  <a:lnTo>
                    <a:pt x="54" y="13"/>
                  </a:lnTo>
                  <a:lnTo>
                    <a:pt x="49" y="14"/>
                  </a:lnTo>
                  <a:lnTo>
                    <a:pt x="40" y="16"/>
                  </a:lnTo>
                  <a:lnTo>
                    <a:pt x="36" y="13"/>
                  </a:lnTo>
                  <a:lnTo>
                    <a:pt x="30" y="14"/>
                  </a:lnTo>
                  <a:lnTo>
                    <a:pt x="23" y="14"/>
                  </a:lnTo>
                  <a:lnTo>
                    <a:pt x="18" y="12"/>
                  </a:lnTo>
                  <a:lnTo>
                    <a:pt x="11" y="14"/>
                  </a:lnTo>
                  <a:lnTo>
                    <a:pt x="4" y="14"/>
                  </a:lnTo>
                  <a:lnTo>
                    <a:pt x="0" y="13"/>
                  </a:lnTo>
                </a:path>
              </a:pathLst>
            </a:custGeom>
            <a:solidFill>
              <a:srgbClr val="0000FF"/>
            </a:solid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1" name="Freeform 144"/>
            <p:cNvSpPr>
              <a:spLocks/>
            </p:cNvSpPr>
            <p:nvPr/>
          </p:nvSpPr>
          <p:spPr bwMode="auto">
            <a:xfrm>
              <a:off x="2441" y="1412"/>
              <a:ext cx="55" cy="17"/>
            </a:xfrm>
            <a:custGeom>
              <a:avLst/>
              <a:gdLst>
                <a:gd name="T0" fmla="*/ 0 w 55"/>
                <a:gd name="T1" fmla="*/ 13 h 17"/>
                <a:gd name="T2" fmla="*/ 2 w 55"/>
                <a:gd name="T3" fmla="*/ 5 h 17"/>
                <a:gd name="T4" fmla="*/ 9 w 55"/>
                <a:gd name="T5" fmla="*/ 2 h 17"/>
                <a:gd name="T6" fmla="*/ 14 w 55"/>
                <a:gd name="T7" fmla="*/ 4 h 17"/>
                <a:gd name="T8" fmla="*/ 18 w 55"/>
                <a:gd name="T9" fmla="*/ 7 h 17"/>
                <a:gd name="T10" fmla="*/ 22 w 55"/>
                <a:gd name="T11" fmla="*/ 1 h 17"/>
                <a:gd name="T12" fmla="*/ 30 w 55"/>
                <a:gd name="T13" fmla="*/ 0 h 17"/>
                <a:gd name="T14" fmla="*/ 36 w 55"/>
                <a:gd name="T15" fmla="*/ 4 h 17"/>
                <a:gd name="T16" fmla="*/ 39 w 55"/>
                <a:gd name="T17" fmla="*/ 9 h 17"/>
                <a:gd name="T18" fmla="*/ 45 w 55"/>
                <a:gd name="T19" fmla="*/ 2 h 17"/>
                <a:gd name="T20" fmla="*/ 51 w 55"/>
                <a:gd name="T21" fmla="*/ 4 h 17"/>
                <a:gd name="T22" fmla="*/ 54 w 55"/>
                <a:gd name="T23" fmla="*/ 13 h 17"/>
                <a:gd name="T24" fmla="*/ 49 w 55"/>
                <a:gd name="T25" fmla="*/ 14 h 17"/>
                <a:gd name="T26" fmla="*/ 40 w 55"/>
                <a:gd name="T27" fmla="*/ 16 h 17"/>
                <a:gd name="T28" fmla="*/ 36 w 55"/>
                <a:gd name="T29" fmla="*/ 13 h 17"/>
                <a:gd name="T30" fmla="*/ 30 w 55"/>
                <a:gd name="T31" fmla="*/ 14 h 17"/>
                <a:gd name="T32" fmla="*/ 23 w 55"/>
                <a:gd name="T33" fmla="*/ 14 h 17"/>
                <a:gd name="T34" fmla="*/ 18 w 55"/>
                <a:gd name="T35" fmla="*/ 12 h 17"/>
                <a:gd name="T36" fmla="*/ 11 w 55"/>
                <a:gd name="T37" fmla="*/ 14 h 17"/>
                <a:gd name="T38" fmla="*/ 4 w 55"/>
                <a:gd name="T39" fmla="*/ 14 h 17"/>
                <a:gd name="T40" fmla="*/ 0 w 55"/>
                <a:gd name="T41" fmla="*/ 13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7"/>
                <a:gd name="T65" fmla="*/ 55 w 5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7">
                  <a:moveTo>
                    <a:pt x="0" y="13"/>
                  </a:moveTo>
                  <a:lnTo>
                    <a:pt x="2" y="5"/>
                  </a:lnTo>
                  <a:lnTo>
                    <a:pt x="9" y="2"/>
                  </a:lnTo>
                  <a:lnTo>
                    <a:pt x="14" y="4"/>
                  </a:lnTo>
                  <a:lnTo>
                    <a:pt x="18" y="7"/>
                  </a:lnTo>
                  <a:lnTo>
                    <a:pt x="22" y="1"/>
                  </a:lnTo>
                  <a:lnTo>
                    <a:pt x="30" y="0"/>
                  </a:lnTo>
                  <a:lnTo>
                    <a:pt x="36" y="4"/>
                  </a:lnTo>
                  <a:lnTo>
                    <a:pt x="39" y="9"/>
                  </a:lnTo>
                  <a:lnTo>
                    <a:pt x="45" y="2"/>
                  </a:lnTo>
                  <a:lnTo>
                    <a:pt x="51" y="4"/>
                  </a:lnTo>
                  <a:lnTo>
                    <a:pt x="54" y="13"/>
                  </a:lnTo>
                  <a:lnTo>
                    <a:pt x="49" y="14"/>
                  </a:lnTo>
                  <a:lnTo>
                    <a:pt x="40" y="16"/>
                  </a:lnTo>
                  <a:lnTo>
                    <a:pt x="36" y="13"/>
                  </a:lnTo>
                  <a:lnTo>
                    <a:pt x="30" y="14"/>
                  </a:lnTo>
                  <a:lnTo>
                    <a:pt x="23" y="14"/>
                  </a:lnTo>
                  <a:lnTo>
                    <a:pt x="18" y="12"/>
                  </a:lnTo>
                  <a:lnTo>
                    <a:pt x="11" y="14"/>
                  </a:lnTo>
                  <a:lnTo>
                    <a:pt x="4" y="14"/>
                  </a:lnTo>
                  <a:lnTo>
                    <a:pt x="0" y="1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2" name="Freeform 145"/>
            <p:cNvSpPr>
              <a:spLocks/>
            </p:cNvSpPr>
            <p:nvPr/>
          </p:nvSpPr>
          <p:spPr bwMode="auto">
            <a:xfrm>
              <a:off x="2441" y="1412"/>
              <a:ext cx="55" cy="17"/>
            </a:xfrm>
            <a:custGeom>
              <a:avLst/>
              <a:gdLst>
                <a:gd name="T0" fmla="*/ 0 w 55"/>
                <a:gd name="T1" fmla="*/ 13 h 17"/>
                <a:gd name="T2" fmla="*/ 2 w 55"/>
                <a:gd name="T3" fmla="*/ 5 h 17"/>
                <a:gd name="T4" fmla="*/ 9 w 55"/>
                <a:gd name="T5" fmla="*/ 2 h 17"/>
                <a:gd name="T6" fmla="*/ 14 w 55"/>
                <a:gd name="T7" fmla="*/ 4 h 17"/>
                <a:gd name="T8" fmla="*/ 18 w 55"/>
                <a:gd name="T9" fmla="*/ 7 h 17"/>
                <a:gd name="T10" fmla="*/ 22 w 55"/>
                <a:gd name="T11" fmla="*/ 1 h 17"/>
                <a:gd name="T12" fmla="*/ 30 w 55"/>
                <a:gd name="T13" fmla="*/ 0 h 17"/>
                <a:gd name="T14" fmla="*/ 36 w 55"/>
                <a:gd name="T15" fmla="*/ 4 h 17"/>
                <a:gd name="T16" fmla="*/ 39 w 55"/>
                <a:gd name="T17" fmla="*/ 9 h 17"/>
                <a:gd name="T18" fmla="*/ 45 w 55"/>
                <a:gd name="T19" fmla="*/ 2 h 17"/>
                <a:gd name="T20" fmla="*/ 51 w 55"/>
                <a:gd name="T21" fmla="*/ 4 h 17"/>
                <a:gd name="T22" fmla="*/ 54 w 55"/>
                <a:gd name="T23" fmla="*/ 13 h 17"/>
                <a:gd name="T24" fmla="*/ 49 w 55"/>
                <a:gd name="T25" fmla="*/ 14 h 17"/>
                <a:gd name="T26" fmla="*/ 40 w 55"/>
                <a:gd name="T27" fmla="*/ 16 h 17"/>
                <a:gd name="T28" fmla="*/ 36 w 55"/>
                <a:gd name="T29" fmla="*/ 13 h 17"/>
                <a:gd name="T30" fmla="*/ 30 w 55"/>
                <a:gd name="T31" fmla="*/ 14 h 17"/>
                <a:gd name="T32" fmla="*/ 23 w 55"/>
                <a:gd name="T33" fmla="*/ 14 h 17"/>
                <a:gd name="T34" fmla="*/ 18 w 55"/>
                <a:gd name="T35" fmla="*/ 12 h 17"/>
                <a:gd name="T36" fmla="*/ 11 w 55"/>
                <a:gd name="T37" fmla="*/ 14 h 17"/>
                <a:gd name="T38" fmla="*/ 4 w 55"/>
                <a:gd name="T39" fmla="*/ 14 h 17"/>
                <a:gd name="T40" fmla="*/ 0 w 55"/>
                <a:gd name="T41" fmla="*/ 13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7"/>
                <a:gd name="T65" fmla="*/ 55 w 5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7">
                  <a:moveTo>
                    <a:pt x="0" y="13"/>
                  </a:moveTo>
                  <a:lnTo>
                    <a:pt x="2" y="5"/>
                  </a:lnTo>
                  <a:lnTo>
                    <a:pt x="9" y="2"/>
                  </a:lnTo>
                  <a:lnTo>
                    <a:pt x="14" y="4"/>
                  </a:lnTo>
                  <a:lnTo>
                    <a:pt x="18" y="7"/>
                  </a:lnTo>
                  <a:lnTo>
                    <a:pt x="22" y="1"/>
                  </a:lnTo>
                  <a:lnTo>
                    <a:pt x="30" y="0"/>
                  </a:lnTo>
                  <a:lnTo>
                    <a:pt x="36" y="4"/>
                  </a:lnTo>
                  <a:lnTo>
                    <a:pt x="39" y="9"/>
                  </a:lnTo>
                  <a:lnTo>
                    <a:pt x="45" y="2"/>
                  </a:lnTo>
                  <a:lnTo>
                    <a:pt x="51" y="4"/>
                  </a:lnTo>
                  <a:lnTo>
                    <a:pt x="54" y="13"/>
                  </a:lnTo>
                  <a:lnTo>
                    <a:pt x="49" y="14"/>
                  </a:lnTo>
                  <a:lnTo>
                    <a:pt x="40" y="16"/>
                  </a:lnTo>
                  <a:lnTo>
                    <a:pt x="36" y="13"/>
                  </a:lnTo>
                  <a:lnTo>
                    <a:pt x="30" y="14"/>
                  </a:lnTo>
                  <a:lnTo>
                    <a:pt x="23" y="14"/>
                  </a:lnTo>
                  <a:lnTo>
                    <a:pt x="18" y="12"/>
                  </a:lnTo>
                  <a:lnTo>
                    <a:pt x="11" y="14"/>
                  </a:lnTo>
                  <a:lnTo>
                    <a:pt x="4" y="14"/>
                  </a:lnTo>
                  <a:lnTo>
                    <a:pt x="0" y="13"/>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3" name="Freeform 146"/>
            <p:cNvSpPr>
              <a:spLocks/>
            </p:cNvSpPr>
            <p:nvPr/>
          </p:nvSpPr>
          <p:spPr bwMode="auto">
            <a:xfrm>
              <a:off x="2441" y="1412"/>
              <a:ext cx="55" cy="17"/>
            </a:xfrm>
            <a:custGeom>
              <a:avLst/>
              <a:gdLst>
                <a:gd name="T0" fmla="*/ 0 w 55"/>
                <a:gd name="T1" fmla="*/ 13 h 17"/>
                <a:gd name="T2" fmla="*/ 2 w 55"/>
                <a:gd name="T3" fmla="*/ 5 h 17"/>
                <a:gd name="T4" fmla="*/ 9 w 55"/>
                <a:gd name="T5" fmla="*/ 2 h 17"/>
                <a:gd name="T6" fmla="*/ 14 w 55"/>
                <a:gd name="T7" fmla="*/ 4 h 17"/>
                <a:gd name="T8" fmla="*/ 18 w 55"/>
                <a:gd name="T9" fmla="*/ 7 h 17"/>
                <a:gd name="T10" fmla="*/ 22 w 55"/>
                <a:gd name="T11" fmla="*/ 1 h 17"/>
                <a:gd name="T12" fmla="*/ 30 w 55"/>
                <a:gd name="T13" fmla="*/ 0 h 17"/>
                <a:gd name="T14" fmla="*/ 36 w 55"/>
                <a:gd name="T15" fmla="*/ 4 h 17"/>
                <a:gd name="T16" fmla="*/ 39 w 55"/>
                <a:gd name="T17" fmla="*/ 9 h 17"/>
                <a:gd name="T18" fmla="*/ 45 w 55"/>
                <a:gd name="T19" fmla="*/ 2 h 17"/>
                <a:gd name="T20" fmla="*/ 51 w 55"/>
                <a:gd name="T21" fmla="*/ 4 h 17"/>
                <a:gd name="T22" fmla="*/ 54 w 55"/>
                <a:gd name="T23" fmla="*/ 13 h 17"/>
                <a:gd name="T24" fmla="*/ 49 w 55"/>
                <a:gd name="T25" fmla="*/ 14 h 17"/>
                <a:gd name="T26" fmla="*/ 40 w 55"/>
                <a:gd name="T27" fmla="*/ 16 h 17"/>
                <a:gd name="T28" fmla="*/ 36 w 55"/>
                <a:gd name="T29" fmla="*/ 13 h 17"/>
                <a:gd name="T30" fmla="*/ 30 w 55"/>
                <a:gd name="T31" fmla="*/ 14 h 17"/>
                <a:gd name="T32" fmla="*/ 23 w 55"/>
                <a:gd name="T33" fmla="*/ 14 h 17"/>
                <a:gd name="T34" fmla="*/ 18 w 55"/>
                <a:gd name="T35" fmla="*/ 12 h 17"/>
                <a:gd name="T36" fmla="*/ 11 w 55"/>
                <a:gd name="T37" fmla="*/ 14 h 17"/>
                <a:gd name="T38" fmla="*/ 4 w 55"/>
                <a:gd name="T39" fmla="*/ 14 h 17"/>
                <a:gd name="T40" fmla="*/ 0 w 55"/>
                <a:gd name="T41" fmla="*/ 13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7"/>
                <a:gd name="T65" fmla="*/ 55 w 5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7">
                  <a:moveTo>
                    <a:pt x="0" y="13"/>
                  </a:moveTo>
                  <a:lnTo>
                    <a:pt x="2" y="5"/>
                  </a:lnTo>
                  <a:lnTo>
                    <a:pt x="9" y="2"/>
                  </a:lnTo>
                  <a:lnTo>
                    <a:pt x="14" y="4"/>
                  </a:lnTo>
                  <a:lnTo>
                    <a:pt x="18" y="7"/>
                  </a:lnTo>
                  <a:lnTo>
                    <a:pt x="22" y="1"/>
                  </a:lnTo>
                  <a:lnTo>
                    <a:pt x="30" y="0"/>
                  </a:lnTo>
                  <a:lnTo>
                    <a:pt x="36" y="4"/>
                  </a:lnTo>
                  <a:lnTo>
                    <a:pt x="39" y="9"/>
                  </a:lnTo>
                  <a:lnTo>
                    <a:pt x="45" y="2"/>
                  </a:lnTo>
                  <a:lnTo>
                    <a:pt x="51" y="4"/>
                  </a:lnTo>
                  <a:lnTo>
                    <a:pt x="54" y="13"/>
                  </a:lnTo>
                  <a:lnTo>
                    <a:pt x="49" y="14"/>
                  </a:lnTo>
                  <a:lnTo>
                    <a:pt x="40" y="16"/>
                  </a:lnTo>
                  <a:lnTo>
                    <a:pt x="36" y="13"/>
                  </a:lnTo>
                  <a:lnTo>
                    <a:pt x="30" y="14"/>
                  </a:lnTo>
                  <a:lnTo>
                    <a:pt x="23" y="14"/>
                  </a:lnTo>
                  <a:lnTo>
                    <a:pt x="18" y="12"/>
                  </a:lnTo>
                  <a:lnTo>
                    <a:pt x="11" y="14"/>
                  </a:lnTo>
                  <a:lnTo>
                    <a:pt x="4" y="14"/>
                  </a:lnTo>
                  <a:lnTo>
                    <a:pt x="0" y="1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4" name="Freeform 147"/>
            <p:cNvSpPr>
              <a:spLocks/>
            </p:cNvSpPr>
            <p:nvPr/>
          </p:nvSpPr>
          <p:spPr bwMode="auto">
            <a:xfrm>
              <a:off x="2250" y="1120"/>
              <a:ext cx="81" cy="23"/>
            </a:xfrm>
            <a:custGeom>
              <a:avLst/>
              <a:gdLst>
                <a:gd name="T0" fmla="*/ 80 w 81"/>
                <a:gd name="T1" fmla="*/ 22 h 23"/>
                <a:gd name="T2" fmla="*/ 72 w 81"/>
                <a:gd name="T3" fmla="*/ 15 h 23"/>
                <a:gd name="T4" fmla="*/ 65 w 81"/>
                <a:gd name="T5" fmla="*/ 11 h 23"/>
                <a:gd name="T6" fmla="*/ 58 w 81"/>
                <a:gd name="T7" fmla="*/ 7 h 23"/>
                <a:gd name="T8" fmla="*/ 50 w 81"/>
                <a:gd name="T9" fmla="*/ 3 h 23"/>
                <a:gd name="T10" fmla="*/ 40 w 81"/>
                <a:gd name="T11" fmla="*/ 0 h 23"/>
                <a:gd name="T12" fmla="*/ 33 w 81"/>
                <a:gd name="T13" fmla="*/ 0 h 23"/>
                <a:gd name="T14" fmla="*/ 19 w 81"/>
                <a:gd name="T15" fmla="*/ 0 h 23"/>
                <a:gd name="T16" fmla="*/ 9 w 81"/>
                <a:gd name="T17" fmla="*/ 0 h 23"/>
                <a:gd name="T18" fmla="*/ 0 w 81"/>
                <a:gd name="T19" fmla="*/ 3 h 23"/>
                <a:gd name="T20" fmla="*/ 12 w 81"/>
                <a:gd name="T21" fmla="*/ 4 h 23"/>
                <a:gd name="T22" fmla="*/ 21 w 81"/>
                <a:gd name="T23" fmla="*/ 4 h 23"/>
                <a:gd name="T24" fmla="*/ 34 w 81"/>
                <a:gd name="T25" fmla="*/ 7 h 23"/>
                <a:gd name="T26" fmla="*/ 41 w 81"/>
                <a:gd name="T27" fmla="*/ 10 h 23"/>
                <a:gd name="T28" fmla="*/ 52 w 81"/>
                <a:gd name="T29" fmla="*/ 12 h 23"/>
                <a:gd name="T30" fmla="*/ 61 w 81"/>
                <a:gd name="T31" fmla="*/ 14 h 23"/>
                <a:gd name="T32" fmla="*/ 69 w 81"/>
                <a:gd name="T33" fmla="*/ 16 h 23"/>
                <a:gd name="T34" fmla="*/ 74 w 81"/>
                <a:gd name="T35" fmla="*/ 22 h 23"/>
                <a:gd name="T36" fmla="*/ 80 w 81"/>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3"/>
                <a:gd name="T59" fmla="*/ 81 w 8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3">
                  <a:moveTo>
                    <a:pt x="80" y="22"/>
                  </a:moveTo>
                  <a:lnTo>
                    <a:pt x="72" y="15"/>
                  </a:lnTo>
                  <a:lnTo>
                    <a:pt x="65" y="11"/>
                  </a:lnTo>
                  <a:lnTo>
                    <a:pt x="58" y="7"/>
                  </a:lnTo>
                  <a:lnTo>
                    <a:pt x="50" y="3"/>
                  </a:lnTo>
                  <a:lnTo>
                    <a:pt x="40" y="0"/>
                  </a:lnTo>
                  <a:lnTo>
                    <a:pt x="33" y="0"/>
                  </a:lnTo>
                  <a:lnTo>
                    <a:pt x="19" y="0"/>
                  </a:lnTo>
                  <a:lnTo>
                    <a:pt x="9" y="0"/>
                  </a:lnTo>
                  <a:lnTo>
                    <a:pt x="0" y="3"/>
                  </a:lnTo>
                  <a:lnTo>
                    <a:pt x="12" y="4"/>
                  </a:lnTo>
                  <a:lnTo>
                    <a:pt x="21" y="4"/>
                  </a:lnTo>
                  <a:lnTo>
                    <a:pt x="34" y="7"/>
                  </a:lnTo>
                  <a:lnTo>
                    <a:pt x="41" y="10"/>
                  </a:lnTo>
                  <a:lnTo>
                    <a:pt x="52" y="12"/>
                  </a:lnTo>
                  <a:lnTo>
                    <a:pt x="61" y="14"/>
                  </a:lnTo>
                  <a:lnTo>
                    <a:pt x="69" y="16"/>
                  </a:lnTo>
                  <a:lnTo>
                    <a:pt x="74" y="22"/>
                  </a:lnTo>
                  <a:lnTo>
                    <a:pt x="80" y="22"/>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5" name="Freeform 148"/>
            <p:cNvSpPr>
              <a:spLocks/>
            </p:cNvSpPr>
            <p:nvPr/>
          </p:nvSpPr>
          <p:spPr bwMode="auto">
            <a:xfrm>
              <a:off x="2250" y="1120"/>
              <a:ext cx="81" cy="23"/>
            </a:xfrm>
            <a:custGeom>
              <a:avLst/>
              <a:gdLst>
                <a:gd name="T0" fmla="*/ 80 w 81"/>
                <a:gd name="T1" fmla="*/ 22 h 23"/>
                <a:gd name="T2" fmla="*/ 72 w 81"/>
                <a:gd name="T3" fmla="*/ 15 h 23"/>
                <a:gd name="T4" fmla="*/ 65 w 81"/>
                <a:gd name="T5" fmla="*/ 11 h 23"/>
                <a:gd name="T6" fmla="*/ 58 w 81"/>
                <a:gd name="T7" fmla="*/ 7 h 23"/>
                <a:gd name="T8" fmla="*/ 50 w 81"/>
                <a:gd name="T9" fmla="*/ 3 h 23"/>
                <a:gd name="T10" fmla="*/ 40 w 81"/>
                <a:gd name="T11" fmla="*/ 0 h 23"/>
                <a:gd name="T12" fmla="*/ 33 w 81"/>
                <a:gd name="T13" fmla="*/ 0 h 23"/>
                <a:gd name="T14" fmla="*/ 19 w 81"/>
                <a:gd name="T15" fmla="*/ 0 h 23"/>
                <a:gd name="T16" fmla="*/ 9 w 81"/>
                <a:gd name="T17" fmla="*/ 0 h 23"/>
                <a:gd name="T18" fmla="*/ 0 w 81"/>
                <a:gd name="T19" fmla="*/ 3 h 23"/>
                <a:gd name="T20" fmla="*/ 12 w 81"/>
                <a:gd name="T21" fmla="*/ 4 h 23"/>
                <a:gd name="T22" fmla="*/ 21 w 81"/>
                <a:gd name="T23" fmla="*/ 4 h 23"/>
                <a:gd name="T24" fmla="*/ 34 w 81"/>
                <a:gd name="T25" fmla="*/ 7 h 23"/>
                <a:gd name="T26" fmla="*/ 41 w 81"/>
                <a:gd name="T27" fmla="*/ 10 h 23"/>
                <a:gd name="T28" fmla="*/ 52 w 81"/>
                <a:gd name="T29" fmla="*/ 12 h 23"/>
                <a:gd name="T30" fmla="*/ 61 w 81"/>
                <a:gd name="T31" fmla="*/ 14 h 23"/>
                <a:gd name="T32" fmla="*/ 69 w 81"/>
                <a:gd name="T33" fmla="*/ 16 h 23"/>
                <a:gd name="T34" fmla="*/ 74 w 81"/>
                <a:gd name="T35" fmla="*/ 22 h 23"/>
                <a:gd name="T36" fmla="*/ 80 w 81"/>
                <a:gd name="T37" fmla="*/ 2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23"/>
                <a:gd name="T59" fmla="*/ 81 w 81"/>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23">
                  <a:moveTo>
                    <a:pt x="80" y="22"/>
                  </a:moveTo>
                  <a:lnTo>
                    <a:pt x="72" y="15"/>
                  </a:lnTo>
                  <a:lnTo>
                    <a:pt x="65" y="11"/>
                  </a:lnTo>
                  <a:lnTo>
                    <a:pt x="58" y="7"/>
                  </a:lnTo>
                  <a:lnTo>
                    <a:pt x="50" y="3"/>
                  </a:lnTo>
                  <a:lnTo>
                    <a:pt x="40" y="0"/>
                  </a:lnTo>
                  <a:lnTo>
                    <a:pt x="33" y="0"/>
                  </a:lnTo>
                  <a:lnTo>
                    <a:pt x="19" y="0"/>
                  </a:lnTo>
                  <a:lnTo>
                    <a:pt x="9" y="0"/>
                  </a:lnTo>
                  <a:lnTo>
                    <a:pt x="0" y="3"/>
                  </a:lnTo>
                  <a:lnTo>
                    <a:pt x="12" y="4"/>
                  </a:lnTo>
                  <a:lnTo>
                    <a:pt x="21" y="4"/>
                  </a:lnTo>
                  <a:lnTo>
                    <a:pt x="34" y="7"/>
                  </a:lnTo>
                  <a:lnTo>
                    <a:pt x="41" y="10"/>
                  </a:lnTo>
                  <a:lnTo>
                    <a:pt x="52" y="12"/>
                  </a:lnTo>
                  <a:lnTo>
                    <a:pt x="61" y="14"/>
                  </a:lnTo>
                  <a:lnTo>
                    <a:pt x="69" y="16"/>
                  </a:lnTo>
                  <a:lnTo>
                    <a:pt x="74" y="22"/>
                  </a:lnTo>
                  <a:lnTo>
                    <a:pt x="80" y="2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6" name="Freeform 149"/>
            <p:cNvSpPr>
              <a:spLocks/>
            </p:cNvSpPr>
            <p:nvPr/>
          </p:nvSpPr>
          <p:spPr bwMode="auto">
            <a:xfrm>
              <a:off x="2136" y="1117"/>
              <a:ext cx="65" cy="17"/>
            </a:xfrm>
            <a:custGeom>
              <a:avLst/>
              <a:gdLst>
                <a:gd name="T0" fmla="*/ 64 w 65"/>
                <a:gd name="T1" fmla="*/ 0 h 17"/>
                <a:gd name="T2" fmla="*/ 55 w 65"/>
                <a:gd name="T3" fmla="*/ 0 h 17"/>
                <a:gd name="T4" fmla="*/ 49 w 65"/>
                <a:gd name="T5" fmla="*/ 0 h 17"/>
                <a:gd name="T6" fmla="*/ 39 w 65"/>
                <a:gd name="T7" fmla="*/ 0 h 17"/>
                <a:gd name="T8" fmla="*/ 29 w 65"/>
                <a:gd name="T9" fmla="*/ 0 h 17"/>
                <a:gd name="T10" fmla="*/ 18 w 65"/>
                <a:gd name="T11" fmla="*/ 0 h 17"/>
                <a:gd name="T12" fmla="*/ 7 w 65"/>
                <a:gd name="T13" fmla="*/ 0 h 17"/>
                <a:gd name="T14" fmla="*/ 0 w 65"/>
                <a:gd name="T15" fmla="*/ 0 h 17"/>
                <a:gd name="T16" fmla="*/ 9 w 65"/>
                <a:gd name="T17" fmla="*/ 4 h 17"/>
                <a:gd name="T18" fmla="*/ 18 w 65"/>
                <a:gd name="T19" fmla="*/ 10 h 17"/>
                <a:gd name="T20" fmla="*/ 28 w 65"/>
                <a:gd name="T21" fmla="*/ 16 h 17"/>
                <a:gd name="T22" fmla="*/ 39 w 65"/>
                <a:gd name="T23" fmla="*/ 16 h 17"/>
                <a:gd name="T24" fmla="*/ 50 w 65"/>
                <a:gd name="T25" fmla="*/ 16 h 17"/>
                <a:gd name="T26" fmla="*/ 58 w 65"/>
                <a:gd name="T27" fmla="*/ 4 h 17"/>
                <a:gd name="T28" fmla="*/ 64 w 6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7"/>
                <a:gd name="T47" fmla="*/ 65 w 6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7">
                  <a:moveTo>
                    <a:pt x="64" y="0"/>
                  </a:moveTo>
                  <a:lnTo>
                    <a:pt x="55" y="0"/>
                  </a:lnTo>
                  <a:lnTo>
                    <a:pt x="49" y="0"/>
                  </a:lnTo>
                  <a:lnTo>
                    <a:pt x="39" y="0"/>
                  </a:lnTo>
                  <a:lnTo>
                    <a:pt x="29" y="0"/>
                  </a:lnTo>
                  <a:lnTo>
                    <a:pt x="18" y="0"/>
                  </a:lnTo>
                  <a:lnTo>
                    <a:pt x="7" y="0"/>
                  </a:lnTo>
                  <a:lnTo>
                    <a:pt x="0" y="0"/>
                  </a:lnTo>
                  <a:lnTo>
                    <a:pt x="9" y="4"/>
                  </a:lnTo>
                  <a:lnTo>
                    <a:pt x="18" y="10"/>
                  </a:lnTo>
                  <a:lnTo>
                    <a:pt x="28" y="16"/>
                  </a:lnTo>
                  <a:lnTo>
                    <a:pt x="39" y="16"/>
                  </a:lnTo>
                  <a:lnTo>
                    <a:pt x="50" y="16"/>
                  </a:lnTo>
                  <a:lnTo>
                    <a:pt x="58" y="4"/>
                  </a:lnTo>
                  <a:lnTo>
                    <a:pt x="64"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7" name="Freeform 150"/>
            <p:cNvSpPr>
              <a:spLocks/>
            </p:cNvSpPr>
            <p:nvPr/>
          </p:nvSpPr>
          <p:spPr bwMode="auto">
            <a:xfrm>
              <a:off x="2136" y="1117"/>
              <a:ext cx="65" cy="17"/>
            </a:xfrm>
            <a:custGeom>
              <a:avLst/>
              <a:gdLst>
                <a:gd name="T0" fmla="*/ 64 w 65"/>
                <a:gd name="T1" fmla="*/ 0 h 17"/>
                <a:gd name="T2" fmla="*/ 55 w 65"/>
                <a:gd name="T3" fmla="*/ 0 h 17"/>
                <a:gd name="T4" fmla="*/ 49 w 65"/>
                <a:gd name="T5" fmla="*/ 0 h 17"/>
                <a:gd name="T6" fmla="*/ 39 w 65"/>
                <a:gd name="T7" fmla="*/ 0 h 17"/>
                <a:gd name="T8" fmla="*/ 29 w 65"/>
                <a:gd name="T9" fmla="*/ 0 h 17"/>
                <a:gd name="T10" fmla="*/ 18 w 65"/>
                <a:gd name="T11" fmla="*/ 0 h 17"/>
                <a:gd name="T12" fmla="*/ 7 w 65"/>
                <a:gd name="T13" fmla="*/ 0 h 17"/>
                <a:gd name="T14" fmla="*/ 0 w 65"/>
                <a:gd name="T15" fmla="*/ 0 h 17"/>
                <a:gd name="T16" fmla="*/ 9 w 65"/>
                <a:gd name="T17" fmla="*/ 4 h 17"/>
                <a:gd name="T18" fmla="*/ 18 w 65"/>
                <a:gd name="T19" fmla="*/ 10 h 17"/>
                <a:gd name="T20" fmla="*/ 28 w 65"/>
                <a:gd name="T21" fmla="*/ 16 h 17"/>
                <a:gd name="T22" fmla="*/ 39 w 65"/>
                <a:gd name="T23" fmla="*/ 16 h 17"/>
                <a:gd name="T24" fmla="*/ 50 w 65"/>
                <a:gd name="T25" fmla="*/ 16 h 17"/>
                <a:gd name="T26" fmla="*/ 58 w 65"/>
                <a:gd name="T27" fmla="*/ 4 h 17"/>
                <a:gd name="T28" fmla="*/ 64 w 6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
                <a:gd name="T46" fmla="*/ 0 h 17"/>
                <a:gd name="T47" fmla="*/ 65 w 6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 h="17">
                  <a:moveTo>
                    <a:pt x="64" y="0"/>
                  </a:moveTo>
                  <a:lnTo>
                    <a:pt x="55" y="0"/>
                  </a:lnTo>
                  <a:lnTo>
                    <a:pt x="49" y="0"/>
                  </a:lnTo>
                  <a:lnTo>
                    <a:pt x="39" y="0"/>
                  </a:lnTo>
                  <a:lnTo>
                    <a:pt x="29" y="0"/>
                  </a:lnTo>
                  <a:lnTo>
                    <a:pt x="18" y="0"/>
                  </a:lnTo>
                  <a:lnTo>
                    <a:pt x="7" y="0"/>
                  </a:lnTo>
                  <a:lnTo>
                    <a:pt x="0" y="0"/>
                  </a:lnTo>
                  <a:lnTo>
                    <a:pt x="9" y="4"/>
                  </a:lnTo>
                  <a:lnTo>
                    <a:pt x="18" y="10"/>
                  </a:lnTo>
                  <a:lnTo>
                    <a:pt x="28" y="16"/>
                  </a:lnTo>
                  <a:lnTo>
                    <a:pt x="39" y="16"/>
                  </a:lnTo>
                  <a:lnTo>
                    <a:pt x="50" y="16"/>
                  </a:lnTo>
                  <a:lnTo>
                    <a:pt x="58" y="4"/>
                  </a:lnTo>
                  <a:lnTo>
                    <a:pt x="64"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8" name="Freeform 151"/>
            <p:cNvSpPr>
              <a:spLocks/>
            </p:cNvSpPr>
            <p:nvPr/>
          </p:nvSpPr>
          <p:spPr bwMode="auto">
            <a:xfrm>
              <a:off x="2533" y="1115"/>
              <a:ext cx="63" cy="15"/>
            </a:xfrm>
            <a:custGeom>
              <a:avLst/>
              <a:gdLst>
                <a:gd name="T0" fmla="*/ 60 w 63"/>
                <a:gd name="T1" fmla="*/ 1 h 15"/>
                <a:gd name="T2" fmla="*/ 51 w 63"/>
                <a:gd name="T3" fmla="*/ 0 h 15"/>
                <a:gd name="T4" fmla="*/ 41 w 63"/>
                <a:gd name="T5" fmla="*/ 0 h 15"/>
                <a:gd name="T6" fmla="*/ 31 w 63"/>
                <a:gd name="T7" fmla="*/ 0 h 15"/>
                <a:gd name="T8" fmla="*/ 24 w 63"/>
                <a:gd name="T9" fmla="*/ 0 h 15"/>
                <a:gd name="T10" fmla="*/ 14 w 63"/>
                <a:gd name="T11" fmla="*/ 1 h 15"/>
                <a:gd name="T12" fmla="*/ 8 w 63"/>
                <a:gd name="T13" fmla="*/ 1 h 15"/>
                <a:gd name="T14" fmla="*/ 2 w 63"/>
                <a:gd name="T15" fmla="*/ 7 h 15"/>
                <a:gd name="T16" fmla="*/ 0 w 63"/>
                <a:gd name="T17" fmla="*/ 14 h 15"/>
                <a:gd name="T18" fmla="*/ 10 w 63"/>
                <a:gd name="T19" fmla="*/ 9 h 15"/>
                <a:gd name="T20" fmla="*/ 21 w 63"/>
                <a:gd name="T21" fmla="*/ 6 h 15"/>
                <a:gd name="T22" fmla="*/ 31 w 63"/>
                <a:gd name="T23" fmla="*/ 7 h 15"/>
                <a:gd name="T24" fmla="*/ 39 w 63"/>
                <a:gd name="T25" fmla="*/ 7 h 15"/>
                <a:gd name="T26" fmla="*/ 41 w 63"/>
                <a:gd name="T27" fmla="*/ 7 h 15"/>
                <a:gd name="T28" fmla="*/ 52 w 63"/>
                <a:gd name="T29" fmla="*/ 7 h 15"/>
                <a:gd name="T30" fmla="*/ 62 w 63"/>
                <a:gd name="T31" fmla="*/ 6 h 15"/>
                <a:gd name="T32" fmla="*/ 60 w 63"/>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5"/>
                <a:gd name="T53" fmla="*/ 63 w 63"/>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5">
                  <a:moveTo>
                    <a:pt x="60" y="1"/>
                  </a:moveTo>
                  <a:lnTo>
                    <a:pt x="51" y="0"/>
                  </a:lnTo>
                  <a:lnTo>
                    <a:pt x="41" y="0"/>
                  </a:lnTo>
                  <a:lnTo>
                    <a:pt x="31" y="0"/>
                  </a:lnTo>
                  <a:lnTo>
                    <a:pt x="24" y="0"/>
                  </a:lnTo>
                  <a:lnTo>
                    <a:pt x="14" y="1"/>
                  </a:lnTo>
                  <a:lnTo>
                    <a:pt x="8" y="1"/>
                  </a:lnTo>
                  <a:lnTo>
                    <a:pt x="2" y="7"/>
                  </a:lnTo>
                  <a:lnTo>
                    <a:pt x="0" y="14"/>
                  </a:lnTo>
                  <a:lnTo>
                    <a:pt x="10" y="9"/>
                  </a:lnTo>
                  <a:lnTo>
                    <a:pt x="21" y="6"/>
                  </a:lnTo>
                  <a:lnTo>
                    <a:pt x="31" y="7"/>
                  </a:lnTo>
                  <a:lnTo>
                    <a:pt x="39" y="7"/>
                  </a:lnTo>
                  <a:lnTo>
                    <a:pt x="41" y="7"/>
                  </a:lnTo>
                  <a:lnTo>
                    <a:pt x="52" y="7"/>
                  </a:lnTo>
                  <a:lnTo>
                    <a:pt x="62" y="6"/>
                  </a:lnTo>
                  <a:lnTo>
                    <a:pt x="60" y="1"/>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79" name="Freeform 152"/>
            <p:cNvSpPr>
              <a:spLocks/>
            </p:cNvSpPr>
            <p:nvPr/>
          </p:nvSpPr>
          <p:spPr bwMode="auto">
            <a:xfrm>
              <a:off x="2533" y="1115"/>
              <a:ext cx="63" cy="15"/>
            </a:xfrm>
            <a:custGeom>
              <a:avLst/>
              <a:gdLst>
                <a:gd name="T0" fmla="*/ 60 w 63"/>
                <a:gd name="T1" fmla="*/ 1 h 15"/>
                <a:gd name="T2" fmla="*/ 51 w 63"/>
                <a:gd name="T3" fmla="*/ 0 h 15"/>
                <a:gd name="T4" fmla="*/ 41 w 63"/>
                <a:gd name="T5" fmla="*/ 0 h 15"/>
                <a:gd name="T6" fmla="*/ 31 w 63"/>
                <a:gd name="T7" fmla="*/ 0 h 15"/>
                <a:gd name="T8" fmla="*/ 24 w 63"/>
                <a:gd name="T9" fmla="*/ 0 h 15"/>
                <a:gd name="T10" fmla="*/ 14 w 63"/>
                <a:gd name="T11" fmla="*/ 1 h 15"/>
                <a:gd name="T12" fmla="*/ 8 w 63"/>
                <a:gd name="T13" fmla="*/ 1 h 15"/>
                <a:gd name="T14" fmla="*/ 2 w 63"/>
                <a:gd name="T15" fmla="*/ 7 h 15"/>
                <a:gd name="T16" fmla="*/ 0 w 63"/>
                <a:gd name="T17" fmla="*/ 14 h 15"/>
                <a:gd name="T18" fmla="*/ 10 w 63"/>
                <a:gd name="T19" fmla="*/ 9 h 15"/>
                <a:gd name="T20" fmla="*/ 21 w 63"/>
                <a:gd name="T21" fmla="*/ 6 h 15"/>
                <a:gd name="T22" fmla="*/ 31 w 63"/>
                <a:gd name="T23" fmla="*/ 7 h 15"/>
                <a:gd name="T24" fmla="*/ 39 w 63"/>
                <a:gd name="T25" fmla="*/ 7 h 15"/>
                <a:gd name="T26" fmla="*/ 41 w 63"/>
                <a:gd name="T27" fmla="*/ 7 h 15"/>
                <a:gd name="T28" fmla="*/ 52 w 63"/>
                <a:gd name="T29" fmla="*/ 7 h 15"/>
                <a:gd name="T30" fmla="*/ 62 w 63"/>
                <a:gd name="T31" fmla="*/ 6 h 15"/>
                <a:gd name="T32" fmla="*/ 60 w 63"/>
                <a:gd name="T33" fmla="*/ 1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15"/>
                <a:gd name="T53" fmla="*/ 63 w 63"/>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15">
                  <a:moveTo>
                    <a:pt x="60" y="1"/>
                  </a:moveTo>
                  <a:lnTo>
                    <a:pt x="51" y="0"/>
                  </a:lnTo>
                  <a:lnTo>
                    <a:pt x="41" y="0"/>
                  </a:lnTo>
                  <a:lnTo>
                    <a:pt x="31" y="0"/>
                  </a:lnTo>
                  <a:lnTo>
                    <a:pt x="24" y="0"/>
                  </a:lnTo>
                  <a:lnTo>
                    <a:pt x="14" y="1"/>
                  </a:lnTo>
                  <a:lnTo>
                    <a:pt x="8" y="1"/>
                  </a:lnTo>
                  <a:lnTo>
                    <a:pt x="2" y="7"/>
                  </a:lnTo>
                  <a:lnTo>
                    <a:pt x="0" y="14"/>
                  </a:lnTo>
                  <a:lnTo>
                    <a:pt x="10" y="9"/>
                  </a:lnTo>
                  <a:lnTo>
                    <a:pt x="21" y="6"/>
                  </a:lnTo>
                  <a:lnTo>
                    <a:pt x="31" y="7"/>
                  </a:lnTo>
                  <a:lnTo>
                    <a:pt x="39" y="7"/>
                  </a:lnTo>
                  <a:lnTo>
                    <a:pt x="41" y="7"/>
                  </a:lnTo>
                  <a:lnTo>
                    <a:pt x="52" y="7"/>
                  </a:lnTo>
                  <a:lnTo>
                    <a:pt x="62" y="6"/>
                  </a:lnTo>
                  <a:lnTo>
                    <a:pt x="60" y="1"/>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0" name="Freeform 153"/>
            <p:cNvSpPr>
              <a:spLocks/>
            </p:cNvSpPr>
            <p:nvPr/>
          </p:nvSpPr>
          <p:spPr bwMode="auto">
            <a:xfrm>
              <a:off x="2723" y="1127"/>
              <a:ext cx="44" cy="15"/>
            </a:xfrm>
            <a:custGeom>
              <a:avLst/>
              <a:gdLst>
                <a:gd name="T0" fmla="*/ 7 w 44"/>
                <a:gd name="T1" fmla="*/ 0 h 15"/>
                <a:gd name="T2" fmla="*/ 16 w 44"/>
                <a:gd name="T3" fmla="*/ 0 h 15"/>
                <a:gd name="T4" fmla="*/ 28 w 44"/>
                <a:gd name="T5" fmla="*/ 0 h 15"/>
                <a:gd name="T6" fmla="*/ 36 w 44"/>
                <a:gd name="T7" fmla="*/ 0 h 15"/>
                <a:gd name="T8" fmla="*/ 43 w 44"/>
                <a:gd name="T9" fmla="*/ 1 h 15"/>
                <a:gd name="T10" fmla="*/ 34 w 44"/>
                <a:gd name="T11" fmla="*/ 8 h 15"/>
                <a:gd name="T12" fmla="*/ 26 w 44"/>
                <a:gd name="T13" fmla="*/ 13 h 15"/>
                <a:gd name="T14" fmla="*/ 16 w 44"/>
                <a:gd name="T15" fmla="*/ 14 h 15"/>
                <a:gd name="T16" fmla="*/ 7 w 44"/>
                <a:gd name="T17" fmla="*/ 11 h 15"/>
                <a:gd name="T18" fmla="*/ 0 w 44"/>
                <a:gd name="T19" fmla="*/ 11 h 15"/>
                <a:gd name="T20" fmla="*/ 7 w 44"/>
                <a:gd name="T21" fmla="*/ 1 h 15"/>
                <a:gd name="T22" fmla="*/ 7 w 4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15"/>
                <a:gd name="T38" fmla="*/ 44 w 4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15">
                  <a:moveTo>
                    <a:pt x="7" y="0"/>
                  </a:moveTo>
                  <a:lnTo>
                    <a:pt x="16" y="0"/>
                  </a:lnTo>
                  <a:lnTo>
                    <a:pt x="28" y="0"/>
                  </a:lnTo>
                  <a:lnTo>
                    <a:pt x="36" y="0"/>
                  </a:lnTo>
                  <a:lnTo>
                    <a:pt x="43" y="1"/>
                  </a:lnTo>
                  <a:lnTo>
                    <a:pt x="34" y="8"/>
                  </a:lnTo>
                  <a:lnTo>
                    <a:pt x="26" y="13"/>
                  </a:lnTo>
                  <a:lnTo>
                    <a:pt x="16" y="14"/>
                  </a:lnTo>
                  <a:lnTo>
                    <a:pt x="7" y="11"/>
                  </a:lnTo>
                  <a:lnTo>
                    <a:pt x="0" y="11"/>
                  </a:lnTo>
                  <a:lnTo>
                    <a:pt x="7" y="1"/>
                  </a:lnTo>
                  <a:lnTo>
                    <a:pt x="7"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1" name="Freeform 154"/>
            <p:cNvSpPr>
              <a:spLocks/>
            </p:cNvSpPr>
            <p:nvPr/>
          </p:nvSpPr>
          <p:spPr bwMode="auto">
            <a:xfrm>
              <a:off x="2723" y="1127"/>
              <a:ext cx="44" cy="15"/>
            </a:xfrm>
            <a:custGeom>
              <a:avLst/>
              <a:gdLst>
                <a:gd name="T0" fmla="*/ 7 w 44"/>
                <a:gd name="T1" fmla="*/ 0 h 15"/>
                <a:gd name="T2" fmla="*/ 16 w 44"/>
                <a:gd name="T3" fmla="*/ 0 h 15"/>
                <a:gd name="T4" fmla="*/ 28 w 44"/>
                <a:gd name="T5" fmla="*/ 0 h 15"/>
                <a:gd name="T6" fmla="*/ 36 w 44"/>
                <a:gd name="T7" fmla="*/ 0 h 15"/>
                <a:gd name="T8" fmla="*/ 43 w 44"/>
                <a:gd name="T9" fmla="*/ 1 h 15"/>
                <a:gd name="T10" fmla="*/ 34 w 44"/>
                <a:gd name="T11" fmla="*/ 8 h 15"/>
                <a:gd name="T12" fmla="*/ 26 w 44"/>
                <a:gd name="T13" fmla="*/ 13 h 15"/>
                <a:gd name="T14" fmla="*/ 16 w 44"/>
                <a:gd name="T15" fmla="*/ 14 h 15"/>
                <a:gd name="T16" fmla="*/ 7 w 44"/>
                <a:gd name="T17" fmla="*/ 11 h 15"/>
                <a:gd name="T18" fmla="*/ 0 w 44"/>
                <a:gd name="T19" fmla="*/ 11 h 15"/>
                <a:gd name="T20" fmla="*/ 7 w 44"/>
                <a:gd name="T21" fmla="*/ 1 h 15"/>
                <a:gd name="T22" fmla="*/ 7 w 44"/>
                <a:gd name="T23" fmla="*/ 0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
                <a:gd name="T37" fmla="*/ 0 h 15"/>
                <a:gd name="T38" fmla="*/ 44 w 44"/>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 h="15">
                  <a:moveTo>
                    <a:pt x="7" y="0"/>
                  </a:moveTo>
                  <a:lnTo>
                    <a:pt x="16" y="0"/>
                  </a:lnTo>
                  <a:lnTo>
                    <a:pt x="28" y="0"/>
                  </a:lnTo>
                  <a:lnTo>
                    <a:pt x="36" y="0"/>
                  </a:lnTo>
                  <a:lnTo>
                    <a:pt x="43" y="1"/>
                  </a:lnTo>
                  <a:lnTo>
                    <a:pt x="34" y="8"/>
                  </a:lnTo>
                  <a:lnTo>
                    <a:pt x="26" y="13"/>
                  </a:lnTo>
                  <a:lnTo>
                    <a:pt x="16" y="14"/>
                  </a:lnTo>
                  <a:lnTo>
                    <a:pt x="7" y="11"/>
                  </a:lnTo>
                  <a:lnTo>
                    <a:pt x="0" y="11"/>
                  </a:lnTo>
                  <a:lnTo>
                    <a:pt x="7" y="1"/>
                  </a:lnTo>
                  <a:lnTo>
                    <a:pt x="7"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2" name="Freeform 155"/>
            <p:cNvSpPr>
              <a:spLocks/>
            </p:cNvSpPr>
            <p:nvPr/>
          </p:nvSpPr>
          <p:spPr bwMode="auto">
            <a:xfrm>
              <a:off x="2706" y="1139"/>
              <a:ext cx="59" cy="15"/>
            </a:xfrm>
            <a:custGeom>
              <a:avLst/>
              <a:gdLst>
                <a:gd name="T0" fmla="*/ 9 w 59"/>
                <a:gd name="T1" fmla="*/ 0 h 15"/>
                <a:gd name="T2" fmla="*/ 0 w 59"/>
                <a:gd name="T3" fmla="*/ 6 h 15"/>
                <a:gd name="T4" fmla="*/ 9 w 59"/>
                <a:gd name="T5" fmla="*/ 9 h 15"/>
                <a:gd name="T6" fmla="*/ 19 w 59"/>
                <a:gd name="T7" fmla="*/ 11 h 15"/>
                <a:gd name="T8" fmla="*/ 33 w 59"/>
                <a:gd name="T9" fmla="*/ 14 h 15"/>
                <a:gd name="T10" fmla="*/ 45 w 59"/>
                <a:gd name="T11" fmla="*/ 14 h 15"/>
                <a:gd name="T12" fmla="*/ 58 w 59"/>
                <a:gd name="T13" fmla="*/ 9 h 15"/>
                <a:gd name="T14" fmla="*/ 48 w 59"/>
                <a:gd name="T15" fmla="*/ 6 h 15"/>
                <a:gd name="T16" fmla="*/ 38 w 59"/>
                <a:gd name="T17" fmla="*/ 3 h 15"/>
                <a:gd name="T18" fmla="*/ 30 w 59"/>
                <a:gd name="T19" fmla="*/ 3 h 15"/>
                <a:gd name="T20" fmla="*/ 21 w 59"/>
                <a:gd name="T21" fmla="*/ 0 h 15"/>
                <a:gd name="T22" fmla="*/ 14 w 59"/>
                <a:gd name="T23" fmla="*/ 0 h 15"/>
                <a:gd name="T24" fmla="*/ 9 w 5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15"/>
                <a:gd name="T41" fmla="*/ 59 w 5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15">
                  <a:moveTo>
                    <a:pt x="9" y="0"/>
                  </a:moveTo>
                  <a:lnTo>
                    <a:pt x="0" y="6"/>
                  </a:lnTo>
                  <a:lnTo>
                    <a:pt x="9" y="9"/>
                  </a:lnTo>
                  <a:lnTo>
                    <a:pt x="19" y="11"/>
                  </a:lnTo>
                  <a:lnTo>
                    <a:pt x="33" y="14"/>
                  </a:lnTo>
                  <a:lnTo>
                    <a:pt x="45" y="14"/>
                  </a:lnTo>
                  <a:lnTo>
                    <a:pt x="58" y="9"/>
                  </a:lnTo>
                  <a:lnTo>
                    <a:pt x="48" y="6"/>
                  </a:lnTo>
                  <a:lnTo>
                    <a:pt x="38" y="3"/>
                  </a:lnTo>
                  <a:lnTo>
                    <a:pt x="30" y="3"/>
                  </a:lnTo>
                  <a:lnTo>
                    <a:pt x="21" y="0"/>
                  </a:lnTo>
                  <a:lnTo>
                    <a:pt x="14" y="0"/>
                  </a:lnTo>
                  <a:lnTo>
                    <a:pt x="9"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3" name="Freeform 156"/>
            <p:cNvSpPr>
              <a:spLocks/>
            </p:cNvSpPr>
            <p:nvPr/>
          </p:nvSpPr>
          <p:spPr bwMode="auto">
            <a:xfrm>
              <a:off x="2706" y="1139"/>
              <a:ext cx="59" cy="15"/>
            </a:xfrm>
            <a:custGeom>
              <a:avLst/>
              <a:gdLst>
                <a:gd name="T0" fmla="*/ 9 w 59"/>
                <a:gd name="T1" fmla="*/ 0 h 15"/>
                <a:gd name="T2" fmla="*/ 0 w 59"/>
                <a:gd name="T3" fmla="*/ 6 h 15"/>
                <a:gd name="T4" fmla="*/ 9 w 59"/>
                <a:gd name="T5" fmla="*/ 9 h 15"/>
                <a:gd name="T6" fmla="*/ 19 w 59"/>
                <a:gd name="T7" fmla="*/ 11 h 15"/>
                <a:gd name="T8" fmla="*/ 33 w 59"/>
                <a:gd name="T9" fmla="*/ 14 h 15"/>
                <a:gd name="T10" fmla="*/ 45 w 59"/>
                <a:gd name="T11" fmla="*/ 14 h 15"/>
                <a:gd name="T12" fmla="*/ 58 w 59"/>
                <a:gd name="T13" fmla="*/ 9 h 15"/>
                <a:gd name="T14" fmla="*/ 48 w 59"/>
                <a:gd name="T15" fmla="*/ 6 h 15"/>
                <a:gd name="T16" fmla="*/ 38 w 59"/>
                <a:gd name="T17" fmla="*/ 3 h 15"/>
                <a:gd name="T18" fmla="*/ 30 w 59"/>
                <a:gd name="T19" fmla="*/ 3 h 15"/>
                <a:gd name="T20" fmla="*/ 21 w 59"/>
                <a:gd name="T21" fmla="*/ 0 h 15"/>
                <a:gd name="T22" fmla="*/ 14 w 59"/>
                <a:gd name="T23" fmla="*/ 0 h 15"/>
                <a:gd name="T24" fmla="*/ 9 w 59"/>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15"/>
                <a:gd name="T41" fmla="*/ 59 w 5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15">
                  <a:moveTo>
                    <a:pt x="9" y="0"/>
                  </a:moveTo>
                  <a:lnTo>
                    <a:pt x="0" y="6"/>
                  </a:lnTo>
                  <a:lnTo>
                    <a:pt x="9" y="9"/>
                  </a:lnTo>
                  <a:lnTo>
                    <a:pt x="19" y="11"/>
                  </a:lnTo>
                  <a:lnTo>
                    <a:pt x="33" y="14"/>
                  </a:lnTo>
                  <a:lnTo>
                    <a:pt x="45" y="14"/>
                  </a:lnTo>
                  <a:lnTo>
                    <a:pt x="58" y="9"/>
                  </a:lnTo>
                  <a:lnTo>
                    <a:pt x="48" y="6"/>
                  </a:lnTo>
                  <a:lnTo>
                    <a:pt x="38" y="3"/>
                  </a:lnTo>
                  <a:lnTo>
                    <a:pt x="30" y="3"/>
                  </a:lnTo>
                  <a:lnTo>
                    <a:pt x="21" y="0"/>
                  </a:lnTo>
                  <a:lnTo>
                    <a:pt x="14" y="0"/>
                  </a:lnTo>
                  <a:lnTo>
                    <a:pt x="9"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4" name="Freeform 157"/>
            <p:cNvSpPr>
              <a:spLocks/>
            </p:cNvSpPr>
            <p:nvPr/>
          </p:nvSpPr>
          <p:spPr bwMode="auto">
            <a:xfrm>
              <a:off x="2602" y="1135"/>
              <a:ext cx="51" cy="17"/>
            </a:xfrm>
            <a:custGeom>
              <a:avLst/>
              <a:gdLst>
                <a:gd name="T0" fmla="*/ 0 w 51"/>
                <a:gd name="T1" fmla="*/ 4 h 17"/>
                <a:gd name="T2" fmla="*/ 10 w 51"/>
                <a:gd name="T3" fmla="*/ 7 h 17"/>
                <a:gd name="T4" fmla="*/ 19 w 51"/>
                <a:gd name="T5" fmla="*/ 11 h 17"/>
                <a:gd name="T6" fmla="*/ 32 w 51"/>
                <a:gd name="T7" fmla="*/ 11 h 17"/>
                <a:gd name="T8" fmla="*/ 42 w 51"/>
                <a:gd name="T9" fmla="*/ 12 h 17"/>
                <a:gd name="T10" fmla="*/ 50 w 51"/>
                <a:gd name="T11" fmla="*/ 16 h 17"/>
                <a:gd name="T12" fmla="*/ 41 w 51"/>
                <a:gd name="T13" fmla="*/ 9 h 17"/>
                <a:gd name="T14" fmla="*/ 31 w 51"/>
                <a:gd name="T15" fmla="*/ 7 h 17"/>
                <a:gd name="T16" fmla="*/ 21 w 51"/>
                <a:gd name="T17" fmla="*/ 4 h 17"/>
                <a:gd name="T18" fmla="*/ 13 w 51"/>
                <a:gd name="T19" fmla="*/ 4 h 17"/>
                <a:gd name="T20" fmla="*/ 5 w 51"/>
                <a:gd name="T21" fmla="*/ 1 h 17"/>
                <a:gd name="T22" fmla="*/ 2 w 51"/>
                <a:gd name="T23" fmla="*/ 0 h 17"/>
                <a:gd name="T24" fmla="*/ 0 w 51"/>
                <a:gd name="T25" fmla="*/ 4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17"/>
                <a:gd name="T41" fmla="*/ 51 w 5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17">
                  <a:moveTo>
                    <a:pt x="0" y="4"/>
                  </a:moveTo>
                  <a:lnTo>
                    <a:pt x="10" y="7"/>
                  </a:lnTo>
                  <a:lnTo>
                    <a:pt x="19" y="11"/>
                  </a:lnTo>
                  <a:lnTo>
                    <a:pt x="32" y="11"/>
                  </a:lnTo>
                  <a:lnTo>
                    <a:pt x="42" y="12"/>
                  </a:lnTo>
                  <a:lnTo>
                    <a:pt x="50" y="16"/>
                  </a:lnTo>
                  <a:lnTo>
                    <a:pt x="41" y="9"/>
                  </a:lnTo>
                  <a:lnTo>
                    <a:pt x="31" y="7"/>
                  </a:lnTo>
                  <a:lnTo>
                    <a:pt x="21" y="4"/>
                  </a:lnTo>
                  <a:lnTo>
                    <a:pt x="13" y="4"/>
                  </a:lnTo>
                  <a:lnTo>
                    <a:pt x="5" y="1"/>
                  </a:lnTo>
                  <a:lnTo>
                    <a:pt x="2" y="0"/>
                  </a:lnTo>
                  <a:lnTo>
                    <a:pt x="0" y="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5" name="Freeform 158"/>
            <p:cNvSpPr>
              <a:spLocks/>
            </p:cNvSpPr>
            <p:nvPr/>
          </p:nvSpPr>
          <p:spPr bwMode="auto">
            <a:xfrm>
              <a:off x="2602" y="1135"/>
              <a:ext cx="51" cy="17"/>
            </a:xfrm>
            <a:custGeom>
              <a:avLst/>
              <a:gdLst>
                <a:gd name="T0" fmla="*/ 0 w 51"/>
                <a:gd name="T1" fmla="*/ 4 h 17"/>
                <a:gd name="T2" fmla="*/ 10 w 51"/>
                <a:gd name="T3" fmla="*/ 7 h 17"/>
                <a:gd name="T4" fmla="*/ 19 w 51"/>
                <a:gd name="T5" fmla="*/ 11 h 17"/>
                <a:gd name="T6" fmla="*/ 32 w 51"/>
                <a:gd name="T7" fmla="*/ 11 h 17"/>
                <a:gd name="T8" fmla="*/ 42 w 51"/>
                <a:gd name="T9" fmla="*/ 12 h 17"/>
                <a:gd name="T10" fmla="*/ 50 w 51"/>
                <a:gd name="T11" fmla="*/ 16 h 17"/>
                <a:gd name="T12" fmla="*/ 41 w 51"/>
                <a:gd name="T13" fmla="*/ 9 h 17"/>
                <a:gd name="T14" fmla="*/ 31 w 51"/>
                <a:gd name="T15" fmla="*/ 7 h 17"/>
                <a:gd name="T16" fmla="*/ 21 w 51"/>
                <a:gd name="T17" fmla="*/ 4 h 17"/>
                <a:gd name="T18" fmla="*/ 13 w 51"/>
                <a:gd name="T19" fmla="*/ 4 h 17"/>
                <a:gd name="T20" fmla="*/ 5 w 51"/>
                <a:gd name="T21" fmla="*/ 1 h 17"/>
                <a:gd name="T22" fmla="*/ 2 w 51"/>
                <a:gd name="T23" fmla="*/ 0 h 17"/>
                <a:gd name="T24" fmla="*/ 0 w 51"/>
                <a:gd name="T25" fmla="*/ 4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1"/>
                <a:gd name="T40" fmla="*/ 0 h 17"/>
                <a:gd name="T41" fmla="*/ 51 w 51"/>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1" h="17">
                  <a:moveTo>
                    <a:pt x="0" y="4"/>
                  </a:moveTo>
                  <a:lnTo>
                    <a:pt x="10" y="7"/>
                  </a:lnTo>
                  <a:lnTo>
                    <a:pt x="19" y="11"/>
                  </a:lnTo>
                  <a:lnTo>
                    <a:pt x="32" y="11"/>
                  </a:lnTo>
                  <a:lnTo>
                    <a:pt x="42" y="12"/>
                  </a:lnTo>
                  <a:lnTo>
                    <a:pt x="50" y="16"/>
                  </a:lnTo>
                  <a:lnTo>
                    <a:pt x="41" y="9"/>
                  </a:lnTo>
                  <a:lnTo>
                    <a:pt x="31" y="7"/>
                  </a:lnTo>
                  <a:lnTo>
                    <a:pt x="21" y="4"/>
                  </a:lnTo>
                  <a:lnTo>
                    <a:pt x="13" y="4"/>
                  </a:lnTo>
                  <a:lnTo>
                    <a:pt x="5" y="1"/>
                  </a:lnTo>
                  <a:lnTo>
                    <a:pt x="2" y="0"/>
                  </a:lnTo>
                  <a:lnTo>
                    <a:pt x="0" y="4"/>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6" name="Freeform 159"/>
            <p:cNvSpPr>
              <a:spLocks/>
            </p:cNvSpPr>
            <p:nvPr/>
          </p:nvSpPr>
          <p:spPr bwMode="auto">
            <a:xfrm>
              <a:off x="2694" y="1151"/>
              <a:ext cx="35" cy="15"/>
            </a:xfrm>
            <a:custGeom>
              <a:avLst/>
              <a:gdLst>
                <a:gd name="T0" fmla="*/ 0 w 35"/>
                <a:gd name="T1" fmla="*/ 0 h 15"/>
                <a:gd name="T2" fmla="*/ 9 w 35"/>
                <a:gd name="T3" fmla="*/ 4 h 15"/>
                <a:gd name="T4" fmla="*/ 17 w 35"/>
                <a:gd name="T5" fmla="*/ 10 h 15"/>
                <a:gd name="T6" fmla="*/ 25 w 35"/>
                <a:gd name="T7" fmla="*/ 14 h 15"/>
                <a:gd name="T8" fmla="*/ 34 w 35"/>
                <a:gd name="T9" fmla="*/ 14 h 15"/>
                <a:gd name="T10" fmla="*/ 25 w 35"/>
                <a:gd name="T11" fmla="*/ 8 h 15"/>
                <a:gd name="T12" fmla="*/ 16 w 35"/>
                <a:gd name="T13" fmla="*/ 4 h 15"/>
                <a:gd name="T14" fmla="*/ 8 w 35"/>
                <a:gd name="T15" fmla="*/ 2 h 15"/>
                <a:gd name="T16" fmla="*/ 5 w 35"/>
                <a:gd name="T17" fmla="*/ 2 h 15"/>
                <a:gd name="T18" fmla="*/ 0 w 3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5"/>
                <a:gd name="T32" fmla="*/ 35 w 3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5">
                  <a:moveTo>
                    <a:pt x="0" y="0"/>
                  </a:moveTo>
                  <a:lnTo>
                    <a:pt x="9" y="4"/>
                  </a:lnTo>
                  <a:lnTo>
                    <a:pt x="17" y="10"/>
                  </a:lnTo>
                  <a:lnTo>
                    <a:pt x="25" y="14"/>
                  </a:lnTo>
                  <a:lnTo>
                    <a:pt x="34" y="14"/>
                  </a:lnTo>
                  <a:lnTo>
                    <a:pt x="25" y="8"/>
                  </a:lnTo>
                  <a:lnTo>
                    <a:pt x="16" y="4"/>
                  </a:lnTo>
                  <a:lnTo>
                    <a:pt x="8" y="2"/>
                  </a:lnTo>
                  <a:lnTo>
                    <a:pt x="5" y="2"/>
                  </a:lnTo>
                  <a:lnTo>
                    <a:pt x="0"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7" name="Freeform 160"/>
            <p:cNvSpPr>
              <a:spLocks/>
            </p:cNvSpPr>
            <p:nvPr/>
          </p:nvSpPr>
          <p:spPr bwMode="auto">
            <a:xfrm>
              <a:off x="2694" y="1151"/>
              <a:ext cx="35" cy="15"/>
            </a:xfrm>
            <a:custGeom>
              <a:avLst/>
              <a:gdLst>
                <a:gd name="T0" fmla="*/ 0 w 35"/>
                <a:gd name="T1" fmla="*/ 0 h 15"/>
                <a:gd name="T2" fmla="*/ 9 w 35"/>
                <a:gd name="T3" fmla="*/ 4 h 15"/>
                <a:gd name="T4" fmla="*/ 17 w 35"/>
                <a:gd name="T5" fmla="*/ 10 h 15"/>
                <a:gd name="T6" fmla="*/ 25 w 35"/>
                <a:gd name="T7" fmla="*/ 14 h 15"/>
                <a:gd name="T8" fmla="*/ 34 w 35"/>
                <a:gd name="T9" fmla="*/ 14 h 15"/>
                <a:gd name="T10" fmla="*/ 25 w 35"/>
                <a:gd name="T11" fmla="*/ 8 h 15"/>
                <a:gd name="T12" fmla="*/ 16 w 35"/>
                <a:gd name="T13" fmla="*/ 4 h 15"/>
                <a:gd name="T14" fmla="*/ 8 w 35"/>
                <a:gd name="T15" fmla="*/ 2 h 15"/>
                <a:gd name="T16" fmla="*/ 5 w 35"/>
                <a:gd name="T17" fmla="*/ 2 h 15"/>
                <a:gd name="T18" fmla="*/ 0 w 35"/>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5"/>
                <a:gd name="T32" fmla="*/ 35 w 35"/>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5">
                  <a:moveTo>
                    <a:pt x="0" y="0"/>
                  </a:moveTo>
                  <a:lnTo>
                    <a:pt x="9" y="4"/>
                  </a:lnTo>
                  <a:lnTo>
                    <a:pt x="17" y="10"/>
                  </a:lnTo>
                  <a:lnTo>
                    <a:pt x="25" y="14"/>
                  </a:lnTo>
                  <a:lnTo>
                    <a:pt x="34" y="14"/>
                  </a:lnTo>
                  <a:lnTo>
                    <a:pt x="25" y="8"/>
                  </a:lnTo>
                  <a:lnTo>
                    <a:pt x="16" y="4"/>
                  </a:lnTo>
                  <a:lnTo>
                    <a:pt x="8" y="2"/>
                  </a:lnTo>
                  <a:lnTo>
                    <a:pt x="5" y="2"/>
                  </a:lnTo>
                  <a:lnTo>
                    <a:pt x="0"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8" name="Freeform 161"/>
            <p:cNvSpPr>
              <a:spLocks/>
            </p:cNvSpPr>
            <p:nvPr/>
          </p:nvSpPr>
          <p:spPr bwMode="auto">
            <a:xfrm>
              <a:off x="2675" y="1165"/>
              <a:ext cx="43" cy="17"/>
            </a:xfrm>
            <a:custGeom>
              <a:avLst/>
              <a:gdLst>
                <a:gd name="T0" fmla="*/ 0 w 43"/>
                <a:gd name="T1" fmla="*/ 3 h 17"/>
                <a:gd name="T2" fmla="*/ 9 w 43"/>
                <a:gd name="T3" fmla="*/ 8 h 17"/>
                <a:gd name="T4" fmla="*/ 17 w 43"/>
                <a:gd name="T5" fmla="*/ 9 h 17"/>
                <a:gd name="T6" fmla="*/ 24 w 43"/>
                <a:gd name="T7" fmla="*/ 9 h 17"/>
                <a:gd name="T8" fmla="*/ 35 w 43"/>
                <a:gd name="T9" fmla="*/ 11 h 17"/>
                <a:gd name="T10" fmla="*/ 42 w 43"/>
                <a:gd name="T11" fmla="*/ 16 h 17"/>
                <a:gd name="T12" fmla="*/ 32 w 43"/>
                <a:gd name="T13" fmla="*/ 3 h 17"/>
                <a:gd name="T14" fmla="*/ 24 w 43"/>
                <a:gd name="T15" fmla="*/ 0 h 17"/>
                <a:gd name="T16" fmla="*/ 18 w 43"/>
                <a:gd name="T17" fmla="*/ 0 h 17"/>
                <a:gd name="T18" fmla="*/ 9 w 43"/>
                <a:gd name="T19" fmla="*/ 0 h 17"/>
                <a:gd name="T20" fmla="*/ 3 w 43"/>
                <a:gd name="T21" fmla="*/ 0 h 17"/>
                <a:gd name="T22" fmla="*/ 0 w 43"/>
                <a:gd name="T23" fmla="*/ 0 h 17"/>
                <a:gd name="T24" fmla="*/ 0 w 43"/>
                <a:gd name="T25" fmla="*/ 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7"/>
                <a:gd name="T41" fmla="*/ 43 w 4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7">
                  <a:moveTo>
                    <a:pt x="0" y="3"/>
                  </a:moveTo>
                  <a:lnTo>
                    <a:pt x="9" y="8"/>
                  </a:lnTo>
                  <a:lnTo>
                    <a:pt x="17" y="9"/>
                  </a:lnTo>
                  <a:lnTo>
                    <a:pt x="24" y="9"/>
                  </a:lnTo>
                  <a:lnTo>
                    <a:pt x="35" y="11"/>
                  </a:lnTo>
                  <a:lnTo>
                    <a:pt x="42" y="16"/>
                  </a:lnTo>
                  <a:lnTo>
                    <a:pt x="32" y="3"/>
                  </a:lnTo>
                  <a:lnTo>
                    <a:pt x="24" y="0"/>
                  </a:lnTo>
                  <a:lnTo>
                    <a:pt x="18" y="0"/>
                  </a:lnTo>
                  <a:lnTo>
                    <a:pt x="9" y="0"/>
                  </a:lnTo>
                  <a:lnTo>
                    <a:pt x="3" y="0"/>
                  </a:lnTo>
                  <a:lnTo>
                    <a:pt x="0" y="0"/>
                  </a:lnTo>
                  <a:lnTo>
                    <a:pt x="0" y="3"/>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89" name="Freeform 162"/>
            <p:cNvSpPr>
              <a:spLocks/>
            </p:cNvSpPr>
            <p:nvPr/>
          </p:nvSpPr>
          <p:spPr bwMode="auto">
            <a:xfrm>
              <a:off x="2675" y="1165"/>
              <a:ext cx="43" cy="17"/>
            </a:xfrm>
            <a:custGeom>
              <a:avLst/>
              <a:gdLst>
                <a:gd name="T0" fmla="*/ 0 w 43"/>
                <a:gd name="T1" fmla="*/ 3 h 17"/>
                <a:gd name="T2" fmla="*/ 9 w 43"/>
                <a:gd name="T3" fmla="*/ 8 h 17"/>
                <a:gd name="T4" fmla="*/ 17 w 43"/>
                <a:gd name="T5" fmla="*/ 9 h 17"/>
                <a:gd name="T6" fmla="*/ 24 w 43"/>
                <a:gd name="T7" fmla="*/ 9 h 17"/>
                <a:gd name="T8" fmla="*/ 35 w 43"/>
                <a:gd name="T9" fmla="*/ 11 h 17"/>
                <a:gd name="T10" fmla="*/ 42 w 43"/>
                <a:gd name="T11" fmla="*/ 16 h 17"/>
                <a:gd name="T12" fmla="*/ 32 w 43"/>
                <a:gd name="T13" fmla="*/ 3 h 17"/>
                <a:gd name="T14" fmla="*/ 24 w 43"/>
                <a:gd name="T15" fmla="*/ 0 h 17"/>
                <a:gd name="T16" fmla="*/ 18 w 43"/>
                <a:gd name="T17" fmla="*/ 0 h 17"/>
                <a:gd name="T18" fmla="*/ 9 w 43"/>
                <a:gd name="T19" fmla="*/ 0 h 17"/>
                <a:gd name="T20" fmla="*/ 3 w 43"/>
                <a:gd name="T21" fmla="*/ 0 h 17"/>
                <a:gd name="T22" fmla="*/ 0 w 43"/>
                <a:gd name="T23" fmla="*/ 0 h 17"/>
                <a:gd name="T24" fmla="*/ 0 w 43"/>
                <a:gd name="T25" fmla="*/ 3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7"/>
                <a:gd name="T41" fmla="*/ 43 w 43"/>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7">
                  <a:moveTo>
                    <a:pt x="0" y="3"/>
                  </a:moveTo>
                  <a:lnTo>
                    <a:pt x="9" y="8"/>
                  </a:lnTo>
                  <a:lnTo>
                    <a:pt x="17" y="9"/>
                  </a:lnTo>
                  <a:lnTo>
                    <a:pt x="24" y="9"/>
                  </a:lnTo>
                  <a:lnTo>
                    <a:pt x="35" y="11"/>
                  </a:lnTo>
                  <a:lnTo>
                    <a:pt x="42" y="16"/>
                  </a:lnTo>
                  <a:lnTo>
                    <a:pt x="32" y="3"/>
                  </a:lnTo>
                  <a:lnTo>
                    <a:pt x="24" y="0"/>
                  </a:lnTo>
                  <a:lnTo>
                    <a:pt x="18" y="0"/>
                  </a:lnTo>
                  <a:lnTo>
                    <a:pt x="9" y="0"/>
                  </a:lnTo>
                  <a:lnTo>
                    <a:pt x="3" y="0"/>
                  </a:lnTo>
                  <a:lnTo>
                    <a:pt x="0" y="0"/>
                  </a:lnTo>
                  <a:lnTo>
                    <a:pt x="0" y="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0" name="Freeform 163"/>
            <p:cNvSpPr>
              <a:spLocks/>
            </p:cNvSpPr>
            <p:nvPr/>
          </p:nvSpPr>
          <p:spPr bwMode="auto">
            <a:xfrm>
              <a:off x="2454" y="1212"/>
              <a:ext cx="17" cy="24"/>
            </a:xfrm>
            <a:custGeom>
              <a:avLst/>
              <a:gdLst>
                <a:gd name="T0" fmla="*/ 16 w 17"/>
                <a:gd name="T1" fmla="*/ 0 h 24"/>
                <a:gd name="T2" fmla="*/ 8 w 17"/>
                <a:gd name="T3" fmla="*/ 12 h 24"/>
                <a:gd name="T4" fmla="*/ 5 w 17"/>
                <a:gd name="T5" fmla="*/ 23 h 24"/>
                <a:gd name="T6" fmla="*/ 0 w 17"/>
                <a:gd name="T7" fmla="*/ 12 h 24"/>
                <a:gd name="T8" fmla="*/ 7 w 17"/>
                <a:gd name="T9" fmla="*/ 3 h 24"/>
                <a:gd name="T10" fmla="*/ 7 w 17"/>
                <a:gd name="T11" fmla="*/ 2 h 24"/>
                <a:gd name="T12" fmla="*/ 16 w 17"/>
                <a:gd name="T13" fmla="*/ 0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16" y="0"/>
                  </a:moveTo>
                  <a:lnTo>
                    <a:pt x="8" y="12"/>
                  </a:lnTo>
                  <a:lnTo>
                    <a:pt x="5" y="23"/>
                  </a:lnTo>
                  <a:lnTo>
                    <a:pt x="0" y="12"/>
                  </a:lnTo>
                  <a:lnTo>
                    <a:pt x="7" y="3"/>
                  </a:lnTo>
                  <a:lnTo>
                    <a:pt x="7" y="2"/>
                  </a:lnTo>
                  <a:lnTo>
                    <a:pt x="16"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1" name="Freeform 164"/>
            <p:cNvSpPr>
              <a:spLocks/>
            </p:cNvSpPr>
            <p:nvPr/>
          </p:nvSpPr>
          <p:spPr bwMode="auto">
            <a:xfrm>
              <a:off x="2454" y="1212"/>
              <a:ext cx="17" cy="24"/>
            </a:xfrm>
            <a:custGeom>
              <a:avLst/>
              <a:gdLst>
                <a:gd name="T0" fmla="*/ 16 w 17"/>
                <a:gd name="T1" fmla="*/ 0 h 24"/>
                <a:gd name="T2" fmla="*/ 8 w 17"/>
                <a:gd name="T3" fmla="*/ 12 h 24"/>
                <a:gd name="T4" fmla="*/ 5 w 17"/>
                <a:gd name="T5" fmla="*/ 23 h 24"/>
                <a:gd name="T6" fmla="*/ 0 w 17"/>
                <a:gd name="T7" fmla="*/ 12 h 24"/>
                <a:gd name="T8" fmla="*/ 7 w 17"/>
                <a:gd name="T9" fmla="*/ 3 h 24"/>
                <a:gd name="T10" fmla="*/ 7 w 17"/>
                <a:gd name="T11" fmla="*/ 2 h 24"/>
                <a:gd name="T12" fmla="*/ 16 w 17"/>
                <a:gd name="T13" fmla="*/ 0 h 24"/>
                <a:gd name="T14" fmla="*/ 0 60000 65536"/>
                <a:gd name="T15" fmla="*/ 0 60000 65536"/>
                <a:gd name="T16" fmla="*/ 0 60000 65536"/>
                <a:gd name="T17" fmla="*/ 0 60000 65536"/>
                <a:gd name="T18" fmla="*/ 0 60000 65536"/>
                <a:gd name="T19" fmla="*/ 0 60000 65536"/>
                <a:gd name="T20" fmla="*/ 0 60000 65536"/>
                <a:gd name="T21" fmla="*/ 0 w 17"/>
                <a:gd name="T22" fmla="*/ 0 h 24"/>
                <a:gd name="T23" fmla="*/ 17 w 1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4">
                  <a:moveTo>
                    <a:pt x="16" y="0"/>
                  </a:moveTo>
                  <a:lnTo>
                    <a:pt x="8" y="12"/>
                  </a:lnTo>
                  <a:lnTo>
                    <a:pt x="5" y="23"/>
                  </a:lnTo>
                  <a:lnTo>
                    <a:pt x="0" y="12"/>
                  </a:lnTo>
                  <a:lnTo>
                    <a:pt x="7" y="3"/>
                  </a:lnTo>
                  <a:lnTo>
                    <a:pt x="7" y="2"/>
                  </a:lnTo>
                  <a:lnTo>
                    <a:pt x="16"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2" name="Freeform 165"/>
            <p:cNvSpPr>
              <a:spLocks/>
            </p:cNvSpPr>
            <p:nvPr/>
          </p:nvSpPr>
          <p:spPr bwMode="auto">
            <a:xfrm>
              <a:off x="2381" y="1227"/>
              <a:ext cx="18" cy="28"/>
            </a:xfrm>
            <a:custGeom>
              <a:avLst/>
              <a:gdLst>
                <a:gd name="T0" fmla="*/ 0 w 18"/>
                <a:gd name="T1" fmla="*/ 0 h 28"/>
                <a:gd name="T2" fmla="*/ 4 w 18"/>
                <a:gd name="T3" fmla="*/ 12 h 28"/>
                <a:gd name="T4" fmla="*/ 8 w 18"/>
                <a:gd name="T5" fmla="*/ 22 h 28"/>
                <a:gd name="T6" fmla="*/ 17 w 18"/>
                <a:gd name="T7" fmla="*/ 27 h 28"/>
                <a:gd name="T8" fmla="*/ 7 w 18"/>
                <a:gd name="T9" fmla="*/ 27 h 28"/>
                <a:gd name="T10" fmla="*/ 0 w 18"/>
                <a:gd name="T11" fmla="*/ 18 h 28"/>
                <a:gd name="T12" fmla="*/ 0 w 18"/>
                <a:gd name="T13" fmla="*/ 7 h 28"/>
                <a:gd name="T14" fmla="*/ 0 w 18"/>
                <a:gd name="T15" fmla="*/ 2 h 28"/>
                <a:gd name="T16" fmla="*/ 0 w 18"/>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8"/>
                <a:gd name="T29" fmla="*/ 18 w 1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8">
                  <a:moveTo>
                    <a:pt x="0" y="0"/>
                  </a:moveTo>
                  <a:lnTo>
                    <a:pt x="4" y="12"/>
                  </a:lnTo>
                  <a:lnTo>
                    <a:pt x="8" y="22"/>
                  </a:lnTo>
                  <a:lnTo>
                    <a:pt x="17" y="27"/>
                  </a:lnTo>
                  <a:lnTo>
                    <a:pt x="7" y="27"/>
                  </a:lnTo>
                  <a:lnTo>
                    <a:pt x="0" y="18"/>
                  </a:lnTo>
                  <a:lnTo>
                    <a:pt x="0" y="7"/>
                  </a:lnTo>
                  <a:lnTo>
                    <a:pt x="0" y="2"/>
                  </a:lnTo>
                  <a:lnTo>
                    <a:pt x="0"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3" name="Freeform 166"/>
            <p:cNvSpPr>
              <a:spLocks/>
            </p:cNvSpPr>
            <p:nvPr/>
          </p:nvSpPr>
          <p:spPr bwMode="auto">
            <a:xfrm>
              <a:off x="2381" y="1227"/>
              <a:ext cx="18" cy="28"/>
            </a:xfrm>
            <a:custGeom>
              <a:avLst/>
              <a:gdLst>
                <a:gd name="T0" fmla="*/ 0 w 18"/>
                <a:gd name="T1" fmla="*/ 0 h 28"/>
                <a:gd name="T2" fmla="*/ 4 w 18"/>
                <a:gd name="T3" fmla="*/ 12 h 28"/>
                <a:gd name="T4" fmla="*/ 8 w 18"/>
                <a:gd name="T5" fmla="*/ 22 h 28"/>
                <a:gd name="T6" fmla="*/ 17 w 18"/>
                <a:gd name="T7" fmla="*/ 27 h 28"/>
                <a:gd name="T8" fmla="*/ 7 w 18"/>
                <a:gd name="T9" fmla="*/ 27 h 28"/>
                <a:gd name="T10" fmla="*/ 0 w 18"/>
                <a:gd name="T11" fmla="*/ 18 h 28"/>
                <a:gd name="T12" fmla="*/ 0 w 18"/>
                <a:gd name="T13" fmla="*/ 7 h 28"/>
                <a:gd name="T14" fmla="*/ 0 w 18"/>
                <a:gd name="T15" fmla="*/ 2 h 28"/>
                <a:gd name="T16" fmla="*/ 0 w 18"/>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28"/>
                <a:gd name="T29" fmla="*/ 18 w 1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28">
                  <a:moveTo>
                    <a:pt x="0" y="0"/>
                  </a:moveTo>
                  <a:lnTo>
                    <a:pt x="4" y="12"/>
                  </a:lnTo>
                  <a:lnTo>
                    <a:pt x="8" y="22"/>
                  </a:lnTo>
                  <a:lnTo>
                    <a:pt x="17" y="27"/>
                  </a:lnTo>
                  <a:lnTo>
                    <a:pt x="7" y="27"/>
                  </a:lnTo>
                  <a:lnTo>
                    <a:pt x="0" y="18"/>
                  </a:lnTo>
                  <a:lnTo>
                    <a:pt x="0" y="7"/>
                  </a:lnTo>
                  <a:lnTo>
                    <a:pt x="0" y="2"/>
                  </a:lnTo>
                  <a:lnTo>
                    <a:pt x="0"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4" name="Freeform 167"/>
            <p:cNvSpPr>
              <a:spLocks/>
            </p:cNvSpPr>
            <p:nvPr/>
          </p:nvSpPr>
          <p:spPr bwMode="auto">
            <a:xfrm>
              <a:off x="2311" y="1227"/>
              <a:ext cx="17" cy="17"/>
            </a:xfrm>
            <a:custGeom>
              <a:avLst/>
              <a:gdLst>
                <a:gd name="T0" fmla="*/ 12 w 17"/>
                <a:gd name="T1" fmla="*/ 0 h 17"/>
                <a:gd name="T2" fmla="*/ 2 w 17"/>
                <a:gd name="T3" fmla="*/ 8 h 17"/>
                <a:gd name="T4" fmla="*/ 0 w 17"/>
                <a:gd name="T5" fmla="*/ 16 h 17"/>
                <a:gd name="T6" fmla="*/ 8 w 17"/>
                <a:gd name="T7" fmla="*/ 8 h 17"/>
                <a:gd name="T8" fmla="*/ 14 w 17"/>
                <a:gd name="T9" fmla="*/ 3 h 17"/>
                <a:gd name="T10" fmla="*/ 16 w 17"/>
                <a:gd name="T11" fmla="*/ 2 h 17"/>
                <a:gd name="T12" fmla="*/ 12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2" y="0"/>
                  </a:moveTo>
                  <a:lnTo>
                    <a:pt x="2" y="8"/>
                  </a:lnTo>
                  <a:lnTo>
                    <a:pt x="0" y="16"/>
                  </a:lnTo>
                  <a:lnTo>
                    <a:pt x="8" y="8"/>
                  </a:lnTo>
                  <a:lnTo>
                    <a:pt x="14" y="3"/>
                  </a:lnTo>
                  <a:lnTo>
                    <a:pt x="16" y="2"/>
                  </a:lnTo>
                  <a:lnTo>
                    <a:pt x="12"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5" name="Freeform 168"/>
            <p:cNvSpPr>
              <a:spLocks/>
            </p:cNvSpPr>
            <p:nvPr/>
          </p:nvSpPr>
          <p:spPr bwMode="auto">
            <a:xfrm>
              <a:off x="2311" y="1227"/>
              <a:ext cx="17" cy="17"/>
            </a:xfrm>
            <a:custGeom>
              <a:avLst/>
              <a:gdLst>
                <a:gd name="T0" fmla="*/ 12 w 17"/>
                <a:gd name="T1" fmla="*/ 0 h 17"/>
                <a:gd name="T2" fmla="*/ 2 w 17"/>
                <a:gd name="T3" fmla="*/ 8 h 17"/>
                <a:gd name="T4" fmla="*/ 0 w 17"/>
                <a:gd name="T5" fmla="*/ 16 h 17"/>
                <a:gd name="T6" fmla="*/ 8 w 17"/>
                <a:gd name="T7" fmla="*/ 8 h 17"/>
                <a:gd name="T8" fmla="*/ 14 w 17"/>
                <a:gd name="T9" fmla="*/ 3 h 17"/>
                <a:gd name="T10" fmla="*/ 16 w 17"/>
                <a:gd name="T11" fmla="*/ 2 h 17"/>
                <a:gd name="T12" fmla="*/ 12 w 17"/>
                <a:gd name="T13" fmla="*/ 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12" y="0"/>
                  </a:moveTo>
                  <a:lnTo>
                    <a:pt x="2" y="8"/>
                  </a:lnTo>
                  <a:lnTo>
                    <a:pt x="0" y="16"/>
                  </a:lnTo>
                  <a:lnTo>
                    <a:pt x="8" y="8"/>
                  </a:lnTo>
                  <a:lnTo>
                    <a:pt x="14" y="3"/>
                  </a:lnTo>
                  <a:lnTo>
                    <a:pt x="16" y="2"/>
                  </a:lnTo>
                  <a:lnTo>
                    <a:pt x="12"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6" name="Freeform 169"/>
            <p:cNvSpPr>
              <a:spLocks/>
            </p:cNvSpPr>
            <p:nvPr/>
          </p:nvSpPr>
          <p:spPr bwMode="auto">
            <a:xfrm>
              <a:off x="2220" y="1190"/>
              <a:ext cx="30" cy="17"/>
            </a:xfrm>
            <a:custGeom>
              <a:avLst/>
              <a:gdLst>
                <a:gd name="T0" fmla="*/ 28 w 30"/>
                <a:gd name="T1" fmla="*/ 0 h 17"/>
                <a:gd name="T2" fmla="*/ 19 w 30"/>
                <a:gd name="T3" fmla="*/ 6 h 17"/>
                <a:gd name="T4" fmla="*/ 8 w 30"/>
                <a:gd name="T5" fmla="*/ 8 h 17"/>
                <a:gd name="T6" fmla="*/ 0 w 30"/>
                <a:gd name="T7" fmla="*/ 8 h 17"/>
                <a:gd name="T8" fmla="*/ 7 w 30"/>
                <a:gd name="T9" fmla="*/ 16 h 17"/>
                <a:gd name="T10" fmla="*/ 14 w 30"/>
                <a:gd name="T11" fmla="*/ 16 h 17"/>
                <a:gd name="T12" fmla="*/ 22 w 30"/>
                <a:gd name="T13" fmla="*/ 10 h 17"/>
                <a:gd name="T14" fmla="*/ 27 w 30"/>
                <a:gd name="T15" fmla="*/ 8 h 17"/>
                <a:gd name="T16" fmla="*/ 29 w 30"/>
                <a:gd name="T17" fmla="*/ 6 h 17"/>
                <a:gd name="T18" fmla="*/ 28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8" y="0"/>
                  </a:moveTo>
                  <a:lnTo>
                    <a:pt x="19" y="6"/>
                  </a:lnTo>
                  <a:lnTo>
                    <a:pt x="8" y="8"/>
                  </a:lnTo>
                  <a:lnTo>
                    <a:pt x="0" y="8"/>
                  </a:lnTo>
                  <a:lnTo>
                    <a:pt x="7" y="16"/>
                  </a:lnTo>
                  <a:lnTo>
                    <a:pt x="14" y="16"/>
                  </a:lnTo>
                  <a:lnTo>
                    <a:pt x="22" y="10"/>
                  </a:lnTo>
                  <a:lnTo>
                    <a:pt x="27" y="8"/>
                  </a:lnTo>
                  <a:lnTo>
                    <a:pt x="29" y="6"/>
                  </a:lnTo>
                  <a:lnTo>
                    <a:pt x="28"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7" name="Freeform 170"/>
            <p:cNvSpPr>
              <a:spLocks/>
            </p:cNvSpPr>
            <p:nvPr/>
          </p:nvSpPr>
          <p:spPr bwMode="auto">
            <a:xfrm>
              <a:off x="2220" y="1190"/>
              <a:ext cx="30" cy="17"/>
            </a:xfrm>
            <a:custGeom>
              <a:avLst/>
              <a:gdLst>
                <a:gd name="T0" fmla="*/ 28 w 30"/>
                <a:gd name="T1" fmla="*/ 0 h 17"/>
                <a:gd name="T2" fmla="*/ 19 w 30"/>
                <a:gd name="T3" fmla="*/ 6 h 17"/>
                <a:gd name="T4" fmla="*/ 8 w 30"/>
                <a:gd name="T5" fmla="*/ 8 h 17"/>
                <a:gd name="T6" fmla="*/ 0 w 30"/>
                <a:gd name="T7" fmla="*/ 8 h 17"/>
                <a:gd name="T8" fmla="*/ 7 w 30"/>
                <a:gd name="T9" fmla="*/ 16 h 17"/>
                <a:gd name="T10" fmla="*/ 14 w 30"/>
                <a:gd name="T11" fmla="*/ 16 h 17"/>
                <a:gd name="T12" fmla="*/ 22 w 30"/>
                <a:gd name="T13" fmla="*/ 10 h 17"/>
                <a:gd name="T14" fmla="*/ 27 w 30"/>
                <a:gd name="T15" fmla="*/ 8 h 17"/>
                <a:gd name="T16" fmla="*/ 29 w 30"/>
                <a:gd name="T17" fmla="*/ 6 h 17"/>
                <a:gd name="T18" fmla="*/ 28 w 30"/>
                <a:gd name="T19" fmla="*/ 0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7"/>
                <a:gd name="T32" fmla="*/ 30 w 3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7">
                  <a:moveTo>
                    <a:pt x="28" y="0"/>
                  </a:moveTo>
                  <a:lnTo>
                    <a:pt x="19" y="6"/>
                  </a:lnTo>
                  <a:lnTo>
                    <a:pt x="8" y="8"/>
                  </a:lnTo>
                  <a:lnTo>
                    <a:pt x="0" y="8"/>
                  </a:lnTo>
                  <a:lnTo>
                    <a:pt x="7" y="16"/>
                  </a:lnTo>
                  <a:lnTo>
                    <a:pt x="14" y="16"/>
                  </a:lnTo>
                  <a:lnTo>
                    <a:pt x="22" y="10"/>
                  </a:lnTo>
                  <a:lnTo>
                    <a:pt x="27" y="8"/>
                  </a:lnTo>
                  <a:lnTo>
                    <a:pt x="29" y="6"/>
                  </a:lnTo>
                  <a:lnTo>
                    <a:pt x="28"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8" name="Freeform 171"/>
            <p:cNvSpPr>
              <a:spLocks/>
            </p:cNvSpPr>
            <p:nvPr/>
          </p:nvSpPr>
          <p:spPr bwMode="auto">
            <a:xfrm>
              <a:off x="2186" y="1143"/>
              <a:ext cx="37" cy="17"/>
            </a:xfrm>
            <a:custGeom>
              <a:avLst/>
              <a:gdLst>
                <a:gd name="T0" fmla="*/ 0 w 37"/>
                <a:gd name="T1" fmla="*/ 14 h 17"/>
                <a:gd name="T2" fmla="*/ 13 w 37"/>
                <a:gd name="T3" fmla="*/ 4 h 17"/>
                <a:gd name="T4" fmla="*/ 22 w 37"/>
                <a:gd name="T5" fmla="*/ 0 h 17"/>
                <a:gd name="T6" fmla="*/ 28 w 37"/>
                <a:gd name="T7" fmla="*/ 4 h 17"/>
                <a:gd name="T8" fmla="*/ 36 w 37"/>
                <a:gd name="T9" fmla="*/ 10 h 17"/>
                <a:gd name="T10" fmla="*/ 25 w 37"/>
                <a:gd name="T11" fmla="*/ 14 h 17"/>
                <a:gd name="T12" fmla="*/ 14 w 37"/>
                <a:gd name="T13" fmla="*/ 16 h 17"/>
                <a:gd name="T14" fmla="*/ 7 w 37"/>
                <a:gd name="T15" fmla="*/ 16 h 17"/>
                <a:gd name="T16" fmla="*/ 3 w 37"/>
                <a:gd name="T17" fmla="*/ 16 h 17"/>
                <a:gd name="T18" fmla="*/ 0 w 3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7"/>
                <a:gd name="T32" fmla="*/ 37 w 3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7">
                  <a:moveTo>
                    <a:pt x="0" y="14"/>
                  </a:moveTo>
                  <a:lnTo>
                    <a:pt x="13" y="4"/>
                  </a:lnTo>
                  <a:lnTo>
                    <a:pt x="22" y="0"/>
                  </a:lnTo>
                  <a:lnTo>
                    <a:pt x="28" y="4"/>
                  </a:lnTo>
                  <a:lnTo>
                    <a:pt x="36" y="10"/>
                  </a:lnTo>
                  <a:lnTo>
                    <a:pt x="25" y="14"/>
                  </a:lnTo>
                  <a:lnTo>
                    <a:pt x="14" y="16"/>
                  </a:lnTo>
                  <a:lnTo>
                    <a:pt x="7" y="16"/>
                  </a:lnTo>
                  <a:lnTo>
                    <a:pt x="3" y="16"/>
                  </a:lnTo>
                  <a:lnTo>
                    <a:pt x="0" y="1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199" name="Freeform 172"/>
            <p:cNvSpPr>
              <a:spLocks/>
            </p:cNvSpPr>
            <p:nvPr/>
          </p:nvSpPr>
          <p:spPr bwMode="auto">
            <a:xfrm>
              <a:off x="2186" y="1143"/>
              <a:ext cx="37" cy="17"/>
            </a:xfrm>
            <a:custGeom>
              <a:avLst/>
              <a:gdLst>
                <a:gd name="T0" fmla="*/ 0 w 37"/>
                <a:gd name="T1" fmla="*/ 14 h 17"/>
                <a:gd name="T2" fmla="*/ 13 w 37"/>
                <a:gd name="T3" fmla="*/ 4 h 17"/>
                <a:gd name="T4" fmla="*/ 22 w 37"/>
                <a:gd name="T5" fmla="*/ 0 h 17"/>
                <a:gd name="T6" fmla="*/ 28 w 37"/>
                <a:gd name="T7" fmla="*/ 4 h 17"/>
                <a:gd name="T8" fmla="*/ 36 w 37"/>
                <a:gd name="T9" fmla="*/ 10 h 17"/>
                <a:gd name="T10" fmla="*/ 25 w 37"/>
                <a:gd name="T11" fmla="*/ 14 h 17"/>
                <a:gd name="T12" fmla="*/ 14 w 37"/>
                <a:gd name="T13" fmla="*/ 16 h 17"/>
                <a:gd name="T14" fmla="*/ 7 w 37"/>
                <a:gd name="T15" fmla="*/ 16 h 17"/>
                <a:gd name="T16" fmla="*/ 3 w 37"/>
                <a:gd name="T17" fmla="*/ 16 h 17"/>
                <a:gd name="T18" fmla="*/ 0 w 37"/>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17"/>
                <a:gd name="T32" fmla="*/ 37 w 37"/>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17">
                  <a:moveTo>
                    <a:pt x="0" y="14"/>
                  </a:moveTo>
                  <a:lnTo>
                    <a:pt x="13" y="4"/>
                  </a:lnTo>
                  <a:lnTo>
                    <a:pt x="22" y="0"/>
                  </a:lnTo>
                  <a:lnTo>
                    <a:pt x="28" y="4"/>
                  </a:lnTo>
                  <a:lnTo>
                    <a:pt x="36" y="10"/>
                  </a:lnTo>
                  <a:lnTo>
                    <a:pt x="25" y="14"/>
                  </a:lnTo>
                  <a:lnTo>
                    <a:pt x="14" y="16"/>
                  </a:lnTo>
                  <a:lnTo>
                    <a:pt x="7" y="16"/>
                  </a:lnTo>
                  <a:lnTo>
                    <a:pt x="3" y="16"/>
                  </a:lnTo>
                  <a:lnTo>
                    <a:pt x="0" y="14"/>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0" name="Freeform 173"/>
            <p:cNvSpPr>
              <a:spLocks/>
            </p:cNvSpPr>
            <p:nvPr/>
          </p:nvSpPr>
          <p:spPr bwMode="auto">
            <a:xfrm>
              <a:off x="2088" y="1126"/>
              <a:ext cx="28" cy="15"/>
            </a:xfrm>
            <a:custGeom>
              <a:avLst/>
              <a:gdLst>
                <a:gd name="T0" fmla="*/ 0 w 28"/>
                <a:gd name="T1" fmla="*/ 3 h 15"/>
                <a:gd name="T2" fmla="*/ 9 w 28"/>
                <a:gd name="T3" fmla="*/ 3 h 15"/>
                <a:gd name="T4" fmla="*/ 20 w 28"/>
                <a:gd name="T5" fmla="*/ 1 h 15"/>
                <a:gd name="T6" fmla="*/ 27 w 28"/>
                <a:gd name="T7" fmla="*/ 0 h 15"/>
                <a:gd name="T8" fmla="*/ 18 w 28"/>
                <a:gd name="T9" fmla="*/ 14 h 15"/>
                <a:gd name="T10" fmla="*/ 9 w 28"/>
                <a:gd name="T11" fmla="*/ 14 h 15"/>
                <a:gd name="T12" fmla="*/ 3 w 28"/>
                <a:gd name="T13" fmla="*/ 12 h 15"/>
                <a:gd name="T14" fmla="*/ 0 w 28"/>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5"/>
                <a:gd name="T26" fmla="*/ 28 w 28"/>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5">
                  <a:moveTo>
                    <a:pt x="0" y="3"/>
                  </a:moveTo>
                  <a:lnTo>
                    <a:pt x="9" y="3"/>
                  </a:lnTo>
                  <a:lnTo>
                    <a:pt x="20" y="1"/>
                  </a:lnTo>
                  <a:lnTo>
                    <a:pt x="27" y="0"/>
                  </a:lnTo>
                  <a:lnTo>
                    <a:pt x="18" y="14"/>
                  </a:lnTo>
                  <a:lnTo>
                    <a:pt x="9" y="14"/>
                  </a:lnTo>
                  <a:lnTo>
                    <a:pt x="3" y="12"/>
                  </a:lnTo>
                  <a:lnTo>
                    <a:pt x="0" y="3"/>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1" name="Freeform 174"/>
            <p:cNvSpPr>
              <a:spLocks/>
            </p:cNvSpPr>
            <p:nvPr/>
          </p:nvSpPr>
          <p:spPr bwMode="auto">
            <a:xfrm>
              <a:off x="2088" y="1126"/>
              <a:ext cx="28" cy="15"/>
            </a:xfrm>
            <a:custGeom>
              <a:avLst/>
              <a:gdLst>
                <a:gd name="T0" fmla="*/ 0 w 28"/>
                <a:gd name="T1" fmla="*/ 3 h 15"/>
                <a:gd name="T2" fmla="*/ 9 w 28"/>
                <a:gd name="T3" fmla="*/ 3 h 15"/>
                <a:gd name="T4" fmla="*/ 20 w 28"/>
                <a:gd name="T5" fmla="*/ 1 h 15"/>
                <a:gd name="T6" fmla="*/ 27 w 28"/>
                <a:gd name="T7" fmla="*/ 0 h 15"/>
                <a:gd name="T8" fmla="*/ 18 w 28"/>
                <a:gd name="T9" fmla="*/ 14 h 15"/>
                <a:gd name="T10" fmla="*/ 9 w 28"/>
                <a:gd name="T11" fmla="*/ 14 h 15"/>
                <a:gd name="T12" fmla="*/ 3 w 28"/>
                <a:gd name="T13" fmla="*/ 12 h 15"/>
                <a:gd name="T14" fmla="*/ 0 w 28"/>
                <a:gd name="T15" fmla="*/ 3 h 15"/>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15"/>
                <a:gd name="T26" fmla="*/ 28 w 28"/>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15">
                  <a:moveTo>
                    <a:pt x="0" y="3"/>
                  </a:moveTo>
                  <a:lnTo>
                    <a:pt x="9" y="3"/>
                  </a:lnTo>
                  <a:lnTo>
                    <a:pt x="20" y="1"/>
                  </a:lnTo>
                  <a:lnTo>
                    <a:pt x="27" y="0"/>
                  </a:lnTo>
                  <a:lnTo>
                    <a:pt x="18" y="14"/>
                  </a:lnTo>
                  <a:lnTo>
                    <a:pt x="9" y="14"/>
                  </a:lnTo>
                  <a:lnTo>
                    <a:pt x="3" y="12"/>
                  </a:lnTo>
                  <a:lnTo>
                    <a:pt x="0" y="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2" name="Freeform 175"/>
            <p:cNvSpPr>
              <a:spLocks/>
            </p:cNvSpPr>
            <p:nvPr/>
          </p:nvSpPr>
          <p:spPr bwMode="auto">
            <a:xfrm>
              <a:off x="2055" y="1112"/>
              <a:ext cx="58" cy="17"/>
            </a:xfrm>
            <a:custGeom>
              <a:avLst/>
              <a:gdLst>
                <a:gd name="T0" fmla="*/ 56 w 58"/>
                <a:gd name="T1" fmla="*/ 6 h 17"/>
                <a:gd name="T2" fmla="*/ 46 w 58"/>
                <a:gd name="T3" fmla="*/ 6 h 17"/>
                <a:gd name="T4" fmla="*/ 37 w 58"/>
                <a:gd name="T5" fmla="*/ 6 h 17"/>
                <a:gd name="T6" fmla="*/ 26 w 58"/>
                <a:gd name="T7" fmla="*/ 6 h 17"/>
                <a:gd name="T8" fmla="*/ 17 w 58"/>
                <a:gd name="T9" fmla="*/ 0 h 17"/>
                <a:gd name="T10" fmla="*/ 7 w 58"/>
                <a:gd name="T11" fmla="*/ 0 h 17"/>
                <a:gd name="T12" fmla="*/ 0 w 58"/>
                <a:gd name="T13" fmla="*/ 0 h 17"/>
                <a:gd name="T14" fmla="*/ 10 w 58"/>
                <a:gd name="T15" fmla="*/ 8 h 17"/>
                <a:gd name="T16" fmla="*/ 20 w 58"/>
                <a:gd name="T17" fmla="*/ 16 h 17"/>
                <a:gd name="T18" fmla="*/ 30 w 58"/>
                <a:gd name="T19" fmla="*/ 16 h 17"/>
                <a:gd name="T20" fmla="*/ 38 w 58"/>
                <a:gd name="T21" fmla="*/ 16 h 17"/>
                <a:gd name="T22" fmla="*/ 49 w 58"/>
                <a:gd name="T23" fmla="*/ 8 h 17"/>
                <a:gd name="T24" fmla="*/ 54 w 58"/>
                <a:gd name="T25" fmla="*/ 8 h 17"/>
                <a:gd name="T26" fmla="*/ 57 w 58"/>
                <a:gd name="T27" fmla="*/ 8 h 17"/>
                <a:gd name="T28" fmla="*/ 56 w 58"/>
                <a:gd name="T29" fmla="*/ 6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17"/>
                <a:gd name="T47" fmla="*/ 58 w 58"/>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17">
                  <a:moveTo>
                    <a:pt x="56" y="6"/>
                  </a:moveTo>
                  <a:lnTo>
                    <a:pt x="46" y="6"/>
                  </a:lnTo>
                  <a:lnTo>
                    <a:pt x="37" y="6"/>
                  </a:lnTo>
                  <a:lnTo>
                    <a:pt x="26" y="6"/>
                  </a:lnTo>
                  <a:lnTo>
                    <a:pt x="17" y="0"/>
                  </a:lnTo>
                  <a:lnTo>
                    <a:pt x="7" y="0"/>
                  </a:lnTo>
                  <a:lnTo>
                    <a:pt x="0" y="0"/>
                  </a:lnTo>
                  <a:lnTo>
                    <a:pt x="10" y="8"/>
                  </a:lnTo>
                  <a:lnTo>
                    <a:pt x="20" y="16"/>
                  </a:lnTo>
                  <a:lnTo>
                    <a:pt x="30" y="16"/>
                  </a:lnTo>
                  <a:lnTo>
                    <a:pt x="38" y="16"/>
                  </a:lnTo>
                  <a:lnTo>
                    <a:pt x="49" y="8"/>
                  </a:lnTo>
                  <a:lnTo>
                    <a:pt x="54" y="8"/>
                  </a:lnTo>
                  <a:lnTo>
                    <a:pt x="57" y="8"/>
                  </a:lnTo>
                  <a:lnTo>
                    <a:pt x="56" y="6"/>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3" name="Freeform 176"/>
            <p:cNvSpPr>
              <a:spLocks/>
            </p:cNvSpPr>
            <p:nvPr/>
          </p:nvSpPr>
          <p:spPr bwMode="auto">
            <a:xfrm>
              <a:off x="2055" y="1112"/>
              <a:ext cx="58" cy="17"/>
            </a:xfrm>
            <a:custGeom>
              <a:avLst/>
              <a:gdLst>
                <a:gd name="T0" fmla="*/ 56 w 58"/>
                <a:gd name="T1" fmla="*/ 6 h 17"/>
                <a:gd name="T2" fmla="*/ 46 w 58"/>
                <a:gd name="T3" fmla="*/ 6 h 17"/>
                <a:gd name="T4" fmla="*/ 37 w 58"/>
                <a:gd name="T5" fmla="*/ 6 h 17"/>
                <a:gd name="T6" fmla="*/ 26 w 58"/>
                <a:gd name="T7" fmla="*/ 6 h 17"/>
                <a:gd name="T8" fmla="*/ 17 w 58"/>
                <a:gd name="T9" fmla="*/ 0 h 17"/>
                <a:gd name="T10" fmla="*/ 7 w 58"/>
                <a:gd name="T11" fmla="*/ 0 h 17"/>
                <a:gd name="T12" fmla="*/ 0 w 58"/>
                <a:gd name="T13" fmla="*/ 0 h 17"/>
                <a:gd name="T14" fmla="*/ 10 w 58"/>
                <a:gd name="T15" fmla="*/ 8 h 17"/>
                <a:gd name="T16" fmla="*/ 20 w 58"/>
                <a:gd name="T17" fmla="*/ 16 h 17"/>
                <a:gd name="T18" fmla="*/ 30 w 58"/>
                <a:gd name="T19" fmla="*/ 16 h 17"/>
                <a:gd name="T20" fmla="*/ 38 w 58"/>
                <a:gd name="T21" fmla="*/ 16 h 17"/>
                <a:gd name="T22" fmla="*/ 49 w 58"/>
                <a:gd name="T23" fmla="*/ 8 h 17"/>
                <a:gd name="T24" fmla="*/ 54 w 58"/>
                <a:gd name="T25" fmla="*/ 8 h 17"/>
                <a:gd name="T26" fmla="*/ 57 w 58"/>
                <a:gd name="T27" fmla="*/ 8 h 17"/>
                <a:gd name="T28" fmla="*/ 56 w 58"/>
                <a:gd name="T29" fmla="*/ 6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
                <a:gd name="T46" fmla="*/ 0 h 17"/>
                <a:gd name="T47" fmla="*/ 58 w 58"/>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 h="17">
                  <a:moveTo>
                    <a:pt x="56" y="6"/>
                  </a:moveTo>
                  <a:lnTo>
                    <a:pt x="46" y="6"/>
                  </a:lnTo>
                  <a:lnTo>
                    <a:pt x="37" y="6"/>
                  </a:lnTo>
                  <a:lnTo>
                    <a:pt x="26" y="6"/>
                  </a:lnTo>
                  <a:lnTo>
                    <a:pt x="17" y="0"/>
                  </a:lnTo>
                  <a:lnTo>
                    <a:pt x="7" y="0"/>
                  </a:lnTo>
                  <a:lnTo>
                    <a:pt x="0" y="0"/>
                  </a:lnTo>
                  <a:lnTo>
                    <a:pt x="10" y="8"/>
                  </a:lnTo>
                  <a:lnTo>
                    <a:pt x="20" y="16"/>
                  </a:lnTo>
                  <a:lnTo>
                    <a:pt x="30" y="16"/>
                  </a:lnTo>
                  <a:lnTo>
                    <a:pt x="38" y="16"/>
                  </a:lnTo>
                  <a:lnTo>
                    <a:pt x="49" y="8"/>
                  </a:lnTo>
                  <a:lnTo>
                    <a:pt x="54" y="8"/>
                  </a:lnTo>
                  <a:lnTo>
                    <a:pt x="57" y="8"/>
                  </a:lnTo>
                  <a:lnTo>
                    <a:pt x="56" y="6"/>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4" name="Freeform 177"/>
            <p:cNvSpPr>
              <a:spLocks/>
            </p:cNvSpPr>
            <p:nvPr/>
          </p:nvSpPr>
          <p:spPr bwMode="auto">
            <a:xfrm>
              <a:off x="2308" y="1376"/>
              <a:ext cx="30" cy="17"/>
            </a:xfrm>
            <a:custGeom>
              <a:avLst/>
              <a:gdLst>
                <a:gd name="T0" fmla="*/ 0 w 30"/>
                <a:gd name="T1" fmla="*/ 0 h 17"/>
                <a:gd name="T2" fmla="*/ 14 w 30"/>
                <a:gd name="T3" fmla="*/ 16 h 17"/>
                <a:gd name="T4" fmla="*/ 25 w 30"/>
                <a:gd name="T5" fmla="*/ 4 h 17"/>
                <a:gd name="T6" fmla="*/ 29 w 30"/>
                <a:gd name="T7" fmla="*/ 0 h 17"/>
                <a:gd name="T8" fmla="*/ 0 60000 65536"/>
                <a:gd name="T9" fmla="*/ 0 60000 65536"/>
                <a:gd name="T10" fmla="*/ 0 60000 65536"/>
                <a:gd name="T11" fmla="*/ 0 60000 65536"/>
                <a:gd name="T12" fmla="*/ 0 w 30"/>
                <a:gd name="T13" fmla="*/ 0 h 17"/>
                <a:gd name="T14" fmla="*/ 30 w 30"/>
                <a:gd name="T15" fmla="*/ 17 h 17"/>
              </a:gdLst>
              <a:ahLst/>
              <a:cxnLst>
                <a:cxn ang="T8">
                  <a:pos x="T0" y="T1"/>
                </a:cxn>
                <a:cxn ang="T9">
                  <a:pos x="T2" y="T3"/>
                </a:cxn>
                <a:cxn ang="T10">
                  <a:pos x="T4" y="T5"/>
                </a:cxn>
                <a:cxn ang="T11">
                  <a:pos x="T6" y="T7"/>
                </a:cxn>
              </a:cxnLst>
              <a:rect l="T12" t="T13" r="T14" b="T15"/>
              <a:pathLst>
                <a:path w="30" h="17">
                  <a:moveTo>
                    <a:pt x="0" y="0"/>
                  </a:moveTo>
                  <a:lnTo>
                    <a:pt x="14" y="16"/>
                  </a:lnTo>
                  <a:lnTo>
                    <a:pt x="25" y="4"/>
                  </a:lnTo>
                  <a:lnTo>
                    <a:pt x="29"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5" name="Freeform 178"/>
            <p:cNvSpPr>
              <a:spLocks/>
            </p:cNvSpPr>
            <p:nvPr/>
          </p:nvSpPr>
          <p:spPr bwMode="auto">
            <a:xfrm>
              <a:off x="2733" y="1151"/>
              <a:ext cx="61" cy="119"/>
            </a:xfrm>
            <a:custGeom>
              <a:avLst/>
              <a:gdLst>
                <a:gd name="T0" fmla="*/ 0 w 61"/>
                <a:gd name="T1" fmla="*/ 108 h 119"/>
                <a:gd name="T2" fmla="*/ 2 w 61"/>
                <a:gd name="T3" fmla="*/ 113 h 119"/>
                <a:gd name="T4" fmla="*/ 9 w 61"/>
                <a:gd name="T5" fmla="*/ 116 h 119"/>
                <a:gd name="T6" fmla="*/ 16 w 61"/>
                <a:gd name="T7" fmla="*/ 118 h 119"/>
                <a:gd name="T8" fmla="*/ 23 w 61"/>
                <a:gd name="T9" fmla="*/ 116 h 119"/>
                <a:gd name="T10" fmla="*/ 30 w 61"/>
                <a:gd name="T11" fmla="*/ 110 h 119"/>
                <a:gd name="T12" fmla="*/ 31 w 61"/>
                <a:gd name="T13" fmla="*/ 103 h 119"/>
                <a:gd name="T14" fmla="*/ 32 w 61"/>
                <a:gd name="T15" fmla="*/ 100 h 119"/>
                <a:gd name="T16" fmla="*/ 60 w 61"/>
                <a:gd name="T17" fmla="*/ 27 h 119"/>
                <a:gd name="T18" fmla="*/ 44 w 61"/>
                <a:gd name="T19" fmla="*/ 0 h 119"/>
                <a:gd name="T20" fmla="*/ 0 w 61"/>
                <a:gd name="T21" fmla="*/ 108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119"/>
                <a:gd name="T35" fmla="*/ 61 w 61"/>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119">
                  <a:moveTo>
                    <a:pt x="0" y="108"/>
                  </a:moveTo>
                  <a:lnTo>
                    <a:pt x="2" y="113"/>
                  </a:lnTo>
                  <a:lnTo>
                    <a:pt x="9" y="116"/>
                  </a:lnTo>
                  <a:lnTo>
                    <a:pt x="16" y="118"/>
                  </a:lnTo>
                  <a:lnTo>
                    <a:pt x="23" y="116"/>
                  </a:lnTo>
                  <a:lnTo>
                    <a:pt x="30" y="110"/>
                  </a:lnTo>
                  <a:lnTo>
                    <a:pt x="31" y="103"/>
                  </a:lnTo>
                  <a:lnTo>
                    <a:pt x="32" y="100"/>
                  </a:lnTo>
                  <a:lnTo>
                    <a:pt x="60" y="27"/>
                  </a:lnTo>
                  <a:lnTo>
                    <a:pt x="44" y="0"/>
                  </a:lnTo>
                  <a:lnTo>
                    <a:pt x="0" y="108"/>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6" name="Freeform 179"/>
            <p:cNvSpPr>
              <a:spLocks/>
            </p:cNvSpPr>
            <p:nvPr/>
          </p:nvSpPr>
          <p:spPr bwMode="auto">
            <a:xfrm>
              <a:off x="2733" y="1151"/>
              <a:ext cx="61" cy="119"/>
            </a:xfrm>
            <a:custGeom>
              <a:avLst/>
              <a:gdLst>
                <a:gd name="T0" fmla="*/ 0 w 61"/>
                <a:gd name="T1" fmla="*/ 108 h 119"/>
                <a:gd name="T2" fmla="*/ 2 w 61"/>
                <a:gd name="T3" fmla="*/ 113 h 119"/>
                <a:gd name="T4" fmla="*/ 9 w 61"/>
                <a:gd name="T5" fmla="*/ 116 h 119"/>
                <a:gd name="T6" fmla="*/ 16 w 61"/>
                <a:gd name="T7" fmla="*/ 118 h 119"/>
                <a:gd name="T8" fmla="*/ 23 w 61"/>
                <a:gd name="T9" fmla="*/ 116 h 119"/>
                <a:gd name="T10" fmla="*/ 30 w 61"/>
                <a:gd name="T11" fmla="*/ 110 h 119"/>
                <a:gd name="T12" fmla="*/ 31 w 61"/>
                <a:gd name="T13" fmla="*/ 103 h 119"/>
                <a:gd name="T14" fmla="*/ 32 w 61"/>
                <a:gd name="T15" fmla="*/ 100 h 119"/>
                <a:gd name="T16" fmla="*/ 60 w 61"/>
                <a:gd name="T17" fmla="*/ 27 h 119"/>
                <a:gd name="T18" fmla="*/ 44 w 61"/>
                <a:gd name="T19" fmla="*/ 0 h 119"/>
                <a:gd name="T20" fmla="*/ 0 w 61"/>
                <a:gd name="T21" fmla="*/ 108 h 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1"/>
                <a:gd name="T34" fmla="*/ 0 h 119"/>
                <a:gd name="T35" fmla="*/ 61 w 61"/>
                <a:gd name="T36" fmla="*/ 119 h 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1" h="119">
                  <a:moveTo>
                    <a:pt x="0" y="108"/>
                  </a:moveTo>
                  <a:lnTo>
                    <a:pt x="2" y="113"/>
                  </a:lnTo>
                  <a:lnTo>
                    <a:pt x="9" y="116"/>
                  </a:lnTo>
                  <a:lnTo>
                    <a:pt x="16" y="118"/>
                  </a:lnTo>
                  <a:lnTo>
                    <a:pt x="23" y="116"/>
                  </a:lnTo>
                  <a:lnTo>
                    <a:pt x="30" y="110"/>
                  </a:lnTo>
                  <a:lnTo>
                    <a:pt x="31" y="103"/>
                  </a:lnTo>
                  <a:lnTo>
                    <a:pt x="32" y="100"/>
                  </a:lnTo>
                  <a:lnTo>
                    <a:pt x="60" y="27"/>
                  </a:lnTo>
                  <a:lnTo>
                    <a:pt x="44" y="0"/>
                  </a:lnTo>
                  <a:lnTo>
                    <a:pt x="0" y="108"/>
                  </a:lnTo>
                </a:path>
              </a:pathLst>
            </a:custGeom>
            <a:no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7" name="Freeform 180"/>
            <p:cNvSpPr>
              <a:spLocks/>
            </p:cNvSpPr>
            <p:nvPr/>
          </p:nvSpPr>
          <p:spPr bwMode="auto">
            <a:xfrm>
              <a:off x="2634" y="1047"/>
              <a:ext cx="17" cy="23"/>
            </a:xfrm>
            <a:custGeom>
              <a:avLst/>
              <a:gdLst>
                <a:gd name="T0" fmla="*/ 0 w 17"/>
                <a:gd name="T1" fmla="*/ 22 h 23"/>
                <a:gd name="T2" fmla="*/ 2 w 17"/>
                <a:gd name="T3" fmla="*/ 12 h 23"/>
                <a:gd name="T4" fmla="*/ 11 w 17"/>
                <a:gd name="T5" fmla="*/ 4 h 23"/>
                <a:gd name="T6" fmla="*/ 16 w 17"/>
                <a:gd name="T7" fmla="*/ 0 h 23"/>
                <a:gd name="T8" fmla="*/ 0 w 17"/>
                <a:gd name="T9" fmla="*/ 22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2"/>
                  </a:moveTo>
                  <a:lnTo>
                    <a:pt x="2" y="12"/>
                  </a:lnTo>
                  <a:lnTo>
                    <a:pt x="11" y="4"/>
                  </a:lnTo>
                  <a:lnTo>
                    <a:pt x="16" y="0"/>
                  </a:lnTo>
                  <a:lnTo>
                    <a:pt x="0" y="22"/>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8" name="Freeform 181"/>
            <p:cNvSpPr>
              <a:spLocks/>
            </p:cNvSpPr>
            <p:nvPr/>
          </p:nvSpPr>
          <p:spPr bwMode="auto">
            <a:xfrm>
              <a:off x="2634" y="1047"/>
              <a:ext cx="17" cy="23"/>
            </a:xfrm>
            <a:custGeom>
              <a:avLst/>
              <a:gdLst>
                <a:gd name="T0" fmla="*/ 0 w 17"/>
                <a:gd name="T1" fmla="*/ 22 h 23"/>
                <a:gd name="T2" fmla="*/ 2 w 17"/>
                <a:gd name="T3" fmla="*/ 12 h 23"/>
                <a:gd name="T4" fmla="*/ 11 w 17"/>
                <a:gd name="T5" fmla="*/ 4 h 23"/>
                <a:gd name="T6" fmla="*/ 16 w 17"/>
                <a:gd name="T7" fmla="*/ 0 h 23"/>
                <a:gd name="T8" fmla="*/ 0 w 17"/>
                <a:gd name="T9" fmla="*/ 22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2"/>
                  </a:moveTo>
                  <a:lnTo>
                    <a:pt x="2" y="12"/>
                  </a:lnTo>
                  <a:lnTo>
                    <a:pt x="11" y="4"/>
                  </a:lnTo>
                  <a:lnTo>
                    <a:pt x="16" y="0"/>
                  </a:lnTo>
                  <a:lnTo>
                    <a:pt x="0" y="2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09" name="Freeform 182"/>
            <p:cNvSpPr>
              <a:spLocks/>
            </p:cNvSpPr>
            <p:nvPr/>
          </p:nvSpPr>
          <p:spPr bwMode="auto">
            <a:xfrm>
              <a:off x="2634" y="1044"/>
              <a:ext cx="36" cy="29"/>
            </a:xfrm>
            <a:custGeom>
              <a:avLst/>
              <a:gdLst>
                <a:gd name="T0" fmla="*/ 15 w 36"/>
                <a:gd name="T1" fmla="*/ 0 h 29"/>
                <a:gd name="T2" fmla="*/ 9 w 36"/>
                <a:gd name="T3" fmla="*/ 4 h 29"/>
                <a:gd name="T4" fmla="*/ 0 w 36"/>
                <a:gd name="T5" fmla="*/ 22 h 29"/>
                <a:gd name="T6" fmla="*/ 4 w 36"/>
                <a:gd name="T7" fmla="*/ 28 h 29"/>
                <a:gd name="T8" fmla="*/ 35 w 36"/>
                <a:gd name="T9" fmla="*/ 28 h 29"/>
                <a:gd name="T10" fmla="*/ 15 w 36"/>
                <a:gd name="T11" fmla="*/ 0 h 29"/>
                <a:gd name="T12" fmla="*/ 0 60000 65536"/>
                <a:gd name="T13" fmla="*/ 0 60000 65536"/>
                <a:gd name="T14" fmla="*/ 0 60000 65536"/>
                <a:gd name="T15" fmla="*/ 0 60000 65536"/>
                <a:gd name="T16" fmla="*/ 0 60000 65536"/>
                <a:gd name="T17" fmla="*/ 0 60000 65536"/>
                <a:gd name="T18" fmla="*/ 0 w 36"/>
                <a:gd name="T19" fmla="*/ 0 h 29"/>
                <a:gd name="T20" fmla="*/ 36 w 3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6" h="29">
                  <a:moveTo>
                    <a:pt x="15" y="0"/>
                  </a:moveTo>
                  <a:lnTo>
                    <a:pt x="9" y="4"/>
                  </a:lnTo>
                  <a:lnTo>
                    <a:pt x="0" y="22"/>
                  </a:lnTo>
                  <a:lnTo>
                    <a:pt x="4" y="28"/>
                  </a:lnTo>
                  <a:lnTo>
                    <a:pt x="35" y="28"/>
                  </a:lnTo>
                  <a:lnTo>
                    <a:pt x="15" y="0"/>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0" name="Freeform 183"/>
            <p:cNvSpPr>
              <a:spLocks/>
            </p:cNvSpPr>
            <p:nvPr/>
          </p:nvSpPr>
          <p:spPr bwMode="auto">
            <a:xfrm>
              <a:off x="2634" y="1044"/>
              <a:ext cx="36" cy="29"/>
            </a:xfrm>
            <a:custGeom>
              <a:avLst/>
              <a:gdLst>
                <a:gd name="T0" fmla="*/ 15 w 36"/>
                <a:gd name="T1" fmla="*/ 0 h 29"/>
                <a:gd name="T2" fmla="*/ 9 w 36"/>
                <a:gd name="T3" fmla="*/ 4 h 29"/>
                <a:gd name="T4" fmla="*/ 0 w 36"/>
                <a:gd name="T5" fmla="*/ 22 h 29"/>
                <a:gd name="T6" fmla="*/ 4 w 36"/>
                <a:gd name="T7" fmla="*/ 28 h 29"/>
                <a:gd name="T8" fmla="*/ 35 w 36"/>
                <a:gd name="T9" fmla="*/ 28 h 29"/>
                <a:gd name="T10" fmla="*/ 15 w 36"/>
                <a:gd name="T11" fmla="*/ 0 h 29"/>
                <a:gd name="T12" fmla="*/ 0 60000 65536"/>
                <a:gd name="T13" fmla="*/ 0 60000 65536"/>
                <a:gd name="T14" fmla="*/ 0 60000 65536"/>
                <a:gd name="T15" fmla="*/ 0 60000 65536"/>
                <a:gd name="T16" fmla="*/ 0 60000 65536"/>
                <a:gd name="T17" fmla="*/ 0 60000 65536"/>
                <a:gd name="T18" fmla="*/ 0 w 36"/>
                <a:gd name="T19" fmla="*/ 0 h 29"/>
                <a:gd name="T20" fmla="*/ 36 w 36"/>
                <a:gd name="T21" fmla="*/ 29 h 29"/>
              </a:gdLst>
              <a:ahLst/>
              <a:cxnLst>
                <a:cxn ang="T12">
                  <a:pos x="T0" y="T1"/>
                </a:cxn>
                <a:cxn ang="T13">
                  <a:pos x="T2" y="T3"/>
                </a:cxn>
                <a:cxn ang="T14">
                  <a:pos x="T4" y="T5"/>
                </a:cxn>
                <a:cxn ang="T15">
                  <a:pos x="T6" y="T7"/>
                </a:cxn>
                <a:cxn ang="T16">
                  <a:pos x="T8" y="T9"/>
                </a:cxn>
                <a:cxn ang="T17">
                  <a:pos x="T10" y="T11"/>
                </a:cxn>
              </a:cxnLst>
              <a:rect l="T18" t="T19" r="T20" b="T21"/>
              <a:pathLst>
                <a:path w="36" h="29">
                  <a:moveTo>
                    <a:pt x="15" y="0"/>
                  </a:moveTo>
                  <a:lnTo>
                    <a:pt x="9" y="4"/>
                  </a:lnTo>
                  <a:lnTo>
                    <a:pt x="0" y="22"/>
                  </a:lnTo>
                  <a:lnTo>
                    <a:pt x="4" y="28"/>
                  </a:lnTo>
                  <a:lnTo>
                    <a:pt x="35" y="28"/>
                  </a:lnTo>
                  <a:lnTo>
                    <a:pt x="15"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1" name="Freeform 184"/>
            <p:cNvSpPr>
              <a:spLocks/>
            </p:cNvSpPr>
            <p:nvPr/>
          </p:nvSpPr>
          <p:spPr bwMode="auto">
            <a:xfrm>
              <a:off x="2181" y="1048"/>
              <a:ext cx="34" cy="33"/>
            </a:xfrm>
            <a:custGeom>
              <a:avLst/>
              <a:gdLst>
                <a:gd name="T0" fmla="*/ 20 w 34"/>
                <a:gd name="T1" fmla="*/ 0 h 33"/>
                <a:gd name="T2" fmla="*/ 0 w 34"/>
                <a:gd name="T3" fmla="*/ 19 h 33"/>
                <a:gd name="T4" fmla="*/ 3 w 34"/>
                <a:gd name="T5" fmla="*/ 32 h 33"/>
                <a:gd name="T6" fmla="*/ 32 w 34"/>
                <a:gd name="T7" fmla="*/ 23 h 33"/>
                <a:gd name="T8" fmla="*/ 33 w 34"/>
                <a:gd name="T9" fmla="*/ 23 h 33"/>
                <a:gd name="T10" fmla="*/ 31 w 34"/>
                <a:gd name="T11" fmla="*/ 12 h 33"/>
                <a:gd name="T12" fmla="*/ 24 w 34"/>
                <a:gd name="T13" fmla="*/ 3 h 33"/>
                <a:gd name="T14" fmla="*/ 22 w 34"/>
                <a:gd name="T15" fmla="*/ 0 h 33"/>
                <a:gd name="T16" fmla="*/ 20 w 34"/>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33"/>
                <a:gd name="T29" fmla="*/ 34 w 34"/>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33">
                  <a:moveTo>
                    <a:pt x="20" y="0"/>
                  </a:moveTo>
                  <a:lnTo>
                    <a:pt x="0" y="19"/>
                  </a:lnTo>
                  <a:lnTo>
                    <a:pt x="3" y="32"/>
                  </a:lnTo>
                  <a:lnTo>
                    <a:pt x="32" y="23"/>
                  </a:lnTo>
                  <a:lnTo>
                    <a:pt x="33" y="23"/>
                  </a:lnTo>
                  <a:lnTo>
                    <a:pt x="31" y="12"/>
                  </a:lnTo>
                  <a:lnTo>
                    <a:pt x="24" y="3"/>
                  </a:lnTo>
                  <a:lnTo>
                    <a:pt x="22" y="0"/>
                  </a:lnTo>
                  <a:lnTo>
                    <a:pt x="20" y="0"/>
                  </a:lnTo>
                </a:path>
              </a:pathLst>
            </a:custGeom>
            <a:solidFill>
              <a:srgbClr val="FFFF00"/>
            </a:solidFill>
            <a:ln w="12700" cap="rnd">
              <a:solidFill>
                <a:srgbClr val="161616"/>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2" name="Freeform 185"/>
            <p:cNvSpPr>
              <a:spLocks/>
            </p:cNvSpPr>
            <p:nvPr/>
          </p:nvSpPr>
          <p:spPr bwMode="auto">
            <a:xfrm>
              <a:off x="2181" y="1048"/>
              <a:ext cx="34" cy="33"/>
            </a:xfrm>
            <a:custGeom>
              <a:avLst/>
              <a:gdLst>
                <a:gd name="T0" fmla="*/ 20 w 34"/>
                <a:gd name="T1" fmla="*/ 0 h 33"/>
                <a:gd name="T2" fmla="*/ 0 w 34"/>
                <a:gd name="T3" fmla="*/ 19 h 33"/>
                <a:gd name="T4" fmla="*/ 3 w 34"/>
                <a:gd name="T5" fmla="*/ 32 h 33"/>
                <a:gd name="T6" fmla="*/ 32 w 34"/>
                <a:gd name="T7" fmla="*/ 23 h 33"/>
                <a:gd name="T8" fmla="*/ 33 w 34"/>
                <a:gd name="T9" fmla="*/ 23 h 33"/>
                <a:gd name="T10" fmla="*/ 31 w 34"/>
                <a:gd name="T11" fmla="*/ 12 h 33"/>
                <a:gd name="T12" fmla="*/ 24 w 34"/>
                <a:gd name="T13" fmla="*/ 3 h 33"/>
                <a:gd name="T14" fmla="*/ 22 w 34"/>
                <a:gd name="T15" fmla="*/ 0 h 33"/>
                <a:gd name="T16" fmla="*/ 20 w 34"/>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
                <a:gd name="T28" fmla="*/ 0 h 33"/>
                <a:gd name="T29" fmla="*/ 34 w 34"/>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 h="33">
                  <a:moveTo>
                    <a:pt x="20" y="0"/>
                  </a:moveTo>
                  <a:lnTo>
                    <a:pt x="0" y="19"/>
                  </a:lnTo>
                  <a:lnTo>
                    <a:pt x="3" y="32"/>
                  </a:lnTo>
                  <a:lnTo>
                    <a:pt x="32" y="23"/>
                  </a:lnTo>
                  <a:lnTo>
                    <a:pt x="33" y="23"/>
                  </a:lnTo>
                  <a:lnTo>
                    <a:pt x="31" y="12"/>
                  </a:lnTo>
                  <a:lnTo>
                    <a:pt x="24" y="3"/>
                  </a:lnTo>
                  <a:lnTo>
                    <a:pt x="22" y="0"/>
                  </a:lnTo>
                  <a:lnTo>
                    <a:pt x="20"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3" name="Freeform 186"/>
            <p:cNvSpPr>
              <a:spLocks/>
            </p:cNvSpPr>
            <p:nvPr/>
          </p:nvSpPr>
          <p:spPr bwMode="auto">
            <a:xfrm>
              <a:off x="2184" y="945"/>
              <a:ext cx="244" cy="125"/>
            </a:xfrm>
            <a:custGeom>
              <a:avLst/>
              <a:gdLst>
                <a:gd name="T0" fmla="*/ 243 w 244"/>
                <a:gd name="T1" fmla="*/ 0 h 125"/>
                <a:gd name="T2" fmla="*/ 203 w 244"/>
                <a:gd name="T3" fmla="*/ 3 h 125"/>
                <a:gd name="T4" fmla="*/ 172 w 244"/>
                <a:gd name="T5" fmla="*/ 7 h 125"/>
                <a:gd name="T6" fmla="*/ 142 w 244"/>
                <a:gd name="T7" fmla="*/ 15 h 125"/>
                <a:gd name="T8" fmla="*/ 114 w 244"/>
                <a:gd name="T9" fmla="*/ 26 h 125"/>
                <a:gd name="T10" fmla="*/ 87 w 244"/>
                <a:gd name="T11" fmla="*/ 41 h 125"/>
                <a:gd name="T12" fmla="*/ 61 w 244"/>
                <a:gd name="T13" fmla="*/ 57 h 125"/>
                <a:gd name="T14" fmla="*/ 37 w 244"/>
                <a:gd name="T15" fmla="*/ 78 h 125"/>
                <a:gd name="T16" fmla="*/ 18 w 244"/>
                <a:gd name="T17" fmla="*/ 99 h 125"/>
                <a:gd name="T18" fmla="*/ 0 w 244"/>
                <a:gd name="T19" fmla="*/ 124 h 1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4"/>
                <a:gd name="T31" fmla="*/ 0 h 125"/>
                <a:gd name="T32" fmla="*/ 244 w 244"/>
                <a:gd name="T33" fmla="*/ 125 h 1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4" h="125">
                  <a:moveTo>
                    <a:pt x="243" y="0"/>
                  </a:moveTo>
                  <a:lnTo>
                    <a:pt x="203" y="3"/>
                  </a:lnTo>
                  <a:lnTo>
                    <a:pt x="172" y="7"/>
                  </a:lnTo>
                  <a:lnTo>
                    <a:pt x="142" y="15"/>
                  </a:lnTo>
                  <a:lnTo>
                    <a:pt x="114" y="26"/>
                  </a:lnTo>
                  <a:lnTo>
                    <a:pt x="87" y="41"/>
                  </a:lnTo>
                  <a:lnTo>
                    <a:pt x="61" y="57"/>
                  </a:lnTo>
                  <a:lnTo>
                    <a:pt x="37" y="78"/>
                  </a:lnTo>
                  <a:lnTo>
                    <a:pt x="18" y="99"/>
                  </a:lnTo>
                  <a:lnTo>
                    <a:pt x="0" y="124"/>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4" name="Freeform 187"/>
            <p:cNvSpPr>
              <a:spLocks/>
            </p:cNvSpPr>
            <p:nvPr/>
          </p:nvSpPr>
          <p:spPr bwMode="auto">
            <a:xfrm>
              <a:off x="2203" y="1047"/>
              <a:ext cx="17" cy="23"/>
            </a:xfrm>
            <a:custGeom>
              <a:avLst/>
              <a:gdLst>
                <a:gd name="T0" fmla="*/ 16 w 17"/>
                <a:gd name="T1" fmla="*/ 22 h 23"/>
                <a:gd name="T2" fmla="*/ 13 w 17"/>
                <a:gd name="T3" fmla="*/ 11 h 23"/>
                <a:gd name="T4" fmla="*/ 4 w 17"/>
                <a:gd name="T5" fmla="*/ 2 h 23"/>
                <a:gd name="T6" fmla="*/ 0 w 17"/>
                <a:gd name="T7" fmla="*/ 0 h 23"/>
                <a:gd name="T8" fmla="*/ 0 60000 65536"/>
                <a:gd name="T9" fmla="*/ 0 60000 65536"/>
                <a:gd name="T10" fmla="*/ 0 60000 65536"/>
                <a:gd name="T11" fmla="*/ 0 60000 65536"/>
                <a:gd name="T12" fmla="*/ 0 w 17"/>
                <a:gd name="T13" fmla="*/ 0 h 23"/>
                <a:gd name="T14" fmla="*/ 17 w 17"/>
                <a:gd name="T15" fmla="*/ 23 h 23"/>
              </a:gdLst>
              <a:ahLst/>
              <a:cxnLst>
                <a:cxn ang="T8">
                  <a:pos x="T0" y="T1"/>
                </a:cxn>
                <a:cxn ang="T9">
                  <a:pos x="T2" y="T3"/>
                </a:cxn>
                <a:cxn ang="T10">
                  <a:pos x="T4" y="T5"/>
                </a:cxn>
                <a:cxn ang="T11">
                  <a:pos x="T6" y="T7"/>
                </a:cxn>
              </a:cxnLst>
              <a:rect l="T12" t="T13" r="T14" b="T15"/>
              <a:pathLst>
                <a:path w="17" h="23">
                  <a:moveTo>
                    <a:pt x="16" y="22"/>
                  </a:moveTo>
                  <a:lnTo>
                    <a:pt x="13" y="11"/>
                  </a:lnTo>
                  <a:lnTo>
                    <a:pt x="4" y="2"/>
                  </a:lnTo>
                  <a:lnTo>
                    <a:pt x="0" y="0"/>
                  </a:lnTo>
                </a:path>
              </a:pathLst>
            </a:custGeom>
            <a:noFill/>
            <a:ln w="12700" cap="rnd">
              <a:solidFill>
                <a:srgbClr val="FFFF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5" name="Freeform 188"/>
            <p:cNvSpPr>
              <a:spLocks/>
            </p:cNvSpPr>
            <p:nvPr/>
          </p:nvSpPr>
          <p:spPr bwMode="auto">
            <a:xfrm>
              <a:off x="2429" y="945"/>
              <a:ext cx="235" cy="124"/>
            </a:xfrm>
            <a:custGeom>
              <a:avLst/>
              <a:gdLst>
                <a:gd name="T0" fmla="*/ 0 w 235"/>
                <a:gd name="T1" fmla="*/ 0 h 124"/>
                <a:gd name="T2" fmla="*/ 31 w 235"/>
                <a:gd name="T3" fmla="*/ 0 h 124"/>
                <a:gd name="T4" fmla="*/ 62 w 235"/>
                <a:gd name="T5" fmla="*/ 6 h 124"/>
                <a:gd name="T6" fmla="*/ 91 w 235"/>
                <a:gd name="T7" fmla="*/ 13 h 124"/>
                <a:gd name="T8" fmla="*/ 120 w 235"/>
                <a:gd name="T9" fmla="*/ 24 h 124"/>
                <a:gd name="T10" fmla="*/ 146 w 235"/>
                <a:gd name="T11" fmla="*/ 39 h 124"/>
                <a:gd name="T12" fmla="*/ 171 w 235"/>
                <a:gd name="T13" fmla="*/ 56 h 124"/>
                <a:gd name="T14" fmla="*/ 195 w 235"/>
                <a:gd name="T15" fmla="*/ 76 h 124"/>
                <a:gd name="T16" fmla="*/ 215 w 235"/>
                <a:gd name="T17" fmla="*/ 98 h 124"/>
                <a:gd name="T18" fmla="*/ 234 w 235"/>
                <a:gd name="T19" fmla="*/ 123 h 1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5"/>
                <a:gd name="T31" fmla="*/ 0 h 124"/>
                <a:gd name="T32" fmla="*/ 235 w 235"/>
                <a:gd name="T33" fmla="*/ 124 h 1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5" h="124">
                  <a:moveTo>
                    <a:pt x="0" y="0"/>
                  </a:moveTo>
                  <a:lnTo>
                    <a:pt x="31" y="0"/>
                  </a:lnTo>
                  <a:lnTo>
                    <a:pt x="62" y="6"/>
                  </a:lnTo>
                  <a:lnTo>
                    <a:pt x="91" y="13"/>
                  </a:lnTo>
                  <a:lnTo>
                    <a:pt x="120" y="24"/>
                  </a:lnTo>
                  <a:lnTo>
                    <a:pt x="146" y="39"/>
                  </a:lnTo>
                  <a:lnTo>
                    <a:pt x="171" y="56"/>
                  </a:lnTo>
                  <a:lnTo>
                    <a:pt x="195" y="76"/>
                  </a:lnTo>
                  <a:lnTo>
                    <a:pt x="215" y="98"/>
                  </a:lnTo>
                  <a:lnTo>
                    <a:pt x="234" y="123"/>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6" name="Freeform 189"/>
            <p:cNvSpPr>
              <a:spLocks/>
            </p:cNvSpPr>
            <p:nvPr/>
          </p:nvSpPr>
          <p:spPr bwMode="auto">
            <a:xfrm>
              <a:off x="2634" y="1045"/>
              <a:ext cx="17" cy="23"/>
            </a:xfrm>
            <a:custGeom>
              <a:avLst/>
              <a:gdLst>
                <a:gd name="T0" fmla="*/ 0 w 17"/>
                <a:gd name="T1" fmla="*/ 22 h 23"/>
                <a:gd name="T2" fmla="*/ 2 w 17"/>
                <a:gd name="T3" fmla="*/ 12 h 23"/>
                <a:gd name="T4" fmla="*/ 11 w 17"/>
                <a:gd name="T5" fmla="*/ 3 h 23"/>
                <a:gd name="T6" fmla="*/ 16 w 17"/>
                <a:gd name="T7" fmla="*/ 0 h 23"/>
                <a:gd name="T8" fmla="*/ 0 60000 65536"/>
                <a:gd name="T9" fmla="*/ 0 60000 65536"/>
                <a:gd name="T10" fmla="*/ 0 60000 65536"/>
                <a:gd name="T11" fmla="*/ 0 60000 65536"/>
                <a:gd name="T12" fmla="*/ 0 w 17"/>
                <a:gd name="T13" fmla="*/ 0 h 23"/>
                <a:gd name="T14" fmla="*/ 17 w 17"/>
                <a:gd name="T15" fmla="*/ 23 h 23"/>
              </a:gdLst>
              <a:ahLst/>
              <a:cxnLst>
                <a:cxn ang="T8">
                  <a:pos x="T0" y="T1"/>
                </a:cxn>
                <a:cxn ang="T9">
                  <a:pos x="T2" y="T3"/>
                </a:cxn>
                <a:cxn ang="T10">
                  <a:pos x="T4" y="T5"/>
                </a:cxn>
                <a:cxn ang="T11">
                  <a:pos x="T6" y="T7"/>
                </a:cxn>
              </a:cxnLst>
              <a:rect l="T12" t="T13" r="T14" b="T15"/>
              <a:pathLst>
                <a:path w="17" h="23">
                  <a:moveTo>
                    <a:pt x="0" y="22"/>
                  </a:moveTo>
                  <a:lnTo>
                    <a:pt x="2" y="12"/>
                  </a:lnTo>
                  <a:lnTo>
                    <a:pt x="11" y="3"/>
                  </a:lnTo>
                  <a:lnTo>
                    <a:pt x="16" y="0"/>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7" name="Freeform 190"/>
            <p:cNvSpPr>
              <a:spLocks/>
            </p:cNvSpPr>
            <p:nvPr/>
          </p:nvSpPr>
          <p:spPr bwMode="auto">
            <a:xfrm>
              <a:off x="2174" y="1420"/>
              <a:ext cx="506" cy="172"/>
            </a:xfrm>
            <a:custGeom>
              <a:avLst/>
              <a:gdLst>
                <a:gd name="T0" fmla="*/ 0 w 506"/>
                <a:gd name="T1" fmla="*/ 171 h 172"/>
                <a:gd name="T2" fmla="*/ 504 w 506"/>
                <a:gd name="T3" fmla="*/ 171 h 172"/>
                <a:gd name="T4" fmla="*/ 505 w 506"/>
                <a:gd name="T5" fmla="*/ 0 h 172"/>
                <a:gd name="T6" fmla="*/ 0 w 506"/>
                <a:gd name="T7" fmla="*/ 0 h 172"/>
                <a:gd name="T8" fmla="*/ 0 w 506"/>
                <a:gd name="T9" fmla="*/ 171 h 172"/>
                <a:gd name="T10" fmla="*/ 0 60000 65536"/>
                <a:gd name="T11" fmla="*/ 0 60000 65536"/>
                <a:gd name="T12" fmla="*/ 0 60000 65536"/>
                <a:gd name="T13" fmla="*/ 0 60000 65536"/>
                <a:gd name="T14" fmla="*/ 0 60000 65536"/>
                <a:gd name="T15" fmla="*/ 0 w 506"/>
                <a:gd name="T16" fmla="*/ 0 h 172"/>
                <a:gd name="T17" fmla="*/ 506 w 506"/>
                <a:gd name="T18" fmla="*/ 172 h 172"/>
              </a:gdLst>
              <a:ahLst/>
              <a:cxnLst>
                <a:cxn ang="T10">
                  <a:pos x="T0" y="T1"/>
                </a:cxn>
                <a:cxn ang="T11">
                  <a:pos x="T2" y="T3"/>
                </a:cxn>
                <a:cxn ang="T12">
                  <a:pos x="T4" y="T5"/>
                </a:cxn>
                <a:cxn ang="T13">
                  <a:pos x="T6" y="T7"/>
                </a:cxn>
                <a:cxn ang="T14">
                  <a:pos x="T8" y="T9"/>
                </a:cxn>
              </a:cxnLst>
              <a:rect l="T15" t="T16" r="T17" b="T18"/>
              <a:pathLst>
                <a:path w="506" h="172">
                  <a:moveTo>
                    <a:pt x="0" y="171"/>
                  </a:moveTo>
                  <a:lnTo>
                    <a:pt x="504" y="171"/>
                  </a:lnTo>
                  <a:lnTo>
                    <a:pt x="505" y="0"/>
                  </a:lnTo>
                  <a:lnTo>
                    <a:pt x="0" y="0"/>
                  </a:lnTo>
                  <a:lnTo>
                    <a:pt x="0" y="171"/>
                  </a:lnTo>
                </a:path>
              </a:pathLst>
            </a:custGeom>
            <a:solidFill>
              <a:srgbClr val="0000FF"/>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8" name="Freeform 191"/>
            <p:cNvSpPr>
              <a:spLocks/>
            </p:cNvSpPr>
            <p:nvPr/>
          </p:nvSpPr>
          <p:spPr bwMode="auto">
            <a:xfrm>
              <a:off x="2174" y="1420"/>
              <a:ext cx="506" cy="172"/>
            </a:xfrm>
            <a:custGeom>
              <a:avLst/>
              <a:gdLst>
                <a:gd name="T0" fmla="*/ 0 w 506"/>
                <a:gd name="T1" fmla="*/ 171 h 172"/>
                <a:gd name="T2" fmla="*/ 504 w 506"/>
                <a:gd name="T3" fmla="*/ 171 h 172"/>
                <a:gd name="T4" fmla="*/ 505 w 506"/>
                <a:gd name="T5" fmla="*/ 0 h 172"/>
                <a:gd name="T6" fmla="*/ 0 w 506"/>
                <a:gd name="T7" fmla="*/ 0 h 172"/>
                <a:gd name="T8" fmla="*/ 0 w 506"/>
                <a:gd name="T9" fmla="*/ 171 h 172"/>
                <a:gd name="T10" fmla="*/ 0 60000 65536"/>
                <a:gd name="T11" fmla="*/ 0 60000 65536"/>
                <a:gd name="T12" fmla="*/ 0 60000 65536"/>
                <a:gd name="T13" fmla="*/ 0 60000 65536"/>
                <a:gd name="T14" fmla="*/ 0 60000 65536"/>
                <a:gd name="T15" fmla="*/ 0 w 506"/>
                <a:gd name="T16" fmla="*/ 0 h 172"/>
                <a:gd name="T17" fmla="*/ 506 w 506"/>
                <a:gd name="T18" fmla="*/ 172 h 172"/>
              </a:gdLst>
              <a:ahLst/>
              <a:cxnLst>
                <a:cxn ang="T10">
                  <a:pos x="T0" y="T1"/>
                </a:cxn>
                <a:cxn ang="T11">
                  <a:pos x="T2" y="T3"/>
                </a:cxn>
                <a:cxn ang="T12">
                  <a:pos x="T4" y="T5"/>
                </a:cxn>
                <a:cxn ang="T13">
                  <a:pos x="T6" y="T7"/>
                </a:cxn>
                <a:cxn ang="T14">
                  <a:pos x="T8" y="T9"/>
                </a:cxn>
              </a:cxnLst>
              <a:rect l="T15" t="T16" r="T17" b="T18"/>
              <a:pathLst>
                <a:path w="506" h="172">
                  <a:moveTo>
                    <a:pt x="0" y="171"/>
                  </a:moveTo>
                  <a:lnTo>
                    <a:pt x="504" y="171"/>
                  </a:lnTo>
                  <a:lnTo>
                    <a:pt x="505" y="0"/>
                  </a:lnTo>
                  <a:lnTo>
                    <a:pt x="0" y="0"/>
                  </a:lnTo>
                  <a:lnTo>
                    <a:pt x="0" y="171"/>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19" name="Freeform 192"/>
            <p:cNvSpPr>
              <a:spLocks/>
            </p:cNvSpPr>
            <p:nvPr/>
          </p:nvSpPr>
          <p:spPr bwMode="auto">
            <a:xfrm>
              <a:off x="1984" y="1326"/>
              <a:ext cx="60" cy="42"/>
            </a:xfrm>
            <a:custGeom>
              <a:avLst/>
              <a:gdLst>
                <a:gd name="T0" fmla="*/ 0 w 60"/>
                <a:gd name="T1" fmla="*/ 29 h 42"/>
                <a:gd name="T2" fmla="*/ 0 w 60"/>
                <a:gd name="T3" fmla="*/ 35 h 42"/>
                <a:gd name="T4" fmla="*/ 55 w 60"/>
                <a:gd name="T5" fmla="*/ 41 h 42"/>
                <a:gd name="T6" fmla="*/ 56 w 60"/>
                <a:gd name="T7" fmla="*/ 31 h 42"/>
                <a:gd name="T8" fmla="*/ 22 w 60"/>
                <a:gd name="T9" fmla="*/ 29 h 42"/>
                <a:gd name="T10" fmla="*/ 59 w 60"/>
                <a:gd name="T11" fmla="*/ 14 h 42"/>
                <a:gd name="T12" fmla="*/ 59 w 60"/>
                <a:gd name="T13" fmla="*/ 4 h 42"/>
                <a:gd name="T14" fmla="*/ 3 w 60"/>
                <a:gd name="T15" fmla="*/ 0 h 42"/>
                <a:gd name="T16" fmla="*/ 3 w 60"/>
                <a:gd name="T17" fmla="*/ 8 h 42"/>
                <a:gd name="T18" fmla="*/ 39 w 60"/>
                <a:gd name="T19" fmla="*/ 12 h 42"/>
                <a:gd name="T20" fmla="*/ 0 w 60"/>
                <a:gd name="T21" fmla="*/ 29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2"/>
                <a:gd name="T35" fmla="*/ 60 w 6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2">
                  <a:moveTo>
                    <a:pt x="0" y="29"/>
                  </a:moveTo>
                  <a:lnTo>
                    <a:pt x="0" y="35"/>
                  </a:lnTo>
                  <a:lnTo>
                    <a:pt x="55" y="41"/>
                  </a:lnTo>
                  <a:lnTo>
                    <a:pt x="56" y="31"/>
                  </a:lnTo>
                  <a:lnTo>
                    <a:pt x="22" y="29"/>
                  </a:lnTo>
                  <a:lnTo>
                    <a:pt x="59" y="14"/>
                  </a:lnTo>
                  <a:lnTo>
                    <a:pt x="59" y="4"/>
                  </a:lnTo>
                  <a:lnTo>
                    <a:pt x="3" y="0"/>
                  </a:lnTo>
                  <a:lnTo>
                    <a:pt x="3" y="8"/>
                  </a:lnTo>
                  <a:lnTo>
                    <a:pt x="39" y="12"/>
                  </a:lnTo>
                  <a:lnTo>
                    <a:pt x="0" y="29"/>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0" name="Freeform 193"/>
            <p:cNvSpPr>
              <a:spLocks/>
            </p:cNvSpPr>
            <p:nvPr/>
          </p:nvSpPr>
          <p:spPr bwMode="auto">
            <a:xfrm>
              <a:off x="1988" y="1326"/>
              <a:ext cx="60" cy="42"/>
            </a:xfrm>
            <a:custGeom>
              <a:avLst/>
              <a:gdLst>
                <a:gd name="T0" fmla="*/ 1 w 60"/>
                <a:gd name="T1" fmla="*/ 29 h 42"/>
                <a:gd name="T2" fmla="*/ 0 w 60"/>
                <a:gd name="T3" fmla="*/ 35 h 42"/>
                <a:gd name="T4" fmla="*/ 55 w 60"/>
                <a:gd name="T5" fmla="*/ 41 h 42"/>
                <a:gd name="T6" fmla="*/ 56 w 60"/>
                <a:gd name="T7" fmla="*/ 31 h 42"/>
                <a:gd name="T8" fmla="*/ 23 w 60"/>
                <a:gd name="T9" fmla="*/ 29 h 42"/>
                <a:gd name="T10" fmla="*/ 58 w 60"/>
                <a:gd name="T11" fmla="*/ 14 h 42"/>
                <a:gd name="T12" fmla="*/ 59 w 60"/>
                <a:gd name="T13" fmla="*/ 4 h 42"/>
                <a:gd name="T14" fmla="*/ 4 w 60"/>
                <a:gd name="T15" fmla="*/ 0 h 42"/>
                <a:gd name="T16" fmla="*/ 3 w 60"/>
                <a:gd name="T17" fmla="*/ 8 h 42"/>
                <a:gd name="T18" fmla="*/ 39 w 60"/>
                <a:gd name="T19" fmla="*/ 12 h 42"/>
                <a:gd name="T20" fmla="*/ 1 w 60"/>
                <a:gd name="T21" fmla="*/ 29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42"/>
                <a:gd name="T35" fmla="*/ 60 w 60"/>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42">
                  <a:moveTo>
                    <a:pt x="1" y="29"/>
                  </a:moveTo>
                  <a:lnTo>
                    <a:pt x="0" y="35"/>
                  </a:lnTo>
                  <a:lnTo>
                    <a:pt x="55" y="41"/>
                  </a:lnTo>
                  <a:lnTo>
                    <a:pt x="56" y="31"/>
                  </a:lnTo>
                  <a:lnTo>
                    <a:pt x="23" y="29"/>
                  </a:lnTo>
                  <a:lnTo>
                    <a:pt x="58" y="14"/>
                  </a:lnTo>
                  <a:lnTo>
                    <a:pt x="59" y="4"/>
                  </a:lnTo>
                  <a:lnTo>
                    <a:pt x="4" y="0"/>
                  </a:lnTo>
                  <a:lnTo>
                    <a:pt x="3" y="8"/>
                  </a:lnTo>
                  <a:lnTo>
                    <a:pt x="39" y="12"/>
                  </a:lnTo>
                  <a:lnTo>
                    <a:pt x="1" y="29"/>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1" name="Freeform 194"/>
            <p:cNvSpPr>
              <a:spLocks/>
            </p:cNvSpPr>
            <p:nvPr/>
          </p:nvSpPr>
          <p:spPr bwMode="auto">
            <a:xfrm>
              <a:off x="2779" y="1242"/>
              <a:ext cx="61" cy="43"/>
            </a:xfrm>
            <a:custGeom>
              <a:avLst/>
              <a:gdLst>
                <a:gd name="T0" fmla="*/ 0 w 61"/>
                <a:gd name="T1" fmla="*/ 5 h 43"/>
                <a:gd name="T2" fmla="*/ 0 w 61"/>
                <a:gd name="T3" fmla="*/ 0 h 43"/>
                <a:gd name="T4" fmla="*/ 57 w 61"/>
                <a:gd name="T5" fmla="*/ 3 h 43"/>
                <a:gd name="T6" fmla="*/ 60 w 61"/>
                <a:gd name="T7" fmla="*/ 15 h 43"/>
                <a:gd name="T8" fmla="*/ 9 w 61"/>
                <a:gd name="T9" fmla="*/ 42 h 43"/>
                <a:gd name="T10" fmla="*/ 7 w 61"/>
                <a:gd name="T11" fmla="*/ 31 h 43"/>
                <a:gd name="T12" fmla="*/ 17 w 61"/>
                <a:gd name="T13" fmla="*/ 26 h 43"/>
                <a:gd name="T14" fmla="*/ 15 w 61"/>
                <a:gd name="T15" fmla="*/ 11 h 43"/>
                <a:gd name="T16" fmla="*/ 23 w 61"/>
                <a:gd name="T17" fmla="*/ 9 h 43"/>
                <a:gd name="T18" fmla="*/ 25 w 61"/>
                <a:gd name="T19" fmla="*/ 24 h 43"/>
                <a:gd name="T20" fmla="*/ 49 w 61"/>
                <a:gd name="T21" fmla="*/ 12 h 43"/>
                <a:gd name="T22" fmla="*/ 2 w 61"/>
                <a:gd name="T23" fmla="*/ 9 h 43"/>
                <a:gd name="T24" fmla="*/ 0 w 61"/>
                <a:gd name="T25" fmla="*/ 5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43"/>
                <a:gd name="T41" fmla="*/ 61 w 6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43">
                  <a:moveTo>
                    <a:pt x="0" y="5"/>
                  </a:moveTo>
                  <a:lnTo>
                    <a:pt x="0" y="0"/>
                  </a:lnTo>
                  <a:lnTo>
                    <a:pt x="57" y="3"/>
                  </a:lnTo>
                  <a:lnTo>
                    <a:pt x="60" y="15"/>
                  </a:lnTo>
                  <a:lnTo>
                    <a:pt x="9" y="42"/>
                  </a:lnTo>
                  <a:lnTo>
                    <a:pt x="7" y="31"/>
                  </a:lnTo>
                  <a:lnTo>
                    <a:pt x="17" y="26"/>
                  </a:lnTo>
                  <a:lnTo>
                    <a:pt x="15" y="11"/>
                  </a:lnTo>
                  <a:lnTo>
                    <a:pt x="23" y="9"/>
                  </a:lnTo>
                  <a:lnTo>
                    <a:pt x="25" y="24"/>
                  </a:lnTo>
                  <a:lnTo>
                    <a:pt x="49" y="12"/>
                  </a:lnTo>
                  <a:lnTo>
                    <a:pt x="2" y="9"/>
                  </a:lnTo>
                  <a:lnTo>
                    <a:pt x="0" y="5"/>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2" name="Freeform 195"/>
            <p:cNvSpPr>
              <a:spLocks/>
            </p:cNvSpPr>
            <p:nvPr/>
          </p:nvSpPr>
          <p:spPr bwMode="auto">
            <a:xfrm>
              <a:off x="2779" y="1242"/>
              <a:ext cx="61" cy="43"/>
            </a:xfrm>
            <a:custGeom>
              <a:avLst/>
              <a:gdLst>
                <a:gd name="T0" fmla="*/ 0 w 61"/>
                <a:gd name="T1" fmla="*/ 5 h 43"/>
                <a:gd name="T2" fmla="*/ 0 w 61"/>
                <a:gd name="T3" fmla="*/ 0 h 43"/>
                <a:gd name="T4" fmla="*/ 57 w 61"/>
                <a:gd name="T5" fmla="*/ 3 h 43"/>
                <a:gd name="T6" fmla="*/ 60 w 61"/>
                <a:gd name="T7" fmla="*/ 15 h 43"/>
                <a:gd name="T8" fmla="*/ 9 w 61"/>
                <a:gd name="T9" fmla="*/ 42 h 43"/>
                <a:gd name="T10" fmla="*/ 7 w 61"/>
                <a:gd name="T11" fmla="*/ 31 h 43"/>
                <a:gd name="T12" fmla="*/ 17 w 61"/>
                <a:gd name="T13" fmla="*/ 26 h 43"/>
                <a:gd name="T14" fmla="*/ 15 w 61"/>
                <a:gd name="T15" fmla="*/ 11 h 43"/>
                <a:gd name="T16" fmla="*/ 23 w 61"/>
                <a:gd name="T17" fmla="*/ 9 h 43"/>
                <a:gd name="T18" fmla="*/ 25 w 61"/>
                <a:gd name="T19" fmla="*/ 24 h 43"/>
                <a:gd name="T20" fmla="*/ 49 w 61"/>
                <a:gd name="T21" fmla="*/ 12 h 43"/>
                <a:gd name="T22" fmla="*/ 2 w 61"/>
                <a:gd name="T23" fmla="*/ 9 h 43"/>
                <a:gd name="T24" fmla="*/ 0 w 61"/>
                <a:gd name="T25" fmla="*/ 5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
                <a:gd name="T40" fmla="*/ 0 h 43"/>
                <a:gd name="T41" fmla="*/ 61 w 6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 h="43">
                  <a:moveTo>
                    <a:pt x="0" y="5"/>
                  </a:moveTo>
                  <a:lnTo>
                    <a:pt x="0" y="0"/>
                  </a:lnTo>
                  <a:lnTo>
                    <a:pt x="57" y="3"/>
                  </a:lnTo>
                  <a:lnTo>
                    <a:pt x="60" y="15"/>
                  </a:lnTo>
                  <a:lnTo>
                    <a:pt x="9" y="42"/>
                  </a:lnTo>
                  <a:lnTo>
                    <a:pt x="7" y="31"/>
                  </a:lnTo>
                  <a:lnTo>
                    <a:pt x="17" y="26"/>
                  </a:lnTo>
                  <a:lnTo>
                    <a:pt x="15" y="11"/>
                  </a:lnTo>
                  <a:lnTo>
                    <a:pt x="23" y="9"/>
                  </a:lnTo>
                  <a:lnTo>
                    <a:pt x="25" y="24"/>
                  </a:lnTo>
                  <a:lnTo>
                    <a:pt x="49" y="12"/>
                  </a:lnTo>
                  <a:lnTo>
                    <a:pt x="2" y="9"/>
                  </a:lnTo>
                  <a:lnTo>
                    <a:pt x="0" y="5"/>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3" name="Freeform 196"/>
            <p:cNvSpPr>
              <a:spLocks/>
            </p:cNvSpPr>
            <p:nvPr/>
          </p:nvSpPr>
          <p:spPr bwMode="auto">
            <a:xfrm>
              <a:off x="2806" y="1360"/>
              <a:ext cx="61" cy="38"/>
            </a:xfrm>
            <a:custGeom>
              <a:avLst/>
              <a:gdLst>
                <a:gd name="T0" fmla="*/ 51 w 61"/>
                <a:gd name="T1" fmla="*/ 33 h 38"/>
                <a:gd name="T2" fmla="*/ 60 w 61"/>
                <a:gd name="T3" fmla="*/ 32 h 38"/>
                <a:gd name="T4" fmla="*/ 57 w 61"/>
                <a:gd name="T5" fmla="*/ 0 h 38"/>
                <a:gd name="T6" fmla="*/ 0 w 61"/>
                <a:gd name="T7" fmla="*/ 4 h 38"/>
                <a:gd name="T8" fmla="*/ 2 w 61"/>
                <a:gd name="T9" fmla="*/ 37 h 38"/>
                <a:gd name="T10" fmla="*/ 10 w 61"/>
                <a:gd name="T11" fmla="*/ 36 h 38"/>
                <a:gd name="T12" fmla="*/ 9 w 61"/>
                <a:gd name="T13" fmla="*/ 18 h 38"/>
                <a:gd name="T14" fmla="*/ 8 w 61"/>
                <a:gd name="T15" fmla="*/ 12 h 38"/>
                <a:gd name="T16" fmla="*/ 26 w 61"/>
                <a:gd name="T17" fmla="*/ 12 h 38"/>
                <a:gd name="T18" fmla="*/ 27 w 61"/>
                <a:gd name="T19" fmla="*/ 29 h 38"/>
                <a:gd name="T20" fmla="*/ 35 w 61"/>
                <a:gd name="T21" fmla="*/ 29 h 38"/>
                <a:gd name="T22" fmla="*/ 33 w 61"/>
                <a:gd name="T23" fmla="*/ 10 h 38"/>
                <a:gd name="T24" fmla="*/ 50 w 61"/>
                <a:gd name="T25" fmla="*/ 9 h 38"/>
                <a:gd name="T26" fmla="*/ 50 w 61"/>
                <a:gd name="T27" fmla="*/ 24 h 38"/>
                <a:gd name="T28" fmla="*/ 51 w 61"/>
                <a:gd name="T29" fmla="*/ 33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38"/>
                <a:gd name="T47" fmla="*/ 61 w 61"/>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38">
                  <a:moveTo>
                    <a:pt x="51" y="33"/>
                  </a:moveTo>
                  <a:lnTo>
                    <a:pt x="60" y="32"/>
                  </a:lnTo>
                  <a:lnTo>
                    <a:pt x="57" y="0"/>
                  </a:lnTo>
                  <a:lnTo>
                    <a:pt x="0" y="4"/>
                  </a:lnTo>
                  <a:lnTo>
                    <a:pt x="2" y="37"/>
                  </a:lnTo>
                  <a:lnTo>
                    <a:pt x="10" y="36"/>
                  </a:lnTo>
                  <a:lnTo>
                    <a:pt x="9" y="18"/>
                  </a:lnTo>
                  <a:lnTo>
                    <a:pt x="8" y="12"/>
                  </a:lnTo>
                  <a:lnTo>
                    <a:pt x="26" y="12"/>
                  </a:lnTo>
                  <a:lnTo>
                    <a:pt x="27" y="29"/>
                  </a:lnTo>
                  <a:lnTo>
                    <a:pt x="35" y="29"/>
                  </a:lnTo>
                  <a:lnTo>
                    <a:pt x="33" y="10"/>
                  </a:lnTo>
                  <a:lnTo>
                    <a:pt x="50" y="9"/>
                  </a:lnTo>
                  <a:lnTo>
                    <a:pt x="50" y="24"/>
                  </a:lnTo>
                  <a:lnTo>
                    <a:pt x="51" y="33"/>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4" name="Freeform 197"/>
            <p:cNvSpPr>
              <a:spLocks/>
            </p:cNvSpPr>
            <p:nvPr/>
          </p:nvSpPr>
          <p:spPr bwMode="auto">
            <a:xfrm>
              <a:off x="2806" y="1360"/>
              <a:ext cx="61" cy="38"/>
            </a:xfrm>
            <a:custGeom>
              <a:avLst/>
              <a:gdLst>
                <a:gd name="T0" fmla="*/ 51 w 61"/>
                <a:gd name="T1" fmla="*/ 33 h 38"/>
                <a:gd name="T2" fmla="*/ 60 w 61"/>
                <a:gd name="T3" fmla="*/ 32 h 38"/>
                <a:gd name="T4" fmla="*/ 57 w 61"/>
                <a:gd name="T5" fmla="*/ 0 h 38"/>
                <a:gd name="T6" fmla="*/ 0 w 61"/>
                <a:gd name="T7" fmla="*/ 4 h 38"/>
                <a:gd name="T8" fmla="*/ 2 w 61"/>
                <a:gd name="T9" fmla="*/ 37 h 38"/>
                <a:gd name="T10" fmla="*/ 10 w 61"/>
                <a:gd name="T11" fmla="*/ 36 h 38"/>
                <a:gd name="T12" fmla="*/ 9 w 61"/>
                <a:gd name="T13" fmla="*/ 18 h 38"/>
                <a:gd name="T14" fmla="*/ 8 w 61"/>
                <a:gd name="T15" fmla="*/ 12 h 38"/>
                <a:gd name="T16" fmla="*/ 26 w 61"/>
                <a:gd name="T17" fmla="*/ 12 h 38"/>
                <a:gd name="T18" fmla="*/ 27 w 61"/>
                <a:gd name="T19" fmla="*/ 29 h 38"/>
                <a:gd name="T20" fmla="*/ 35 w 61"/>
                <a:gd name="T21" fmla="*/ 29 h 38"/>
                <a:gd name="T22" fmla="*/ 33 w 61"/>
                <a:gd name="T23" fmla="*/ 10 h 38"/>
                <a:gd name="T24" fmla="*/ 50 w 61"/>
                <a:gd name="T25" fmla="*/ 9 h 38"/>
                <a:gd name="T26" fmla="*/ 50 w 61"/>
                <a:gd name="T27" fmla="*/ 24 h 38"/>
                <a:gd name="T28" fmla="*/ 51 w 61"/>
                <a:gd name="T29" fmla="*/ 33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
                <a:gd name="T46" fmla="*/ 0 h 38"/>
                <a:gd name="T47" fmla="*/ 61 w 61"/>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 h="38">
                  <a:moveTo>
                    <a:pt x="51" y="33"/>
                  </a:moveTo>
                  <a:lnTo>
                    <a:pt x="60" y="32"/>
                  </a:lnTo>
                  <a:lnTo>
                    <a:pt x="57" y="0"/>
                  </a:lnTo>
                  <a:lnTo>
                    <a:pt x="0" y="4"/>
                  </a:lnTo>
                  <a:lnTo>
                    <a:pt x="2" y="37"/>
                  </a:lnTo>
                  <a:lnTo>
                    <a:pt x="10" y="36"/>
                  </a:lnTo>
                  <a:lnTo>
                    <a:pt x="9" y="18"/>
                  </a:lnTo>
                  <a:lnTo>
                    <a:pt x="8" y="12"/>
                  </a:lnTo>
                  <a:lnTo>
                    <a:pt x="26" y="12"/>
                  </a:lnTo>
                  <a:lnTo>
                    <a:pt x="27" y="29"/>
                  </a:lnTo>
                  <a:lnTo>
                    <a:pt x="35" y="29"/>
                  </a:lnTo>
                  <a:lnTo>
                    <a:pt x="33" y="10"/>
                  </a:lnTo>
                  <a:lnTo>
                    <a:pt x="50" y="9"/>
                  </a:lnTo>
                  <a:lnTo>
                    <a:pt x="50" y="24"/>
                  </a:lnTo>
                  <a:lnTo>
                    <a:pt x="51" y="33"/>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5" name="Freeform 198"/>
            <p:cNvSpPr>
              <a:spLocks/>
            </p:cNvSpPr>
            <p:nvPr/>
          </p:nvSpPr>
          <p:spPr bwMode="auto">
            <a:xfrm>
              <a:off x="2811" y="1426"/>
              <a:ext cx="59" cy="40"/>
            </a:xfrm>
            <a:custGeom>
              <a:avLst/>
              <a:gdLst>
                <a:gd name="T0" fmla="*/ 57 w 59"/>
                <a:gd name="T1" fmla="*/ 8 h 40"/>
                <a:gd name="T2" fmla="*/ 57 w 59"/>
                <a:gd name="T3" fmla="*/ 0 h 40"/>
                <a:gd name="T4" fmla="*/ 0 w 59"/>
                <a:gd name="T5" fmla="*/ 2 h 40"/>
                <a:gd name="T6" fmla="*/ 0 w 59"/>
                <a:gd name="T7" fmla="*/ 10 h 40"/>
                <a:gd name="T8" fmla="*/ 33 w 59"/>
                <a:gd name="T9" fmla="*/ 9 h 40"/>
                <a:gd name="T10" fmla="*/ 0 w 59"/>
                <a:gd name="T11" fmla="*/ 30 h 40"/>
                <a:gd name="T12" fmla="*/ 0 w 59"/>
                <a:gd name="T13" fmla="*/ 39 h 40"/>
                <a:gd name="T14" fmla="*/ 58 w 59"/>
                <a:gd name="T15" fmla="*/ 37 h 40"/>
                <a:gd name="T16" fmla="*/ 57 w 59"/>
                <a:gd name="T17" fmla="*/ 28 h 40"/>
                <a:gd name="T18" fmla="*/ 20 w 59"/>
                <a:gd name="T19" fmla="*/ 30 h 40"/>
                <a:gd name="T20" fmla="*/ 57 w 59"/>
                <a:gd name="T21" fmla="*/ 8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0"/>
                <a:gd name="T35" fmla="*/ 59 w 59"/>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0">
                  <a:moveTo>
                    <a:pt x="57" y="8"/>
                  </a:moveTo>
                  <a:lnTo>
                    <a:pt x="57" y="0"/>
                  </a:lnTo>
                  <a:lnTo>
                    <a:pt x="0" y="2"/>
                  </a:lnTo>
                  <a:lnTo>
                    <a:pt x="0" y="10"/>
                  </a:lnTo>
                  <a:lnTo>
                    <a:pt x="33" y="9"/>
                  </a:lnTo>
                  <a:lnTo>
                    <a:pt x="0" y="30"/>
                  </a:lnTo>
                  <a:lnTo>
                    <a:pt x="0" y="39"/>
                  </a:lnTo>
                  <a:lnTo>
                    <a:pt x="58" y="37"/>
                  </a:lnTo>
                  <a:lnTo>
                    <a:pt x="57" y="28"/>
                  </a:lnTo>
                  <a:lnTo>
                    <a:pt x="20" y="30"/>
                  </a:lnTo>
                  <a:lnTo>
                    <a:pt x="57" y="8"/>
                  </a:lnTo>
                </a:path>
              </a:pathLst>
            </a:custGeom>
            <a:solidFill>
              <a:srgbClr val="000000"/>
            </a:solid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6" name="Freeform 199"/>
            <p:cNvSpPr>
              <a:spLocks/>
            </p:cNvSpPr>
            <p:nvPr/>
          </p:nvSpPr>
          <p:spPr bwMode="auto">
            <a:xfrm>
              <a:off x="2811" y="1426"/>
              <a:ext cx="59" cy="40"/>
            </a:xfrm>
            <a:custGeom>
              <a:avLst/>
              <a:gdLst>
                <a:gd name="T0" fmla="*/ 57 w 59"/>
                <a:gd name="T1" fmla="*/ 8 h 40"/>
                <a:gd name="T2" fmla="*/ 57 w 59"/>
                <a:gd name="T3" fmla="*/ 0 h 40"/>
                <a:gd name="T4" fmla="*/ 0 w 59"/>
                <a:gd name="T5" fmla="*/ 2 h 40"/>
                <a:gd name="T6" fmla="*/ 0 w 59"/>
                <a:gd name="T7" fmla="*/ 10 h 40"/>
                <a:gd name="T8" fmla="*/ 33 w 59"/>
                <a:gd name="T9" fmla="*/ 9 h 40"/>
                <a:gd name="T10" fmla="*/ 0 w 59"/>
                <a:gd name="T11" fmla="*/ 30 h 40"/>
                <a:gd name="T12" fmla="*/ 0 w 59"/>
                <a:gd name="T13" fmla="*/ 39 h 40"/>
                <a:gd name="T14" fmla="*/ 58 w 59"/>
                <a:gd name="T15" fmla="*/ 37 h 40"/>
                <a:gd name="T16" fmla="*/ 57 w 59"/>
                <a:gd name="T17" fmla="*/ 28 h 40"/>
                <a:gd name="T18" fmla="*/ 20 w 59"/>
                <a:gd name="T19" fmla="*/ 30 h 40"/>
                <a:gd name="T20" fmla="*/ 57 w 59"/>
                <a:gd name="T21" fmla="*/ 8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40"/>
                <a:gd name="T35" fmla="*/ 59 w 59"/>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40">
                  <a:moveTo>
                    <a:pt x="57" y="8"/>
                  </a:moveTo>
                  <a:lnTo>
                    <a:pt x="57" y="0"/>
                  </a:lnTo>
                  <a:lnTo>
                    <a:pt x="0" y="2"/>
                  </a:lnTo>
                  <a:lnTo>
                    <a:pt x="0" y="10"/>
                  </a:lnTo>
                  <a:lnTo>
                    <a:pt x="33" y="9"/>
                  </a:lnTo>
                  <a:lnTo>
                    <a:pt x="0" y="30"/>
                  </a:lnTo>
                  <a:lnTo>
                    <a:pt x="0" y="39"/>
                  </a:lnTo>
                  <a:lnTo>
                    <a:pt x="58" y="37"/>
                  </a:lnTo>
                  <a:lnTo>
                    <a:pt x="57" y="28"/>
                  </a:lnTo>
                  <a:lnTo>
                    <a:pt x="20" y="30"/>
                  </a:lnTo>
                  <a:lnTo>
                    <a:pt x="57" y="8"/>
                  </a:lnTo>
                </a:path>
              </a:pathLst>
            </a:custGeom>
            <a:noFill/>
            <a:ln w="12700" cap="rnd">
              <a:solidFill>
                <a:srgbClr val="00000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7" name="Freeform 200"/>
            <p:cNvSpPr>
              <a:spLocks/>
            </p:cNvSpPr>
            <p:nvPr/>
          </p:nvSpPr>
          <p:spPr bwMode="auto">
            <a:xfrm>
              <a:off x="2096" y="1337"/>
              <a:ext cx="72" cy="66"/>
            </a:xfrm>
            <a:custGeom>
              <a:avLst/>
              <a:gdLst>
                <a:gd name="T0" fmla="*/ 0 w 72"/>
                <a:gd name="T1" fmla="*/ 24 h 66"/>
                <a:gd name="T2" fmla="*/ 22 w 72"/>
                <a:gd name="T3" fmla="*/ 40 h 66"/>
                <a:gd name="T4" fmla="*/ 14 w 72"/>
                <a:gd name="T5" fmla="*/ 65 h 66"/>
                <a:gd name="T6" fmla="*/ 38 w 72"/>
                <a:gd name="T7" fmla="*/ 49 h 66"/>
                <a:gd name="T8" fmla="*/ 61 w 72"/>
                <a:gd name="T9" fmla="*/ 65 h 66"/>
                <a:gd name="T10" fmla="*/ 50 w 72"/>
                <a:gd name="T11" fmla="*/ 37 h 66"/>
                <a:gd name="T12" fmla="*/ 71 w 72"/>
                <a:gd name="T13" fmla="*/ 24 h 66"/>
                <a:gd name="T14" fmla="*/ 46 w 72"/>
                <a:gd name="T15" fmla="*/ 24 h 66"/>
                <a:gd name="T16" fmla="*/ 35 w 72"/>
                <a:gd name="T17" fmla="*/ 0 h 66"/>
                <a:gd name="T18" fmla="*/ 27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0"/>
                  </a:lnTo>
                  <a:lnTo>
                    <a:pt x="14" y="65"/>
                  </a:lnTo>
                  <a:lnTo>
                    <a:pt x="38" y="49"/>
                  </a:lnTo>
                  <a:lnTo>
                    <a:pt x="61" y="65"/>
                  </a:lnTo>
                  <a:lnTo>
                    <a:pt x="50" y="37"/>
                  </a:lnTo>
                  <a:lnTo>
                    <a:pt x="71" y="24"/>
                  </a:lnTo>
                  <a:lnTo>
                    <a:pt x="46" y="24"/>
                  </a:lnTo>
                  <a:lnTo>
                    <a:pt x="35" y="0"/>
                  </a:lnTo>
                  <a:lnTo>
                    <a:pt x="27"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8" name="Freeform 201"/>
            <p:cNvSpPr>
              <a:spLocks/>
            </p:cNvSpPr>
            <p:nvPr/>
          </p:nvSpPr>
          <p:spPr bwMode="auto">
            <a:xfrm>
              <a:off x="2096" y="1337"/>
              <a:ext cx="72" cy="66"/>
            </a:xfrm>
            <a:custGeom>
              <a:avLst/>
              <a:gdLst>
                <a:gd name="T0" fmla="*/ 0 w 72"/>
                <a:gd name="T1" fmla="*/ 24 h 66"/>
                <a:gd name="T2" fmla="*/ 22 w 72"/>
                <a:gd name="T3" fmla="*/ 40 h 66"/>
                <a:gd name="T4" fmla="*/ 14 w 72"/>
                <a:gd name="T5" fmla="*/ 65 h 66"/>
                <a:gd name="T6" fmla="*/ 38 w 72"/>
                <a:gd name="T7" fmla="*/ 49 h 66"/>
                <a:gd name="T8" fmla="*/ 61 w 72"/>
                <a:gd name="T9" fmla="*/ 65 h 66"/>
                <a:gd name="T10" fmla="*/ 50 w 72"/>
                <a:gd name="T11" fmla="*/ 37 h 66"/>
                <a:gd name="T12" fmla="*/ 71 w 72"/>
                <a:gd name="T13" fmla="*/ 24 h 66"/>
                <a:gd name="T14" fmla="*/ 46 w 72"/>
                <a:gd name="T15" fmla="*/ 24 h 66"/>
                <a:gd name="T16" fmla="*/ 35 w 72"/>
                <a:gd name="T17" fmla="*/ 0 h 66"/>
                <a:gd name="T18" fmla="*/ 27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0"/>
                  </a:lnTo>
                  <a:lnTo>
                    <a:pt x="14" y="65"/>
                  </a:lnTo>
                  <a:lnTo>
                    <a:pt x="38" y="49"/>
                  </a:lnTo>
                  <a:lnTo>
                    <a:pt x="61" y="65"/>
                  </a:lnTo>
                  <a:lnTo>
                    <a:pt x="50" y="37"/>
                  </a:lnTo>
                  <a:lnTo>
                    <a:pt x="71" y="24"/>
                  </a:lnTo>
                  <a:lnTo>
                    <a:pt x="46" y="24"/>
                  </a:lnTo>
                  <a:lnTo>
                    <a:pt x="35"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29" name="Freeform 202"/>
            <p:cNvSpPr>
              <a:spLocks/>
            </p:cNvSpPr>
            <p:nvPr/>
          </p:nvSpPr>
          <p:spPr bwMode="auto">
            <a:xfrm>
              <a:off x="2710" y="1419"/>
              <a:ext cx="72" cy="64"/>
            </a:xfrm>
            <a:custGeom>
              <a:avLst/>
              <a:gdLst>
                <a:gd name="T0" fmla="*/ 0 w 72"/>
                <a:gd name="T1" fmla="*/ 24 h 64"/>
                <a:gd name="T2" fmla="*/ 21 w 72"/>
                <a:gd name="T3" fmla="*/ 39 h 64"/>
                <a:gd name="T4" fmla="*/ 14 w 72"/>
                <a:gd name="T5" fmla="*/ 63 h 64"/>
                <a:gd name="T6" fmla="*/ 38 w 72"/>
                <a:gd name="T7" fmla="*/ 48 h 64"/>
                <a:gd name="T8" fmla="*/ 61 w 72"/>
                <a:gd name="T9" fmla="*/ 63 h 64"/>
                <a:gd name="T10" fmla="*/ 50 w 72"/>
                <a:gd name="T11" fmla="*/ 37 h 64"/>
                <a:gd name="T12" fmla="*/ 71 w 72"/>
                <a:gd name="T13" fmla="*/ 24 h 64"/>
                <a:gd name="T14" fmla="*/ 45 w 72"/>
                <a:gd name="T15" fmla="*/ 24 h 64"/>
                <a:gd name="T16" fmla="*/ 36 w 72"/>
                <a:gd name="T17" fmla="*/ 0 h 64"/>
                <a:gd name="T18" fmla="*/ 27 w 72"/>
                <a:gd name="T19" fmla="*/ 24 h 64"/>
                <a:gd name="T20" fmla="*/ 0 w 72"/>
                <a:gd name="T21" fmla="*/ 24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4"/>
                <a:gd name="T35" fmla="*/ 72 w 72"/>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4">
                  <a:moveTo>
                    <a:pt x="0" y="24"/>
                  </a:moveTo>
                  <a:lnTo>
                    <a:pt x="21" y="39"/>
                  </a:lnTo>
                  <a:lnTo>
                    <a:pt x="14" y="63"/>
                  </a:lnTo>
                  <a:lnTo>
                    <a:pt x="38" y="48"/>
                  </a:lnTo>
                  <a:lnTo>
                    <a:pt x="61" y="63"/>
                  </a:lnTo>
                  <a:lnTo>
                    <a:pt x="50" y="37"/>
                  </a:lnTo>
                  <a:lnTo>
                    <a:pt x="71" y="24"/>
                  </a:lnTo>
                  <a:lnTo>
                    <a:pt x="45" y="24"/>
                  </a:lnTo>
                  <a:lnTo>
                    <a:pt x="36" y="0"/>
                  </a:lnTo>
                  <a:lnTo>
                    <a:pt x="27"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0" name="Freeform 203"/>
            <p:cNvSpPr>
              <a:spLocks/>
            </p:cNvSpPr>
            <p:nvPr/>
          </p:nvSpPr>
          <p:spPr bwMode="auto">
            <a:xfrm>
              <a:off x="2710" y="1419"/>
              <a:ext cx="72" cy="64"/>
            </a:xfrm>
            <a:custGeom>
              <a:avLst/>
              <a:gdLst>
                <a:gd name="T0" fmla="*/ 0 w 72"/>
                <a:gd name="T1" fmla="*/ 24 h 64"/>
                <a:gd name="T2" fmla="*/ 21 w 72"/>
                <a:gd name="T3" fmla="*/ 39 h 64"/>
                <a:gd name="T4" fmla="*/ 14 w 72"/>
                <a:gd name="T5" fmla="*/ 63 h 64"/>
                <a:gd name="T6" fmla="*/ 38 w 72"/>
                <a:gd name="T7" fmla="*/ 48 h 64"/>
                <a:gd name="T8" fmla="*/ 61 w 72"/>
                <a:gd name="T9" fmla="*/ 63 h 64"/>
                <a:gd name="T10" fmla="*/ 50 w 72"/>
                <a:gd name="T11" fmla="*/ 37 h 64"/>
                <a:gd name="T12" fmla="*/ 71 w 72"/>
                <a:gd name="T13" fmla="*/ 24 h 64"/>
                <a:gd name="T14" fmla="*/ 45 w 72"/>
                <a:gd name="T15" fmla="*/ 24 h 64"/>
                <a:gd name="T16" fmla="*/ 36 w 72"/>
                <a:gd name="T17" fmla="*/ 0 h 64"/>
                <a:gd name="T18" fmla="*/ 27 w 72"/>
                <a:gd name="T19" fmla="*/ 24 h 64"/>
                <a:gd name="T20" fmla="*/ 0 w 72"/>
                <a:gd name="T21" fmla="*/ 24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4"/>
                <a:gd name="T35" fmla="*/ 72 w 72"/>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4">
                  <a:moveTo>
                    <a:pt x="0" y="24"/>
                  </a:moveTo>
                  <a:lnTo>
                    <a:pt x="21" y="39"/>
                  </a:lnTo>
                  <a:lnTo>
                    <a:pt x="14" y="63"/>
                  </a:lnTo>
                  <a:lnTo>
                    <a:pt x="38" y="48"/>
                  </a:lnTo>
                  <a:lnTo>
                    <a:pt x="61" y="63"/>
                  </a:lnTo>
                  <a:lnTo>
                    <a:pt x="50" y="37"/>
                  </a:lnTo>
                  <a:lnTo>
                    <a:pt x="71" y="24"/>
                  </a:lnTo>
                  <a:lnTo>
                    <a:pt x="45" y="24"/>
                  </a:lnTo>
                  <a:lnTo>
                    <a:pt x="36"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1" name="Freeform 204"/>
            <p:cNvSpPr>
              <a:spLocks/>
            </p:cNvSpPr>
            <p:nvPr/>
          </p:nvSpPr>
          <p:spPr bwMode="auto">
            <a:xfrm>
              <a:off x="2072" y="1423"/>
              <a:ext cx="73" cy="66"/>
            </a:xfrm>
            <a:custGeom>
              <a:avLst/>
              <a:gdLst>
                <a:gd name="T0" fmla="*/ 0 w 73"/>
                <a:gd name="T1" fmla="*/ 24 h 66"/>
                <a:gd name="T2" fmla="*/ 22 w 73"/>
                <a:gd name="T3" fmla="*/ 41 h 66"/>
                <a:gd name="T4" fmla="*/ 15 w 73"/>
                <a:gd name="T5" fmla="*/ 65 h 66"/>
                <a:gd name="T6" fmla="*/ 39 w 73"/>
                <a:gd name="T7" fmla="*/ 49 h 66"/>
                <a:gd name="T8" fmla="*/ 63 w 73"/>
                <a:gd name="T9" fmla="*/ 65 h 66"/>
                <a:gd name="T10" fmla="*/ 51 w 73"/>
                <a:gd name="T11" fmla="*/ 38 h 66"/>
                <a:gd name="T12" fmla="*/ 72 w 73"/>
                <a:gd name="T13" fmla="*/ 24 h 66"/>
                <a:gd name="T14" fmla="*/ 46 w 73"/>
                <a:gd name="T15" fmla="*/ 24 h 66"/>
                <a:gd name="T16" fmla="*/ 37 w 73"/>
                <a:gd name="T17" fmla="*/ 0 h 66"/>
                <a:gd name="T18" fmla="*/ 28 w 73"/>
                <a:gd name="T19" fmla="*/ 24 h 66"/>
                <a:gd name="T20" fmla="*/ 0 w 73"/>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6"/>
                <a:gd name="T35" fmla="*/ 73 w 73"/>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6">
                  <a:moveTo>
                    <a:pt x="0" y="24"/>
                  </a:moveTo>
                  <a:lnTo>
                    <a:pt x="22" y="41"/>
                  </a:lnTo>
                  <a:lnTo>
                    <a:pt x="15" y="65"/>
                  </a:lnTo>
                  <a:lnTo>
                    <a:pt x="39" y="49"/>
                  </a:lnTo>
                  <a:lnTo>
                    <a:pt x="63" y="65"/>
                  </a:lnTo>
                  <a:lnTo>
                    <a:pt x="51" y="38"/>
                  </a:lnTo>
                  <a:lnTo>
                    <a:pt x="72" y="24"/>
                  </a:lnTo>
                  <a:lnTo>
                    <a:pt x="46" y="24"/>
                  </a:lnTo>
                  <a:lnTo>
                    <a:pt x="37" y="0"/>
                  </a:lnTo>
                  <a:lnTo>
                    <a:pt x="28"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2" name="Freeform 205"/>
            <p:cNvSpPr>
              <a:spLocks/>
            </p:cNvSpPr>
            <p:nvPr/>
          </p:nvSpPr>
          <p:spPr bwMode="auto">
            <a:xfrm>
              <a:off x="2072" y="1423"/>
              <a:ext cx="73" cy="66"/>
            </a:xfrm>
            <a:custGeom>
              <a:avLst/>
              <a:gdLst>
                <a:gd name="T0" fmla="*/ 0 w 73"/>
                <a:gd name="T1" fmla="*/ 24 h 66"/>
                <a:gd name="T2" fmla="*/ 22 w 73"/>
                <a:gd name="T3" fmla="*/ 41 h 66"/>
                <a:gd name="T4" fmla="*/ 15 w 73"/>
                <a:gd name="T5" fmla="*/ 65 h 66"/>
                <a:gd name="T6" fmla="*/ 39 w 73"/>
                <a:gd name="T7" fmla="*/ 49 h 66"/>
                <a:gd name="T8" fmla="*/ 63 w 73"/>
                <a:gd name="T9" fmla="*/ 65 h 66"/>
                <a:gd name="T10" fmla="*/ 51 w 73"/>
                <a:gd name="T11" fmla="*/ 38 h 66"/>
                <a:gd name="T12" fmla="*/ 72 w 73"/>
                <a:gd name="T13" fmla="*/ 24 h 66"/>
                <a:gd name="T14" fmla="*/ 46 w 73"/>
                <a:gd name="T15" fmla="*/ 24 h 66"/>
                <a:gd name="T16" fmla="*/ 37 w 73"/>
                <a:gd name="T17" fmla="*/ 0 h 66"/>
                <a:gd name="T18" fmla="*/ 28 w 73"/>
                <a:gd name="T19" fmla="*/ 24 h 66"/>
                <a:gd name="T20" fmla="*/ 0 w 73"/>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6"/>
                <a:gd name="T35" fmla="*/ 73 w 73"/>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6">
                  <a:moveTo>
                    <a:pt x="0" y="24"/>
                  </a:moveTo>
                  <a:lnTo>
                    <a:pt x="22" y="41"/>
                  </a:lnTo>
                  <a:lnTo>
                    <a:pt x="15" y="65"/>
                  </a:lnTo>
                  <a:lnTo>
                    <a:pt x="39" y="49"/>
                  </a:lnTo>
                  <a:lnTo>
                    <a:pt x="63" y="65"/>
                  </a:lnTo>
                  <a:lnTo>
                    <a:pt x="51" y="38"/>
                  </a:lnTo>
                  <a:lnTo>
                    <a:pt x="72" y="24"/>
                  </a:lnTo>
                  <a:lnTo>
                    <a:pt x="46" y="24"/>
                  </a:lnTo>
                  <a:lnTo>
                    <a:pt x="37" y="0"/>
                  </a:lnTo>
                  <a:lnTo>
                    <a:pt x="28"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3" name="Freeform 206"/>
            <p:cNvSpPr>
              <a:spLocks/>
            </p:cNvSpPr>
            <p:nvPr/>
          </p:nvSpPr>
          <p:spPr bwMode="auto">
            <a:xfrm>
              <a:off x="2191" y="1337"/>
              <a:ext cx="72" cy="66"/>
            </a:xfrm>
            <a:custGeom>
              <a:avLst/>
              <a:gdLst>
                <a:gd name="T0" fmla="*/ 0 w 72"/>
                <a:gd name="T1" fmla="*/ 24 h 66"/>
                <a:gd name="T2" fmla="*/ 22 w 72"/>
                <a:gd name="T3" fmla="*/ 41 h 66"/>
                <a:gd name="T4" fmla="*/ 14 w 72"/>
                <a:gd name="T5" fmla="*/ 65 h 66"/>
                <a:gd name="T6" fmla="*/ 38 w 72"/>
                <a:gd name="T7" fmla="*/ 49 h 66"/>
                <a:gd name="T8" fmla="*/ 62 w 72"/>
                <a:gd name="T9" fmla="*/ 65 h 66"/>
                <a:gd name="T10" fmla="*/ 51 w 72"/>
                <a:gd name="T11" fmla="*/ 38 h 66"/>
                <a:gd name="T12" fmla="*/ 71 w 72"/>
                <a:gd name="T13" fmla="*/ 24 h 66"/>
                <a:gd name="T14" fmla="*/ 45 w 72"/>
                <a:gd name="T15" fmla="*/ 24 h 66"/>
                <a:gd name="T16" fmla="*/ 36 w 72"/>
                <a:gd name="T17" fmla="*/ 0 h 66"/>
                <a:gd name="T18" fmla="*/ 28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1"/>
                  </a:lnTo>
                  <a:lnTo>
                    <a:pt x="14" y="65"/>
                  </a:lnTo>
                  <a:lnTo>
                    <a:pt x="38" y="49"/>
                  </a:lnTo>
                  <a:lnTo>
                    <a:pt x="62" y="65"/>
                  </a:lnTo>
                  <a:lnTo>
                    <a:pt x="51" y="38"/>
                  </a:lnTo>
                  <a:lnTo>
                    <a:pt x="71" y="24"/>
                  </a:lnTo>
                  <a:lnTo>
                    <a:pt x="45" y="24"/>
                  </a:lnTo>
                  <a:lnTo>
                    <a:pt x="36" y="0"/>
                  </a:lnTo>
                  <a:lnTo>
                    <a:pt x="28"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4" name="Freeform 207"/>
            <p:cNvSpPr>
              <a:spLocks/>
            </p:cNvSpPr>
            <p:nvPr/>
          </p:nvSpPr>
          <p:spPr bwMode="auto">
            <a:xfrm>
              <a:off x="2191" y="1337"/>
              <a:ext cx="72" cy="66"/>
            </a:xfrm>
            <a:custGeom>
              <a:avLst/>
              <a:gdLst>
                <a:gd name="T0" fmla="*/ 0 w 72"/>
                <a:gd name="T1" fmla="*/ 24 h 66"/>
                <a:gd name="T2" fmla="*/ 22 w 72"/>
                <a:gd name="T3" fmla="*/ 41 h 66"/>
                <a:gd name="T4" fmla="*/ 14 w 72"/>
                <a:gd name="T5" fmla="*/ 65 h 66"/>
                <a:gd name="T6" fmla="*/ 38 w 72"/>
                <a:gd name="T7" fmla="*/ 49 h 66"/>
                <a:gd name="T8" fmla="*/ 62 w 72"/>
                <a:gd name="T9" fmla="*/ 65 h 66"/>
                <a:gd name="T10" fmla="*/ 51 w 72"/>
                <a:gd name="T11" fmla="*/ 38 h 66"/>
                <a:gd name="T12" fmla="*/ 71 w 72"/>
                <a:gd name="T13" fmla="*/ 24 h 66"/>
                <a:gd name="T14" fmla="*/ 45 w 72"/>
                <a:gd name="T15" fmla="*/ 24 h 66"/>
                <a:gd name="T16" fmla="*/ 36 w 72"/>
                <a:gd name="T17" fmla="*/ 0 h 66"/>
                <a:gd name="T18" fmla="*/ 28 w 72"/>
                <a:gd name="T19" fmla="*/ 24 h 66"/>
                <a:gd name="T20" fmla="*/ 0 w 72"/>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
                <a:gd name="T34" fmla="*/ 0 h 66"/>
                <a:gd name="T35" fmla="*/ 72 w 72"/>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 h="66">
                  <a:moveTo>
                    <a:pt x="0" y="24"/>
                  </a:moveTo>
                  <a:lnTo>
                    <a:pt x="22" y="41"/>
                  </a:lnTo>
                  <a:lnTo>
                    <a:pt x="14" y="65"/>
                  </a:lnTo>
                  <a:lnTo>
                    <a:pt x="38" y="49"/>
                  </a:lnTo>
                  <a:lnTo>
                    <a:pt x="62" y="65"/>
                  </a:lnTo>
                  <a:lnTo>
                    <a:pt x="51" y="38"/>
                  </a:lnTo>
                  <a:lnTo>
                    <a:pt x="71" y="24"/>
                  </a:lnTo>
                  <a:lnTo>
                    <a:pt x="45" y="24"/>
                  </a:lnTo>
                  <a:lnTo>
                    <a:pt x="36" y="0"/>
                  </a:lnTo>
                  <a:lnTo>
                    <a:pt x="28"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5" name="Freeform 208"/>
            <p:cNvSpPr>
              <a:spLocks/>
            </p:cNvSpPr>
            <p:nvPr/>
          </p:nvSpPr>
          <p:spPr bwMode="auto">
            <a:xfrm>
              <a:off x="2587" y="1337"/>
              <a:ext cx="71" cy="66"/>
            </a:xfrm>
            <a:custGeom>
              <a:avLst/>
              <a:gdLst>
                <a:gd name="T0" fmla="*/ 0 w 71"/>
                <a:gd name="T1" fmla="*/ 24 h 66"/>
                <a:gd name="T2" fmla="*/ 22 w 71"/>
                <a:gd name="T3" fmla="*/ 41 h 66"/>
                <a:gd name="T4" fmla="*/ 14 w 71"/>
                <a:gd name="T5" fmla="*/ 65 h 66"/>
                <a:gd name="T6" fmla="*/ 38 w 71"/>
                <a:gd name="T7" fmla="*/ 49 h 66"/>
                <a:gd name="T8" fmla="*/ 61 w 71"/>
                <a:gd name="T9" fmla="*/ 65 h 66"/>
                <a:gd name="T10" fmla="*/ 50 w 71"/>
                <a:gd name="T11" fmla="*/ 38 h 66"/>
                <a:gd name="T12" fmla="*/ 70 w 71"/>
                <a:gd name="T13" fmla="*/ 24 h 66"/>
                <a:gd name="T14" fmla="*/ 44 w 71"/>
                <a:gd name="T15" fmla="*/ 24 h 66"/>
                <a:gd name="T16" fmla="*/ 35 w 71"/>
                <a:gd name="T17" fmla="*/ 0 h 66"/>
                <a:gd name="T18" fmla="*/ 27 w 71"/>
                <a:gd name="T19" fmla="*/ 24 h 66"/>
                <a:gd name="T20" fmla="*/ 0 w 71"/>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6"/>
                <a:gd name="T35" fmla="*/ 71 w 71"/>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6">
                  <a:moveTo>
                    <a:pt x="0" y="24"/>
                  </a:moveTo>
                  <a:lnTo>
                    <a:pt x="22" y="41"/>
                  </a:lnTo>
                  <a:lnTo>
                    <a:pt x="14" y="65"/>
                  </a:lnTo>
                  <a:lnTo>
                    <a:pt x="38" y="49"/>
                  </a:lnTo>
                  <a:lnTo>
                    <a:pt x="61" y="65"/>
                  </a:lnTo>
                  <a:lnTo>
                    <a:pt x="50" y="38"/>
                  </a:lnTo>
                  <a:lnTo>
                    <a:pt x="70" y="24"/>
                  </a:lnTo>
                  <a:lnTo>
                    <a:pt x="44" y="24"/>
                  </a:lnTo>
                  <a:lnTo>
                    <a:pt x="35" y="0"/>
                  </a:lnTo>
                  <a:lnTo>
                    <a:pt x="27"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6" name="Freeform 209"/>
            <p:cNvSpPr>
              <a:spLocks/>
            </p:cNvSpPr>
            <p:nvPr/>
          </p:nvSpPr>
          <p:spPr bwMode="auto">
            <a:xfrm>
              <a:off x="2587" y="1337"/>
              <a:ext cx="71" cy="66"/>
            </a:xfrm>
            <a:custGeom>
              <a:avLst/>
              <a:gdLst>
                <a:gd name="T0" fmla="*/ 0 w 71"/>
                <a:gd name="T1" fmla="*/ 24 h 66"/>
                <a:gd name="T2" fmla="*/ 22 w 71"/>
                <a:gd name="T3" fmla="*/ 41 h 66"/>
                <a:gd name="T4" fmla="*/ 14 w 71"/>
                <a:gd name="T5" fmla="*/ 65 h 66"/>
                <a:gd name="T6" fmla="*/ 38 w 71"/>
                <a:gd name="T7" fmla="*/ 49 h 66"/>
                <a:gd name="T8" fmla="*/ 61 w 71"/>
                <a:gd name="T9" fmla="*/ 65 h 66"/>
                <a:gd name="T10" fmla="*/ 50 w 71"/>
                <a:gd name="T11" fmla="*/ 38 h 66"/>
                <a:gd name="T12" fmla="*/ 70 w 71"/>
                <a:gd name="T13" fmla="*/ 24 h 66"/>
                <a:gd name="T14" fmla="*/ 44 w 71"/>
                <a:gd name="T15" fmla="*/ 24 h 66"/>
                <a:gd name="T16" fmla="*/ 35 w 71"/>
                <a:gd name="T17" fmla="*/ 0 h 66"/>
                <a:gd name="T18" fmla="*/ 27 w 71"/>
                <a:gd name="T19" fmla="*/ 24 h 66"/>
                <a:gd name="T20" fmla="*/ 0 w 71"/>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
                <a:gd name="T34" fmla="*/ 0 h 66"/>
                <a:gd name="T35" fmla="*/ 71 w 71"/>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 h="66">
                  <a:moveTo>
                    <a:pt x="0" y="24"/>
                  </a:moveTo>
                  <a:lnTo>
                    <a:pt x="22" y="41"/>
                  </a:lnTo>
                  <a:lnTo>
                    <a:pt x="14" y="65"/>
                  </a:lnTo>
                  <a:lnTo>
                    <a:pt x="38" y="49"/>
                  </a:lnTo>
                  <a:lnTo>
                    <a:pt x="61" y="65"/>
                  </a:lnTo>
                  <a:lnTo>
                    <a:pt x="50" y="38"/>
                  </a:lnTo>
                  <a:lnTo>
                    <a:pt x="70" y="24"/>
                  </a:lnTo>
                  <a:lnTo>
                    <a:pt x="44" y="24"/>
                  </a:lnTo>
                  <a:lnTo>
                    <a:pt x="35"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7" name="Freeform 210"/>
            <p:cNvSpPr>
              <a:spLocks/>
            </p:cNvSpPr>
            <p:nvPr/>
          </p:nvSpPr>
          <p:spPr bwMode="auto">
            <a:xfrm>
              <a:off x="2223" y="1025"/>
              <a:ext cx="73" cy="66"/>
            </a:xfrm>
            <a:custGeom>
              <a:avLst/>
              <a:gdLst>
                <a:gd name="T0" fmla="*/ 0 w 73"/>
                <a:gd name="T1" fmla="*/ 24 h 66"/>
                <a:gd name="T2" fmla="*/ 23 w 73"/>
                <a:gd name="T3" fmla="*/ 40 h 66"/>
                <a:gd name="T4" fmla="*/ 14 w 73"/>
                <a:gd name="T5" fmla="*/ 65 h 66"/>
                <a:gd name="T6" fmla="*/ 39 w 73"/>
                <a:gd name="T7" fmla="*/ 48 h 66"/>
                <a:gd name="T8" fmla="*/ 62 w 73"/>
                <a:gd name="T9" fmla="*/ 63 h 66"/>
                <a:gd name="T10" fmla="*/ 51 w 73"/>
                <a:gd name="T11" fmla="*/ 37 h 66"/>
                <a:gd name="T12" fmla="*/ 72 w 73"/>
                <a:gd name="T13" fmla="*/ 24 h 66"/>
                <a:gd name="T14" fmla="*/ 46 w 73"/>
                <a:gd name="T15" fmla="*/ 24 h 66"/>
                <a:gd name="T16" fmla="*/ 36 w 73"/>
                <a:gd name="T17" fmla="*/ 0 h 66"/>
                <a:gd name="T18" fmla="*/ 28 w 73"/>
                <a:gd name="T19" fmla="*/ 24 h 66"/>
                <a:gd name="T20" fmla="*/ 0 w 73"/>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6"/>
                <a:gd name="T35" fmla="*/ 73 w 73"/>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6">
                  <a:moveTo>
                    <a:pt x="0" y="24"/>
                  </a:moveTo>
                  <a:lnTo>
                    <a:pt x="23" y="40"/>
                  </a:lnTo>
                  <a:lnTo>
                    <a:pt x="14" y="65"/>
                  </a:lnTo>
                  <a:lnTo>
                    <a:pt x="39" y="48"/>
                  </a:lnTo>
                  <a:lnTo>
                    <a:pt x="62" y="63"/>
                  </a:lnTo>
                  <a:lnTo>
                    <a:pt x="51" y="37"/>
                  </a:lnTo>
                  <a:lnTo>
                    <a:pt x="72" y="24"/>
                  </a:lnTo>
                  <a:lnTo>
                    <a:pt x="46" y="24"/>
                  </a:lnTo>
                  <a:lnTo>
                    <a:pt x="36" y="0"/>
                  </a:lnTo>
                  <a:lnTo>
                    <a:pt x="28" y="24"/>
                  </a:lnTo>
                  <a:lnTo>
                    <a:pt x="0" y="24"/>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8" name="Freeform 211"/>
            <p:cNvSpPr>
              <a:spLocks/>
            </p:cNvSpPr>
            <p:nvPr/>
          </p:nvSpPr>
          <p:spPr bwMode="auto">
            <a:xfrm>
              <a:off x="2223" y="1025"/>
              <a:ext cx="73" cy="66"/>
            </a:xfrm>
            <a:custGeom>
              <a:avLst/>
              <a:gdLst>
                <a:gd name="T0" fmla="*/ 0 w 73"/>
                <a:gd name="T1" fmla="*/ 24 h 66"/>
                <a:gd name="T2" fmla="*/ 23 w 73"/>
                <a:gd name="T3" fmla="*/ 40 h 66"/>
                <a:gd name="T4" fmla="*/ 14 w 73"/>
                <a:gd name="T5" fmla="*/ 65 h 66"/>
                <a:gd name="T6" fmla="*/ 39 w 73"/>
                <a:gd name="T7" fmla="*/ 48 h 66"/>
                <a:gd name="T8" fmla="*/ 62 w 73"/>
                <a:gd name="T9" fmla="*/ 63 h 66"/>
                <a:gd name="T10" fmla="*/ 51 w 73"/>
                <a:gd name="T11" fmla="*/ 37 h 66"/>
                <a:gd name="T12" fmla="*/ 72 w 73"/>
                <a:gd name="T13" fmla="*/ 24 h 66"/>
                <a:gd name="T14" fmla="*/ 46 w 73"/>
                <a:gd name="T15" fmla="*/ 24 h 66"/>
                <a:gd name="T16" fmla="*/ 36 w 73"/>
                <a:gd name="T17" fmla="*/ 0 h 66"/>
                <a:gd name="T18" fmla="*/ 28 w 73"/>
                <a:gd name="T19" fmla="*/ 24 h 66"/>
                <a:gd name="T20" fmla="*/ 0 w 73"/>
                <a:gd name="T21" fmla="*/ 24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6"/>
                <a:gd name="T35" fmla="*/ 73 w 73"/>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6">
                  <a:moveTo>
                    <a:pt x="0" y="24"/>
                  </a:moveTo>
                  <a:lnTo>
                    <a:pt x="23" y="40"/>
                  </a:lnTo>
                  <a:lnTo>
                    <a:pt x="14" y="65"/>
                  </a:lnTo>
                  <a:lnTo>
                    <a:pt x="39" y="48"/>
                  </a:lnTo>
                  <a:lnTo>
                    <a:pt x="62" y="63"/>
                  </a:lnTo>
                  <a:lnTo>
                    <a:pt x="51" y="37"/>
                  </a:lnTo>
                  <a:lnTo>
                    <a:pt x="72" y="24"/>
                  </a:lnTo>
                  <a:lnTo>
                    <a:pt x="46" y="24"/>
                  </a:lnTo>
                  <a:lnTo>
                    <a:pt x="36" y="0"/>
                  </a:lnTo>
                  <a:lnTo>
                    <a:pt x="28"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39" name="Freeform 212"/>
            <p:cNvSpPr>
              <a:spLocks/>
            </p:cNvSpPr>
            <p:nvPr/>
          </p:nvSpPr>
          <p:spPr bwMode="auto">
            <a:xfrm>
              <a:off x="2550" y="1029"/>
              <a:ext cx="73" cy="65"/>
            </a:xfrm>
            <a:custGeom>
              <a:avLst/>
              <a:gdLst>
                <a:gd name="T0" fmla="*/ 0 w 73"/>
                <a:gd name="T1" fmla="*/ 24 h 65"/>
                <a:gd name="T2" fmla="*/ 22 w 73"/>
                <a:gd name="T3" fmla="*/ 40 h 65"/>
                <a:gd name="T4" fmla="*/ 15 w 73"/>
                <a:gd name="T5" fmla="*/ 64 h 65"/>
                <a:gd name="T6" fmla="*/ 38 w 73"/>
                <a:gd name="T7" fmla="*/ 48 h 65"/>
                <a:gd name="T8" fmla="*/ 61 w 73"/>
                <a:gd name="T9" fmla="*/ 64 h 65"/>
                <a:gd name="T10" fmla="*/ 51 w 73"/>
                <a:gd name="T11" fmla="*/ 37 h 65"/>
                <a:gd name="T12" fmla="*/ 72 w 73"/>
                <a:gd name="T13" fmla="*/ 24 h 65"/>
                <a:gd name="T14" fmla="*/ 46 w 73"/>
                <a:gd name="T15" fmla="*/ 24 h 65"/>
                <a:gd name="T16" fmla="*/ 37 w 73"/>
                <a:gd name="T17" fmla="*/ 0 h 65"/>
                <a:gd name="T18" fmla="*/ 27 w 73"/>
                <a:gd name="T19" fmla="*/ 24 h 65"/>
                <a:gd name="T20" fmla="*/ 0 w 73"/>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0" y="24"/>
                  </a:moveTo>
                  <a:lnTo>
                    <a:pt x="22" y="40"/>
                  </a:lnTo>
                  <a:lnTo>
                    <a:pt x="15" y="64"/>
                  </a:lnTo>
                  <a:lnTo>
                    <a:pt x="38" y="48"/>
                  </a:lnTo>
                  <a:lnTo>
                    <a:pt x="61" y="64"/>
                  </a:lnTo>
                  <a:lnTo>
                    <a:pt x="51" y="37"/>
                  </a:lnTo>
                  <a:lnTo>
                    <a:pt x="72" y="24"/>
                  </a:lnTo>
                  <a:lnTo>
                    <a:pt x="46" y="24"/>
                  </a:lnTo>
                  <a:lnTo>
                    <a:pt x="37" y="0"/>
                  </a:lnTo>
                  <a:lnTo>
                    <a:pt x="27" y="24"/>
                  </a:lnTo>
                  <a:lnTo>
                    <a:pt x="0" y="24"/>
                  </a:lnTo>
                </a:path>
              </a:pathLst>
            </a:custGeom>
            <a:solidFill>
              <a:srgbClr val="FFFFFF"/>
            </a:solid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0" name="Freeform 213"/>
            <p:cNvSpPr>
              <a:spLocks/>
            </p:cNvSpPr>
            <p:nvPr/>
          </p:nvSpPr>
          <p:spPr bwMode="auto">
            <a:xfrm>
              <a:off x="2550" y="1029"/>
              <a:ext cx="73" cy="65"/>
            </a:xfrm>
            <a:custGeom>
              <a:avLst/>
              <a:gdLst>
                <a:gd name="T0" fmla="*/ 0 w 73"/>
                <a:gd name="T1" fmla="*/ 24 h 65"/>
                <a:gd name="T2" fmla="*/ 22 w 73"/>
                <a:gd name="T3" fmla="*/ 40 h 65"/>
                <a:gd name="T4" fmla="*/ 15 w 73"/>
                <a:gd name="T5" fmla="*/ 64 h 65"/>
                <a:gd name="T6" fmla="*/ 38 w 73"/>
                <a:gd name="T7" fmla="*/ 48 h 65"/>
                <a:gd name="T8" fmla="*/ 61 w 73"/>
                <a:gd name="T9" fmla="*/ 64 h 65"/>
                <a:gd name="T10" fmla="*/ 51 w 73"/>
                <a:gd name="T11" fmla="*/ 37 h 65"/>
                <a:gd name="T12" fmla="*/ 72 w 73"/>
                <a:gd name="T13" fmla="*/ 24 h 65"/>
                <a:gd name="T14" fmla="*/ 46 w 73"/>
                <a:gd name="T15" fmla="*/ 24 h 65"/>
                <a:gd name="T16" fmla="*/ 37 w 73"/>
                <a:gd name="T17" fmla="*/ 0 h 65"/>
                <a:gd name="T18" fmla="*/ 27 w 73"/>
                <a:gd name="T19" fmla="*/ 24 h 65"/>
                <a:gd name="T20" fmla="*/ 0 w 73"/>
                <a:gd name="T21" fmla="*/ 24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65"/>
                <a:gd name="T35" fmla="*/ 73 w 73"/>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65">
                  <a:moveTo>
                    <a:pt x="0" y="24"/>
                  </a:moveTo>
                  <a:lnTo>
                    <a:pt x="22" y="40"/>
                  </a:lnTo>
                  <a:lnTo>
                    <a:pt x="15" y="64"/>
                  </a:lnTo>
                  <a:lnTo>
                    <a:pt x="38" y="48"/>
                  </a:lnTo>
                  <a:lnTo>
                    <a:pt x="61" y="64"/>
                  </a:lnTo>
                  <a:lnTo>
                    <a:pt x="51" y="37"/>
                  </a:lnTo>
                  <a:lnTo>
                    <a:pt x="72" y="24"/>
                  </a:lnTo>
                  <a:lnTo>
                    <a:pt x="46" y="24"/>
                  </a:lnTo>
                  <a:lnTo>
                    <a:pt x="37" y="0"/>
                  </a:lnTo>
                  <a:lnTo>
                    <a:pt x="27" y="24"/>
                  </a:lnTo>
                  <a:lnTo>
                    <a:pt x="0" y="24"/>
                  </a:lnTo>
                </a:path>
              </a:pathLst>
            </a:custGeom>
            <a:noFill/>
            <a:ln w="12700" cap="rnd">
              <a:solidFill>
                <a:srgbClr val="0000FF"/>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1" name="Freeform 214"/>
            <p:cNvSpPr>
              <a:spLocks/>
            </p:cNvSpPr>
            <p:nvPr/>
          </p:nvSpPr>
          <p:spPr bwMode="auto">
            <a:xfrm>
              <a:off x="2204" y="1115"/>
              <a:ext cx="166" cy="173"/>
            </a:xfrm>
            <a:custGeom>
              <a:avLst/>
              <a:gdLst>
                <a:gd name="T0" fmla="*/ 12 w 166"/>
                <a:gd name="T1" fmla="*/ 0 h 173"/>
                <a:gd name="T2" fmla="*/ 0 w 166"/>
                <a:gd name="T3" fmla="*/ 7 h 173"/>
                <a:gd name="T4" fmla="*/ 12 w 166"/>
                <a:gd name="T5" fmla="*/ 21 h 173"/>
                <a:gd name="T6" fmla="*/ 27 w 166"/>
                <a:gd name="T7" fmla="*/ 30 h 173"/>
                <a:gd name="T8" fmla="*/ 42 w 166"/>
                <a:gd name="T9" fmla="*/ 35 h 173"/>
                <a:gd name="T10" fmla="*/ 60 w 166"/>
                <a:gd name="T11" fmla="*/ 38 h 173"/>
                <a:gd name="T12" fmla="*/ 76 w 166"/>
                <a:gd name="T13" fmla="*/ 42 h 173"/>
                <a:gd name="T14" fmla="*/ 65 w 166"/>
                <a:gd name="T15" fmla="*/ 49 h 173"/>
                <a:gd name="T16" fmla="*/ 72 w 166"/>
                <a:gd name="T17" fmla="*/ 62 h 173"/>
                <a:gd name="T18" fmla="*/ 85 w 166"/>
                <a:gd name="T19" fmla="*/ 70 h 173"/>
                <a:gd name="T20" fmla="*/ 74 w 166"/>
                <a:gd name="T21" fmla="*/ 79 h 173"/>
                <a:gd name="T22" fmla="*/ 90 w 166"/>
                <a:gd name="T23" fmla="*/ 93 h 173"/>
                <a:gd name="T24" fmla="*/ 117 w 166"/>
                <a:gd name="T25" fmla="*/ 102 h 173"/>
                <a:gd name="T26" fmla="*/ 135 w 166"/>
                <a:gd name="T27" fmla="*/ 104 h 173"/>
                <a:gd name="T28" fmla="*/ 126 w 166"/>
                <a:gd name="T29" fmla="*/ 121 h 173"/>
                <a:gd name="T30" fmla="*/ 145 w 166"/>
                <a:gd name="T31" fmla="*/ 126 h 173"/>
                <a:gd name="T32" fmla="*/ 145 w 166"/>
                <a:gd name="T33" fmla="*/ 141 h 173"/>
                <a:gd name="T34" fmla="*/ 154 w 166"/>
                <a:gd name="T35" fmla="*/ 159 h 173"/>
                <a:gd name="T36" fmla="*/ 163 w 166"/>
                <a:gd name="T37" fmla="*/ 169 h 173"/>
                <a:gd name="T38" fmla="*/ 165 w 166"/>
                <a:gd name="T39" fmla="*/ 172 h 17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73"/>
                <a:gd name="T62" fmla="*/ 166 w 166"/>
                <a:gd name="T63" fmla="*/ 173 h 17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73">
                  <a:moveTo>
                    <a:pt x="12" y="0"/>
                  </a:moveTo>
                  <a:lnTo>
                    <a:pt x="0" y="7"/>
                  </a:lnTo>
                  <a:lnTo>
                    <a:pt x="12" y="21"/>
                  </a:lnTo>
                  <a:lnTo>
                    <a:pt x="27" y="30"/>
                  </a:lnTo>
                  <a:lnTo>
                    <a:pt x="42" y="35"/>
                  </a:lnTo>
                  <a:lnTo>
                    <a:pt x="60" y="38"/>
                  </a:lnTo>
                  <a:lnTo>
                    <a:pt x="76" y="42"/>
                  </a:lnTo>
                  <a:lnTo>
                    <a:pt x="65" y="49"/>
                  </a:lnTo>
                  <a:lnTo>
                    <a:pt x="72" y="62"/>
                  </a:lnTo>
                  <a:lnTo>
                    <a:pt x="85" y="70"/>
                  </a:lnTo>
                  <a:lnTo>
                    <a:pt x="74" y="79"/>
                  </a:lnTo>
                  <a:lnTo>
                    <a:pt x="90" y="93"/>
                  </a:lnTo>
                  <a:lnTo>
                    <a:pt x="117" y="102"/>
                  </a:lnTo>
                  <a:lnTo>
                    <a:pt x="135" y="104"/>
                  </a:lnTo>
                  <a:lnTo>
                    <a:pt x="126" y="121"/>
                  </a:lnTo>
                  <a:lnTo>
                    <a:pt x="145" y="126"/>
                  </a:lnTo>
                  <a:lnTo>
                    <a:pt x="145" y="141"/>
                  </a:lnTo>
                  <a:lnTo>
                    <a:pt x="154" y="159"/>
                  </a:lnTo>
                  <a:lnTo>
                    <a:pt x="163" y="169"/>
                  </a:lnTo>
                  <a:lnTo>
                    <a:pt x="165" y="17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2" name="Freeform 215"/>
            <p:cNvSpPr>
              <a:spLocks/>
            </p:cNvSpPr>
            <p:nvPr/>
          </p:nvSpPr>
          <p:spPr bwMode="auto">
            <a:xfrm>
              <a:off x="2478" y="1118"/>
              <a:ext cx="163" cy="177"/>
            </a:xfrm>
            <a:custGeom>
              <a:avLst/>
              <a:gdLst>
                <a:gd name="T0" fmla="*/ 162 w 163"/>
                <a:gd name="T1" fmla="*/ 0 h 177"/>
                <a:gd name="T2" fmla="*/ 154 w 163"/>
                <a:gd name="T3" fmla="*/ 11 h 177"/>
                <a:gd name="T4" fmla="*/ 140 w 163"/>
                <a:gd name="T5" fmla="*/ 16 h 177"/>
                <a:gd name="T6" fmla="*/ 127 w 163"/>
                <a:gd name="T7" fmla="*/ 13 h 177"/>
                <a:gd name="T8" fmla="*/ 111 w 163"/>
                <a:gd name="T9" fmla="*/ 9 h 177"/>
                <a:gd name="T10" fmla="*/ 99 w 163"/>
                <a:gd name="T11" fmla="*/ 16 h 177"/>
                <a:gd name="T12" fmla="*/ 117 w 163"/>
                <a:gd name="T13" fmla="*/ 22 h 177"/>
                <a:gd name="T14" fmla="*/ 131 w 163"/>
                <a:gd name="T15" fmla="*/ 29 h 177"/>
                <a:gd name="T16" fmla="*/ 113 w 163"/>
                <a:gd name="T17" fmla="*/ 36 h 177"/>
                <a:gd name="T18" fmla="*/ 95 w 163"/>
                <a:gd name="T19" fmla="*/ 36 h 177"/>
                <a:gd name="T20" fmla="*/ 108 w 163"/>
                <a:gd name="T21" fmla="*/ 52 h 177"/>
                <a:gd name="T22" fmla="*/ 117 w 163"/>
                <a:gd name="T23" fmla="*/ 59 h 177"/>
                <a:gd name="T24" fmla="*/ 106 w 163"/>
                <a:gd name="T25" fmla="*/ 69 h 177"/>
                <a:gd name="T26" fmla="*/ 95 w 163"/>
                <a:gd name="T27" fmla="*/ 74 h 177"/>
                <a:gd name="T28" fmla="*/ 84 w 163"/>
                <a:gd name="T29" fmla="*/ 76 h 177"/>
                <a:gd name="T30" fmla="*/ 82 w 163"/>
                <a:gd name="T31" fmla="*/ 90 h 177"/>
                <a:gd name="T32" fmla="*/ 70 w 163"/>
                <a:gd name="T33" fmla="*/ 92 h 177"/>
                <a:gd name="T34" fmla="*/ 78 w 163"/>
                <a:gd name="T35" fmla="*/ 99 h 177"/>
                <a:gd name="T36" fmla="*/ 60 w 163"/>
                <a:gd name="T37" fmla="*/ 106 h 177"/>
                <a:gd name="T38" fmla="*/ 45 w 163"/>
                <a:gd name="T39" fmla="*/ 106 h 177"/>
                <a:gd name="T40" fmla="*/ 38 w 163"/>
                <a:gd name="T41" fmla="*/ 120 h 177"/>
                <a:gd name="T42" fmla="*/ 23 w 163"/>
                <a:gd name="T43" fmla="*/ 120 h 177"/>
                <a:gd name="T44" fmla="*/ 13 w 163"/>
                <a:gd name="T45" fmla="*/ 120 h 177"/>
                <a:gd name="T46" fmla="*/ 9 w 163"/>
                <a:gd name="T47" fmla="*/ 136 h 177"/>
                <a:gd name="T48" fmla="*/ 6 w 163"/>
                <a:gd name="T49" fmla="*/ 152 h 177"/>
                <a:gd name="T50" fmla="*/ 2 w 163"/>
                <a:gd name="T51" fmla="*/ 166 h 177"/>
                <a:gd name="T52" fmla="*/ 0 w 163"/>
                <a:gd name="T53" fmla="*/ 176 h 1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3"/>
                <a:gd name="T82" fmla="*/ 0 h 177"/>
                <a:gd name="T83" fmla="*/ 163 w 163"/>
                <a:gd name="T84" fmla="*/ 177 h 1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3" h="177">
                  <a:moveTo>
                    <a:pt x="162" y="0"/>
                  </a:moveTo>
                  <a:lnTo>
                    <a:pt x="154" y="11"/>
                  </a:lnTo>
                  <a:lnTo>
                    <a:pt x="140" y="16"/>
                  </a:lnTo>
                  <a:lnTo>
                    <a:pt x="127" y="13"/>
                  </a:lnTo>
                  <a:lnTo>
                    <a:pt x="111" y="9"/>
                  </a:lnTo>
                  <a:lnTo>
                    <a:pt x="99" y="16"/>
                  </a:lnTo>
                  <a:lnTo>
                    <a:pt x="117" y="22"/>
                  </a:lnTo>
                  <a:lnTo>
                    <a:pt x="131" y="29"/>
                  </a:lnTo>
                  <a:lnTo>
                    <a:pt x="113" y="36"/>
                  </a:lnTo>
                  <a:lnTo>
                    <a:pt x="95" y="36"/>
                  </a:lnTo>
                  <a:lnTo>
                    <a:pt x="108" y="52"/>
                  </a:lnTo>
                  <a:lnTo>
                    <a:pt x="117" y="59"/>
                  </a:lnTo>
                  <a:lnTo>
                    <a:pt x="106" y="69"/>
                  </a:lnTo>
                  <a:lnTo>
                    <a:pt x="95" y="74"/>
                  </a:lnTo>
                  <a:lnTo>
                    <a:pt x="84" y="76"/>
                  </a:lnTo>
                  <a:lnTo>
                    <a:pt x="82" y="90"/>
                  </a:lnTo>
                  <a:lnTo>
                    <a:pt x="70" y="92"/>
                  </a:lnTo>
                  <a:lnTo>
                    <a:pt x="78" y="99"/>
                  </a:lnTo>
                  <a:lnTo>
                    <a:pt x="60" y="106"/>
                  </a:lnTo>
                  <a:lnTo>
                    <a:pt x="45" y="106"/>
                  </a:lnTo>
                  <a:lnTo>
                    <a:pt x="38" y="120"/>
                  </a:lnTo>
                  <a:lnTo>
                    <a:pt x="23" y="120"/>
                  </a:lnTo>
                  <a:lnTo>
                    <a:pt x="13" y="120"/>
                  </a:lnTo>
                  <a:lnTo>
                    <a:pt x="9" y="136"/>
                  </a:lnTo>
                  <a:lnTo>
                    <a:pt x="6" y="152"/>
                  </a:lnTo>
                  <a:lnTo>
                    <a:pt x="2" y="166"/>
                  </a:lnTo>
                  <a:lnTo>
                    <a:pt x="0" y="176"/>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3" name="Freeform 216"/>
            <p:cNvSpPr>
              <a:spLocks/>
            </p:cNvSpPr>
            <p:nvPr/>
          </p:nvSpPr>
          <p:spPr bwMode="auto">
            <a:xfrm>
              <a:off x="2115" y="1111"/>
              <a:ext cx="241" cy="158"/>
            </a:xfrm>
            <a:custGeom>
              <a:avLst/>
              <a:gdLst>
                <a:gd name="T0" fmla="*/ 11 w 241"/>
                <a:gd name="T1" fmla="*/ 0 h 158"/>
                <a:gd name="T2" fmla="*/ 0 w 241"/>
                <a:gd name="T3" fmla="*/ 2 h 158"/>
                <a:gd name="T4" fmla="*/ 8 w 241"/>
                <a:gd name="T5" fmla="*/ 16 h 158"/>
                <a:gd name="T6" fmla="*/ 21 w 241"/>
                <a:gd name="T7" fmla="*/ 25 h 158"/>
                <a:gd name="T8" fmla="*/ 38 w 241"/>
                <a:gd name="T9" fmla="*/ 28 h 158"/>
                <a:gd name="T10" fmla="*/ 62 w 241"/>
                <a:gd name="T11" fmla="*/ 28 h 158"/>
                <a:gd name="T12" fmla="*/ 69 w 241"/>
                <a:gd name="T13" fmla="*/ 30 h 158"/>
                <a:gd name="T14" fmla="*/ 49 w 241"/>
                <a:gd name="T15" fmla="*/ 39 h 158"/>
                <a:gd name="T16" fmla="*/ 60 w 241"/>
                <a:gd name="T17" fmla="*/ 51 h 158"/>
                <a:gd name="T18" fmla="*/ 76 w 241"/>
                <a:gd name="T19" fmla="*/ 51 h 158"/>
                <a:gd name="T20" fmla="*/ 64 w 241"/>
                <a:gd name="T21" fmla="*/ 55 h 158"/>
                <a:gd name="T22" fmla="*/ 85 w 241"/>
                <a:gd name="T23" fmla="*/ 62 h 158"/>
                <a:gd name="T24" fmla="*/ 106 w 241"/>
                <a:gd name="T25" fmla="*/ 65 h 158"/>
                <a:gd name="T26" fmla="*/ 129 w 241"/>
                <a:gd name="T27" fmla="*/ 77 h 158"/>
                <a:gd name="T28" fmla="*/ 147 w 241"/>
                <a:gd name="T29" fmla="*/ 74 h 158"/>
                <a:gd name="T30" fmla="*/ 138 w 241"/>
                <a:gd name="T31" fmla="*/ 83 h 158"/>
                <a:gd name="T32" fmla="*/ 149 w 241"/>
                <a:gd name="T33" fmla="*/ 89 h 158"/>
                <a:gd name="T34" fmla="*/ 142 w 241"/>
                <a:gd name="T35" fmla="*/ 104 h 158"/>
                <a:gd name="T36" fmla="*/ 157 w 241"/>
                <a:gd name="T37" fmla="*/ 113 h 158"/>
                <a:gd name="T38" fmla="*/ 179 w 241"/>
                <a:gd name="T39" fmla="*/ 116 h 158"/>
                <a:gd name="T40" fmla="*/ 172 w 241"/>
                <a:gd name="T41" fmla="*/ 130 h 158"/>
                <a:gd name="T42" fmla="*/ 184 w 241"/>
                <a:gd name="T43" fmla="*/ 134 h 158"/>
                <a:gd name="T44" fmla="*/ 193 w 241"/>
                <a:gd name="T45" fmla="*/ 145 h 158"/>
                <a:gd name="T46" fmla="*/ 206 w 241"/>
                <a:gd name="T47" fmla="*/ 144 h 158"/>
                <a:gd name="T48" fmla="*/ 217 w 241"/>
                <a:gd name="T49" fmla="*/ 155 h 158"/>
                <a:gd name="T50" fmla="*/ 228 w 241"/>
                <a:gd name="T51" fmla="*/ 152 h 158"/>
                <a:gd name="T52" fmla="*/ 237 w 241"/>
                <a:gd name="T53" fmla="*/ 157 h 158"/>
                <a:gd name="T54" fmla="*/ 240 w 241"/>
                <a:gd name="T55" fmla="*/ 157 h 15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41"/>
                <a:gd name="T85" fmla="*/ 0 h 158"/>
                <a:gd name="T86" fmla="*/ 241 w 241"/>
                <a:gd name="T87" fmla="*/ 158 h 15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41" h="158">
                  <a:moveTo>
                    <a:pt x="11" y="0"/>
                  </a:moveTo>
                  <a:lnTo>
                    <a:pt x="0" y="2"/>
                  </a:lnTo>
                  <a:lnTo>
                    <a:pt x="8" y="16"/>
                  </a:lnTo>
                  <a:lnTo>
                    <a:pt x="21" y="25"/>
                  </a:lnTo>
                  <a:lnTo>
                    <a:pt x="38" y="28"/>
                  </a:lnTo>
                  <a:lnTo>
                    <a:pt x="62" y="28"/>
                  </a:lnTo>
                  <a:lnTo>
                    <a:pt x="69" y="30"/>
                  </a:lnTo>
                  <a:lnTo>
                    <a:pt x="49" y="39"/>
                  </a:lnTo>
                  <a:lnTo>
                    <a:pt x="60" y="51"/>
                  </a:lnTo>
                  <a:lnTo>
                    <a:pt x="76" y="51"/>
                  </a:lnTo>
                  <a:lnTo>
                    <a:pt x="64" y="55"/>
                  </a:lnTo>
                  <a:lnTo>
                    <a:pt x="85" y="62"/>
                  </a:lnTo>
                  <a:lnTo>
                    <a:pt x="106" y="65"/>
                  </a:lnTo>
                  <a:lnTo>
                    <a:pt x="129" y="77"/>
                  </a:lnTo>
                  <a:lnTo>
                    <a:pt x="147" y="74"/>
                  </a:lnTo>
                  <a:lnTo>
                    <a:pt x="138" y="83"/>
                  </a:lnTo>
                  <a:lnTo>
                    <a:pt x="149" y="89"/>
                  </a:lnTo>
                  <a:lnTo>
                    <a:pt x="142" y="104"/>
                  </a:lnTo>
                  <a:lnTo>
                    <a:pt x="157" y="113"/>
                  </a:lnTo>
                  <a:lnTo>
                    <a:pt x="179" y="116"/>
                  </a:lnTo>
                  <a:lnTo>
                    <a:pt x="172" y="130"/>
                  </a:lnTo>
                  <a:lnTo>
                    <a:pt x="184" y="134"/>
                  </a:lnTo>
                  <a:lnTo>
                    <a:pt x="193" y="145"/>
                  </a:lnTo>
                  <a:lnTo>
                    <a:pt x="206" y="144"/>
                  </a:lnTo>
                  <a:lnTo>
                    <a:pt x="217" y="155"/>
                  </a:lnTo>
                  <a:lnTo>
                    <a:pt x="228" y="152"/>
                  </a:lnTo>
                  <a:lnTo>
                    <a:pt x="237" y="157"/>
                  </a:lnTo>
                  <a:lnTo>
                    <a:pt x="240" y="157"/>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4" name="Freeform 217"/>
            <p:cNvSpPr>
              <a:spLocks/>
            </p:cNvSpPr>
            <p:nvPr/>
          </p:nvSpPr>
          <p:spPr bwMode="auto">
            <a:xfrm>
              <a:off x="2354" y="1351"/>
              <a:ext cx="54" cy="37"/>
            </a:xfrm>
            <a:custGeom>
              <a:avLst/>
              <a:gdLst>
                <a:gd name="T0" fmla="*/ 0 w 54"/>
                <a:gd name="T1" fmla="*/ 19 h 37"/>
                <a:gd name="T2" fmla="*/ 0 w 54"/>
                <a:gd name="T3" fmla="*/ 36 h 37"/>
                <a:gd name="T4" fmla="*/ 12 w 54"/>
                <a:gd name="T5" fmla="*/ 36 h 37"/>
                <a:gd name="T6" fmla="*/ 25 w 54"/>
                <a:gd name="T7" fmla="*/ 28 h 37"/>
                <a:gd name="T8" fmla="*/ 36 w 54"/>
                <a:gd name="T9" fmla="*/ 19 h 37"/>
                <a:gd name="T10" fmla="*/ 46 w 54"/>
                <a:gd name="T11" fmla="*/ 7 h 37"/>
                <a:gd name="T12" fmla="*/ 53 w 54"/>
                <a:gd name="T13" fmla="*/ 0 h 37"/>
                <a:gd name="T14" fmla="*/ 0 60000 65536"/>
                <a:gd name="T15" fmla="*/ 0 60000 65536"/>
                <a:gd name="T16" fmla="*/ 0 60000 65536"/>
                <a:gd name="T17" fmla="*/ 0 60000 65536"/>
                <a:gd name="T18" fmla="*/ 0 60000 65536"/>
                <a:gd name="T19" fmla="*/ 0 60000 65536"/>
                <a:gd name="T20" fmla="*/ 0 60000 65536"/>
                <a:gd name="T21" fmla="*/ 0 w 54"/>
                <a:gd name="T22" fmla="*/ 0 h 37"/>
                <a:gd name="T23" fmla="*/ 54 w 54"/>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 h="37">
                  <a:moveTo>
                    <a:pt x="0" y="19"/>
                  </a:moveTo>
                  <a:lnTo>
                    <a:pt x="0" y="36"/>
                  </a:lnTo>
                  <a:lnTo>
                    <a:pt x="12" y="36"/>
                  </a:lnTo>
                  <a:lnTo>
                    <a:pt x="25" y="28"/>
                  </a:lnTo>
                  <a:lnTo>
                    <a:pt x="36" y="19"/>
                  </a:lnTo>
                  <a:lnTo>
                    <a:pt x="46" y="7"/>
                  </a:lnTo>
                  <a:lnTo>
                    <a:pt x="53"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5" name="Freeform 218"/>
            <p:cNvSpPr>
              <a:spLocks/>
            </p:cNvSpPr>
            <p:nvPr/>
          </p:nvSpPr>
          <p:spPr bwMode="auto">
            <a:xfrm>
              <a:off x="2440" y="1351"/>
              <a:ext cx="57" cy="47"/>
            </a:xfrm>
            <a:custGeom>
              <a:avLst/>
              <a:gdLst>
                <a:gd name="T0" fmla="*/ 0 w 57"/>
                <a:gd name="T1" fmla="*/ 0 h 47"/>
                <a:gd name="T2" fmla="*/ 3 w 57"/>
                <a:gd name="T3" fmla="*/ 18 h 47"/>
                <a:gd name="T4" fmla="*/ 12 w 57"/>
                <a:gd name="T5" fmla="*/ 32 h 47"/>
                <a:gd name="T6" fmla="*/ 22 w 57"/>
                <a:gd name="T7" fmla="*/ 41 h 47"/>
                <a:gd name="T8" fmla="*/ 36 w 57"/>
                <a:gd name="T9" fmla="*/ 46 h 47"/>
                <a:gd name="T10" fmla="*/ 50 w 57"/>
                <a:gd name="T11" fmla="*/ 39 h 47"/>
                <a:gd name="T12" fmla="*/ 56 w 57"/>
                <a:gd name="T13" fmla="*/ 35 h 47"/>
                <a:gd name="T14" fmla="*/ 0 60000 65536"/>
                <a:gd name="T15" fmla="*/ 0 60000 65536"/>
                <a:gd name="T16" fmla="*/ 0 60000 65536"/>
                <a:gd name="T17" fmla="*/ 0 60000 65536"/>
                <a:gd name="T18" fmla="*/ 0 60000 65536"/>
                <a:gd name="T19" fmla="*/ 0 60000 65536"/>
                <a:gd name="T20" fmla="*/ 0 60000 65536"/>
                <a:gd name="T21" fmla="*/ 0 w 57"/>
                <a:gd name="T22" fmla="*/ 0 h 47"/>
                <a:gd name="T23" fmla="*/ 57 w 5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47">
                  <a:moveTo>
                    <a:pt x="0" y="0"/>
                  </a:moveTo>
                  <a:lnTo>
                    <a:pt x="3" y="18"/>
                  </a:lnTo>
                  <a:lnTo>
                    <a:pt x="12" y="32"/>
                  </a:lnTo>
                  <a:lnTo>
                    <a:pt x="22" y="41"/>
                  </a:lnTo>
                  <a:lnTo>
                    <a:pt x="36" y="46"/>
                  </a:lnTo>
                  <a:lnTo>
                    <a:pt x="50" y="39"/>
                  </a:lnTo>
                  <a:lnTo>
                    <a:pt x="56" y="35"/>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6" name="Freeform 219"/>
            <p:cNvSpPr>
              <a:spLocks/>
            </p:cNvSpPr>
            <p:nvPr/>
          </p:nvSpPr>
          <p:spPr bwMode="auto">
            <a:xfrm>
              <a:off x="2403" y="1328"/>
              <a:ext cx="17" cy="49"/>
            </a:xfrm>
            <a:custGeom>
              <a:avLst/>
              <a:gdLst>
                <a:gd name="T0" fmla="*/ 16 w 17"/>
                <a:gd name="T1" fmla="*/ 0 h 49"/>
                <a:gd name="T2" fmla="*/ 13 w 17"/>
                <a:gd name="T3" fmla="*/ 14 h 49"/>
                <a:gd name="T4" fmla="*/ 5 w 17"/>
                <a:gd name="T5" fmla="*/ 48 h 49"/>
                <a:gd name="T6" fmla="*/ 0 w 17"/>
                <a:gd name="T7" fmla="*/ 36 h 49"/>
                <a:gd name="T8" fmla="*/ 0 60000 65536"/>
                <a:gd name="T9" fmla="*/ 0 60000 65536"/>
                <a:gd name="T10" fmla="*/ 0 60000 65536"/>
                <a:gd name="T11" fmla="*/ 0 60000 65536"/>
                <a:gd name="T12" fmla="*/ 0 w 17"/>
                <a:gd name="T13" fmla="*/ 0 h 49"/>
                <a:gd name="T14" fmla="*/ 17 w 17"/>
                <a:gd name="T15" fmla="*/ 49 h 49"/>
              </a:gdLst>
              <a:ahLst/>
              <a:cxnLst>
                <a:cxn ang="T8">
                  <a:pos x="T0" y="T1"/>
                </a:cxn>
                <a:cxn ang="T9">
                  <a:pos x="T2" y="T3"/>
                </a:cxn>
                <a:cxn ang="T10">
                  <a:pos x="T4" y="T5"/>
                </a:cxn>
                <a:cxn ang="T11">
                  <a:pos x="T6" y="T7"/>
                </a:cxn>
              </a:cxnLst>
              <a:rect l="T12" t="T13" r="T14" b="T15"/>
              <a:pathLst>
                <a:path w="17" h="49">
                  <a:moveTo>
                    <a:pt x="16" y="0"/>
                  </a:moveTo>
                  <a:lnTo>
                    <a:pt x="13" y="14"/>
                  </a:lnTo>
                  <a:lnTo>
                    <a:pt x="5" y="48"/>
                  </a:lnTo>
                  <a:lnTo>
                    <a:pt x="0" y="36"/>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7" name="Freeform 220"/>
            <p:cNvSpPr>
              <a:spLocks/>
            </p:cNvSpPr>
            <p:nvPr/>
          </p:nvSpPr>
          <p:spPr bwMode="auto">
            <a:xfrm>
              <a:off x="2422" y="1328"/>
              <a:ext cx="17" cy="55"/>
            </a:xfrm>
            <a:custGeom>
              <a:avLst/>
              <a:gdLst>
                <a:gd name="T0" fmla="*/ 0 w 17"/>
                <a:gd name="T1" fmla="*/ 0 h 55"/>
                <a:gd name="T2" fmla="*/ 0 w 17"/>
                <a:gd name="T3" fmla="*/ 17 h 55"/>
                <a:gd name="T4" fmla="*/ 3 w 17"/>
                <a:gd name="T5" fmla="*/ 30 h 55"/>
                <a:gd name="T6" fmla="*/ 7 w 17"/>
                <a:gd name="T7" fmla="*/ 35 h 55"/>
                <a:gd name="T8" fmla="*/ 16 w 17"/>
                <a:gd name="T9" fmla="*/ 54 h 55"/>
                <a:gd name="T10" fmla="*/ 0 60000 65536"/>
                <a:gd name="T11" fmla="*/ 0 60000 65536"/>
                <a:gd name="T12" fmla="*/ 0 60000 65536"/>
                <a:gd name="T13" fmla="*/ 0 60000 65536"/>
                <a:gd name="T14" fmla="*/ 0 60000 65536"/>
                <a:gd name="T15" fmla="*/ 0 w 17"/>
                <a:gd name="T16" fmla="*/ 0 h 55"/>
                <a:gd name="T17" fmla="*/ 17 w 17"/>
                <a:gd name="T18" fmla="*/ 55 h 55"/>
              </a:gdLst>
              <a:ahLst/>
              <a:cxnLst>
                <a:cxn ang="T10">
                  <a:pos x="T0" y="T1"/>
                </a:cxn>
                <a:cxn ang="T11">
                  <a:pos x="T2" y="T3"/>
                </a:cxn>
                <a:cxn ang="T12">
                  <a:pos x="T4" y="T5"/>
                </a:cxn>
                <a:cxn ang="T13">
                  <a:pos x="T6" y="T7"/>
                </a:cxn>
                <a:cxn ang="T14">
                  <a:pos x="T8" y="T9"/>
                </a:cxn>
              </a:cxnLst>
              <a:rect l="T15" t="T16" r="T17" b="T18"/>
              <a:pathLst>
                <a:path w="17" h="55">
                  <a:moveTo>
                    <a:pt x="0" y="0"/>
                  </a:moveTo>
                  <a:lnTo>
                    <a:pt x="0" y="17"/>
                  </a:lnTo>
                  <a:lnTo>
                    <a:pt x="3" y="30"/>
                  </a:lnTo>
                  <a:lnTo>
                    <a:pt x="7" y="35"/>
                  </a:lnTo>
                  <a:lnTo>
                    <a:pt x="16" y="54"/>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8" name="Freeform 221"/>
            <p:cNvSpPr>
              <a:spLocks/>
            </p:cNvSpPr>
            <p:nvPr/>
          </p:nvSpPr>
          <p:spPr bwMode="auto">
            <a:xfrm>
              <a:off x="2491" y="1330"/>
              <a:ext cx="24" cy="33"/>
            </a:xfrm>
            <a:custGeom>
              <a:avLst/>
              <a:gdLst>
                <a:gd name="T0" fmla="*/ 0 w 24"/>
                <a:gd name="T1" fmla="*/ 0 h 33"/>
                <a:gd name="T2" fmla="*/ 5 w 24"/>
                <a:gd name="T3" fmla="*/ 10 h 33"/>
                <a:gd name="T4" fmla="*/ 14 w 24"/>
                <a:gd name="T5" fmla="*/ 26 h 33"/>
                <a:gd name="T6" fmla="*/ 23 w 24"/>
                <a:gd name="T7" fmla="*/ 32 h 33"/>
                <a:gd name="T8" fmla="*/ 0 60000 65536"/>
                <a:gd name="T9" fmla="*/ 0 60000 65536"/>
                <a:gd name="T10" fmla="*/ 0 60000 65536"/>
                <a:gd name="T11" fmla="*/ 0 60000 65536"/>
                <a:gd name="T12" fmla="*/ 0 w 24"/>
                <a:gd name="T13" fmla="*/ 0 h 33"/>
                <a:gd name="T14" fmla="*/ 24 w 24"/>
                <a:gd name="T15" fmla="*/ 33 h 33"/>
              </a:gdLst>
              <a:ahLst/>
              <a:cxnLst>
                <a:cxn ang="T8">
                  <a:pos x="T0" y="T1"/>
                </a:cxn>
                <a:cxn ang="T9">
                  <a:pos x="T2" y="T3"/>
                </a:cxn>
                <a:cxn ang="T10">
                  <a:pos x="T4" y="T5"/>
                </a:cxn>
                <a:cxn ang="T11">
                  <a:pos x="T6" y="T7"/>
                </a:cxn>
              </a:cxnLst>
              <a:rect l="T12" t="T13" r="T14" b="T15"/>
              <a:pathLst>
                <a:path w="24" h="33">
                  <a:moveTo>
                    <a:pt x="0" y="0"/>
                  </a:moveTo>
                  <a:lnTo>
                    <a:pt x="5" y="10"/>
                  </a:lnTo>
                  <a:lnTo>
                    <a:pt x="14" y="26"/>
                  </a:lnTo>
                  <a:lnTo>
                    <a:pt x="23" y="3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49" name="Freeform 222"/>
            <p:cNvSpPr>
              <a:spLocks/>
            </p:cNvSpPr>
            <p:nvPr/>
          </p:nvSpPr>
          <p:spPr bwMode="auto">
            <a:xfrm>
              <a:off x="2495" y="1353"/>
              <a:ext cx="43" cy="34"/>
            </a:xfrm>
            <a:custGeom>
              <a:avLst/>
              <a:gdLst>
                <a:gd name="T0" fmla="*/ 0 w 43"/>
                <a:gd name="T1" fmla="*/ 0 h 34"/>
                <a:gd name="T2" fmla="*/ 7 w 43"/>
                <a:gd name="T3" fmla="*/ 16 h 34"/>
                <a:gd name="T4" fmla="*/ 21 w 43"/>
                <a:gd name="T5" fmla="*/ 28 h 34"/>
                <a:gd name="T6" fmla="*/ 33 w 43"/>
                <a:gd name="T7" fmla="*/ 33 h 34"/>
                <a:gd name="T8" fmla="*/ 42 w 43"/>
                <a:gd name="T9" fmla="*/ 33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0" y="0"/>
                  </a:moveTo>
                  <a:lnTo>
                    <a:pt x="7" y="16"/>
                  </a:lnTo>
                  <a:lnTo>
                    <a:pt x="21" y="28"/>
                  </a:lnTo>
                  <a:lnTo>
                    <a:pt x="33" y="33"/>
                  </a:lnTo>
                  <a:lnTo>
                    <a:pt x="42" y="33"/>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0" name="Freeform 223"/>
            <p:cNvSpPr>
              <a:spLocks/>
            </p:cNvSpPr>
            <p:nvPr/>
          </p:nvSpPr>
          <p:spPr bwMode="auto">
            <a:xfrm>
              <a:off x="2489" y="1248"/>
              <a:ext cx="17" cy="35"/>
            </a:xfrm>
            <a:custGeom>
              <a:avLst/>
              <a:gdLst>
                <a:gd name="T0" fmla="*/ 7 w 17"/>
                <a:gd name="T1" fmla="*/ 0 h 35"/>
                <a:gd name="T2" fmla="*/ 12 w 17"/>
                <a:gd name="T3" fmla="*/ 11 h 35"/>
                <a:gd name="T4" fmla="*/ 12 w 17"/>
                <a:gd name="T5" fmla="*/ 24 h 35"/>
                <a:gd name="T6" fmla="*/ 16 w 17"/>
                <a:gd name="T7" fmla="*/ 34 h 35"/>
                <a:gd name="T8" fmla="*/ 1 w 17"/>
                <a:gd name="T9" fmla="*/ 29 h 35"/>
                <a:gd name="T10" fmla="*/ 0 w 17"/>
                <a:gd name="T11" fmla="*/ 19 h 35"/>
                <a:gd name="T12" fmla="*/ 5 w 17"/>
                <a:gd name="T13" fmla="*/ 10 h 35"/>
                <a:gd name="T14" fmla="*/ 5 w 17"/>
                <a:gd name="T15" fmla="*/ 1 h 35"/>
                <a:gd name="T16" fmla="*/ 7 w 17"/>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5"/>
                <a:gd name="T29" fmla="*/ 17 w 1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5">
                  <a:moveTo>
                    <a:pt x="7" y="0"/>
                  </a:moveTo>
                  <a:lnTo>
                    <a:pt x="12" y="11"/>
                  </a:lnTo>
                  <a:lnTo>
                    <a:pt x="12" y="24"/>
                  </a:lnTo>
                  <a:lnTo>
                    <a:pt x="16" y="34"/>
                  </a:lnTo>
                  <a:lnTo>
                    <a:pt x="1" y="29"/>
                  </a:lnTo>
                  <a:lnTo>
                    <a:pt x="0" y="19"/>
                  </a:lnTo>
                  <a:lnTo>
                    <a:pt x="5" y="10"/>
                  </a:lnTo>
                  <a:lnTo>
                    <a:pt x="5" y="1"/>
                  </a:lnTo>
                  <a:lnTo>
                    <a:pt x="7"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1" name="Freeform 224"/>
            <p:cNvSpPr>
              <a:spLocks/>
            </p:cNvSpPr>
            <p:nvPr/>
          </p:nvSpPr>
          <p:spPr bwMode="auto">
            <a:xfrm>
              <a:off x="2489" y="1248"/>
              <a:ext cx="17" cy="35"/>
            </a:xfrm>
            <a:custGeom>
              <a:avLst/>
              <a:gdLst>
                <a:gd name="T0" fmla="*/ 7 w 17"/>
                <a:gd name="T1" fmla="*/ 0 h 35"/>
                <a:gd name="T2" fmla="*/ 12 w 17"/>
                <a:gd name="T3" fmla="*/ 11 h 35"/>
                <a:gd name="T4" fmla="*/ 12 w 17"/>
                <a:gd name="T5" fmla="*/ 24 h 35"/>
                <a:gd name="T6" fmla="*/ 16 w 17"/>
                <a:gd name="T7" fmla="*/ 34 h 35"/>
                <a:gd name="T8" fmla="*/ 1 w 17"/>
                <a:gd name="T9" fmla="*/ 29 h 35"/>
                <a:gd name="T10" fmla="*/ 0 w 17"/>
                <a:gd name="T11" fmla="*/ 19 h 35"/>
                <a:gd name="T12" fmla="*/ 5 w 17"/>
                <a:gd name="T13" fmla="*/ 10 h 35"/>
                <a:gd name="T14" fmla="*/ 5 w 17"/>
                <a:gd name="T15" fmla="*/ 1 h 35"/>
                <a:gd name="T16" fmla="*/ 7 w 17"/>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35"/>
                <a:gd name="T29" fmla="*/ 17 w 17"/>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35">
                  <a:moveTo>
                    <a:pt x="7" y="0"/>
                  </a:moveTo>
                  <a:lnTo>
                    <a:pt x="12" y="11"/>
                  </a:lnTo>
                  <a:lnTo>
                    <a:pt x="12" y="24"/>
                  </a:lnTo>
                  <a:lnTo>
                    <a:pt x="16" y="34"/>
                  </a:lnTo>
                  <a:lnTo>
                    <a:pt x="1" y="29"/>
                  </a:lnTo>
                  <a:lnTo>
                    <a:pt x="0" y="19"/>
                  </a:lnTo>
                  <a:lnTo>
                    <a:pt x="5" y="10"/>
                  </a:lnTo>
                  <a:lnTo>
                    <a:pt x="5" y="1"/>
                  </a:lnTo>
                  <a:lnTo>
                    <a:pt x="7"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2" name="Freeform 225"/>
            <p:cNvSpPr>
              <a:spLocks/>
            </p:cNvSpPr>
            <p:nvPr/>
          </p:nvSpPr>
          <p:spPr bwMode="auto">
            <a:xfrm>
              <a:off x="2445" y="1346"/>
              <a:ext cx="17" cy="25"/>
            </a:xfrm>
            <a:custGeom>
              <a:avLst/>
              <a:gdLst>
                <a:gd name="T0" fmla="*/ 0 w 17"/>
                <a:gd name="T1" fmla="*/ 0 h 25"/>
                <a:gd name="T2" fmla="*/ 4 w 17"/>
                <a:gd name="T3" fmla="*/ 9 h 25"/>
                <a:gd name="T4" fmla="*/ 9 w 17"/>
                <a:gd name="T5" fmla="*/ 16 h 25"/>
                <a:gd name="T6" fmla="*/ 16 w 17"/>
                <a:gd name="T7" fmla="*/ 24 h 25"/>
                <a:gd name="T8" fmla="*/ 13 w 17"/>
                <a:gd name="T9" fmla="*/ 14 h 25"/>
                <a:gd name="T10" fmla="*/ 9 w 17"/>
                <a:gd name="T11" fmla="*/ 7 h 25"/>
                <a:gd name="T12" fmla="*/ 2 w 17"/>
                <a:gd name="T13" fmla="*/ 0 h 25"/>
                <a:gd name="T14" fmla="*/ 0 w 17"/>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0" y="0"/>
                  </a:moveTo>
                  <a:lnTo>
                    <a:pt x="4" y="9"/>
                  </a:lnTo>
                  <a:lnTo>
                    <a:pt x="9" y="16"/>
                  </a:lnTo>
                  <a:lnTo>
                    <a:pt x="16" y="24"/>
                  </a:lnTo>
                  <a:lnTo>
                    <a:pt x="13" y="14"/>
                  </a:lnTo>
                  <a:lnTo>
                    <a:pt x="9" y="7"/>
                  </a:lnTo>
                  <a:lnTo>
                    <a:pt x="2" y="0"/>
                  </a:lnTo>
                  <a:lnTo>
                    <a:pt x="0"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3" name="Freeform 226"/>
            <p:cNvSpPr>
              <a:spLocks/>
            </p:cNvSpPr>
            <p:nvPr/>
          </p:nvSpPr>
          <p:spPr bwMode="auto">
            <a:xfrm>
              <a:off x="2445" y="1346"/>
              <a:ext cx="17" cy="25"/>
            </a:xfrm>
            <a:custGeom>
              <a:avLst/>
              <a:gdLst>
                <a:gd name="T0" fmla="*/ 0 w 17"/>
                <a:gd name="T1" fmla="*/ 0 h 25"/>
                <a:gd name="T2" fmla="*/ 4 w 17"/>
                <a:gd name="T3" fmla="*/ 9 h 25"/>
                <a:gd name="T4" fmla="*/ 9 w 17"/>
                <a:gd name="T5" fmla="*/ 16 h 25"/>
                <a:gd name="T6" fmla="*/ 16 w 17"/>
                <a:gd name="T7" fmla="*/ 24 h 25"/>
                <a:gd name="T8" fmla="*/ 13 w 17"/>
                <a:gd name="T9" fmla="*/ 14 h 25"/>
                <a:gd name="T10" fmla="*/ 9 w 17"/>
                <a:gd name="T11" fmla="*/ 7 h 25"/>
                <a:gd name="T12" fmla="*/ 2 w 17"/>
                <a:gd name="T13" fmla="*/ 0 h 25"/>
                <a:gd name="T14" fmla="*/ 0 w 17"/>
                <a:gd name="T15" fmla="*/ 0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0" y="0"/>
                  </a:moveTo>
                  <a:lnTo>
                    <a:pt x="4" y="9"/>
                  </a:lnTo>
                  <a:lnTo>
                    <a:pt x="9" y="16"/>
                  </a:lnTo>
                  <a:lnTo>
                    <a:pt x="16" y="24"/>
                  </a:lnTo>
                  <a:lnTo>
                    <a:pt x="13" y="14"/>
                  </a:lnTo>
                  <a:lnTo>
                    <a:pt x="9" y="7"/>
                  </a:lnTo>
                  <a:lnTo>
                    <a:pt x="2" y="0"/>
                  </a:lnTo>
                  <a:lnTo>
                    <a:pt x="0"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4" name="Freeform 227"/>
            <p:cNvSpPr>
              <a:spLocks/>
            </p:cNvSpPr>
            <p:nvPr/>
          </p:nvSpPr>
          <p:spPr bwMode="auto">
            <a:xfrm>
              <a:off x="2443" y="1246"/>
              <a:ext cx="17" cy="42"/>
            </a:xfrm>
            <a:custGeom>
              <a:avLst/>
              <a:gdLst>
                <a:gd name="T0" fmla="*/ 16 w 17"/>
                <a:gd name="T1" fmla="*/ 0 h 42"/>
                <a:gd name="T2" fmla="*/ 10 w 17"/>
                <a:gd name="T3" fmla="*/ 19 h 42"/>
                <a:gd name="T4" fmla="*/ 7 w 17"/>
                <a:gd name="T5" fmla="*/ 30 h 42"/>
                <a:gd name="T6" fmla="*/ 0 w 17"/>
                <a:gd name="T7" fmla="*/ 41 h 42"/>
                <a:gd name="T8" fmla="*/ 9 w 17"/>
                <a:gd name="T9" fmla="*/ 35 h 42"/>
                <a:gd name="T10" fmla="*/ 11 w 17"/>
                <a:gd name="T11" fmla="*/ 23 h 42"/>
                <a:gd name="T12" fmla="*/ 11 w 17"/>
                <a:gd name="T13" fmla="*/ 9 h 42"/>
                <a:gd name="T14" fmla="*/ 12 w 17"/>
                <a:gd name="T15" fmla="*/ 4 h 42"/>
                <a:gd name="T16" fmla="*/ 16 w 17"/>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16" y="0"/>
                  </a:moveTo>
                  <a:lnTo>
                    <a:pt x="10" y="19"/>
                  </a:lnTo>
                  <a:lnTo>
                    <a:pt x="7" y="30"/>
                  </a:lnTo>
                  <a:lnTo>
                    <a:pt x="0" y="41"/>
                  </a:lnTo>
                  <a:lnTo>
                    <a:pt x="9" y="35"/>
                  </a:lnTo>
                  <a:lnTo>
                    <a:pt x="11" y="23"/>
                  </a:lnTo>
                  <a:lnTo>
                    <a:pt x="11" y="9"/>
                  </a:lnTo>
                  <a:lnTo>
                    <a:pt x="12" y="4"/>
                  </a:lnTo>
                  <a:lnTo>
                    <a:pt x="16" y="0"/>
                  </a:lnTo>
                </a:path>
              </a:pathLst>
            </a:custGeom>
            <a:solidFill>
              <a:srgbClr val="FFFF80"/>
            </a:solid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5" name="Freeform 228"/>
            <p:cNvSpPr>
              <a:spLocks/>
            </p:cNvSpPr>
            <p:nvPr/>
          </p:nvSpPr>
          <p:spPr bwMode="auto">
            <a:xfrm>
              <a:off x="2443" y="1246"/>
              <a:ext cx="17" cy="42"/>
            </a:xfrm>
            <a:custGeom>
              <a:avLst/>
              <a:gdLst>
                <a:gd name="T0" fmla="*/ 16 w 17"/>
                <a:gd name="T1" fmla="*/ 0 h 42"/>
                <a:gd name="T2" fmla="*/ 10 w 17"/>
                <a:gd name="T3" fmla="*/ 19 h 42"/>
                <a:gd name="T4" fmla="*/ 7 w 17"/>
                <a:gd name="T5" fmla="*/ 30 h 42"/>
                <a:gd name="T6" fmla="*/ 0 w 17"/>
                <a:gd name="T7" fmla="*/ 41 h 42"/>
                <a:gd name="T8" fmla="*/ 9 w 17"/>
                <a:gd name="T9" fmla="*/ 35 h 42"/>
                <a:gd name="T10" fmla="*/ 11 w 17"/>
                <a:gd name="T11" fmla="*/ 23 h 42"/>
                <a:gd name="T12" fmla="*/ 11 w 17"/>
                <a:gd name="T13" fmla="*/ 9 h 42"/>
                <a:gd name="T14" fmla="*/ 12 w 17"/>
                <a:gd name="T15" fmla="*/ 4 h 42"/>
                <a:gd name="T16" fmla="*/ 16 w 17"/>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16" y="0"/>
                  </a:moveTo>
                  <a:lnTo>
                    <a:pt x="10" y="19"/>
                  </a:lnTo>
                  <a:lnTo>
                    <a:pt x="7" y="30"/>
                  </a:lnTo>
                  <a:lnTo>
                    <a:pt x="0" y="41"/>
                  </a:lnTo>
                  <a:lnTo>
                    <a:pt x="9" y="35"/>
                  </a:lnTo>
                  <a:lnTo>
                    <a:pt x="11" y="23"/>
                  </a:lnTo>
                  <a:lnTo>
                    <a:pt x="11" y="9"/>
                  </a:lnTo>
                  <a:lnTo>
                    <a:pt x="12" y="4"/>
                  </a:lnTo>
                  <a:lnTo>
                    <a:pt x="16" y="0"/>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6" name="Freeform 229"/>
            <p:cNvSpPr>
              <a:spLocks/>
            </p:cNvSpPr>
            <p:nvPr/>
          </p:nvSpPr>
          <p:spPr bwMode="auto">
            <a:xfrm>
              <a:off x="2485" y="1118"/>
              <a:ext cx="247" cy="153"/>
            </a:xfrm>
            <a:custGeom>
              <a:avLst/>
              <a:gdLst>
                <a:gd name="T0" fmla="*/ 246 w 247"/>
                <a:gd name="T1" fmla="*/ 0 h 153"/>
                <a:gd name="T2" fmla="*/ 231 w 247"/>
                <a:gd name="T3" fmla="*/ 16 h 153"/>
                <a:gd name="T4" fmla="*/ 211 w 247"/>
                <a:gd name="T5" fmla="*/ 25 h 153"/>
                <a:gd name="T6" fmla="*/ 191 w 247"/>
                <a:gd name="T7" fmla="*/ 27 h 153"/>
                <a:gd name="T8" fmla="*/ 169 w 247"/>
                <a:gd name="T9" fmla="*/ 22 h 153"/>
                <a:gd name="T10" fmla="*/ 187 w 247"/>
                <a:gd name="T11" fmla="*/ 35 h 153"/>
                <a:gd name="T12" fmla="*/ 211 w 247"/>
                <a:gd name="T13" fmla="*/ 41 h 153"/>
                <a:gd name="T14" fmla="*/ 193 w 247"/>
                <a:gd name="T15" fmla="*/ 46 h 153"/>
                <a:gd name="T16" fmla="*/ 173 w 247"/>
                <a:gd name="T17" fmla="*/ 44 h 153"/>
                <a:gd name="T18" fmla="*/ 164 w 247"/>
                <a:gd name="T19" fmla="*/ 46 h 153"/>
                <a:gd name="T20" fmla="*/ 180 w 247"/>
                <a:gd name="T21" fmla="*/ 52 h 153"/>
                <a:gd name="T22" fmla="*/ 164 w 247"/>
                <a:gd name="T23" fmla="*/ 54 h 153"/>
                <a:gd name="T24" fmla="*/ 146 w 247"/>
                <a:gd name="T25" fmla="*/ 54 h 153"/>
                <a:gd name="T26" fmla="*/ 130 w 247"/>
                <a:gd name="T27" fmla="*/ 54 h 153"/>
                <a:gd name="T28" fmla="*/ 150 w 247"/>
                <a:gd name="T29" fmla="*/ 67 h 153"/>
                <a:gd name="T30" fmla="*/ 167 w 247"/>
                <a:gd name="T31" fmla="*/ 73 h 153"/>
                <a:gd name="T32" fmla="*/ 150 w 247"/>
                <a:gd name="T33" fmla="*/ 76 h 153"/>
                <a:gd name="T34" fmla="*/ 136 w 247"/>
                <a:gd name="T35" fmla="*/ 76 h 153"/>
                <a:gd name="T36" fmla="*/ 116 w 247"/>
                <a:gd name="T37" fmla="*/ 71 h 153"/>
                <a:gd name="T38" fmla="*/ 101 w 247"/>
                <a:gd name="T39" fmla="*/ 82 h 153"/>
                <a:gd name="T40" fmla="*/ 92 w 247"/>
                <a:gd name="T41" fmla="*/ 93 h 153"/>
                <a:gd name="T42" fmla="*/ 99 w 247"/>
                <a:gd name="T43" fmla="*/ 105 h 153"/>
                <a:gd name="T44" fmla="*/ 82 w 247"/>
                <a:gd name="T45" fmla="*/ 108 h 153"/>
                <a:gd name="T46" fmla="*/ 78 w 247"/>
                <a:gd name="T47" fmla="*/ 124 h 153"/>
                <a:gd name="T48" fmla="*/ 65 w 247"/>
                <a:gd name="T49" fmla="*/ 126 h 153"/>
                <a:gd name="T50" fmla="*/ 69 w 247"/>
                <a:gd name="T51" fmla="*/ 143 h 153"/>
                <a:gd name="T52" fmla="*/ 53 w 247"/>
                <a:gd name="T53" fmla="*/ 137 h 153"/>
                <a:gd name="T54" fmla="*/ 36 w 247"/>
                <a:gd name="T55" fmla="*/ 144 h 153"/>
                <a:gd name="T56" fmla="*/ 23 w 247"/>
                <a:gd name="T57" fmla="*/ 152 h 153"/>
                <a:gd name="T58" fmla="*/ 12 w 247"/>
                <a:gd name="T59" fmla="*/ 143 h 153"/>
                <a:gd name="T60" fmla="*/ 1 w 247"/>
                <a:gd name="T61" fmla="*/ 152 h 153"/>
                <a:gd name="T62" fmla="*/ 0 w 247"/>
                <a:gd name="T63" fmla="*/ 152 h 1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7"/>
                <a:gd name="T97" fmla="*/ 0 h 153"/>
                <a:gd name="T98" fmla="*/ 247 w 247"/>
                <a:gd name="T99" fmla="*/ 153 h 1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7" h="153">
                  <a:moveTo>
                    <a:pt x="246" y="0"/>
                  </a:moveTo>
                  <a:lnTo>
                    <a:pt x="231" y="16"/>
                  </a:lnTo>
                  <a:lnTo>
                    <a:pt x="211" y="25"/>
                  </a:lnTo>
                  <a:lnTo>
                    <a:pt x="191" y="27"/>
                  </a:lnTo>
                  <a:lnTo>
                    <a:pt x="169" y="22"/>
                  </a:lnTo>
                  <a:lnTo>
                    <a:pt x="187" y="35"/>
                  </a:lnTo>
                  <a:lnTo>
                    <a:pt x="211" y="41"/>
                  </a:lnTo>
                  <a:lnTo>
                    <a:pt x="193" y="46"/>
                  </a:lnTo>
                  <a:lnTo>
                    <a:pt x="173" y="44"/>
                  </a:lnTo>
                  <a:lnTo>
                    <a:pt x="164" y="46"/>
                  </a:lnTo>
                  <a:lnTo>
                    <a:pt x="180" y="52"/>
                  </a:lnTo>
                  <a:lnTo>
                    <a:pt x="164" y="54"/>
                  </a:lnTo>
                  <a:lnTo>
                    <a:pt x="146" y="54"/>
                  </a:lnTo>
                  <a:lnTo>
                    <a:pt x="130" y="54"/>
                  </a:lnTo>
                  <a:lnTo>
                    <a:pt x="150" y="67"/>
                  </a:lnTo>
                  <a:lnTo>
                    <a:pt x="167" y="73"/>
                  </a:lnTo>
                  <a:lnTo>
                    <a:pt x="150" y="76"/>
                  </a:lnTo>
                  <a:lnTo>
                    <a:pt x="136" y="76"/>
                  </a:lnTo>
                  <a:lnTo>
                    <a:pt x="116" y="71"/>
                  </a:lnTo>
                  <a:lnTo>
                    <a:pt x="101" y="82"/>
                  </a:lnTo>
                  <a:lnTo>
                    <a:pt x="92" y="93"/>
                  </a:lnTo>
                  <a:lnTo>
                    <a:pt x="99" y="105"/>
                  </a:lnTo>
                  <a:lnTo>
                    <a:pt x="82" y="108"/>
                  </a:lnTo>
                  <a:lnTo>
                    <a:pt x="78" y="124"/>
                  </a:lnTo>
                  <a:lnTo>
                    <a:pt x="65" y="126"/>
                  </a:lnTo>
                  <a:lnTo>
                    <a:pt x="69" y="143"/>
                  </a:lnTo>
                  <a:lnTo>
                    <a:pt x="53" y="137"/>
                  </a:lnTo>
                  <a:lnTo>
                    <a:pt x="36" y="144"/>
                  </a:lnTo>
                  <a:lnTo>
                    <a:pt x="23" y="152"/>
                  </a:lnTo>
                  <a:lnTo>
                    <a:pt x="12" y="143"/>
                  </a:lnTo>
                  <a:lnTo>
                    <a:pt x="1" y="152"/>
                  </a:lnTo>
                  <a:lnTo>
                    <a:pt x="0" y="152"/>
                  </a:lnTo>
                </a:path>
              </a:pathLst>
            </a:custGeom>
            <a:noFill/>
            <a:ln w="12700" cap="rnd">
              <a:solidFill>
                <a:srgbClr val="FFFF80"/>
              </a:solidFill>
              <a:round/>
              <a:headEnd type="none" w="sm" len="sm"/>
              <a:tailEnd type="none" w="sm" len="sm"/>
            </a:ln>
          </p:spPr>
          <p:txBody>
            <a:bodyPr/>
            <a:lstStyle/>
            <a:p>
              <a:pPr defTabSz="685800"/>
              <a:endParaRPr lang="en-US" sz="1350" dirty="0">
                <a:solidFill>
                  <a:prstClr val="black"/>
                </a:solidFill>
                <a:latin typeface="Calibri" panose="020F0502020204030204"/>
              </a:endParaRPr>
            </a:p>
          </p:txBody>
        </p:sp>
        <p:sp>
          <p:nvSpPr>
            <p:cNvPr id="1257" name="Rectangle 230"/>
            <p:cNvSpPr>
              <a:spLocks noChangeArrowheads="1"/>
            </p:cNvSpPr>
            <p:nvPr/>
          </p:nvSpPr>
          <p:spPr bwMode="auto">
            <a:xfrm>
              <a:off x="2222" y="1445"/>
              <a:ext cx="407" cy="303"/>
            </a:xfrm>
            <a:prstGeom prst="rect">
              <a:avLst/>
            </a:prstGeom>
            <a:noFill/>
            <a:ln w="9525">
              <a:noFill/>
              <a:miter lim="800000"/>
              <a:headEnd/>
              <a:tailEnd/>
            </a:ln>
          </p:spPr>
          <p:txBody>
            <a:bodyPr lIns="48816" tIns="23813" rIns="48816" bIns="23813">
              <a:spAutoFit/>
            </a:bodyPr>
            <a:lstStyle/>
            <a:p>
              <a:pPr algn="ctr" defTabSz="335756">
                <a:spcBef>
                  <a:spcPct val="50000"/>
                </a:spcBef>
              </a:pPr>
              <a:endParaRPr lang="en-US" dirty="0">
                <a:solidFill>
                  <a:prstClr val="black"/>
                </a:solidFill>
                <a:latin typeface="Times New Roman" pitchFamily="18" charset="0"/>
              </a:endParaRPr>
            </a:p>
          </p:txBody>
        </p:sp>
      </p:grpSp>
      <p:graphicFrame>
        <p:nvGraphicFramePr>
          <p:cNvPr id="1027" name="Object 231"/>
          <p:cNvGraphicFramePr>
            <a:graphicFrameLocks noChangeAspect="1"/>
          </p:cNvGraphicFramePr>
          <p:nvPr/>
        </p:nvGraphicFramePr>
        <p:xfrm>
          <a:off x="6723941" y="1259384"/>
          <a:ext cx="1143000" cy="1143000"/>
        </p:xfrm>
        <a:graphic>
          <a:graphicData uri="http://schemas.openxmlformats.org/presentationml/2006/ole">
            <mc:AlternateContent xmlns:mc="http://schemas.openxmlformats.org/markup-compatibility/2006">
              <mc:Choice xmlns:v="urn:schemas-microsoft-com:vml" Requires="v">
                <p:oleObj spid="_x0000_s1067" name="Photo Editor Photo" r:id="rId12" imgW="980952" imgH="980952" progId="">
                  <p:embed/>
                </p:oleObj>
              </mc:Choice>
              <mc:Fallback>
                <p:oleObj name="Photo Editor Photo" r:id="rId12" imgW="980952" imgH="980952" progId="">
                  <p:embed/>
                  <p:pic>
                    <p:nvPicPr>
                      <p:cNvPr id="1027" name="Object 2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23941" y="1259384"/>
                        <a:ext cx="11430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235"/>
          <p:cNvGrpSpPr>
            <a:grpSpLocks/>
          </p:cNvGrpSpPr>
          <p:nvPr/>
        </p:nvGrpSpPr>
        <p:grpSpPr bwMode="auto">
          <a:xfrm>
            <a:off x="1207212" y="2694455"/>
            <a:ext cx="1418035" cy="1660922"/>
            <a:chOff x="0" y="1456"/>
            <a:chExt cx="1039" cy="1324"/>
          </a:xfrm>
        </p:grpSpPr>
        <p:pic>
          <p:nvPicPr>
            <p:cNvPr id="1041" name="Picture 5"/>
            <p:cNvPicPr>
              <a:picLocks noChangeArrowheads="1"/>
            </p:cNvPicPr>
            <p:nvPr/>
          </p:nvPicPr>
          <p:blipFill>
            <a:blip r:embed="rId14"/>
            <a:srcRect/>
            <a:stretch>
              <a:fillRect/>
            </a:stretch>
          </p:blipFill>
          <p:spPr bwMode="auto">
            <a:xfrm>
              <a:off x="0" y="1456"/>
              <a:ext cx="586" cy="748"/>
            </a:xfrm>
            <a:prstGeom prst="rect">
              <a:avLst/>
            </a:prstGeom>
            <a:noFill/>
            <a:ln w="12700">
              <a:noFill/>
              <a:miter lim="800000"/>
              <a:headEnd/>
              <a:tailEnd/>
            </a:ln>
          </p:spPr>
        </p:pic>
        <p:pic>
          <p:nvPicPr>
            <p:cNvPr id="1042" name="Picture 6"/>
            <p:cNvPicPr>
              <a:picLocks noChangeArrowheads="1"/>
            </p:cNvPicPr>
            <p:nvPr/>
          </p:nvPicPr>
          <p:blipFill>
            <a:blip r:embed="rId15"/>
            <a:srcRect/>
            <a:stretch>
              <a:fillRect/>
            </a:stretch>
          </p:blipFill>
          <p:spPr bwMode="auto">
            <a:xfrm>
              <a:off x="384" y="2062"/>
              <a:ext cx="655" cy="718"/>
            </a:xfrm>
            <a:prstGeom prst="rect">
              <a:avLst/>
            </a:prstGeom>
            <a:noFill/>
            <a:ln w="12700">
              <a:noFill/>
              <a:miter lim="800000"/>
              <a:headEnd/>
              <a:tailEnd/>
            </a:ln>
          </p:spPr>
        </p:pic>
      </p:grpSp>
      <p:pic>
        <p:nvPicPr>
          <p:cNvPr id="1038" name="Picture 236" descr="newlogo-medrez"/>
          <p:cNvPicPr>
            <a:picLocks noChangeAspect="1" noChangeArrowheads="1"/>
          </p:cNvPicPr>
          <p:nvPr/>
        </p:nvPicPr>
        <p:blipFill>
          <a:blip r:embed="rId16"/>
          <a:srcRect/>
          <a:stretch>
            <a:fillRect/>
          </a:stretch>
        </p:blipFill>
        <p:spPr bwMode="auto">
          <a:xfrm>
            <a:off x="2657770" y="4421244"/>
            <a:ext cx="1122307" cy="1122307"/>
          </a:xfrm>
          <a:prstGeom prst="rect">
            <a:avLst/>
          </a:prstGeom>
          <a:noFill/>
          <a:ln w="9525">
            <a:noFill/>
            <a:miter lim="800000"/>
            <a:headEnd/>
            <a:tailEnd/>
          </a:ln>
        </p:spPr>
      </p:pic>
      <p:pic>
        <p:nvPicPr>
          <p:cNvPr id="1039" name="Picture 231" descr="C:\Documents and Settings\Jerome.Montague\My Documents\My Pictures\DENALI SEAL Big.jpg"/>
          <p:cNvPicPr>
            <a:picLocks noChangeAspect="1" noChangeArrowheads="1"/>
          </p:cNvPicPr>
          <p:nvPr/>
        </p:nvPicPr>
        <p:blipFill>
          <a:blip r:embed="rId17"/>
          <a:srcRect/>
          <a:stretch>
            <a:fillRect/>
          </a:stretch>
        </p:blipFill>
        <p:spPr bwMode="auto">
          <a:xfrm>
            <a:off x="5143478" y="4384711"/>
            <a:ext cx="1405890" cy="1405890"/>
          </a:xfrm>
          <a:prstGeom prst="rect">
            <a:avLst/>
          </a:prstGeom>
          <a:noFill/>
          <a:ln w="9525">
            <a:noFill/>
            <a:miter lim="800000"/>
            <a:headEnd/>
            <a:tailEnd/>
          </a:ln>
        </p:spPr>
      </p:pic>
      <p:pic>
        <p:nvPicPr>
          <p:cNvPr id="1040" name="Picture 231" descr="F:\Annes Files\FS Shield Graphics\green_wh.gif"/>
          <p:cNvPicPr>
            <a:picLocks noChangeAspect="1" noChangeArrowheads="1"/>
          </p:cNvPicPr>
          <p:nvPr/>
        </p:nvPicPr>
        <p:blipFill>
          <a:blip r:embed="rId18"/>
          <a:srcRect/>
          <a:stretch>
            <a:fillRect/>
          </a:stretch>
        </p:blipFill>
        <p:spPr bwMode="auto">
          <a:xfrm>
            <a:off x="6662499" y="4508845"/>
            <a:ext cx="986371" cy="1109667"/>
          </a:xfrm>
          <a:prstGeom prst="rect">
            <a:avLst/>
          </a:prstGeom>
          <a:noFill/>
          <a:ln w="9525">
            <a:noFill/>
            <a:miter lim="800000"/>
            <a:headEnd/>
            <a:tailEnd/>
          </a:ln>
        </p:spPr>
      </p:pic>
    </p:spTree>
    <p:extLst>
      <p:ext uri="{BB962C8B-B14F-4D97-AF65-F5344CB8AC3E}">
        <p14:creationId xmlns:p14="http://schemas.microsoft.com/office/powerpoint/2010/main" val="15050683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99977" y="446088"/>
            <a:ext cx="7134225" cy="1382712"/>
          </a:xfrm>
          <a:blipFill>
            <a:blip r:embed="rId3"/>
            <a:tile tx="0" ty="0" sx="100000" sy="100000" flip="none" algn="tl"/>
          </a:blipFill>
        </p:spPr>
        <p:txBody>
          <a:bodyPr>
            <a:normAutofit fontScale="90000"/>
          </a:bodyPr>
          <a:lstStyle/>
          <a:p>
            <a:r>
              <a:rPr lang="en-US" sz="3600" dirty="0">
                <a:solidFill>
                  <a:srgbClr val="000000"/>
                </a:solidFill>
                <a:latin typeface="Calibri" panose="020F0502020204030204" pitchFamily="34" charset="0"/>
                <a:cs typeface="Calibri" panose="020F0502020204030204" pitchFamily="34" charset="0"/>
              </a:rPr>
              <a:t>The Brownfields Utilization, Investment, and Local </a:t>
            </a:r>
            <a:r>
              <a:rPr lang="en-US" sz="3600" dirty="0" smtClean="0">
                <a:solidFill>
                  <a:srgbClr val="000000"/>
                </a:solidFill>
                <a:latin typeface="Calibri" panose="020F0502020204030204" pitchFamily="34" charset="0"/>
                <a:cs typeface="Calibri" panose="020F0502020204030204" pitchFamily="34" charset="0"/>
              </a:rPr>
              <a:t>Development </a:t>
            </a:r>
            <a:r>
              <a:rPr lang="en-US" sz="3600" dirty="0">
                <a:solidFill>
                  <a:srgbClr val="000000"/>
                </a:solidFill>
                <a:latin typeface="Calibri" panose="020F0502020204030204" pitchFamily="34" charset="0"/>
                <a:cs typeface="Calibri" panose="020F0502020204030204" pitchFamily="34" charset="0"/>
              </a:rPr>
              <a:t>Act (</a:t>
            </a:r>
            <a:r>
              <a:rPr lang="en-US" sz="3600" b="1" dirty="0">
                <a:solidFill>
                  <a:srgbClr val="000000"/>
                </a:solidFill>
                <a:latin typeface="Calibri" panose="020F0502020204030204" pitchFamily="34" charset="0"/>
                <a:cs typeface="Calibri" panose="020F0502020204030204" pitchFamily="34" charset="0"/>
              </a:rPr>
              <a:t>BUILD Act</a:t>
            </a:r>
            <a:r>
              <a:rPr lang="en-US" sz="3600" dirty="0">
                <a:solidFill>
                  <a:srgbClr val="000000"/>
                </a:solidFill>
                <a:latin typeface="Calibri" panose="020F0502020204030204" pitchFamily="34" charset="0"/>
                <a:cs typeface="Calibri" panose="020F0502020204030204" pitchFamily="34" charset="0"/>
              </a:rPr>
              <a:t>)</a:t>
            </a:r>
            <a:br>
              <a:rPr lang="en-US" sz="3600" dirty="0">
                <a:solidFill>
                  <a:srgbClr val="000000"/>
                </a:solidFill>
                <a:latin typeface="Calibri" panose="020F0502020204030204" pitchFamily="34" charset="0"/>
                <a:cs typeface="Calibri" panose="020F0502020204030204" pitchFamily="34" charset="0"/>
              </a:rPr>
            </a:br>
            <a:endParaRPr lang="en-US" sz="3600" dirty="0">
              <a:solidFill>
                <a:srgbClr val="000000"/>
              </a:solidFill>
              <a:latin typeface="Calibri" panose="020F0502020204030204" pitchFamily="34" charset="0"/>
              <a:cs typeface="Calibri" panose="020F0502020204030204" pitchFamily="34" charset="0"/>
            </a:endParaRPr>
          </a:p>
        </p:txBody>
      </p:sp>
      <p:sp>
        <p:nvSpPr>
          <p:cNvPr id="6" name="Rectangle 5"/>
          <p:cNvSpPr/>
          <p:nvPr/>
        </p:nvSpPr>
        <p:spPr>
          <a:xfrm>
            <a:off x="311700" y="1828800"/>
            <a:ext cx="8520599" cy="3775700"/>
          </a:xfrm>
          <a:prstGeom prst="rect">
            <a:avLst/>
          </a:prstGeom>
        </p:spPr>
        <p:txBody>
          <a:bodyPr wrap="square">
            <a:spAutoFit/>
          </a:bodyPr>
          <a:lstStyle/>
          <a:p>
            <a:pPr marL="457200" marR="0" lvl="0" indent="-457200" algn="l" defTabSz="914400" rtl="0" eaLnBrk="1" fontAlgn="base" latinLnBrk="0" hangingPunct="1">
              <a:lnSpc>
                <a:spcPct val="107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Enacted on March 23, 2018</a:t>
            </a:r>
          </a:p>
          <a:p>
            <a:pPr marL="457200" marR="0" lvl="0" indent="-457200" algn="l" defTabSz="914400" rtl="0" eaLnBrk="1" fontAlgn="base" latinLnBrk="0" hangingPunct="1">
              <a:lnSpc>
                <a:spcPct val="107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Reauthorized EPA’s Brownfields Program </a:t>
            </a:r>
          </a:p>
          <a:p>
            <a:pPr marL="457200" marR="0" lvl="0" indent="-457200" algn="l" defTabSz="914400" rtl="0" eaLnBrk="1" fontAlgn="base" latinLnBrk="0" hangingPunct="1">
              <a:lnSpc>
                <a:spcPct val="107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Amended the original Brownfields law</a:t>
            </a:r>
          </a:p>
          <a:p>
            <a:pPr marL="914400" marR="0" lvl="1" indent="-457200" algn="l" defTabSz="914400" rtl="0" eaLnBrk="1" fontAlgn="base" latinLnBrk="0" hangingPunct="1">
              <a:lnSpc>
                <a:spcPct val="107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2002 Small Business Liability Relief and Brownfields Revitalization Act</a:t>
            </a:r>
          </a:p>
          <a:p>
            <a:pPr marL="457200" marR="0" lvl="0" indent="-457200" algn="l" defTabSz="914400" rtl="0" eaLnBrk="1" fontAlgn="base" latinLnBrk="0" hangingPunct="1">
              <a:lnSpc>
                <a:spcPct val="107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Made changes to our brownfields grants, ownership and liability provisions, and state and tribal response programs</a:t>
            </a:r>
          </a:p>
        </p:txBody>
      </p:sp>
      <p:pic>
        <p:nvPicPr>
          <p:cNvPr id="3" name="Picture 2">
            <a:extLst>
              <a:ext uri="{FF2B5EF4-FFF2-40B4-BE49-F238E27FC236}">
                <a16:creationId xmlns:a16="http://schemas.microsoft.com/office/drawing/2014/main" id="{6D0210A0-9B50-46EF-BA15-93D325BDC9EE}"/>
              </a:ext>
            </a:extLst>
          </p:cNvPr>
          <p:cNvPicPr>
            <a:picLocks noChangeAspect="1"/>
          </p:cNvPicPr>
          <p:nvPr/>
        </p:nvPicPr>
        <p:blipFill>
          <a:blip r:embed="rId4"/>
          <a:stretch>
            <a:fillRect/>
          </a:stretch>
        </p:blipFill>
        <p:spPr>
          <a:xfrm>
            <a:off x="6629400" y="5180342"/>
            <a:ext cx="2516487" cy="1677658"/>
          </a:xfrm>
          <a:prstGeom prst="rect">
            <a:avLst/>
          </a:prstGeom>
        </p:spPr>
      </p:pic>
    </p:spTree>
    <p:extLst>
      <p:ext uri="{BB962C8B-B14F-4D97-AF65-F5344CB8AC3E}">
        <p14:creationId xmlns:p14="http://schemas.microsoft.com/office/powerpoint/2010/main" val="35159779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92723" y="506413"/>
            <a:ext cx="2286000" cy="865187"/>
          </a:xfrm>
          <a:blipFill>
            <a:blip r:embed="rId3"/>
            <a:tile tx="0" ty="0" sx="100000" sy="100000" flip="none" algn="tl"/>
          </a:blipFill>
        </p:spPr>
        <p:txBody>
          <a:bodyPr>
            <a:normAutofit/>
          </a:bodyPr>
          <a:lstStyle/>
          <a:p>
            <a:r>
              <a:rPr lang="en-US" sz="3600" b="1" dirty="0">
                <a:solidFill>
                  <a:srgbClr val="000000"/>
                </a:solidFill>
                <a:latin typeface="Calibri" panose="020F0502020204030204" pitchFamily="34" charset="0"/>
                <a:cs typeface="Calibri" panose="020F0502020204030204" pitchFamily="34" charset="0"/>
              </a:rPr>
              <a:t>BUILD Act</a:t>
            </a:r>
            <a:endParaRPr lang="en-US" sz="3600" dirty="0">
              <a:solidFill>
                <a:srgbClr val="000000"/>
              </a:solidFill>
              <a:latin typeface="Calibri" panose="020F0502020204030204" pitchFamily="34" charset="0"/>
              <a:cs typeface="Calibri" panose="020F0502020204030204" pitchFamily="34" charset="0"/>
            </a:endParaRPr>
          </a:p>
        </p:txBody>
      </p:sp>
      <p:sp>
        <p:nvSpPr>
          <p:cNvPr id="6" name="Rectangle 5"/>
          <p:cNvSpPr/>
          <p:nvPr/>
        </p:nvSpPr>
        <p:spPr>
          <a:xfrm>
            <a:off x="381000" y="1371600"/>
            <a:ext cx="8424551" cy="58785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C628D"/>
                </a:solidFill>
                <a:effectLst/>
                <a:uLnTx/>
                <a:uFillTx/>
                <a:latin typeface="Myriad Pro Cond"/>
                <a:ea typeface="+mn-ea"/>
                <a:cs typeface="+mn-cs"/>
              </a:rPr>
              <a:t>AK Native Village/Regional Corporation Liability Protection</a:t>
            </a:r>
            <a:endParaRPr kumimoji="0" lang="en-US" sz="44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Alaska Native Village Corporations and Alaska Native Regional Corporations that acquired title to property from the U.S. Government under the Alaska Native Claims Settlement Act are excluded from the CERCLA definition of ‘owner/operator’ and are therefore exempt from CERCLA liability for any previous contamination at the property provided that the Alaska Native Village Corporation or Alaska Native Regional Corporation did not cause or contribute to the contamination. Entities that satisfy these conditions are eligible </a:t>
            </a: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for Brownfields services.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endParaRPr>
          </a:p>
        </p:txBody>
      </p:sp>
      <p:sp>
        <p:nvSpPr>
          <p:cNvPr id="2" name="5-Point Star 1"/>
          <p:cNvSpPr/>
          <p:nvPr/>
        </p:nvSpPr>
        <p:spPr>
          <a:xfrm>
            <a:off x="3316941" y="2689412"/>
            <a:ext cx="914401" cy="75303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8313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92723" y="506413"/>
            <a:ext cx="2286000" cy="865187"/>
          </a:xfrm>
          <a:blipFill>
            <a:blip r:embed="rId3"/>
            <a:tile tx="0" ty="0" sx="100000" sy="100000" flip="none" algn="tl"/>
          </a:blipFill>
        </p:spPr>
        <p:txBody>
          <a:bodyPr>
            <a:normAutofit/>
          </a:bodyPr>
          <a:lstStyle/>
          <a:p>
            <a:r>
              <a:rPr lang="en-US" sz="3600" b="1" dirty="0">
                <a:solidFill>
                  <a:srgbClr val="000000"/>
                </a:solidFill>
                <a:latin typeface="Calibri" panose="020F0502020204030204" pitchFamily="34" charset="0"/>
                <a:cs typeface="Calibri" panose="020F0502020204030204" pitchFamily="34" charset="0"/>
              </a:rPr>
              <a:t>BUILD Act</a:t>
            </a:r>
            <a:endParaRPr lang="en-US" sz="3600" dirty="0">
              <a:solidFill>
                <a:srgbClr val="000000"/>
              </a:solidFill>
              <a:latin typeface="Calibri" panose="020F0502020204030204" pitchFamily="34" charset="0"/>
              <a:cs typeface="Calibri" panose="020F0502020204030204" pitchFamily="34" charset="0"/>
            </a:endParaRPr>
          </a:p>
        </p:txBody>
      </p:sp>
      <p:sp>
        <p:nvSpPr>
          <p:cNvPr id="6" name="Rectangle 5"/>
          <p:cNvSpPr/>
          <p:nvPr/>
        </p:nvSpPr>
        <p:spPr>
          <a:xfrm>
            <a:off x="381000" y="1371600"/>
            <a:ext cx="8424551" cy="489364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C628D"/>
                </a:solidFill>
                <a:effectLst/>
                <a:uLnTx/>
                <a:uFillTx/>
                <a:latin typeface="Myriad Pro Cond"/>
                <a:ea typeface="+mn-ea"/>
                <a:cs typeface="+mn-cs"/>
              </a:rPr>
              <a:t>More Redevelopment Certainty for Governmental Entities </a:t>
            </a:r>
            <a:endParaRPr kumimoji="0" lang="en-US" sz="44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rPr>
              <a:t>Local or state governments that take control of a contaminated site no longer has to be an “involuntary” acquisition.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Allows</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control through law enforcement activity, bankruptcy, tax delinquency, abandonment, or other circumstances</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2768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2046"/>
            <a:ext cx="4190104" cy="3814354"/>
          </a:xfrm>
        </p:spPr>
        <p:txBody>
          <a:bodyPr>
            <a:normAutofit fontScale="92500" lnSpcReduction="10000"/>
          </a:bodyPr>
          <a:lstStyle/>
          <a:p>
            <a:r>
              <a:rPr lang="en-US" sz="2800" dirty="0" smtClean="0">
                <a:solidFill>
                  <a:srgbClr val="002060"/>
                </a:solidFill>
              </a:rPr>
              <a:t>Brownfields </a:t>
            </a:r>
            <a:r>
              <a:rPr lang="en-US" sz="2800" dirty="0">
                <a:solidFill>
                  <a:srgbClr val="002060"/>
                </a:solidFill>
              </a:rPr>
              <a:t>Introduction </a:t>
            </a:r>
            <a:endParaRPr lang="en-US" sz="2800" dirty="0" smtClean="0">
              <a:solidFill>
                <a:srgbClr val="002060"/>
              </a:solidFill>
            </a:endParaRPr>
          </a:p>
          <a:p>
            <a:r>
              <a:rPr lang="en-US" sz="2800" dirty="0" smtClean="0">
                <a:solidFill>
                  <a:srgbClr val="002060"/>
                </a:solidFill>
              </a:rPr>
              <a:t>How to Spot Contaminated Lands</a:t>
            </a:r>
            <a:r>
              <a:rPr lang="en-US" dirty="0" smtClean="0">
                <a:solidFill>
                  <a:srgbClr val="002060"/>
                </a:solidFill>
              </a:rPr>
              <a:t> / </a:t>
            </a:r>
            <a:r>
              <a:rPr lang="en-US" sz="2800" dirty="0" smtClean="0">
                <a:solidFill>
                  <a:srgbClr val="002060"/>
                </a:solidFill>
              </a:rPr>
              <a:t>Why it is important </a:t>
            </a:r>
          </a:p>
          <a:p>
            <a:r>
              <a:rPr lang="en-US" sz="2800" dirty="0" smtClean="0">
                <a:solidFill>
                  <a:srgbClr val="002060"/>
                </a:solidFill>
              </a:rPr>
              <a:t>ANCSA Contaminated Lands History </a:t>
            </a:r>
          </a:p>
          <a:p>
            <a:r>
              <a:rPr lang="en-US" sz="2800" dirty="0" smtClean="0">
                <a:solidFill>
                  <a:srgbClr val="002060"/>
                </a:solidFill>
              </a:rPr>
              <a:t>BUILD Act </a:t>
            </a:r>
          </a:p>
          <a:p>
            <a:r>
              <a:rPr lang="en-US" sz="2800" dirty="0" smtClean="0">
                <a:solidFill>
                  <a:srgbClr val="002060"/>
                </a:solidFill>
              </a:rPr>
              <a:t>What you can do</a:t>
            </a:r>
          </a:p>
          <a:p>
            <a:r>
              <a:rPr lang="en-US" sz="2800" dirty="0" smtClean="0">
                <a:solidFill>
                  <a:srgbClr val="002060"/>
                </a:solidFill>
              </a:rPr>
              <a:t>Resources </a:t>
            </a:r>
            <a:endParaRPr lang="en-US" dirty="0" smtClean="0">
              <a:solidFill>
                <a:srgbClr val="002060"/>
              </a:solidFill>
            </a:endParaRPr>
          </a:p>
          <a:p>
            <a:pPr marL="457200" lvl="1" indent="0">
              <a:buNone/>
            </a:pPr>
            <a:endParaRPr lang="en-US" sz="2000" dirty="0" smtClean="0">
              <a:solidFill>
                <a:srgbClr val="002060"/>
              </a:solidFill>
            </a:endParaRPr>
          </a:p>
          <a:p>
            <a:pPr lvl="1"/>
            <a:endParaRPr lang="en-US" sz="2000" dirty="0">
              <a:solidFill>
                <a:srgbClr val="002060"/>
              </a:solidFill>
            </a:endParaRPr>
          </a:p>
          <a:p>
            <a:pPr marL="457200" lvl="1" indent="0">
              <a:buNone/>
            </a:pPr>
            <a:endParaRPr lang="en-US" dirty="0"/>
          </a:p>
        </p:txBody>
      </p:sp>
      <p:sp>
        <p:nvSpPr>
          <p:cNvPr id="6" name="Subtitle 2"/>
          <p:cNvSpPr txBox="1">
            <a:spLocks/>
          </p:cNvSpPr>
          <p:nvPr/>
        </p:nvSpPr>
        <p:spPr>
          <a:xfrm>
            <a:off x="738909" y="289143"/>
            <a:ext cx="7666182" cy="9587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500" dirty="0" smtClean="0">
                <a:solidFill>
                  <a:srgbClr val="008ABB"/>
                </a:solidFill>
                <a:latin typeface="Rockwell-Bold" charset="0"/>
                <a:ea typeface="Rockwell-Bold" charset="0"/>
                <a:cs typeface="Rockwell-Bold" charset="0"/>
              </a:rPr>
              <a:t> Presentation Road Map </a:t>
            </a:r>
          </a:p>
          <a:p>
            <a:pPr algn="ctr"/>
            <a:endParaRPr lang="en-US" sz="3600" dirty="0">
              <a:solidFill>
                <a:srgbClr val="008ABB"/>
              </a:solidFill>
              <a:latin typeface="Rockwell-Bold" charset="0"/>
              <a:ea typeface="Rockwell-Bold" charset="0"/>
              <a:cs typeface="Rockwell-Bold" charset="0"/>
            </a:endParaRPr>
          </a:p>
        </p:txBody>
      </p:sp>
      <p:pic>
        <p:nvPicPr>
          <p:cNvPr id="7" name="Picture 6"/>
          <p:cNvPicPr>
            <a:picLocks noChangeAspect="1"/>
          </p:cNvPicPr>
          <p:nvPr/>
        </p:nvPicPr>
        <p:blipFill>
          <a:blip r:embed="rId3"/>
          <a:stretch>
            <a:fillRect/>
          </a:stretch>
        </p:blipFill>
        <p:spPr>
          <a:xfrm>
            <a:off x="4362144" y="1672045"/>
            <a:ext cx="5001758" cy="4090979"/>
          </a:xfrm>
          <a:prstGeom prst="rect">
            <a:avLst/>
          </a:prstGeom>
        </p:spPr>
      </p:pic>
    </p:spTree>
    <p:extLst>
      <p:ext uri="{BB962C8B-B14F-4D97-AF65-F5344CB8AC3E}">
        <p14:creationId xmlns:p14="http://schemas.microsoft.com/office/powerpoint/2010/main" val="3846815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1701" y="1371600"/>
            <a:ext cx="8520599" cy="55707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Prospective Purchasers and Lessees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Bona Fide Prospective Purchaser definition was amended to include language related to those who have </a:t>
            </a:r>
            <a:r>
              <a:rPr kumimoji="0" lang="en-US" sz="2400" b="1"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tenancy or leasehold </a:t>
            </a: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interests in the facility.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Petroleum Brownfield Enhancement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rPr>
              <a:t>Removed the language and requirement that petroleum brownfield sites be “of relative low risk” in order to be eligible for funding. </a:t>
            </a:r>
            <a:r>
              <a:rPr kumimoji="0" lang="en-US" sz="2800" b="0" i="0" u="none" strike="noStrike" kern="1200" cap="none" spc="0" normalizeH="0" baseline="0" noProof="0" dirty="0">
                <a:ln>
                  <a:noFill/>
                </a:ln>
                <a:solidFill>
                  <a:srgbClr val="211D1E"/>
                </a:solidFill>
                <a:effectLst/>
                <a:uLnTx/>
                <a:uFillTx/>
                <a:latin typeface="Calibri" panose="020F0502020204030204" pitchFamily="34" charset="0"/>
                <a:ea typeface="+mn-ea"/>
                <a:cs typeface="Calibri" panose="020F0502020204030204" pitchFamily="34" charset="0"/>
              </a:rPr>
              <a:t>	</a:t>
            </a:r>
            <a:endParaRPr kumimoji="0" lang="en-US" sz="3600" b="0" i="0" u="none" strike="noStrike" kern="1200" cap="none" spc="0" normalizeH="0" baseline="0" noProof="0" dirty="0">
              <a:ln>
                <a:noFill/>
              </a:ln>
              <a:solidFill>
                <a:prstClr val="white"/>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 name="Title 4"/>
          <p:cNvSpPr txBox="1">
            <a:spLocks/>
          </p:cNvSpPr>
          <p:nvPr/>
        </p:nvSpPr>
        <p:spPr>
          <a:xfrm>
            <a:off x="299978" y="304800"/>
            <a:ext cx="2286000" cy="865187"/>
          </a:xfrm>
          <a:prstGeom prst="rect">
            <a:avLst/>
          </a:prstGeom>
          <a:blipFill>
            <a:blip r:embed="rId3"/>
            <a:tile tx="0" ty="0" sx="100000" sy="100000" flip="none" algn="tl"/>
          </a:blipFill>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BUILD Act</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178812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1700" y="1163315"/>
            <a:ext cx="8520599" cy="31700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Expanded Eligibility for Non-Profit Organizations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Non-profits (including LLCs and community development entities that are non-profit) can now apply for all brownfields grants (including assessment and RLF grants).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IRS 501(c)(3)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44C7A77F-D64B-46D3-A0F3-B494F5C5BE12}"/>
              </a:ext>
            </a:extLst>
          </p:cNvPr>
          <p:cNvSpPr/>
          <p:nvPr/>
        </p:nvSpPr>
        <p:spPr>
          <a:xfrm>
            <a:off x="311701" y="3962400"/>
            <a:ext cx="8520599" cy="243143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Certain Publicly Owned Brownfield Sites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Publicly owned sites acquired prior to January 11, 2002 can receive brownfields grant funding as long as the entity is not responsible for the contamination. 	</a:t>
            </a:r>
          </a:p>
        </p:txBody>
      </p:sp>
      <p:sp>
        <p:nvSpPr>
          <p:cNvPr id="7" name="Title 4"/>
          <p:cNvSpPr txBox="1">
            <a:spLocks/>
          </p:cNvSpPr>
          <p:nvPr/>
        </p:nvSpPr>
        <p:spPr>
          <a:xfrm>
            <a:off x="311699" y="303990"/>
            <a:ext cx="2286000" cy="865187"/>
          </a:xfrm>
          <a:prstGeom prst="rect">
            <a:avLst/>
          </a:prstGeom>
          <a:blipFill>
            <a:blip r:embed="rId3"/>
            <a:tile tx="0" ty="0" sx="100000" sy="100000" flip="none" algn="tl"/>
          </a:blipFill>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BUILD Act</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2071321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6976" y="1529593"/>
            <a:ext cx="8520599" cy="218521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Grant Applications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New ranking criteria focusing on renewable energy or any energy efficiency projects and waterfront developments (adjacent to a body of water or a federally designated flood plain).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8" name="Rectangle 7">
            <a:extLst>
              <a:ext uri="{FF2B5EF4-FFF2-40B4-BE49-F238E27FC236}">
                <a16:creationId xmlns:a16="http://schemas.microsoft.com/office/drawing/2014/main" id="{EE3015BD-7605-4BB5-B867-3EE31077A260}"/>
              </a:ext>
            </a:extLst>
          </p:cNvPr>
          <p:cNvSpPr/>
          <p:nvPr/>
        </p:nvSpPr>
        <p:spPr>
          <a:xfrm>
            <a:off x="466976" y="3733800"/>
            <a:ext cx="8583780" cy="206210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Allowing Administrative Costs for Grant Recipients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Entities are now able to use up to 5% of grant awards on administrative costs. 	</a:t>
            </a:r>
          </a:p>
        </p:txBody>
      </p:sp>
      <p:sp>
        <p:nvSpPr>
          <p:cNvPr id="7" name="Title 4"/>
          <p:cNvSpPr txBox="1">
            <a:spLocks/>
          </p:cNvSpPr>
          <p:nvPr/>
        </p:nvSpPr>
        <p:spPr>
          <a:xfrm>
            <a:off x="466976" y="245762"/>
            <a:ext cx="2286000" cy="865187"/>
          </a:xfrm>
          <a:prstGeom prst="rect">
            <a:avLst/>
          </a:prstGeom>
          <a:blipFill>
            <a:blip r:embed="rId3"/>
            <a:tile tx="0" ty="0" sx="100000" sy="100000" flip="none" algn="tl"/>
          </a:blipFill>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BUILD Act</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592873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2 4">
            <a:extLst>
              <a:ext uri="{FF2B5EF4-FFF2-40B4-BE49-F238E27FC236}">
                <a16:creationId xmlns:a16="http://schemas.microsoft.com/office/drawing/2014/main" id="{435B4AFC-5839-4053-850C-8B294014CD50}"/>
              </a:ext>
            </a:extLst>
          </p:cNvPr>
          <p:cNvSpPr/>
          <p:nvPr/>
        </p:nvSpPr>
        <p:spPr>
          <a:xfrm rot="413756">
            <a:off x="5943600" y="5043336"/>
            <a:ext cx="3295291" cy="2062103"/>
          </a:xfrm>
          <a:prstGeom prst="irregularSeal2">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NEW GRANT TYPE</a:t>
            </a:r>
          </a:p>
        </p:txBody>
      </p:sp>
      <p:sp>
        <p:nvSpPr>
          <p:cNvPr id="6" name="Rectangle 5"/>
          <p:cNvSpPr/>
          <p:nvPr/>
        </p:nvSpPr>
        <p:spPr>
          <a:xfrm>
            <a:off x="466976" y="1305306"/>
            <a:ext cx="8520599" cy="31700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Increased Funding for Cleanup Grants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Increased the cleanup grant funding amount to $500,000 per site; eligible entities can also request a waiver to $650,000 per site, based on the anticipated level on contamination, size, or ownership status of the site.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2" name="Rectangle 1">
            <a:extLst>
              <a:ext uri="{FF2B5EF4-FFF2-40B4-BE49-F238E27FC236}">
                <a16:creationId xmlns:a16="http://schemas.microsoft.com/office/drawing/2014/main" id="{82B76E52-65AA-4A4D-B537-5E58F254147D}"/>
              </a:ext>
            </a:extLst>
          </p:cNvPr>
          <p:cNvSpPr/>
          <p:nvPr/>
        </p:nvSpPr>
        <p:spPr>
          <a:xfrm>
            <a:off x="466976" y="3986986"/>
            <a:ext cx="8306089" cy="218521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Multipurpose Brownfields Grants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Grant authority for Multipurpose Grants (assessment and cleanup combination) was increased up to $1,000,000. No more than 15% of the total appropriation can be awarded to Multipurpose Grants. 	</a:t>
            </a:r>
          </a:p>
        </p:txBody>
      </p:sp>
      <p:sp>
        <p:nvSpPr>
          <p:cNvPr id="7" name="Title 4"/>
          <p:cNvSpPr txBox="1">
            <a:spLocks/>
          </p:cNvSpPr>
          <p:nvPr/>
        </p:nvSpPr>
        <p:spPr>
          <a:xfrm>
            <a:off x="443530" y="291250"/>
            <a:ext cx="2286000" cy="865187"/>
          </a:xfrm>
          <a:prstGeom prst="rect">
            <a:avLst/>
          </a:prstGeom>
          <a:blipFill>
            <a:blip r:embed="rId3"/>
            <a:tile tx="0" ty="0" sx="100000" sy="100000" flip="none" algn="tl"/>
          </a:blipFill>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BUILD Act</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1129559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4391" y="1086928"/>
            <a:ext cx="8604553" cy="563231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Small Community Technical Assistance Grants </a:t>
            </a:r>
            <a:endParaRPr kumimoji="0" lang="en-US" sz="4000" b="0" i="0" u="none" strike="noStrike" kern="1200" cap="none" spc="0" normalizeH="0" baseline="0" noProof="0" dirty="0">
              <a:ln>
                <a:noFill/>
              </a:ln>
              <a:solidFill>
                <a:srgbClr val="4C628D"/>
              </a:solidFill>
              <a:effectLst/>
              <a:uLnTx/>
              <a:uFillTx/>
              <a:latin typeface="Myriad Pro Cond"/>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11D1E"/>
                </a:solidFill>
                <a:effectLst/>
                <a:uLnTx/>
                <a:uFillTx/>
                <a:latin typeface="Times New Roman" panose="02020603050405020304" pitchFamily="18" charset="0"/>
                <a:ea typeface="+mn-ea"/>
                <a:cs typeface="+mn-cs"/>
              </a:rPr>
              <a:t>Authorized a new grant program for states and tribes to provide training, technical assistance, or research for small communities (&lt;15,000), Indian tribes, rural areas, and disadvantaged areas. Maximum of $20,000 per community and one per state/tribe.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Myriad Pro Cond"/>
                <a:ea typeface="+mn-ea"/>
                <a:cs typeface="+mn-cs"/>
              </a:rPr>
              <a:t>*****Current EPA State/Tribal Response Program Grantees were eligible – fund request was due 12/14/18*****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C628D"/>
                </a:solidFill>
                <a:effectLst/>
                <a:uLnTx/>
                <a:uFillTx/>
                <a:latin typeface="Myriad Pro Cond"/>
                <a:ea typeface="+mn-ea"/>
                <a:cs typeface="+mn-cs"/>
              </a:rPr>
              <a:t>Funding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Authorizes the competitive grants to $200 Million for FY 2019 through 2023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yriad Pro Cond"/>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Authorization is </a:t>
            </a:r>
            <a:r>
              <a:rPr kumimoji="0" lang="en-US" sz="20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appropriation, which is done by Congress yearly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8" name="Title 4"/>
          <p:cNvSpPr txBox="1">
            <a:spLocks/>
          </p:cNvSpPr>
          <p:nvPr/>
        </p:nvSpPr>
        <p:spPr>
          <a:xfrm>
            <a:off x="206114" y="221741"/>
            <a:ext cx="2286000" cy="865187"/>
          </a:xfrm>
          <a:prstGeom prst="rect">
            <a:avLst/>
          </a:prstGeom>
          <a:blipFill>
            <a:blip r:embed="rId3"/>
            <a:tile tx="0" ty="0" sx="100000" sy="100000" flip="none" algn="tl"/>
          </a:blipFill>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BUILD Act</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122989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latin typeface="Rockwell-Bold"/>
              </a:rPr>
              <a:t>What you can do! </a:t>
            </a:r>
            <a:endParaRPr lang="en-US" dirty="0">
              <a:solidFill>
                <a:srgbClr val="0089BB"/>
              </a:solidFill>
              <a:latin typeface="Rockwell-Bold"/>
            </a:endParaRPr>
          </a:p>
        </p:txBody>
      </p:sp>
      <p:sp>
        <p:nvSpPr>
          <p:cNvPr id="3" name="Content Placeholder 2"/>
          <p:cNvSpPr>
            <a:spLocks noGrp="1"/>
          </p:cNvSpPr>
          <p:nvPr>
            <p:ph idx="1"/>
          </p:nvPr>
        </p:nvSpPr>
        <p:spPr/>
        <p:txBody>
          <a:bodyPr>
            <a:normAutofit lnSpcReduction="10000"/>
          </a:bodyPr>
          <a:lstStyle/>
          <a:p>
            <a:r>
              <a:rPr lang="en-US" dirty="0" smtClean="0"/>
              <a:t>If you see a contaminated site, report it on LEO! </a:t>
            </a:r>
            <a:r>
              <a:rPr lang="en-US" dirty="0" smtClean="0"/>
              <a:t>Immediate response- please call </a:t>
            </a:r>
            <a:r>
              <a:rPr lang="en-US" dirty="0"/>
              <a:t>1-800-478-9300 </a:t>
            </a:r>
            <a:r>
              <a:rPr lang="en-US" dirty="0" smtClean="0"/>
              <a:t>. </a:t>
            </a:r>
            <a:endParaRPr lang="en-US" dirty="0" smtClean="0"/>
          </a:p>
          <a:p>
            <a:r>
              <a:rPr lang="en-US" dirty="0" smtClean="0"/>
              <a:t>Share what you have learned today about the BUILD Act and liability relief!</a:t>
            </a:r>
          </a:p>
          <a:p>
            <a:r>
              <a:rPr lang="en-US" dirty="0" smtClean="0"/>
              <a:t>Join the ANCSA Contaminated Lands Partnership Group!</a:t>
            </a:r>
          </a:p>
          <a:p>
            <a:r>
              <a:rPr lang="en-US" dirty="0" smtClean="0"/>
              <a:t>Report Sites that are not on the ANCSA BLM </a:t>
            </a:r>
            <a:r>
              <a:rPr lang="en-US" dirty="0" err="1" smtClean="0"/>
              <a:t>Webmap</a:t>
            </a:r>
            <a:r>
              <a:rPr lang="en-US" dirty="0" smtClean="0"/>
              <a:t>! </a:t>
            </a:r>
            <a:endParaRPr lang="en-US" dirty="0"/>
          </a:p>
        </p:txBody>
      </p:sp>
    </p:spTree>
    <p:extLst>
      <p:ext uri="{BB962C8B-B14F-4D97-AF65-F5344CB8AC3E}">
        <p14:creationId xmlns:p14="http://schemas.microsoft.com/office/powerpoint/2010/main" val="1726496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89BB"/>
                </a:solidFill>
                <a:latin typeface="Rockwell-Bold"/>
              </a:rPr>
              <a:t>Resources </a:t>
            </a:r>
            <a:endParaRPr lang="en-US" dirty="0">
              <a:solidFill>
                <a:srgbClr val="0089BB"/>
              </a:solidFill>
              <a:latin typeface="Rockwell-Bold"/>
            </a:endParaRPr>
          </a:p>
        </p:txBody>
      </p:sp>
      <p:sp>
        <p:nvSpPr>
          <p:cNvPr id="4" name="Line 5"/>
          <p:cNvSpPr>
            <a:spLocks noChangeShapeType="1"/>
          </p:cNvSpPr>
          <p:nvPr/>
        </p:nvSpPr>
        <p:spPr bwMode="auto">
          <a:xfrm flipH="1">
            <a:off x="5298876" y="2895600"/>
            <a:ext cx="1257300" cy="609600"/>
          </a:xfrm>
          <a:prstGeom prst="line">
            <a:avLst/>
          </a:prstGeom>
          <a:noFill/>
          <a:ln w="63500">
            <a:solidFill>
              <a:srgbClr val="8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5" name="Line 6"/>
          <p:cNvSpPr>
            <a:spLocks noChangeShapeType="1"/>
          </p:cNvSpPr>
          <p:nvPr/>
        </p:nvSpPr>
        <p:spPr bwMode="auto">
          <a:xfrm flipH="1" flipV="1">
            <a:off x="2647950" y="2895600"/>
            <a:ext cx="1314450" cy="533400"/>
          </a:xfrm>
          <a:prstGeom prst="line">
            <a:avLst/>
          </a:prstGeom>
          <a:noFill/>
          <a:ln w="63500">
            <a:solidFill>
              <a:srgbClr val="8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6" name="Line 7"/>
          <p:cNvSpPr>
            <a:spLocks noChangeShapeType="1"/>
          </p:cNvSpPr>
          <p:nvPr/>
        </p:nvSpPr>
        <p:spPr bwMode="auto">
          <a:xfrm>
            <a:off x="4714857" y="2133600"/>
            <a:ext cx="0" cy="762000"/>
          </a:xfrm>
          <a:prstGeom prst="line">
            <a:avLst/>
          </a:prstGeom>
          <a:noFill/>
          <a:ln w="63500">
            <a:solidFill>
              <a:srgbClr val="8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7" name="Line 8"/>
          <p:cNvSpPr>
            <a:spLocks noChangeShapeType="1"/>
          </p:cNvSpPr>
          <p:nvPr/>
        </p:nvSpPr>
        <p:spPr bwMode="auto">
          <a:xfrm flipH="1">
            <a:off x="2743200" y="3810000"/>
            <a:ext cx="1314450" cy="762000"/>
          </a:xfrm>
          <a:prstGeom prst="line">
            <a:avLst/>
          </a:prstGeom>
          <a:noFill/>
          <a:ln w="63500">
            <a:solidFill>
              <a:srgbClr val="8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8" name="Line 9"/>
          <p:cNvSpPr>
            <a:spLocks noChangeShapeType="1"/>
          </p:cNvSpPr>
          <p:nvPr/>
        </p:nvSpPr>
        <p:spPr bwMode="auto">
          <a:xfrm>
            <a:off x="5200650" y="3810000"/>
            <a:ext cx="1143000" cy="838200"/>
          </a:xfrm>
          <a:prstGeom prst="line">
            <a:avLst/>
          </a:prstGeom>
          <a:noFill/>
          <a:ln w="63500">
            <a:solidFill>
              <a:srgbClr val="800000"/>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nvGrpSpPr>
          <p:cNvPr id="9" name="Group 16"/>
          <p:cNvGrpSpPr>
            <a:grpSpLocks/>
          </p:cNvGrpSpPr>
          <p:nvPr/>
        </p:nvGrpSpPr>
        <p:grpSpPr bwMode="auto">
          <a:xfrm>
            <a:off x="2590800" y="5334000"/>
            <a:ext cx="3884645" cy="1371600"/>
            <a:chOff x="144" y="1801"/>
            <a:chExt cx="2544" cy="535"/>
          </a:xfrm>
        </p:grpSpPr>
        <p:grpSp>
          <p:nvGrpSpPr>
            <p:cNvPr id="10" name="Group 17"/>
            <p:cNvGrpSpPr>
              <a:grpSpLocks/>
            </p:cNvGrpSpPr>
            <p:nvPr/>
          </p:nvGrpSpPr>
          <p:grpSpPr bwMode="auto">
            <a:xfrm>
              <a:off x="192" y="1801"/>
              <a:ext cx="2496" cy="535"/>
              <a:chOff x="192" y="1801"/>
              <a:chExt cx="2496" cy="535"/>
            </a:xfrm>
          </p:grpSpPr>
          <p:sp>
            <p:nvSpPr>
              <p:cNvPr id="12" name="Rectangle 18"/>
              <p:cNvSpPr>
                <a:spLocks noChangeArrowheads="1"/>
              </p:cNvSpPr>
              <p:nvPr/>
            </p:nvSpPr>
            <p:spPr bwMode="auto">
              <a:xfrm>
                <a:off x="228" y="1870"/>
                <a:ext cx="2460" cy="466"/>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3" name="Rectangle 19"/>
              <p:cNvSpPr>
                <a:spLocks noChangeArrowheads="1"/>
              </p:cNvSpPr>
              <p:nvPr/>
            </p:nvSpPr>
            <p:spPr bwMode="auto">
              <a:xfrm>
                <a:off x="192" y="1801"/>
                <a:ext cx="2460" cy="482"/>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11" name="Rectangle 20"/>
            <p:cNvSpPr>
              <a:spLocks noChangeArrowheads="1"/>
            </p:cNvSpPr>
            <p:nvPr/>
          </p:nvSpPr>
          <p:spPr bwMode="auto">
            <a:xfrm>
              <a:off x="144" y="1824"/>
              <a:ext cx="2496" cy="336"/>
            </a:xfrm>
            <a:prstGeom prst="rect">
              <a:avLst/>
            </a:prstGeom>
            <a:noFill/>
            <a:ln w="9525">
              <a:noFill/>
              <a:miter lim="800000"/>
              <a:headEnd/>
              <a:tailEnd/>
            </a:ln>
          </p:spPr>
          <p:txBody>
            <a:bodyPr/>
            <a:lstStyle/>
            <a:p>
              <a:pPr marL="342900" marR="0" lvl="0" indent="-34290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(6) Targeted Brownfields</a:t>
              </a:r>
            </a:p>
            <a:p>
              <a:pPr marL="342900" marR="0" lvl="0" indent="-342900" algn="ctr" defTabSz="914400" rtl="0" eaLnBrk="1" fontAlgn="base" latinLnBrk="0" hangingPunct="1">
                <a:lnSpc>
                  <a:spcPct val="8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Assessments (TBA) and Targeted Assistance for Brownfields (TAB)</a:t>
              </a:r>
            </a:p>
          </p:txBody>
        </p:sp>
      </p:grpSp>
      <p:grpSp>
        <p:nvGrpSpPr>
          <p:cNvPr id="14" name="Group 21"/>
          <p:cNvGrpSpPr>
            <a:grpSpLocks/>
          </p:cNvGrpSpPr>
          <p:nvPr/>
        </p:nvGrpSpPr>
        <p:grpSpPr bwMode="auto">
          <a:xfrm>
            <a:off x="4724702" y="4267200"/>
            <a:ext cx="4419297" cy="914400"/>
            <a:chOff x="1598" y="2922"/>
            <a:chExt cx="2562" cy="374"/>
          </a:xfrm>
        </p:grpSpPr>
        <p:grpSp>
          <p:nvGrpSpPr>
            <p:cNvPr id="15" name="Group 22"/>
            <p:cNvGrpSpPr>
              <a:grpSpLocks/>
            </p:cNvGrpSpPr>
            <p:nvPr/>
          </p:nvGrpSpPr>
          <p:grpSpPr bwMode="auto">
            <a:xfrm>
              <a:off x="1824" y="2928"/>
              <a:ext cx="2192" cy="368"/>
              <a:chOff x="1824" y="1296"/>
              <a:chExt cx="2192" cy="368"/>
            </a:xfrm>
          </p:grpSpPr>
          <p:sp>
            <p:nvSpPr>
              <p:cNvPr id="17" name="Rectangle 23"/>
              <p:cNvSpPr>
                <a:spLocks noChangeArrowheads="1"/>
              </p:cNvSpPr>
              <p:nvPr/>
            </p:nvSpPr>
            <p:spPr bwMode="auto">
              <a:xfrm>
                <a:off x="1856" y="1328"/>
                <a:ext cx="2160" cy="336"/>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8" name="Rectangle 24"/>
              <p:cNvSpPr>
                <a:spLocks noChangeArrowheads="1"/>
              </p:cNvSpPr>
              <p:nvPr/>
            </p:nvSpPr>
            <p:spPr bwMode="auto">
              <a:xfrm>
                <a:off x="1824" y="1296"/>
                <a:ext cx="2160" cy="336"/>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16" name="Rectangle 25"/>
            <p:cNvSpPr>
              <a:spLocks noChangeArrowheads="1"/>
            </p:cNvSpPr>
            <p:nvPr/>
          </p:nvSpPr>
          <p:spPr bwMode="auto">
            <a:xfrm>
              <a:off x="1598" y="2922"/>
              <a:ext cx="2562" cy="336"/>
            </a:xfrm>
            <a:prstGeom prst="rect">
              <a:avLst/>
            </a:prstGeom>
            <a:noFill/>
            <a:ln w="9525">
              <a:noFill/>
              <a:miter lim="800000"/>
              <a:headEnd/>
              <a:tailEnd/>
            </a:ln>
          </p:spPr>
          <p:txBody>
            <a:bodyPr/>
            <a:lstStyle/>
            <a:p>
              <a:pPr marL="342900" marR="0" lvl="0" indent="-342900" algn="ctr"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(5) Other Grants (Job Training,  Area-wide Planning, Multipurpose)</a:t>
              </a:r>
            </a:p>
            <a:p>
              <a:pPr marL="342900" marR="0" lvl="0" indent="-342900" algn="ctr" defTabSz="914400"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grpSp>
      <p:grpSp>
        <p:nvGrpSpPr>
          <p:cNvPr id="19" name="Group 26"/>
          <p:cNvGrpSpPr>
            <a:grpSpLocks/>
          </p:cNvGrpSpPr>
          <p:nvPr/>
        </p:nvGrpSpPr>
        <p:grpSpPr bwMode="auto">
          <a:xfrm>
            <a:off x="457200" y="4343400"/>
            <a:ext cx="3886200" cy="609600"/>
            <a:chOff x="3360" y="1776"/>
            <a:chExt cx="2400" cy="504"/>
          </a:xfrm>
        </p:grpSpPr>
        <p:sp>
          <p:nvSpPr>
            <p:cNvPr id="20" name="Rectangle 27"/>
            <p:cNvSpPr>
              <a:spLocks noChangeArrowheads="1"/>
            </p:cNvSpPr>
            <p:nvPr/>
          </p:nvSpPr>
          <p:spPr bwMode="auto">
            <a:xfrm>
              <a:off x="3488" y="1818"/>
              <a:ext cx="2168" cy="462"/>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21" name="Rectangle 28"/>
            <p:cNvSpPr>
              <a:spLocks noChangeArrowheads="1"/>
            </p:cNvSpPr>
            <p:nvPr/>
          </p:nvSpPr>
          <p:spPr bwMode="auto">
            <a:xfrm>
              <a:off x="3440" y="1776"/>
              <a:ext cx="2176" cy="470"/>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22" name="Rectangle 29"/>
            <p:cNvSpPr>
              <a:spLocks noChangeArrowheads="1"/>
            </p:cNvSpPr>
            <p:nvPr/>
          </p:nvSpPr>
          <p:spPr bwMode="auto">
            <a:xfrm>
              <a:off x="3360" y="1776"/>
              <a:ext cx="2400" cy="288"/>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(4) State Tribal Response Program</a:t>
              </a:r>
            </a:p>
          </p:txBody>
        </p:sp>
      </p:grpSp>
      <p:grpSp>
        <p:nvGrpSpPr>
          <p:cNvPr id="23" name="Group 30"/>
          <p:cNvGrpSpPr>
            <a:grpSpLocks/>
          </p:cNvGrpSpPr>
          <p:nvPr/>
        </p:nvGrpSpPr>
        <p:grpSpPr bwMode="auto">
          <a:xfrm>
            <a:off x="3057507" y="1524000"/>
            <a:ext cx="3200400" cy="609600"/>
            <a:chOff x="3072" y="1008"/>
            <a:chExt cx="2688" cy="496"/>
          </a:xfrm>
        </p:grpSpPr>
        <p:grpSp>
          <p:nvGrpSpPr>
            <p:cNvPr id="24" name="Group 31"/>
            <p:cNvGrpSpPr>
              <a:grpSpLocks/>
            </p:cNvGrpSpPr>
            <p:nvPr/>
          </p:nvGrpSpPr>
          <p:grpSpPr bwMode="auto">
            <a:xfrm>
              <a:off x="3268" y="1008"/>
              <a:ext cx="2310" cy="496"/>
              <a:chOff x="3268" y="1008"/>
              <a:chExt cx="2310" cy="496"/>
            </a:xfrm>
          </p:grpSpPr>
          <p:sp>
            <p:nvSpPr>
              <p:cNvPr id="26" name="Rectangle 32"/>
              <p:cNvSpPr>
                <a:spLocks noChangeArrowheads="1"/>
              </p:cNvSpPr>
              <p:nvPr/>
            </p:nvSpPr>
            <p:spPr bwMode="auto">
              <a:xfrm>
                <a:off x="3302" y="1053"/>
                <a:ext cx="2276" cy="451"/>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27" name="Rectangle 33"/>
              <p:cNvSpPr>
                <a:spLocks noChangeArrowheads="1"/>
              </p:cNvSpPr>
              <p:nvPr/>
            </p:nvSpPr>
            <p:spPr bwMode="auto">
              <a:xfrm>
                <a:off x="3268" y="1008"/>
                <a:ext cx="2276" cy="467"/>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25" name="Text Box 34"/>
            <p:cNvSpPr txBox="1">
              <a:spLocks noChangeArrowheads="1"/>
            </p:cNvSpPr>
            <p:nvPr/>
          </p:nvSpPr>
          <p:spPr bwMode="auto">
            <a:xfrm>
              <a:off x="3072" y="1008"/>
              <a:ext cx="2688" cy="30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(1) Assessment Grants</a:t>
              </a:r>
            </a:p>
          </p:txBody>
        </p:sp>
      </p:grpSp>
      <p:sp>
        <p:nvSpPr>
          <p:cNvPr id="28" name="Text Box 35"/>
          <p:cNvSpPr txBox="1">
            <a:spLocks noChangeArrowheads="1"/>
          </p:cNvSpPr>
          <p:nvPr/>
        </p:nvSpPr>
        <p:spPr bwMode="auto">
          <a:xfrm>
            <a:off x="4093830" y="3024188"/>
            <a:ext cx="1184940" cy="70788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charset="0"/>
                <a:ea typeface="+mn-ea"/>
                <a:cs typeface="+mn-cs"/>
              </a:rPr>
              <a:t>EPA</a:t>
            </a:r>
            <a:r>
              <a:rPr kumimoji="0" lang="en-US" sz="3800" b="0" i="0" u="none" strike="noStrike" kern="1200" cap="none" spc="0" normalizeH="0" baseline="0" noProof="0" dirty="0">
                <a:ln>
                  <a:noFill/>
                </a:ln>
                <a:solidFill>
                  <a:srgbClr val="000000"/>
                </a:solidFill>
                <a:effectLst/>
                <a:uLnTx/>
                <a:uFillTx/>
                <a:latin typeface="Arial" charset="0"/>
                <a:ea typeface="+mn-ea"/>
                <a:cs typeface="+mn-cs"/>
              </a:rPr>
              <a:t> </a:t>
            </a:r>
          </a:p>
        </p:txBody>
      </p:sp>
      <p:grpSp>
        <p:nvGrpSpPr>
          <p:cNvPr id="29" name="Group 36"/>
          <p:cNvGrpSpPr>
            <a:grpSpLocks/>
          </p:cNvGrpSpPr>
          <p:nvPr/>
        </p:nvGrpSpPr>
        <p:grpSpPr bwMode="auto">
          <a:xfrm>
            <a:off x="5057757" y="2438400"/>
            <a:ext cx="3200400" cy="609600"/>
            <a:chOff x="3072" y="1008"/>
            <a:chExt cx="2688" cy="496"/>
          </a:xfrm>
        </p:grpSpPr>
        <p:grpSp>
          <p:nvGrpSpPr>
            <p:cNvPr id="30" name="Group 37"/>
            <p:cNvGrpSpPr>
              <a:grpSpLocks/>
            </p:cNvGrpSpPr>
            <p:nvPr/>
          </p:nvGrpSpPr>
          <p:grpSpPr bwMode="auto">
            <a:xfrm>
              <a:off x="3268" y="1008"/>
              <a:ext cx="2310" cy="496"/>
              <a:chOff x="3268" y="1008"/>
              <a:chExt cx="2310" cy="496"/>
            </a:xfrm>
          </p:grpSpPr>
          <p:sp>
            <p:nvSpPr>
              <p:cNvPr id="32" name="Rectangle 38"/>
              <p:cNvSpPr>
                <a:spLocks noChangeArrowheads="1"/>
              </p:cNvSpPr>
              <p:nvPr/>
            </p:nvSpPr>
            <p:spPr bwMode="auto">
              <a:xfrm>
                <a:off x="3302" y="1053"/>
                <a:ext cx="2276" cy="451"/>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3" name="Rectangle 39"/>
              <p:cNvSpPr>
                <a:spLocks noChangeArrowheads="1"/>
              </p:cNvSpPr>
              <p:nvPr/>
            </p:nvSpPr>
            <p:spPr bwMode="auto">
              <a:xfrm>
                <a:off x="3268" y="1008"/>
                <a:ext cx="2276" cy="467"/>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31" name="Text Box 40"/>
            <p:cNvSpPr txBox="1">
              <a:spLocks noChangeArrowheads="1"/>
            </p:cNvSpPr>
            <p:nvPr/>
          </p:nvSpPr>
          <p:spPr bwMode="auto">
            <a:xfrm>
              <a:off x="3072" y="1008"/>
              <a:ext cx="2688" cy="301"/>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(3) Revolving Loan Grants</a:t>
              </a:r>
            </a:p>
          </p:txBody>
        </p:sp>
      </p:grpSp>
      <p:grpSp>
        <p:nvGrpSpPr>
          <p:cNvPr id="34" name="Group 11"/>
          <p:cNvGrpSpPr>
            <a:grpSpLocks/>
          </p:cNvGrpSpPr>
          <p:nvPr/>
        </p:nvGrpSpPr>
        <p:grpSpPr bwMode="auto">
          <a:xfrm>
            <a:off x="736980" y="2317524"/>
            <a:ext cx="2724150" cy="584200"/>
            <a:chOff x="1824" y="1008"/>
            <a:chExt cx="2192" cy="368"/>
          </a:xfrm>
        </p:grpSpPr>
        <p:grpSp>
          <p:nvGrpSpPr>
            <p:cNvPr id="35" name="Group 12"/>
            <p:cNvGrpSpPr>
              <a:grpSpLocks/>
            </p:cNvGrpSpPr>
            <p:nvPr/>
          </p:nvGrpSpPr>
          <p:grpSpPr bwMode="auto">
            <a:xfrm>
              <a:off x="1824" y="1008"/>
              <a:ext cx="2192" cy="368"/>
              <a:chOff x="1824" y="1296"/>
              <a:chExt cx="2192" cy="368"/>
            </a:xfrm>
          </p:grpSpPr>
          <p:sp>
            <p:nvSpPr>
              <p:cNvPr id="37" name="Rectangle 13"/>
              <p:cNvSpPr>
                <a:spLocks noChangeArrowheads="1"/>
              </p:cNvSpPr>
              <p:nvPr/>
            </p:nvSpPr>
            <p:spPr bwMode="auto">
              <a:xfrm>
                <a:off x="1856" y="1328"/>
                <a:ext cx="2160" cy="336"/>
              </a:xfrm>
              <a:prstGeom prst="rect">
                <a:avLst/>
              </a:prstGeom>
              <a:solidFill>
                <a:srgbClr val="8000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8" name="Rectangle 14"/>
              <p:cNvSpPr>
                <a:spLocks noChangeArrowheads="1"/>
              </p:cNvSpPr>
              <p:nvPr/>
            </p:nvSpPr>
            <p:spPr bwMode="auto">
              <a:xfrm>
                <a:off x="1824" y="1296"/>
                <a:ext cx="2160" cy="336"/>
              </a:xfrm>
              <a:prstGeom prst="rect">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mn-ea"/>
                  <a:cs typeface="+mn-cs"/>
                </a:endParaRPr>
              </a:p>
            </p:txBody>
          </p:sp>
        </p:grpSp>
        <p:sp>
          <p:nvSpPr>
            <p:cNvPr id="36" name="Rectangle 15"/>
            <p:cNvSpPr>
              <a:spLocks noChangeArrowheads="1"/>
            </p:cNvSpPr>
            <p:nvPr/>
          </p:nvSpPr>
          <p:spPr bwMode="auto">
            <a:xfrm>
              <a:off x="1824" y="1008"/>
              <a:ext cx="2160" cy="336"/>
            </a:xfrm>
            <a:prstGeom prst="rect">
              <a:avLst/>
            </a:prstGeom>
            <a:noFill/>
            <a:ln w="9525">
              <a:noFill/>
              <a:miter lim="800000"/>
              <a:headEnd/>
              <a:tailEnd/>
            </a:ln>
          </p:spPr>
          <p: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mn-ea"/>
                  <a:cs typeface="+mn-cs"/>
                </a:rPr>
                <a:t>(2) Cleanup Grants</a:t>
              </a:r>
            </a:p>
          </p:txBody>
        </p:sp>
      </p:grpSp>
    </p:spTree>
    <p:extLst>
      <p:ext uri="{BB962C8B-B14F-4D97-AF65-F5344CB8AC3E}">
        <p14:creationId xmlns:p14="http://schemas.microsoft.com/office/powerpoint/2010/main" val="9228047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93133" y="1514865"/>
            <a:ext cx="8922291" cy="1051730"/>
          </a:xfrm>
          <a:prstGeom prst="rect">
            <a:avLst/>
          </a:prstGeom>
        </p:spPr>
        <p:txBody>
          <a:bodyPr vert="horz" wrap="square" lIns="0" tIns="50959" rIns="0" bIns="0" rtlCol="0" anchor="ctr">
            <a:spAutoFit/>
          </a:bodyPr>
          <a:lstStyle/>
          <a:p>
            <a:pPr marL="9525" marR="3810">
              <a:lnSpc>
                <a:spcPts val="2595"/>
              </a:lnSpc>
              <a:spcBef>
                <a:spcPts val="401"/>
              </a:spcBef>
            </a:pPr>
            <a:r>
              <a:rPr lang="en-US" sz="4000" spc="-34" dirty="0">
                <a:solidFill>
                  <a:schemeClr val="tx2"/>
                </a:solidFill>
              </a:rPr>
              <a:t>ADEC Brownfield Assessment and </a:t>
            </a:r>
            <a:r>
              <a:rPr lang="en-US" sz="4000" spc="-34" dirty="0" smtClean="0">
                <a:solidFill>
                  <a:schemeClr val="tx2"/>
                </a:solidFill>
              </a:rPr>
              <a:t>Cleanup</a:t>
            </a:r>
            <a:r>
              <a:rPr lang="en-US" sz="4000" spc="-34" dirty="0">
                <a:solidFill>
                  <a:schemeClr val="tx2"/>
                </a:solidFill>
              </a:rPr>
              <a:t/>
            </a:r>
            <a:br>
              <a:rPr lang="en-US" sz="4000" spc="-34" dirty="0">
                <a:solidFill>
                  <a:schemeClr val="tx2"/>
                </a:solidFill>
              </a:rPr>
            </a:br>
            <a:r>
              <a:rPr lang="en-US" sz="4000" spc="-34" dirty="0" smtClean="0">
                <a:solidFill>
                  <a:schemeClr val="tx2"/>
                </a:solidFill>
              </a:rPr>
              <a:t>(</a:t>
            </a:r>
            <a:r>
              <a:rPr lang="en-US" sz="4000" spc="-34" dirty="0">
                <a:solidFill>
                  <a:schemeClr val="tx2"/>
                </a:solidFill>
              </a:rPr>
              <a:t>DBAC service</a:t>
            </a:r>
            <a:r>
              <a:rPr lang="en-US" sz="4000" spc="-34" dirty="0" smtClean="0">
                <a:solidFill>
                  <a:schemeClr val="tx2"/>
                </a:solidFill>
              </a:rPr>
              <a:t>)</a:t>
            </a:r>
            <a:r>
              <a:rPr lang="en-US" sz="4000" b="1" spc="-34" dirty="0" smtClean="0">
                <a:solidFill>
                  <a:schemeClr val="tx2"/>
                </a:solidFill>
              </a:rPr>
              <a:t/>
            </a:r>
            <a:br>
              <a:rPr lang="en-US" sz="4000" b="1" spc="-34" dirty="0" smtClean="0">
                <a:solidFill>
                  <a:schemeClr val="tx2"/>
                </a:solidFill>
              </a:rPr>
            </a:br>
            <a:endParaRPr sz="4000" b="1" spc="-34" dirty="0">
              <a:solidFill>
                <a:schemeClr val="tx2"/>
              </a:solidFill>
            </a:endParaRPr>
          </a:p>
        </p:txBody>
      </p:sp>
      <p:sp>
        <p:nvSpPr>
          <p:cNvPr id="5" name="object 5"/>
          <p:cNvSpPr txBox="1"/>
          <p:nvPr/>
        </p:nvSpPr>
        <p:spPr>
          <a:xfrm>
            <a:off x="451104" y="2235326"/>
            <a:ext cx="5888099" cy="3335368"/>
          </a:xfrm>
          <a:prstGeom prst="rect">
            <a:avLst/>
          </a:prstGeom>
        </p:spPr>
        <p:txBody>
          <a:bodyPr vert="horz" wrap="square" lIns="0" tIns="29051" rIns="0" bIns="0" rtlCol="0">
            <a:spAutoFit/>
          </a:bodyPr>
          <a:lstStyle/>
          <a:p>
            <a:pPr marL="146685" marR="3810" lvl="0" indent="-137160" algn="l" defTabSz="914400" rtl="0" eaLnBrk="1" fontAlgn="base" latinLnBrk="0" hangingPunct="1">
              <a:lnSpc>
                <a:spcPts val="2055"/>
              </a:lnSpc>
              <a:spcBef>
                <a:spcPts val="229"/>
              </a:spcBef>
              <a:spcAft>
                <a:spcPct val="0"/>
              </a:spcAft>
              <a:buClr>
                <a:srgbClr val="418AB3"/>
              </a:buClr>
              <a:buSzPct val="75000"/>
              <a:buFont typeface="Wingdings"/>
              <a:buChar char=""/>
              <a:tabLst>
                <a:tab pos="173355" algn="l"/>
              </a:tabLst>
              <a:defRPr/>
            </a:pPr>
            <a:r>
              <a:rPr kumimoji="0" sz="2000" i="0" u="none" strike="noStrike" kern="1200" cap="none" spc="4" normalizeH="0" baseline="0" noProof="0" dirty="0">
                <a:ln>
                  <a:noFill/>
                </a:ln>
                <a:solidFill>
                  <a:srgbClr val="DF5327"/>
                </a:solidFill>
                <a:effectLst/>
                <a:uLnTx/>
                <a:uFillTx/>
                <a:latin typeface="+mj-lt"/>
                <a:ea typeface="+mn-ea"/>
                <a:cs typeface="Century Schoolbook"/>
              </a:rPr>
              <a:t>Assessment </a:t>
            </a:r>
            <a:r>
              <a:rPr kumimoji="0" sz="2000" i="0" u="none" strike="noStrike" kern="1200" cap="none" spc="4" normalizeH="0" baseline="0" noProof="0" dirty="0">
                <a:ln>
                  <a:noFill/>
                </a:ln>
                <a:solidFill>
                  <a:srgbClr val="3E3E3E"/>
                </a:solidFill>
                <a:effectLst/>
                <a:uLnTx/>
                <a:uFillTx/>
                <a:latin typeface="+mj-lt"/>
                <a:ea typeface="+mn-ea"/>
                <a:cs typeface="Century Schoolbook"/>
              </a:rPr>
              <a:t>or </a:t>
            </a:r>
            <a:r>
              <a:rPr kumimoji="0" sz="2000" i="0" u="none" strike="noStrike" kern="1200" cap="none" spc="4" normalizeH="0" baseline="0" noProof="0" dirty="0">
                <a:ln>
                  <a:noFill/>
                </a:ln>
                <a:solidFill>
                  <a:srgbClr val="DF5327"/>
                </a:solidFill>
                <a:effectLst/>
                <a:uLnTx/>
                <a:uFillTx/>
                <a:latin typeface="+mj-lt"/>
                <a:ea typeface="+mn-ea"/>
                <a:cs typeface="Century Schoolbook"/>
              </a:rPr>
              <a:t>cleanup </a:t>
            </a:r>
            <a:r>
              <a:rPr kumimoji="0" sz="2000" i="0" u="none" strike="noStrike" kern="1200" cap="none" spc="4" normalizeH="0" baseline="0" noProof="0" dirty="0">
                <a:ln>
                  <a:noFill/>
                </a:ln>
                <a:solidFill>
                  <a:srgbClr val="3E3E3E"/>
                </a:solidFill>
                <a:effectLst/>
                <a:uLnTx/>
                <a:uFillTx/>
                <a:latin typeface="+mj-lt"/>
                <a:ea typeface="+mn-ea"/>
                <a:cs typeface="Century Schoolbook"/>
              </a:rPr>
              <a:t>for eligible brownfield  properties</a:t>
            </a:r>
            <a:endParaRPr kumimoji="0" sz="2000" i="0" u="none" strike="noStrike" kern="1200" cap="none" spc="0" normalizeH="0" baseline="0" noProof="0" dirty="0">
              <a:ln>
                <a:noFill/>
              </a:ln>
              <a:solidFill>
                <a:prstClr val="white"/>
              </a:solidFill>
              <a:effectLst/>
              <a:uLnTx/>
              <a:uFillTx/>
              <a:latin typeface="+mj-lt"/>
              <a:ea typeface="+mn-ea"/>
              <a:cs typeface="Century Schoolbook"/>
            </a:endParaRPr>
          </a:p>
          <a:p>
            <a:pPr marL="146685" marR="163353" lvl="0" indent="-137160" algn="l" defTabSz="914400" rtl="0" eaLnBrk="1" fontAlgn="base" latinLnBrk="0" hangingPunct="1">
              <a:lnSpc>
                <a:spcPts val="2055"/>
              </a:lnSpc>
              <a:spcBef>
                <a:spcPts val="1200"/>
              </a:spcBef>
              <a:spcAft>
                <a:spcPct val="0"/>
              </a:spcAft>
              <a:buClr>
                <a:srgbClr val="418AB3"/>
              </a:buClr>
              <a:buSzPct val="75000"/>
              <a:buFont typeface="Wingdings"/>
              <a:buChar char=""/>
              <a:tabLst>
                <a:tab pos="173355" algn="l"/>
              </a:tabLst>
              <a:defRPr/>
            </a:pPr>
            <a:r>
              <a:rPr kumimoji="0" sz="2000" i="0" u="none" strike="noStrike" kern="1200" cap="none" spc="4" normalizeH="0" baseline="0" noProof="0" dirty="0">
                <a:ln>
                  <a:noFill/>
                </a:ln>
                <a:solidFill>
                  <a:srgbClr val="3E3E3E"/>
                </a:solidFill>
                <a:effectLst/>
                <a:uLnTx/>
                <a:uFillTx/>
                <a:latin typeface="+mj-lt"/>
                <a:ea typeface="+mn-ea"/>
                <a:cs typeface="Century Schoolbook"/>
              </a:rPr>
              <a:t>Eligible entities: federally recognized tribes,  regional and village native corporations,  municipalities, </a:t>
            </a:r>
            <a:r>
              <a:rPr kumimoji="0" sz="2000" i="0" u="none" strike="noStrike" kern="1200" cap="none" spc="0" normalizeH="0" baseline="0" noProof="0" dirty="0">
                <a:ln>
                  <a:noFill/>
                </a:ln>
                <a:solidFill>
                  <a:srgbClr val="3E3E3E"/>
                </a:solidFill>
                <a:effectLst/>
                <a:uLnTx/>
                <a:uFillTx/>
                <a:latin typeface="+mj-lt"/>
                <a:ea typeface="+mn-ea"/>
                <a:cs typeface="Century Schoolbook"/>
              </a:rPr>
              <a:t>&amp; </a:t>
            </a:r>
            <a:r>
              <a:rPr kumimoji="0" sz="2000" i="0" u="none" strike="noStrike" kern="1200" cap="none" spc="4" normalizeH="0" baseline="0" noProof="0" dirty="0">
                <a:ln>
                  <a:noFill/>
                </a:ln>
                <a:solidFill>
                  <a:srgbClr val="3E3E3E"/>
                </a:solidFill>
                <a:effectLst/>
                <a:uLnTx/>
                <a:uFillTx/>
                <a:latin typeface="+mj-lt"/>
                <a:ea typeface="+mn-ea"/>
                <a:cs typeface="Century Schoolbook"/>
              </a:rPr>
              <a:t>local</a:t>
            </a:r>
            <a:r>
              <a:rPr kumimoji="0" sz="2000" i="0" u="none" strike="noStrike" kern="1200" cap="none" spc="38" normalizeH="0" baseline="0" noProof="0" dirty="0">
                <a:ln>
                  <a:noFill/>
                </a:ln>
                <a:solidFill>
                  <a:srgbClr val="3E3E3E"/>
                </a:solidFill>
                <a:effectLst/>
                <a:uLnTx/>
                <a:uFillTx/>
                <a:latin typeface="+mj-lt"/>
                <a:ea typeface="+mn-ea"/>
                <a:cs typeface="Century Schoolbook"/>
              </a:rPr>
              <a:t> </a:t>
            </a:r>
            <a:r>
              <a:rPr kumimoji="0" sz="2000" i="0" u="none" strike="noStrike" kern="1200" cap="none" spc="8" normalizeH="0" baseline="0" noProof="0" dirty="0">
                <a:ln>
                  <a:noFill/>
                </a:ln>
                <a:solidFill>
                  <a:srgbClr val="3E3E3E"/>
                </a:solidFill>
                <a:effectLst/>
                <a:uLnTx/>
                <a:uFillTx/>
                <a:latin typeface="+mj-lt"/>
                <a:ea typeface="+mn-ea"/>
                <a:cs typeface="Century Schoolbook"/>
              </a:rPr>
              <a:t>governments</a:t>
            </a:r>
            <a:endParaRPr kumimoji="0" sz="2000" i="0" u="none" strike="noStrike" kern="1200" cap="none" spc="0" normalizeH="0" baseline="0" noProof="0" dirty="0">
              <a:ln>
                <a:noFill/>
              </a:ln>
              <a:solidFill>
                <a:prstClr val="white"/>
              </a:solidFill>
              <a:effectLst/>
              <a:uLnTx/>
              <a:uFillTx/>
              <a:latin typeface="+mj-lt"/>
              <a:ea typeface="+mn-ea"/>
              <a:cs typeface="Century Schoolbook"/>
            </a:endParaRPr>
          </a:p>
          <a:p>
            <a:pPr marL="172878" marR="0" lvl="0" indent="-163353" algn="l" defTabSz="914400" rtl="0" eaLnBrk="1" fontAlgn="base" latinLnBrk="0" hangingPunct="1">
              <a:lnSpc>
                <a:spcPct val="100000"/>
              </a:lnSpc>
              <a:spcBef>
                <a:spcPts val="1035"/>
              </a:spcBef>
              <a:spcAft>
                <a:spcPct val="0"/>
              </a:spcAft>
              <a:buClr>
                <a:srgbClr val="418AB3"/>
              </a:buClr>
              <a:buSzPct val="75000"/>
              <a:buFont typeface="Wingdings"/>
              <a:buChar char=""/>
              <a:tabLst>
                <a:tab pos="173355" algn="l"/>
              </a:tabLst>
              <a:defRPr/>
            </a:pPr>
            <a:r>
              <a:rPr kumimoji="0" sz="2000" i="0" u="none" strike="noStrike" kern="1200" cap="none" spc="4" normalizeH="0" baseline="0" noProof="0" dirty="0">
                <a:ln>
                  <a:noFill/>
                </a:ln>
                <a:solidFill>
                  <a:srgbClr val="3E3E3E"/>
                </a:solidFill>
                <a:effectLst/>
                <a:uLnTx/>
                <a:uFillTx/>
                <a:latin typeface="+mj-lt"/>
                <a:ea typeface="+mn-ea"/>
                <a:cs typeface="Century Schoolbook"/>
              </a:rPr>
              <a:t>Competitive</a:t>
            </a:r>
            <a:r>
              <a:rPr kumimoji="0" sz="2000" i="0" u="none" strike="noStrike" kern="1200" cap="none" spc="-15" normalizeH="0" baseline="0" noProof="0" dirty="0">
                <a:ln>
                  <a:noFill/>
                </a:ln>
                <a:solidFill>
                  <a:srgbClr val="3E3E3E"/>
                </a:solidFill>
                <a:effectLst/>
                <a:uLnTx/>
                <a:uFillTx/>
                <a:latin typeface="+mj-lt"/>
                <a:ea typeface="+mn-ea"/>
                <a:cs typeface="Century Schoolbook"/>
              </a:rPr>
              <a:t> </a:t>
            </a:r>
            <a:r>
              <a:rPr kumimoji="0" sz="2000" i="0" u="none" strike="noStrike" kern="1200" cap="none" spc="4" normalizeH="0" baseline="0" noProof="0" dirty="0">
                <a:ln>
                  <a:noFill/>
                </a:ln>
                <a:solidFill>
                  <a:srgbClr val="3E3E3E"/>
                </a:solidFill>
                <a:effectLst/>
                <a:uLnTx/>
                <a:uFillTx/>
                <a:latin typeface="+mj-lt"/>
                <a:ea typeface="+mn-ea"/>
                <a:cs typeface="Century Schoolbook"/>
              </a:rPr>
              <a:t>statewide</a:t>
            </a:r>
            <a:endParaRPr kumimoji="0" sz="2000" i="0" u="none" strike="noStrike" kern="1200" cap="none" spc="0" normalizeH="0" baseline="0" noProof="0" dirty="0">
              <a:ln>
                <a:noFill/>
              </a:ln>
              <a:solidFill>
                <a:prstClr val="white"/>
              </a:solidFill>
              <a:effectLst/>
              <a:uLnTx/>
              <a:uFillTx/>
              <a:latin typeface="+mj-lt"/>
              <a:ea typeface="+mn-ea"/>
              <a:cs typeface="Century Schoolbook"/>
            </a:endParaRPr>
          </a:p>
          <a:p>
            <a:pPr marL="172878" marR="0" lvl="0" indent="-163353" algn="l" defTabSz="914400" rtl="0" eaLnBrk="1" fontAlgn="base" latinLnBrk="0" hangingPunct="1">
              <a:lnSpc>
                <a:spcPct val="100000"/>
              </a:lnSpc>
              <a:spcBef>
                <a:spcPts val="1088"/>
              </a:spcBef>
              <a:spcAft>
                <a:spcPct val="0"/>
              </a:spcAft>
              <a:buClr>
                <a:srgbClr val="418AB3"/>
              </a:buClr>
              <a:buSzPct val="75000"/>
              <a:buFont typeface="Wingdings"/>
              <a:buChar char=""/>
              <a:tabLst>
                <a:tab pos="173355" algn="l"/>
              </a:tabLst>
              <a:defRPr/>
            </a:pPr>
            <a:r>
              <a:rPr kumimoji="0" sz="2000" i="0" u="none" strike="noStrike" kern="1200" cap="none" spc="4" normalizeH="0" baseline="0" noProof="0" dirty="0">
                <a:ln>
                  <a:noFill/>
                </a:ln>
                <a:solidFill>
                  <a:srgbClr val="3E3E3E"/>
                </a:solidFill>
                <a:effectLst/>
                <a:uLnTx/>
                <a:uFillTx/>
                <a:latin typeface="+mj-lt"/>
                <a:ea typeface="+mn-ea"/>
                <a:cs typeface="Century Schoolbook"/>
              </a:rPr>
              <a:t>October 15</a:t>
            </a:r>
            <a:r>
              <a:rPr kumimoji="0" sz="2000" i="0" u="none" strike="noStrike" kern="1200" cap="none" spc="5" normalizeH="0" baseline="24305" noProof="0" dirty="0">
                <a:ln>
                  <a:noFill/>
                </a:ln>
                <a:solidFill>
                  <a:srgbClr val="3E3E3E"/>
                </a:solidFill>
                <a:effectLst/>
                <a:uLnTx/>
                <a:uFillTx/>
                <a:latin typeface="+mj-lt"/>
                <a:ea typeface="+mn-ea"/>
                <a:cs typeface="Century Schoolbook"/>
              </a:rPr>
              <a:t>th </a:t>
            </a:r>
            <a:r>
              <a:rPr kumimoji="0" sz="2000" i="0" u="none" strike="noStrike" kern="1200" cap="none" spc="0" normalizeH="0" baseline="0" noProof="0" dirty="0">
                <a:ln>
                  <a:noFill/>
                </a:ln>
                <a:solidFill>
                  <a:srgbClr val="3E3E3E"/>
                </a:solidFill>
                <a:effectLst/>
                <a:uLnTx/>
                <a:uFillTx/>
                <a:latin typeface="+mj-lt"/>
                <a:ea typeface="+mn-ea"/>
                <a:cs typeface="Century Schoolbook"/>
              </a:rPr>
              <a:t>– </a:t>
            </a:r>
            <a:r>
              <a:rPr kumimoji="0" sz="2000" i="0" u="none" strike="noStrike" kern="1200" cap="none" spc="4" normalizeH="0" baseline="0" noProof="0" dirty="0">
                <a:ln>
                  <a:noFill/>
                </a:ln>
                <a:solidFill>
                  <a:srgbClr val="3E3E3E"/>
                </a:solidFill>
                <a:effectLst/>
                <a:uLnTx/>
                <a:uFillTx/>
                <a:latin typeface="+mj-lt"/>
                <a:ea typeface="+mn-ea"/>
                <a:cs typeface="Century Schoolbook"/>
              </a:rPr>
              <a:t>March</a:t>
            </a:r>
            <a:r>
              <a:rPr kumimoji="0" sz="2000" i="0" u="none" strike="noStrike" kern="1200" cap="none" spc="-169" normalizeH="0" baseline="0" noProof="0" dirty="0">
                <a:ln>
                  <a:noFill/>
                </a:ln>
                <a:solidFill>
                  <a:srgbClr val="3E3E3E"/>
                </a:solidFill>
                <a:effectLst/>
                <a:uLnTx/>
                <a:uFillTx/>
                <a:latin typeface="+mj-lt"/>
                <a:ea typeface="+mn-ea"/>
                <a:cs typeface="Century Schoolbook"/>
              </a:rPr>
              <a:t> </a:t>
            </a:r>
            <a:r>
              <a:rPr kumimoji="0" sz="2000" i="0" u="none" strike="noStrike" kern="1200" cap="none" spc="8" normalizeH="0" baseline="0" noProof="0" dirty="0">
                <a:ln>
                  <a:noFill/>
                </a:ln>
                <a:solidFill>
                  <a:srgbClr val="3E3E3E"/>
                </a:solidFill>
                <a:effectLst/>
                <a:uLnTx/>
                <a:uFillTx/>
                <a:latin typeface="+mj-lt"/>
                <a:ea typeface="+mn-ea"/>
                <a:cs typeface="Century Schoolbook"/>
              </a:rPr>
              <a:t>1</a:t>
            </a:r>
            <a:r>
              <a:rPr kumimoji="0" sz="2000" i="0" u="none" strike="noStrike" kern="1200" cap="none" spc="11" normalizeH="0" baseline="24305" noProof="0" dirty="0">
                <a:ln>
                  <a:noFill/>
                </a:ln>
                <a:solidFill>
                  <a:srgbClr val="3E3E3E"/>
                </a:solidFill>
                <a:effectLst/>
                <a:uLnTx/>
                <a:uFillTx/>
                <a:latin typeface="+mj-lt"/>
                <a:ea typeface="+mn-ea"/>
                <a:cs typeface="Century Schoolbook"/>
              </a:rPr>
              <a:t>st</a:t>
            </a:r>
            <a:endParaRPr kumimoji="0" sz="2000" i="0" u="none" strike="noStrike" kern="1200" cap="none" spc="0" normalizeH="0" baseline="24305" noProof="0" dirty="0">
              <a:ln>
                <a:noFill/>
              </a:ln>
              <a:solidFill>
                <a:prstClr val="white"/>
              </a:solidFill>
              <a:effectLst/>
              <a:uLnTx/>
              <a:uFillTx/>
              <a:latin typeface="+mj-lt"/>
              <a:ea typeface="+mn-ea"/>
              <a:cs typeface="Century Schoolbook"/>
            </a:endParaRPr>
          </a:p>
          <a:p>
            <a:pPr marL="9525" marR="0" lvl="0" indent="0" algn="l" defTabSz="914400" rtl="0" eaLnBrk="1" fontAlgn="base" latinLnBrk="0" hangingPunct="1">
              <a:lnSpc>
                <a:spcPct val="100000"/>
              </a:lnSpc>
              <a:spcBef>
                <a:spcPts val="1350"/>
              </a:spcBef>
              <a:spcAft>
                <a:spcPct val="0"/>
              </a:spcAft>
              <a:buClrTx/>
              <a:buSzTx/>
              <a:buFontTx/>
              <a:buNone/>
              <a:tabLst/>
              <a:defRPr/>
            </a:pPr>
            <a:r>
              <a:rPr kumimoji="0" sz="2000" b="1" i="0" u="none" strike="noStrike" kern="1200" cap="none" spc="0" normalizeH="0" baseline="0" noProof="0" dirty="0" smtClean="0">
                <a:ln>
                  <a:noFill/>
                </a:ln>
                <a:solidFill>
                  <a:srgbClr val="3E3E3E"/>
                </a:solidFill>
                <a:effectLst/>
                <a:uLnTx/>
                <a:uFillTx/>
                <a:latin typeface="+mj-lt"/>
                <a:ea typeface="+mn-ea"/>
                <a:cs typeface="Century Schoolbook"/>
              </a:rPr>
              <a:t>For </a:t>
            </a:r>
            <a:r>
              <a:rPr kumimoji="0" sz="2000" b="1" i="0" u="none" strike="noStrike" kern="1200" cap="none" spc="4" normalizeH="0" baseline="0" noProof="0" dirty="0">
                <a:ln>
                  <a:noFill/>
                </a:ln>
                <a:solidFill>
                  <a:srgbClr val="3E3E3E"/>
                </a:solidFill>
                <a:effectLst/>
                <a:uLnTx/>
                <a:uFillTx/>
                <a:latin typeface="+mj-lt"/>
                <a:ea typeface="+mn-ea"/>
                <a:cs typeface="Century Schoolbook"/>
              </a:rPr>
              <a:t>additional details please</a:t>
            </a:r>
            <a:r>
              <a:rPr kumimoji="0" sz="2000" b="1" i="0" u="none" strike="noStrike" kern="1200" cap="none" spc="34" normalizeH="0" baseline="0" noProof="0" dirty="0">
                <a:ln>
                  <a:noFill/>
                </a:ln>
                <a:solidFill>
                  <a:srgbClr val="3E3E3E"/>
                </a:solidFill>
                <a:effectLst/>
                <a:uLnTx/>
                <a:uFillTx/>
                <a:latin typeface="+mj-lt"/>
                <a:ea typeface="+mn-ea"/>
                <a:cs typeface="Century Schoolbook"/>
              </a:rPr>
              <a:t> </a:t>
            </a:r>
            <a:r>
              <a:rPr kumimoji="0" sz="2000" b="1" i="0" u="none" strike="noStrike" kern="1200" cap="none" spc="8" normalizeH="0" baseline="0" noProof="0" dirty="0">
                <a:ln>
                  <a:noFill/>
                </a:ln>
                <a:solidFill>
                  <a:srgbClr val="3E3E3E"/>
                </a:solidFill>
                <a:effectLst/>
                <a:uLnTx/>
                <a:uFillTx/>
                <a:latin typeface="+mj-lt"/>
                <a:ea typeface="+mn-ea"/>
                <a:cs typeface="Century Schoolbook"/>
              </a:rPr>
              <a:t>visit:</a:t>
            </a:r>
            <a:endParaRPr kumimoji="0" sz="2000" b="0" i="0" u="none" strike="noStrike" kern="1200" cap="none" spc="0" normalizeH="0" baseline="0" noProof="0" dirty="0">
              <a:ln>
                <a:noFill/>
              </a:ln>
              <a:solidFill>
                <a:prstClr val="white"/>
              </a:solidFill>
              <a:effectLst/>
              <a:uLnTx/>
              <a:uFillTx/>
              <a:latin typeface="+mj-lt"/>
              <a:ea typeface="+mn-ea"/>
              <a:cs typeface="Century Schoolbook"/>
            </a:endParaRPr>
          </a:p>
          <a:p>
            <a:pPr marL="9525" marR="0" lvl="0" indent="0" algn="l" defTabSz="914400" rtl="0" eaLnBrk="1" fontAlgn="base" latinLnBrk="0" hangingPunct="1">
              <a:lnSpc>
                <a:spcPct val="100000"/>
              </a:lnSpc>
              <a:spcBef>
                <a:spcPts val="458"/>
              </a:spcBef>
              <a:spcAft>
                <a:spcPct val="0"/>
              </a:spcAft>
              <a:buClrTx/>
              <a:buSzTx/>
              <a:buFontTx/>
              <a:buNone/>
              <a:tabLst/>
              <a:defRPr/>
            </a:pPr>
            <a:r>
              <a:rPr kumimoji="0" sz="2400" b="0" i="0" u="heavy" strike="noStrike" kern="1200" cap="none" spc="4" normalizeH="0" baseline="0" noProof="0" dirty="0">
                <a:ln>
                  <a:noFill/>
                </a:ln>
                <a:solidFill>
                  <a:srgbClr val="C00000"/>
                </a:solidFill>
                <a:effectLst/>
                <a:uLnTx/>
                <a:uFill>
                  <a:solidFill>
                    <a:srgbClr val="F59E00"/>
                  </a:solidFill>
                </a:uFill>
                <a:latin typeface="+mj-lt"/>
                <a:ea typeface="+mn-ea"/>
                <a:cs typeface="Century Schoolbook"/>
              </a:rPr>
              <a:t>http://dec.alaska.gov/spar/csp/brownfields/</a:t>
            </a:r>
            <a:endParaRPr kumimoji="0" sz="2400" b="0" i="0" u="none" strike="noStrike" kern="1200" cap="none" spc="0" normalizeH="0" baseline="0" noProof="0" dirty="0">
              <a:ln>
                <a:noFill/>
              </a:ln>
              <a:solidFill>
                <a:srgbClr val="C00000"/>
              </a:solidFill>
              <a:effectLst/>
              <a:uLnTx/>
              <a:uFillTx/>
              <a:latin typeface="+mj-lt"/>
              <a:ea typeface="+mn-ea"/>
              <a:cs typeface="Century Schoolbook"/>
            </a:endParaRPr>
          </a:p>
        </p:txBody>
      </p:sp>
      <p:sp>
        <p:nvSpPr>
          <p:cNvPr id="6" name="object 6"/>
          <p:cNvSpPr/>
          <p:nvPr/>
        </p:nvSpPr>
        <p:spPr>
          <a:xfrm>
            <a:off x="6564249" y="2060545"/>
            <a:ext cx="2586608" cy="1945385"/>
          </a:xfrm>
          <a:prstGeom prst="rect">
            <a:avLst/>
          </a:prstGeom>
          <a:blipFill>
            <a:blip r:embed="rId3"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7" name="object 7"/>
          <p:cNvSpPr/>
          <p:nvPr/>
        </p:nvSpPr>
        <p:spPr>
          <a:xfrm>
            <a:off x="6564249" y="4107942"/>
            <a:ext cx="2551175" cy="1737359"/>
          </a:xfrm>
          <a:prstGeom prst="rect">
            <a:avLst/>
          </a:prstGeom>
          <a:blipFill>
            <a:blip r:embed="rId4"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8" name="object 8"/>
          <p:cNvSpPr/>
          <p:nvPr/>
        </p:nvSpPr>
        <p:spPr>
          <a:xfrm>
            <a:off x="6560819" y="4104513"/>
            <a:ext cx="2558415" cy="1744504"/>
          </a:xfrm>
          <a:custGeom>
            <a:avLst/>
            <a:gdLst/>
            <a:ahLst/>
            <a:cxnLst/>
            <a:rect l="l" t="t" r="r" b="b"/>
            <a:pathLst>
              <a:path w="3411220" h="2326004">
                <a:moveTo>
                  <a:pt x="0" y="0"/>
                </a:moveTo>
                <a:lnTo>
                  <a:pt x="3410711" y="0"/>
                </a:lnTo>
                <a:lnTo>
                  <a:pt x="3410711" y="2325624"/>
                </a:lnTo>
                <a:lnTo>
                  <a:pt x="0" y="2325624"/>
                </a:lnTo>
                <a:lnTo>
                  <a:pt x="0" y="0"/>
                </a:lnTo>
                <a:close/>
              </a:path>
            </a:pathLst>
          </a:custGeom>
          <a:ln w="9144">
            <a:solidFill>
              <a:srgbClr val="444444"/>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21" name="object 21"/>
          <p:cNvSpPr/>
          <p:nvPr/>
        </p:nvSpPr>
        <p:spPr>
          <a:xfrm>
            <a:off x="8277050" y="2068771"/>
            <a:ext cx="60523" cy="60848"/>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28" name="Title 1"/>
          <p:cNvSpPr txBox="1">
            <a:spLocks/>
          </p:cNvSpPr>
          <p:nvPr/>
        </p:nvSpPr>
        <p:spPr>
          <a:xfrm>
            <a:off x="193133" y="247249"/>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70C0"/>
                </a:solidFill>
                <a:latin typeface="Rockwell-Bold"/>
              </a:rPr>
              <a:t>ADEC provided Resources</a:t>
            </a:r>
            <a:endParaRPr lang="en-US" dirty="0">
              <a:solidFill>
                <a:srgbClr val="0070C0"/>
              </a:solidFill>
              <a:latin typeface="Rockwell-Bold"/>
            </a:endParaRPr>
          </a:p>
        </p:txBody>
      </p:sp>
    </p:spTree>
    <p:extLst>
      <p:ext uri="{BB962C8B-B14F-4D97-AF65-F5344CB8AC3E}">
        <p14:creationId xmlns:p14="http://schemas.microsoft.com/office/powerpoint/2010/main" val="2989176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0694" y="2187485"/>
            <a:ext cx="6510266" cy="3477875"/>
          </a:xfrm>
          <a:prstGeom prst="rect">
            <a:avLst/>
          </a:prstGeom>
          <a:noFill/>
        </p:spPr>
        <p:txBody>
          <a:bodyPr wrap="square" rtlCol="0">
            <a:spAutoFit/>
          </a:bodyPr>
          <a:lstStyle/>
          <a:p>
            <a:r>
              <a:rPr lang="en-US" sz="2200" b="1" dirty="0" smtClean="0">
                <a:latin typeface="Agenda Medium"/>
                <a:cs typeface="Agenda Medium"/>
              </a:rPr>
              <a:t>Joy Britt</a:t>
            </a:r>
          </a:p>
          <a:p>
            <a:r>
              <a:rPr lang="en-US" sz="2200" dirty="0" smtClean="0">
                <a:latin typeface="Agenda Medium"/>
                <a:cs typeface="Agenda Medium"/>
              </a:rPr>
              <a:t>jdbritt@anthc.org</a:t>
            </a:r>
          </a:p>
          <a:p>
            <a:r>
              <a:rPr lang="en-US" sz="2200" dirty="0" smtClean="0">
                <a:latin typeface="Agenda Medium"/>
                <a:cs typeface="Agenda Medium"/>
              </a:rPr>
              <a:t>907-729-5630</a:t>
            </a:r>
          </a:p>
          <a:p>
            <a:endParaRPr lang="en-US" sz="2200" dirty="0">
              <a:latin typeface="Agenda Medium"/>
              <a:cs typeface="Agenda Medium"/>
            </a:endParaRPr>
          </a:p>
          <a:p>
            <a:endParaRPr lang="en-US" sz="2200" dirty="0" smtClean="0">
              <a:latin typeface="Agenda Medium"/>
              <a:cs typeface="Agenda Medium"/>
            </a:endParaRPr>
          </a:p>
          <a:p>
            <a:endParaRPr lang="en-US" sz="2200" b="1" dirty="0" smtClean="0">
              <a:latin typeface="Agenda Medium"/>
              <a:cs typeface="Agenda Medium"/>
            </a:endParaRPr>
          </a:p>
          <a:p>
            <a:pPr algn="r"/>
            <a:endParaRPr lang="en-US" sz="2200" b="1" dirty="0">
              <a:latin typeface="Agenda Medium"/>
              <a:cs typeface="Agenda Medium"/>
            </a:endParaRPr>
          </a:p>
          <a:p>
            <a:pPr algn="r"/>
            <a:r>
              <a:rPr lang="en-US" sz="2200" b="1" dirty="0" smtClean="0">
                <a:latin typeface="Agenda Medium"/>
                <a:cs typeface="Agenda Medium"/>
              </a:rPr>
              <a:t>Lisa Griswold </a:t>
            </a:r>
          </a:p>
          <a:p>
            <a:pPr algn="r"/>
            <a:r>
              <a:rPr lang="en-US" sz="2200" dirty="0" smtClean="0">
                <a:latin typeface="Agenda Medium"/>
                <a:cs typeface="Agenda Medium"/>
              </a:rPr>
              <a:t>Lisa.griswold@alaska.gov</a:t>
            </a:r>
          </a:p>
          <a:p>
            <a:pPr algn="r"/>
            <a:r>
              <a:rPr lang="en-US" sz="2200" dirty="0" smtClean="0">
                <a:latin typeface="Agenda Medium"/>
                <a:cs typeface="Agenda Medium"/>
              </a:rPr>
              <a:t>907-269-2021</a:t>
            </a:r>
            <a:endParaRPr lang="en-US" sz="2200" dirty="0">
              <a:latin typeface="Agenda Medium"/>
              <a:cs typeface="Agenda Medium"/>
            </a:endParaRPr>
          </a:p>
        </p:txBody>
      </p:sp>
      <p:pic>
        <p:nvPicPr>
          <p:cNvPr id="3" name="Picture 2"/>
          <p:cNvPicPr>
            <a:picLocks noChangeAspect="1"/>
          </p:cNvPicPr>
          <p:nvPr/>
        </p:nvPicPr>
        <p:blipFill>
          <a:blip r:embed="rId3"/>
          <a:stretch>
            <a:fillRect/>
          </a:stretch>
        </p:blipFill>
        <p:spPr>
          <a:xfrm>
            <a:off x="1276777" y="3281989"/>
            <a:ext cx="2243522" cy="2243522"/>
          </a:xfrm>
          <a:prstGeom prst="rect">
            <a:avLst/>
          </a:prstGeom>
          <a:ln w="28575">
            <a:solidFill>
              <a:schemeClr val="accent6"/>
            </a:solidFill>
          </a:ln>
        </p:spPr>
      </p:pic>
      <p:sp>
        <p:nvSpPr>
          <p:cNvPr id="6" name="TextBox 5"/>
          <p:cNvSpPr txBox="1"/>
          <p:nvPr/>
        </p:nvSpPr>
        <p:spPr>
          <a:xfrm>
            <a:off x="1696237" y="6087149"/>
            <a:ext cx="4204662" cy="646331"/>
          </a:xfrm>
          <a:prstGeom prst="rect">
            <a:avLst/>
          </a:prstGeom>
          <a:noFill/>
        </p:spPr>
        <p:txBody>
          <a:bodyPr wrap="square" rtlCol="0">
            <a:spAutoFit/>
          </a:bodyPr>
          <a:lstStyle/>
          <a:p>
            <a:r>
              <a:rPr lang="en-US" i="1" dirty="0" smtClean="0">
                <a:solidFill>
                  <a:schemeClr val="bg1"/>
                </a:solidFill>
              </a:rPr>
              <a:t>This presentation would not be possible without funding from the EPA. </a:t>
            </a:r>
            <a:endParaRPr lang="en-US" i="1" dirty="0">
              <a:solidFill>
                <a:schemeClr val="bg1"/>
              </a:solidFill>
            </a:endParaRPr>
          </a:p>
        </p:txBody>
      </p:sp>
      <p:pic>
        <p:nvPicPr>
          <p:cNvPr id="7" name="Picture 6"/>
          <p:cNvPicPr>
            <a:picLocks noChangeAspect="1"/>
          </p:cNvPicPr>
          <p:nvPr/>
        </p:nvPicPr>
        <p:blipFill>
          <a:blip r:embed="rId4"/>
          <a:stretch>
            <a:fillRect/>
          </a:stretch>
        </p:blipFill>
        <p:spPr>
          <a:xfrm>
            <a:off x="564622" y="5893415"/>
            <a:ext cx="1131615" cy="943069"/>
          </a:xfrm>
          <a:prstGeom prst="rect">
            <a:avLst/>
          </a:prstGeom>
        </p:spPr>
      </p:pic>
      <p:sp>
        <p:nvSpPr>
          <p:cNvPr id="8" name="TextBox 7"/>
          <p:cNvSpPr txBox="1"/>
          <p:nvPr/>
        </p:nvSpPr>
        <p:spPr>
          <a:xfrm>
            <a:off x="1004279" y="176097"/>
            <a:ext cx="6843095" cy="1200329"/>
          </a:xfrm>
          <a:prstGeom prst="rect">
            <a:avLst/>
          </a:prstGeom>
          <a:noFill/>
        </p:spPr>
        <p:txBody>
          <a:bodyPr wrap="square" rtlCol="0">
            <a:spAutoFit/>
          </a:bodyPr>
          <a:lstStyle/>
          <a:p>
            <a:pPr algn="ctr"/>
            <a:r>
              <a:rPr lang="en-US" sz="7200" i="1" dirty="0" smtClean="0">
                <a:solidFill>
                  <a:schemeClr val="accent6"/>
                </a:solidFill>
                <a:latin typeface="Brush Script MT" panose="03060802040406070304" pitchFamily="66" charset="0"/>
              </a:rPr>
              <a:t>Thank you! </a:t>
            </a:r>
            <a:endParaRPr lang="en-US" sz="7200" i="1" dirty="0">
              <a:solidFill>
                <a:schemeClr val="accent6"/>
              </a:solidFill>
              <a:latin typeface="Brush Script MT" panose="03060802040406070304" pitchFamily="66"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668" y="1798216"/>
            <a:ext cx="2493375" cy="2586152"/>
          </a:xfrm>
          <a:prstGeom prst="rect">
            <a:avLst/>
          </a:prstGeom>
          <a:ln w="38100">
            <a:solidFill>
              <a:schemeClr val="accent6">
                <a:lumMod val="75000"/>
              </a:schemeClr>
            </a:solidFill>
          </a:ln>
        </p:spPr>
      </p:pic>
    </p:spTree>
    <p:extLst>
      <p:ext uri="{BB962C8B-B14F-4D97-AF65-F5344CB8AC3E}">
        <p14:creationId xmlns:p14="http://schemas.microsoft.com/office/powerpoint/2010/main" val="3932680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89BB"/>
                </a:solidFill>
                <a:latin typeface="Rockwell-Bold"/>
              </a:rPr>
              <a:t>What is a Brownfield? </a:t>
            </a:r>
            <a:endParaRPr lang="en-US" dirty="0">
              <a:solidFill>
                <a:srgbClr val="0089BB"/>
              </a:solidFill>
              <a:latin typeface="Rockwell-Bold"/>
            </a:endParaRPr>
          </a:p>
        </p:txBody>
      </p:sp>
      <p:sp>
        <p:nvSpPr>
          <p:cNvPr id="3" name="Content Placeholder 2"/>
          <p:cNvSpPr>
            <a:spLocks noGrp="1"/>
          </p:cNvSpPr>
          <p:nvPr>
            <p:ph idx="1"/>
          </p:nvPr>
        </p:nvSpPr>
        <p:spPr>
          <a:xfrm>
            <a:off x="457199" y="1260134"/>
            <a:ext cx="8229601" cy="2842389"/>
          </a:xfrm>
        </p:spPr>
        <p:txBody>
          <a:bodyPr>
            <a:normAutofit fontScale="92500" lnSpcReduction="20000"/>
          </a:bodyPr>
          <a:lstStyle/>
          <a:p>
            <a:pPr marL="457200" lvl="1" indent="0">
              <a:buNone/>
            </a:pPr>
            <a:r>
              <a:rPr lang="en-US" dirty="0" smtClean="0"/>
              <a:t>“Real property, the expansion, redevelopment, or reuse of which may be complicated by the presence or </a:t>
            </a:r>
            <a:r>
              <a:rPr lang="en-US" dirty="0" smtClean="0">
                <a:solidFill>
                  <a:schemeClr val="accent6">
                    <a:lumMod val="75000"/>
                  </a:schemeClr>
                </a:solidFill>
                <a:effectLst>
                  <a:outerShdw blurRad="38100" dist="38100" dir="2700000" algn="tl">
                    <a:srgbClr val="000000">
                      <a:alpha val="43137"/>
                    </a:srgbClr>
                  </a:outerShdw>
                </a:effectLst>
              </a:rPr>
              <a:t>potential</a:t>
            </a:r>
            <a:r>
              <a:rPr lang="en-US" dirty="0" smtClean="0"/>
              <a:t> presence of a hazardous substance, pollutant, or contaminant.”  </a:t>
            </a:r>
            <a:r>
              <a:rPr lang="en-US" sz="2000" dirty="0" smtClean="0"/>
              <a:t>*Public Law 107-118(H.R. 2869)</a:t>
            </a:r>
          </a:p>
          <a:p>
            <a:pPr marL="457200" lvl="1" indent="0">
              <a:buNone/>
            </a:pPr>
            <a:endParaRPr lang="en-US" sz="2000" dirty="0"/>
          </a:p>
          <a:p>
            <a:pPr marL="457200" lvl="1" indent="0">
              <a:buNone/>
            </a:pPr>
            <a:r>
              <a:rPr lang="en-US" dirty="0" smtClean="0"/>
              <a:t>The perception of contamination keeps properties from being redeveloped. Once the “stigma” is gone, properties can be </a:t>
            </a:r>
            <a:r>
              <a:rPr lang="en-US" dirty="0" smtClean="0">
                <a:solidFill>
                  <a:schemeClr val="accent6">
                    <a:lumMod val="75000"/>
                  </a:schemeClr>
                </a:solidFill>
                <a:effectLst>
                  <a:outerShdw blurRad="38100" dist="38100" dir="2700000" algn="tl">
                    <a:srgbClr val="000000">
                      <a:alpha val="43137"/>
                    </a:srgbClr>
                  </a:outerShdw>
                </a:effectLst>
              </a:rPr>
              <a:t>returned to productive use. </a:t>
            </a:r>
          </a:p>
        </p:txBody>
      </p:sp>
      <p:pic>
        <p:nvPicPr>
          <p:cNvPr id="10" name="Picture 9"/>
          <p:cNvPicPr>
            <a:picLocks noChangeAspect="1"/>
          </p:cNvPicPr>
          <p:nvPr/>
        </p:nvPicPr>
        <p:blipFill>
          <a:blip r:embed="rId3"/>
          <a:stretch>
            <a:fillRect/>
          </a:stretch>
        </p:blipFill>
        <p:spPr>
          <a:xfrm>
            <a:off x="650836" y="3945436"/>
            <a:ext cx="8493164" cy="2285165"/>
          </a:xfrm>
          <a:prstGeom prst="rect">
            <a:avLst/>
          </a:prstGeom>
        </p:spPr>
      </p:pic>
    </p:spTree>
    <p:extLst>
      <p:ext uri="{BB962C8B-B14F-4D97-AF65-F5344CB8AC3E}">
        <p14:creationId xmlns:p14="http://schemas.microsoft.com/office/powerpoint/2010/main" val="1582593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50464" y="1636357"/>
            <a:ext cx="5244400" cy="2135685"/>
          </a:xfrm>
          <a:prstGeom prst="rect">
            <a:avLst/>
          </a:prstGeom>
          <a:no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300" b="1" dirty="0">
              <a:solidFill>
                <a:srgbClr val="002060"/>
              </a:solidFill>
            </a:endParaRPr>
          </a:p>
          <a:p>
            <a:pPr marL="428625" indent="-428625">
              <a:buFont typeface="Arial" panose="020B0604020202020204" pitchFamily="34" charset="0"/>
              <a:buChar char="•"/>
            </a:pPr>
            <a:r>
              <a:rPr lang="en-US" sz="3000" dirty="0">
                <a:solidFill>
                  <a:srgbClr val="002060"/>
                </a:solidFill>
                <a:latin typeface="+mn-lt"/>
              </a:rPr>
              <a:t>Abandoned tank farms</a:t>
            </a:r>
          </a:p>
          <a:p>
            <a:pPr marL="428625" indent="-428625">
              <a:buFont typeface="Arial" panose="020B0604020202020204" pitchFamily="34" charset="0"/>
              <a:buChar char="•"/>
            </a:pPr>
            <a:r>
              <a:rPr lang="en-US" sz="3000" dirty="0">
                <a:solidFill>
                  <a:srgbClr val="002060"/>
                </a:solidFill>
                <a:latin typeface="+mn-lt"/>
              </a:rPr>
              <a:t>Old BIA schools</a:t>
            </a:r>
          </a:p>
          <a:p>
            <a:pPr marL="428625" indent="-428625">
              <a:buFont typeface="Arial" panose="020B0604020202020204" pitchFamily="34" charset="0"/>
              <a:buChar char="•"/>
            </a:pPr>
            <a:r>
              <a:rPr lang="en-US" sz="3000" dirty="0">
                <a:solidFill>
                  <a:srgbClr val="002060"/>
                </a:solidFill>
                <a:latin typeface="+mn-lt"/>
              </a:rPr>
              <a:t>Formerly Utilized Defense Sites (FUDS)</a:t>
            </a:r>
          </a:p>
          <a:p>
            <a:endParaRPr lang="en-US" sz="3300" b="1" dirty="0">
              <a:solidFill>
                <a:srgbClr val="002060"/>
              </a:solidFill>
            </a:endParaRPr>
          </a:p>
        </p:txBody>
      </p:sp>
      <p:sp>
        <p:nvSpPr>
          <p:cNvPr id="6" name="TextBox 5"/>
          <p:cNvSpPr txBox="1"/>
          <p:nvPr/>
        </p:nvSpPr>
        <p:spPr>
          <a:xfrm>
            <a:off x="395306" y="379057"/>
            <a:ext cx="8067675" cy="1754326"/>
          </a:xfrm>
          <a:prstGeom prst="rect">
            <a:avLst/>
          </a:prstGeom>
          <a:noFill/>
        </p:spPr>
        <p:txBody>
          <a:bodyPr wrap="square" rtlCol="0">
            <a:spAutoFit/>
          </a:bodyPr>
          <a:lstStyle/>
          <a:p>
            <a:r>
              <a:rPr lang="en-US" sz="3600" dirty="0">
                <a:solidFill>
                  <a:srgbClr val="0089BB"/>
                </a:solidFill>
                <a:latin typeface="Rockwell-Bold"/>
              </a:rPr>
              <a:t>What types of Alaskan properties could be brownfields?</a:t>
            </a:r>
          </a:p>
          <a:p>
            <a:endParaRPr lang="en-US" sz="3600" dirty="0">
              <a:effectLst>
                <a:outerShdw blurRad="38100" dist="38100" dir="2700000" algn="tl">
                  <a:srgbClr val="000000">
                    <a:alpha val="43137"/>
                  </a:srgbClr>
                </a:outerShdw>
              </a:effectLst>
            </a:endParaRPr>
          </a:p>
        </p:txBody>
      </p:sp>
      <p:pic>
        <p:nvPicPr>
          <p:cNvPr id="7"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95552" y="1251787"/>
            <a:ext cx="2908850" cy="2181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7"/>
          <p:cNvSpPr/>
          <p:nvPr/>
        </p:nvSpPr>
        <p:spPr>
          <a:xfrm>
            <a:off x="5921270" y="1336275"/>
            <a:ext cx="2257413" cy="300082"/>
          </a:xfrm>
          <a:prstGeom prst="rect">
            <a:avLst/>
          </a:prstGeom>
        </p:spPr>
        <p:txBody>
          <a:bodyPr wrap="none">
            <a:spAutoFit/>
          </a:bodyPr>
          <a:lstStyle/>
          <a:p>
            <a:r>
              <a:rPr lang="en-US" sz="1350" b="1" dirty="0"/>
              <a:t>Tununak – Former Tank Farm</a:t>
            </a:r>
          </a:p>
        </p:txBody>
      </p:sp>
      <p:pic>
        <p:nvPicPr>
          <p:cNvPr id="9" name="Picture 1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0473" y="3602263"/>
            <a:ext cx="2863051" cy="2147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ectangle 9"/>
          <p:cNvSpPr/>
          <p:nvPr/>
        </p:nvSpPr>
        <p:spPr>
          <a:xfrm>
            <a:off x="6669390" y="3776115"/>
            <a:ext cx="1965218" cy="300082"/>
          </a:xfrm>
          <a:prstGeom prst="rect">
            <a:avLst/>
          </a:prstGeom>
        </p:spPr>
        <p:txBody>
          <a:bodyPr wrap="none">
            <a:spAutoFit/>
          </a:bodyPr>
          <a:lstStyle/>
          <a:p>
            <a:r>
              <a:rPr lang="en-US" sz="1350" b="1" dirty="0">
                <a:solidFill>
                  <a:schemeClr val="bg1"/>
                </a:solidFill>
              </a:rPr>
              <a:t>Newtok – Old BIA School</a:t>
            </a: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51429" y="3765654"/>
            <a:ext cx="2930525" cy="2197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11"/>
          <p:cNvSpPr/>
          <p:nvPr/>
        </p:nvSpPr>
        <p:spPr>
          <a:xfrm>
            <a:off x="3646793" y="5382802"/>
            <a:ext cx="2539798" cy="300082"/>
          </a:xfrm>
          <a:prstGeom prst="rect">
            <a:avLst/>
          </a:prstGeom>
        </p:spPr>
        <p:txBody>
          <a:bodyPr wrap="square">
            <a:spAutoFit/>
          </a:bodyPr>
          <a:lstStyle/>
          <a:p>
            <a:r>
              <a:rPr lang="en-US" sz="1350" b="1" dirty="0">
                <a:solidFill>
                  <a:schemeClr val="bg1"/>
                </a:solidFill>
              </a:rPr>
              <a:t>Whittier – Former Army Barracks</a:t>
            </a:r>
          </a:p>
        </p:txBody>
      </p:sp>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628" t="19142" b="12694"/>
          <a:stretch/>
        </p:blipFill>
        <p:spPr bwMode="auto">
          <a:xfrm>
            <a:off x="105156" y="3776115"/>
            <a:ext cx="3150910" cy="2165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Rectangle 13"/>
          <p:cNvSpPr/>
          <p:nvPr/>
        </p:nvSpPr>
        <p:spPr>
          <a:xfrm>
            <a:off x="434048" y="5585497"/>
            <a:ext cx="2931636" cy="300082"/>
          </a:xfrm>
          <a:prstGeom prst="rect">
            <a:avLst/>
          </a:prstGeom>
        </p:spPr>
        <p:txBody>
          <a:bodyPr wrap="none">
            <a:spAutoFit/>
          </a:bodyPr>
          <a:lstStyle/>
          <a:p>
            <a:r>
              <a:rPr lang="en-US" sz="1350" b="1" dirty="0">
                <a:solidFill>
                  <a:schemeClr val="bg1"/>
                </a:solidFill>
              </a:rPr>
              <a:t>Kwethluk – Burned Community Center</a:t>
            </a:r>
          </a:p>
        </p:txBody>
      </p:sp>
    </p:spTree>
    <p:extLst>
      <p:ext uri="{BB962C8B-B14F-4D97-AF65-F5344CB8AC3E}">
        <p14:creationId xmlns:p14="http://schemas.microsoft.com/office/powerpoint/2010/main" val="8546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89BB"/>
                </a:solidFill>
                <a:latin typeface="Rockwell-Bold"/>
              </a:rPr>
              <a:t>How to Spot a Brownfield / Contaminated Site </a:t>
            </a:r>
            <a:endParaRPr lang="en-US" dirty="0">
              <a:solidFill>
                <a:srgbClr val="0089BB"/>
              </a:solidFill>
              <a:latin typeface="Rockwell-Bold"/>
            </a:endParaRPr>
          </a:p>
        </p:txBody>
      </p:sp>
      <p:sp>
        <p:nvSpPr>
          <p:cNvPr id="3" name="Content Placeholder 2"/>
          <p:cNvSpPr>
            <a:spLocks noGrp="1"/>
          </p:cNvSpPr>
          <p:nvPr>
            <p:ph idx="1"/>
          </p:nvPr>
        </p:nvSpPr>
        <p:spPr>
          <a:xfrm>
            <a:off x="457200" y="1600201"/>
            <a:ext cx="4689566" cy="4095206"/>
          </a:xfrm>
        </p:spPr>
        <p:txBody>
          <a:bodyPr>
            <a:normAutofit lnSpcReduction="10000"/>
          </a:bodyPr>
          <a:lstStyle/>
          <a:p>
            <a:r>
              <a:rPr lang="en-US" sz="2800" dirty="0" smtClean="0"/>
              <a:t>Discolored and stained soil</a:t>
            </a:r>
          </a:p>
          <a:p>
            <a:r>
              <a:rPr lang="en-US" sz="2800" dirty="0" smtClean="0"/>
              <a:t>Odors </a:t>
            </a:r>
          </a:p>
          <a:p>
            <a:r>
              <a:rPr lang="en-US" sz="2800" dirty="0" smtClean="0"/>
              <a:t> Absence of birds/animals</a:t>
            </a:r>
          </a:p>
          <a:p>
            <a:r>
              <a:rPr lang="en-US" sz="2800" dirty="0" smtClean="0"/>
              <a:t>Minimal plant life </a:t>
            </a:r>
            <a:r>
              <a:rPr lang="en-US" sz="2800" dirty="0" smtClean="0"/>
              <a:t>/distressed vegetation</a:t>
            </a:r>
            <a:endParaRPr lang="en-US" sz="2800" dirty="0" smtClean="0"/>
          </a:p>
          <a:p>
            <a:r>
              <a:rPr lang="en-US" sz="2800" dirty="0" smtClean="0"/>
              <a:t>Erosion </a:t>
            </a:r>
          </a:p>
          <a:p>
            <a:r>
              <a:rPr lang="en-US" sz="2800" dirty="0" smtClean="0"/>
              <a:t>Paint chips </a:t>
            </a:r>
          </a:p>
          <a:p>
            <a:r>
              <a:rPr lang="en-US" sz="2800" dirty="0" smtClean="0"/>
              <a:t>Water- Sheen, foul smell/taste, turbidity </a:t>
            </a:r>
          </a:p>
        </p:txBody>
      </p:sp>
      <p:pic>
        <p:nvPicPr>
          <p:cNvPr id="4" name="Picture 3"/>
          <p:cNvPicPr>
            <a:picLocks noChangeAspect="1"/>
          </p:cNvPicPr>
          <p:nvPr/>
        </p:nvPicPr>
        <p:blipFill>
          <a:blip r:embed="rId3"/>
          <a:stretch>
            <a:fillRect/>
          </a:stretch>
        </p:blipFill>
        <p:spPr>
          <a:xfrm>
            <a:off x="4702628" y="2362658"/>
            <a:ext cx="4284617" cy="3097615"/>
          </a:xfrm>
          <a:prstGeom prst="rect">
            <a:avLst/>
          </a:prstGeom>
        </p:spPr>
      </p:pic>
    </p:spTree>
    <p:extLst>
      <p:ext uri="{BB962C8B-B14F-4D97-AF65-F5344CB8AC3E}">
        <p14:creationId xmlns:p14="http://schemas.microsoft.com/office/powerpoint/2010/main" val="166925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91" y="365827"/>
            <a:ext cx="8229600" cy="1143000"/>
          </a:xfrm>
        </p:spPr>
        <p:txBody>
          <a:bodyPr>
            <a:normAutofit fontScale="90000"/>
          </a:bodyPr>
          <a:lstStyle/>
          <a:p>
            <a:r>
              <a:rPr lang="en-US" dirty="0" smtClean="0">
                <a:solidFill>
                  <a:srgbClr val="0089BB"/>
                </a:solidFill>
                <a:latin typeface="Rockwell-Bold"/>
              </a:rPr>
              <a:t>Impacts of Brownfields -  </a:t>
            </a:r>
            <a:br>
              <a:rPr lang="en-US" dirty="0" smtClean="0">
                <a:solidFill>
                  <a:srgbClr val="0089BB"/>
                </a:solidFill>
                <a:latin typeface="Rockwell-Bold"/>
              </a:rPr>
            </a:br>
            <a:r>
              <a:rPr lang="en-US" sz="3600" dirty="0" smtClean="0">
                <a:solidFill>
                  <a:srgbClr val="0089BB"/>
                </a:solidFill>
                <a:latin typeface="Rockwell-Bold"/>
              </a:rPr>
              <a:t>Why identify and reuse? </a:t>
            </a:r>
            <a:endParaRPr lang="en-US" dirty="0">
              <a:solidFill>
                <a:srgbClr val="0089BB"/>
              </a:solidFill>
              <a:latin typeface="Rockwell-Bold"/>
            </a:endParaRPr>
          </a:p>
        </p:txBody>
      </p:sp>
      <p:sp>
        <p:nvSpPr>
          <p:cNvPr id="3" name="Rectangle 2"/>
          <p:cNvSpPr/>
          <p:nvPr/>
        </p:nvSpPr>
        <p:spPr>
          <a:xfrm>
            <a:off x="613186" y="1882589"/>
            <a:ext cx="8270781" cy="3416320"/>
          </a:xfrm>
          <a:prstGeom prst="rect">
            <a:avLst/>
          </a:prstGeom>
        </p:spPr>
        <p:txBody>
          <a:bodyPr wrap="square">
            <a:spAutoFit/>
          </a:bodyPr>
          <a:lstStyle/>
          <a:p>
            <a:r>
              <a:rPr lang="en-US" sz="2400" b="1" dirty="0" smtClean="0">
                <a:solidFill>
                  <a:schemeClr val="accent4">
                    <a:lumMod val="50000"/>
                  </a:schemeClr>
                </a:solidFill>
                <a:effectLst>
                  <a:outerShdw blurRad="38100" dist="38100" dir="2700000" algn="tl">
                    <a:srgbClr val="000000">
                      <a:alpha val="43137"/>
                    </a:srgbClr>
                  </a:outerShdw>
                </a:effectLst>
              </a:rPr>
              <a:t>Environmental Benefits</a:t>
            </a:r>
          </a:p>
          <a:p>
            <a:r>
              <a:rPr lang="en-US" sz="2400" dirty="0"/>
              <a:t>	</a:t>
            </a:r>
            <a:r>
              <a:rPr lang="en-US" sz="2400" dirty="0" smtClean="0">
                <a:solidFill>
                  <a:schemeClr val="accent1">
                    <a:lumMod val="50000"/>
                  </a:schemeClr>
                </a:solidFill>
              </a:rPr>
              <a:t>-contaminant removal protects </a:t>
            </a:r>
            <a:r>
              <a:rPr lang="en-US" sz="2400" u="sng" dirty="0" smtClean="0">
                <a:solidFill>
                  <a:schemeClr val="accent1">
                    <a:lumMod val="50000"/>
                  </a:schemeClr>
                </a:solidFill>
              </a:rPr>
              <a:t>health and environment</a:t>
            </a:r>
          </a:p>
          <a:p>
            <a:r>
              <a:rPr lang="en-US" sz="2400" dirty="0">
                <a:solidFill>
                  <a:schemeClr val="accent1">
                    <a:lumMod val="50000"/>
                  </a:schemeClr>
                </a:solidFill>
              </a:rPr>
              <a:t>	</a:t>
            </a:r>
            <a:r>
              <a:rPr lang="en-US" sz="2400" dirty="0" smtClean="0">
                <a:solidFill>
                  <a:schemeClr val="accent1">
                    <a:lumMod val="50000"/>
                  </a:schemeClr>
                </a:solidFill>
              </a:rPr>
              <a:t>-protects adjacent land from contaminant migration</a:t>
            </a:r>
          </a:p>
          <a:p>
            <a:r>
              <a:rPr lang="en-US" sz="2400" b="1" dirty="0">
                <a:solidFill>
                  <a:schemeClr val="accent4">
                    <a:lumMod val="50000"/>
                  </a:schemeClr>
                </a:solidFill>
                <a:effectLst>
                  <a:outerShdw blurRad="38100" dist="38100" dir="2700000" algn="tl">
                    <a:srgbClr val="000000">
                      <a:alpha val="43137"/>
                    </a:srgbClr>
                  </a:outerShdw>
                </a:effectLst>
              </a:rPr>
              <a:t>Economic Benefits</a:t>
            </a:r>
          </a:p>
          <a:p>
            <a:r>
              <a:rPr lang="en-US" sz="2400" dirty="0" smtClean="0">
                <a:solidFill>
                  <a:srgbClr val="00B050"/>
                </a:solidFill>
              </a:rPr>
              <a:t>	</a:t>
            </a:r>
            <a:r>
              <a:rPr lang="en-US" sz="2400" dirty="0" smtClean="0">
                <a:solidFill>
                  <a:schemeClr val="accent1">
                    <a:lumMod val="50000"/>
                  </a:schemeClr>
                </a:solidFill>
              </a:rPr>
              <a:t>-increase employment opportunities</a:t>
            </a:r>
          </a:p>
          <a:p>
            <a:r>
              <a:rPr lang="en-US" sz="2400" dirty="0">
                <a:solidFill>
                  <a:schemeClr val="accent1">
                    <a:lumMod val="50000"/>
                  </a:schemeClr>
                </a:solidFill>
              </a:rPr>
              <a:t>	</a:t>
            </a:r>
            <a:r>
              <a:rPr lang="en-US" sz="2400" dirty="0" smtClean="0">
                <a:solidFill>
                  <a:schemeClr val="accent1">
                    <a:lumMod val="50000"/>
                  </a:schemeClr>
                </a:solidFill>
              </a:rPr>
              <a:t>-raise value of neighboring properties</a:t>
            </a:r>
          </a:p>
          <a:p>
            <a:r>
              <a:rPr lang="en-US" sz="2400" b="1" dirty="0">
                <a:solidFill>
                  <a:schemeClr val="accent4">
                    <a:lumMod val="50000"/>
                  </a:schemeClr>
                </a:solidFill>
                <a:effectLst>
                  <a:outerShdw blurRad="38100" dist="38100" dir="2700000" algn="tl">
                    <a:srgbClr val="000000">
                      <a:alpha val="43137"/>
                    </a:srgbClr>
                  </a:outerShdw>
                </a:effectLst>
              </a:rPr>
              <a:t>Social Benefits</a:t>
            </a:r>
          </a:p>
          <a:p>
            <a:r>
              <a:rPr lang="en-US" sz="2400" dirty="0" smtClean="0">
                <a:solidFill>
                  <a:srgbClr val="00B050"/>
                </a:solidFill>
              </a:rPr>
              <a:t>	</a:t>
            </a:r>
            <a:r>
              <a:rPr lang="en-US" sz="2400" dirty="0" smtClean="0">
                <a:solidFill>
                  <a:schemeClr val="accent1">
                    <a:lumMod val="50000"/>
                  </a:schemeClr>
                </a:solidFill>
              </a:rPr>
              <a:t>-improve community health, safety &amp; security</a:t>
            </a:r>
          </a:p>
          <a:p>
            <a:r>
              <a:rPr lang="en-US" sz="2400" dirty="0">
                <a:solidFill>
                  <a:schemeClr val="accent1">
                    <a:lumMod val="50000"/>
                  </a:schemeClr>
                </a:solidFill>
              </a:rPr>
              <a:t>	</a:t>
            </a:r>
            <a:r>
              <a:rPr lang="en-US" sz="2400" dirty="0" smtClean="0">
                <a:solidFill>
                  <a:schemeClr val="accent1">
                    <a:lumMod val="50000"/>
                  </a:schemeClr>
                </a:solidFill>
              </a:rPr>
              <a:t>-provide opportunity for traditional lifestyle activities</a:t>
            </a:r>
          </a:p>
        </p:txBody>
      </p:sp>
      <p:pic>
        <p:nvPicPr>
          <p:cNvPr id="4" name="Picture 3"/>
          <p:cNvPicPr>
            <a:picLocks noChangeAspect="1"/>
          </p:cNvPicPr>
          <p:nvPr/>
        </p:nvPicPr>
        <p:blipFill>
          <a:blip r:embed="rId3"/>
          <a:stretch>
            <a:fillRect/>
          </a:stretch>
        </p:blipFill>
        <p:spPr>
          <a:xfrm rot="1285891">
            <a:off x="7244196" y="2094369"/>
            <a:ext cx="2212239" cy="3164878"/>
          </a:xfrm>
          <a:prstGeom prst="rect">
            <a:avLst/>
          </a:prstGeom>
        </p:spPr>
      </p:pic>
    </p:spTree>
    <p:extLst>
      <p:ext uri="{BB962C8B-B14F-4D97-AF65-F5344CB8AC3E}">
        <p14:creationId xmlns:p14="http://schemas.microsoft.com/office/powerpoint/2010/main" val="1203564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5266" y="279105"/>
            <a:ext cx="7487213" cy="596212"/>
          </a:xfrm>
        </p:spPr>
        <p:txBody>
          <a:bodyPr>
            <a:normAutofit fontScale="90000"/>
          </a:bodyPr>
          <a:lstStyle/>
          <a:p>
            <a:r>
              <a:rPr lang="en-US" dirty="0" smtClean="0">
                <a:solidFill>
                  <a:srgbClr val="0089BB"/>
                </a:solidFill>
                <a:latin typeface="Rockwell-Bold"/>
              </a:rPr>
              <a:t>Contamination </a:t>
            </a:r>
            <a:r>
              <a:rPr lang="en-US" dirty="0">
                <a:solidFill>
                  <a:srgbClr val="0089BB"/>
                </a:solidFill>
                <a:latin typeface="Rockwell-Bold"/>
              </a:rPr>
              <a:t>E</a:t>
            </a:r>
            <a:r>
              <a:rPr lang="en-US" dirty="0" smtClean="0">
                <a:solidFill>
                  <a:srgbClr val="0089BB"/>
                </a:solidFill>
                <a:latin typeface="Rockwell-Bold"/>
              </a:rPr>
              <a:t>ffects on Health </a:t>
            </a:r>
            <a:endParaRPr lang="en-US" dirty="0">
              <a:solidFill>
                <a:srgbClr val="0089BB"/>
              </a:solidFill>
              <a:latin typeface="Rockwell-Bold"/>
            </a:endParaRPr>
          </a:p>
        </p:txBody>
      </p:sp>
      <p:pic>
        <p:nvPicPr>
          <p:cNvPr id="5" name="Picture 4"/>
          <p:cNvPicPr>
            <a:picLocks noChangeAspect="1"/>
          </p:cNvPicPr>
          <p:nvPr/>
        </p:nvPicPr>
        <p:blipFill>
          <a:blip r:embed="rId3"/>
          <a:stretch>
            <a:fillRect/>
          </a:stretch>
        </p:blipFill>
        <p:spPr>
          <a:xfrm>
            <a:off x="269299" y="1556995"/>
            <a:ext cx="4412384" cy="4019763"/>
          </a:xfrm>
          <a:prstGeom prst="rect">
            <a:avLst/>
          </a:prstGeom>
        </p:spPr>
      </p:pic>
      <p:sp>
        <p:nvSpPr>
          <p:cNvPr id="6" name="Subtitle 2"/>
          <p:cNvSpPr txBox="1">
            <a:spLocks/>
          </p:cNvSpPr>
          <p:nvPr/>
        </p:nvSpPr>
        <p:spPr>
          <a:xfrm>
            <a:off x="4681683" y="3516563"/>
            <a:ext cx="4477540" cy="2278142"/>
          </a:xfrm>
          <a:prstGeom prst="rect">
            <a:avLst/>
          </a:prstGeom>
        </p:spPr>
        <p:txBody>
          <a:bodyPr vert="horz" lIns="68580" tIns="34290" rIns="68580" bIns="3429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algn="l"/>
            <a:r>
              <a:rPr lang="en-US" sz="1650" b="1" dirty="0">
                <a:solidFill>
                  <a:schemeClr val="tx1"/>
                </a:solidFill>
              </a:rPr>
              <a:t>Amount of harm depends on:</a:t>
            </a:r>
          </a:p>
          <a:p>
            <a:pPr marL="342900" indent="-342900" algn="l">
              <a:buFont typeface="Arial" panose="020B0604020202020204" pitchFamily="34" charset="0"/>
              <a:buChar char="•"/>
            </a:pPr>
            <a:r>
              <a:rPr lang="en-US" sz="1650" dirty="0">
                <a:solidFill>
                  <a:schemeClr val="tx1"/>
                </a:solidFill>
              </a:rPr>
              <a:t>The toxicity of the contaminant </a:t>
            </a:r>
          </a:p>
          <a:p>
            <a:pPr marL="342900" indent="-342900" algn="l">
              <a:buFont typeface="Arial" panose="020B0604020202020204" pitchFamily="34" charset="0"/>
              <a:buChar char="•"/>
            </a:pPr>
            <a:r>
              <a:rPr lang="en-US" sz="1650" dirty="0">
                <a:solidFill>
                  <a:schemeClr val="tx1"/>
                </a:solidFill>
              </a:rPr>
              <a:t>The exposure route</a:t>
            </a:r>
          </a:p>
          <a:p>
            <a:pPr marL="342900" indent="-342900" algn="l">
              <a:buFont typeface="Arial" panose="020B0604020202020204" pitchFamily="34" charset="0"/>
              <a:buChar char="•"/>
            </a:pPr>
            <a:r>
              <a:rPr lang="en-US" sz="1650" dirty="0">
                <a:solidFill>
                  <a:schemeClr val="tx1"/>
                </a:solidFill>
              </a:rPr>
              <a:t>The amount of the contaminant (dose)</a:t>
            </a:r>
          </a:p>
          <a:p>
            <a:pPr marL="342900" indent="-342900" algn="l">
              <a:buFont typeface="Arial" panose="020B0604020202020204" pitchFamily="34" charset="0"/>
              <a:buChar char="•"/>
            </a:pPr>
            <a:r>
              <a:rPr lang="en-US" sz="1650" dirty="0">
                <a:solidFill>
                  <a:schemeClr val="tx1"/>
                </a:solidFill>
              </a:rPr>
              <a:t>Length of exposure</a:t>
            </a:r>
          </a:p>
        </p:txBody>
      </p:sp>
      <p:sp>
        <p:nvSpPr>
          <p:cNvPr id="7" name="Subtitle 2"/>
          <p:cNvSpPr txBox="1">
            <a:spLocks/>
          </p:cNvSpPr>
          <p:nvPr/>
        </p:nvSpPr>
        <p:spPr>
          <a:xfrm>
            <a:off x="4608327" y="1556995"/>
            <a:ext cx="4405045" cy="2276340"/>
          </a:xfrm>
          <a:prstGeom prst="rect">
            <a:avLst/>
          </a:prstGeom>
        </p:spPr>
        <p:txBody>
          <a:bodyPr vert="horz" lIns="68580" tIns="34290" rIns="68580" bIns="34290" rtlCol="0">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r>
              <a:rPr lang="en-US" sz="1650" b="1" dirty="0">
                <a:solidFill>
                  <a:schemeClr val="tx1"/>
                </a:solidFill>
              </a:rPr>
              <a:t>Exposure routes: </a:t>
            </a:r>
          </a:p>
          <a:p>
            <a:pPr marL="257175" indent="-257175" algn="l">
              <a:buFont typeface="Arial" panose="020B0604020202020204" pitchFamily="34" charset="0"/>
              <a:buChar char="•"/>
            </a:pPr>
            <a:r>
              <a:rPr lang="en-US" sz="1650" dirty="0">
                <a:solidFill>
                  <a:schemeClr val="tx1"/>
                </a:solidFill>
              </a:rPr>
              <a:t>Inhalation </a:t>
            </a:r>
          </a:p>
          <a:p>
            <a:pPr marL="257175" indent="-257175" algn="l">
              <a:buFont typeface="Arial" panose="020B0604020202020204" pitchFamily="34" charset="0"/>
              <a:buChar char="•"/>
            </a:pPr>
            <a:r>
              <a:rPr lang="en-US" sz="1650" dirty="0">
                <a:solidFill>
                  <a:schemeClr val="tx1"/>
                </a:solidFill>
              </a:rPr>
              <a:t>Ingestion (eating or drinking)</a:t>
            </a:r>
          </a:p>
          <a:p>
            <a:pPr marL="257175" indent="-257175" algn="l">
              <a:buFont typeface="Arial" panose="020B0604020202020204" pitchFamily="34" charset="0"/>
              <a:buChar char="•"/>
            </a:pPr>
            <a:r>
              <a:rPr lang="en-US" sz="1650" dirty="0">
                <a:solidFill>
                  <a:schemeClr val="tx1"/>
                </a:solidFill>
              </a:rPr>
              <a:t>Dermal (Absorption through the skin)</a:t>
            </a:r>
          </a:p>
        </p:txBody>
      </p:sp>
    </p:spTree>
    <p:extLst>
      <p:ext uri="{BB962C8B-B14F-4D97-AF65-F5344CB8AC3E}">
        <p14:creationId xmlns:p14="http://schemas.microsoft.com/office/powerpoint/2010/main" val="2079398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754" y="5747465"/>
            <a:ext cx="9522823" cy="11105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2"/>
          <p:cNvSpPr txBox="1">
            <a:spLocks/>
          </p:cNvSpPr>
          <p:nvPr/>
        </p:nvSpPr>
        <p:spPr>
          <a:xfrm>
            <a:off x="5133327" y="2683726"/>
            <a:ext cx="4010673" cy="4030583"/>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150"/>
              </a:spcBef>
              <a:buNone/>
            </a:pPr>
            <a:r>
              <a:rPr lang="en-US" sz="1600" b="1" i="1" dirty="0"/>
              <a:t>Polychlorinated biphenyls (PCBs)</a:t>
            </a:r>
          </a:p>
          <a:p>
            <a:pPr marL="0" indent="0">
              <a:spcBef>
                <a:spcPts val="150"/>
              </a:spcBef>
              <a:buNone/>
            </a:pPr>
            <a:endParaRPr lang="en-US" sz="1200" b="1" dirty="0" smtClean="0"/>
          </a:p>
          <a:p>
            <a:pPr marL="0" indent="0">
              <a:spcBef>
                <a:spcPts val="150"/>
              </a:spcBef>
              <a:buNone/>
            </a:pPr>
            <a:r>
              <a:rPr lang="en-US" sz="1200" b="1" dirty="0" smtClean="0"/>
              <a:t>Common </a:t>
            </a:r>
            <a:r>
              <a:rPr lang="en-US" sz="1200" b="1" dirty="0"/>
              <a:t>sources: </a:t>
            </a:r>
            <a:r>
              <a:rPr lang="en-US" sz="1200" dirty="0"/>
              <a:t>Electrical equipment and hydraulic fluids, light ballasts</a:t>
            </a:r>
          </a:p>
          <a:p>
            <a:pPr marL="0" indent="0">
              <a:spcBef>
                <a:spcPts val="150"/>
              </a:spcBef>
              <a:buNone/>
            </a:pPr>
            <a:r>
              <a:rPr lang="en-US" sz="1200" b="1" dirty="0"/>
              <a:t>In the environment:</a:t>
            </a:r>
          </a:p>
          <a:p>
            <a:pPr>
              <a:spcBef>
                <a:spcPts val="150"/>
              </a:spcBef>
            </a:pPr>
            <a:r>
              <a:rPr lang="en-US" sz="1200" dirty="0"/>
              <a:t>Strongly attach to plants, soil and sediment</a:t>
            </a:r>
          </a:p>
          <a:p>
            <a:pPr>
              <a:spcBef>
                <a:spcPts val="150"/>
              </a:spcBef>
            </a:pPr>
            <a:r>
              <a:rPr lang="en-US" sz="1200" dirty="0"/>
              <a:t>Can migrate slowly to groundwater and surface water</a:t>
            </a:r>
          </a:p>
          <a:p>
            <a:pPr>
              <a:spcBef>
                <a:spcPts val="150"/>
              </a:spcBef>
            </a:pPr>
            <a:r>
              <a:rPr lang="en-US" sz="1200" dirty="0"/>
              <a:t>Can migrate by evaporation and resettling through rain or snow</a:t>
            </a:r>
          </a:p>
          <a:p>
            <a:pPr>
              <a:spcBef>
                <a:spcPts val="150"/>
              </a:spcBef>
            </a:pPr>
            <a:r>
              <a:rPr lang="en-US" sz="1200" dirty="0"/>
              <a:t>Can migrate through dust</a:t>
            </a:r>
          </a:p>
          <a:p>
            <a:pPr>
              <a:spcBef>
                <a:spcPts val="150"/>
              </a:spcBef>
            </a:pPr>
            <a:r>
              <a:rPr lang="en-US" sz="1200" dirty="0"/>
              <a:t>Very persistent in environment as sun, oxygen and bacteria do not easily break them down</a:t>
            </a:r>
          </a:p>
          <a:p>
            <a:pPr marL="0" indent="0">
              <a:spcBef>
                <a:spcPts val="150"/>
              </a:spcBef>
              <a:buNone/>
            </a:pPr>
            <a:r>
              <a:rPr lang="en-US" sz="1200" b="1" dirty="0"/>
              <a:t>Concerns: </a:t>
            </a:r>
          </a:p>
          <a:p>
            <a:pPr>
              <a:spcBef>
                <a:spcPts val="150"/>
              </a:spcBef>
            </a:pPr>
            <a:r>
              <a:rPr lang="en-US" sz="1200" dirty="0"/>
              <a:t>Chronic exposure: cancer</a:t>
            </a:r>
          </a:p>
        </p:txBody>
      </p:sp>
      <p:sp>
        <p:nvSpPr>
          <p:cNvPr id="6" name="Subtitle 2"/>
          <p:cNvSpPr txBox="1">
            <a:spLocks/>
          </p:cNvSpPr>
          <p:nvPr/>
        </p:nvSpPr>
        <p:spPr>
          <a:xfrm>
            <a:off x="235132" y="992777"/>
            <a:ext cx="5008386" cy="3944983"/>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150"/>
              </a:spcBef>
              <a:buNone/>
            </a:pPr>
            <a:r>
              <a:rPr lang="en-US" sz="1400" b="1" i="1" dirty="0"/>
              <a:t>Petroleum</a:t>
            </a:r>
          </a:p>
          <a:p>
            <a:pPr marL="0" indent="0">
              <a:spcBef>
                <a:spcPts val="150"/>
              </a:spcBef>
              <a:buNone/>
            </a:pPr>
            <a:endParaRPr lang="en-US" sz="1100" b="1" dirty="0" smtClean="0"/>
          </a:p>
          <a:p>
            <a:pPr marL="0" indent="0">
              <a:spcBef>
                <a:spcPts val="150"/>
              </a:spcBef>
              <a:buNone/>
            </a:pPr>
            <a:r>
              <a:rPr lang="en-US" sz="1100" b="1" dirty="0" smtClean="0"/>
              <a:t>Common </a:t>
            </a:r>
            <a:r>
              <a:rPr lang="en-US" sz="1100" b="1" dirty="0"/>
              <a:t>sources: </a:t>
            </a:r>
            <a:r>
              <a:rPr lang="en-US" sz="1100" dirty="0"/>
              <a:t>tank farms and piping, home heating oil tanks</a:t>
            </a:r>
          </a:p>
          <a:p>
            <a:pPr marL="0" indent="0">
              <a:spcBef>
                <a:spcPts val="150"/>
              </a:spcBef>
              <a:buNone/>
            </a:pPr>
            <a:r>
              <a:rPr lang="en-US" sz="1100" b="1" dirty="0"/>
              <a:t>In the environment:</a:t>
            </a:r>
          </a:p>
          <a:p>
            <a:pPr>
              <a:spcBef>
                <a:spcPts val="150"/>
              </a:spcBef>
            </a:pPr>
            <a:r>
              <a:rPr lang="en-US" sz="1100" dirty="0"/>
              <a:t>May evaporate, </a:t>
            </a:r>
          </a:p>
          <a:p>
            <a:pPr>
              <a:spcBef>
                <a:spcPts val="150"/>
              </a:spcBef>
            </a:pPr>
            <a:r>
              <a:rPr lang="en-US" sz="1100" dirty="0"/>
              <a:t>May attach to soil or sediment</a:t>
            </a:r>
          </a:p>
          <a:p>
            <a:pPr>
              <a:spcBef>
                <a:spcPts val="150"/>
              </a:spcBef>
            </a:pPr>
            <a:r>
              <a:rPr lang="en-US" sz="1100" dirty="0"/>
              <a:t>May be carried to surface water</a:t>
            </a:r>
          </a:p>
          <a:p>
            <a:pPr>
              <a:spcBef>
                <a:spcPts val="150"/>
              </a:spcBef>
            </a:pPr>
            <a:r>
              <a:rPr lang="en-US" sz="1100" dirty="0"/>
              <a:t>May be carried to groundwater</a:t>
            </a:r>
          </a:p>
          <a:p>
            <a:pPr>
              <a:spcBef>
                <a:spcPts val="150"/>
              </a:spcBef>
            </a:pPr>
            <a:r>
              <a:rPr lang="en-US" sz="1100" dirty="0"/>
              <a:t>Degrade naturally when exposed to oxygen, sunlight and soil bacteria</a:t>
            </a:r>
          </a:p>
          <a:p>
            <a:pPr marL="0" indent="0">
              <a:spcBef>
                <a:spcPts val="150"/>
              </a:spcBef>
              <a:buNone/>
            </a:pPr>
            <a:r>
              <a:rPr lang="en-US" sz="1100" dirty="0"/>
              <a:t>        * petroleum degrades slowly in Alaska due to cold temperatures, </a:t>
            </a:r>
          </a:p>
          <a:p>
            <a:pPr marL="0" indent="0">
              <a:spcBef>
                <a:spcPts val="150"/>
              </a:spcBef>
              <a:buNone/>
            </a:pPr>
            <a:r>
              <a:rPr lang="en-US" sz="1100" dirty="0"/>
              <a:t>          Winter snow cover</a:t>
            </a:r>
          </a:p>
          <a:p>
            <a:pPr marL="0" indent="0">
              <a:spcBef>
                <a:spcPts val="150"/>
              </a:spcBef>
              <a:buNone/>
            </a:pPr>
            <a:r>
              <a:rPr lang="en-US" sz="1100" b="1" dirty="0"/>
              <a:t>Concerns:</a:t>
            </a:r>
            <a:r>
              <a:rPr lang="en-US" sz="1100" dirty="0"/>
              <a:t> </a:t>
            </a:r>
          </a:p>
          <a:p>
            <a:pPr marL="0" indent="0">
              <a:spcBef>
                <a:spcPts val="150"/>
              </a:spcBef>
              <a:buNone/>
            </a:pPr>
            <a:r>
              <a:rPr lang="en-US" sz="1100" i="1" dirty="0"/>
              <a:t>* Different types of petroleum have different types of health effects</a:t>
            </a:r>
          </a:p>
          <a:p>
            <a:pPr marL="0" indent="0">
              <a:spcBef>
                <a:spcPts val="150"/>
              </a:spcBef>
              <a:buNone/>
            </a:pPr>
            <a:r>
              <a:rPr lang="en-US" sz="1100" i="1" dirty="0"/>
              <a:t>Acute exposure: </a:t>
            </a:r>
            <a:r>
              <a:rPr lang="en-US" sz="1100" dirty="0"/>
              <a:t>Headaches, nausea, skin irritation</a:t>
            </a:r>
          </a:p>
          <a:p>
            <a:pPr marL="0" indent="0">
              <a:spcBef>
                <a:spcPts val="150"/>
              </a:spcBef>
              <a:buNone/>
            </a:pPr>
            <a:r>
              <a:rPr lang="en-US" sz="1100" i="1" dirty="0"/>
              <a:t>Chronic exposure:</a:t>
            </a:r>
            <a:r>
              <a:rPr lang="en-US" sz="1100" dirty="0"/>
              <a:t> cancer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936" y="4787345"/>
            <a:ext cx="3330587" cy="19202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632" y="1035975"/>
            <a:ext cx="2272760" cy="1647751"/>
          </a:xfrm>
          <a:prstGeom prst="rect">
            <a:avLst/>
          </a:prstGeom>
        </p:spPr>
      </p:pic>
      <p:pic>
        <p:nvPicPr>
          <p:cNvPr id="4" name="Picture 3"/>
          <p:cNvPicPr>
            <a:picLocks noChangeAspect="1"/>
          </p:cNvPicPr>
          <p:nvPr/>
        </p:nvPicPr>
        <p:blipFill>
          <a:blip r:embed="rId5"/>
          <a:stretch>
            <a:fillRect/>
          </a:stretch>
        </p:blipFill>
        <p:spPr>
          <a:xfrm>
            <a:off x="679709" y="63406"/>
            <a:ext cx="8035224" cy="1072989"/>
          </a:xfrm>
          <a:prstGeom prst="rect">
            <a:avLst/>
          </a:prstGeom>
        </p:spPr>
      </p:pic>
    </p:spTree>
    <p:extLst>
      <p:ext uri="{BB962C8B-B14F-4D97-AF65-F5344CB8AC3E}">
        <p14:creationId xmlns:p14="http://schemas.microsoft.com/office/powerpoint/2010/main" val="789473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621" y="5733888"/>
            <a:ext cx="9608129" cy="1194920"/>
          </a:xfrm>
          <a:prstGeom prst="rect">
            <a:avLst/>
          </a:prstGeom>
        </p:spPr>
      </p:pic>
      <p:sp>
        <p:nvSpPr>
          <p:cNvPr id="3" name="Subtitle 2"/>
          <p:cNvSpPr txBox="1">
            <a:spLocks/>
          </p:cNvSpPr>
          <p:nvPr/>
        </p:nvSpPr>
        <p:spPr>
          <a:xfrm>
            <a:off x="144711" y="2914047"/>
            <a:ext cx="4087478" cy="3810252"/>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150"/>
              </a:spcBef>
              <a:buNone/>
            </a:pPr>
            <a:r>
              <a:rPr lang="en-US" sz="1600" b="1" i="1" dirty="0"/>
              <a:t>Solvents</a:t>
            </a:r>
          </a:p>
          <a:p>
            <a:pPr marL="0" indent="0">
              <a:spcBef>
                <a:spcPts val="150"/>
              </a:spcBef>
              <a:buNone/>
            </a:pPr>
            <a:r>
              <a:rPr lang="en-US" sz="1200" b="1" dirty="0"/>
              <a:t>Common sources: </a:t>
            </a:r>
            <a:r>
              <a:rPr lang="en-US" sz="1200" dirty="0"/>
              <a:t>auto and equipment repair shops, drycleaners</a:t>
            </a:r>
          </a:p>
          <a:p>
            <a:pPr marL="0" indent="0">
              <a:spcBef>
                <a:spcPts val="150"/>
              </a:spcBef>
              <a:buNone/>
            </a:pPr>
            <a:r>
              <a:rPr lang="en-US" sz="1200" b="1" dirty="0"/>
              <a:t>In the environment:</a:t>
            </a:r>
          </a:p>
          <a:p>
            <a:pPr>
              <a:spcBef>
                <a:spcPts val="150"/>
              </a:spcBef>
            </a:pPr>
            <a:r>
              <a:rPr lang="en-US" sz="1200" dirty="0"/>
              <a:t>May evaporate</a:t>
            </a:r>
          </a:p>
          <a:p>
            <a:pPr>
              <a:spcBef>
                <a:spcPts val="150"/>
              </a:spcBef>
            </a:pPr>
            <a:r>
              <a:rPr lang="en-US" sz="1200" dirty="0"/>
              <a:t>readily dissolves in groundwater</a:t>
            </a:r>
          </a:p>
          <a:p>
            <a:pPr>
              <a:spcBef>
                <a:spcPts val="150"/>
              </a:spcBef>
            </a:pPr>
            <a:r>
              <a:rPr lang="en-US" sz="1200" dirty="0"/>
              <a:t>Some Degrade naturally when exposed to oxygen, sunlight and bacteria </a:t>
            </a:r>
          </a:p>
          <a:p>
            <a:pPr>
              <a:spcBef>
                <a:spcPts val="150"/>
              </a:spcBef>
            </a:pPr>
            <a:r>
              <a:rPr lang="en-US" sz="1200" dirty="0"/>
              <a:t>some are persistent</a:t>
            </a:r>
          </a:p>
          <a:p>
            <a:pPr>
              <a:spcBef>
                <a:spcPts val="150"/>
              </a:spcBef>
            </a:pPr>
            <a:r>
              <a:rPr lang="en-US" sz="1200" dirty="0"/>
              <a:t>some degrade into more toxic contaminants</a:t>
            </a:r>
          </a:p>
          <a:p>
            <a:pPr marL="0" indent="0">
              <a:spcBef>
                <a:spcPts val="150"/>
              </a:spcBef>
              <a:buNone/>
            </a:pPr>
            <a:r>
              <a:rPr lang="en-US" sz="1200" b="1" dirty="0"/>
              <a:t>Concerns:</a:t>
            </a:r>
            <a:r>
              <a:rPr lang="en-US" sz="1200" dirty="0"/>
              <a:t> </a:t>
            </a:r>
          </a:p>
          <a:p>
            <a:pPr marL="0" indent="0">
              <a:spcBef>
                <a:spcPts val="150"/>
              </a:spcBef>
              <a:buNone/>
            </a:pPr>
            <a:r>
              <a:rPr lang="en-US" sz="1200" i="1" dirty="0"/>
              <a:t>Acute exposure: </a:t>
            </a:r>
            <a:r>
              <a:rPr lang="en-US" sz="1200" dirty="0"/>
              <a:t>dizziness, lightheadedness. memory loss, liver damage, coma or death may occur if exposure is severe</a:t>
            </a:r>
          </a:p>
          <a:p>
            <a:pPr marL="0" indent="0">
              <a:spcBef>
                <a:spcPts val="150"/>
              </a:spcBef>
              <a:buNone/>
            </a:pPr>
            <a:r>
              <a:rPr lang="en-US" sz="1200" i="1" dirty="0"/>
              <a:t>Chronic exposure: </a:t>
            </a:r>
            <a:r>
              <a:rPr lang="en-US" sz="1200" dirty="0"/>
              <a:t>cancer</a:t>
            </a:r>
          </a:p>
        </p:txBody>
      </p:sp>
      <p:sp>
        <p:nvSpPr>
          <p:cNvPr id="4" name="Subtitle 2"/>
          <p:cNvSpPr txBox="1">
            <a:spLocks/>
          </p:cNvSpPr>
          <p:nvPr/>
        </p:nvSpPr>
        <p:spPr>
          <a:xfrm>
            <a:off x="4128644" y="1141831"/>
            <a:ext cx="5015356" cy="3595711"/>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150"/>
              </a:spcBef>
              <a:buNone/>
            </a:pPr>
            <a:r>
              <a:rPr lang="en-US" sz="1600" b="1" i="1" dirty="0"/>
              <a:t>Metals</a:t>
            </a:r>
          </a:p>
          <a:p>
            <a:pPr marL="0" indent="0">
              <a:spcBef>
                <a:spcPts val="150"/>
              </a:spcBef>
              <a:buNone/>
            </a:pPr>
            <a:r>
              <a:rPr lang="en-US" sz="1200" b="1" dirty="0"/>
              <a:t>Common sources: </a:t>
            </a:r>
            <a:r>
              <a:rPr lang="en-US" sz="1200" dirty="0"/>
              <a:t>batteries (lead and mercury), gasoline and paint (lead), mining (mercury)          *some naturally occur </a:t>
            </a:r>
          </a:p>
          <a:p>
            <a:pPr marL="0" indent="0">
              <a:spcBef>
                <a:spcPts val="150"/>
              </a:spcBef>
              <a:buNone/>
            </a:pPr>
            <a:r>
              <a:rPr lang="en-US" sz="1200" b="1" dirty="0"/>
              <a:t>In the environment:</a:t>
            </a:r>
          </a:p>
          <a:p>
            <a:pPr>
              <a:spcBef>
                <a:spcPts val="150"/>
              </a:spcBef>
            </a:pPr>
            <a:r>
              <a:rPr lang="en-US" sz="1200" dirty="0"/>
              <a:t>Can be found in soils</a:t>
            </a:r>
          </a:p>
          <a:p>
            <a:pPr>
              <a:spcBef>
                <a:spcPts val="150"/>
              </a:spcBef>
            </a:pPr>
            <a:r>
              <a:rPr lang="en-US" sz="1200" dirty="0"/>
              <a:t>can be found dissolved in liquids</a:t>
            </a:r>
          </a:p>
          <a:p>
            <a:pPr>
              <a:spcBef>
                <a:spcPts val="150"/>
              </a:spcBef>
            </a:pPr>
            <a:r>
              <a:rPr lang="en-US" sz="1200" dirty="0"/>
              <a:t>persistent</a:t>
            </a:r>
          </a:p>
          <a:p>
            <a:pPr marL="0" indent="0">
              <a:spcBef>
                <a:spcPts val="150"/>
              </a:spcBef>
              <a:buNone/>
            </a:pPr>
            <a:r>
              <a:rPr lang="en-US" sz="1200" b="1" dirty="0"/>
              <a:t>Concerns: </a:t>
            </a:r>
          </a:p>
          <a:p>
            <a:pPr>
              <a:spcBef>
                <a:spcPts val="150"/>
              </a:spcBef>
            </a:pPr>
            <a:r>
              <a:rPr lang="en-US" sz="1200" dirty="0"/>
              <a:t>overexposure: nervous system disorders, brain damage, kidney damage, blindness and death</a:t>
            </a:r>
          </a:p>
          <a:p>
            <a:pPr marL="342900" lvl="1" indent="0">
              <a:spcBef>
                <a:spcPts val="150"/>
              </a:spcBef>
              <a:buNone/>
            </a:pPr>
            <a:r>
              <a:rPr lang="en-US" sz="1200" dirty="0"/>
              <a:t>* Some symptoms are reversible if detected soon enough</a:t>
            </a:r>
          </a:p>
          <a:p>
            <a:pPr marL="342900" lvl="1" indent="0">
              <a:spcBef>
                <a:spcPts val="150"/>
              </a:spcBef>
              <a:buNone/>
            </a:pPr>
            <a:r>
              <a:rPr lang="en-US" sz="1200" dirty="0"/>
              <a:t>* Any metal can </a:t>
            </a:r>
            <a:r>
              <a:rPr lang="en-US" sz="1400" dirty="0"/>
              <a:t>be harmful to plants, animals and people if the exposure is high </a:t>
            </a:r>
            <a:r>
              <a:rPr lang="en-US" sz="1200" dirty="0"/>
              <a:t>enough and the metal is in a form that can be absorbed</a:t>
            </a:r>
          </a:p>
        </p:txBody>
      </p:sp>
      <p:sp>
        <p:nvSpPr>
          <p:cNvPr id="5" name="Subtitle 2"/>
          <p:cNvSpPr txBox="1">
            <a:spLocks/>
          </p:cNvSpPr>
          <p:nvPr/>
        </p:nvSpPr>
        <p:spPr>
          <a:xfrm>
            <a:off x="4941078" y="6218168"/>
            <a:ext cx="4607340" cy="750773"/>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spcBef>
                <a:spcPts val="150"/>
              </a:spcBef>
              <a:buNone/>
            </a:pPr>
            <a:r>
              <a:rPr lang="en-US" sz="1050" b="1" i="1" dirty="0"/>
              <a:t>For specific contaminant information:  </a:t>
            </a:r>
          </a:p>
          <a:p>
            <a:pPr marL="0" indent="0">
              <a:spcBef>
                <a:spcPts val="150"/>
              </a:spcBef>
              <a:buNone/>
            </a:pPr>
            <a:endParaRPr lang="en-US" sz="900" dirty="0"/>
          </a:p>
        </p:txBody>
      </p:sp>
      <p:sp>
        <p:nvSpPr>
          <p:cNvPr id="7" name="Rectangle 6"/>
          <p:cNvSpPr/>
          <p:nvPr/>
        </p:nvSpPr>
        <p:spPr>
          <a:xfrm>
            <a:off x="5849511" y="6424217"/>
            <a:ext cx="3400418" cy="300082"/>
          </a:xfrm>
          <a:prstGeom prst="rect">
            <a:avLst/>
          </a:prstGeom>
        </p:spPr>
        <p:txBody>
          <a:bodyPr wrap="square">
            <a:spAutoFit/>
          </a:bodyPr>
          <a:lstStyle/>
          <a:p>
            <a:r>
              <a:rPr lang="en-US" sz="1350" dirty="0">
                <a:hlinkClick r:id="rId3"/>
              </a:rPr>
              <a:t>https://www.atsdr.cdc.gov/toxfaqs/index.asp</a:t>
            </a:r>
            <a:r>
              <a:rPr lang="en-US" sz="1350" dirty="0"/>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742" y="783771"/>
            <a:ext cx="2242850" cy="2130276"/>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8988" t="5260" r="7732" b="4476"/>
          <a:stretch/>
        </p:blipFill>
        <p:spPr>
          <a:xfrm>
            <a:off x="5799378" y="4777675"/>
            <a:ext cx="3409406" cy="1460803"/>
          </a:xfrm>
          <a:prstGeom prst="rect">
            <a:avLst/>
          </a:prstGeom>
        </p:spPr>
      </p:pic>
      <p:pic>
        <p:nvPicPr>
          <p:cNvPr id="9" name="Picture 8"/>
          <p:cNvPicPr>
            <a:picLocks noChangeAspect="1"/>
          </p:cNvPicPr>
          <p:nvPr/>
        </p:nvPicPr>
        <p:blipFill>
          <a:blip r:embed="rId6"/>
          <a:stretch>
            <a:fillRect/>
          </a:stretch>
        </p:blipFill>
        <p:spPr>
          <a:xfrm>
            <a:off x="727523" y="87611"/>
            <a:ext cx="8035224" cy="1072989"/>
          </a:xfrm>
          <a:prstGeom prst="rect">
            <a:avLst/>
          </a:prstGeom>
        </p:spPr>
      </p:pic>
    </p:spTree>
    <p:extLst>
      <p:ext uri="{BB962C8B-B14F-4D97-AF65-F5344CB8AC3E}">
        <p14:creationId xmlns:p14="http://schemas.microsoft.com/office/powerpoint/2010/main" val="2962812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chn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6AAE63FC9FB646B2E017A451B4DADD" ma:contentTypeVersion="1" ma:contentTypeDescription="Create a new document." ma:contentTypeScope="" ma:versionID="8248bae7100def5baa8f06bccd511c03">
  <xsd:schema xmlns:xsd="http://www.w3.org/2001/XMLSchema" xmlns:xs="http://www.w3.org/2001/XMLSchema" xmlns:p="http://schemas.microsoft.com/office/2006/metadata/properties" xmlns:ns2="http://schemas.microsoft.com/sharepoint/v4" targetNamespace="http://schemas.microsoft.com/office/2006/metadata/properties" ma:root="true" ma:fieldsID="e71a260efc3e815a71cc7d845cdd750a" ns2:_="">
    <xsd:import namespace="http://schemas.microsoft.com/sharepoint/v4"/>
    <xsd:element name="properties">
      <xsd:complexType>
        <xsd:sequence>
          <xsd:element name="documentManagement">
            <xsd:complexType>
              <xsd:all>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1DB571B2-8705-4020-9A64-F4DCF93E51CF}">
  <ds:schemaRefs>
    <ds:schemaRef ds:uri="http://schemas.microsoft.com/sharepoint/v3/contenttype/forms"/>
  </ds:schemaRefs>
</ds:datastoreItem>
</file>

<file path=customXml/itemProps2.xml><?xml version="1.0" encoding="utf-8"?>
<ds:datastoreItem xmlns:ds="http://schemas.openxmlformats.org/officeDocument/2006/customXml" ds:itemID="{EE8C0476-634D-438D-9D79-521FC09946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B3F1F4-5968-4B81-BAB0-5FD5631897F6}">
  <ds:schemaRefs>
    <ds:schemaRef ds:uri="http://schemas.microsoft.com/sharepoint/v4"/>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2401</TotalTime>
  <Words>2566</Words>
  <Application>Microsoft Office PowerPoint</Application>
  <PresentationFormat>On-screen Show (4:3)</PresentationFormat>
  <Paragraphs>321</Paragraphs>
  <Slides>28</Slides>
  <Notes>27</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28</vt:i4>
      </vt:variant>
    </vt:vector>
  </HeadingPairs>
  <TitlesOfParts>
    <vt:vector size="47" baseType="lpstr">
      <vt:lpstr>MS PGothic</vt:lpstr>
      <vt:lpstr>Agenda Medium</vt:lpstr>
      <vt:lpstr>Arial</vt:lpstr>
      <vt:lpstr>Brush Script MT</vt:lpstr>
      <vt:lpstr>Calibri</vt:lpstr>
      <vt:lpstr>Century Schoolbook</vt:lpstr>
      <vt:lpstr>Courier New</vt:lpstr>
      <vt:lpstr>Franklin Gothic Book</vt:lpstr>
      <vt:lpstr>Myriad Pro Cond</vt:lpstr>
      <vt:lpstr>Roboto</vt:lpstr>
      <vt:lpstr>Rockwell-Bold</vt:lpstr>
      <vt:lpstr>Times New Roman</vt:lpstr>
      <vt:lpstr>Wingdings</vt:lpstr>
      <vt:lpstr>Wingdings 2</vt:lpstr>
      <vt:lpstr>Office Theme</vt:lpstr>
      <vt:lpstr>Custom Design</vt:lpstr>
      <vt:lpstr>1_Office Theme</vt:lpstr>
      <vt:lpstr>Technic</vt:lpstr>
      <vt:lpstr>Photo Editor Photo</vt:lpstr>
      <vt:lpstr>PowerPoint Presentation</vt:lpstr>
      <vt:lpstr>PowerPoint Presentation</vt:lpstr>
      <vt:lpstr>What is a Brownfield? </vt:lpstr>
      <vt:lpstr>PowerPoint Presentation</vt:lpstr>
      <vt:lpstr>How to Spot a Brownfield / Contaminated Site </vt:lpstr>
      <vt:lpstr>Impacts of Brownfields -   Why identify and reuse? </vt:lpstr>
      <vt:lpstr>Contamination Effects on Health </vt:lpstr>
      <vt:lpstr>PowerPoint Presentation</vt:lpstr>
      <vt:lpstr>PowerPoint Presentation</vt:lpstr>
      <vt:lpstr>Impacts of Brownfields -   Why DON’T we identify and reuse? </vt:lpstr>
      <vt:lpstr>ANCSA Contaminated Lands – Brief History </vt:lpstr>
      <vt:lpstr>ANCSA Contaminated Lands</vt:lpstr>
      <vt:lpstr>2016 BLM Report to Congress </vt:lpstr>
      <vt:lpstr>PowerPoint Presentation</vt:lpstr>
      <vt:lpstr>ANCSA Contaminated Lands Partnership Group Purpose </vt:lpstr>
      <vt:lpstr>Statement of Cooperation Agencies</vt:lpstr>
      <vt:lpstr>The Brownfields Utilization, Investment, and Local Development Act (BUILD Act) </vt:lpstr>
      <vt:lpstr>BUILD Act</vt:lpstr>
      <vt:lpstr>BUILD Act</vt:lpstr>
      <vt:lpstr>PowerPoint Presentation</vt:lpstr>
      <vt:lpstr>PowerPoint Presentation</vt:lpstr>
      <vt:lpstr>PowerPoint Presentation</vt:lpstr>
      <vt:lpstr>PowerPoint Presentation</vt:lpstr>
      <vt:lpstr>PowerPoint Presentation</vt:lpstr>
      <vt:lpstr>What you can do! </vt:lpstr>
      <vt:lpstr>Resources </vt:lpstr>
      <vt:lpstr>ADEC Brownfield Assessment and Cleanup (DBAC service) </vt:lpstr>
      <vt:lpstr>PowerPoint Presentation</vt:lpstr>
    </vt:vector>
  </TitlesOfParts>
  <Company>ANTHC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Rexford</dc:creator>
  <cp:lastModifiedBy>Britt, Joy D</cp:lastModifiedBy>
  <cp:revision>103</cp:revision>
  <cp:lastPrinted>2019-04-22T21:46:01Z</cp:lastPrinted>
  <dcterms:created xsi:type="dcterms:W3CDTF">2014-08-22T22:24:24Z</dcterms:created>
  <dcterms:modified xsi:type="dcterms:W3CDTF">2019-05-21T18:51:41Z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0x0101003A6AAE63FC9FB646B2E017A451B4DADD</vt:lpwstr>
  </property>
</Properties>
</file>