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01" r:id="rId7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07" autoAdjust="0"/>
  </p:normalViewPr>
  <p:slideViewPr>
    <p:cSldViewPr>
      <p:cViewPr varScale="1">
        <p:scale>
          <a:sx n="81" d="100"/>
          <a:sy n="81" d="100"/>
        </p:scale>
        <p:origin x="18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89A37A9-9304-4288-B1D9-437ED99FE90B}" type="datetimeFigureOut">
              <a:rPr lang="en-US" smtClean="0"/>
              <a:t>4/1/2020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D141B4E-4B9A-4687-9090-243477560D50}" type="slidenum">
              <a:rPr lang="en-US" smtClean="0"/>
              <a:t>‹#›</a:t>
            </a:fld>
            <a:endParaRPr lang="en-US"/>
          </a:p>
        </p:txBody>
      </p:sp>
    </p:spTree>
    <p:extLst>
      <p:ext uri="{BB962C8B-B14F-4D97-AF65-F5344CB8AC3E}">
        <p14:creationId xmlns:p14="http://schemas.microsoft.com/office/powerpoint/2010/main" val="40401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vhf/ebola/pdf/making-hand-washing-solution-bleach-hth.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cdc.gov/coronavirus/2019-ncov/downloads/workplace-school-and-home-guidance.pdf" TargetMode="External"/><Relationship Id="rId4" Type="http://schemas.openxmlformats.org/officeDocument/2006/relationships/hyperlink" Target="https://www.cdc.gov/handwashing/pdf/hand-sanitizer-factsheet.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hss.alaska.gov/dph/Labs/Documents/publications/LabSupplyReques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hss.alaska.gov/dph/Labs/Documents/publications/LabSupplyRequest.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hss.alaska.gov/dph/Epi/id/Pages/COVID-19/monitoring.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ntent.govdelivery.com/accounts/AKDHSS/bulletins/283a71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41B4E-4B9A-4687-9090-243477560D50}" type="slidenum">
              <a:rPr lang="en-US" smtClean="0"/>
              <a:t>1</a:t>
            </a:fld>
            <a:endParaRPr lang="en-US"/>
          </a:p>
        </p:txBody>
      </p:sp>
    </p:spTree>
    <p:extLst>
      <p:ext uri="{BB962C8B-B14F-4D97-AF65-F5344CB8AC3E}">
        <p14:creationId xmlns:p14="http://schemas.microsoft.com/office/powerpoint/2010/main" val="276989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3/30/2020 – CDC is reporting that with effective social distancing, COVID-19 attack rates are dropping for 3 to 1.3!</a:t>
            </a:r>
          </a:p>
        </p:txBody>
      </p:sp>
      <p:sp>
        <p:nvSpPr>
          <p:cNvPr id="4" name="Slide Number Placeholder 3"/>
          <p:cNvSpPr>
            <a:spLocks noGrp="1"/>
          </p:cNvSpPr>
          <p:nvPr>
            <p:ph type="sldNum" sz="quarter" idx="5"/>
          </p:nvPr>
        </p:nvSpPr>
        <p:spPr/>
        <p:txBody>
          <a:bodyPr/>
          <a:lstStyle/>
          <a:p>
            <a:fld id="{EF62AFD1-AA24-446E-816B-F7A5F3AAAB06}" type="slidenum">
              <a:rPr lang="en-US" smtClean="0"/>
              <a:t>16</a:t>
            </a:fld>
            <a:endParaRPr lang="en-US" dirty="0"/>
          </a:p>
        </p:txBody>
      </p:sp>
    </p:spTree>
    <p:extLst>
      <p:ext uri="{BB962C8B-B14F-4D97-AF65-F5344CB8AC3E}">
        <p14:creationId xmlns:p14="http://schemas.microsoft.com/office/powerpoint/2010/main" val="46248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41B4E-4B9A-4687-9090-243477560D50}" type="slidenum">
              <a:rPr lang="en-US" smtClean="0"/>
              <a:t>18</a:t>
            </a:fld>
            <a:endParaRPr lang="en-US"/>
          </a:p>
        </p:txBody>
      </p:sp>
    </p:spTree>
    <p:extLst>
      <p:ext uri="{BB962C8B-B14F-4D97-AF65-F5344CB8AC3E}">
        <p14:creationId xmlns:p14="http://schemas.microsoft.com/office/powerpoint/2010/main" val="420802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lumMod val="25000"/>
                </a:schemeClr>
              </a:buClr>
              <a:buNone/>
            </a:pPr>
            <a:r>
              <a:rPr lang="en-US" b="1" dirty="0"/>
              <a:t>Personal Hygiene/Environmental Health Resources</a:t>
            </a:r>
          </a:p>
          <a:p>
            <a:pPr lvl="1">
              <a:buClr>
                <a:schemeClr val="accent1">
                  <a:lumMod val="25000"/>
                </a:schemeClr>
              </a:buClr>
              <a:buFont typeface="Arial" panose="020B0604020202020204" pitchFamily="34" charset="0"/>
              <a:buChar char="•"/>
            </a:pPr>
            <a:r>
              <a:rPr lang="en-US" dirty="0">
                <a:hlinkClick r:id="rId3"/>
              </a:rPr>
              <a:t>https://www.cdc.gov/vhf/ebola/pdf/making-hand-washing-solution-bleach-hth.pdf</a:t>
            </a:r>
            <a:r>
              <a:rPr lang="en-US" dirty="0"/>
              <a:t> </a:t>
            </a:r>
            <a:endParaRPr lang="en-US" b="1" dirty="0"/>
          </a:p>
          <a:p>
            <a:pPr lvl="1">
              <a:buClr>
                <a:schemeClr val="accent1">
                  <a:lumMod val="25000"/>
                </a:schemeClr>
              </a:buClr>
              <a:buFont typeface="Arial" panose="020B0604020202020204" pitchFamily="34" charset="0"/>
              <a:buChar char="•"/>
            </a:pPr>
            <a:r>
              <a:rPr lang="en-US" dirty="0">
                <a:hlinkClick r:id="rId4"/>
              </a:rPr>
              <a:t>https://www.cdc.gov/handwashing/pdf/hand-sanitizer-factsheet.pdf</a:t>
            </a:r>
            <a:r>
              <a:rPr lang="en-US" dirty="0"/>
              <a:t> </a:t>
            </a:r>
          </a:p>
          <a:p>
            <a:pPr lvl="1">
              <a:buClr>
                <a:schemeClr val="accent1">
                  <a:lumMod val="25000"/>
                </a:schemeClr>
              </a:buClr>
              <a:buFont typeface="Arial" panose="020B0604020202020204" pitchFamily="34" charset="0"/>
              <a:buChar char="•"/>
            </a:pPr>
            <a:r>
              <a:rPr lang="en-US" dirty="0">
                <a:hlinkClick r:id="rId5"/>
              </a:rPr>
              <a:t>https://www.cdc.gov/coronavirus/2019-ncov/downloads/workplace-school-and-home-guidance.pdf</a:t>
            </a:r>
            <a:endParaRPr lang="en-US" dirty="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25</a:t>
            </a:fld>
            <a:endParaRPr lang="en-US" dirty="0"/>
          </a:p>
        </p:txBody>
      </p:sp>
    </p:spTree>
    <p:extLst>
      <p:ext uri="{BB962C8B-B14F-4D97-AF65-F5344CB8AC3E}">
        <p14:creationId xmlns:p14="http://schemas.microsoft.com/office/powerpoint/2010/main" val="383080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possible/suspect cases of COVID-19 with persons exhibiting symptoms consistent with the virus.  It will include how to safely perform coronavirus specimen collection, as well as self-isolation of symptomatic individuals who are being tested.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28</a:t>
            </a:fld>
            <a:endParaRPr lang="en-US" dirty="0"/>
          </a:p>
        </p:txBody>
      </p:sp>
    </p:spTree>
    <p:extLst>
      <p:ext uri="{BB962C8B-B14F-4D97-AF65-F5344CB8AC3E}">
        <p14:creationId xmlns:p14="http://schemas.microsoft.com/office/powerpoint/2010/main" val="383456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how to safely perform coronavirus specimen collection, as well as self-isolation of symptomatic individuals who are being tested.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29</a:t>
            </a:fld>
            <a:endParaRPr lang="en-US" dirty="0"/>
          </a:p>
        </p:txBody>
      </p:sp>
    </p:spTree>
    <p:extLst>
      <p:ext uri="{BB962C8B-B14F-4D97-AF65-F5344CB8AC3E}">
        <p14:creationId xmlns:p14="http://schemas.microsoft.com/office/powerpoint/2010/main" val="135524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how to safely perform coronavirus specimen collection, as well as self-isolation of symptomatic individuals who are being tested.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30</a:t>
            </a:fld>
            <a:endParaRPr lang="en-US" dirty="0"/>
          </a:p>
        </p:txBody>
      </p:sp>
    </p:spTree>
    <p:extLst>
      <p:ext uri="{BB962C8B-B14F-4D97-AF65-F5344CB8AC3E}">
        <p14:creationId xmlns:p14="http://schemas.microsoft.com/office/powerpoint/2010/main" val="32677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pPr marL="0" indent="0">
              <a:buNone/>
            </a:pPr>
            <a:r>
              <a:rPr lang="en-US" sz="2200" dirty="0" smtClean="0"/>
              <a:t>Specimen Collection Supply Request Form – Alaska State Public Health Laboratories</a:t>
            </a:r>
          </a:p>
          <a:p>
            <a:pPr marL="365760" lvl="1">
              <a:buClr>
                <a:schemeClr val="accent1">
                  <a:lumMod val="25000"/>
                </a:schemeClr>
              </a:buClr>
              <a:buFont typeface="Arial" panose="020B0604020202020204" pitchFamily="34" charset="0"/>
              <a:buChar char="•"/>
            </a:pPr>
            <a:r>
              <a:rPr lang="en-US" sz="2000" dirty="0" smtClean="0">
                <a:hlinkClick r:id="rId3"/>
              </a:rPr>
              <a:t>http://dhss.alaska.gov/dph/Labs/Documents/publications/LabSupplyRequest.pdf</a:t>
            </a:r>
            <a:r>
              <a:rPr lang="en-US" sz="2000" dirty="0" smtClean="0"/>
              <a:t> </a:t>
            </a:r>
          </a:p>
          <a:p>
            <a:pPr marL="0" indent="0">
              <a:buClr>
                <a:schemeClr val="accent1">
                  <a:lumMod val="25000"/>
                </a:schemeClr>
              </a:buClr>
              <a:buNone/>
            </a:pPr>
            <a:r>
              <a:rPr lang="en-US" sz="2200" dirty="0" smtClean="0"/>
              <a:t>Alaska State Virology Lab – Fairbanks Lab Request Form</a:t>
            </a:r>
          </a:p>
          <a:p>
            <a:pPr marL="365760" indent="-182880">
              <a:buClr>
                <a:schemeClr val="accent1">
                  <a:lumMod val="25000"/>
                </a:schemeClr>
              </a:buClr>
              <a:buFont typeface="Arial" panose="020B0604020202020204" pitchFamily="34" charset="0"/>
              <a:buChar char="•"/>
            </a:pPr>
            <a:r>
              <a:rPr lang="en-US" u="sng" dirty="0" smtClean="0"/>
              <a:t>https://go.dhss.ak.local/pub/home/dph/Labs/Documents/publications/FbxSupplyReq.pdf</a:t>
            </a:r>
            <a:r>
              <a:rPr lang="en-US" dirty="0" smtClean="0"/>
              <a:t> </a:t>
            </a:r>
          </a:p>
          <a:p>
            <a:pPr marL="0" indent="0">
              <a:buClr>
                <a:schemeClr val="accent1">
                  <a:lumMod val="25000"/>
                </a:schemeClr>
              </a:buClr>
              <a:buNone/>
            </a:pPr>
            <a:r>
              <a:rPr lang="en-US" sz="2200" dirty="0" smtClean="0"/>
              <a:t>Commercial Lab Contact Information</a:t>
            </a:r>
          </a:p>
          <a:p>
            <a:pPr lvl="1">
              <a:buClr>
                <a:schemeClr val="accent1">
                  <a:lumMod val="25000"/>
                </a:schemeClr>
              </a:buClr>
              <a:buFont typeface="Arial" panose="020B0604020202020204" pitchFamily="34" charset="0"/>
              <a:buChar char="•"/>
            </a:pPr>
            <a:endParaRPr lang="en-US" dirty="0" smtClean="0"/>
          </a:p>
          <a:p>
            <a:pPr marL="0" indent="0">
              <a:buClr>
                <a:schemeClr val="accent1">
                  <a:lumMod val="25000"/>
                </a:schemeClr>
              </a:buClr>
              <a:buNone/>
            </a:pPr>
            <a:r>
              <a:rPr lang="en-US" sz="2200" dirty="0" smtClean="0"/>
              <a:t>State of Alaska Case Counts and Testing Data </a:t>
            </a:r>
          </a:p>
          <a:p>
            <a:pPr lvl="1">
              <a:buClr>
                <a:schemeClr val="accent1">
                  <a:lumMod val="25000"/>
                </a:schemeClr>
              </a:buClr>
              <a:buFont typeface="Arial" panose="020B0604020202020204" pitchFamily="34" charset="0"/>
              <a:buChar char="•"/>
            </a:pPr>
            <a:r>
              <a:rPr lang="en-US" sz="2000" u="sng" dirty="0" smtClean="0"/>
              <a:t>http://dhss.alaska.gov/dph/Epi/id/Pages/COVID-19/monitoring.aspx</a:t>
            </a:r>
            <a:r>
              <a:rPr lang="en-US" sz="2000" dirty="0" smtClean="0"/>
              <a:t> </a:t>
            </a:r>
            <a:endParaRPr lang="en-US" dirty="0" smtClean="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31</a:t>
            </a:fld>
            <a:endParaRPr lang="en-US" dirty="0"/>
          </a:p>
        </p:txBody>
      </p:sp>
    </p:spTree>
    <p:extLst>
      <p:ext uri="{BB962C8B-B14F-4D97-AF65-F5344CB8AC3E}">
        <p14:creationId xmlns:p14="http://schemas.microsoft.com/office/powerpoint/2010/main" val="68139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how to safely perform coronavirus specimen collection, as well as self-isolation of symptomatic individuals who are being tested.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32</a:t>
            </a:fld>
            <a:endParaRPr lang="en-US" dirty="0"/>
          </a:p>
        </p:txBody>
      </p:sp>
    </p:spTree>
    <p:extLst>
      <p:ext uri="{BB962C8B-B14F-4D97-AF65-F5344CB8AC3E}">
        <p14:creationId xmlns:p14="http://schemas.microsoft.com/office/powerpoint/2010/main" val="301154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how to safely perform coronavirus specimen collection, as well as self-isolation of symptomatic individuals who are being tested.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33</a:t>
            </a:fld>
            <a:endParaRPr lang="en-US" dirty="0"/>
          </a:p>
        </p:txBody>
      </p:sp>
    </p:spTree>
    <p:extLst>
      <p:ext uri="{BB962C8B-B14F-4D97-AF65-F5344CB8AC3E}">
        <p14:creationId xmlns:p14="http://schemas.microsoft.com/office/powerpoint/2010/main" val="329885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r>
              <a:rPr lang="en-US" b="1" dirty="0"/>
              <a:t>Notes</a:t>
            </a:r>
            <a:r>
              <a:rPr lang="en-US" dirty="0"/>
              <a:t>: Module</a:t>
            </a:r>
            <a:r>
              <a:rPr lang="en-US" baseline="0" dirty="0"/>
              <a:t> 2 is focused on possible/suspect cases of COVID-19 with persons exhibiting symptoms consistent with the virus.  It will include how to safely perform coronavirus specimen collection, as well as self-isolation of symptomatic individuals who are being tested.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a:t>
            </a:r>
            <a:r>
              <a:rPr lang="en-US" b="1" baseline="0" dirty="0"/>
              <a:t>Make sure these are up-to-date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Updated Procedures for COVID-19 Testing in Alaska: Public Health Alert Notice 03/21/2020</a:t>
            </a:r>
            <a:r>
              <a:rPr lang="en-US" b="0" baseline="0" dirty="0"/>
              <a:t>:</a:t>
            </a:r>
            <a:r>
              <a:rPr lang="en-US" b="1" baseline="0" dirty="0"/>
              <a:t> </a:t>
            </a:r>
            <a:r>
              <a:rPr lang="en-US" b="0" u="sng" baseline="0" dirty="0"/>
              <a:t>http://dhss.alaska.gov/dph/Epi/Documents/phan/AKPHAN_20200321_COVID.pdf</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COVID-19 Reporting Form: </a:t>
            </a:r>
            <a:r>
              <a:rPr lang="en-US" b="0" u="sng" baseline="0" dirty="0"/>
              <a:t>http://dhss.alaska.gov/dph/Epi/id/SiteAssets/Pages/HumanCoV/COVID_SOEreportform.pdf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Alaska State Public Health Lab testing requirements: </a:t>
            </a:r>
            <a:r>
              <a:rPr lang="en-US" b="0" u="sng" baseline="0" dirty="0"/>
              <a:t>http://dhss.alaska.gov/dph/Labs/Documents/LaboratoryTests.pdf#page=23</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39</a:t>
            </a:fld>
            <a:endParaRPr lang="en-US" dirty="0"/>
          </a:p>
        </p:txBody>
      </p:sp>
    </p:spTree>
    <p:extLst>
      <p:ext uri="{BB962C8B-B14F-4D97-AF65-F5344CB8AC3E}">
        <p14:creationId xmlns:p14="http://schemas.microsoft.com/office/powerpoint/2010/main" val="402568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a:t>
            </a:r>
            <a:r>
              <a:rPr lang="en-US" b="1" baseline="0" dirty="0"/>
              <a:t> this slide </a:t>
            </a:r>
            <a:r>
              <a:rPr lang="en-US" baseline="0" dirty="0"/>
              <a:t>to include any necessary safety and security information, or how attendees will be notified of a real-world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Customize this slide </a:t>
            </a:r>
            <a:r>
              <a:rPr lang="en-US" baseline="0" dirty="0"/>
              <a:t>to reflect what information you would like each attendee to share when they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3</a:t>
            </a:fld>
            <a:endParaRPr lang="en-US" dirty="0"/>
          </a:p>
        </p:txBody>
      </p:sp>
    </p:spTree>
    <p:extLst>
      <p:ext uri="{BB962C8B-B14F-4D97-AF65-F5344CB8AC3E}">
        <p14:creationId xmlns:p14="http://schemas.microsoft.com/office/powerpoint/2010/main" val="396157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0" indent="0">
              <a:buNone/>
            </a:pPr>
            <a:r>
              <a:rPr lang="en-US" sz="2200" dirty="0"/>
              <a:t>Specimen Collection Supply Request Form – Alaska State Public Health Laboratories</a:t>
            </a:r>
          </a:p>
          <a:p>
            <a:pPr marL="365760" lvl="1">
              <a:buClr>
                <a:schemeClr val="accent1">
                  <a:lumMod val="25000"/>
                </a:schemeClr>
              </a:buClr>
              <a:buFont typeface="Arial" panose="020B0604020202020204" pitchFamily="34" charset="0"/>
              <a:buChar char="•"/>
            </a:pPr>
            <a:r>
              <a:rPr lang="en-US" sz="2000" dirty="0">
                <a:hlinkClick r:id="rId3"/>
              </a:rPr>
              <a:t>http://dhss.alaska.gov/dph/Labs/Documents/publications/LabSupplyRequest.pdf</a:t>
            </a:r>
            <a:r>
              <a:rPr lang="en-US" sz="2000" dirty="0"/>
              <a:t> </a:t>
            </a:r>
          </a:p>
          <a:p>
            <a:pPr marL="0" indent="0">
              <a:buClr>
                <a:schemeClr val="accent1">
                  <a:lumMod val="25000"/>
                </a:schemeClr>
              </a:buClr>
              <a:buNone/>
            </a:pPr>
            <a:r>
              <a:rPr lang="en-US" sz="2200" dirty="0"/>
              <a:t>Alaska State Virology Lab – Fairbanks Lab Request Form</a:t>
            </a:r>
          </a:p>
          <a:p>
            <a:pPr marL="365760" indent="-182880">
              <a:buClr>
                <a:schemeClr val="accent1">
                  <a:lumMod val="25000"/>
                </a:schemeClr>
              </a:buClr>
              <a:buFont typeface="Arial" panose="020B0604020202020204" pitchFamily="34" charset="0"/>
              <a:buChar char="•"/>
            </a:pPr>
            <a:r>
              <a:rPr lang="en-US" u="sng" dirty="0"/>
              <a:t>https://go.dhss.ak.local/pub/home/dph/Labs/Documents/publications/FbxSupplyReq.pdf</a:t>
            </a:r>
            <a:r>
              <a:rPr lang="en-US" dirty="0"/>
              <a:t> </a:t>
            </a:r>
          </a:p>
          <a:p>
            <a:pPr marL="0" indent="0">
              <a:buClr>
                <a:schemeClr val="accent1">
                  <a:lumMod val="25000"/>
                </a:schemeClr>
              </a:buClr>
              <a:buNone/>
            </a:pPr>
            <a:r>
              <a:rPr lang="en-US" sz="2200" dirty="0"/>
              <a:t>Commercial Lab Contact Information</a:t>
            </a:r>
          </a:p>
          <a:p>
            <a:pPr lvl="1">
              <a:buClr>
                <a:schemeClr val="accent1">
                  <a:lumMod val="25000"/>
                </a:schemeClr>
              </a:buClr>
              <a:buFont typeface="Arial" panose="020B0604020202020204" pitchFamily="34" charset="0"/>
              <a:buChar char="•"/>
            </a:pPr>
            <a:endParaRPr lang="en-US" dirty="0"/>
          </a:p>
          <a:p>
            <a:pPr marL="0" indent="0">
              <a:buClr>
                <a:schemeClr val="accent1">
                  <a:lumMod val="25000"/>
                </a:schemeClr>
              </a:buClr>
              <a:buNone/>
            </a:pPr>
            <a:r>
              <a:rPr lang="en-US" sz="2200" dirty="0"/>
              <a:t>State of Alaska Case Counts and Testing Data </a:t>
            </a:r>
          </a:p>
          <a:p>
            <a:pPr lvl="1">
              <a:buClr>
                <a:schemeClr val="accent1">
                  <a:lumMod val="25000"/>
                </a:schemeClr>
              </a:buClr>
              <a:buFont typeface="Arial" panose="020B0604020202020204" pitchFamily="34" charset="0"/>
              <a:buChar char="•"/>
            </a:pPr>
            <a:r>
              <a:rPr lang="en-US" sz="2000" u="sng" dirty="0"/>
              <a:t>http://dhss.alaska.gov/dph/Epi/id/Pages/COVID-19/monitoring.aspx</a:t>
            </a:r>
            <a:r>
              <a:rPr lang="en-US" sz="2000" dirty="0"/>
              <a:t> </a:t>
            </a:r>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41</a:t>
            </a:fld>
            <a:endParaRPr lang="en-US" dirty="0"/>
          </a:p>
        </p:txBody>
      </p:sp>
    </p:spTree>
    <p:extLst>
      <p:ext uri="{BB962C8B-B14F-4D97-AF65-F5344CB8AC3E}">
        <p14:creationId xmlns:p14="http://schemas.microsoft.com/office/powerpoint/2010/main" val="599654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from the CDC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Interim Guidance for Emergency Medical Services: </a:t>
            </a:r>
            <a:r>
              <a:rPr lang="en-US" u="sng" baseline="0" dirty="0"/>
              <a:t>https://www.cdc.gov/coronavirus/2019-ncov/hcp/guidance-for-ems.html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Strategies to Optimize the Supply of PPE and Equipment: </a:t>
            </a:r>
            <a:r>
              <a:rPr lang="en-US" u="sng" baseline="0" dirty="0"/>
              <a:t>https://www.cdc.gov/coronavirus/2019-ncov/hcp/ppe-strategy/index.html</a:t>
            </a:r>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43</a:t>
            </a:fld>
            <a:endParaRPr lang="en-US" dirty="0"/>
          </a:p>
        </p:txBody>
      </p:sp>
    </p:spTree>
    <p:extLst>
      <p:ext uri="{BB962C8B-B14F-4D97-AF65-F5344CB8AC3E}">
        <p14:creationId xmlns:p14="http://schemas.microsoft.com/office/powerpoint/2010/main" val="4209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a:t>
            </a:r>
            <a:r>
              <a:rPr lang="en-US" baseline="0" dirty="0"/>
              <a:t> People who are ill with COVID-19 are not supposed to use public transportation/ride sharing/taxis. This may not be an issue in your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Customize this slide </a:t>
            </a:r>
            <a:r>
              <a:rPr lang="en-US" baseline="0" dirty="0"/>
              <a:t>with local information as available. These things may be identified as gaps for the community; encourage creative solutions, involve youth if possible.</a:t>
            </a:r>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44</a:t>
            </a:fld>
            <a:endParaRPr lang="en-US" dirty="0"/>
          </a:p>
        </p:txBody>
      </p:sp>
    </p:spTree>
    <p:extLst>
      <p:ext uri="{BB962C8B-B14F-4D97-AF65-F5344CB8AC3E}">
        <p14:creationId xmlns:p14="http://schemas.microsoft.com/office/powerpoint/2010/main" val="94080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Module</a:t>
            </a:r>
            <a:r>
              <a:rPr lang="en-US" baseline="0" dirty="0"/>
              <a:t> 3 is focused on caring for the needs of individuals in the community who have received a positive test result for COVID-19.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majority of people with COVID-19 have mild illness and do not need medical care; however, they may not be able to remain at home if there people in the household who are at risk for serious complications of COVID-19, and the individual with COVID-19 cannot self-isolate in the home.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from the CDC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To Do if You Are Sick: </a:t>
            </a:r>
            <a:r>
              <a:rPr lang="en-US" u="sng" baseline="0" dirty="0"/>
              <a:t>https://www.cdc.gov/coronavirus/2019-ncov/if-you-are-sick/steps-when-sick.html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Caring for Yourself at Home: </a:t>
            </a:r>
            <a:r>
              <a:rPr lang="en-US" u="sng" baseline="0" dirty="0"/>
              <a:t>https://www.cdc.gov/coronavirus/2019-ncov/if-you-are-sick/caring-for-yourself-at-home.html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Are You at Higher Risk for Severe Illness?: </a:t>
            </a:r>
            <a:r>
              <a:rPr lang="en-US" u="sng" baseline="0" dirty="0"/>
              <a:t>https://www.cdc.gov/coronavirus/2019-ncov/specific-groups/high-risk-complications.html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Caring for Someone at Home: </a:t>
            </a:r>
            <a:r>
              <a:rPr lang="en-US" u="sng" baseline="0" dirty="0"/>
              <a:t>https://www.cdc.gov/coronavirus/2019-ncov/if-you-are-sick/care-for-someone.html</a:t>
            </a:r>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45</a:t>
            </a:fld>
            <a:endParaRPr lang="en-US" dirty="0"/>
          </a:p>
        </p:txBody>
      </p:sp>
    </p:spTree>
    <p:extLst>
      <p:ext uri="{BB962C8B-B14F-4D97-AF65-F5344CB8AC3E}">
        <p14:creationId xmlns:p14="http://schemas.microsoft.com/office/powerpoint/2010/main" val="105763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46</a:t>
            </a:fld>
            <a:endParaRPr lang="en-US" dirty="0"/>
          </a:p>
        </p:txBody>
      </p:sp>
    </p:spTree>
    <p:extLst>
      <p:ext uri="{BB962C8B-B14F-4D97-AF65-F5344CB8AC3E}">
        <p14:creationId xmlns:p14="http://schemas.microsoft.com/office/powerpoint/2010/main" val="656670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https://www.cdc.gov/coronavirus/2019-ncov/downloads/community-mitigation-strategy.pdf </a:t>
            </a:r>
          </a:p>
        </p:txBody>
      </p:sp>
      <p:sp>
        <p:nvSpPr>
          <p:cNvPr id="4" name="Slide Number Placeholder 3"/>
          <p:cNvSpPr>
            <a:spLocks noGrp="1"/>
          </p:cNvSpPr>
          <p:nvPr>
            <p:ph type="sldNum" sz="quarter" idx="5"/>
          </p:nvPr>
        </p:nvSpPr>
        <p:spPr/>
        <p:txBody>
          <a:bodyPr/>
          <a:lstStyle/>
          <a:p>
            <a:fld id="{EF62AFD1-AA24-446E-816B-F7A5F3AAAB06}" type="slidenum">
              <a:rPr lang="en-US" smtClean="0"/>
              <a:t>53</a:t>
            </a:fld>
            <a:endParaRPr lang="en-US" dirty="0"/>
          </a:p>
        </p:txBody>
      </p:sp>
    </p:spTree>
    <p:extLst>
      <p:ext uri="{BB962C8B-B14F-4D97-AF65-F5344CB8AC3E}">
        <p14:creationId xmlns:p14="http://schemas.microsoft.com/office/powerpoint/2010/main" val="419284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https://www.cdc.gov/coronavirus/2019-ncov/downloads/community-mitigation-strategy.pdf </a:t>
            </a:r>
          </a:p>
        </p:txBody>
      </p:sp>
      <p:sp>
        <p:nvSpPr>
          <p:cNvPr id="4" name="Slide Number Placeholder 3"/>
          <p:cNvSpPr>
            <a:spLocks noGrp="1"/>
          </p:cNvSpPr>
          <p:nvPr>
            <p:ph type="sldNum" sz="quarter" idx="5"/>
          </p:nvPr>
        </p:nvSpPr>
        <p:spPr/>
        <p:txBody>
          <a:bodyPr/>
          <a:lstStyle/>
          <a:p>
            <a:fld id="{EF62AFD1-AA24-446E-816B-F7A5F3AAAB06}" type="slidenum">
              <a:rPr lang="en-US" smtClean="0"/>
              <a:t>54</a:t>
            </a:fld>
            <a:endParaRPr lang="en-US" dirty="0"/>
          </a:p>
        </p:txBody>
      </p:sp>
    </p:spTree>
    <p:extLst>
      <p:ext uri="{BB962C8B-B14F-4D97-AF65-F5344CB8AC3E}">
        <p14:creationId xmlns:p14="http://schemas.microsoft.com/office/powerpoint/2010/main" val="456870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https://www.cdc.gov/coronavirus/2019-ncov/downloads/community-mitigation-strategy.pdf </a:t>
            </a:r>
          </a:p>
        </p:txBody>
      </p:sp>
      <p:sp>
        <p:nvSpPr>
          <p:cNvPr id="4" name="Slide Number Placeholder 3"/>
          <p:cNvSpPr>
            <a:spLocks noGrp="1"/>
          </p:cNvSpPr>
          <p:nvPr>
            <p:ph type="sldNum" sz="quarter" idx="5"/>
          </p:nvPr>
        </p:nvSpPr>
        <p:spPr/>
        <p:txBody>
          <a:bodyPr/>
          <a:lstStyle/>
          <a:p>
            <a:fld id="{EF62AFD1-AA24-446E-816B-F7A5F3AAAB06}" type="slidenum">
              <a:rPr lang="en-US" smtClean="0"/>
              <a:t>55</a:t>
            </a:fld>
            <a:endParaRPr lang="en-US" dirty="0"/>
          </a:p>
        </p:txBody>
      </p:sp>
    </p:spTree>
    <p:extLst>
      <p:ext uri="{BB962C8B-B14F-4D97-AF65-F5344CB8AC3E}">
        <p14:creationId xmlns:p14="http://schemas.microsoft.com/office/powerpoint/2010/main" val="3581492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https://www.cdc.gov/coronavirus/2019-ncov/downloads/community-mitigation-strategy.pdf </a:t>
            </a:r>
          </a:p>
        </p:txBody>
      </p:sp>
      <p:sp>
        <p:nvSpPr>
          <p:cNvPr id="4" name="Slide Number Placeholder 3"/>
          <p:cNvSpPr>
            <a:spLocks noGrp="1"/>
          </p:cNvSpPr>
          <p:nvPr>
            <p:ph type="sldNum" sz="quarter" idx="5"/>
          </p:nvPr>
        </p:nvSpPr>
        <p:spPr/>
        <p:txBody>
          <a:bodyPr/>
          <a:lstStyle/>
          <a:p>
            <a:fld id="{EF62AFD1-AA24-446E-816B-F7A5F3AAAB06}" type="slidenum">
              <a:rPr lang="en-US" smtClean="0"/>
              <a:t>56</a:t>
            </a:fld>
            <a:endParaRPr lang="en-US" dirty="0"/>
          </a:p>
        </p:txBody>
      </p:sp>
    </p:spTree>
    <p:extLst>
      <p:ext uri="{BB962C8B-B14F-4D97-AF65-F5344CB8AC3E}">
        <p14:creationId xmlns:p14="http://schemas.microsoft.com/office/powerpoint/2010/main" val="1818519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https://www.cdc.gov/coronavirus/2019-ncov/downloads/community-mitigation-strategy.pdf </a:t>
            </a:r>
          </a:p>
        </p:txBody>
      </p:sp>
      <p:sp>
        <p:nvSpPr>
          <p:cNvPr id="4" name="Slide Number Placeholder 3"/>
          <p:cNvSpPr>
            <a:spLocks noGrp="1"/>
          </p:cNvSpPr>
          <p:nvPr>
            <p:ph type="sldNum" sz="quarter" idx="5"/>
          </p:nvPr>
        </p:nvSpPr>
        <p:spPr/>
        <p:txBody>
          <a:bodyPr/>
          <a:lstStyle/>
          <a:p>
            <a:fld id="{EF62AFD1-AA24-446E-816B-F7A5F3AAAB06}" type="slidenum">
              <a:rPr lang="en-US" smtClean="0"/>
              <a:t>57</a:t>
            </a:fld>
            <a:endParaRPr lang="en-US" dirty="0"/>
          </a:p>
        </p:txBody>
      </p:sp>
    </p:spTree>
    <p:extLst>
      <p:ext uri="{BB962C8B-B14F-4D97-AF65-F5344CB8AC3E}">
        <p14:creationId xmlns:p14="http://schemas.microsoft.com/office/powerpoint/2010/main" val="343322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41B4E-4B9A-4687-9090-243477560D50}" type="slidenum">
              <a:rPr lang="en-US" smtClean="0"/>
              <a:t>5</a:t>
            </a:fld>
            <a:endParaRPr lang="en-US"/>
          </a:p>
        </p:txBody>
      </p:sp>
    </p:spTree>
    <p:extLst>
      <p:ext uri="{BB962C8B-B14F-4D97-AF65-F5344CB8AC3E}">
        <p14:creationId xmlns:p14="http://schemas.microsoft.com/office/powerpoint/2010/main" val="136363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https://www.cdc.gov/coronavirus/2019-ncov/hcp/guidance-postmortem-specimens.html</a:t>
            </a:r>
          </a:p>
        </p:txBody>
      </p:sp>
      <p:sp>
        <p:nvSpPr>
          <p:cNvPr id="4" name="Slide Number Placeholder 3"/>
          <p:cNvSpPr>
            <a:spLocks noGrp="1"/>
          </p:cNvSpPr>
          <p:nvPr>
            <p:ph type="sldNum" sz="quarter" idx="5"/>
          </p:nvPr>
        </p:nvSpPr>
        <p:spPr/>
        <p:txBody>
          <a:bodyPr/>
          <a:lstStyle/>
          <a:p>
            <a:fld id="{EF62AFD1-AA24-446E-816B-F7A5F3AAAB06}" type="slidenum">
              <a:rPr lang="en-US" smtClean="0"/>
              <a:t>60</a:t>
            </a:fld>
            <a:endParaRPr lang="en-US" dirty="0"/>
          </a:p>
        </p:txBody>
      </p:sp>
    </p:spTree>
    <p:extLst>
      <p:ext uri="{BB962C8B-B14F-4D97-AF65-F5344CB8AC3E}">
        <p14:creationId xmlns:p14="http://schemas.microsoft.com/office/powerpoint/2010/main" val="72826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61</a:t>
            </a:fld>
            <a:endParaRPr lang="en-US" dirty="0"/>
          </a:p>
        </p:txBody>
      </p:sp>
    </p:spTree>
    <p:extLst>
      <p:ext uri="{BB962C8B-B14F-4D97-AF65-F5344CB8AC3E}">
        <p14:creationId xmlns:p14="http://schemas.microsoft.com/office/powerpoint/2010/main" val="4234826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https://www.cdc.gov/coronavirus/2019-ncov/hcp/guidance-postmortem-specimens.html</a:t>
            </a:r>
          </a:p>
        </p:txBody>
      </p:sp>
      <p:sp>
        <p:nvSpPr>
          <p:cNvPr id="4" name="Slide Number Placeholder 3"/>
          <p:cNvSpPr>
            <a:spLocks noGrp="1"/>
          </p:cNvSpPr>
          <p:nvPr>
            <p:ph type="sldNum" sz="quarter" idx="5"/>
          </p:nvPr>
        </p:nvSpPr>
        <p:spPr/>
        <p:txBody>
          <a:bodyPr/>
          <a:lstStyle/>
          <a:p>
            <a:fld id="{EF62AFD1-AA24-446E-816B-F7A5F3AAAB06}" type="slidenum">
              <a:rPr lang="en-US" smtClean="0"/>
              <a:t>62</a:t>
            </a:fld>
            <a:endParaRPr lang="en-US" dirty="0"/>
          </a:p>
        </p:txBody>
      </p:sp>
    </p:spTree>
    <p:extLst>
      <p:ext uri="{BB962C8B-B14F-4D97-AF65-F5344CB8AC3E}">
        <p14:creationId xmlns:p14="http://schemas.microsoft.com/office/powerpoint/2010/main" val="2114185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Module</a:t>
            </a:r>
            <a:r>
              <a:rPr lang="en-US" baseline="0" dirty="0"/>
              <a:t> 5 is focused on how to manage a fatality in the community.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from the CDC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Interim Infection Prevention and Control Recommendations: </a:t>
            </a:r>
            <a:r>
              <a:rPr lang="en-US" b="0" u="sng" dirty="0"/>
              <a:t>https://www.cdc.gov/coronavirus/2019-ncov/infection-control/control-recommendations.html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Cleaning EMS Transport Vehicles after Transporting a PUI or Patient with Confirmed COVID-19: </a:t>
            </a:r>
            <a:r>
              <a:rPr lang="en-US" b="0" u="sng" dirty="0"/>
              <a:t>https://www.cdc.gov/coronavirus/2019-ncov/hcp/guidance-for-ems.html</a:t>
            </a:r>
          </a:p>
        </p:txBody>
      </p:sp>
      <p:sp>
        <p:nvSpPr>
          <p:cNvPr id="4" name="Slide Number Placeholder 3"/>
          <p:cNvSpPr>
            <a:spLocks noGrp="1"/>
          </p:cNvSpPr>
          <p:nvPr>
            <p:ph type="sldNum" sz="quarter" idx="5"/>
          </p:nvPr>
        </p:nvSpPr>
        <p:spPr/>
        <p:txBody>
          <a:bodyPr/>
          <a:lstStyle/>
          <a:p>
            <a:fld id="{EF62AFD1-AA24-446E-816B-F7A5F3AAAB06}" type="slidenum">
              <a:rPr lang="en-US" smtClean="0"/>
              <a:t>63</a:t>
            </a:fld>
            <a:endParaRPr lang="en-US" dirty="0"/>
          </a:p>
        </p:txBody>
      </p:sp>
    </p:spTree>
    <p:extLst>
      <p:ext uri="{BB962C8B-B14F-4D97-AF65-F5344CB8AC3E}">
        <p14:creationId xmlns:p14="http://schemas.microsoft.com/office/powerpoint/2010/main" val="678728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Module</a:t>
            </a:r>
            <a:r>
              <a:rPr lang="en-US" baseline="0" dirty="0"/>
              <a:t> 5 is focused on how to manage a fatality in the community.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Customize this slide </a:t>
            </a:r>
            <a:r>
              <a:rPr lang="en-US" dirty="0"/>
              <a:t>with questions relevant</a:t>
            </a:r>
            <a:r>
              <a:rPr lang="en-US" baseline="0" dirty="0"/>
              <a:t> to your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Resources</a:t>
            </a:r>
            <a:r>
              <a:rPr lang="en-US" baseline="0" dirty="0"/>
              <a:t>: from the CDC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Interim Infection Prevention and Control Recommendations: </a:t>
            </a:r>
            <a:r>
              <a:rPr lang="en-US" b="0" u="sng" dirty="0"/>
              <a:t>https://www.cdc.gov/coronavirus/2019-ncov/infection-control/control-recommendations.html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Cleaning EMS Transport Vehicles after Transporting a PUI or Patient with Confirmed COVID-19: </a:t>
            </a:r>
            <a:r>
              <a:rPr lang="en-US" b="0" u="sng" dirty="0"/>
              <a:t>https://www.cdc.gov/coronavirus/2019-ncov/hcp/guidance-for-ems.html</a:t>
            </a:r>
          </a:p>
        </p:txBody>
      </p:sp>
      <p:sp>
        <p:nvSpPr>
          <p:cNvPr id="4" name="Slide Number Placeholder 3"/>
          <p:cNvSpPr>
            <a:spLocks noGrp="1"/>
          </p:cNvSpPr>
          <p:nvPr>
            <p:ph type="sldNum" sz="quarter" idx="5"/>
          </p:nvPr>
        </p:nvSpPr>
        <p:spPr/>
        <p:txBody>
          <a:bodyPr/>
          <a:lstStyle/>
          <a:p>
            <a:fld id="{EF62AFD1-AA24-446E-816B-F7A5F3AAAB06}" type="slidenum">
              <a:rPr lang="en-US" smtClean="0"/>
              <a:t>64</a:t>
            </a:fld>
            <a:endParaRPr lang="en-US" dirty="0"/>
          </a:p>
        </p:txBody>
      </p:sp>
    </p:spTree>
    <p:extLst>
      <p:ext uri="{BB962C8B-B14F-4D97-AF65-F5344CB8AC3E}">
        <p14:creationId xmlns:p14="http://schemas.microsoft.com/office/powerpoint/2010/main" val="1858708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Need</a:t>
            </a:r>
            <a:r>
              <a:rPr lang="en-US" baseline="0" dirty="0"/>
              <a:t> to determine who will create this report, and who will receive the report. We want to make sure the community knows where this information is going, and that their needs will be addressed. </a:t>
            </a:r>
            <a:endParaRPr lang="en-US" dirty="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71</a:t>
            </a:fld>
            <a:endParaRPr lang="en-US" dirty="0"/>
          </a:p>
        </p:txBody>
      </p:sp>
    </p:spTree>
    <p:extLst>
      <p:ext uri="{BB962C8B-B14F-4D97-AF65-F5344CB8AC3E}">
        <p14:creationId xmlns:p14="http://schemas.microsoft.com/office/powerpoint/2010/main" val="859245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41B4E-4B9A-4687-9090-243477560D50}" type="slidenum">
              <a:rPr lang="en-US" smtClean="0"/>
              <a:t>72</a:t>
            </a:fld>
            <a:endParaRPr lang="en-US"/>
          </a:p>
        </p:txBody>
      </p:sp>
    </p:spTree>
    <p:extLst>
      <p:ext uri="{BB962C8B-B14F-4D97-AF65-F5344CB8AC3E}">
        <p14:creationId xmlns:p14="http://schemas.microsoft.com/office/powerpoint/2010/main" val="428778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 </a:t>
            </a:r>
          </a:p>
          <a:p>
            <a:pPr marL="171450" indent="-171450">
              <a:buFont typeface="Arial" panose="020B0604020202020204" pitchFamily="34" charset="0"/>
              <a:buChar char="•"/>
            </a:pPr>
            <a:r>
              <a:rPr lang="en-US" dirty="0"/>
              <a:t>This Exercise is intended</a:t>
            </a:r>
            <a:r>
              <a:rPr lang="en-US" baseline="0" dirty="0"/>
              <a:t> to bring the community together to stimulate discussion of what planning has already taken place and what gaps need to be addressed.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Customize this slide </a:t>
            </a:r>
            <a:r>
              <a:rPr lang="en-US" baseline="0" dirty="0"/>
              <a:t>to reflect the local priorities. Is the community mainly concerned about food security, water system functioning, power generation, patient isolation, patient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Recognize that not all questions that come out of the Exercise will have an answer or an immediate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discussion should focus on the community’s identified interests while encouraging consideration of things they may not have addressed yet. </a:t>
            </a:r>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6</a:t>
            </a:fld>
            <a:endParaRPr lang="en-US" dirty="0"/>
          </a:p>
        </p:txBody>
      </p:sp>
    </p:spTree>
    <p:extLst>
      <p:ext uri="{BB962C8B-B14F-4D97-AF65-F5344CB8AC3E}">
        <p14:creationId xmlns:p14="http://schemas.microsoft.com/office/powerpoint/2010/main" val="228737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 Status obtained from WHO Situation Reports </a:t>
            </a:r>
          </a:p>
        </p:txBody>
      </p:sp>
      <p:sp>
        <p:nvSpPr>
          <p:cNvPr id="4" name="Slide Number Placeholder 3"/>
          <p:cNvSpPr>
            <a:spLocks noGrp="1"/>
          </p:cNvSpPr>
          <p:nvPr>
            <p:ph type="sldNum" sz="quarter" idx="5"/>
          </p:nvPr>
        </p:nvSpPr>
        <p:spPr/>
        <p:txBody>
          <a:bodyPr/>
          <a:lstStyle/>
          <a:p>
            <a:fld id="{EF62AFD1-AA24-446E-816B-F7A5F3AAAB06}" type="slidenum">
              <a:rPr lang="en-US" smtClean="0"/>
              <a:t>10</a:t>
            </a:fld>
            <a:endParaRPr lang="en-US" dirty="0"/>
          </a:p>
        </p:txBody>
      </p:sp>
    </p:spTree>
    <p:extLst>
      <p:ext uri="{BB962C8B-B14F-4D97-AF65-F5344CB8AC3E}">
        <p14:creationId xmlns:p14="http://schemas.microsoft.com/office/powerpoint/2010/main" val="147645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March 30, 2020 as of 5:00 PM PST statistics from CDC</a:t>
            </a:r>
          </a:p>
        </p:txBody>
      </p:sp>
      <p:sp>
        <p:nvSpPr>
          <p:cNvPr id="4" name="Slide Number Placeholder 3"/>
          <p:cNvSpPr>
            <a:spLocks noGrp="1"/>
          </p:cNvSpPr>
          <p:nvPr>
            <p:ph type="sldNum" sz="quarter" idx="5"/>
          </p:nvPr>
        </p:nvSpPr>
        <p:spPr/>
        <p:txBody>
          <a:bodyPr/>
          <a:lstStyle/>
          <a:p>
            <a:fld id="{EF62AFD1-AA24-446E-816B-F7A5F3AAAB06}" type="slidenum">
              <a:rPr lang="en-US" smtClean="0"/>
              <a:t>11</a:t>
            </a:fld>
            <a:endParaRPr lang="en-US" dirty="0"/>
          </a:p>
        </p:txBody>
      </p:sp>
    </p:spTree>
    <p:extLst>
      <p:ext uri="{BB962C8B-B14F-4D97-AF65-F5344CB8AC3E}">
        <p14:creationId xmlns:p14="http://schemas.microsoft.com/office/powerpoint/2010/main" val="131761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3/30/2020 numbers of cases from the Alaska Department of Health and Social Services </a:t>
            </a:r>
            <a:r>
              <a:rPr lang="en-US" dirty="0">
                <a:hlinkClick r:id="rId3"/>
              </a:rPr>
              <a:t>http://dhss.alaska.gov/dph/Epi/id/Pages/COVID-19/monitoring.aspx</a:t>
            </a:r>
            <a:endParaRPr lang="en-US" dirty="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12</a:t>
            </a:fld>
            <a:endParaRPr lang="en-US" dirty="0"/>
          </a:p>
        </p:txBody>
      </p:sp>
    </p:spTree>
    <p:extLst>
      <p:ext uri="{BB962C8B-B14F-4D97-AF65-F5344CB8AC3E}">
        <p14:creationId xmlns:p14="http://schemas.microsoft.com/office/powerpoint/2010/main" val="129088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Governor’s Health Mandate 011- Social Distancing found at </a:t>
            </a:r>
            <a:r>
              <a:rPr lang="en-US" dirty="0">
                <a:hlinkClick r:id="rId3"/>
              </a:rPr>
              <a:t>https://content.govdelivery.com/accounts/AKDHSS/bulletins/283a713</a:t>
            </a:r>
            <a:endParaRPr lang="en-US" dirty="0"/>
          </a:p>
          <a:p>
            <a:endParaRPr lang="en-US" dirty="0"/>
          </a:p>
        </p:txBody>
      </p:sp>
      <p:sp>
        <p:nvSpPr>
          <p:cNvPr id="4" name="Slide Number Placeholder 3"/>
          <p:cNvSpPr>
            <a:spLocks noGrp="1"/>
          </p:cNvSpPr>
          <p:nvPr>
            <p:ph type="sldNum" sz="quarter" idx="5"/>
          </p:nvPr>
        </p:nvSpPr>
        <p:spPr/>
        <p:txBody>
          <a:bodyPr/>
          <a:lstStyle/>
          <a:p>
            <a:fld id="{EF62AFD1-AA24-446E-816B-F7A5F3AAAB06}" type="slidenum">
              <a:rPr lang="en-US" smtClean="0"/>
              <a:t>13</a:t>
            </a:fld>
            <a:endParaRPr lang="en-US" dirty="0"/>
          </a:p>
        </p:txBody>
      </p:sp>
    </p:spTree>
    <p:extLst>
      <p:ext uri="{BB962C8B-B14F-4D97-AF65-F5344CB8AC3E}">
        <p14:creationId xmlns:p14="http://schemas.microsoft.com/office/powerpoint/2010/main" val="151684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the round table discussion is so that the participants understand the concerns and needs of partners and may be able to assist in filling that need.</a:t>
            </a:r>
          </a:p>
        </p:txBody>
      </p:sp>
      <p:sp>
        <p:nvSpPr>
          <p:cNvPr id="4" name="Slide Number Placeholder 3"/>
          <p:cNvSpPr>
            <a:spLocks noGrp="1"/>
          </p:cNvSpPr>
          <p:nvPr>
            <p:ph type="sldNum" sz="quarter" idx="5"/>
          </p:nvPr>
        </p:nvSpPr>
        <p:spPr/>
        <p:txBody>
          <a:bodyPr/>
          <a:lstStyle/>
          <a:p>
            <a:fld id="{EF62AFD1-AA24-446E-816B-F7A5F3AAAB06}" type="slidenum">
              <a:rPr lang="en-US" smtClean="0"/>
              <a:t>15</a:t>
            </a:fld>
            <a:endParaRPr lang="en-US" dirty="0"/>
          </a:p>
        </p:txBody>
      </p:sp>
    </p:spTree>
    <p:extLst>
      <p:ext uri="{BB962C8B-B14F-4D97-AF65-F5344CB8AC3E}">
        <p14:creationId xmlns:p14="http://schemas.microsoft.com/office/powerpoint/2010/main" val="423238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9BE7C-06F4-4A67-9528-A89EC7EB728B}" type="slidenum">
              <a:rPr lang="en-US" smtClean="0"/>
              <a:pPr/>
              <a:t>‹#›</a:t>
            </a:fld>
            <a:endParaRPr lang="en-US" dirty="0"/>
          </a:p>
        </p:txBody>
      </p:sp>
      <p:pic>
        <p:nvPicPr>
          <p:cNvPr id="7" name="Picture 6" descr="master slide HEAD.jpg"/>
          <p:cNvPicPr>
            <a:picLocks noChangeAspect="1"/>
          </p:cNvPicPr>
          <p:nvPr userDrawn="1"/>
        </p:nvPicPr>
        <p:blipFill>
          <a:blip r:embed="rId2" cstate="print"/>
          <a:stretch>
            <a:fillRect/>
          </a:stretch>
        </p:blipFill>
        <p:spPr>
          <a:xfrm>
            <a:off x="0" y="0"/>
            <a:ext cx="9144000" cy="16287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8851A-00FD-45D4-BA7C-BB2E88F96F91}"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9BE7C-06F4-4A67-9528-A89EC7EB728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8851A-00FD-45D4-BA7C-BB2E88F96F91}" type="datetimeFigureOut">
              <a:rPr lang="en-US" smtClean="0"/>
              <a:pPr/>
              <a:t>4/1/2020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9BE7C-06F4-4A67-9528-A89EC7EB72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rianthomidis.blogspot.com/2011/07/keep-germs-to-yourself-sneeze-in-your.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hss.alaska.gov/dph/Epi/Documents/phan/AKPHAN_20200321_COVID.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hss.alaska.gov/dph/Epi/Documents/phan/AKPHAN_20200321_COVI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hss.alaska.gov/dph/Epi/id/SiteAssets/Pages/HumanCoV/COVID_SOEreportfor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dhss.alaska.gov/dph/Labs/Documents/publications/LabSupplyRequest.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n.wikipedia.org/wiki/Infection_contro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mmwr/preview/mmwrhtml/rr5308a1.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nfda.org/covid-19/funeral-home-owners" TargetMode="External"/><Relationship Id="rId4" Type="http://schemas.openxmlformats.org/officeDocument/2006/relationships/hyperlink" Target="https://www.cdc.gov/coronavirus/2019-ncov/hcp/guidance-postmortem-specimens.html#autopsy"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cover slide.png"/>
          <p:cNvPicPr>
            <a:picLocks noChangeAspect="1"/>
          </p:cNvPicPr>
          <p:nvPr/>
        </p:nvPicPr>
        <p:blipFill>
          <a:blip r:embed="rId3" cstate="print"/>
          <a:stretch>
            <a:fillRect/>
          </a:stretch>
        </p:blipFill>
        <p:spPr>
          <a:xfrm>
            <a:off x="4757" y="0"/>
            <a:ext cx="9134485" cy="6858000"/>
          </a:xfrm>
          <a:prstGeom prst="rect">
            <a:avLst/>
          </a:prstGeom>
        </p:spPr>
      </p:pic>
      <p:sp>
        <p:nvSpPr>
          <p:cNvPr id="5" name="TextBox 4"/>
          <p:cNvSpPr txBox="1"/>
          <p:nvPr/>
        </p:nvSpPr>
        <p:spPr>
          <a:xfrm>
            <a:off x="3276600" y="2590800"/>
            <a:ext cx="5562600" cy="3339376"/>
          </a:xfrm>
          <a:prstGeom prst="rect">
            <a:avLst/>
          </a:prstGeom>
          <a:noFill/>
        </p:spPr>
        <p:txBody>
          <a:bodyPr wrap="square" rtlCol="0">
            <a:spAutoFit/>
          </a:bodyPr>
          <a:lstStyle/>
          <a:p>
            <a:r>
              <a:rPr lang="en-US" sz="3200" spc="300" dirty="0" smtClean="0">
                <a:solidFill>
                  <a:schemeClr val="tx2">
                    <a:lumMod val="20000"/>
                    <a:lumOff val="80000"/>
                  </a:schemeClr>
                </a:solidFill>
                <a:latin typeface="Century Gothic" pitchFamily="34" charset="0"/>
              </a:rPr>
              <a:t>COVID-19 </a:t>
            </a:r>
            <a:r>
              <a:rPr lang="en-US" sz="3200" b="1" dirty="0">
                <a:solidFill>
                  <a:schemeClr val="tx2">
                    <a:lumMod val="20000"/>
                    <a:lumOff val="80000"/>
                  </a:schemeClr>
                </a:solidFill>
              </a:rPr>
              <a:t>Rural/Frontier Community Response</a:t>
            </a:r>
          </a:p>
          <a:p>
            <a:r>
              <a:rPr lang="en-US" sz="3200" b="1" dirty="0">
                <a:solidFill>
                  <a:schemeClr val="tx2">
                    <a:lumMod val="20000"/>
                    <a:lumOff val="80000"/>
                  </a:schemeClr>
                </a:solidFill>
              </a:rPr>
              <a:t>Tabletop Exercise</a:t>
            </a:r>
          </a:p>
          <a:p>
            <a:pPr algn="ctr"/>
            <a:endParaRPr lang="en-US" sz="3200" spc="300" dirty="0" smtClean="0">
              <a:solidFill>
                <a:schemeClr val="tx2">
                  <a:lumMod val="20000"/>
                  <a:lumOff val="80000"/>
                </a:schemeClr>
              </a:solidFill>
              <a:latin typeface="Century Gothic" pitchFamily="34" charset="0"/>
            </a:endParaRPr>
          </a:p>
          <a:p>
            <a:pPr algn="ctr"/>
            <a:endParaRPr lang="en-US" spc="300" dirty="0" smtClean="0">
              <a:solidFill>
                <a:schemeClr val="tx2">
                  <a:lumMod val="40000"/>
                  <a:lumOff val="60000"/>
                </a:schemeClr>
              </a:solidFill>
              <a:latin typeface="Century Gothic" pitchFamily="34" charset="0"/>
            </a:endParaRPr>
          </a:p>
          <a:p>
            <a:pPr algn="ctr"/>
            <a:endParaRPr lang="en-US" spc="300" dirty="0" smtClean="0">
              <a:solidFill>
                <a:schemeClr val="tx2">
                  <a:lumMod val="40000"/>
                  <a:lumOff val="60000"/>
                </a:schemeClr>
              </a:solidFill>
              <a:latin typeface="Century Gothic" pitchFamily="34" charset="0"/>
            </a:endParaRPr>
          </a:p>
          <a:p>
            <a:pPr algn="ctr"/>
            <a:endParaRPr lang="en-US" sz="800" spc="300" dirty="0" smtClean="0">
              <a:solidFill>
                <a:schemeClr val="tx2">
                  <a:lumMod val="40000"/>
                  <a:lumOff val="60000"/>
                </a:schemeClr>
              </a:solidFill>
              <a:latin typeface="Century Gothic" pitchFamily="34" charset="0"/>
            </a:endParaRPr>
          </a:p>
          <a:p>
            <a:pPr algn="ctr"/>
            <a:r>
              <a:rPr lang="en-US" spc="300" dirty="0" smtClean="0">
                <a:solidFill>
                  <a:schemeClr val="tx2">
                    <a:lumMod val="40000"/>
                    <a:lumOff val="60000"/>
                  </a:schemeClr>
                </a:solidFill>
                <a:latin typeface="Century Gothic" pitchFamily="34" charset="0"/>
              </a:rPr>
              <a:t>DIVISION OF PUBLIC HEALTH</a:t>
            </a:r>
          </a:p>
          <a:p>
            <a:pPr algn="ctr"/>
            <a:r>
              <a:rPr lang="en-US" spc="300" dirty="0" smtClean="0">
                <a:solidFill>
                  <a:schemeClr val="tx2">
                    <a:lumMod val="40000"/>
                    <a:lumOff val="60000"/>
                  </a:schemeClr>
                </a:solidFill>
                <a:latin typeface="Century Gothic" pitchFamily="34" charset="0"/>
              </a:rPr>
              <a:t>04/01/2020</a:t>
            </a:r>
            <a:endParaRPr lang="en-US" spc="300" dirty="0">
              <a:solidFill>
                <a:schemeClr val="tx2">
                  <a:lumMod val="40000"/>
                  <a:lumOff val="60000"/>
                </a:schemeClr>
              </a:solidFill>
              <a:latin typeface="Century Gothic"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5719330"/>
            <a:ext cx="1121079" cy="923852"/>
          </a:xfrm>
          <a:prstGeom prst="rect">
            <a:avLst/>
          </a:prstGeom>
        </p:spPr>
      </p:pic>
      <p:pic>
        <p:nvPicPr>
          <p:cNvPr id="7" name="Picture 6"/>
          <p:cNvPicPr>
            <a:picLocks noChangeAspect="1"/>
          </p:cNvPicPr>
          <p:nvPr/>
        </p:nvPicPr>
        <p:blipFill>
          <a:blip r:embed="rId5"/>
          <a:stretch>
            <a:fillRect/>
          </a:stretch>
        </p:blipFill>
        <p:spPr>
          <a:xfrm>
            <a:off x="7068923" y="49885"/>
            <a:ext cx="2070318" cy="2326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ABEF8-C318-47D4-AE82-037982409D31}"/>
              </a:ext>
            </a:extLst>
          </p:cNvPr>
          <p:cNvSpPr>
            <a:spLocks noGrp="1"/>
          </p:cNvSpPr>
          <p:nvPr>
            <p:ph type="title"/>
          </p:nvPr>
        </p:nvSpPr>
        <p:spPr>
          <a:xfrm>
            <a:off x="952500" y="313862"/>
            <a:ext cx="7239000" cy="822960"/>
          </a:xfrm>
        </p:spPr>
        <p:txBody>
          <a:bodyPr/>
          <a:lstStyle/>
          <a:p>
            <a:r>
              <a:rPr lang="en-US" dirty="0">
                <a:solidFill>
                  <a:schemeClr val="tx2">
                    <a:lumMod val="20000"/>
                    <a:lumOff val="80000"/>
                  </a:schemeClr>
                </a:solidFill>
              </a:rPr>
              <a:t>Current Situation Status</a:t>
            </a:r>
          </a:p>
        </p:txBody>
      </p:sp>
      <p:sp>
        <p:nvSpPr>
          <p:cNvPr id="3" name="Content Placeholder 2">
            <a:extLst>
              <a:ext uri="{FF2B5EF4-FFF2-40B4-BE49-F238E27FC236}">
                <a16:creationId xmlns="" xmlns:a16="http://schemas.microsoft.com/office/drawing/2014/main" id="{4B035C79-941B-458D-8057-8291165D038F}"/>
              </a:ext>
            </a:extLst>
          </p:cNvPr>
          <p:cNvSpPr>
            <a:spLocks noGrp="1"/>
          </p:cNvSpPr>
          <p:nvPr>
            <p:ph idx="1"/>
          </p:nvPr>
        </p:nvSpPr>
        <p:spPr>
          <a:xfrm>
            <a:off x="457200" y="1545264"/>
            <a:ext cx="7239000" cy="5312736"/>
          </a:xfrm>
        </p:spPr>
        <p:txBody>
          <a:bodyPr>
            <a:normAutofit fontScale="92500" lnSpcReduction="20000"/>
          </a:bodyPr>
          <a:lstStyle/>
          <a:p>
            <a:r>
              <a:rPr lang="en-US" dirty="0"/>
              <a:t>December 2019, outbreak of pneumonia,  cases of unknown origin, Wuhan City, China.  </a:t>
            </a:r>
          </a:p>
          <a:p>
            <a:r>
              <a:rPr lang="en-US" dirty="0"/>
              <a:t>January 7, 2020, Chinese authorities identified a new type of coronavirus</a:t>
            </a:r>
          </a:p>
          <a:p>
            <a:r>
              <a:rPr lang="en-US" dirty="0"/>
              <a:t>January 20, 2020, China, Thailand, Japan, Republic of Korea reported cases and deaths.</a:t>
            </a:r>
          </a:p>
          <a:p>
            <a:r>
              <a:rPr lang="en-US" dirty="0"/>
              <a:t>January 21, 2020, US announced 1</a:t>
            </a:r>
            <a:r>
              <a:rPr lang="en-US" baseline="30000" dirty="0"/>
              <a:t>st</a:t>
            </a:r>
            <a:r>
              <a:rPr lang="en-US" dirty="0"/>
              <a:t> COVID-19 case in Washington State.</a:t>
            </a:r>
          </a:p>
          <a:p>
            <a:r>
              <a:rPr lang="en-US" dirty="0"/>
              <a:t>February 22, 2020 nearly 80,000 confirmed cases, in 28 countries, with 2348 deaths.</a:t>
            </a:r>
          </a:p>
        </p:txBody>
      </p:sp>
      <p:sp>
        <p:nvSpPr>
          <p:cNvPr id="4" name="Slide Number Placeholder 3">
            <a:extLst>
              <a:ext uri="{FF2B5EF4-FFF2-40B4-BE49-F238E27FC236}">
                <a16:creationId xmlns="" xmlns:a16="http://schemas.microsoft.com/office/drawing/2014/main" id="{038F1553-7AAF-4E3E-BACB-D0938E26CD01}"/>
              </a:ext>
            </a:extLst>
          </p:cNvPr>
          <p:cNvSpPr>
            <a:spLocks noGrp="1"/>
          </p:cNvSpPr>
          <p:nvPr>
            <p:ph type="sldNum" sz="quarter" idx="12"/>
          </p:nvPr>
        </p:nvSpPr>
        <p:spPr/>
        <p:txBody>
          <a:bodyPr/>
          <a:lstStyle/>
          <a:p>
            <a:fld id="{70B9E04D-2629-402C-9B9F-4EC937331502}" type="slidenum">
              <a:rPr lang="en-US" smtClean="0"/>
              <a:t>10</a:t>
            </a:fld>
            <a:endParaRPr lang="en-US" dirty="0"/>
          </a:p>
        </p:txBody>
      </p:sp>
    </p:spTree>
    <p:extLst>
      <p:ext uri="{BB962C8B-B14F-4D97-AF65-F5344CB8AC3E}">
        <p14:creationId xmlns:p14="http://schemas.microsoft.com/office/powerpoint/2010/main" val="327083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08C23-E3F8-4693-9A90-A490C1F7813F}"/>
              </a:ext>
            </a:extLst>
          </p:cNvPr>
          <p:cNvSpPr>
            <a:spLocks noGrp="1"/>
          </p:cNvSpPr>
          <p:nvPr>
            <p:ph type="title"/>
          </p:nvPr>
        </p:nvSpPr>
        <p:spPr/>
        <p:txBody>
          <a:bodyPr/>
          <a:lstStyle/>
          <a:p>
            <a:r>
              <a:rPr lang="en-US" dirty="0">
                <a:solidFill>
                  <a:schemeClr val="tx2">
                    <a:lumMod val="20000"/>
                    <a:lumOff val="80000"/>
                  </a:schemeClr>
                </a:solidFill>
              </a:rPr>
              <a:t>Current Situation Status</a:t>
            </a:r>
          </a:p>
        </p:txBody>
      </p:sp>
      <p:sp>
        <p:nvSpPr>
          <p:cNvPr id="3" name="Content Placeholder 2">
            <a:extLst>
              <a:ext uri="{FF2B5EF4-FFF2-40B4-BE49-F238E27FC236}">
                <a16:creationId xmlns="" xmlns:a16="http://schemas.microsoft.com/office/drawing/2014/main" id="{7EBF3F84-8461-4846-990E-AB3D79ED6F91}"/>
              </a:ext>
            </a:extLst>
          </p:cNvPr>
          <p:cNvSpPr>
            <a:spLocks noGrp="1"/>
          </p:cNvSpPr>
          <p:nvPr>
            <p:ph idx="1"/>
          </p:nvPr>
        </p:nvSpPr>
        <p:spPr/>
        <p:txBody>
          <a:bodyPr>
            <a:normAutofit fontScale="85000" lnSpcReduction="20000"/>
          </a:bodyPr>
          <a:lstStyle/>
          <a:p>
            <a:r>
              <a:rPr lang="en-US" dirty="0"/>
              <a:t>March 8, 2020, confirmed cases in the US &gt;500.  </a:t>
            </a:r>
          </a:p>
          <a:p>
            <a:r>
              <a:rPr lang="en-US" dirty="0"/>
              <a:t>Social distancing and travel restriction orders issued by CDC.</a:t>
            </a:r>
          </a:p>
          <a:p>
            <a:r>
              <a:rPr lang="en-US" dirty="0"/>
              <a:t>March 15, 2020, </a:t>
            </a:r>
          </a:p>
          <a:p>
            <a:pPr lvl="1"/>
            <a:r>
              <a:rPr lang="en-US" dirty="0"/>
              <a:t>US confirmed cases &gt;3000 </a:t>
            </a:r>
          </a:p>
          <a:p>
            <a:pPr lvl="1"/>
            <a:r>
              <a:rPr lang="en-US" dirty="0"/>
              <a:t>Deaths 61</a:t>
            </a:r>
          </a:p>
          <a:p>
            <a:r>
              <a:rPr lang="en-US" dirty="0"/>
              <a:t>March 16, 2020, Italy 28,000 confirmed cases; high number of deaths.</a:t>
            </a:r>
          </a:p>
          <a:p>
            <a:r>
              <a:rPr lang="en-US" dirty="0"/>
              <a:t>March 30, 2020, US COVID Numbers </a:t>
            </a:r>
            <a:r>
              <a:rPr lang="en-US" sz="1400" dirty="0"/>
              <a:t>(as of 3/30/2020)</a:t>
            </a:r>
            <a:endParaRPr lang="en-US" dirty="0"/>
          </a:p>
          <a:p>
            <a:pPr lvl="1"/>
            <a:r>
              <a:rPr lang="en-US" dirty="0"/>
              <a:t>Cases:  160,385</a:t>
            </a:r>
          </a:p>
          <a:p>
            <a:pPr lvl="1"/>
            <a:r>
              <a:rPr lang="en-US" dirty="0"/>
              <a:t>Deaths:  2,953</a:t>
            </a:r>
          </a:p>
          <a:p>
            <a:pPr lvl="1"/>
            <a:endParaRPr lang="en-US" dirty="0"/>
          </a:p>
          <a:p>
            <a:endParaRPr lang="en-US" dirty="0"/>
          </a:p>
        </p:txBody>
      </p:sp>
      <p:sp>
        <p:nvSpPr>
          <p:cNvPr id="4" name="Slide Number Placeholder 3">
            <a:extLst>
              <a:ext uri="{FF2B5EF4-FFF2-40B4-BE49-F238E27FC236}">
                <a16:creationId xmlns="" xmlns:a16="http://schemas.microsoft.com/office/drawing/2014/main" id="{3EDA796D-191C-4A90-8EAE-5A11968913F8}"/>
              </a:ext>
            </a:extLst>
          </p:cNvPr>
          <p:cNvSpPr>
            <a:spLocks noGrp="1"/>
          </p:cNvSpPr>
          <p:nvPr>
            <p:ph type="sldNum" sz="quarter" idx="12"/>
          </p:nvPr>
        </p:nvSpPr>
        <p:spPr/>
        <p:txBody>
          <a:bodyPr/>
          <a:lstStyle/>
          <a:p>
            <a:fld id="{70B9E04D-2629-402C-9B9F-4EC937331502}" type="slidenum">
              <a:rPr lang="en-US" smtClean="0"/>
              <a:t>11</a:t>
            </a:fld>
            <a:endParaRPr lang="en-US" dirty="0"/>
          </a:p>
        </p:txBody>
      </p:sp>
    </p:spTree>
    <p:extLst>
      <p:ext uri="{BB962C8B-B14F-4D97-AF65-F5344CB8AC3E}">
        <p14:creationId xmlns:p14="http://schemas.microsoft.com/office/powerpoint/2010/main" val="254990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A30D5-11E6-4C8E-96A3-EB1F2EA7EA4D}"/>
              </a:ext>
            </a:extLst>
          </p:cNvPr>
          <p:cNvSpPr>
            <a:spLocks noGrp="1"/>
          </p:cNvSpPr>
          <p:nvPr>
            <p:ph type="title"/>
          </p:nvPr>
        </p:nvSpPr>
        <p:spPr>
          <a:xfrm>
            <a:off x="838200" y="243840"/>
            <a:ext cx="7239000" cy="822960"/>
          </a:xfrm>
        </p:spPr>
        <p:txBody>
          <a:bodyPr/>
          <a:lstStyle/>
          <a:p>
            <a:r>
              <a:rPr lang="en-US" dirty="0">
                <a:solidFill>
                  <a:schemeClr val="tx2">
                    <a:lumMod val="20000"/>
                    <a:lumOff val="80000"/>
                  </a:schemeClr>
                </a:solidFill>
              </a:rPr>
              <a:t>Alaska Situation Status</a:t>
            </a:r>
          </a:p>
        </p:txBody>
      </p:sp>
      <p:sp>
        <p:nvSpPr>
          <p:cNvPr id="3" name="Content Placeholder 2">
            <a:extLst>
              <a:ext uri="{FF2B5EF4-FFF2-40B4-BE49-F238E27FC236}">
                <a16:creationId xmlns="" xmlns:a16="http://schemas.microsoft.com/office/drawing/2014/main" id="{E36E4EBC-942E-488B-87E7-4FE09F2C7E9A}"/>
              </a:ext>
            </a:extLst>
          </p:cNvPr>
          <p:cNvSpPr>
            <a:spLocks noGrp="1"/>
          </p:cNvSpPr>
          <p:nvPr>
            <p:ph idx="1"/>
          </p:nvPr>
        </p:nvSpPr>
        <p:spPr>
          <a:xfrm>
            <a:off x="838200" y="1692592"/>
            <a:ext cx="7239000" cy="4846320"/>
          </a:xfrm>
        </p:spPr>
        <p:txBody>
          <a:bodyPr>
            <a:normAutofit fontScale="92500" lnSpcReduction="20000"/>
          </a:bodyPr>
          <a:lstStyle/>
          <a:p>
            <a:r>
              <a:rPr lang="en-US" dirty="0"/>
              <a:t>March 12, 2020 – First AK COVID-19 case announced.</a:t>
            </a:r>
          </a:p>
          <a:p>
            <a:r>
              <a:rPr lang="en-US" dirty="0"/>
              <a:t>Current AK COVID-19 Case Counts </a:t>
            </a:r>
            <a:r>
              <a:rPr lang="en-US" sz="1100" dirty="0"/>
              <a:t>(as of 3/30/2020)*</a:t>
            </a:r>
            <a:endParaRPr lang="en-US" dirty="0"/>
          </a:p>
          <a:p>
            <a:pPr lvl="1"/>
            <a:r>
              <a:rPr lang="en-US" dirty="0"/>
              <a:t>Total # of Cases:  119</a:t>
            </a:r>
          </a:p>
          <a:p>
            <a:pPr lvl="1"/>
            <a:r>
              <a:rPr lang="en-US" dirty="0"/>
              <a:t>Number of tests:	  2001</a:t>
            </a:r>
          </a:p>
          <a:p>
            <a:pPr lvl="1"/>
            <a:r>
              <a:rPr lang="en-US" dirty="0"/>
              <a:t>Cases hospitalized:  07</a:t>
            </a:r>
          </a:p>
          <a:p>
            <a:pPr lvl="1"/>
            <a:r>
              <a:rPr lang="en-US" dirty="0"/>
              <a:t>Deaths:	03</a:t>
            </a:r>
          </a:p>
          <a:p>
            <a:r>
              <a:rPr lang="en-US" dirty="0"/>
              <a:t>Highest # in cities</a:t>
            </a:r>
          </a:p>
          <a:p>
            <a:pPr lvl="1"/>
            <a:r>
              <a:rPr lang="en-US" dirty="0"/>
              <a:t>Anchorage (61)</a:t>
            </a:r>
          </a:p>
          <a:p>
            <a:pPr lvl="1"/>
            <a:r>
              <a:rPr lang="en-US" dirty="0"/>
              <a:t>Fairbanks (22)</a:t>
            </a:r>
          </a:p>
          <a:p>
            <a:pPr lvl="1"/>
            <a:r>
              <a:rPr lang="en-US" dirty="0"/>
              <a:t>Ketchikan (13)</a:t>
            </a:r>
          </a:p>
        </p:txBody>
      </p:sp>
      <p:sp>
        <p:nvSpPr>
          <p:cNvPr id="4" name="Slide Number Placeholder 3">
            <a:extLst>
              <a:ext uri="{FF2B5EF4-FFF2-40B4-BE49-F238E27FC236}">
                <a16:creationId xmlns="" xmlns:a16="http://schemas.microsoft.com/office/drawing/2014/main" id="{36BD7CEC-CC8B-49EF-A46D-9EE823CA5550}"/>
              </a:ext>
            </a:extLst>
          </p:cNvPr>
          <p:cNvSpPr>
            <a:spLocks noGrp="1"/>
          </p:cNvSpPr>
          <p:nvPr>
            <p:ph type="sldNum" sz="quarter" idx="12"/>
          </p:nvPr>
        </p:nvSpPr>
        <p:spPr/>
        <p:txBody>
          <a:bodyPr/>
          <a:lstStyle/>
          <a:p>
            <a:fld id="{70B9E04D-2629-402C-9B9F-4EC937331502}" type="slidenum">
              <a:rPr lang="en-US" smtClean="0"/>
              <a:t>12</a:t>
            </a:fld>
            <a:endParaRPr lang="en-US" dirty="0"/>
          </a:p>
        </p:txBody>
      </p:sp>
    </p:spTree>
    <p:extLst>
      <p:ext uri="{BB962C8B-B14F-4D97-AF65-F5344CB8AC3E}">
        <p14:creationId xmlns:p14="http://schemas.microsoft.com/office/powerpoint/2010/main" val="141977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EF32FC-A75D-4F48-83ED-E65BD017504F}"/>
              </a:ext>
            </a:extLst>
          </p:cNvPr>
          <p:cNvSpPr>
            <a:spLocks noGrp="1"/>
          </p:cNvSpPr>
          <p:nvPr>
            <p:ph type="title"/>
          </p:nvPr>
        </p:nvSpPr>
        <p:spPr>
          <a:xfrm>
            <a:off x="838200" y="304800"/>
            <a:ext cx="7239000" cy="822960"/>
          </a:xfrm>
        </p:spPr>
        <p:txBody>
          <a:bodyPr/>
          <a:lstStyle/>
          <a:p>
            <a:r>
              <a:rPr lang="en-US" dirty="0">
                <a:solidFill>
                  <a:schemeClr val="tx2">
                    <a:lumMod val="20000"/>
                    <a:lumOff val="80000"/>
                  </a:schemeClr>
                </a:solidFill>
              </a:rPr>
              <a:t>Alaska Situation Status</a:t>
            </a:r>
          </a:p>
        </p:txBody>
      </p:sp>
      <p:sp>
        <p:nvSpPr>
          <p:cNvPr id="3" name="Content Placeholder 2">
            <a:extLst>
              <a:ext uri="{FF2B5EF4-FFF2-40B4-BE49-F238E27FC236}">
                <a16:creationId xmlns="" xmlns:a16="http://schemas.microsoft.com/office/drawing/2014/main" id="{903B9CE3-235A-46EE-9A52-C6657FD155D4}"/>
              </a:ext>
            </a:extLst>
          </p:cNvPr>
          <p:cNvSpPr>
            <a:spLocks noGrp="1"/>
          </p:cNvSpPr>
          <p:nvPr>
            <p:ph idx="1"/>
          </p:nvPr>
        </p:nvSpPr>
        <p:spPr>
          <a:xfrm>
            <a:off x="685800" y="1692592"/>
            <a:ext cx="7239000" cy="4846320"/>
          </a:xfrm>
        </p:spPr>
        <p:txBody>
          <a:bodyPr>
            <a:normAutofit fontScale="92500" lnSpcReduction="20000"/>
          </a:bodyPr>
          <a:lstStyle/>
          <a:p>
            <a:r>
              <a:rPr lang="en-US" dirty="0"/>
              <a:t>March 27, 2020</a:t>
            </a:r>
          </a:p>
          <a:p>
            <a:pPr lvl="1"/>
            <a:r>
              <a:rPr lang="en-US" dirty="0"/>
              <a:t>Governor Mike Dunleavy issues a mandate “Social Distancing” </a:t>
            </a:r>
          </a:p>
          <a:p>
            <a:pPr lvl="1"/>
            <a:r>
              <a:rPr lang="en-US" dirty="0"/>
              <a:t>Mandate restricts the movement of individuals within the State of Alaska in order to prevent, slow, and otherwise disrupt the spread of the virus that causes COVID-19.</a:t>
            </a:r>
          </a:p>
          <a:p>
            <a:pPr lvl="1"/>
            <a:r>
              <a:rPr lang="en-US" dirty="0"/>
              <a:t>Mandate in effect March 28, 2020 at 5 PM and in effect until April 11, 2020</a:t>
            </a:r>
          </a:p>
          <a:p>
            <a:r>
              <a:rPr lang="en-US" dirty="0"/>
              <a:t>“Increasing concern for new cases of COVID-19 being transmitted via community spread within the state…”</a:t>
            </a:r>
          </a:p>
          <a:p>
            <a:pPr lvl="1"/>
            <a:endParaRPr lang="en-US" dirty="0"/>
          </a:p>
        </p:txBody>
      </p:sp>
      <p:sp>
        <p:nvSpPr>
          <p:cNvPr id="4" name="Slide Number Placeholder 3">
            <a:extLst>
              <a:ext uri="{FF2B5EF4-FFF2-40B4-BE49-F238E27FC236}">
                <a16:creationId xmlns="" xmlns:a16="http://schemas.microsoft.com/office/drawing/2014/main" id="{6CBAB05B-E725-48E1-AF85-CA7898825A6F}"/>
              </a:ext>
            </a:extLst>
          </p:cNvPr>
          <p:cNvSpPr>
            <a:spLocks noGrp="1"/>
          </p:cNvSpPr>
          <p:nvPr>
            <p:ph type="sldNum" sz="quarter" idx="12"/>
          </p:nvPr>
        </p:nvSpPr>
        <p:spPr/>
        <p:txBody>
          <a:bodyPr/>
          <a:lstStyle/>
          <a:p>
            <a:fld id="{70B9E04D-2629-402C-9B9F-4EC937331502}" type="slidenum">
              <a:rPr lang="en-US" smtClean="0"/>
              <a:t>13</a:t>
            </a:fld>
            <a:endParaRPr lang="en-US" dirty="0"/>
          </a:p>
        </p:txBody>
      </p:sp>
    </p:spTree>
    <p:extLst>
      <p:ext uri="{BB962C8B-B14F-4D97-AF65-F5344CB8AC3E}">
        <p14:creationId xmlns:p14="http://schemas.microsoft.com/office/powerpoint/2010/main" val="382680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85800" y="2286000"/>
            <a:ext cx="7239000" cy="1143000"/>
          </a:xfrm>
        </p:spPr>
        <p:txBody>
          <a:bodyPr>
            <a:noAutofit/>
          </a:bodyPr>
          <a:lstStyle/>
          <a:p>
            <a:r>
              <a:rPr lang="en-US" sz="3600" dirty="0"/>
              <a:t>Module 1:  </a:t>
            </a:r>
            <a:br>
              <a:rPr lang="en-US" sz="3600" dirty="0"/>
            </a:br>
            <a:r>
              <a:rPr lang="en-US" sz="3600" dirty="0"/>
              <a:t>No COVID-19 Cases Known </a:t>
            </a:r>
            <a:br>
              <a:rPr lang="en-US" sz="3600" dirty="0"/>
            </a:br>
            <a:r>
              <a:rPr lang="en-US" sz="3600" dirty="0"/>
              <a:t>in the Community</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14</a:t>
            </a:fld>
            <a:endParaRPr lang="en-US" dirty="0"/>
          </a:p>
        </p:txBody>
      </p:sp>
    </p:spTree>
    <p:extLst>
      <p:ext uri="{BB962C8B-B14F-4D97-AF65-F5344CB8AC3E}">
        <p14:creationId xmlns:p14="http://schemas.microsoft.com/office/powerpoint/2010/main" val="330501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239000" cy="975360"/>
          </a:xfrm>
        </p:spPr>
        <p:txBody>
          <a:bodyPr>
            <a:noAutofit/>
          </a:bodyPr>
          <a:lstStyle/>
          <a:p>
            <a:r>
              <a:rPr lang="en-US" sz="3200" dirty="0">
                <a:solidFill>
                  <a:schemeClr val="tx2">
                    <a:lumMod val="20000"/>
                    <a:lumOff val="80000"/>
                  </a:schemeClr>
                </a:solidFill>
              </a:rPr>
              <a:t>Assessing top priorities and issues to Mitigate (prevent) the Spread of COVID-19</a:t>
            </a:r>
          </a:p>
        </p:txBody>
      </p:sp>
      <p:sp>
        <p:nvSpPr>
          <p:cNvPr id="3" name="Content Placeholder 2"/>
          <p:cNvSpPr>
            <a:spLocks noGrp="1"/>
          </p:cNvSpPr>
          <p:nvPr>
            <p:ph idx="1"/>
          </p:nvPr>
        </p:nvSpPr>
        <p:spPr>
          <a:xfrm>
            <a:off x="381000" y="2195512"/>
            <a:ext cx="7467600" cy="4343400"/>
          </a:xfrm>
        </p:spPr>
        <p:txBody>
          <a:bodyPr>
            <a:normAutofit fontScale="70000" lnSpcReduction="20000"/>
          </a:bodyPr>
          <a:lstStyle/>
          <a:p>
            <a:r>
              <a:rPr lang="en-US" dirty="0"/>
              <a:t>Round table discussion (each participant / discipline reports):</a:t>
            </a:r>
          </a:p>
          <a:p>
            <a:pPr lvl="1"/>
            <a:r>
              <a:rPr lang="en-US" dirty="0"/>
              <a:t>What is the top concerns about COVID-19 coming to your community for your organization / agency?</a:t>
            </a:r>
          </a:p>
          <a:p>
            <a:pPr lvl="1"/>
            <a:r>
              <a:rPr lang="en-US" dirty="0"/>
              <a:t>Do you have a plan in place to address that concern?  </a:t>
            </a:r>
          </a:p>
          <a:p>
            <a:pPr lvl="1"/>
            <a:r>
              <a:rPr lang="en-US" dirty="0"/>
              <a:t>What resources do you have to address that concern and what may be needed?</a:t>
            </a:r>
          </a:p>
          <a:p>
            <a:pPr lvl="1"/>
            <a:r>
              <a:rPr lang="en-US" dirty="0"/>
              <a:t>Is there a participant that can assist with the concern or need?</a:t>
            </a:r>
          </a:p>
          <a:p>
            <a:pPr lvl="1"/>
            <a:r>
              <a:rPr lang="en-US" dirty="0"/>
              <a:t>Are the needs of your organization in conflict or in competition with others?</a:t>
            </a:r>
          </a:p>
          <a:p>
            <a:pPr lvl="1"/>
            <a:r>
              <a:rPr lang="en-US" dirty="0"/>
              <a:t>Refer to Gap Assessment form if needed.</a:t>
            </a:r>
          </a:p>
          <a:p>
            <a:pPr lvl="1"/>
            <a:r>
              <a:rPr lang="en-US" dirty="0"/>
              <a:t>Is a Joint Command Group or Incident Command Group being considered to manage the emergency in the community?</a:t>
            </a:r>
          </a:p>
          <a:p>
            <a:pPr lvl="2"/>
            <a:endParaRPr lang="en-US" dirty="0"/>
          </a:p>
        </p:txBody>
      </p:sp>
      <p:sp>
        <p:nvSpPr>
          <p:cNvPr id="4" name="Slide Number Placeholder 3"/>
          <p:cNvSpPr>
            <a:spLocks noGrp="1"/>
          </p:cNvSpPr>
          <p:nvPr>
            <p:ph type="sldNum" sz="quarter" idx="12"/>
          </p:nvPr>
        </p:nvSpPr>
        <p:spPr/>
        <p:txBody>
          <a:bodyPr/>
          <a:lstStyle/>
          <a:p>
            <a:fld id="{70B9E04D-2629-402C-9B9F-4EC937331502}" type="slidenum">
              <a:rPr lang="en-US" smtClean="0"/>
              <a:t>15</a:t>
            </a:fld>
            <a:endParaRPr lang="en-US" dirty="0"/>
          </a:p>
        </p:txBody>
      </p:sp>
    </p:spTree>
    <p:extLst>
      <p:ext uri="{BB962C8B-B14F-4D97-AF65-F5344CB8AC3E}">
        <p14:creationId xmlns:p14="http://schemas.microsoft.com/office/powerpoint/2010/main" val="338618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AE775F-9976-4DEB-8D10-CF6C2B8E6FCF}"/>
              </a:ext>
            </a:extLst>
          </p:cNvPr>
          <p:cNvSpPr>
            <a:spLocks noGrp="1"/>
          </p:cNvSpPr>
          <p:nvPr>
            <p:ph type="title"/>
          </p:nvPr>
        </p:nvSpPr>
        <p:spPr>
          <a:xfrm>
            <a:off x="457200" y="254197"/>
            <a:ext cx="7239000" cy="822960"/>
          </a:xfrm>
        </p:spPr>
        <p:txBody>
          <a:bodyPr>
            <a:normAutofit fontScale="90000"/>
          </a:bodyPr>
          <a:lstStyle/>
          <a:p>
            <a:r>
              <a:rPr lang="en-US" dirty="0">
                <a:solidFill>
                  <a:schemeClr val="tx2">
                    <a:lumMod val="20000"/>
                    <a:lumOff val="80000"/>
                  </a:schemeClr>
                </a:solidFill>
              </a:rPr>
              <a:t>Social Distancing </a:t>
            </a:r>
            <a:br>
              <a:rPr lang="en-US" dirty="0">
                <a:solidFill>
                  <a:schemeClr val="tx2">
                    <a:lumMod val="20000"/>
                    <a:lumOff val="80000"/>
                  </a:schemeClr>
                </a:solidFill>
              </a:rPr>
            </a:br>
            <a:r>
              <a:rPr lang="en-US" dirty="0">
                <a:solidFill>
                  <a:schemeClr val="tx2">
                    <a:lumMod val="20000"/>
                    <a:lumOff val="80000"/>
                  </a:schemeClr>
                </a:solidFill>
              </a:rPr>
              <a:t>(not Social Isolation)</a:t>
            </a:r>
          </a:p>
        </p:txBody>
      </p:sp>
      <p:sp>
        <p:nvSpPr>
          <p:cNvPr id="3" name="Content Placeholder 2">
            <a:extLst>
              <a:ext uri="{FF2B5EF4-FFF2-40B4-BE49-F238E27FC236}">
                <a16:creationId xmlns="" xmlns:a16="http://schemas.microsoft.com/office/drawing/2014/main" id="{AF460773-43E9-42A1-BF4D-F540BE5988D6}"/>
              </a:ext>
            </a:extLst>
          </p:cNvPr>
          <p:cNvSpPr>
            <a:spLocks noGrp="1"/>
          </p:cNvSpPr>
          <p:nvPr>
            <p:ph idx="1"/>
          </p:nvPr>
        </p:nvSpPr>
        <p:spPr>
          <a:xfrm>
            <a:off x="838200" y="1752600"/>
            <a:ext cx="7239000" cy="5388936"/>
          </a:xfrm>
        </p:spPr>
        <p:txBody>
          <a:bodyPr>
            <a:normAutofit fontScale="77500" lnSpcReduction="20000"/>
          </a:bodyPr>
          <a:lstStyle/>
          <a:p>
            <a:r>
              <a:rPr lang="en-US" dirty="0"/>
              <a:t>How will/is social distancing effect your populations?</a:t>
            </a:r>
          </a:p>
          <a:p>
            <a:pPr lvl="1"/>
            <a:r>
              <a:rPr lang="en-US" dirty="0"/>
              <a:t>Impact community gatherings?</a:t>
            </a:r>
          </a:p>
          <a:p>
            <a:r>
              <a:rPr lang="en-US" dirty="0"/>
              <a:t>If schools are closed, how will/is this impact: </a:t>
            </a:r>
          </a:p>
          <a:p>
            <a:pPr lvl="1"/>
            <a:r>
              <a:rPr lang="en-US" dirty="0"/>
              <a:t>Students (e.g., education, food/meals, activity?</a:t>
            </a:r>
          </a:p>
          <a:p>
            <a:pPr lvl="1"/>
            <a:r>
              <a:rPr lang="en-US" dirty="0"/>
              <a:t>Parents (e.g., childcare, able to work, stress)</a:t>
            </a:r>
          </a:p>
          <a:p>
            <a:pPr lvl="1"/>
            <a:r>
              <a:rPr lang="en-US" dirty="0"/>
              <a:t>Others</a:t>
            </a:r>
          </a:p>
          <a:p>
            <a:r>
              <a:rPr lang="en-US" dirty="0"/>
              <a:t>How is the need and importance of social distancing being communicated to your community?</a:t>
            </a:r>
          </a:p>
          <a:p>
            <a:r>
              <a:rPr lang="en-US" dirty="0"/>
              <a:t>How can your leaders and trusted messengers communicate the importance of complying with social distancing?</a:t>
            </a:r>
          </a:p>
          <a:p>
            <a:r>
              <a:rPr lang="en-US" dirty="0"/>
              <a:t>What actions do you (have you) take if community members do not comply?</a:t>
            </a:r>
          </a:p>
        </p:txBody>
      </p:sp>
      <p:sp>
        <p:nvSpPr>
          <p:cNvPr id="4" name="Slide Number Placeholder 3">
            <a:extLst>
              <a:ext uri="{FF2B5EF4-FFF2-40B4-BE49-F238E27FC236}">
                <a16:creationId xmlns="" xmlns:a16="http://schemas.microsoft.com/office/drawing/2014/main" id="{C9AE9DC9-9EC0-439E-9BC3-B507E8266E8D}"/>
              </a:ext>
            </a:extLst>
          </p:cNvPr>
          <p:cNvSpPr>
            <a:spLocks noGrp="1"/>
          </p:cNvSpPr>
          <p:nvPr>
            <p:ph type="sldNum" sz="quarter" idx="12"/>
          </p:nvPr>
        </p:nvSpPr>
        <p:spPr/>
        <p:txBody>
          <a:bodyPr/>
          <a:lstStyle/>
          <a:p>
            <a:fld id="{70B9E04D-2629-402C-9B9F-4EC937331502}" type="slidenum">
              <a:rPr lang="en-US" smtClean="0"/>
              <a:t>16</a:t>
            </a:fld>
            <a:endParaRPr lang="en-US" dirty="0"/>
          </a:p>
        </p:txBody>
      </p:sp>
    </p:spTree>
    <p:extLst>
      <p:ext uri="{BB962C8B-B14F-4D97-AF65-F5344CB8AC3E}">
        <p14:creationId xmlns:p14="http://schemas.microsoft.com/office/powerpoint/2010/main" val="258003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AE775F-9976-4DEB-8D10-CF6C2B8E6FCF}"/>
              </a:ext>
            </a:extLst>
          </p:cNvPr>
          <p:cNvSpPr>
            <a:spLocks noGrp="1"/>
          </p:cNvSpPr>
          <p:nvPr>
            <p:ph type="title"/>
          </p:nvPr>
        </p:nvSpPr>
        <p:spPr>
          <a:xfrm>
            <a:off x="457200" y="254197"/>
            <a:ext cx="7239000" cy="822960"/>
          </a:xfrm>
        </p:spPr>
        <p:txBody>
          <a:bodyPr>
            <a:normAutofit fontScale="90000"/>
          </a:bodyPr>
          <a:lstStyle/>
          <a:p>
            <a:r>
              <a:rPr lang="en-US" dirty="0">
                <a:solidFill>
                  <a:schemeClr val="tx2">
                    <a:lumMod val="20000"/>
                    <a:lumOff val="80000"/>
                  </a:schemeClr>
                </a:solidFill>
              </a:rPr>
              <a:t>Social Distancing </a:t>
            </a:r>
            <a:br>
              <a:rPr lang="en-US" dirty="0">
                <a:solidFill>
                  <a:schemeClr val="tx2">
                    <a:lumMod val="20000"/>
                    <a:lumOff val="80000"/>
                  </a:schemeClr>
                </a:solidFill>
              </a:rPr>
            </a:br>
            <a:r>
              <a:rPr lang="en-US" dirty="0">
                <a:solidFill>
                  <a:schemeClr val="tx2">
                    <a:lumMod val="20000"/>
                    <a:lumOff val="80000"/>
                  </a:schemeClr>
                </a:solidFill>
              </a:rPr>
              <a:t>(not Social Isolation)</a:t>
            </a:r>
          </a:p>
        </p:txBody>
      </p:sp>
      <p:sp>
        <p:nvSpPr>
          <p:cNvPr id="3" name="Content Placeholder 2">
            <a:extLst>
              <a:ext uri="{FF2B5EF4-FFF2-40B4-BE49-F238E27FC236}">
                <a16:creationId xmlns="" xmlns:a16="http://schemas.microsoft.com/office/drawing/2014/main" id="{AF460773-43E9-42A1-BF4D-F540BE5988D6}"/>
              </a:ext>
            </a:extLst>
          </p:cNvPr>
          <p:cNvSpPr>
            <a:spLocks noGrp="1"/>
          </p:cNvSpPr>
          <p:nvPr>
            <p:ph idx="1"/>
          </p:nvPr>
        </p:nvSpPr>
        <p:spPr>
          <a:xfrm>
            <a:off x="1066800" y="1489659"/>
            <a:ext cx="7239000" cy="5388936"/>
          </a:xfrm>
        </p:spPr>
        <p:txBody>
          <a:bodyPr>
            <a:normAutofit fontScale="85000" lnSpcReduction="20000"/>
          </a:bodyPr>
          <a:lstStyle/>
          <a:p>
            <a:r>
              <a:rPr lang="en-US" dirty="0"/>
              <a:t>What are the mental health implications?</a:t>
            </a:r>
          </a:p>
          <a:p>
            <a:pPr lvl="1"/>
            <a:r>
              <a:rPr lang="en-US" dirty="0"/>
              <a:t>Isolation of individuals</a:t>
            </a:r>
          </a:p>
          <a:p>
            <a:pPr lvl="2"/>
            <a:r>
              <a:rPr lang="en-US" dirty="0"/>
              <a:t>Children</a:t>
            </a:r>
          </a:p>
          <a:p>
            <a:pPr lvl="2"/>
            <a:r>
              <a:rPr lang="en-US" dirty="0"/>
              <a:t>Adults</a:t>
            </a:r>
          </a:p>
          <a:p>
            <a:pPr lvl="2"/>
            <a:r>
              <a:rPr lang="en-US" dirty="0"/>
              <a:t>Those with access and functional needs</a:t>
            </a:r>
          </a:p>
          <a:p>
            <a:pPr lvl="2"/>
            <a:r>
              <a:rPr lang="en-US" dirty="0"/>
              <a:t>Disabled</a:t>
            </a:r>
          </a:p>
          <a:p>
            <a:pPr lvl="2"/>
            <a:r>
              <a:rPr lang="en-US" dirty="0"/>
              <a:t>Elderly</a:t>
            </a:r>
          </a:p>
          <a:p>
            <a:pPr lvl="2"/>
            <a:r>
              <a:rPr lang="en-US" dirty="0"/>
              <a:t>Families</a:t>
            </a:r>
          </a:p>
          <a:p>
            <a:pPr lvl="2"/>
            <a:r>
              <a:rPr lang="en-US" dirty="0"/>
              <a:t>Increase in loneliness</a:t>
            </a:r>
          </a:p>
          <a:p>
            <a:pPr lvl="2"/>
            <a:r>
              <a:rPr lang="en-US" dirty="0"/>
              <a:t>Increase in domestic violence</a:t>
            </a:r>
          </a:p>
          <a:p>
            <a:pPr lvl="2"/>
            <a:r>
              <a:rPr lang="en-US" dirty="0"/>
              <a:t>Increase in suicide</a:t>
            </a:r>
          </a:p>
          <a:p>
            <a:pPr lvl="2"/>
            <a:r>
              <a:rPr lang="en-US" dirty="0"/>
              <a:t>Loneliness</a:t>
            </a:r>
          </a:p>
          <a:p>
            <a:pPr lvl="2"/>
            <a:r>
              <a:rPr lang="en-US" dirty="0"/>
              <a:t>Others</a:t>
            </a:r>
          </a:p>
          <a:p>
            <a:r>
              <a:rPr lang="en-US" dirty="0"/>
              <a:t>What are some mitigation, communications, and outreach measures can be done to reduce the impact?</a:t>
            </a:r>
          </a:p>
          <a:p>
            <a:pPr marL="292608" lvl="1" indent="0">
              <a:buNone/>
            </a:pPr>
            <a:endParaRPr lang="en-US" dirty="0"/>
          </a:p>
        </p:txBody>
      </p:sp>
      <p:sp>
        <p:nvSpPr>
          <p:cNvPr id="4" name="Slide Number Placeholder 3">
            <a:extLst>
              <a:ext uri="{FF2B5EF4-FFF2-40B4-BE49-F238E27FC236}">
                <a16:creationId xmlns="" xmlns:a16="http://schemas.microsoft.com/office/drawing/2014/main" id="{C9AE9DC9-9EC0-439E-9BC3-B507E8266E8D}"/>
              </a:ext>
            </a:extLst>
          </p:cNvPr>
          <p:cNvSpPr>
            <a:spLocks noGrp="1"/>
          </p:cNvSpPr>
          <p:nvPr>
            <p:ph type="sldNum" sz="quarter" idx="12"/>
          </p:nvPr>
        </p:nvSpPr>
        <p:spPr/>
        <p:txBody>
          <a:bodyPr/>
          <a:lstStyle/>
          <a:p>
            <a:fld id="{70B9E04D-2629-402C-9B9F-4EC937331502}" type="slidenum">
              <a:rPr lang="en-US" smtClean="0"/>
              <a:t>17</a:t>
            </a:fld>
            <a:endParaRPr lang="en-US" dirty="0"/>
          </a:p>
        </p:txBody>
      </p:sp>
    </p:spTree>
    <p:extLst>
      <p:ext uri="{BB962C8B-B14F-4D97-AF65-F5344CB8AC3E}">
        <p14:creationId xmlns:p14="http://schemas.microsoft.com/office/powerpoint/2010/main" val="361326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031E5-9998-4628-BDB6-5BA5FE17EF38}"/>
              </a:ext>
            </a:extLst>
          </p:cNvPr>
          <p:cNvSpPr>
            <a:spLocks noGrp="1"/>
          </p:cNvSpPr>
          <p:nvPr>
            <p:ph type="title"/>
          </p:nvPr>
        </p:nvSpPr>
        <p:spPr>
          <a:xfrm>
            <a:off x="457200" y="304800"/>
            <a:ext cx="7239000" cy="746760"/>
          </a:xfrm>
        </p:spPr>
        <p:txBody>
          <a:bodyPr>
            <a:normAutofit fontScale="90000"/>
          </a:bodyPr>
          <a:lstStyle/>
          <a:p>
            <a:r>
              <a:rPr lang="en-US" dirty="0">
                <a:solidFill>
                  <a:schemeClr val="tx2">
                    <a:lumMod val="20000"/>
                    <a:lumOff val="80000"/>
                  </a:schemeClr>
                </a:solidFill>
              </a:rPr>
              <a:t>Communications</a:t>
            </a:r>
          </a:p>
        </p:txBody>
      </p:sp>
      <p:sp>
        <p:nvSpPr>
          <p:cNvPr id="3" name="Content Placeholder 2">
            <a:extLst>
              <a:ext uri="{FF2B5EF4-FFF2-40B4-BE49-F238E27FC236}">
                <a16:creationId xmlns="" xmlns:a16="http://schemas.microsoft.com/office/drawing/2014/main" id="{13D91C96-DB0E-4E19-8D2B-07FF1B53ED8B}"/>
              </a:ext>
            </a:extLst>
          </p:cNvPr>
          <p:cNvSpPr>
            <a:spLocks noGrp="1"/>
          </p:cNvSpPr>
          <p:nvPr>
            <p:ph idx="1"/>
          </p:nvPr>
        </p:nvSpPr>
        <p:spPr>
          <a:xfrm>
            <a:off x="838200" y="1456107"/>
            <a:ext cx="7239000" cy="5236536"/>
          </a:xfrm>
        </p:spPr>
        <p:txBody>
          <a:bodyPr>
            <a:normAutofit fontScale="77500" lnSpcReduction="20000"/>
          </a:bodyPr>
          <a:lstStyle/>
          <a:p>
            <a:r>
              <a:rPr lang="en-US" dirty="0"/>
              <a:t>Clear and consistent communications are essential during emergencies!</a:t>
            </a:r>
          </a:p>
          <a:p>
            <a:r>
              <a:rPr lang="en-US" dirty="0"/>
              <a:t>What are the main sources of communications in the community? (e.g., media, radio, internet, Facebook, social media)</a:t>
            </a:r>
          </a:p>
          <a:p>
            <a:pPr lvl="1"/>
            <a:r>
              <a:rPr lang="en-US" dirty="0"/>
              <a:t>If community members do not have access to communications, how can you get the information to them?</a:t>
            </a:r>
          </a:p>
          <a:p>
            <a:pPr lvl="1"/>
            <a:r>
              <a:rPr lang="en-US" dirty="0"/>
              <a:t>A Facebook page could be set up to take/answer questions from your community.</a:t>
            </a:r>
          </a:p>
          <a:p>
            <a:r>
              <a:rPr lang="en-US" dirty="0"/>
              <a:t>How do you communicate the recommendations of Public Health to the entire population?</a:t>
            </a:r>
          </a:p>
          <a:p>
            <a:pPr lvl="1"/>
            <a:r>
              <a:rPr lang="en-US" dirty="0"/>
              <a:t>How can it be improved to enhance compliance?</a:t>
            </a:r>
          </a:p>
          <a:p>
            <a:pPr lvl="1"/>
            <a:r>
              <a:rPr lang="en-US" dirty="0"/>
              <a:t>How can trusted messengers be used?</a:t>
            </a:r>
          </a:p>
          <a:p>
            <a:pPr lvl="1"/>
            <a:r>
              <a:rPr lang="en-US" dirty="0"/>
              <a:t>Translation/Multilingual local leadership?</a:t>
            </a:r>
          </a:p>
          <a:p>
            <a:pPr lvl="1"/>
            <a:r>
              <a:rPr lang="en-US" dirty="0"/>
              <a:t>Others</a:t>
            </a:r>
          </a:p>
        </p:txBody>
      </p:sp>
      <p:sp>
        <p:nvSpPr>
          <p:cNvPr id="4" name="Slide Number Placeholder 3">
            <a:extLst>
              <a:ext uri="{FF2B5EF4-FFF2-40B4-BE49-F238E27FC236}">
                <a16:creationId xmlns="" xmlns:a16="http://schemas.microsoft.com/office/drawing/2014/main" id="{FD2FF3C4-FFAB-4CA6-8AB0-831E143349BA}"/>
              </a:ext>
            </a:extLst>
          </p:cNvPr>
          <p:cNvSpPr>
            <a:spLocks noGrp="1"/>
          </p:cNvSpPr>
          <p:nvPr>
            <p:ph type="sldNum" sz="quarter" idx="12"/>
          </p:nvPr>
        </p:nvSpPr>
        <p:spPr/>
        <p:txBody>
          <a:bodyPr/>
          <a:lstStyle/>
          <a:p>
            <a:fld id="{70B9E04D-2629-402C-9B9F-4EC937331502}" type="slidenum">
              <a:rPr lang="en-US" smtClean="0"/>
              <a:t>18</a:t>
            </a:fld>
            <a:endParaRPr lang="en-US" dirty="0"/>
          </a:p>
        </p:txBody>
      </p:sp>
    </p:spTree>
    <p:extLst>
      <p:ext uri="{BB962C8B-B14F-4D97-AF65-F5344CB8AC3E}">
        <p14:creationId xmlns:p14="http://schemas.microsoft.com/office/powerpoint/2010/main" val="216476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407FE-A5B2-4853-8847-26183E0C88FE}"/>
              </a:ext>
            </a:extLst>
          </p:cNvPr>
          <p:cNvSpPr>
            <a:spLocks noGrp="1"/>
          </p:cNvSpPr>
          <p:nvPr>
            <p:ph type="title"/>
          </p:nvPr>
        </p:nvSpPr>
        <p:spPr>
          <a:xfrm>
            <a:off x="457200" y="320040"/>
            <a:ext cx="7239000" cy="670560"/>
          </a:xfrm>
        </p:spPr>
        <p:txBody>
          <a:bodyPr>
            <a:normAutofit fontScale="90000"/>
          </a:bodyPr>
          <a:lstStyle/>
          <a:p>
            <a:r>
              <a:rPr lang="en-US" dirty="0">
                <a:solidFill>
                  <a:schemeClr val="tx2">
                    <a:lumMod val="20000"/>
                    <a:lumOff val="80000"/>
                  </a:schemeClr>
                </a:solidFill>
              </a:rPr>
              <a:t>Health and Medical</a:t>
            </a:r>
          </a:p>
        </p:txBody>
      </p:sp>
      <p:sp>
        <p:nvSpPr>
          <p:cNvPr id="3" name="Content Placeholder 2">
            <a:extLst>
              <a:ext uri="{FF2B5EF4-FFF2-40B4-BE49-F238E27FC236}">
                <a16:creationId xmlns="" xmlns:a16="http://schemas.microsoft.com/office/drawing/2014/main" id="{6FC94A8C-540F-4150-AAE7-92ACF450F1EB}"/>
              </a:ext>
            </a:extLst>
          </p:cNvPr>
          <p:cNvSpPr>
            <a:spLocks noGrp="1"/>
          </p:cNvSpPr>
          <p:nvPr>
            <p:ph idx="1"/>
          </p:nvPr>
        </p:nvSpPr>
        <p:spPr>
          <a:xfrm>
            <a:off x="762000" y="1545264"/>
            <a:ext cx="7239000" cy="5312736"/>
          </a:xfrm>
        </p:spPr>
        <p:txBody>
          <a:bodyPr>
            <a:normAutofit fontScale="62500" lnSpcReduction="20000"/>
          </a:bodyPr>
          <a:lstStyle/>
          <a:p>
            <a:r>
              <a:rPr lang="en-US" dirty="0"/>
              <a:t>What is your current capacity to deliver care for COVID-19 suspected or confirmed cases?</a:t>
            </a:r>
          </a:p>
          <a:p>
            <a:pPr lvl="1"/>
            <a:r>
              <a:rPr lang="en-US" dirty="0"/>
              <a:t>Public health capacity</a:t>
            </a:r>
          </a:p>
          <a:p>
            <a:pPr lvl="1"/>
            <a:r>
              <a:rPr lang="en-US" dirty="0"/>
              <a:t>Medical capacity (e.g., hospital, MD office, other)</a:t>
            </a:r>
          </a:p>
          <a:p>
            <a:pPr lvl="1"/>
            <a:r>
              <a:rPr lang="en-US" dirty="0"/>
              <a:t>Federally funded Community Health Centers</a:t>
            </a:r>
          </a:p>
          <a:p>
            <a:pPr lvl="1"/>
            <a:r>
              <a:rPr lang="en-US" dirty="0"/>
              <a:t>Medivac</a:t>
            </a:r>
          </a:p>
          <a:p>
            <a:pPr lvl="1"/>
            <a:r>
              <a:rPr lang="en-US" dirty="0"/>
              <a:t>What would limit or prohibit you from delivering care at your capacity?</a:t>
            </a:r>
          </a:p>
          <a:p>
            <a:r>
              <a:rPr lang="en-US" dirty="0"/>
              <a:t>How can your public health and medical partners prepare for increased COVID-19 cases and expand capacity now?</a:t>
            </a:r>
          </a:p>
          <a:p>
            <a:r>
              <a:rPr lang="en-US" dirty="0"/>
              <a:t>Are EMS, Fire and other responders prepared to treat/transport suspected cases?</a:t>
            </a:r>
          </a:p>
          <a:p>
            <a:pPr lvl="1"/>
            <a:r>
              <a:rPr lang="en-US" dirty="0"/>
              <a:t>How can 911 callers be screened for potential symptoms prior to arrival?</a:t>
            </a:r>
          </a:p>
          <a:p>
            <a:pPr lvl="1"/>
            <a:r>
              <a:rPr lang="en-US" dirty="0"/>
              <a:t>Does EMS/Fire have the PPE and training needed to respond to a person with suspect symptoms?</a:t>
            </a:r>
          </a:p>
          <a:p>
            <a:r>
              <a:rPr lang="en-US" dirty="0"/>
              <a:t>Are you connected to the Alaska Department of Health to provide status updates and resource needs?</a:t>
            </a:r>
          </a:p>
          <a:p>
            <a:pPr lvl="1"/>
            <a:r>
              <a:rPr lang="en-US" dirty="0"/>
              <a:t>Who is the point of contact in your community?</a:t>
            </a:r>
          </a:p>
        </p:txBody>
      </p:sp>
      <p:sp>
        <p:nvSpPr>
          <p:cNvPr id="4" name="Slide Number Placeholder 3">
            <a:extLst>
              <a:ext uri="{FF2B5EF4-FFF2-40B4-BE49-F238E27FC236}">
                <a16:creationId xmlns="" xmlns:a16="http://schemas.microsoft.com/office/drawing/2014/main" id="{4B4F147F-A71A-4ADA-B1DE-F1869D885AAF}"/>
              </a:ext>
            </a:extLst>
          </p:cNvPr>
          <p:cNvSpPr>
            <a:spLocks noGrp="1"/>
          </p:cNvSpPr>
          <p:nvPr>
            <p:ph type="sldNum" sz="quarter" idx="12"/>
          </p:nvPr>
        </p:nvSpPr>
        <p:spPr/>
        <p:txBody>
          <a:bodyPr/>
          <a:lstStyle/>
          <a:p>
            <a:fld id="{70B9E04D-2629-402C-9B9F-4EC937331502}" type="slidenum">
              <a:rPr lang="en-US" smtClean="0"/>
              <a:t>19</a:t>
            </a:fld>
            <a:endParaRPr lang="en-US" dirty="0"/>
          </a:p>
        </p:txBody>
      </p:sp>
    </p:spTree>
    <p:extLst>
      <p:ext uri="{BB962C8B-B14F-4D97-AF65-F5344CB8AC3E}">
        <p14:creationId xmlns:p14="http://schemas.microsoft.com/office/powerpoint/2010/main" val="65203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31008"/>
          </a:xfrm>
        </p:spPr>
        <p:txBody>
          <a:bodyPr>
            <a:normAutofit fontScale="90000"/>
          </a:bodyPr>
          <a:lstStyle/>
          <a:p>
            <a:r>
              <a:rPr lang="en-US" dirty="0">
                <a:solidFill>
                  <a:schemeClr val="tx2">
                    <a:lumMod val="20000"/>
                    <a:lumOff val="80000"/>
                  </a:schemeClr>
                </a:solidFill>
              </a:rPr>
              <a:t>Agenda</a:t>
            </a:r>
            <a:r>
              <a:rPr lang="en-US" dirty="0"/>
              <a:t>	</a:t>
            </a:r>
          </a:p>
        </p:txBody>
      </p:sp>
      <p:sp>
        <p:nvSpPr>
          <p:cNvPr id="3" name="Content Placeholder 2"/>
          <p:cNvSpPr>
            <a:spLocks noGrp="1"/>
          </p:cNvSpPr>
          <p:nvPr>
            <p:ph idx="1"/>
          </p:nvPr>
        </p:nvSpPr>
        <p:spPr>
          <a:xfrm>
            <a:off x="457200" y="1524000"/>
            <a:ext cx="7391400" cy="5585580"/>
          </a:xfrm>
        </p:spPr>
        <p:txBody>
          <a:bodyPr>
            <a:normAutofit fontScale="85000" lnSpcReduction="20000"/>
          </a:bodyPr>
          <a:lstStyle/>
          <a:p>
            <a:r>
              <a:rPr lang="en-US" dirty="0"/>
              <a:t>Welcome and Introductions</a:t>
            </a:r>
          </a:p>
          <a:p>
            <a:r>
              <a:rPr lang="en-US" dirty="0"/>
              <a:t>Tabletop Introduction</a:t>
            </a:r>
          </a:p>
          <a:p>
            <a:r>
              <a:rPr lang="en-US" dirty="0"/>
              <a:t>Module 1:  Prevention/Mitigation</a:t>
            </a:r>
          </a:p>
          <a:p>
            <a:pPr lvl="1"/>
            <a:r>
              <a:rPr lang="en-US" dirty="0"/>
              <a:t>No Known COVID-19 In The Community</a:t>
            </a:r>
          </a:p>
          <a:p>
            <a:r>
              <a:rPr lang="en-US" dirty="0"/>
              <a:t>Module 2:  Testing</a:t>
            </a:r>
          </a:p>
          <a:p>
            <a:pPr lvl="1"/>
            <a:r>
              <a:rPr lang="en-US" dirty="0"/>
              <a:t>Suspect Case for Testing</a:t>
            </a:r>
          </a:p>
          <a:p>
            <a:r>
              <a:rPr lang="en-US" dirty="0"/>
              <a:t>Module 3:  Response</a:t>
            </a:r>
          </a:p>
          <a:p>
            <a:pPr lvl="1"/>
            <a:r>
              <a:rPr lang="en-US" dirty="0"/>
              <a:t>Confirmed Positive COVID-19 Case(s)</a:t>
            </a:r>
          </a:p>
          <a:p>
            <a:r>
              <a:rPr lang="en-US" dirty="0"/>
              <a:t>Module 4:  Surge</a:t>
            </a:r>
          </a:p>
          <a:p>
            <a:pPr lvl="1"/>
            <a:r>
              <a:rPr lang="en-US" dirty="0"/>
              <a:t>Increased Number of Cases</a:t>
            </a:r>
          </a:p>
          <a:p>
            <a:r>
              <a:rPr lang="en-US" dirty="0"/>
              <a:t>Module 5:  Fatality Management</a:t>
            </a:r>
          </a:p>
          <a:p>
            <a:r>
              <a:rPr lang="en-US" dirty="0"/>
              <a:t>Module 6:  After Action Discussion and Next Steps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0B9E04D-2629-402C-9B9F-4EC937331502}" type="slidenum">
              <a:rPr lang="en-US" smtClean="0"/>
              <a:t>2</a:t>
            </a:fld>
            <a:endParaRPr lang="en-US" dirty="0"/>
          </a:p>
        </p:txBody>
      </p:sp>
    </p:spTree>
    <p:extLst>
      <p:ext uri="{BB962C8B-B14F-4D97-AF65-F5344CB8AC3E}">
        <p14:creationId xmlns:p14="http://schemas.microsoft.com/office/powerpoint/2010/main" val="30226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407FE-A5B2-4853-8847-26183E0C88FE}"/>
              </a:ext>
            </a:extLst>
          </p:cNvPr>
          <p:cNvSpPr>
            <a:spLocks noGrp="1"/>
          </p:cNvSpPr>
          <p:nvPr>
            <p:ph type="title"/>
          </p:nvPr>
        </p:nvSpPr>
        <p:spPr>
          <a:xfrm>
            <a:off x="457200" y="320040"/>
            <a:ext cx="7239000" cy="670560"/>
          </a:xfrm>
        </p:spPr>
        <p:txBody>
          <a:bodyPr>
            <a:normAutofit fontScale="90000"/>
          </a:bodyPr>
          <a:lstStyle/>
          <a:p>
            <a:r>
              <a:rPr lang="en-US" dirty="0">
                <a:solidFill>
                  <a:schemeClr val="tx2">
                    <a:lumMod val="20000"/>
                    <a:lumOff val="80000"/>
                  </a:schemeClr>
                </a:solidFill>
              </a:rPr>
              <a:t>Health and Medical</a:t>
            </a:r>
          </a:p>
        </p:txBody>
      </p:sp>
      <p:sp>
        <p:nvSpPr>
          <p:cNvPr id="3" name="Content Placeholder 2">
            <a:extLst>
              <a:ext uri="{FF2B5EF4-FFF2-40B4-BE49-F238E27FC236}">
                <a16:creationId xmlns="" xmlns:a16="http://schemas.microsoft.com/office/drawing/2014/main" id="{6FC94A8C-540F-4150-AAE7-92ACF450F1EB}"/>
              </a:ext>
            </a:extLst>
          </p:cNvPr>
          <p:cNvSpPr>
            <a:spLocks noGrp="1"/>
          </p:cNvSpPr>
          <p:nvPr>
            <p:ph idx="1"/>
          </p:nvPr>
        </p:nvSpPr>
        <p:spPr>
          <a:xfrm>
            <a:off x="1066800" y="1413860"/>
            <a:ext cx="7239000" cy="5413248"/>
          </a:xfrm>
        </p:spPr>
        <p:txBody>
          <a:bodyPr>
            <a:normAutofit fontScale="85000" lnSpcReduction="10000"/>
          </a:bodyPr>
          <a:lstStyle/>
          <a:p>
            <a:r>
              <a:rPr lang="en-US" dirty="0"/>
              <a:t>How can non-health and –medical leaders and partners help the community understand the best way to access medical care if COVID-19 consistent symptoms occur? </a:t>
            </a:r>
          </a:p>
          <a:p>
            <a:pPr lvl="1"/>
            <a:r>
              <a:rPr lang="en-US" dirty="0"/>
              <a:t>Examples:</a:t>
            </a:r>
          </a:p>
          <a:p>
            <a:pPr lvl="2"/>
            <a:r>
              <a:rPr lang="en-US" dirty="0"/>
              <a:t>Call physician, do not present to clinic/hospital</a:t>
            </a:r>
          </a:p>
          <a:p>
            <a:pPr lvl="2"/>
            <a:r>
              <a:rPr lang="en-US" dirty="0"/>
              <a:t>Telemedicine</a:t>
            </a:r>
          </a:p>
          <a:p>
            <a:pPr lvl="2"/>
            <a:r>
              <a:rPr lang="en-US" dirty="0"/>
              <a:t>What other ways can your community members access care if needed?</a:t>
            </a:r>
          </a:p>
          <a:p>
            <a:pPr lvl="2"/>
            <a:r>
              <a:rPr lang="en-US" dirty="0"/>
              <a:t>Are there resources that can be shared among the participant organizations to assist with potential medical needs?</a:t>
            </a:r>
          </a:p>
          <a:p>
            <a:r>
              <a:rPr lang="en-US" dirty="0"/>
              <a:t>What resource needs and gaps do you identify in health and medical care in your community?</a:t>
            </a:r>
          </a:p>
          <a:p>
            <a:pPr lvl="1"/>
            <a:r>
              <a:rPr lang="en-US" dirty="0"/>
              <a:t>How can the gaps/needs be addressed?</a:t>
            </a:r>
          </a:p>
          <a:p>
            <a:pPr marL="0" indent="0">
              <a:buNone/>
            </a:pPr>
            <a:endParaRPr lang="en-US" dirty="0"/>
          </a:p>
          <a:p>
            <a:pPr lvl="1"/>
            <a:endParaRPr lang="en-US" dirty="0"/>
          </a:p>
        </p:txBody>
      </p:sp>
      <p:sp>
        <p:nvSpPr>
          <p:cNvPr id="4" name="Slide Number Placeholder 3">
            <a:extLst>
              <a:ext uri="{FF2B5EF4-FFF2-40B4-BE49-F238E27FC236}">
                <a16:creationId xmlns="" xmlns:a16="http://schemas.microsoft.com/office/drawing/2014/main" id="{4B4F147F-A71A-4ADA-B1DE-F1869D885AAF}"/>
              </a:ext>
            </a:extLst>
          </p:cNvPr>
          <p:cNvSpPr>
            <a:spLocks noGrp="1"/>
          </p:cNvSpPr>
          <p:nvPr>
            <p:ph type="sldNum" sz="quarter" idx="12"/>
          </p:nvPr>
        </p:nvSpPr>
        <p:spPr/>
        <p:txBody>
          <a:bodyPr/>
          <a:lstStyle/>
          <a:p>
            <a:fld id="{70B9E04D-2629-402C-9B9F-4EC937331502}" type="slidenum">
              <a:rPr lang="en-US" smtClean="0"/>
              <a:t>20</a:t>
            </a:fld>
            <a:endParaRPr lang="en-US" dirty="0"/>
          </a:p>
        </p:txBody>
      </p:sp>
    </p:spTree>
    <p:extLst>
      <p:ext uri="{BB962C8B-B14F-4D97-AF65-F5344CB8AC3E}">
        <p14:creationId xmlns:p14="http://schemas.microsoft.com/office/powerpoint/2010/main" val="360162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9578D-87C5-41AC-A17D-9B4DB6ED5D87}"/>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Hygiene and Sanitation</a:t>
            </a:r>
          </a:p>
        </p:txBody>
      </p:sp>
      <p:sp>
        <p:nvSpPr>
          <p:cNvPr id="3" name="Content Placeholder 2">
            <a:extLst>
              <a:ext uri="{FF2B5EF4-FFF2-40B4-BE49-F238E27FC236}">
                <a16:creationId xmlns="" xmlns:a16="http://schemas.microsoft.com/office/drawing/2014/main" id="{0F2E5A29-1391-4568-8767-81CEDA70BFE1}"/>
              </a:ext>
            </a:extLst>
          </p:cNvPr>
          <p:cNvSpPr>
            <a:spLocks noGrp="1"/>
          </p:cNvSpPr>
          <p:nvPr>
            <p:ph idx="1"/>
          </p:nvPr>
        </p:nvSpPr>
        <p:spPr>
          <a:xfrm>
            <a:off x="457200" y="1143000"/>
            <a:ext cx="7239000" cy="5312736"/>
          </a:xfrm>
        </p:spPr>
        <p:txBody>
          <a:bodyPr>
            <a:normAutofit/>
          </a:bodyPr>
          <a:lstStyle/>
          <a:p>
            <a:pPr marL="0" indent="0">
              <a:buNone/>
            </a:pPr>
            <a:endParaRPr lang="en-US" dirty="0"/>
          </a:p>
          <a:p>
            <a:pPr marL="0" indent="0">
              <a:buNone/>
            </a:pPr>
            <a:endParaRPr lang="en-US" dirty="0"/>
          </a:p>
          <a:p>
            <a:pPr marL="0" indent="0" algn="ctr">
              <a:buNone/>
            </a:pPr>
            <a:r>
              <a:rPr lang="en-US" sz="2800" dirty="0"/>
              <a:t>Personal Hygiene and Environmental Cleaning is very important to mitigate the spread of COVID-19!</a:t>
            </a:r>
          </a:p>
        </p:txBody>
      </p:sp>
      <p:sp>
        <p:nvSpPr>
          <p:cNvPr id="4" name="Slide Number Placeholder 3">
            <a:extLst>
              <a:ext uri="{FF2B5EF4-FFF2-40B4-BE49-F238E27FC236}">
                <a16:creationId xmlns="" xmlns:a16="http://schemas.microsoft.com/office/drawing/2014/main" id="{F4A4DF5D-B6C1-4E81-A21C-41307E992308}"/>
              </a:ext>
            </a:extLst>
          </p:cNvPr>
          <p:cNvSpPr>
            <a:spLocks noGrp="1"/>
          </p:cNvSpPr>
          <p:nvPr>
            <p:ph type="sldNum" sz="quarter" idx="12"/>
          </p:nvPr>
        </p:nvSpPr>
        <p:spPr/>
        <p:txBody>
          <a:bodyPr/>
          <a:lstStyle/>
          <a:p>
            <a:fld id="{70B9E04D-2629-402C-9B9F-4EC937331502}" type="slidenum">
              <a:rPr lang="en-US" smtClean="0"/>
              <a:t>21</a:t>
            </a:fld>
            <a:endParaRPr lang="en-US" dirty="0"/>
          </a:p>
        </p:txBody>
      </p:sp>
      <p:pic>
        <p:nvPicPr>
          <p:cNvPr id="5" name="Picture 4">
            <a:extLst>
              <a:ext uri="{FF2B5EF4-FFF2-40B4-BE49-F238E27FC236}">
                <a16:creationId xmlns="" xmlns:a16="http://schemas.microsoft.com/office/drawing/2014/main" id="{71393043-FA8B-4943-AD93-50384D16614B}"/>
              </a:ext>
            </a:extLst>
          </p:cNvPr>
          <p:cNvPicPr>
            <a:picLocks noChangeAspect="1"/>
          </p:cNvPicPr>
          <p:nvPr/>
        </p:nvPicPr>
        <p:blipFill>
          <a:blip r:embed="rId2"/>
          <a:stretch>
            <a:fillRect/>
          </a:stretch>
        </p:blipFill>
        <p:spPr>
          <a:xfrm>
            <a:off x="3276600" y="3799368"/>
            <a:ext cx="1792406" cy="2013851"/>
          </a:xfrm>
          <a:prstGeom prst="rect">
            <a:avLst/>
          </a:prstGeom>
        </p:spPr>
      </p:pic>
    </p:spTree>
    <p:extLst>
      <p:ext uri="{BB962C8B-B14F-4D97-AF65-F5344CB8AC3E}">
        <p14:creationId xmlns:p14="http://schemas.microsoft.com/office/powerpoint/2010/main" val="211254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9578D-87C5-41AC-A17D-9B4DB6ED5D87}"/>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Hygiene and Sanitation</a:t>
            </a:r>
          </a:p>
        </p:txBody>
      </p:sp>
      <p:sp>
        <p:nvSpPr>
          <p:cNvPr id="3" name="Content Placeholder 2">
            <a:extLst>
              <a:ext uri="{FF2B5EF4-FFF2-40B4-BE49-F238E27FC236}">
                <a16:creationId xmlns="" xmlns:a16="http://schemas.microsoft.com/office/drawing/2014/main" id="{0F2E5A29-1391-4568-8767-81CEDA70BFE1}"/>
              </a:ext>
            </a:extLst>
          </p:cNvPr>
          <p:cNvSpPr>
            <a:spLocks noGrp="1"/>
          </p:cNvSpPr>
          <p:nvPr>
            <p:ph idx="1"/>
          </p:nvPr>
        </p:nvSpPr>
        <p:spPr>
          <a:xfrm>
            <a:off x="914400" y="1545264"/>
            <a:ext cx="7239000" cy="5312736"/>
          </a:xfrm>
        </p:spPr>
        <p:txBody>
          <a:bodyPr>
            <a:normAutofit fontScale="92500" lnSpcReduction="20000"/>
          </a:bodyPr>
          <a:lstStyle/>
          <a:p>
            <a:r>
              <a:rPr lang="en-US" dirty="0"/>
              <a:t>What are the gaps and needs to ensure proper personal hygiene and for non-healthcare essential services (EMS/Fire/Law Enforcement)?</a:t>
            </a:r>
          </a:p>
          <a:p>
            <a:pPr lvl="1"/>
            <a:r>
              <a:rPr lang="en-US" dirty="0"/>
              <a:t>Do you have guidance for people who do not have running water to wash hands frequently?</a:t>
            </a:r>
          </a:p>
          <a:p>
            <a:pPr lvl="1"/>
            <a:r>
              <a:rPr lang="en-US" dirty="0"/>
              <a:t>What is the level of personal hygiene products (e.g., hand sanitizer, soap, bleach, alcohol) available in your community?</a:t>
            </a:r>
          </a:p>
          <a:p>
            <a:pPr lvl="2"/>
            <a:r>
              <a:rPr lang="en-US" dirty="0"/>
              <a:t>How can these resources be augmented?</a:t>
            </a:r>
          </a:p>
          <a:p>
            <a:pPr lvl="2"/>
            <a:r>
              <a:rPr lang="en-US" dirty="0"/>
              <a:t>Can current supplies be shared among community partners?</a:t>
            </a:r>
          </a:p>
          <a:p>
            <a:pPr lvl="2"/>
            <a:r>
              <a:rPr lang="en-US" dirty="0"/>
              <a:t>Have you prioritized community members to get resources (e.g., EMS/Fire, Law Enforcement) to ensure essential services are maintained?</a:t>
            </a:r>
          </a:p>
        </p:txBody>
      </p:sp>
      <p:sp>
        <p:nvSpPr>
          <p:cNvPr id="4" name="Slide Number Placeholder 3">
            <a:extLst>
              <a:ext uri="{FF2B5EF4-FFF2-40B4-BE49-F238E27FC236}">
                <a16:creationId xmlns="" xmlns:a16="http://schemas.microsoft.com/office/drawing/2014/main" id="{F4A4DF5D-B6C1-4E81-A21C-41307E992308}"/>
              </a:ext>
            </a:extLst>
          </p:cNvPr>
          <p:cNvSpPr>
            <a:spLocks noGrp="1"/>
          </p:cNvSpPr>
          <p:nvPr>
            <p:ph type="sldNum" sz="quarter" idx="12"/>
          </p:nvPr>
        </p:nvSpPr>
        <p:spPr/>
        <p:txBody>
          <a:bodyPr/>
          <a:lstStyle/>
          <a:p>
            <a:fld id="{70B9E04D-2629-402C-9B9F-4EC937331502}" type="slidenum">
              <a:rPr lang="en-US" smtClean="0"/>
              <a:t>22</a:t>
            </a:fld>
            <a:endParaRPr lang="en-US" dirty="0"/>
          </a:p>
        </p:txBody>
      </p:sp>
    </p:spTree>
    <p:extLst>
      <p:ext uri="{BB962C8B-B14F-4D97-AF65-F5344CB8AC3E}">
        <p14:creationId xmlns:p14="http://schemas.microsoft.com/office/powerpoint/2010/main" val="121490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9578D-87C5-41AC-A17D-9B4DB6ED5D87}"/>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Hygiene and Sanitation</a:t>
            </a:r>
          </a:p>
        </p:txBody>
      </p:sp>
      <p:sp>
        <p:nvSpPr>
          <p:cNvPr id="3" name="Content Placeholder 2">
            <a:extLst>
              <a:ext uri="{FF2B5EF4-FFF2-40B4-BE49-F238E27FC236}">
                <a16:creationId xmlns="" xmlns:a16="http://schemas.microsoft.com/office/drawing/2014/main" id="{0F2E5A29-1391-4568-8767-81CEDA70BFE1}"/>
              </a:ext>
            </a:extLst>
          </p:cNvPr>
          <p:cNvSpPr>
            <a:spLocks noGrp="1"/>
          </p:cNvSpPr>
          <p:nvPr>
            <p:ph idx="1"/>
          </p:nvPr>
        </p:nvSpPr>
        <p:spPr>
          <a:xfrm>
            <a:off x="914400" y="1539875"/>
            <a:ext cx="7239000" cy="4343400"/>
          </a:xfrm>
        </p:spPr>
        <p:txBody>
          <a:bodyPr>
            <a:normAutofit lnSpcReduction="10000"/>
          </a:bodyPr>
          <a:lstStyle/>
          <a:p>
            <a:r>
              <a:rPr lang="en-US" dirty="0"/>
              <a:t>Personal Hygiene (continued)</a:t>
            </a:r>
          </a:p>
          <a:p>
            <a:pPr lvl="1"/>
            <a:r>
              <a:rPr lang="en-US" dirty="0"/>
              <a:t>How can community showers and laundry facilities be safely used to improve hygiene and slow the spread of the virus?</a:t>
            </a:r>
          </a:p>
          <a:p>
            <a:pPr lvl="1"/>
            <a:r>
              <a:rPr lang="en-US" dirty="0"/>
              <a:t>How are you reaching out to migrant and homeless populations?</a:t>
            </a:r>
          </a:p>
          <a:p>
            <a:pPr lvl="1"/>
            <a:r>
              <a:rPr lang="en-US" dirty="0"/>
              <a:t>What other ideas can </a:t>
            </a:r>
            <a:r>
              <a:rPr lang="en-US" dirty="0" smtClean="0"/>
              <a:t>increase </a:t>
            </a:r>
            <a:r>
              <a:rPr lang="en-US" dirty="0"/>
              <a:t>community hygiene and safety?</a:t>
            </a:r>
          </a:p>
          <a:p>
            <a:pPr lvl="1"/>
            <a:r>
              <a:rPr lang="en-US" dirty="0"/>
              <a:t>What advice will you give about using masks and/or scarfs?</a:t>
            </a:r>
          </a:p>
        </p:txBody>
      </p:sp>
      <p:sp>
        <p:nvSpPr>
          <p:cNvPr id="4" name="Slide Number Placeholder 3">
            <a:extLst>
              <a:ext uri="{FF2B5EF4-FFF2-40B4-BE49-F238E27FC236}">
                <a16:creationId xmlns="" xmlns:a16="http://schemas.microsoft.com/office/drawing/2014/main" id="{F4A4DF5D-B6C1-4E81-A21C-41307E992308}"/>
              </a:ext>
            </a:extLst>
          </p:cNvPr>
          <p:cNvSpPr>
            <a:spLocks noGrp="1"/>
          </p:cNvSpPr>
          <p:nvPr>
            <p:ph type="sldNum" sz="quarter" idx="12"/>
          </p:nvPr>
        </p:nvSpPr>
        <p:spPr/>
        <p:txBody>
          <a:bodyPr/>
          <a:lstStyle/>
          <a:p>
            <a:fld id="{70B9E04D-2629-402C-9B9F-4EC937331502}" type="slidenum">
              <a:rPr lang="en-US" smtClean="0"/>
              <a:t>23</a:t>
            </a:fld>
            <a:endParaRPr lang="en-US" dirty="0"/>
          </a:p>
        </p:txBody>
      </p:sp>
      <p:pic>
        <p:nvPicPr>
          <p:cNvPr id="6" name="Picture 5" descr="A picture containing drawing&#10;&#10;Description automatically generated">
            <a:extLst>
              <a:ext uri="{FF2B5EF4-FFF2-40B4-BE49-F238E27FC236}">
                <a16:creationId xmlns="" xmlns:a16="http://schemas.microsoft.com/office/drawing/2014/main" id="{A92C52FE-DA5E-42FE-9870-B4DFECE9872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237476" y="4846650"/>
            <a:ext cx="1831848" cy="1509700"/>
          </a:xfrm>
          <a:prstGeom prst="rect">
            <a:avLst/>
          </a:prstGeom>
        </p:spPr>
      </p:pic>
    </p:spTree>
    <p:extLst>
      <p:ext uri="{BB962C8B-B14F-4D97-AF65-F5344CB8AC3E}">
        <p14:creationId xmlns:p14="http://schemas.microsoft.com/office/powerpoint/2010/main" val="2306782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9578D-87C5-41AC-A17D-9B4DB6ED5D87}"/>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Hygiene and Sanitation</a:t>
            </a:r>
          </a:p>
        </p:txBody>
      </p:sp>
      <p:sp>
        <p:nvSpPr>
          <p:cNvPr id="3" name="Content Placeholder 2">
            <a:extLst>
              <a:ext uri="{FF2B5EF4-FFF2-40B4-BE49-F238E27FC236}">
                <a16:creationId xmlns="" xmlns:a16="http://schemas.microsoft.com/office/drawing/2014/main" id="{0F2E5A29-1391-4568-8767-81CEDA70BFE1}"/>
              </a:ext>
            </a:extLst>
          </p:cNvPr>
          <p:cNvSpPr>
            <a:spLocks noGrp="1"/>
          </p:cNvSpPr>
          <p:nvPr>
            <p:ph idx="1"/>
          </p:nvPr>
        </p:nvSpPr>
        <p:spPr>
          <a:xfrm>
            <a:off x="685800" y="1408739"/>
            <a:ext cx="7239000" cy="5312736"/>
          </a:xfrm>
        </p:spPr>
        <p:txBody>
          <a:bodyPr>
            <a:normAutofit fontScale="85000" lnSpcReduction="20000"/>
          </a:bodyPr>
          <a:lstStyle/>
          <a:p>
            <a:r>
              <a:rPr lang="en-US" dirty="0"/>
              <a:t>Environmental Cleaning</a:t>
            </a:r>
          </a:p>
          <a:p>
            <a:pPr lvl="1"/>
            <a:r>
              <a:rPr lang="en-US" dirty="0"/>
              <a:t>What is the level of cleaning products do you have on hand (e.g., disinfecting wipes, bleach, alcohol)</a:t>
            </a:r>
          </a:p>
          <a:p>
            <a:pPr lvl="2"/>
            <a:r>
              <a:rPr lang="en-US" dirty="0"/>
              <a:t>If unknown, how can this information be obtained?</a:t>
            </a:r>
          </a:p>
          <a:p>
            <a:pPr lvl="2"/>
            <a:r>
              <a:rPr lang="en-US" dirty="0"/>
              <a:t>If more is needed now or anticipated to be needed in the future, where can those resources be obtained and by whom?</a:t>
            </a:r>
          </a:p>
          <a:p>
            <a:pPr lvl="1"/>
            <a:r>
              <a:rPr lang="en-US" dirty="0"/>
              <a:t>How are the leaders and partners communicating the need for heightened environmental cleaning in:</a:t>
            </a:r>
          </a:p>
          <a:p>
            <a:pPr lvl="2"/>
            <a:r>
              <a:rPr lang="en-US" dirty="0"/>
              <a:t>Workplaces</a:t>
            </a:r>
          </a:p>
          <a:p>
            <a:pPr lvl="2"/>
            <a:r>
              <a:rPr lang="en-US" dirty="0"/>
              <a:t>Service Industries (e.g., restaurants, grocery stores)</a:t>
            </a:r>
          </a:p>
          <a:p>
            <a:pPr lvl="2"/>
            <a:r>
              <a:rPr lang="en-US" dirty="0"/>
              <a:t>Essential services/businesses (e.g., water treatment plants, utilities)</a:t>
            </a:r>
          </a:p>
          <a:p>
            <a:pPr lvl="2"/>
            <a:r>
              <a:rPr lang="en-US" dirty="0"/>
              <a:t>Transportation and delivery services (e.g., planes, trucking, train)</a:t>
            </a:r>
          </a:p>
          <a:p>
            <a:pPr lvl="1"/>
            <a:endParaRPr lang="en-US" dirty="0"/>
          </a:p>
          <a:p>
            <a:pPr lvl="1"/>
            <a:endParaRPr lang="en-US" dirty="0"/>
          </a:p>
        </p:txBody>
      </p:sp>
      <p:sp>
        <p:nvSpPr>
          <p:cNvPr id="4" name="Slide Number Placeholder 3">
            <a:extLst>
              <a:ext uri="{FF2B5EF4-FFF2-40B4-BE49-F238E27FC236}">
                <a16:creationId xmlns="" xmlns:a16="http://schemas.microsoft.com/office/drawing/2014/main" id="{F4A4DF5D-B6C1-4E81-A21C-41307E992308}"/>
              </a:ext>
            </a:extLst>
          </p:cNvPr>
          <p:cNvSpPr>
            <a:spLocks noGrp="1"/>
          </p:cNvSpPr>
          <p:nvPr>
            <p:ph type="sldNum" sz="quarter" idx="12"/>
          </p:nvPr>
        </p:nvSpPr>
        <p:spPr/>
        <p:txBody>
          <a:bodyPr/>
          <a:lstStyle/>
          <a:p>
            <a:fld id="{70B9E04D-2629-402C-9B9F-4EC937331502}" type="slidenum">
              <a:rPr lang="en-US" smtClean="0"/>
              <a:t>24</a:t>
            </a:fld>
            <a:endParaRPr lang="en-US" dirty="0"/>
          </a:p>
        </p:txBody>
      </p:sp>
    </p:spTree>
    <p:extLst>
      <p:ext uri="{BB962C8B-B14F-4D97-AF65-F5344CB8AC3E}">
        <p14:creationId xmlns:p14="http://schemas.microsoft.com/office/powerpoint/2010/main" val="1087175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9578D-87C5-41AC-A17D-9B4DB6ED5D87}"/>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Hygiene and Sanitation</a:t>
            </a:r>
          </a:p>
        </p:txBody>
      </p:sp>
      <p:sp>
        <p:nvSpPr>
          <p:cNvPr id="3" name="Content Placeholder 2">
            <a:extLst>
              <a:ext uri="{FF2B5EF4-FFF2-40B4-BE49-F238E27FC236}">
                <a16:creationId xmlns="" xmlns:a16="http://schemas.microsoft.com/office/drawing/2014/main" id="{0F2E5A29-1391-4568-8767-81CEDA70BFE1}"/>
              </a:ext>
            </a:extLst>
          </p:cNvPr>
          <p:cNvSpPr>
            <a:spLocks noGrp="1"/>
          </p:cNvSpPr>
          <p:nvPr>
            <p:ph idx="1"/>
          </p:nvPr>
        </p:nvSpPr>
        <p:spPr>
          <a:xfrm>
            <a:off x="762000" y="1326361"/>
            <a:ext cx="7239000" cy="5312736"/>
          </a:xfrm>
        </p:spPr>
        <p:txBody>
          <a:bodyPr>
            <a:normAutofit/>
          </a:bodyPr>
          <a:lstStyle/>
          <a:p>
            <a:r>
              <a:rPr lang="en-US" dirty="0"/>
              <a:t>Environmental Cleaning (continued)</a:t>
            </a:r>
          </a:p>
          <a:p>
            <a:pPr lvl="1"/>
            <a:r>
              <a:rPr lang="en-US" dirty="0"/>
              <a:t>How and who is monitoring compliance of environmental cleaning in community common areas and essential businesses?</a:t>
            </a:r>
          </a:p>
          <a:p>
            <a:pPr lvl="1"/>
            <a:r>
              <a:rPr lang="en-US" dirty="0"/>
              <a:t>Can you identify any possible high-risk areas in the community that will require strict environmental cleaning?</a:t>
            </a:r>
          </a:p>
          <a:p>
            <a:pPr lvl="2"/>
            <a:r>
              <a:rPr lang="en-US" dirty="0"/>
              <a:t>How can the area be cleaned to protect the health of the community?</a:t>
            </a:r>
          </a:p>
          <a:p>
            <a:pPr lvl="2"/>
            <a:r>
              <a:rPr lang="en-US" dirty="0"/>
              <a:t>Who is responsible for communication and outreach to those high-risk areas to ensure compliance with recommendations?</a:t>
            </a:r>
          </a:p>
          <a:p>
            <a:pPr lvl="1"/>
            <a:endParaRPr lang="en-US" dirty="0"/>
          </a:p>
          <a:p>
            <a:pPr lvl="1"/>
            <a:endParaRPr lang="en-US" dirty="0"/>
          </a:p>
        </p:txBody>
      </p:sp>
      <p:sp>
        <p:nvSpPr>
          <p:cNvPr id="4" name="Slide Number Placeholder 3">
            <a:extLst>
              <a:ext uri="{FF2B5EF4-FFF2-40B4-BE49-F238E27FC236}">
                <a16:creationId xmlns="" xmlns:a16="http://schemas.microsoft.com/office/drawing/2014/main" id="{F4A4DF5D-B6C1-4E81-A21C-41307E992308}"/>
              </a:ext>
            </a:extLst>
          </p:cNvPr>
          <p:cNvSpPr>
            <a:spLocks noGrp="1"/>
          </p:cNvSpPr>
          <p:nvPr>
            <p:ph type="sldNum" sz="quarter" idx="12"/>
          </p:nvPr>
        </p:nvSpPr>
        <p:spPr/>
        <p:txBody>
          <a:bodyPr/>
          <a:lstStyle/>
          <a:p>
            <a:fld id="{70B9E04D-2629-402C-9B9F-4EC937331502}" type="slidenum">
              <a:rPr lang="en-US" smtClean="0"/>
              <a:t>25</a:t>
            </a:fld>
            <a:endParaRPr lang="en-US" dirty="0"/>
          </a:p>
        </p:txBody>
      </p:sp>
    </p:spTree>
    <p:extLst>
      <p:ext uri="{BB962C8B-B14F-4D97-AF65-F5344CB8AC3E}">
        <p14:creationId xmlns:p14="http://schemas.microsoft.com/office/powerpoint/2010/main" val="62961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D82A-C4C4-4BD0-85B5-6ED62E929618}"/>
              </a:ext>
            </a:extLst>
          </p:cNvPr>
          <p:cNvSpPr>
            <a:spLocks noGrp="1"/>
          </p:cNvSpPr>
          <p:nvPr>
            <p:ph type="title"/>
          </p:nvPr>
        </p:nvSpPr>
        <p:spPr>
          <a:xfrm>
            <a:off x="1676400" y="381000"/>
            <a:ext cx="7239000" cy="746760"/>
          </a:xfrm>
        </p:spPr>
        <p:txBody>
          <a:bodyPr>
            <a:normAutofit fontScale="90000"/>
          </a:bodyPr>
          <a:lstStyle/>
          <a:p>
            <a:r>
              <a:rPr lang="en-US" dirty="0">
                <a:solidFill>
                  <a:schemeClr val="tx2">
                    <a:lumMod val="20000"/>
                    <a:lumOff val="80000"/>
                  </a:schemeClr>
                </a:solidFill>
              </a:rPr>
              <a:t>Module 1:  Summary and Review</a:t>
            </a:r>
          </a:p>
        </p:txBody>
      </p:sp>
      <p:sp>
        <p:nvSpPr>
          <p:cNvPr id="3" name="Content Placeholder 2">
            <a:extLst>
              <a:ext uri="{FF2B5EF4-FFF2-40B4-BE49-F238E27FC236}">
                <a16:creationId xmlns="" xmlns:a16="http://schemas.microsoft.com/office/drawing/2014/main" id="{A63B5BC3-40D8-4C17-81A4-1CC8BF889720}"/>
              </a:ext>
            </a:extLst>
          </p:cNvPr>
          <p:cNvSpPr>
            <a:spLocks noGrp="1"/>
          </p:cNvSpPr>
          <p:nvPr>
            <p:ph idx="1"/>
          </p:nvPr>
        </p:nvSpPr>
        <p:spPr>
          <a:xfrm>
            <a:off x="762000" y="1604988"/>
            <a:ext cx="7239000" cy="5236536"/>
          </a:xfrm>
        </p:spPr>
        <p:txBody>
          <a:bodyPr>
            <a:normAutofit fontScale="92500" lnSpcReduction="20000"/>
          </a:bodyPr>
          <a:lstStyle/>
          <a:p>
            <a:r>
              <a:rPr lang="en-US" dirty="0"/>
              <a:t>What were the key learnings and best practices in the module discussion?</a:t>
            </a:r>
          </a:p>
          <a:p>
            <a:r>
              <a:rPr lang="en-US" dirty="0"/>
              <a:t>Were there any “aha” moments/learnings from partner’s information sharing?</a:t>
            </a:r>
          </a:p>
          <a:p>
            <a:r>
              <a:rPr lang="en-US" dirty="0"/>
              <a:t>What recommendations does the group have for your leaders and organizations to implement to enhance mitigation and limit the spread of COVID-19?</a:t>
            </a:r>
          </a:p>
          <a:p>
            <a:r>
              <a:rPr lang="en-US" dirty="0"/>
              <a:t>Any follow up issues or actions for the participants?</a:t>
            </a:r>
          </a:p>
          <a:p>
            <a:r>
              <a:rPr lang="en-US" dirty="0"/>
              <a:t>Other comments, TTX successes, and lessons learned?</a:t>
            </a:r>
          </a:p>
        </p:txBody>
      </p:sp>
      <p:sp>
        <p:nvSpPr>
          <p:cNvPr id="4" name="Slide Number Placeholder 3">
            <a:extLst>
              <a:ext uri="{FF2B5EF4-FFF2-40B4-BE49-F238E27FC236}">
                <a16:creationId xmlns="" xmlns:a16="http://schemas.microsoft.com/office/drawing/2014/main" id="{811911C0-BE79-497F-A561-48462C8A2AC2}"/>
              </a:ext>
            </a:extLst>
          </p:cNvPr>
          <p:cNvSpPr>
            <a:spLocks noGrp="1"/>
          </p:cNvSpPr>
          <p:nvPr>
            <p:ph type="sldNum" sz="quarter" idx="12"/>
          </p:nvPr>
        </p:nvSpPr>
        <p:spPr/>
        <p:txBody>
          <a:bodyPr/>
          <a:lstStyle/>
          <a:p>
            <a:fld id="{70B9E04D-2629-402C-9B9F-4EC937331502}" type="slidenum">
              <a:rPr lang="en-US" smtClean="0"/>
              <a:t>26</a:t>
            </a:fld>
            <a:endParaRPr lang="en-US" dirty="0"/>
          </a:p>
        </p:txBody>
      </p:sp>
    </p:spTree>
    <p:extLst>
      <p:ext uri="{BB962C8B-B14F-4D97-AF65-F5344CB8AC3E}">
        <p14:creationId xmlns:p14="http://schemas.microsoft.com/office/powerpoint/2010/main" val="115508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09600" y="2857500"/>
            <a:ext cx="7239000" cy="1143000"/>
          </a:xfrm>
        </p:spPr>
        <p:txBody>
          <a:bodyPr>
            <a:noAutofit/>
          </a:bodyPr>
          <a:lstStyle/>
          <a:p>
            <a:r>
              <a:rPr lang="en-US" sz="3600" dirty="0"/>
              <a:t>Module 2:  </a:t>
            </a:r>
            <a:br>
              <a:rPr lang="en-US" sz="3600" dirty="0"/>
            </a:br>
            <a:r>
              <a:rPr lang="en-US" sz="3600" dirty="0"/>
              <a:t>Symptomatic People in the Community who qualify for COVID-19 Testing</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27</a:t>
            </a:fld>
            <a:endParaRPr lang="en-US" dirty="0"/>
          </a:p>
        </p:txBody>
      </p:sp>
    </p:spTree>
    <p:extLst>
      <p:ext uri="{BB962C8B-B14F-4D97-AF65-F5344CB8AC3E}">
        <p14:creationId xmlns:p14="http://schemas.microsoft.com/office/powerpoint/2010/main" val="353040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97F31-361E-478B-8F33-38E970A107DA}"/>
              </a:ext>
            </a:extLst>
          </p:cNvPr>
          <p:cNvSpPr>
            <a:spLocks noGrp="1"/>
          </p:cNvSpPr>
          <p:nvPr>
            <p:ph type="title"/>
          </p:nvPr>
        </p:nvSpPr>
        <p:spPr>
          <a:xfrm>
            <a:off x="952500" y="304800"/>
            <a:ext cx="7239000" cy="746760"/>
          </a:xfrm>
        </p:spPr>
        <p:txBody>
          <a:bodyPr>
            <a:normAutofit fontScale="90000"/>
          </a:bodyPr>
          <a:lstStyle/>
          <a:p>
            <a:r>
              <a:rPr lang="en-US" dirty="0">
                <a:solidFill>
                  <a:schemeClr val="tx2">
                    <a:lumMod val="20000"/>
                    <a:lumOff val="80000"/>
                  </a:schemeClr>
                </a:solidFill>
              </a:rPr>
              <a:t>Module 2:  situation status</a:t>
            </a:r>
          </a:p>
        </p:txBody>
      </p:sp>
      <p:sp>
        <p:nvSpPr>
          <p:cNvPr id="3" name="Content Placeholder 2">
            <a:extLst>
              <a:ext uri="{FF2B5EF4-FFF2-40B4-BE49-F238E27FC236}">
                <a16:creationId xmlns="" xmlns:a16="http://schemas.microsoft.com/office/drawing/2014/main" id="{3FF71A02-9EE7-4400-8DE6-7489E3831929}"/>
              </a:ext>
            </a:extLst>
          </p:cNvPr>
          <p:cNvSpPr>
            <a:spLocks noGrp="1"/>
          </p:cNvSpPr>
          <p:nvPr>
            <p:ph idx="1"/>
          </p:nvPr>
        </p:nvSpPr>
        <p:spPr>
          <a:xfrm>
            <a:off x="685800" y="1545264"/>
            <a:ext cx="7239000" cy="5312736"/>
          </a:xfrm>
        </p:spPr>
        <p:txBody>
          <a:bodyPr>
            <a:normAutofit fontScale="92500" lnSpcReduction="20000"/>
          </a:bodyPr>
          <a:lstStyle/>
          <a:p>
            <a:r>
              <a:rPr lang="en-US" dirty="0"/>
              <a:t>April 12, 2020</a:t>
            </a:r>
          </a:p>
          <a:p>
            <a:pPr lvl="1"/>
            <a:r>
              <a:rPr lang="en-US" dirty="0"/>
              <a:t>One or more community members contact their physician/clinic/provider with complaints of fever, cough, and shortness of breath.</a:t>
            </a:r>
          </a:p>
          <a:p>
            <a:pPr lvl="2"/>
            <a:r>
              <a:rPr lang="en-US" dirty="0"/>
              <a:t>At least one of the symptomatic community members have chronic medical conditions that put him/her at risk.</a:t>
            </a:r>
          </a:p>
          <a:p>
            <a:pPr lvl="3"/>
            <a:r>
              <a:rPr lang="en-US" dirty="0"/>
              <a:t>Testing is advised for the person(s) with chronic medical conditions</a:t>
            </a:r>
          </a:p>
          <a:p>
            <a:pPr lvl="3"/>
            <a:r>
              <a:rPr lang="en-US" dirty="0"/>
              <a:t>Refer to Updated Procedures for COVID-19 Testing in Alaska: Public Health Alert Notice 03/21/2020:</a:t>
            </a:r>
            <a:r>
              <a:rPr lang="en-US" b="1" dirty="0"/>
              <a:t> </a:t>
            </a:r>
            <a:r>
              <a:rPr lang="en-US" u="sng" dirty="0">
                <a:solidFill>
                  <a:schemeClr val="tx2"/>
                </a:solidFill>
                <a:hlinkClick r:id="rId3">
                  <a:extLst>
                    <a:ext uri="{A12FA001-AC4F-418D-AE19-62706E023703}">
                      <ahyp:hlinkClr xmlns="" xmlns:ahyp="http://schemas.microsoft.com/office/drawing/2018/hyperlinkcolor" val="tx"/>
                    </a:ext>
                  </a:extLst>
                </a:hlinkClick>
              </a:rPr>
              <a:t>http://dhss.alaska.gov/dph/Epi/Documents/phan/AKPHAN_20200321_COVID.pdf</a:t>
            </a:r>
            <a:r>
              <a:rPr lang="en-US" u="sng" dirty="0">
                <a:solidFill>
                  <a:schemeClr val="tx2"/>
                </a:solidFill>
              </a:rPr>
              <a:t> </a:t>
            </a:r>
            <a:endParaRPr lang="en-US" dirty="0">
              <a:solidFill>
                <a:schemeClr val="tx2"/>
              </a:solidFill>
            </a:endParaRPr>
          </a:p>
          <a:p>
            <a:pPr lvl="1"/>
            <a:r>
              <a:rPr lang="en-US" dirty="0"/>
              <a:t>The community member is advised to immediately self-isolate and stay at home away from others.</a:t>
            </a:r>
          </a:p>
          <a:p>
            <a:pPr lvl="1"/>
            <a:endParaRPr lang="en-US" dirty="0"/>
          </a:p>
          <a:p>
            <a:pPr lvl="2"/>
            <a:endParaRPr lang="en-US" dirty="0"/>
          </a:p>
        </p:txBody>
      </p:sp>
      <p:sp>
        <p:nvSpPr>
          <p:cNvPr id="4" name="Slide Number Placeholder 3">
            <a:extLst>
              <a:ext uri="{FF2B5EF4-FFF2-40B4-BE49-F238E27FC236}">
                <a16:creationId xmlns="" xmlns:a16="http://schemas.microsoft.com/office/drawing/2014/main" id="{E5536746-12A1-4396-8766-BE5E61A1658C}"/>
              </a:ext>
            </a:extLst>
          </p:cNvPr>
          <p:cNvSpPr>
            <a:spLocks noGrp="1"/>
          </p:cNvSpPr>
          <p:nvPr>
            <p:ph type="sldNum" sz="quarter" idx="12"/>
          </p:nvPr>
        </p:nvSpPr>
        <p:spPr/>
        <p:txBody>
          <a:bodyPr/>
          <a:lstStyle/>
          <a:p>
            <a:fld id="{70B9E04D-2629-402C-9B9F-4EC937331502}" type="slidenum">
              <a:rPr lang="en-US" smtClean="0"/>
              <a:t>28</a:t>
            </a:fld>
            <a:endParaRPr lang="en-US" dirty="0"/>
          </a:p>
        </p:txBody>
      </p:sp>
    </p:spTree>
    <p:extLst>
      <p:ext uri="{BB962C8B-B14F-4D97-AF65-F5344CB8AC3E}">
        <p14:creationId xmlns:p14="http://schemas.microsoft.com/office/powerpoint/2010/main" val="427538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42885-A7CC-47B1-9E1B-EEA59F5F120E}"/>
              </a:ext>
            </a:extLst>
          </p:cNvPr>
          <p:cNvSpPr>
            <a:spLocks noGrp="1"/>
          </p:cNvSpPr>
          <p:nvPr>
            <p:ph type="title"/>
          </p:nvPr>
        </p:nvSpPr>
        <p:spPr>
          <a:xfrm>
            <a:off x="1600200" y="228600"/>
            <a:ext cx="7239000" cy="822960"/>
          </a:xfrm>
        </p:spPr>
        <p:txBody>
          <a:bodyPr>
            <a:normAutofit/>
          </a:bodyPr>
          <a:lstStyle/>
          <a:p>
            <a:r>
              <a:rPr lang="en-US" dirty="0">
                <a:solidFill>
                  <a:schemeClr val="tx2">
                    <a:lumMod val="20000"/>
                    <a:lumOff val="80000"/>
                  </a:schemeClr>
                </a:solidFill>
              </a:rPr>
              <a:t>Community Case identification</a:t>
            </a:r>
          </a:p>
        </p:txBody>
      </p:sp>
      <p:sp>
        <p:nvSpPr>
          <p:cNvPr id="3" name="Content Placeholder 2">
            <a:extLst>
              <a:ext uri="{FF2B5EF4-FFF2-40B4-BE49-F238E27FC236}">
                <a16:creationId xmlns="" xmlns:a16="http://schemas.microsoft.com/office/drawing/2014/main" id="{7E9121D0-0BF7-4C65-A647-9CBC1337FBB9}"/>
              </a:ext>
            </a:extLst>
          </p:cNvPr>
          <p:cNvSpPr>
            <a:spLocks noGrp="1"/>
          </p:cNvSpPr>
          <p:nvPr>
            <p:ph idx="1"/>
          </p:nvPr>
        </p:nvSpPr>
        <p:spPr>
          <a:xfrm>
            <a:off x="1143000" y="1203960"/>
            <a:ext cx="7239000" cy="5654040"/>
          </a:xfrm>
        </p:spPr>
        <p:txBody>
          <a:bodyPr>
            <a:normAutofit fontScale="77500" lnSpcReduction="20000"/>
          </a:bodyPr>
          <a:lstStyle/>
          <a:p>
            <a:r>
              <a:rPr lang="en-US" dirty="0"/>
              <a:t>How will the community determine if persons have symptoms and require medical screening?</a:t>
            </a:r>
          </a:p>
          <a:p>
            <a:pPr lvl="1"/>
            <a:r>
              <a:rPr lang="en-US" dirty="0"/>
              <a:t>Methodologies for identifying possible cases of COVID-19</a:t>
            </a:r>
          </a:p>
          <a:p>
            <a:pPr lvl="2"/>
            <a:r>
              <a:rPr lang="en-US" dirty="0"/>
              <a:t>Symptom hotline</a:t>
            </a:r>
          </a:p>
          <a:p>
            <a:pPr lvl="2"/>
            <a:r>
              <a:rPr lang="en-US" dirty="0"/>
              <a:t>Public health and/or medical provider reporting</a:t>
            </a:r>
          </a:p>
          <a:p>
            <a:pPr lvl="2"/>
            <a:r>
              <a:rPr lang="en-US" dirty="0"/>
              <a:t>Other</a:t>
            </a:r>
          </a:p>
          <a:p>
            <a:r>
              <a:rPr lang="en-US" dirty="0"/>
              <a:t>What is the process for determining the need for testing?</a:t>
            </a:r>
          </a:p>
          <a:p>
            <a:pPr lvl="1"/>
            <a:r>
              <a:rPr lang="en-US" dirty="0"/>
              <a:t>Who will/can make the determination in your community?</a:t>
            </a:r>
          </a:p>
          <a:p>
            <a:pPr lvl="1"/>
            <a:r>
              <a:rPr lang="en-US" dirty="0"/>
              <a:t>Who/where is the need for testing communicated?</a:t>
            </a:r>
          </a:p>
          <a:p>
            <a:pPr lvl="1"/>
            <a:r>
              <a:rPr lang="en-US" dirty="0"/>
              <a:t>Procedures for COVID-19 testing Health Alert 3/21/2020 can be found at </a:t>
            </a:r>
            <a:r>
              <a:rPr lang="en-US" sz="1900" u="sng" dirty="0">
                <a:solidFill>
                  <a:schemeClr val="tx2"/>
                </a:solidFill>
                <a:hlinkClick r:id="rId3">
                  <a:extLst>
                    <a:ext uri="{A12FA001-AC4F-418D-AE19-62706E023703}">
                      <ahyp:hlinkClr xmlns="" xmlns:ahyp="http://schemas.microsoft.com/office/drawing/2018/hyperlinkcolor" val="tx"/>
                    </a:ext>
                  </a:extLst>
                </a:hlinkClick>
              </a:rPr>
              <a:t>http://dhss.alaska.gov/dph/Epi/Documents/phan/AKPHAN_20200321_COVID.pdf</a:t>
            </a:r>
            <a:endParaRPr lang="en-US" sz="1900" u="sng" dirty="0">
              <a:solidFill>
                <a:schemeClr val="tx2"/>
              </a:solidFill>
            </a:endParaRPr>
          </a:p>
          <a:p>
            <a:r>
              <a:rPr lang="en-US" dirty="0"/>
              <a:t>What challenges does your community face to identify cases?</a:t>
            </a:r>
          </a:p>
          <a:p>
            <a:pPr lvl="1"/>
            <a:r>
              <a:rPr lang="en-US" dirty="0"/>
              <a:t>How can those challenges be resolved?</a:t>
            </a:r>
          </a:p>
          <a:p>
            <a:pPr lvl="1"/>
            <a:endParaRPr lang="en-US" dirty="0"/>
          </a:p>
          <a:p>
            <a:pPr lvl="2"/>
            <a:endParaRPr lang="en-US" dirty="0"/>
          </a:p>
        </p:txBody>
      </p:sp>
      <p:sp>
        <p:nvSpPr>
          <p:cNvPr id="4" name="Slide Number Placeholder 3">
            <a:extLst>
              <a:ext uri="{FF2B5EF4-FFF2-40B4-BE49-F238E27FC236}">
                <a16:creationId xmlns="" xmlns:a16="http://schemas.microsoft.com/office/drawing/2014/main" id="{7E8863A4-B31B-4632-BE4C-03ED24CB5A0E}"/>
              </a:ext>
            </a:extLst>
          </p:cNvPr>
          <p:cNvSpPr>
            <a:spLocks noGrp="1"/>
          </p:cNvSpPr>
          <p:nvPr>
            <p:ph type="sldNum" sz="quarter" idx="12"/>
          </p:nvPr>
        </p:nvSpPr>
        <p:spPr/>
        <p:txBody>
          <a:bodyPr/>
          <a:lstStyle/>
          <a:p>
            <a:fld id="{70B9E04D-2629-402C-9B9F-4EC937331502}" type="slidenum">
              <a:rPr lang="en-US" smtClean="0"/>
              <a:t>29</a:t>
            </a:fld>
            <a:endParaRPr lang="en-US" dirty="0"/>
          </a:p>
        </p:txBody>
      </p:sp>
    </p:spTree>
    <p:extLst>
      <p:ext uri="{BB962C8B-B14F-4D97-AF65-F5344CB8AC3E}">
        <p14:creationId xmlns:p14="http://schemas.microsoft.com/office/powerpoint/2010/main" val="19387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1F076-3EEA-4D05-A6FE-AAB984DB7638}"/>
              </a:ext>
            </a:extLst>
          </p:cNvPr>
          <p:cNvSpPr>
            <a:spLocks noGrp="1"/>
          </p:cNvSpPr>
          <p:nvPr>
            <p:ph type="title"/>
          </p:nvPr>
        </p:nvSpPr>
        <p:spPr>
          <a:xfrm>
            <a:off x="1066800" y="381000"/>
            <a:ext cx="7239000" cy="746760"/>
          </a:xfrm>
        </p:spPr>
        <p:txBody>
          <a:bodyPr>
            <a:normAutofit fontScale="90000"/>
          </a:bodyPr>
          <a:lstStyle/>
          <a:p>
            <a:r>
              <a:rPr lang="en-US" dirty="0">
                <a:solidFill>
                  <a:schemeClr val="tx2">
                    <a:lumMod val="20000"/>
                    <a:lumOff val="80000"/>
                  </a:schemeClr>
                </a:solidFill>
              </a:rPr>
              <a:t>Welcome and introductions</a:t>
            </a:r>
          </a:p>
        </p:txBody>
      </p:sp>
      <p:sp>
        <p:nvSpPr>
          <p:cNvPr id="3" name="Content Placeholder 2">
            <a:extLst>
              <a:ext uri="{FF2B5EF4-FFF2-40B4-BE49-F238E27FC236}">
                <a16:creationId xmlns="" xmlns:a16="http://schemas.microsoft.com/office/drawing/2014/main" id="{3D488160-4CE1-4AA3-A35C-071B5DCBA2EA}"/>
              </a:ext>
            </a:extLst>
          </p:cNvPr>
          <p:cNvSpPr>
            <a:spLocks noGrp="1"/>
          </p:cNvSpPr>
          <p:nvPr>
            <p:ph idx="1"/>
          </p:nvPr>
        </p:nvSpPr>
        <p:spPr>
          <a:xfrm>
            <a:off x="533400" y="1559080"/>
            <a:ext cx="7239000" cy="5160336"/>
          </a:xfrm>
        </p:spPr>
        <p:txBody>
          <a:bodyPr/>
          <a:lstStyle/>
          <a:p>
            <a:r>
              <a:rPr lang="en-US" dirty="0"/>
              <a:t>Introductions</a:t>
            </a:r>
          </a:p>
          <a:p>
            <a:pPr lvl="1"/>
            <a:r>
              <a:rPr lang="en-US" dirty="0"/>
              <a:t>Name</a:t>
            </a:r>
          </a:p>
          <a:p>
            <a:pPr lvl="1"/>
            <a:r>
              <a:rPr lang="en-US" dirty="0"/>
              <a:t>Organization</a:t>
            </a:r>
          </a:p>
          <a:p>
            <a:pPr lvl="1"/>
            <a:r>
              <a:rPr lang="en-US" dirty="0"/>
              <a:t>Title and Role in COVID-19 Response</a:t>
            </a:r>
          </a:p>
          <a:p>
            <a:pPr lvl="1"/>
            <a:r>
              <a:rPr lang="en-US" dirty="0"/>
              <a:t>Current focus of COVID-19 Preparedness and Response</a:t>
            </a:r>
          </a:p>
          <a:p>
            <a:r>
              <a:rPr lang="en-US" dirty="0"/>
              <a:t>Safety and Security </a:t>
            </a:r>
          </a:p>
          <a:p>
            <a:pPr lvl="1"/>
            <a:r>
              <a:rPr lang="en-US" dirty="0"/>
              <a:t>Real-World Emergency Notifications/Messages</a:t>
            </a:r>
          </a:p>
          <a:p>
            <a:pPr lvl="1"/>
            <a:r>
              <a:rPr lang="en-US" dirty="0"/>
              <a:t>Emergency Exits</a:t>
            </a:r>
          </a:p>
          <a:p>
            <a:pPr lvl="1"/>
            <a:endParaRPr lang="en-US" dirty="0"/>
          </a:p>
        </p:txBody>
      </p:sp>
      <p:sp>
        <p:nvSpPr>
          <p:cNvPr id="4" name="Slide Number Placeholder 3">
            <a:extLst>
              <a:ext uri="{FF2B5EF4-FFF2-40B4-BE49-F238E27FC236}">
                <a16:creationId xmlns="" xmlns:a16="http://schemas.microsoft.com/office/drawing/2014/main" id="{F5AFCD86-E8E9-4376-9529-476EC77231BA}"/>
              </a:ext>
            </a:extLst>
          </p:cNvPr>
          <p:cNvSpPr>
            <a:spLocks noGrp="1"/>
          </p:cNvSpPr>
          <p:nvPr>
            <p:ph type="sldNum" sz="quarter" idx="12"/>
          </p:nvPr>
        </p:nvSpPr>
        <p:spPr/>
        <p:txBody>
          <a:bodyPr/>
          <a:lstStyle/>
          <a:p>
            <a:fld id="{70B9E04D-2629-402C-9B9F-4EC937331502}" type="slidenum">
              <a:rPr lang="en-US" smtClean="0"/>
              <a:t>3</a:t>
            </a:fld>
            <a:endParaRPr lang="en-US" dirty="0"/>
          </a:p>
        </p:txBody>
      </p:sp>
    </p:spTree>
    <p:extLst>
      <p:ext uri="{BB962C8B-B14F-4D97-AF65-F5344CB8AC3E}">
        <p14:creationId xmlns:p14="http://schemas.microsoft.com/office/powerpoint/2010/main" val="319934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42885-A7CC-47B1-9E1B-EEA59F5F120E}"/>
              </a:ext>
            </a:extLst>
          </p:cNvPr>
          <p:cNvSpPr>
            <a:spLocks noGrp="1"/>
          </p:cNvSpPr>
          <p:nvPr>
            <p:ph type="title"/>
          </p:nvPr>
        </p:nvSpPr>
        <p:spPr>
          <a:xfrm>
            <a:off x="457200" y="152400"/>
            <a:ext cx="7239000" cy="822960"/>
          </a:xfrm>
        </p:spPr>
        <p:txBody>
          <a:bodyPr/>
          <a:lstStyle/>
          <a:p>
            <a:r>
              <a:rPr lang="en-US" dirty="0">
                <a:solidFill>
                  <a:schemeClr val="tx2">
                    <a:lumMod val="20000"/>
                    <a:lumOff val="80000"/>
                  </a:schemeClr>
                </a:solidFill>
              </a:rPr>
              <a:t>Testing</a:t>
            </a:r>
          </a:p>
        </p:txBody>
      </p:sp>
      <p:sp>
        <p:nvSpPr>
          <p:cNvPr id="3" name="Content Placeholder 2">
            <a:extLst>
              <a:ext uri="{FF2B5EF4-FFF2-40B4-BE49-F238E27FC236}">
                <a16:creationId xmlns="" xmlns:a16="http://schemas.microsoft.com/office/drawing/2014/main" id="{7E9121D0-0BF7-4C65-A647-9CBC1337FBB9}"/>
              </a:ext>
            </a:extLst>
          </p:cNvPr>
          <p:cNvSpPr>
            <a:spLocks noGrp="1"/>
          </p:cNvSpPr>
          <p:nvPr>
            <p:ph idx="1"/>
          </p:nvPr>
        </p:nvSpPr>
        <p:spPr>
          <a:xfrm>
            <a:off x="914400" y="1600200"/>
            <a:ext cx="7239000" cy="5480376"/>
          </a:xfrm>
        </p:spPr>
        <p:txBody>
          <a:bodyPr>
            <a:normAutofit fontScale="62500" lnSpcReduction="20000"/>
          </a:bodyPr>
          <a:lstStyle/>
          <a:p>
            <a:r>
              <a:rPr lang="en-US" dirty="0"/>
              <a:t>Where will the specimen collection be done?</a:t>
            </a:r>
          </a:p>
          <a:p>
            <a:pPr lvl="1"/>
            <a:r>
              <a:rPr lang="en-US" dirty="0"/>
              <a:t>A central location?</a:t>
            </a:r>
          </a:p>
          <a:p>
            <a:pPr lvl="1"/>
            <a:r>
              <a:rPr lang="en-US" dirty="0"/>
              <a:t>A drive by location?</a:t>
            </a:r>
          </a:p>
          <a:p>
            <a:pPr lvl="1"/>
            <a:r>
              <a:rPr lang="en-US" dirty="0"/>
              <a:t>Person’s home?</a:t>
            </a:r>
          </a:p>
          <a:p>
            <a:pPr lvl="1"/>
            <a:r>
              <a:rPr lang="en-US" dirty="0"/>
              <a:t>Provider’s office?</a:t>
            </a:r>
          </a:p>
          <a:p>
            <a:pPr lvl="1"/>
            <a:r>
              <a:rPr lang="en-US" dirty="0"/>
              <a:t>Other?</a:t>
            </a:r>
          </a:p>
          <a:p>
            <a:r>
              <a:rPr lang="en-US" dirty="0"/>
              <a:t>If the person(s) needing testing lives in a remote location with no transportation, how can the specimen be obtained?</a:t>
            </a:r>
          </a:p>
          <a:p>
            <a:r>
              <a:rPr lang="en-US" dirty="0"/>
              <a:t>Do you have a process and procedure to test the person(s)?</a:t>
            </a:r>
          </a:p>
          <a:p>
            <a:pPr lvl="1"/>
            <a:r>
              <a:rPr lang="en-US" dirty="0"/>
              <a:t>What is the protocol for entering the specimen collection site?  (E.g., call ahead)</a:t>
            </a:r>
          </a:p>
          <a:p>
            <a:pPr lvl="1"/>
            <a:r>
              <a:rPr lang="en-US" dirty="0"/>
              <a:t>Will a form or MD/provider note be required to present to the testing site to document need for test?</a:t>
            </a:r>
          </a:p>
          <a:p>
            <a:pPr lvl="2"/>
            <a:r>
              <a:rPr lang="en-US" dirty="0"/>
              <a:t>How will this form, or documentation be provided to the person(s) being tested?</a:t>
            </a:r>
          </a:p>
          <a:p>
            <a:pPr lvl="1"/>
            <a:r>
              <a:rPr lang="en-US" dirty="0"/>
              <a:t>What demographic and health information will need to be obtained at the test site?</a:t>
            </a:r>
          </a:p>
          <a:p>
            <a:pPr lvl="2"/>
            <a:r>
              <a:rPr lang="en-US" dirty="0"/>
              <a:t>Who should take this information?  </a:t>
            </a:r>
          </a:p>
          <a:p>
            <a:pPr lvl="2"/>
            <a:endParaRPr lang="en-US" dirty="0"/>
          </a:p>
        </p:txBody>
      </p:sp>
      <p:sp>
        <p:nvSpPr>
          <p:cNvPr id="4" name="Slide Number Placeholder 3">
            <a:extLst>
              <a:ext uri="{FF2B5EF4-FFF2-40B4-BE49-F238E27FC236}">
                <a16:creationId xmlns="" xmlns:a16="http://schemas.microsoft.com/office/drawing/2014/main" id="{7E8863A4-B31B-4632-BE4C-03ED24CB5A0E}"/>
              </a:ext>
            </a:extLst>
          </p:cNvPr>
          <p:cNvSpPr>
            <a:spLocks noGrp="1"/>
          </p:cNvSpPr>
          <p:nvPr>
            <p:ph type="sldNum" sz="quarter" idx="12"/>
          </p:nvPr>
        </p:nvSpPr>
        <p:spPr/>
        <p:txBody>
          <a:bodyPr/>
          <a:lstStyle/>
          <a:p>
            <a:fld id="{70B9E04D-2629-402C-9B9F-4EC937331502}" type="slidenum">
              <a:rPr lang="en-US" smtClean="0"/>
              <a:t>30</a:t>
            </a:fld>
            <a:endParaRPr lang="en-US" dirty="0"/>
          </a:p>
        </p:txBody>
      </p:sp>
    </p:spTree>
    <p:extLst>
      <p:ext uri="{BB962C8B-B14F-4D97-AF65-F5344CB8AC3E}">
        <p14:creationId xmlns:p14="http://schemas.microsoft.com/office/powerpoint/2010/main" val="383142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42885-A7CC-47B1-9E1B-EEA59F5F120E}"/>
              </a:ext>
            </a:extLst>
          </p:cNvPr>
          <p:cNvSpPr>
            <a:spLocks noGrp="1"/>
          </p:cNvSpPr>
          <p:nvPr>
            <p:ph type="title"/>
          </p:nvPr>
        </p:nvSpPr>
        <p:spPr>
          <a:xfrm>
            <a:off x="454981" y="73152"/>
            <a:ext cx="7239000" cy="822960"/>
          </a:xfrm>
        </p:spPr>
        <p:txBody>
          <a:bodyPr/>
          <a:lstStyle/>
          <a:p>
            <a:r>
              <a:rPr lang="en-US" dirty="0">
                <a:solidFill>
                  <a:schemeClr val="tx2">
                    <a:lumMod val="20000"/>
                    <a:lumOff val="80000"/>
                  </a:schemeClr>
                </a:solidFill>
              </a:rPr>
              <a:t>Testing</a:t>
            </a:r>
          </a:p>
        </p:txBody>
      </p:sp>
      <p:sp>
        <p:nvSpPr>
          <p:cNvPr id="3" name="Content Placeholder 2">
            <a:extLst>
              <a:ext uri="{FF2B5EF4-FFF2-40B4-BE49-F238E27FC236}">
                <a16:creationId xmlns="" xmlns:a16="http://schemas.microsoft.com/office/drawing/2014/main" id="{7E9121D0-0BF7-4C65-A647-9CBC1337FBB9}"/>
              </a:ext>
            </a:extLst>
          </p:cNvPr>
          <p:cNvSpPr>
            <a:spLocks noGrp="1"/>
          </p:cNvSpPr>
          <p:nvPr>
            <p:ph idx="1"/>
          </p:nvPr>
        </p:nvSpPr>
        <p:spPr>
          <a:xfrm>
            <a:off x="838200" y="1295400"/>
            <a:ext cx="7239000" cy="5660136"/>
          </a:xfrm>
        </p:spPr>
        <p:txBody>
          <a:bodyPr>
            <a:normAutofit fontScale="85000" lnSpcReduction="20000"/>
          </a:bodyPr>
          <a:lstStyle/>
          <a:p>
            <a:r>
              <a:rPr lang="en-US" dirty="0"/>
              <a:t>Who will conduct the testing (nasopharyngeal swab)?</a:t>
            </a:r>
          </a:p>
          <a:p>
            <a:pPr lvl="1"/>
            <a:r>
              <a:rPr lang="en-US" dirty="0"/>
              <a:t>Licensed provider (e.g., RN, PA, Medical Assistant, Public Health Nurse)</a:t>
            </a:r>
          </a:p>
          <a:p>
            <a:pPr lvl="1"/>
            <a:r>
              <a:rPr lang="en-US" dirty="0"/>
              <a:t>Non-medical persons (trained to properly perform the test)</a:t>
            </a:r>
          </a:p>
          <a:p>
            <a:r>
              <a:rPr lang="en-US" dirty="0"/>
              <a:t>What healthcare provider will complete the COVID-19 Report Form can be found at: </a:t>
            </a:r>
            <a:r>
              <a:rPr lang="en-US" sz="1600" u="sng" dirty="0">
                <a:solidFill>
                  <a:schemeClr val="tx2"/>
                </a:solidFill>
                <a:hlinkClick r:id="rId3">
                  <a:extLst>
                    <a:ext uri="{A12FA001-AC4F-418D-AE19-62706E023703}">
                      <ahyp:hlinkClr xmlns="" xmlns:ahyp="http://schemas.microsoft.com/office/drawing/2018/hyperlinkcolor" val="tx"/>
                    </a:ext>
                  </a:extLst>
                </a:hlinkClick>
              </a:rPr>
              <a:t>http://dhss.alaska.gov/dph/Epi/id/SiteAssets/Pages/HumanCoV/COVID_SOEreportform.pdf</a:t>
            </a:r>
            <a:r>
              <a:rPr lang="en-US" sz="1600" u="sng" dirty="0">
                <a:solidFill>
                  <a:schemeClr val="tx2"/>
                </a:solidFill>
              </a:rPr>
              <a:t> </a:t>
            </a:r>
            <a:endParaRPr lang="en-US" sz="1300" u="sng" dirty="0">
              <a:solidFill>
                <a:schemeClr val="tx2"/>
              </a:solidFill>
            </a:endParaRPr>
          </a:p>
          <a:p>
            <a:pPr lvl="2"/>
            <a:r>
              <a:rPr lang="en-US" dirty="0"/>
              <a:t>Form is faxed</a:t>
            </a:r>
          </a:p>
          <a:p>
            <a:pPr lvl="2"/>
            <a:r>
              <a:rPr lang="en-US" dirty="0"/>
              <a:t>Testing will be done in State Public Health Laboratory or commercial laboratories</a:t>
            </a:r>
          </a:p>
          <a:p>
            <a:r>
              <a:rPr lang="en-US" dirty="0"/>
              <a:t>Where can collection supplies be obtained?</a:t>
            </a:r>
            <a:endParaRPr lang="en-US" sz="3400" dirty="0"/>
          </a:p>
          <a:p>
            <a:pPr lvl="1"/>
            <a:r>
              <a:rPr lang="en-US" sz="2400" dirty="0"/>
              <a:t>Specimen Collection Supply Request Form – Alaska State Public Health Laboratories  </a:t>
            </a:r>
            <a:r>
              <a:rPr lang="en-US" sz="1600" dirty="0">
                <a:solidFill>
                  <a:schemeClr val="tx2"/>
                </a:solidFill>
                <a:hlinkClick r:id="rId4">
                  <a:extLst>
                    <a:ext uri="{A12FA001-AC4F-418D-AE19-62706E023703}">
                      <ahyp:hlinkClr xmlns="" xmlns:ahyp="http://schemas.microsoft.com/office/drawing/2018/hyperlinkcolor" val="tx"/>
                    </a:ext>
                  </a:extLst>
                </a:hlinkClick>
              </a:rPr>
              <a:t>http://dhss.alaska.gov/dph/Labs/Documents/publications/LabSupplyRequest.pdf</a:t>
            </a:r>
            <a:endParaRPr lang="en-US" sz="2400" dirty="0">
              <a:solidFill>
                <a:schemeClr val="tx2"/>
              </a:solidFill>
            </a:endParaRPr>
          </a:p>
          <a:p>
            <a:pPr lvl="1"/>
            <a:r>
              <a:rPr lang="en-US" dirty="0"/>
              <a:t>What are other supply chain resources available to the community??</a:t>
            </a:r>
          </a:p>
          <a:p>
            <a:pPr lvl="1"/>
            <a:endParaRPr lang="en-US" dirty="0"/>
          </a:p>
        </p:txBody>
      </p:sp>
      <p:sp>
        <p:nvSpPr>
          <p:cNvPr id="4" name="Slide Number Placeholder 3">
            <a:extLst>
              <a:ext uri="{FF2B5EF4-FFF2-40B4-BE49-F238E27FC236}">
                <a16:creationId xmlns="" xmlns:a16="http://schemas.microsoft.com/office/drawing/2014/main" id="{7E8863A4-B31B-4632-BE4C-03ED24CB5A0E}"/>
              </a:ext>
            </a:extLst>
          </p:cNvPr>
          <p:cNvSpPr>
            <a:spLocks noGrp="1"/>
          </p:cNvSpPr>
          <p:nvPr>
            <p:ph type="sldNum" sz="quarter" idx="12"/>
          </p:nvPr>
        </p:nvSpPr>
        <p:spPr/>
        <p:txBody>
          <a:bodyPr/>
          <a:lstStyle/>
          <a:p>
            <a:fld id="{70B9E04D-2629-402C-9B9F-4EC937331502}" type="slidenum">
              <a:rPr lang="en-US" smtClean="0"/>
              <a:t>31</a:t>
            </a:fld>
            <a:endParaRPr lang="en-US" dirty="0"/>
          </a:p>
        </p:txBody>
      </p:sp>
    </p:spTree>
    <p:extLst>
      <p:ext uri="{BB962C8B-B14F-4D97-AF65-F5344CB8AC3E}">
        <p14:creationId xmlns:p14="http://schemas.microsoft.com/office/powerpoint/2010/main" val="102816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42885-A7CC-47B1-9E1B-EEA59F5F120E}"/>
              </a:ext>
            </a:extLst>
          </p:cNvPr>
          <p:cNvSpPr>
            <a:spLocks noGrp="1"/>
          </p:cNvSpPr>
          <p:nvPr>
            <p:ph type="title"/>
          </p:nvPr>
        </p:nvSpPr>
        <p:spPr>
          <a:xfrm>
            <a:off x="457200" y="131597"/>
            <a:ext cx="7239000" cy="822960"/>
          </a:xfrm>
        </p:spPr>
        <p:txBody>
          <a:bodyPr/>
          <a:lstStyle/>
          <a:p>
            <a:r>
              <a:rPr lang="en-US" dirty="0">
                <a:solidFill>
                  <a:schemeClr val="tx2">
                    <a:lumMod val="20000"/>
                    <a:lumOff val="80000"/>
                  </a:schemeClr>
                </a:solidFill>
              </a:rPr>
              <a:t>Testing</a:t>
            </a:r>
          </a:p>
        </p:txBody>
      </p:sp>
      <p:sp>
        <p:nvSpPr>
          <p:cNvPr id="3" name="Content Placeholder 2">
            <a:extLst>
              <a:ext uri="{FF2B5EF4-FFF2-40B4-BE49-F238E27FC236}">
                <a16:creationId xmlns="" xmlns:a16="http://schemas.microsoft.com/office/drawing/2014/main" id="{7E9121D0-0BF7-4C65-A647-9CBC1337FBB9}"/>
              </a:ext>
            </a:extLst>
          </p:cNvPr>
          <p:cNvSpPr>
            <a:spLocks noGrp="1"/>
          </p:cNvSpPr>
          <p:nvPr>
            <p:ph idx="1"/>
          </p:nvPr>
        </p:nvSpPr>
        <p:spPr>
          <a:xfrm>
            <a:off x="685800" y="1447800"/>
            <a:ext cx="7239000" cy="5601691"/>
          </a:xfrm>
        </p:spPr>
        <p:txBody>
          <a:bodyPr>
            <a:normAutofit/>
          </a:bodyPr>
          <a:lstStyle/>
          <a:p>
            <a:r>
              <a:rPr lang="en-US" dirty="0"/>
              <a:t>Personal Protective Equipment for Specimen Collection (PPE)</a:t>
            </a:r>
          </a:p>
          <a:p>
            <a:pPr lvl="1"/>
            <a:r>
              <a:rPr lang="en-US" dirty="0"/>
              <a:t>Includes:  mask (N95 or surgical), gown, gloves, face shield/goggles</a:t>
            </a:r>
          </a:p>
          <a:p>
            <a:pPr lvl="1"/>
            <a:r>
              <a:rPr lang="en-US" dirty="0"/>
              <a:t>What supplies of PPE does your community have access to now?</a:t>
            </a:r>
          </a:p>
          <a:p>
            <a:pPr lvl="1"/>
            <a:r>
              <a:rPr lang="en-US" dirty="0"/>
              <a:t>Can you obtain needed supplies from medical (hospital/clinic), public health partners, vendors?</a:t>
            </a:r>
          </a:p>
          <a:p>
            <a:pPr lvl="1"/>
            <a:r>
              <a:rPr lang="en-US" dirty="0"/>
              <a:t>What is the process to resupply as needed? </a:t>
            </a:r>
          </a:p>
        </p:txBody>
      </p:sp>
      <p:sp>
        <p:nvSpPr>
          <p:cNvPr id="4" name="Slide Number Placeholder 3">
            <a:extLst>
              <a:ext uri="{FF2B5EF4-FFF2-40B4-BE49-F238E27FC236}">
                <a16:creationId xmlns="" xmlns:a16="http://schemas.microsoft.com/office/drawing/2014/main" id="{7E8863A4-B31B-4632-BE4C-03ED24CB5A0E}"/>
              </a:ext>
            </a:extLst>
          </p:cNvPr>
          <p:cNvSpPr>
            <a:spLocks noGrp="1"/>
          </p:cNvSpPr>
          <p:nvPr>
            <p:ph type="sldNum" sz="quarter" idx="12"/>
          </p:nvPr>
        </p:nvSpPr>
        <p:spPr/>
        <p:txBody>
          <a:bodyPr/>
          <a:lstStyle/>
          <a:p>
            <a:fld id="{70B9E04D-2629-402C-9B9F-4EC937331502}" type="slidenum">
              <a:rPr lang="en-US" smtClean="0"/>
              <a:t>32</a:t>
            </a:fld>
            <a:endParaRPr lang="en-US" dirty="0"/>
          </a:p>
        </p:txBody>
      </p:sp>
      <p:pic>
        <p:nvPicPr>
          <p:cNvPr id="6" name="Picture 5" descr="A person wearing a hat&#10;&#10;Description automatically generated">
            <a:extLst>
              <a:ext uri="{FF2B5EF4-FFF2-40B4-BE49-F238E27FC236}">
                <a16:creationId xmlns="" xmlns:a16="http://schemas.microsoft.com/office/drawing/2014/main" id="{3D08215C-29C5-4941-B6AC-16D2FCB3516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253269" y="4038600"/>
            <a:ext cx="1343062" cy="1679448"/>
          </a:xfrm>
          <a:prstGeom prst="rect">
            <a:avLst/>
          </a:prstGeom>
        </p:spPr>
      </p:pic>
    </p:spTree>
    <p:extLst>
      <p:ext uri="{BB962C8B-B14F-4D97-AF65-F5344CB8AC3E}">
        <p14:creationId xmlns:p14="http://schemas.microsoft.com/office/powerpoint/2010/main" val="63860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42885-A7CC-47B1-9E1B-EEA59F5F120E}"/>
              </a:ext>
            </a:extLst>
          </p:cNvPr>
          <p:cNvSpPr>
            <a:spLocks noGrp="1"/>
          </p:cNvSpPr>
          <p:nvPr>
            <p:ph type="title"/>
          </p:nvPr>
        </p:nvSpPr>
        <p:spPr>
          <a:xfrm>
            <a:off x="457200" y="73152"/>
            <a:ext cx="7239000" cy="822960"/>
          </a:xfrm>
        </p:spPr>
        <p:txBody>
          <a:bodyPr/>
          <a:lstStyle/>
          <a:p>
            <a:r>
              <a:rPr lang="en-US" dirty="0">
                <a:solidFill>
                  <a:schemeClr val="tx2">
                    <a:lumMod val="20000"/>
                    <a:lumOff val="80000"/>
                  </a:schemeClr>
                </a:solidFill>
              </a:rPr>
              <a:t>Testing</a:t>
            </a:r>
          </a:p>
        </p:txBody>
      </p:sp>
      <p:sp>
        <p:nvSpPr>
          <p:cNvPr id="3" name="Content Placeholder 2">
            <a:extLst>
              <a:ext uri="{FF2B5EF4-FFF2-40B4-BE49-F238E27FC236}">
                <a16:creationId xmlns="" xmlns:a16="http://schemas.microsoft.com/office/drawing/2014/main" id="{7E9121D0-0BF7-4C65-A647-9CBC1337FBB9}"/>
              </a:ext>
            </a:extLst>
          </p:cNvPr>
          <p:cNvSpPr>
            <a:spLocks noGrp="1"/>
          </p:cNvSpPr>
          <p:nvPr>
            <p:ph idx="1"/>
          </p:nvPr>
        </p:nvSpPr>
        <p:spPr>
          <a:xfrm>
            <a:off x="914400" y="1371600"/>
            <a:ext cx="7239000" cy="5660136"/>
          </a:xfrm>
        </p:spPr>
        <p:txBody>
          <a:bodyPr>
            <a:normAutofit fontScale="85000" lnSpcReduction="20000"/>
          </a:bodyPr>
          <a:lstStyle/>
          <a:p>
            <a:r>
              <a:rPr lang="en-US" dirty="0"/>
              <a:t>Training for the Specimen Collector(s)</a:t>
            </a:r>
          </a:p>
          <a:p>
            <a:pPr lvl="1"/>
            <a:r>
              <a:rPr lang="en-US" dirty="0"/>
              <a:t>Who will provide just in time training for the specimen collector(s)?</a:t>
            </a:r>
          </a:p>
          <a:p>
            <a:pPr lvl="2"/>
            <a:r>
              <a:rPr lang="en-US" dirty="0"/>
              <a:t>The proper use of PPE</a:t>
            </a:r>
          </a:p>
          <a:p>
            <a:pPr lvl="2"/>
            <a:r>
              <a:rPr lang="en-US" dirty="0"/>
              <a:t>Specimen collection procedures</a:t>
            </a:r>
          </a:p>
          <a:p>
            <a:pPr lvl="2"/>
            <a:r>
              <a:rPr lang="en-US" dirty="0"/>
              <a:t>Specimen packaging for transport</a:t>
            </a:r>
          </a:p>
          <a:p>
            <a:pPr lvl="2"/>
            <a:r>
              <a:rPr lang="en-US" dirty="0"/>
              <a:t>Safety</a:t>
            </a:r>
          </a:p>
          <a:p>
            <a:r>
              <a:rPr lang="en-US" dirty="0"/>
              <a:t>Specimen Collector(S) Health Monitoring and Surveillance</a:t>
            </a:r>
          </a:p>
          <a:p>
            <a:pPr lvl="1"/>
            <a:r>
              <a:rPr lang="en-US" dirty="0"/>
              <a:t>Protecting the health and safety of the specimen collector(s)</a:t>
            </a:r>
          </a:p>
          <a:p>
            <a:pPr lvl="2"/>
            <a:r>
              <a:rPr lang="en-US" dirty="0"/>
              <a:t>Who can provide that service?</a:t>
            </a:r>
          </a:p>
          <a:p>
            <a:pPr lvl="2"/>
            <a:r>
              <a:rPr lang="en-US" dirty="0"/>
              <a:t>Medical screening pre-collection</a:t>
            </a:r>
          </a:p>
          <a:p>
            <a:pPr lvl="3"/>
            <a:r>
              <a:rPr lang="en-US" dirty="0"/>
              <a:t>Baseline health, temperature, any symptoms</a:t>
            </a:r>
          </a:p>
          <a:p>
            <a:pPr lvl="2"/>
            <a:r>
              <a:rPr lang="en-US" dirty="0"/>
              <a:t>Surveillance and monitoring post collection</a:t>
            </a:r>
          </a:p>
          <a:p>
            <a:pPr lvl="3"/>
            <a:r>
              <a:rPr lang="en-US" dirty="0"/>
              <a:t>Baseline Health, temperature, any symptoms developed</a:t>
            </a:r>
          </a:p>
          <a:p>
            <a:pPr lvl="3"/>
            <a:r>
              <a:rPr lang="en-US" dirty="0"/>
              <a:t>Should last for 14-21 days after collection</a:t>
            </a:r>
          </a:p>
          <a:p>
            <a:pPr lvl="2"/>
            <a:endParaRPr lang="en-US" dirty="0"/>
          </a:p>
          <a:p>
            <a:pPr lvl="1"/>
            <a:endParaRPr lang="en-US" dirty="0"/>
          </a:p>
          <a:p>
            <a:pPr lvl="2"/>
            <a:endParaRPr lang="en-US" dirty="0"/>
          </a:p>
          <a:p>
            <a:endParaRPr lang="en-US" dirty="0"/>
          </a:p>
          <a:p>
            <a:pPr lvl="1"/>
            <a:endParaRPr lang="en-US" dirty="0"/>
          </a:p>
        </p:txBody>
      </p:sp>
      <p:sp>
        <p:nvSpPr>
          <p:cNvPr id="4" name="Slide Number Placeholder 3">
            <a:extLst>
              <a:ext uri="{FF2B5EF4-FFF2-40B4-BE49-F238E27FC236}">
                <a16:creationId xmlns="" xmlns:a16="http://schemas.microsoft.com/office/drawing/2014/main" id="{7E8863A4-B31B-4632-BE4C-03ED24CB5A0E}"/>
              </a:ext>
            </a:extLst>
          </p:cNvPr>
          <p:cNvSpPr>
            <a:spLocks noGrp="1"/>
          </p:cNvSpPr>
          <p:nvPr>
            <p:ph type="sldNum" sz="quarter" idx="12"/>
          </p:nvPr>
        </p:nvSpPr>
        <p:spPr/>
        <p:txBody>
          <a:bodyPr/>
          <a:lstStyle/>
          <a:p>
            <a:fld id="{70B9E04D-2629-402C-9B9F-4EC937331502}" type="slidenum">
              <a:rPr lang="en-US" smtClean="0"/>
              <a:t>33</a:t>
            </a:fld>
            <a:endParaRPr lang="en-US" dirty="0"/>
          </a:p>
        </p:txBody>
      </p:sp>
    </p:spTree>
    <p:extLst>
      <p:ext uri="{BB962C8B-B14F-4D97-AF65-F5344CB8AC3E}">
        <p14:creationId xmlns:p14="http://schemas.microsoft.com/office/powerpoint/2010/main" val="2450934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8DEDD-DE98-46D8-8267-93A217939470}"/>
              </a:ext>
            </a:extLst>
          </p:cNvPr>
          <p:cNvSpPr>
            <a:spLocks noGrp="1"/>
          </p:cNvSpPr>
          <p:nvPr>
            <p:ph type="title"/>
          </p:nvPr>
        </p:nvSpPr>
        <p:spPr>
          <a:xfrm>
            <a:off x="1066800" y="210420"/>
            <a:ext cx="7239000" cy="899160"/>
          </a:xfrm>
        </p:spPr>
        <p:txBody>
          <a:bodyPr>
            <a:normAutofit fontScale="90000"/>
          </a:bodyPr>
          <a:lstStyle/>
          <a:p>
            <a:r>
              <a:rPr lang="en-US" dirty="0">
                <a:solidFill>
                  <a:schemeClr val="tx2">
                    <a:lumMod val="20000"/>
                    <a:lumOff val="80000"/>
                  </a:schemeClr>
                </a:solidFill>
              </a:rPr>
              <a:t>Specimen transportation for testing</a:t>
            </a:r>
          </a:p>
        </p:txBody>
      </p:sp>
      <p:sp>
        <p:nvSpPr>
          <p:cNvPr id="3" name="Content Placeholder 2">
            <a:extLst>
              <a:ext uri="{FF2B5EF4-FFF2-40B4-BE49-F238E27FC236}">
                <a16:creationId xmlns="" xmlns:a16="http://schemas.microsoft.com/office/drawing/2014/main" id="{B16829C8-3845-4847-A0D6-D9456ADFDD88}"/>
              </a:ext>
            </a:extLst>
          </p:cNvPr>
          <p:cNvSpPr>
            <a:spLocks noGrp="1"/>
          </p:cNvSpPr>
          <p:nvPr>
            <p:ph idx="1"/>
          </p:nvPr>
        </p:nvSpPr>
        <p:spPr>
          <a:xfrm>
            <a:off x="762000" y="1524000"/>
            <a:ext cx="7239000" cy="5446668"/>
          </a:xfrm>
        </p:spPr>
        <p:txBody>
          <a:bodyPr>
            <a:normAutofit fontScale="85000" lnSpcReduction="20000"/>
          </a:bodyPr>
          <a:lstStyle/>
          <a:p>
            <a:r>
              <a:rPr lang="en-US" dirty="0"/>
              <a:t>Who will prepare the specimens collected for transportation to the laboratory for testing?</a:t>
            </a:r>
          </a:p>
          <a:p>
            <a:pPr lvl="1"/>
            <a:r>
              <a:rPr lang="en-US" dirty="0"/>
              <a:t>Must meet Dept. of Transportation regulations for packaging.</a:t>
            </a:r>
          </a:p>
          <a:p>
            <a:r>
              <a:rPr lang="en-US" dirty="0"/>
              <a:t>Where will the specimens be sent for testing?</a:t>
            </a:r>
          </a:p>
          <a:p>
            <a:pPr lvl="1"/>
            <a:r>
              <a:rPr lang="en-US" dirty="0"/>
              <a:t>What are your resources within or near the community for testing?</a:t>
            </a:r>
          </a:p>
          <a:p>
            <a:pPr lvl="2"/>
            <a:r>
              <a:rPr lang="en-US" dirty="0"/>
              <a:t>State Public Health Laboratory</a:t>
            </a:r>
          </a:p>
          <a:p>
            <a:pPr lvl="2"/>
            <a:r>
              <a:rPr lang="en-US" dirty="0"/>
              <a:t>Commercial Laboratory</a:t>
            </a:r>
          </a:p>
          <a:p>
            <a:pPr lvl="3"/>
            <a:r>
              <a:rPr lang="en-US" dirty="0"/>
              <a:t>May have different paperwork requirements than the State Laboratory</a:t>
            </a:r>
          </a:p>
          <a:p>
            <a:pPr lvl="1"/>
            <a:r>
              <a:rPr lang="en-US" dirty="0"/>
              <a:t>Specimens must be received within 72 hours of collection.</a:t>
            </a:r>
          </a:p>
          <a:p>
            <a:pPr lvl="2"/>
            <a:r>
              <a:rPr lang="en-US" dirty="0"/>
              <a:t>Air transport resources</a:t>
            </a:r>
          </a:p>
          <a:p>
            <a:pPr lvl="2"/>
            <a:r>
              <a:rPr lang="en-US" dirty="0"/>
              <a:t>USPS/FedEx/UPS</a:t>
            </a:r>
          </a:p>
          <a:p>
            <a:pPr lvl="2"/>
            <a:r>
              <a:rPr lang="en-US" dirty="0"/>
              <a:t>Other</a:t>
            </a:r>
          </a:p>
        </p:txBody>
      </p:sp>
      <p:sp>
        <p:nvSpPr>
          <p:cNvPr id="4" name="Slide Number Placeholder 3">
            <a:extLst>
              <a:ext uri="{FF2B5EF4-FFF2-40B4-BE49-F238E27FC236}">
                <a16:creationId xmlns="" xmlns:a16="http://schemas.microsoft.com/office/drawing/2014/main" id="{6E9C5D24-EC13-4EA4-973A-FE2E9D763DD3}"/>
              </a:ext>
            </a:extLst>
          </p:cNvPr>
          <p:cNvSpPr>
            <a:spLocks noGrp="1"/>
          </p:cNvSpPr>
          <p:nvPr>
            <p:ph type="sldNum" sz="quarter" idx="12"/>
          </p:nvPr>
        </p:nvSpPr>
        <p:spPr/>
        <p:txBody>
          <a:bodyPr/>
          <a:lstStyle/>
          <a:p>
            <a:fld id="{70B9E04D-2629-402C-9B9F-4EC937331502}" type="slidenum">
              <a:rPr lang="en-US" smtClean="0"/>
              <a:t>34</a:t>
            </a:fld>
            <a:endParaRPr lang="en-US" dirty="0"/>
          </a:p>
        </p:txBody>
      </p:sp>
    </p:spTree>
    <p:extLst>
      <p:ext uri="{BB962C8B-B14F-4D97-AF65-F5344CB8AC3E}">
        <p14:creationId xmlns:p14="http://schemas.microsoft.com/office/powerpoint/2010/main" val="362782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B65C01-77E8-445C-8B56-1D59C006049B}"/>
              </a:ext>
            </a:extLst>
          </p:cNvPr>
          <p:cNvSpPr>
            <a:spLocks noGrp="1"/>
          </p:cNvSpPr>
          <p:nvPr>
            <p:ph type="title"/>
          </p:nvPr>
        </p:nvSpPr>
        <p:spPr>
          <a:xfrm>
            <a:off x="381000" y="93038"/>
            <a:ext cx="7239000" cy="822960"/>
          </a:xfrm>
        </p:spPr>
        <p:txBody>
          <a:bodyPr/>
          <a:lstStyle/>
          <a:p>
            <a:r>
              <a:rPr lang="en-US" dirty="0">
                <a:solidFill>
                  <a:schemeClr val="tx2">
                    <a:lumMod val="20000"/>
                    <a:lumOff val="80000"/>
                  </a:schemeClr>
                </a:solidFill>
              </a:rPr>
              <a:t>Test results</a:t>
            </a:r>
          </a:p>
        </p:txBody>
      </p:sp>
      <p:sp>
        <p:nvSpPr>
          <p:cNvPr id="3" name="Content Placeholder 2">
            <a:extLst>
              <a:ext uri="{FF2B5EF4-FFF2-40B4-BE49-F238E27FC236}">
                <a16:creationId xmlns="" xmlns:a16="http://schemas.microsoft.com/office/drawing/2014/main" id="{090F955B-098A-42F9-9312-FA3DC15F328E}"/>
              </a:ext>
            </a:extLst>
          </p:cNvPr>
          <p:cNvSpPr>
            <a:spLocks noGrp="1"/>
          </p:cNvSpPr>
          <p:nvPr>
            <p:ph idx="1"/>
          </p:nvPr>
        </p:nvSpPr>
        <p:spPr>
          <a:xfrm>
            <a:off x="685800" y="1447800"/>
            <a:ext cx="7239000" cy="5489448"/>
          </a:xfrm>
        </p:spPr>
        <p:txBody>
          <a:bodyPr>
            <a:normAutofit fontScale="85000" lnSpcReduction="20000"/>
          </a:bodyPr>
          <a:lstStyle/>
          <a:p>
            <a:r>
              <a:rPr lang="en-US" dirty="0"/>
              <a:t>Who will receive the test results?</a:t>
            </a:r>
          </a:p>
          <a:p>
            <a:r>
              <a:rPr lang="en-US" dirty="0"/>
              <a:t>Who will communicate the results to the person(s) being tested?</a:t>
            </a:r>
          </a:p>
          <a:p>
            <a:r>
              <a:rPr lang="en-US" dirty="0"/>
              <a:t>Methods for communicating testing results</a:t>
            </a:r>
          </a:p>
          <a:p>
            <a:pPr lvl="1"/>
            <a:r>
              <a:rPr lang="en-US" dirty="0"/>
              <a:t>Phone</a:t>
            </a:r>
          </a:p>
          <a:p>
            <a:pPr lvl="1"/>
            <a:r>
              <a:rPr lang="en-US" dirty="0"/>
              <a:t>Radio (must be aware of privacy – HIPAA)</a:t>
            </a:r>
          </a:p>
          <a:p>
            <a:pPr lvl="1"/>
            <a:r>
              <a:rPr lang="en-US" dirty="0"/>
              <a:t>Other</a:t>
            </a:r>
          </a:p>
          <a:p>
            <a:r>
              <a:rPr lang="en-US" dirty="0"/>
              <a:t>How will community leaders communicate with community members about a possible/suspect COVID-19 person and self isolation?</a:t>
            </a:r>
          </a:p>
          <a:p>
            <a:pPr lvl="1"/>
            <a:r>
              <a:rPr lang="en-US" dirty="0"/>
              <a:t>Do you have a plan for managing fear/anxiety of the public?</a:t>
            </a:r>
          </a:p>
          <a:p>
            <a:pPr lvl="1"/>
            <a:r>
              <a:rPr lang="en-US" dirty="0"/>
              <a:t>Is there a plan to communicate regularly with updates when/if more cases are identified in the community?</a:t>
            </a:r>
          </a:p>
          <a:p>
            <a:endParaRPr lang="en-US" dirty="0"/>
          </a:p>
          <a:p>
            <a:endParaRPr lang="en-US" dirty="0"/>
          </a:p>
        </p:txBody>
      </p:sp>
      <p:sp>
        <p:nvSpPr>
          <p:cNvPr id="4" name="Slide Number Placeholder 3">
            <a:extLst>
              <a:ext uri="{FF2B5EF4-FFF2-40B4-BE49-F238E27FC236}">
                <a16:creationId xmlns="" xmlns:a16="http://schemas.microsoft.com/office/drawing/2014/main" id="{F825424B-B170-4E94-9C15-BDD48B776BF3}"/>
              </a:ext>
            </a:extLst>
          </p:cNvPr>
          <p:cNvSpPr>
            <a:spLocks noGrp="1"/>
          </p:cNvSpPr>
          <p:nvPr>
            <p:ph type="sldNum" sz="quarter" idx="12"/>
          </p:nvPr>
        </p:nvSpPr>
        <p:spPr/>
        <p:txBody>
          <a:bodyPr/>
          <a:lstStyle/>
          <a:p>
            <a:fld id="{70B9E04D-2629-402C-9B9F-4EC937331502}" type="slidenum">
              <a:rPr lang="en-US" smtClean="0"/>
              <a:t>35</a:t>
            </a:fld>
            <a:endParaRPr lang="en-US" dirty="0"/>
          </a:p>
        </p:txBody>
      </p:sp>
    </p:spTree>
    <p:extLst>
      <p:ext uri="{BB962C8B-B14F-4D97-AF65-F5344CB8AC3E}">
        <p14:creationId xmlns:p14="http://schemas.microsoft.com/office/powerpoint/2010/main" val="90181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68AB5-67EC-4DEA-B476-FEDC6D1C5556}"/>
              </a:ext>
            </a:extLst>
          </p:cNvPr>
          <p:cNvSpPr>
            <a:spLocks noGrp="1"/>
          </p:cNvSpPr>
          <p:nvPr>
            <p:ph type="title"/>
          </p:nvPr>
        </p:nvSpPr>
        <p:spPr>
          <a:xfrm>
            <a:off x="1295400" y="228600"/>
            <a:ext cx="7239000" cy="900612"/>
          </a:xfrm>
        </p:spPr>
        <p:txBody>
          <a:bodyPr>
            <a:noAutofit/>
          </a:bodyPr>
          <a:lstStyle/>
          <a:p>
            <a:r>
              <a:rPr lang="en-US" sz="2800" dirty="0">
                <a:solidFill>
                  <a:schemeClr val="tx2">
                    <a:lumMod val="20000"/>
                    <a:lumOff val="80000"/>
                  </a:schemeClr>
                </a:solidFill>
              </a:rPr>
              <a:t>Isolation of Suspected COVID-19 Community Member awaiting testing (short term)</a:t>
            </a:r>
          </a:p>
        </p:txBody>
      </p:sp>
      <p:sp>
        <p:nvSpPr>
          <p:cNvPr id="3" name="Content Placeholder 2">
            <a:extLst>
              <a:ext uri="{FF2B5EF4-FFF2-40B4-BE49-F238E27FC236}">
                <a16:creationId xmlns="" xmlns:a16="http://schemas.microsoft.com/office/drawing/2014/main" id="{36CF14A5-1EC1-44C8-9501-05FCE02C7B70}"/>
              </a:ext>
            </a:extLst>
          </p:cNvPr>
          <p:cNvSpPr>
            <a:spLocks noGrp="1"/>
          </p:cNvSpPr>
          <p:nvPr>
            <p:ph idx="1"/>
          </p:nvPr>
        </p:nvSpPr>
        <p:spPr>
          <a:xfrm>
            <a:off x="520823" y="1627560"/>
            <a:ext cx="7239000" cy="4814388"/>
          </a:xfrm>
        </p:spPr>
        <p:txBody>
          <a:bodyPr>
            <a:normAutofit fontScale="77500" lnSpcReduction="20000"/>
          </a:bodyPr>
          <a:lstStyle/>
          <a:p>
            <a:r>
              <a:rPr lang="en-US" dirty="0"/>
              <a:t>How is the person with suspected COVID-19 isolated while awaiting the lab results?</a:t>
            </a:r>
          </a:p>
          <a:p>
            <a:pPr lvl="1"/>
            <a:r>
              <a:rPr lang="en-US" dirty="0"/>
              <a:t>Who will conduct the assessment?</a:t>
            </a:r>
          </a:p>
          <a:p>
            <a:pPr lvl="1"/>
            <a:r>
              <a:rPr lang="en-US" dirty="0"/>
              <a:t>Home isolation</a:t>
            </a:r>
          </a:p>
          <a:p>
            <a:pPr lvl="1"/>
            <a:r>
              <a:rPr lang="en-US" dirty="0"/>
              <a:t>Hotel or other location if home is not possible</a:t>
            </a:r>
          </a:p>
          <a:p>
            <a:pPr lvl="2"/>
            <a:r>
              <a:rPr lang="en-US" dirty="0"/>
              <a:t>Who is responsible for finding a location and getting the person to that location?</a:t>
            </a:r>
          </a:p>
          <a:p>
            <a:pPr lvl="2"/>
            <a:r>
              <a:rPr lang="en-US" dirty="0"/>
              <a:t>How will that resource (e.g., hotel) be paid?  </a:t>
            </a:r>
          </a:p>
          <a:p>
            <a:pPr lvl="1"/>
            <a:r>
              <a:rPr lang="en-US" dirty="0"/>
              <a:t>Other</a:t>
            </a:r>
          </a:p>
          <a:p>
            <a:r>
              <a:rPr lang="en-US" dirty="0"/>
              <a:t>Who will provide services to the isolated person while in isolation awaiting lab results?</a:t>
            </a:r>
          </a:p>
          <a:p>
            <a:pPr lvl="1"/>
            <a:r>
              <a:rPr lang="en-US" dirty="0"/>
              <a:t>Food, daily necessities (e.g., hygiene, clothing)</a:t>
            </a:r>
          </a:p>
          <a:p>
            <a:pPr lvl="1"/>
            <a:r>
              <a:rPr lang="en-US" dirty="0"/>
              <a:t>Welfare checks</a:t>
            </a:r>
          </a:p>
          <a:p>
            <a:pPr lvl="1"/>
            <a:r>
              <a:rPr lang="en-US" dirty="0"/>
              <a:t>Medical care if condition worsens</a:t>
            </a:r>
          </a:p>
          <a:p>
            <a:pPr lvl="1"/>
            <a:endParaRPr lang="en-US" dirty="0"/>
          </a:p>
          <a:p>
            <a:endParaRPr lang="en-US" dirty="0"/>
          </a:p>
        </p:txBody>
      </p:sp>
      <p:sp>
        <p:nvSpPr>
          <p:cNvPr id="4" name="Slide Number Placeholder 3">
            <a:extLst>
              <a:ext uri="{FF2B5EF4-FFF2-40B4-BE49-F238E27FC236}">
                <a16:creationId xmlns="" xmlns:a16="http://schemas.microsoft.com/office/drawing/2014/main" id="{731B9EB7-28A3-4B86-A66B-6C18C1178671}"/>
              </a:ext>
            </a:extLst>
          </p:cNvPr>
          <p:cNvSpPr>
            <a:spLocks noGrp="1"/>
          </p:cNvSpPr>
          <p:nvPr>
            <p:ph type="sldNum" sz="quarter" idx="12"/>
          </p:nvPr>
        </p:nvSpPr>
        <p:spPr/>
        <p:txBody>
          <a:bodyPr/>
          <a:lstStyle/>
          <a:p>
            <a:fld id="{70B9E04D-2629-402C-9B9F-4EC937331502}" type="slidenum">
              <a:rPr lang="en-US" smtClean="0"/>
              <a:t>36</a:t>
            </a:fld>
            <a:endParaRPr lang="en-US" dirty="0"/>
          </a:p>
        </p:txBody>
      </p:sp>
    </p:spTree>
    <p:extLst>
      <p:ext uri="{BB962C8B-B14F-4D97-AF65-F5344CB8AC3E}">
        <p14:creationId xmlns:p14="http://schemas.microsoft.com/office/powerpoint/2010/main" val="380299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D82A-C4C4-4BD0-85B5-6ED62E929618}"/>
              </a:ext>
            </a:extLst>
          </p:cNvPr>
          <p:cNvSpPr>
            <a:spLocks noGrp="1"/>
          </p:cNvSpPr>
          <p:nvPr>
            <p:ph type="title"/>
          </p:nvPr>
        </p:nvSpPr>
        <p:spPr>
          <a:xfrm>
            <a:off x="1482811" y="304800"/>
            <a:ext cx="7239000" cy="746760"/>
          </a:xfrm>
        </p:spPr>
        <p:txBody>
          <a:bodyPr>
            <a:normAutofit fontScale="90000"/>
          </a:bodyPr>
          <a:lstStyle/>
          <a:p>
            <a:r>
              <a:rPr lang="en-US" dirty="0">
                <a:solidFill>
                  <a:schemeClr val="tx2">
                    <a:lumMod val="20000"/>
                    <a:lumOff val="80000"/>
                  </a:schemeClr>
                </a:solidFill>
              </a:rPr>
              <a:t>Module 2:  Summary and Review</a:t>
            </a:r>
          </a:p>
        </p:txBody>
      </p:sp>
      <p:sp>
        <p:nvSpPr>
          <p:cNvPr id="3" name="Content Placeholder 2">
            <a:extLst>
              <a:ext uri="{FF2B5EF4-FFF2-40B4-BE49-F238E27FC236}">
                <a16:creationId xmlns="" xmlns:a16="http://schemas.microsoft.com/office/drawing/2014/main" id="{A63B5BC3-40D8-4C17-81A4-1CC8BF889720}"/>
              </a:ext>
            </a:extLst>
          </p:cNvPr>
          <p:cNvSpPr>
            <a:spLocks noGrp="1"/>
          </p:cNvSpPr>
          <p:nvPr>
            <p:ph idx="1"/>
          </p:nvPr>
        </p:nvSpPr>
        <p:spPr>
          <a:xfrm>
            <a:off x="685800" y="1493177"/>
            <a:ext cx="7239000" cy="5236536"/>
          </a:xfrm>
        </p:spPr>
        <p:txBody>
          <a:bodyPr>
            <a:normAutofit fontScale="92500" lnSpcReduction="20000"/>
          </a:bodyPr>
          <a:lstStyle/>
          <a:p>
            <a:r>
              <a:rPr lang="en-US" dirty="0"/>
              <a:t>What were the key learnings and best practices in the module discussion?</a:t>
            </a:r>
          </a:p>
          <a:p>
            <a:r>
              <a:rPr lang="en-US" dirty="0"/>
              <a:t>Were there any “aha” moments/learnings from partner’s information sharing?</a:t>
            </a:r>
          </a:p>
          <a:p>
            <a:r>
              <a:rPr lang="en-US" dirty="0"/>
              <a:t>What recommendations does the group have for your leaders and organizations to implement to enhance mitigation and limit the spread of COVID-19?</a:t>
            </a:r>
          </a:p>
          <a:p>
            <a:r>
              <a:rPr lang="en-US" dirty="0"/>
              <a:t>Any follow up issues or actions for the participants?</a:t>
            </a:r>
          </a:p>
          <a:p>
            <a:r>
              <a:rPr lang="en-US" dirty="0"/>
              <a:t>Other comments, TTX successes, and lessons learned?</a:t>
            </a:r>
          </a:p>
        </p:txBody>
      </p:sp>
      <p:sp>
        <p:nvSpPr>
          <p:cNvPr id="4" name="Slide Number Placeholder 3">
            <a:extLst>
              <a:ext uri="{FF2B5EF4-FFF2-40B4-BE49-F238E27FC236}">
                <a16:creationId xmlns="" xmlns:a16="http://schemas.microsoft.com/office/drawing/2014/main" id="{811911C0-BE79-497F-A561-48462C8A2AC2}"/>
              </a:ext>
            </a:extLst>
          </p:cNvPr>
          <p:cNvSpPr>
            <a:spLocks noGrp="1"/>
          </p:cNvSpPr>
          <p:nvPr>
            <p:ph type="sldNum" sz="quarter" idx="12"/>
          </p:nvPr>
        </p:nvSpPr>
        <p:spPr/>
        <p:txBody>
          <a:bodyPr/>
          <a:lstStyle/>
          <a:p>
            <a:fld id="{70B9E04D-2629-402C-9B9F-4EC937331502}" type="slidenum">
              <a:rPr lang="en-US" smtClean="0"/>
              <a:t>37</a:t>
            </a:fld>
            <a:endParaRPr lang="en-US" dirty="0"/>
          </a:p>
        </p:txBody>
      </p:sp>
    </p:spTree>
    <p:extLst>
      <p:ext uri="{BB962C8B-B14F-4D97-AF65-F5344CB8AC3E}">
        <p14:creationId xmlns:p14="http://schemas.microsoft.com/office/powerpoint/2010/main" val="3955018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09600" y="2857500"/>
            <a:ext cx="7239000" cy="1143000"/>
          </a:xfrm>
        </p:spPr>
        <p:txBody>
          <a:bodyPr>
            <a:noAutofit/>
          </a:bodyPr>
          <a:lstStyle/>
          <a:p>
            <a:r>
              <a:rPr lang="en-US" sz="3600" dirty="0"/>
              <a:t>Module 3:  </a:t>
            </a:r>
            <a:br>
              <a:rPr lang="en-US" sz="3600" dirty="0"/>
            </a:br>
            <a:r>
              <a:rPr lang="en-US" sz="3600" dirty="0"/>
              <a:t>Positive Covid-19 case(s) are in the community </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38</a:t>
            </a:fld>
            <a:endParaRPr lang="en-US" dirty="0"/>
          </a:p>
        </p:txBody>
      </p:sp>
    </p:spTree>
    <p:extLst>
      <p:ext uri="{BB962C8B-B14F-4D97-AF65-F5344CB8AC3E}">
        <p14:creationId xmlns:p14="http://schemas.microsoft.com/office/powerpoint/2010/main" val="257435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97F31-361E-478B-8F33-38E970A107DA}"/>
              </a:ext>
            </a:extLst>
          </p:cNvPr>
          <p:cNvSpPr>
            <a:spLocks noGrp="1"/>
          </p:cNvSpPr>
          <p:nvPr>
            <p:ph type="title"/>
          </p:nvPr>
        </p:nvSpPr>
        <p:spPr>
          <a:xfrm>
            <a:off x="1143000" y="367408"/>
            <a:ext cx="7239000" cy="746760"/>
          </a:xfrm>
        </p:spPr>
        <p:txBody>
          <a:bodyPr>
            <a:normAutofit fontScale="90000"/>
          </a:bodyPr>
          <a:lstStyle/>
          <a:p>
            <a:r>
              <a:rPr lang="en-US" dirty="0">
                <a:solidFill>
                  <a:schemeClr val="tx2">
                    <a:lumMod val="20000"/>
                    <a:lumOff val="80000"/>
                  </a:schemeClr>
                </a:solidFill>
              </a:rPr>
              <a:t>Module 3:  situation status</a:t>
            </a:r>
          </a:p>
        </p:txBody>
      </p:sp>
      <p:sp>
        <p:nvSpPr>
          <p:cNvPr id="3" name="Content Placeholder 2">
            <a:extLst>
              <a:ext uri="{FF2B5EF4-FFF2-40B4-BE49-F238E27FC236}">
                <a16:creationId xmlns="" xmlns:a16="http://schemas.microsoft.com/office/drawing/2014/main" id="{3FF71A02-9EE7-4400-8DE6-7489E3831929}"/>
              </a:ext>
            </a:extLst>
          </p:cNvPr>
          <p:cNvSpPr>
            <a:spLocks noGrp="1"/>
          </p:cNvSpPr>
          <p:nvPr>
            <p:ph idx="1"/>
          </p:nvPr>
        </p:nvSpPr>
        <p:spPr>
          <a:xfrm>
            <a:off x="685800" y="1545264"/>
            <a:ext cx="7239000" cy="5312736"/>
          </a:xfrm>
        </p:spPr>
        <p:txBody>
          <a:bodyPr>
            <a:normAutofit fontScale="85000" lnSpcReduction="20000"/>
          </a:bodyPr>
          <a:lstStyle/>
          <a:p>
            <a:r>
              <a:rPr lang="en-US" dirty="0"/>
              <a:t>April 17, 2020</a:t>
            </a:r>
          </a:p>
          <a:p>
            <a:pPr lvl="1"/>
            <a:r>
              <a:rPr lang="en-US" dirty="0"/>
              <a:t>Two persons in your community have laboratory confirmed/positive COVID-19 tests and will require treatment and isolation.</a:t>
            </a:r>
          </a:p>
          <a:p>
            <a:pPr lvl="2"/>
            <a:r>
              <a:rPr lang="en-US" dirty="0"/>
              <a:t>Case 1:  COVID-19 positive male is 68 years old and has chronic medical conditions that puts him at higher risk.</a:t>
            </a:r>
          </a:p>
          <a:p>
            <a:pPr lvl="3"/>
            <a:r>
              <a:rPr lang="en-US" dirty="0"/>
              <a:t>Symptoms include fever of 101</a:t>
            </a:r>
            <a:r>
              <a:rPr lang="en-US" dirty="0">
                <a:sym typeface="Symbol" panose="05050102010706020507" pitchFamily="18" charset="2"/>
              </a:rPr>
              <a:t> - </a:t>
            </a:r>
            <a:r>
              <a:rPr lang="en-US" dirty="0"/>
              <a:t>102</a:t>
            </a:r>
            <a:r>
              <a:rPr lang="en-US" dirty="0">
                <a:sym typeface="Symbol" panose="05050102010706020507" pitchFamily="18" charset="2"/>
              </a:rPr>
              <a:t> F, moderate to severe shortness of breath on exertion, headache, persistent but dry cough.</a:t>
            </a:r>
          </a:p>
          <a:p>
            <a:pPr lvl="3"/>
            <a:r>
              <a:rPr lang="en-US" dirty="0">
                <a:sym typeface="Symbol" panose="05050102010706020507" pitchFamily="18" charset="2"/>
              </a:rPr>
              <a:t>Lives with wife and grandchild (10 years old)</a:t>
            </a:r>
          </a:p>
          <a:p>
            <a:pPr lvl="3"/>
            <a:r>
              <a:rPr lang="en-US" dirty="0"/>
              <a:t>Home is not conducive to isolation from wife</a:t>
            </a:r>
          </a:p>
          <a:p>
            <a:pPr lvl="2"/>
            <a:r>
              <a:rPr lang="en-US" dirty="0"/>
              <a:t>Case 2:  COVID-19 positive male is 40 years old and healthy (currently)</a:t>
            </a:r>
          </a:p>
          <a:p>
            <a:pPr lvl="3"/>
            <a:r>
              <a:rPr lang="en-US" dirty="0"/>
              <a:t>Symptoms include off and on fever of 100</a:t>
            </a:r>
            <a:r>
              <a:rPr lang="en-US" dirty="0">
                <a:sym typeface="Symbol" panose="05050102010706020507" pitchFamily="18" charset="2"/>
              </a:rPr>
              <a:t>F - </a:t>
            </a:r>
            <a:r>
              <a:rPr lang="en-US" dirty="0"/>
              <a:t>101</a:t>
            </a:r>
            <a:r>
              <a:rPr lang="en-US" dirty="0">
                <a:sym typeface="Symbol" panose="05050102010706020507" pitchFamily="18" charset="2"/>
              </a:rPr>
              <a:t>F, dry cough, body aches, dry cough</a:t>
            </a:r>
          </a:p>
          <a:p>
            <a:pPr lvl="3"/>
            <a:r>
              <a:rPr lang="en-US" dirty="0">
                <a:sym typeface="Symbol" panose="05050102010706020507" pitchFamily="18" charset="2"/>
              </a:rPr>
              <a:t>Otherwise healthy</a:t>
            </a:r>
          </a:p>
          <a:p>
            <a:pPr lvl="3"/>
            <a:r>
              <a:rPr lang="en-US" dirty="0">
                <a:sym typeface="Symbol" panose="05050102010706020507" pitchFamily="18" charset="2"/>
              </a:rPr>
              <a:t>Lives with wife and 3 children ages 4-12</a:t>
            </a:r>
          </a:p>
          <a:p>
            <a:pPr lvl="3"/>
            <a:r>
              <a:rPr lang="en-US" dirty="0">
                <a:sym typeface="Symbol" panose="05050102010706020507" pitchFamily="18" charset="2"/>
              </a:rPr>
              <a:t>Home has space for self isolation away from family</a:t>
            </a:r>
            <a:endParaRPr lang="en-US" dirty="0"/>
          </a:p>
          <a:p>
            <a:pPr lvl="2"/>
            <a:endParaRPr lang="en-US" dirty="0"/>
          </a:p>
          <a:p>
            <a:pPr lvl="1"/>
            <a:endParaRPr lang="en-US" dirty="0"/>
          </a:p>
          <a:p>
            <a:pPr lvl="2"/>
            <a:endParaRPr lang="en-US" dirty="0"/>
          </a:p>
        </p:txBody>
      </p:sp>
      <p:sp>
        <p:nvSpPr>
          <p:cNvPr id="4" name="Slide Number Placeholder 3">
            <a:extLst>
              <a:ext uri="{FF2B5EF4-FFF2-40B4-BE49-F238E27FC236}">
                <a16:creationId xmlns="" xmlns:a16="http://schemas.microsoft.com/office/drawing/2014/main" id="{E5536746-12A1-4396-8766-BE5E61A1658C}"/>
              </a:ext>
            </a:extLst>
          </p:cNvPr>
          <p:cNvSpPr>
            <a:spLocks noGrp="1"/>
          </p:cNvSpPr>
          <p:nvPr>
            <p:ph type="sldNum" sz="quarter" idx="12"/>
          </p:nvPr>
        </p:nvSpPr>
        <p:spPr/>
        <p:txBody>
          <a:bodyPr/>
          <a:lstStyle/>
          <a:p>
            <a:fld id="{70B9E04D-2629-402C-9B9F-4EC937331502}" type="slidenum">
              <a:rPr lang="en-US" smtClean="0"/>
              <a:t>39</a:t>
            </a:fld>
            <a:endParaRPr lang="en-US" dirty="0"/>
          </a:p>
        </p:txBody>
      </p:sp>
    </p:spTree>
    <p:extLst>
      <p:ext uri="{BB962C8B-B14F-4D97-AF65-F5344CB8AC3E}">
        <p14:creationId xmlns:p14="http://schemas.microsoft.com/office/powerpoint/2010/main" val="93499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8849"/>
            <a:ext cx="7239000" cy="697675"/>
          </a:xfrm>
        </p:spPr>
        <p:txBody>
          <a:bodyPr>
            <a:normAutofit fontScale="90000"/>
          </a:bodyPr>
          <a:lstStyle/>
          <a:p>
            <a:r>
              <a:rPr lang="en-US" dirty="0">
                <a:solidFill>
                  <a:schemeClr val="tx2">
                    <a:lumMod val="20000"/>
                    <a:lumOff val="80000"/>
                  </a:schemeClr>
                </a:solidFill>
              </a:rPr>
              <a:t>What is a Tabletop Exercise</a:t>
            </a:r>
          </a:p>
        </p:txBody>
      </p:sp>
      <p:sp>
        <p:nvSpPr>
          <p:cNvPr id="3" name="Content Placeholder 2"/>
          <p:cNvSpPr>
            <a:spLocks noGrp="1"/>
          </p:cNvSpPr>
          <p:nvPr>
            <p:ph idx="1"/>
          </p:nvPr>
        </p:nvSpPr>
        <p:spPr>
          <a:xfrm>
            <a:off x="533400" y="1609295"/>
            <a:ext cx="7408333" cy="4906963"/>
          </a:xfrm>
        </p:spPr>
        <p:txBody>
          <a:bodyPr>
            <a:normAutofit fontScale="77500" lnSpcReduction="20000"/>
          </a:bodyPr>
          <a:lstStyle/>
          <a:p>
            <a:r>
              <a:rPr lang="en-US" dirty="0"/>
              <a:t>A </a:t>
            </a:r>
            <a:r>
              <a:rPr lang="en-US" b="1" dirty="0"/>
              <a:t>tabletop exercise</a:t>
            </a:r>
            <a:r>
              <a:rPr lang="en-US" dirty="0"/>
              <a:t> is a discussion-based meeting where community responders and leaders meet in an informal setting to:</a:t>
            </a:r>
          </a:p>
          <a:p>
            <a:pPr lvl="1"/>
            <a:r>
              <a:rPr lang="en-US" dirty="0"/>
              <a:t>Discuss their </a:t>
            </a:r>
            <a:r>
              <a:rPr lang="en-US" b="1" i="1" dirty="0"/>
              <a:t>roles and responses </a:t>
            </a:r>
            <a:r>
              <a:rPr lang="en-US" dirty="0"/>
              <a:t>during the COVID-19 pandemic response and recovery.</a:t>
            </a:r>
          </a:p>
          <a:p>
            <a:pPr lvl="1"/>
            <a:r>
              <a:rPr lang="en-US" dirty="0"/>
              <a:t>A facilitator guides participants through a discussion of progressive scenarios. </a:t>
            </a:r>
          </a:p>
          <a:p>
            <a:pPr lvl="1"/>
            <a:r>
              <a:rPr lang="en-US" dirty="0"/>
              <a:t>Participants review and discuss the actions they would take in a progressive COVID-19 simulated scenario.</a:t>
            </a:r>
          </a:p>
          <a:p>
            <a:pPr lvl="1"/>
            <a:r>
              <a:rPr lang="en-US" dirty="0"/>
              <a:t>Identifies strengths, gaps, collaborations, resources and needs.</a:t>
            </a:r>
          </a:p>
          <a:p>
            <a:pPr lvl="1"/>
            <a:r>
              <a:rPr lang="en-US" dirty="0"/>
              <a:t>Allows for testing of emergency response plans and processes in an informal, low-stress environment.</a:t>
            </a:r>
          </a:p>
          <a:p>
            <a:pPr lvl="1"/>
            <a:r>
              <a:rPr lang="en-US" altLang="en-US" dirty="0"/>
              <a:t>TTX is </a:t>
            </a:r>
            <a:r>
              <a:rPr lang="en-US" altLang="en-US" b="1" dirty="0"/>
              <a:t>not</a:t>
            </a:r>
            <a:r>
              <a:rPr lang="en-US" altLang="en-US" dirty="0"/>
              <a:t> a test of current capabilities and plans. It is a discussion of anticipated response actions and needs to COVID-19.</a:t>
            </a:r>
          </a:p>
          <a:p>
            <a:pPr lvl="1"/>
            <a:endParaRPr lang="en-US" dirty="0"/>
          </a:p>
        </p:txBody>
      </p:sp>
      <p:sp>
        <p:nvSpPr>
          <p:cNvPr id="4" name="Slide Number Placeholder 3"/>
          <p:cNvSpPr>
            <a:spLocks noGrp="1"/>
          </p:cNvSpPr>
          <p:nvPr>
            <p:ph type="sldNum" sz="quarter" idx="12"/>
          </p:nvPr>
        </p:nvSpPr>
        <p:spPr/>
        <p:txBody>
          <a:bodyPr/>
          <a:lstStyle/>
          <a:p>
            <a:fld id="{70B9E04D-2629-402C-9B9F-4EC937331502}" type="slidenum">
              <a:rPr lang="en-US" smtClean="0"/>
              <a:t>4</a:t>
            </a:fld>
            <a:endParaRPr lang="en-US" dirty="0"/>
          </a:p>
        </p:txBody>
      </p:sp>
    </p:spTree>
    <p:extLst>
      <p:ext uri="{BB962C8B-B14F-4D97-AF65-F5344CB8AC3E}">
        <p14:creationId xmlns:p14="http://schemas.microsoft.com/office/powerpoint/2010/main" val="3019028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68AB5-67EC-4DEA-B476-FEDC6D1C5556}"/>
              </a:ext>
            </a:extLst>
          </p:cNvPr>
          <p:cNvSpPr>
            <a:spLocks noGrp="1"/>
          </p:cNvSpPr>
          <p:nvPr>
            <p:ph type="title"/>
          </p:nvPr>
        </p:nvSpPr>
        <p:spPr>
          <a:xfrm>
            <a:off x="1416908" y="304800"/>
            <a:ext cx="7239000" cy="900612"/>
          </a:xfrm>
        </p:spPr>
        <p:txBody>
          <a:bodyPr>
            <a:noAutofit/>
          </a:bodyPr>
          <a:lstStyle/>
          <a:p>
            <a:r>
              <a:rPr lang="en-US" sz="2800" dirty="0">
                <a:solidFill>
                  <a:schemeClr val="tx2">
                    <a:lumMod val="20000"/>
                    <a:lumOff val="80000"/>
                  </a:schemeClr>
                </a:solidFill>
              </a:rPr>
              <a:t>Isolation of confirmed COVID-19 positive Community Member </a:t>
            </a:r>
            <a:r>
              <a:rPr lang="en-US" sz="2800" dirty="0" smtClean="0">
                <a:solidFill>
                  <a:schemeClr val="tx2">
                    <a:lumMod val="20000"/>
                    <a:lumOff val="80000"/>
                  </a:schemeClr>
                </a:solidFill>
              </a:rPr>
              <a:t>(</a:t>
            </a:r>
            <a:r>
              <a:rPr lang="en-US" sz="2800" dirty="0">
                <a:solidFill>
                  <a:schemeClr val="tx2">
                    <a:lumMod val="20000"/>
                    <a:lumOff val="80000"/>
                  </a:schemeClr>
                </a:solidFill>
              </a:rPr>
              <a:t>longer term)</a:t>
            </a:r>
          </a:p>
        </p:txBody>
      </p:sp>
      <p:sp>
        <p:nvSpPr>
          <p:cNvPr id="3" name="Content Placeholder 2">
            <a:extLst>
              <a:ext uri="{FF2B5EF4-FFF2-40B4-BE49-F238E27FC236}">
                <a16:creationId xmlns="" xmlns:a16="http://schemas.microsoft.com/office/drawing/2014/main" id="{36CF14A5-1EC1-44C8-9501-05FCE02C7B70}"/>
              </a:ext>
            </a:extLst>
          </p:cNvPr>
          <p:cNvSpPr>
            <a:spLocks noGrp="1"/>
          </p:cNvSpPr>
          <p:nvPr>
            <p:ph idx="1"/>
          </p:nvPr>
        </p:nvSpPr>
        <p:spPr>
          <a:xfrm>
            <a:off x="762000" y="1541962"/>
            <a:ext cx="7239000" cy="4814388"/>
          </a:xfrm>
        </p:spPr>
        <p:txBody>
          <a:bodyPr>
            <a:normAutofit fontScale="92500" lnSpcReduction="20000"/>
          </a:bodyPr>
          <a:lstStyle/>
          <a:p>
            <a:r>
              <a:rPr lang="en-US" dirty="0"/>
              <a:t>Self isolation at home</a:t>
            </a:r>
          </a:p>
          <a:p>
            <a:pPr lvl="1"/>
            <a:r>
              <a:rPr lang="en-US" dirty="0"/>
              <a:t>Assessment of home situation that may make self isolation difficult/not possible</a:t>
            </a:r>
          </a:p>
          <a:p>
            <a:pPr lvl="2"/>
            <a:r>
              <a:rPr lang="en-US" dirty="0"/>
              <a:t>Extended family/friends living together</a:t>
            </a:r>
          </a:p>
          <a:p>
            <a:pPr lvl="2"/>
            <a:r>
              <a:rPr lang="en-US" dirty="0"/>
              <a:t>Elderly </a:t>
            </a:r>
          </a:p>
          <a:p>
            <a:pPr lvl="2"/>
            <a:r>
              <a:rPr lang="en-US" dirty="0"/>
              <a:t>Immune compromised</a:t>
            </a:r>
          </a:p>
          <a:p>
            <a:pPr lvl="2"/>
            <a:r>
              <a:rPr lang="en-US" dirty="0"/>
              <a:t>Structure of the home not conducive to isolation</a:t>
            </a:r>
          </a:p>
          <a:p>
            <a:pPr lvl="2"/>
            <a:r>
              <a:rPr lang="en-US" dirty="0"/>
              <a:t>Sole caretaker of children or other?</a:t>
            </a:r>
          </a:p>
          <a:p>
            <a:pPr lvl="3"/>
            <a:r>
              <a:rPr lang="en-US" dirty="0"/>
              <a:t>Who can provide that care?</a:t>
            </a:r>
          </a:p>
          <a:p>
            <a:pPr lvl="2"/>
            <a:r>
              <a:rPr lang="en-US" dirty="0"/>
              <a:t>Homeless or migrant person(s)</a:t>
            </a:r>
          </a:p>
          <a:p>
            <a:r>
              <a:rPr lang="en-US" dirty="0"/>
              <a:t>How will you deal with the non-compliant self isolated person(s)?</a:t>
            </a:r>
          </a:p>
          <a:p>
            <a:pPr lvl="1"/>
            <a:r>
              <a:rPr lang="en-US" dirty="0"/>
              <a:t>Will law enforcement be involved?</a:t>
            </a:r>
          </a:p>
          <a:p>
            <a:pPr lvl="1"/>
            <a:endParaRPr lang="en-US" dirty="0"/>
          </a:p>
          <a:p>
            <a:endParaRPr lang="en-US" dirty="0"/>
          </a:p>
        </p:txBody>
      </p:sp>
      <p:sp>
        <p:nvSpPr>
          <p:cNvPr id="4" name="Slide Number Placeholder 3">
            <a:extLst>
              <a:ext uri="{FF2B5EF4-FFF2-40B4-BE49-F238E27FC236}">
                <a16:creationId xmlns="" xmlns:a16="http://schemas.microsoft.com/office/drawing/2014/main" id="{731B9EB7-28A3-4B86-A66B-6C18C1178671}"/>
              </a:ext>
            </a:extLst>
          </p:cNvPr>
          <p:cNvSpPr>
            <a:spLocks noGrp="1"/>
          </p:cNvSpPr>
          <p:nvPr>
            <p:ph type="sldNum" sz="quarter" idx="12"/>
          </p:nvPr>
        </p:nvSpPr>
        <p:spPr/>
        <p:txBody>
          <a:bodyPr/>
          <a:lstStyle/>
          <a:p>
            <a:fld id="{70B9E04D-2629-402C-9B9F-4EC937331502}" type="slidenum">
              <a:rPr lang="en-US" smtClean="0"/>
              <a:t>40</a:t>
            </a:fld>
            <a:endParaRPr lang="en-US" dirty="0"/>
          </a:p>
        </p:txBody>
      </p:sp>
    </p:spTree>
    <p:extLst>
      <p:ext uri="{BB962C8B-B14F-4D97-AF65-F5344CB8AC3E}">
        <p14:creationId xmlns:p14="http://schemas.microsoft.com/office/powerpoint/2010/main" val="3888155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68AB5-67EC-4DEA-B476-FEDC6D1C5556}"/>
              </a:ext>
            </a:extLst>
          </p:cNvPr>
          <p:cNvSpPr>
            <a:spLocks noGrp="1"/>
          </p:cNvSpPr>
          <p:nvPr>
            <p:ph type="title"/>
          </p:nvPr>
        </p:nvSpPr>
        <p:spPr>
          <a:xfrm>
            <a:off x="1219200" y="228600"/>
            <a:ext cx="7239000" cy="900612"/>
          </a:xfrm>
        </p:spPr>
        <p:txBody>
          <a:bodyPr>
            <a:noAutofit/>
          </a:bodyPr>
          <a:lstStyle/>
          <a:p>
            <a:r>
              <a:rPr lang="en-US" sz="2800" dirty="0">
                <a:solidFill>
                  <a:schemeClr val="tx2">
                    <a:lumMod val="20000"/>
                    <a:lumOff val="80000"/>
                  </a:schemeClr>
                </a:solidFill>
              </a:rPr>
              <a:t>Isolation of confirmed COVID-19 positive Community Member </a:t>
            </a:r>
            <a:r>
              <a:rPr lang="en-US" sz="2800" dirty="0" smtClean="0">
                <a:solidFill>
                  <a:schemeClr val="tx2">
                    <a:lumMod val="20000"/>
                    <a:lumOff val="80000"/>
                  </a:schemeClr>
                </a:solidFill>
              </a:rPr>
              <a:t>(</a:t>
            </a:r>
            <a:r>
              <a:rPr lang="en-US" sz="2800" dirty="0">
                <a:solidFill>
                  <a:schemeClr val="tx2">
                    <a:lumMod val="20000"/>
                    <a:lumOff val="80000"/>
                  </a:schemeClr>
                </a:solidFill>
              </a:rPr>
              <a:t>longer term)</a:t>
            </a:r>
          </a:p>
        </p:txBody>
      </p:sp>
      <p:sp>
        <p:nvSpPr>
          <p:cNvPr id="3" name="Content Placeholder 2">
            <a:extLst>
              <a:ext uri="{FF2B5EF4-FFF2-40B4-BE49-F238E27FC236}">
                <a16:creationId xmlns="" xmlns:a16="http://schemas.microsoft.com/office/drawing/2014/main" id="{36CF14A5-1EC1-44C8-9501-05FCE02C7B70}"/>
              </a:ext>
            </a:extLst>
          </p:cNvPr>
          <p:cNvSpPr>
            <a:spLocks noGrp="1"/>
          </p:cNvSpPr>
          <p:nvPr>
            <p:ph idx="1"/>
          </p:nvPr>
        </p:nvSpPr>
        <p:spPr>
          <a:xfrm>
            <a:off x="609600" y="1523039"/>
            <a:ext cx="7239000" cy="5198436"/>
          </a:xfrm>
        </p:spPr>
        <p:txBody>
          <a:bodyPr>
            <a:normAutofit fontScale="70000" lnSpcReduction="20000"/>
          </a:bodyPr>
          <a:lstStyle/>
          <a:p>
            <a:r>
              <a:rPr lang="en-US" dirty="0"/>
              <a:t>Alternate locations for self isolation</a:t>
            </a:r>
          </a:p>
          <a:p>
            <a:pPr lvl="1"/>
            <a:r>
              <a:rPr lang="en-US" dirty="0"/>
              <a:t>Are there other locations that can be used to isolate COVID-19 positive person(s)?</a:t>
            </a:r>
          </a:p>
          <a:p>
            <a:pPr lvl="1"/>
            <a:r>
              <a:rPr lang="en-US" dirty="0"/>
              <a:t>How can those locations be prepared to receive persons requiring isolation?</a:t>
            </a:r>
          </a:p>
          <a:p>
            <a:pPr lvl="2"/>
            <a:r>
              <a:rPr lang="en-US" dirty="0"/>
              <a:t>MOUs or agreements</a:t>
            </a:r>
          </a:p>
          <a:p>
            <a:pPr lvl="2"/>
            <a:r>
              <a:rPr lang="en-US" dirty="0"/>
              <a:t>Who will pay for those alternate sites?</a:t>
            </a:r>
          </a:p>
          <a:p>
            <a:r>
              <a:rPr lang="en-US" dirty="0"/>
              <a:t>Who will provide services to the isolated person while in isolation awaiting lab results?</a:t>
            </a:r>
          </a:p>
          <a:p>
            <a:pPr lvl="1"/>
            <a:r>
              <a:rPr lang="en-US" dirty="0"/>
              <a:t>Food, daily necessities (e.g., hygiene, clothing)</a:t>
            </a:r>
          </a:p>
          <a:p>
            <a:pPr lvl="1"/>
            <a:r>
              <a:rPr lang="en-US" dirty="0"/>
              <a:t>Welfare checks (daily temperature and condition)</a:t>
            </a:r>
          </a:p>
          <a:p>
            <a:pPr lvl="2"/>
            <a:r>
              <a:rPr lang="en-US" dirty="0"/>
              <a:t>Who will conduct these checks and how?</a:t>
            </a:r>
          </a:p>
          <a:p>
            <a:pPr lvl="1"/>
            <a:r>
              <a:rPr lang="en-US" dirty="0"/>
              <a:t>Medical care if condition worsens</a:t>
            </a:r>
          </a:p>
          <a:p>
            <a:pPr lvl="1"/>
            <a:r>
              <a:rPr lang="en-US" dirty="0"/>
              <a:t>Virtual social contact with loved ones/others (e.g., phone, Skype, Facetime)</a:t>
            </a:r>
          </a:p>
          <a:p>
            <a:pPr lvl="2"/>
            <a:r>
              <a:rPr lang="en-US" dirty="0"/>
              <a:t>If the person does not have these modalities, can the community provide them?</a:t>
            </a:r>
          </a:p>
          <a:p>
            <a:pPr lvl="1"/>
            <a:r>
              <a:rPr lang="en-US" dirty="0"/>
              <a:t>Other challenges or issues?</a:t>
            </a:r>
          </a:p>
          <a:p>
            <a:pPr lvl="2"/>
            <a:endParaRPr lang="en-US" dirty="0"/>
          </a:p>
          <a:p>
            <a:pPr lvl="1"/>
            <a:endParaRPr lang="en-US" dirty="0"/>
          </a:p>
          <a:p>
            <a:endParaRPr lang="en-US" dirty="0"/>
          </a:p>
        </p:txBody>
      </p:sp>
      <p:sp>
        <p:nvSpPr>
          <p:cNvPr id="4" name="Slide Number Placeholder 3">
            <a:extLst>
              <a:ext uri="{FF2B5EF4-FFF2-40B4-BE49-F238E27FC236}">
                <a16:creationId xmlns="" xmlns:a16="http://schemas.microsoft.com/office/drawing/2014/main" id="{731B9EB7-28A3-4B86-A66B-6C18C1178671}"/>
              </a:ext>
            </a:extLst>
          </p:cNvPr>
          <p:cNvSpPr>
            <a:spLocks noGrp="1"/>
          </p:cNvSpPr>
          <p:nvPr>
            <p:ph type="sldNum" sz="quarter" idx="12"/>
          </p:nvPr>
        </p:nvSpPr>
        <p:spPr/>
        <p:txBody>
          <a:bodyPr/>
          <a:lstStyle/>
          <a:p>
            <a:fld id="{70B9E04D-2629-402C-9B9F-4EC937331502}" type="slidenum">
              <a:rPr lang="en-US" smtClean="0"/>
              <a:t>41</a:t>
            </a:fld>
            <a:endParaRPr lang="en-US" dirty="0"/>
          </a:p>
        </p:txBody>
      </p:sp>
    </p:spTree>
    <p:extLst>
      <p:ext uri="{BB962C8B-B14F-4D97-AF65-F5344CB8AC3E}">
        <p14:creationId xmlns:p14="http://schemas.microsoft.com/office/powerpoint/2010/main" val="3160778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B807F8-8F5E-4F2D-9D85-8D6F31EBFB22}"/>
              </a:ext>
            </a:extLst>
          </p:cNvPr>
          <p:cNvSpPr>
            <a:spLocks noGrp="1"/>
          </p:cNvSpPr>
          <p:nvPr>
            <p:ph type="title"/>
          </p:nvPr>
        </p:nvSpPr>
        <p:spPr>
          <a:xfrm>
            <a:off x="914400" y="173818"/>
            <a:ext cx="7239000" cy="899160"/>
          </a:xfrm>
        </p:spPr>
        <p:txBody>
          <a:bodyPr/>
          <a:lstStyle/>
          <a:p>
            <a:r>
              <a:rPr lang="en-US" dirty="0">
                <a:solidFill>
                  <a:schemeClr val="tx2">
                    <a:lumMod val="20000"/>
                    <a:lumOff val="80000"/>
                  </a:schemeClr>
                </a:solidFill>
              </a:rPr>
              <a:t>Case Decision making </a:t>
            </a:r>
          </a:p>
        </p:txBody>
      </p:sp>
      <p:sp>
        <p:nvSpPr>
          <p:cNvPr id="3" name="Content Placeholder 2">
            <a:extLst>
              <a:ext uri="{FF2B5EF4-FFF2-40B4-BE49-F238E27FC236}">
                <a16:creationId xmlns="" xmlns:a16="http://schemas.microsoft.com/office/drawing/2014/main" id="{6C718EEB-D2CF-4D6B-A7FC-847E46E9F0A9}"/>
              </a:ext>
            </a:extLst>
          </p:cNvPr>
          <p:cNvSpPr>
            <a:spLocks noGrp="1"/>
          </p:cNvSpPr>
          <p:nvPr>
            <p:ph idx="1"/>
          </p:nvPr>
        </p:nvSpPr>
        <p:spPr>
          <a:xfrm>
            <a:off x="1066800" y="1456898"/>
            <a:ext cx="7239000" cy="5274874"/>
          </a:xfrm>
        </p:spPr>
        <p:txBody>
          <a:bodyPr>
            <a:normAutofit fontScale="70000" lnSpcReduction="20000"/>
          </a:bodyPr>
          <a:lstStyle/>
          <a:p>
            <a:r>
              <a:rPr lang="en-US" dirty="0"/>
              <a:t>Case 1:  68-year-old male</a:t>
            </a:r>
          </a:p>
          <a:p>
            <a:pPr lvl="1"/>
            <a:r>
              <a:rPr lang="en-US" dirty="0"/>
              <a:t>What are the trigger points and who will make the decision to keep him in the community under self isolation versus transport to a hospital for higher level of care?</a:t>
            </a:r>
          </a:p>
          <a:p>
            <a:pPr lvl="1"/>
            <a:r>
              <a:rPr lang="en-US" dirty="0"/>
              <a:t>If decision to isolate at home (not ideal) or community, who will be responsible for:</a:t>
            </a:r>
          </a:p>
          <a:p>
            <a:pPr lvl="2"/>
            <a:r>
              <a:rPr lang="en-US" dirty="0"/>
              <a:t>Medical checks</a:t>
            </a:r>
          </a:p>
          <a:p>
            <a:pPr lvl="2"/>
            <a:r>
              <a:rPr lang="en-US" dirty="0"/>
              <a:t>Provision support (e.g., food, personal needs, OTC medications)</a:t>
            </a:r>
          </a:p>
          <a:p>
            <a:pPr lvl="1"/>
            <a:r>
              <a:rPr lang="en-US" dirty="0"/>
              <a:t>If decision to transport to medical facility for higher level of care due to risk:</a:t>
            </a:r>
          </a:p>
          <a:p>
            <a:pPr lvl="2"/>
            <a:r>
              <a:rPr lang="en-US" dirty="0"/>
              <a:t>Who will make that decision?</a:t>
            </a:r>
          </a:p>
          <a:p>
            <a:pPr lvl="2"/>
            <a:r>
              <a:rPr lang="en-US" dirty="0"/>
              <a:t>To what receiving hospital will you transfer him?</a:t>
            </a:r>
          </a:p>
          <a:p>
            <a:pPr lvl="3"/>
            <a:r>
              <a:rPr lang="en-US" dirty="0"/>
              <a:t>How will you contact the receiving hospital to take the person?</a:t>
            </a:r>
          </a:p>
          <a:p>
            <a:pPr lvl="2"/>
            <a:r>
              <a:rPr lang="en-US" dirty="0"/>
              <a:t>How will the person be transported?</a:t>
            </a:r>
          </a:p>
          <a:p>
            <a:pPr lvl="3"/>
            <a:r>
              <a:rPr lang="en-US" dirty="0"/>
              <a:t>Local Emergency Medical Services</a:t>
            </a:r>
          </a:p>
          <a:p>
            <a:pPr lvl="3"/>
            <a:r>
              <a:rPr lang="en-US" dirty="0"/>
              <a:t>Medevac transport</a:t>
            </a:r>
          </a:p>
          <a:p>
            <a:pPr lvl="3"/>
            <a:r>
              <a:rPr lang="en-US" dirty="0"/>
              <a:t>Other</a:t>
            </a:r>
          </a:p>
          <a:p>
            <a:pPr lvl="2"/>
            <a:r>
              <a:rPr lang="en-US" dirty="0"/>
              <a:t>What is the estimated time for transport?</a:t>
            </a:r>
          </a:p>
          <a:p>
            <a:pPr lvl="3"/>
            <a:r>
              <a:rPr lang="en-US" dirty="0"/>
              <a:t>If greater than a few to several hours, how will the person be cared for until transport is accomplished?</a:t>
            </a:r>
          </a:p>
          <a:p>
            <a:pPr lvl="3"/>
            <a:r>
              <a:rPr lang="en-US" dirty="0"/>
              <a:t>Where will the person be cared for?</a:t>
            </a:r>
          </a:p>
        </p:txBody>
      </p:sp>
      <p:sp>
        <p:nvSpPr>
          <p:cNvPr id="4" name="Slide Number Placeholder 3">
            <a:extLst>
              <a:ext uri="{FF2B5EF4-FFF2-40B4-BE49-F238E27FC236}">
                <a16:creationId xmlns="" xmlns:a16="http://schemas.microsoft.com/office/drawing/2014/main" id="{AD2F39EA-3BDD-4B9D-B9A5-9B15B7AF9B67}"/>
              </a:ext>
            </a:extLst>
          </p:cNvPr>
          <p:cNvSpPr>
            <a:spLocks noGrp="1"/>
          </p:cNvSpPr>
          <p:nvPr>
            <p:ph type="sldNum" sz="quarter" idx="12"/>
          </p:nvPr>
        </p:nvSpPr>
        <p:spPr/>
        <p:txBody>
          <a:bodyPr/>
          <a:lstStyle/>
          <a:p>
            <a:fld id="{70B9E04D-2629-402C-9B9F-4EC937331502}" type="slidenum">
              <a:rPr lang="en-US" smtClean="0"/>
              <a:t>42</a:t>
            </a:fld>
            <a:endParaRPr lang="en-US" dirty="0"/>
          </a:p>
        </p:txBody>
      </p:sp>
    </p:spTree>
    <p:extLst>
      <p:ext uri="{BB962C8B-B14F-4D97-AF65-F5344CB8AC3E}">
        <p14:creationId xmlns:p14="http://schemas.microsoft.com/office/powerpoint/2010/main" val="1197264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B807F8-8F5E-4F2D-9D85-8D6F31EBFB22}"/>
              </a:ext>
            </a:extLst>
          </p:cNvPr>
          <p:cNvSpPr>
            <a:spLocks noGrp="1"/>
          </p:cNvSpPr>
          <p:nvPr>
            <p:ph type="title"/>
          </p:nvPr>
        </p:nvSpPr>
        <p:spPr>
          <a:xfrm>
            <a:off x="838200" y="228600"/>
            <a:ext cx="7239000" cy="899160"/>
          </a:xfrm>
        </p:spPr>
        <p:txBody>
          <a:bodyPr/>
          <a:lstStyle/>
          <a:p>
            <a:r>
              <a:rPr lang="en-US" dirty="0">
                <a:solidFill>
                  <a:schemeClr val="tx2">
                    <a:lumMod val="20000"/>
                    <a:lumOff val="80000"/>
                  </a:schemeClr>
                </a:solidFill>
              </a:rPr>
              <a:t>Case Decision making </a:t>
            </a:r>
          </a:p>
        </p:txBody>
      </p:sp>
      <p:sp>
        <p:nvSpPr>
          <p:cNvPr id="3" name="Content Placeholder 2">
            <a:extLst>
              <a:ext uri="{FF2B5EF4-FFF2-40B4-BE49-F238E27FC236}">
                <a16:creationId xmlns="" xmlns:a16="http://schemas.microsoft.com/office/drawing/2014/main" id="{6C718EEB-D2CF-4D6B-A7FC-847E46E9F0A9}"/>
              </a:ext>
            </a:extLst>
          </p:cNvPr>
          <p:cNvSpPr>
            <a:spLocks noGrp="1"/>
          </p:cNvSpPr>
          <p:nvPr>
            <p:ph idx="1"/>
          </p:nvPr>
        </p:nvSpPr>
        <p:spPr>
          <a:xfrm>
            <a:off x="867032" y="1371600"/>
            <a:ext cx="7239000" cy="5698502"/>
          </a:xfrm>
        </p:spPr>
        <p:txBody>
          <a:bodyPr>
            <a:normAutofit lnSpcReduction="10000"/>
          </a:bodyPr>
          <a:lstStyle/>
          <a:p>
            <a:r>
              <a:rPr lang="en-US" dirty="0"/>
              <a:t>Case 1:  68-year-old male</a:t>
            </a:r>
          </a:p>
          <a:p>
            <a:pPr lvl="1"/>
            <a:r>
              <a:rPr lang="en-US" dirty="0"/>
              <a:t>Is PPE available for the persons transporting the male to the hospital?</a:t>
            </a:r>
          </a:p>
          <a:p>
            <a:pPr lvl="2"/>
            <a:r>
              <a:rPr lang="en-US" dirty="0"/>
              <a:t>How and who will train the transporters to safely use the PPE during transportation?</a:t>
            </a:r>
          </a:p>
          <a:p>
            <a:pPr lvl="1"/>
            <a:r>
              <a:rPr lang="en-US" dirty="0"/>
              <a:t>Should the wife and grandchild be placed into self isolation for 14 days in case of symptom development/illness?</a:t>
            </a:r>
          </a:p>
          <a:p>
            <a:pPr lvl="1"/>
            <a:r>
              <a:rPr lang="en-US" dirty="0"/>
              <a:t>Are there other issues and/or challenges?</a:t>
            </a:r>
          </a:p>
          <a:p>
            <a:pPr lvl="2"/>
            <a:r>
              <a:rPr lang="en-US" dirty="0"/>
              <a:t>How can they be resolved?</a:t>
            </a:r>
          </a:p>
          <a:p>
            <a:pPr lvl="2"/>
            <a:r>
              <a:rPr lang="en-US" dirty="0"/>
              <a:t>Who will be responsible for initiating and completing the activities?</a:t>
            </a:r>
          </a:p>
          <a:p>
            <a:pPr lvl="1"/>
            <a:r>
              <a:rPr lang="en-US" dirty="0"/>
              <a:t>What other options are available to you</a:t>
            </a:r>
          </a:p>
        </p:txBody>
      </p:sp>
      <p:sp>
        <p:nvSpPr>
          <p:cNvPr id="4" name="Slide Number Placeholder 3">
            <a:extLst>
              <a:ext uri="{FF2B5EF4-FFF2-40B4-BE49-F238E27FC236}">
                <a16:creationId xmlns="" xmlns:a16="http://schemas.microsoft.com/office/drawing/2014/main" id="{AD2F39EA-3BDD-4B9D-B9A5-9B15B7AF9B67}"/>
              </a:ext>
            </a:extLst>
          </p:cNvPr>
          <p:cNvSpPr>
            <a:spLocks noGrp="1"/>
          </p:cNvSpPr>
          <p:nvPr>
            <p:ph type="sldNum" sz="quarter" idx="12"/>
          </p:nvPr>
        </p:nvSpPr>
        <p:spPr/>
        <p:txBody>
          <a:bodyPr/>
          <a:lstStyle/>
          <a:p>
            <a:fld id="{70B9E04D-2629-402C-9B9F-4EC937331502}" type="slidenum">
              <a:rPr lang="en-US" smtClean="0"/>
              <a:t>43</a:t>
            </a:fld>
            <a:endParaRPr lang="en-US" dirty="0"/>
          </a:p>
        </p:txBody>
      </p:sp>
    </p:spTree>
    <p:extLst>
      <p:ext uri="{BB962C8B-B14F-4D97-AF65-F5344CB8AC3E}">
        <p14:creationId xmlns:p14="http://schemas.microsoft.com/office/powerpoint/2010/main" val="2820222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B807F8-8F5E-4F2D-9D85-8D6F31EBFB22}"/>
              </a:ext>
            </a:extLst>
          </p:cNvPr>
          <p:cNvSpPr>
            <a:spLocks noGrp="1"/>
          </p:cNvSpPr>
          <p:nvPr>
            <p:ph type="title"/>
          </p:nvPr>
        </p:nvSpPr>
        <p:spPr>
          <a:xfrm>
            <a:off x="952500" y="216438"/>
            <a:ext cx="7239000" cy="899160"/>
          </a:xfrm>
        </p:spPr>
        <p:txBody>
          <a:bodyPr/>
          <a:lstStyle/>
          <a:p>
            <a:r>
              <a:rPr lang="en-US" dirty="0">
                <a:solidFill>
                  <a:schemeClr val="tx2">
                    <a:lumMod val="20000"/>
                    <a:lumOff val="80000"/>
                  </a:schemeClr>
                </a:solidFill>
              </a:rPr>
              <a:t>Case Decision making </a:t>
            </a:r>
          </a:p>
        </p:txBody>
      </p:sp>
      <p:sp>
        <p:nvSpPr>
          <p:cNvPr id="3" name="Content Placeholder 2">
            <a:extLst>
              <a:ext uri="{FF2B5EF4-FFF2-40B4-BE49-F238E27FC236}">
                <a16:creationId xmlns="" xmlns:a16="http://schemas.microsoft.com/office/drawing/2014/main" id="{6C718EEB-D2CF-4D6B-A7FC-847E46E9F0A9}"/>
              </a:ext>
            </a:extLst>
          </p:cNvPr>
          <p:cNvSpPr>
            <a:spLocks noGrp="1"/>
          </p:cNvSpPr>
          <p:nvPr>
            <p:ph idx="1"/>
          </p:nvPr>
        </p:nvSpPr>
        <p:spPr>
          <a:xfrm>
            <a:off x="1143000" y="1371600"/>
            <a:ext cx="7239000" cy="5698502"/>
          </a:xfrm>
        </p:spPr>
        <p:txBody>
          <a:bodyPr>
            <a:normAutofit fontScale="70000" lnSpcReduction="20000"/>
          </a:bodyPr>
          <a:lstStyle/>
          <a:p>
            <a:r>
              <a:rPr lang="en-US" dirty="0"/>
              <a:t>Case 2:  40-year-old male</a:t>
            </a:r>
          </a:p>
          <a:p>
            <a:pPr lvl="1"/>
            <a:r>
              <a:rPr lang="en-US" dirty="0"/>
              <a:t>Who will make the decision to self isolate him at home, or move him to an alternate location for isolation? </a:t>
            </a:r>
          </a:p>
          <a:p>
            <a:pPr lvl="2"/>
            <a:r>
              <a:rPr lang="en-US" dirty="0"/>
              <a:t>Home assessment is conducive to isolation, he can isolate away from family in the home.  </a:t>
            </a:r>
          </a:p>
          <a:p>
            <a:pPr lvl="2"/>
            <a:r>
              <a:rPr lang="en-US" dirty="0"/>
              <a:t>Should the family be on 14 days of isolation in care of exposure/illness?</a:t>
            </a:r>
          </a:p>
          <a:p>
            <a:pPr lvl="1"/>
            <a:r>
              <a:rPr lang="en-US" dirty="0"/>
              <a:t>If decision to isolate at home, both COVID positive person and family, who will be responsible for:</a:t>
            </a:r>
          </a:p>
          <a:p>
            <a:pPr lvl="2"/>
            <a:r>
              <a:rPr lang="en-US" dirty="0"/>
              <a:t>Medical checks</a:t>
            </a:r>
          </a:p>
          <a:p>
            <a:pPr lvl="2"/>
            <a:r>
              <a:rPr lang="en-US" dirty="0"/>
              <a:t>Provision support (e.g., food, personal needs, OTC medications)</a:t>
            </a:r>
          </a:p>
          <a:p>
            <a:r>
              <a:rPr lang="en-US" dirty="0"/>
              <a:t>What other resources can you use to support these persons?</a:t>
            </a:r>
          </a:p>
          <a:p>
            <a:pPr lvl="1"/>
            <a:r>
              <a:rPr lang="en-US" dirty="0"/>
              <a:t>Local food banks</a:t>
            </a:r>
          </a:p>
          <a:p>
            <a:pPr lvl="1"/>
            <a:r>
              <a:rPr lang="en-US" dirty="0"/>
              <a:t>Mental health services</a:t>
            </a:r>
          </a:p>
          <a:p>
            <a:pPr lvl="1"/>
            <a:r>
              <a:rPr lang="en-US" dirty="0"/>
              <a:t>Telemedicine</a:t>
            </a:r>
          </a:p>
          <a:p>
            <a:pPr lvl="1"/>
            <a:r>
              <a:rPr lang="en-US" dirty="0"/>
              <a:t>Public Health Nurse Telephone/Skype monitoring</a:t>
            </a:r>
          </a:p>
          <a:p>
            <a:pPr lvl="1"/>
            <a:r>
              <a:rPr lang="en-US" dirty="0"/>
              <a:t>Laundry services</a:t>
            </a:r>
          </a:p>
          <a:p>
            <a:pPr lvl="1"/>
            <a:r>
              <a:rPr lang="en-US" dirty="0"/>
              <a:t>Food delivery services</a:t>
            </a:r>
          </a:p>
        </p:txBody>
      </p:sp>
      <p:sp>
        <p:nvSpPr>
          <p:cNvPr id="4" name="Slide Number Placeholder 3">
            <a:extLst>
              <a:ext uri="{FF2B5EF4-FFF2-40B4-BE49-F238E27FC236}">
                <a16:creationId xmlns="" xmlns:a16="http://schemas.microsoft.com/office/drawing/2014/main" id="{AD2F39EA-3BDD-4B9D-B9A5-9B15B7AF9B67}"/>
              </a:ext>
            </a:extLst>
          </p:cNvPr>
          <p:cNvSpPr>
            <a:spLocks noGrp="1"/>
          </p:cNvSpPr>
          <p:nvPr>
            <p:ph type="sldNum" sz="quarter" idx="12"/>
          </p:nvPr>
        </p:nvSpPr>
        <p:spPr/>
        <p:txBody>
          <a:bodyPr/>
          <a:lstStyle/>
          <a:p>
            <a:fld id="{70B9E04D-2629-402C-9B9F-4EC937331502}" type="slidenum">
              <a:rPr lang="en-US" smtClean="0"/>
              <a:t>44</a:t>
            </a:fld>
            <a:endParaRPr lang="en-US" dirty="0"/>
          </a:p>
        </p:txBody>
      </p:sp>
    </p:spTree>
    <p:extLst>
      <p:ext uri="{BB962C8B-B14F-4D97-AF65-F5344CB8AC3E}">
        <p14:creationId xmlns:p14="http://schemas.microsoft.com/office/powerpoint/2010/main" val="3531544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D19A5-32C5-4965-AFDA-10531EE4443E}"/>
              </a:ext>
            </a:extLst>
          </p:cNvPr>
          <p:cNvSpPr>
            <a:spLocks noGrp="1"/>
          </p:cNvSpPr>
          <p:nvPr>
            <p:ph type="title"/>
          </p:nvPr>
        </p:nvSpPr>
        <p:spPr>
          <a:xfrm>
            <a:off x="457200" y="320040"/>
            <a:ext cx="7239000" cy="822960"/>
          </a:xfrm>
        </p:spPr>
        <p:txBody>
          <a:bodyPr/>
          <a:lstStyle/>
          <a:p>
            <a:r>
              <a:rPr lang="en-US" dirty="0">
                <a:solidFill>
                  <a:schemeClr val="tx2">
                    <a:lumMod val="20000"/>
                    <a:lumOff val="80000"/>
                  </a:schemeClr>
                </a:solidFill>
              </a:rPr>
              <a:t>Follow up actions</a:t>
            </a:r>
          </a:p>
        </p:txBody>
      </p:sp>
      <p:sp>
        <p:nvSpPr>
          <p:cNvPr id="3" name="Content Placeholder 2">
            <a:extLst>
              <a:ext uri="{FF2B5EF4-FFF2-40B4-BE49-F238E27FC236}">
                <a16:creationId xmlns="" xmlns:a16="http://schemas.microsoft.com/office/drawing/2014/main" id="{6E9512AD-EB8F-459D-8699-5E0F293905AF}"/>
              </a:ext>
            </a:extLst>
          </p:cNvPr>
          <p:cNvSpPr>
            <a:spLocks noGrp="1"/>
          </p:cNvSpPr>
          <p:nvPr>
            <p:ph idx="1"/>
          </p:nvPr>
        </p:nvSpPr>
        <p:spPr>
          <a:xfrm>
            <a:off x="685800" y="1586608"/>
            <a:ext cx="7239000" cy="5242560"/>
          </a:xfrm>
        </p:spPr>
        <p:txBody>
          <a:bodyPr>
            <a:normAutofit fontScale="85000" lnSpcReduction="20000"/>
          </a:bodyPr>
          <a:lstStyle/>
          <a:p>
            <a:r>
              <a:rPr lang="en-US" dirty="0"/>
              <a:t>How will community leaders communicate about confirmed COVID-19 cases in the community? </a:t>
            </a:r>
          </a:p>
          <a:p>
            <a:r>
              <a:rPr lang="en-US" dirty="0"/>
              <a:t>What reaction do you think the community will have?</a:t>
            </a:r>
          </a:p>
          <a:p>
            <a:pPr lvl="1"/>
            <a:r>
              <a:rPr lang="en-US" dirty="0"/>
              <a:t>Positive and negative impacts</a:t>
            </a:r>
          </a:p>
          <a:p>
            <a:pPr lvl="1"/>
            <a:r>
              <a:rPr lang="en-US" dirty="0"/>
              <a:t>What steps can you take to mitigate any negative impact and focus on the positive?</a:t>
            </a:r>
          </a:p>
          <a:p>
            <a:r>
              <a:rPr lang="en-US" dirty="0"/>
              <a:t>How will you conduct contact tracing for individuals exposed to the cases?</a:t>
            </a:r>
          </a:p>
          <a:p>
            <a:r>
              <a:rPr lang="en-US" dirty="0"/>
              <a:t>How will you conduct surveillance of contacts to identify symptomatic individuals and those at high risk (e.g., elderly, chronic medical conditions, level of exposure)</a:t>
            </a:r>
          </a:p>
          <a:p>
            <a:endParaRPr lang="en-US" dirty="0"/>
          </a:p>
          <a:p>
            <a:endParaRPr lang="en-US" dirty="0"/>
          </a:p>
        </p:txBody>
      </p:sp>
      <p:sp>
        <p:nvSpPr>
          <p:cNvPr id="4" name="Slide Number Placeholder 3">
            <a:extLst>
              <a:ext uri="{FF2B5EF4-FFF2-40B4-BE49-F238E27FC236}">
                <a16:creationId xmlns="" xmlns:a16="http://schemas.microsoft.com/office/drawing/2014/main" id="{5A022244-1E16-49AB-83B5-3A278ED0F854}"/>
              </a:ext>
            </a:extLst>
          </p:cNvPr>
          <p:cNvSpPr>
            <a:spLocks noGrp="1"/>
          </p:cNvSpPr>
          <p:nvPr>
            <p:ph type="sldNum" sz="quarter" idx="12"/>
          </p:nvPr>
        </p:nvSpPr>
        <p:spPr/>
        <p:txBody>
          <a:bodyPr/>
          <a:lstStyle/>
          <a:p>
            <a:fld id="{70B9E04D-2629-402C-9B9F-4EC937331502}" type="slidenum">
              <a:rPr lang="en-US" smtClean="0"/>
              <a:t>45</a:t>
            </a:fld>
            <a:endParaRPr lang="en-US" dirty="0"/>
          </a:p>
        </p:txBody>
      </p:sp>
    </p:spTree>
    <p:extLst>
      <p:ext uri="{BB962C8B-B14F-4D97-AF65-F5344CB8AC3E}">
        <p14:creationId xmlns:p14="http://schemas.microsoft.com/office/powerpoint/2010/main" val="2140456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599A7-B66A-444A-B231-D8E629646C3E}"/>
              </a:ext>
            </a:extLst>
          </p:cNvPr>
          <p:cNvSpPr>
            <a:spLocks noGrp="1"/>
          </p:cNvSpPr>
          <p:nvPr>
            <p:ph type="title"/>
          </p:nvPr>
        </p:nvSpPr>
        <p:spPr>
          <a:xfrm>
            <a:off x="1447800" y="152400"/>
            <a:ext cx="7239000" cy="1143000"/>
          </a:xfrm>
        </p:spPr>
        <p:txBody>
          <a:bodyPr>
            <a:normAutofit/>
          </a:bodyPr>
          <a:lstStyle/>
          <a:p>
            <a:r>
              <a:rPr lang="en-US" dirty="0">
                <a:solidFill>
                  <a:schemeClr val="tx2">
                    <a:lumMod val="20000"/>
                    <a:lumOff val="80000"/>
                  </a:schemeClr>
                </a:solidFill>
              </a:rPr>
              <a:t>Other issues and challenges</a:t>
            </a:r>
          </a:p>
        </p:txBody>
      </p:sp>
      <p:sp>
        <p:nvSpPr>
          <p:cNvPr id="3" name="Content Placeholder 2">
            <a:extLst>
              <a:ext uri="{FF2B5EF4-FFF2-40B4-BE49-F238E27FC236}">
                <a16:creationId xmlns="" xmlns:a16="http://schemas.microsoft.com/office/drawing/2014/main" id="{378DC655-B35D-4948-BFD4-27030A3472B4}"/>
              </a:ext>
            </a:extLst>
          </p:cNvPr>
          <p:cNvSpPr>
            <a:spLocks noGrp="1"/>
          </p:cNvSpPr>
          <p:nvPr>
            <p:ph idx="1"/>
          </p:nvPr>
        </p:nvSpPr>
        <p:spPr>
          <a:xfrm>
            <a:off x="457200" y="1609416"/>
            <a:ext cx="7239000" cy="1667184"/>
          </a:xfrm>
        </p:spPr>
        <p:txBody>
          <a:bodyPr>
            <a:normAutofit fontScale="70000" lnSpcReduction="20000"/>
          </a:bodyPr>
          <a:lstStyle/>
          <a:p>
            <a:r>
              <a:rPr lang="en-US" dirty="0"/>
              <a:t>How will you communicate with leaders of other communities and the State Department of Public Health?</a:t>
            </a:r>
          </a:p>
          <a:p>
            <a:r>
              <a:rPr lang="en-US" dirty="0"/>
              <a:t>Are there any other issues or challenges facing your community in this scenario?</a:t>
            </a:r>
          </a:p>
        </p:txBody>
      </p:sp>
      <p:sp>
        <p:nvSpPr>
          <p:cNvPr id="4" name="Slide Number Placeholder 3">
            <a:extLst>
              <a:ext uri="{FF2B5EF4-FFF2-40B4-BE49-F238E27FC236}">
                <a16:creationId xmlns="" xmlns:a16="http://schemas.microsoft.com/office/drawing/2014/main" id="{F5378CC1-A37B-449E-8680-8448F14A3CFC}"/>
              </a:ext>
            </a:extLst>
          </p:cNvPr>
          <p:cNvSpPr>
            <a:spLocks noGrp="1"/>
          </p:cNvSpPr>
          <p:nvPr>
            <p:ph type="sldNum" sz="quarter" idx="12"/>
          </p:nvPr>
        </p:nvSpPr>
        <p:spPr/>
        <p:txBody>
          <a:bodyPr/>
          <a:lstStyle/>
          <a:p>
            <a:fld id="{70B9E04D-2629-402C-9B9F-4EC937331502}" type="slidenum">
              <a:rPr lang="en-US" smtClean="0"/>
              <a:t>46</a:t>
            </a:fld>
            <a:endParaRPr lang="en-US" dirty="0"/>
          </a:p>
        </p:txBody>
      </p:sp>
    </p:spTree>
    <p:extLst>
      <p:ext uri="{BB962C8B-B14F-4D97-AF65-F5344CB8AC3E}">
        <p14:creationId xmlns:p14="http://schemas.microsoft.com/office/powerpoint/2010/main" val="1176173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D82A-C4C4-4BD0-85B5-6ED62E929618}"/>
              </a:ext>
            </a:extLst>
          </p:cNvPr>
          <p:cNvSpPr>
            <a:spLocks noGrp="1"/>
          </p:cNvSpPr>
          <p:nvPr>
            <p:ph type="title"/>
          </p:nvPr>
        </p:nvSpPr>
        <p:spPr>
          <a:xfrm>
            <a:off x="1676400" y="304800"/>
            <a:ext cx="7239000" cy="746760"/>
          </a:xfrm>
        </p:spPr>
        <p:txBody>
          <a:bodyPr>
            <a:normAutofit fontScale="90000"/>
          </a:bodyPr>
          <a:lstStyle/>
          <a:p>
            <a:r>
              <a:rPr lang="en-US" dirty="0">
                <a:solidFill>
                  <a:schemeClr val="tx2">
                    <a:lumMod val="20000"/>
                    <a:lumOff val="80000"/>
                  </a:schemeClr>
                </a:solidFill>
              </a:rPr>
              <a:t>Module 3:  Summary and Review</a:t>
            </a:r>
          </a:p>
        </p:txBody>
      </p:sp>
      <p:sp>
        <p:nvSpPr>
          <p:cNvPr id="3" name="Content Placeholder 2">
            <a:extLst>
              <a:ext uri="{FF2B5EF4-FFF2-40B4-BE49-F238E27FC236}">
                <a16:creationId xmlns="" xmlns:a16="http://schemas.microsoft.com/office/drawing/2014/main" id="{A63B5BC3-40D8-4C17-81A4-1CC8BF889720}"/>
              </a:ext>
            </a:extLst>
          </p:cNvPr>
          <p:cNvSpPr>
            <a:spLocks noGrp="1"/>
          </p:cNvSpPr>
          <p:nvPr>
            <p:ph idx="1"/>
          </p:nvPr>
        </p:nvSpPr>
        <p:spPr>
          <a:xfrm>
            <a:off x="914400" y="1592632"/>
            <a:ext cx="7239000" cy="5236536"/>
          </a:xfrm>
        </p:spPr>
        <p:txBody>
          <a:bodyPr>
            <a:normAutofit fontScale="92500" lnSpcReduction="20000"/>
          </a:bodyPr>
          <a:lstStyle/>
          <a:p>
            <a:r>
              <a:rPr lang="en-US" dirty="0"/>
              <a:t>What were the key learnings and best practices in the module discussion?</a:t>
            </a:r>
          </a:p>
          <a:p>
            <a:r>
              <a:rPr lang="en-US" dirty="0"/>
              <a:t>Were there any “aha” moments/learnings from partner’s information sharing?</a:t>
            </a:r>
          </a:p>
          <a:p>
            <a:r>
              <a:rPr lang="en-US" dirty="0"/>
              <a:t>What recommendations does the group have for your leaders and organizations to implement to enhance mitigation and limit the spread of COVID-19?</a:t>
            </a:r>
          </a:p>
          <a:p>
            <a:r>
              <a:rPr lang="en-US" dirty="0"/>
              <a:t>Any follow up issues or actions for the participants?</a:t>
            </a:r>
          </a:p>
          <a:p>
            <a:r>
              <a:rPr lang="en-US" dirty="0"/>
              <a:t>Other comments, TTX successes, and lessons learned?</a:t>
            </a:r>
          </a:p>
        </p:txBody>
      </p:sp>
      <p:sp>
        <p:nvSpPr>
          <p:cNvPr id="4" name="Slide Number Placeholder 3">
            <a:extLst>
              <a:ext uri="{FF2B5EF4-FFF2-40B4-BE49-F238E27FC236}">
                <a16:creationId xmlns="" xmlns:a16="http://schemas.microsoft.com/office/drawing/2014/main" id="{811911C0-BE79-497F-A561-48462C8A2AC2}"/>
              </a:ext>
            </a:extLst>
          </p:cNvPr>
          <p:cNvSpPr>
            <a:spLocks noGrp="1"/>
          </p:cNvSpPr>
          <p:nvPr>
            <p:ph type="sldNum" sz="quarter" idx="12"/>
          </p:nvPr>
        </p:nvSpPr>
        <p:spPr/>
        <p:txBody>
          <a:bodyPr/>
          <a:lstStyle/>
          <a:p>
            <a:fld id="{70B9E04D-2629-402C-9B9F-4EC937331502}" type="slidenum">
              <a:rPr lang="en-US" smtClean="0"/>
              <a:t>47</a:t>
            </a:fld>
            <a:endParaRPr lang="en-US" dirty="0"/>
          </a:p>
        </p:txBody>
      </p:sp>
    </p:spTree>
    <p:extLst>
      <p:ext uri="{BB962C8B-B14F-4D97-AF65-F5344CB8AC3E}">
        <p14:creationId xmlns:p14="http://schemas.microsoft.com/office/powerpoint/2010/main" val="2998002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09600" y="2438400"/>
            <a:ext cx="7239000" cy="1143000"/>
          </a:xfrm>
        </p:spPr>
        <p:txBody>
          <a:bodyPr>
            <a:noAutofit/>
          </a:bodyPr>
          <a:lstStyle/>
          <a:p>
            <a:r>
              <a:rPr lang="en-US" sz="3600" dirty="0"/>
              <a:t>Module 4:  </a:t>
            </a:r>
            <a:br>
              <a:rPr lang="en-US" sz="3600" dirty="0"/>
            </a:br>
            <a:r>
              <a:rPr lang="en-US" sz="3600" dirty="0"/>
              <a:t>Community-wide spread</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48</a:t>
            </a:fld>
            <a:endParaRPr lang="en-US" dirty="0"/>
          </a:p>
        </p:txBody>
      </p:sp>
    </p:spTree>
    <p:extLst>
      <p:ext uri="{BB962C8B-B14F-4D97-AF65-F5344CB8AC3E}">
        <p14:creationId xmlns:p14="http://schemas.microsoft.com/office/powerpoint/2010/main" val="3538907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863C96-0386-449C-BD11-AA0242E69E78}"/>
              </a:ext>
            </a:extLst>
          </p:cNvPr>
          <p:cNvSpPr>
            <a:spLocks noGrp="1"/>
          </p:cNvSpPr>
          <p:nvPr>
            <p:ph type="title"/>
          </p:nvPr>
        </p:nvSpPr>
        <p:spPr>
          <a:xfrm>
            <a:off x="1066800" y="152400"/>
            <a:ext cx="7239000" cy="1188864"/>
          </a:xfrm>
        </p:spPr>
        <p:txBody>
          <a:bodyPr/>
          <a:lstStyle/>
          <a:p>
            <a:r>
              <a:rPr lang="en-US" dirty="0">
                <a:solidFill>
                  <a:schemeClr val="tx2">
                    <a:lumMod val="20000"/>
                    <a:lumOff val="80000"/>
                  </a:schemeClr>
                </a:solidFill>
              </a:rPr>
              <a:t>Community-wide spread</a:t>
            </a:r>
          </a:p>
        </p:txBody>
      </p:sp>
      <p:sp>
        <p:nvSpPr>
          <p:cNvPr id="3" name="Content Placeholder 2">
            <a:extLst>
              <a:ext uri="{FF2B5EF4-FFF2-40B4-BE49-F238E27FC236}">
                <a16:creationId xmlns="" xmlns:a16="http://schemas.microsoft.com/office/drawing/2014/main" id="{7BD5C330-E8F8-4B0B-BAA0-264B86DBA8D2}"/>
              </a:ext>
            </a:extLst>
          </p:cNvPr>
          <p:cNvSpPr>
            <a:spLocks noGrp="1"/>
          </p:cNvSpPr>
          <p:nvPr>
            <p:ph idx="1"/>
          </p:nvPr>
        </p:nvSpPr>
        <p:spPr>
          <a:xfrm>
            <a:off x="454981" y="1485972"/>
            <a:ext cx="7239000" cy="4846320"/>
          </a:xfrm>
        </p:spPr>
        <p:txBody>
          <a:bodyPr>
            <a:normAutofit fontScale="92500" lnSpcReduction="20000"/>
          </a:bodyPr>
          <a:lstStyle/>
          <a:p>
            <a:r>
              <a:rPr lang="en-US" dirty="0"/>
              <a:t>March 27, 2020</a:t>
            </a:r>
          </a:p>
          <a:p>
            <a:pPr lvl="1"/>
            <a:r>
              <a:rPr lang="en-US" dirty="0"/>
              <a:t>Governor Mike Dunleavy issued a mandate “Social Distancing” </a:t>
            </a:r>
          </a:p>
          <a:p>
            <a:pPr lvl="1"/>
            <a:r>
              <a:rPr lang="en-US" dirty="0"/>
              <a:t>Mandate restricts the movement of individuals within the State of Alaska in order to prevent, slow, and otherwise disrupt the spread of the virus that causes COVID-19.</a:t>
            </a:r>
          </a:p>
          <a:p>
            <a:pPr lvl="1"/>
            <a:r>
              <a:rPr lang="en-US" dirty="0"/>
              <a:t>Mandate in effect March 28, 2020 at 5 PM and in effect until April 11, 2020</a:t>
            </a:r>
          </a:p>
          <a:p>
            <a:r>
              <a:rPr lang="en-US" dirty="0"/>
              <a:t>“Increasing concern for new cases of COVID-19 being transmitted via community spread within the state…”</a:t>
            </a:r>
          </a:p>
          <a:p>
            <a:endParaRPr lang="en-US" dirty="0"/>
          </a:p>
        </p:txBody>
      </p:sp>
      <p:sp>
        <p:nvSpPr>
          <p:cNvPr id="4" name="Slide Number Placeholder 3">
            <a:extLst>
              <a:ext uri="{FF2B5EF4-FFF2-40B4-BE49-F238E27FC236}">
                <a16:creationId xmlns="" xmlns:a16="http://schemas.microsoft.com/office/drawing/2014/main" id="{37BE14A3-27F9-45B7-B2A5-184349E5854E}"/>
              </a:ext>
            </a:extLst>
          </p:cNvPr>
          <p:cNvSpPr>
            <a:spLocks noGrp="1"/>
          </p:cNvSpPr>
          <p:nvPr>
            <p:ph type="sldNum" sz="quarter" idx="12"/>
          </p:nvPr>
        </p:nvSpPr>
        <p:spPr/>
        <p:txBody>
          <a:bodyPr/>
          <a:lstStyle/>
          <a:p>
            <a:fld id="{70B9E04D-2629-402C-9B9F-4EC937331502}" type="slidenum">
              <a:rPr lang="en-US" smtClean="0"/>
              <a:t>49</a:t>
            </a:fld>
            <a:endParaRPr lang="en-US" dirty="0"/>
          </a:p>
        </p:txBody>
      </p:sp>
    </p:spTree>
    <p:extLst>
      <p:ext uri="{BB962C8B-B14F-4D97-AF65-F5344CB8AC3E}">
        <p14:creationId xmlns:p14="http://schemas.microsoft.com/office/powerpoint/2010/main" val="85492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85800"/>
          </a:xfrm>
        </p:spPr>
        <p:txBody>
          <a:bodyPr>
            <a:normAutofit fontScale="90000"/>
          </a:bodyPr>
          <a:lstStyle/>
          <a:p>
            <a:r>
              <a:rPr lang="en-US" dirty="0">
                <a:solidFill>
                  <a:schemeClr val="tx2">
                    <a:lumMod val="20000"/>
                    <a:lumOff val="80000"/>
                  </a:schemeClr>
                </a:solidFill>
              </a:rPr>
              <a:t>Exercise Purpose</a:t>
            </a:r>
          </a:p>
        </p:txBody>
      </p:sp>
      <p:sp>
        <p:nvSpPr>
          <p:cNvPr id="3" name="Content Placeholder 2"/>
          <p:cNvSpPr>
            <a:spLocks noGrp="1"/>
          </p:cNvSpPr>
          <p:nvPr>
            <p:ph idx="1"/>
          </p:nvPr>
        </p:nvSpPr>
        <p:spPr>
          <a:xfrm>
            <a:off x="372533" y="1507404"/>
            <a:ext cx="7408333" cy="5031508"/>
          </a:xfrm>
        </p:spPr>
        <p:txBody>
          <a:bodyPr>
            <a:normAutofit/>
          </a:bodyPr>
          <a:lstStyle/>
          <a:p>
            <a:r>
              <a:rPr lang="en-US" dirty="0"/>
              <a:t>To provide an opportunity for the rural/frontier community leaders and responders to evaluate current response concepts, plans and capabilities in response to COVID-19.</a:t>
            </a:r>
          </a:p>
          <a:p>
            <a:r>
              <a:rPr lang="en-US" dirty="0"/>
              <a:t>To enhance your “real world” communications, planning, and response to COVID-19 as it comes to your community.</a:t>
            </a:r>
          </a:p>
        </p:txBody>
      </p:sp>
      <p:sp>
        <p:nvSpPr>
          <p:cNvPr id="4" name="Slide Number Placeholder 3"/>
          <p:cNvSpPr>
            <a:spLocks noGrp="1"/>
          </p:cNvSpPr>
          <p:nvPr>
            <p:ph type="sldNum" sz="quarter" idx="12"/>
          </p:nvPr>
        </p:nvSpPr>
        <p:spPr/>
        <p:txBody>
          <a:bodyPr/>
          <a:lstStyle/>
          <a:p>
            <a:fld id="{70B9E04D-2629-402C-9B9F-4EC937331502}" type="slidenum">
              <a:rPr lang="en-US" smtClean="0"/>
              <a:t>5</a:t>
            </a:fld>
            <a:endParaRPr lang="en-US" dirty="0"/>
          </a:p>
        </p:txBody>
      </p:sp>
      <p:pic>
        <p:nvPicPr>
          <p:cNvPr id="5" name="Picture 4">
            <a:extLst>
              <a:ext uri="{FF2B5EF4-FFF2-40B4-BE49-F238E27FC236}">
                <a16:creationId xmlns="" xmlns:a16="http://schemas.microsoft.com/office/drawing/2014/main" id="{C1432432-7B1A-43CA-95C2-BCCB25F47B8A}"/>
              </a:ext>
            </a:extLst>
          </p:cNvPr>
          <p:cNvPicPr>
            <a:picLocks noChangeAspect="1"/>
          </p:cNvPicPr>
          <p:nvPr/>
        </p:nvPicPr>
        <p:blipFill>
          <a:blip r:embed="rId3"/>
          <a:stretch>
            <a:fillRect/>
          </a:stretch>
        </p:blipFill>
        <p:spPr>
          <a:xfrm>
            <a:off x="6316718" y="5082768"/>
            <a:ext cx="2758963" cy="1273582"/>
          </a:xfrm>
          <a:prstGeom prst="rect">
            <a:avLst/>
          </a:prstGeom>
        </p:spPr>
      </p:pic>
    </p:spTree>
    <p:extLst>
      <p:ext uri="{BB962C8B-B14F-4D97-AF65-F5344CB8AC3E}">
        <p14:creationId xmlns:p14="http://schemas.microsoft.com/office/powerpoint/2010/main" val="4002547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DEAEE-9CCA-4F09-B62E-F2EAA33CA608}"/>
              </a:ext>
            </a:extLst>
          </p:cNvPr>
          <p:cNvSpPr>
            <a:spLocks noGrp="1"/>
          </p:cNvSpPr>
          <p:nvPr>
            <p:ph type="title"/>
          </p:nvPr>
        </p:nvSpPr>
        <p:spPr>
          <a:xfrm>
            <a:off x="952500" y="410845"/>
            <a:ext cx="7239000" cy="670560"/>
          </a:xfrm>
        </p:spPr>
        <p:txBody>
          <a:bodyPr>
            <a:normAutofit fontScale="90000"/>
          </a:bodyPr>
          <a:lstStyle/>
          <a:p>
            <a:r>
              <a:rPr lang="en-US" dirty="0">
                <a:solidFill>
                  <a:schemeClr val="tx2">
                    <a:lumMod val="20000"/>
                    <a:lumOff val="80000"/>
                  </a:schemeClr>
                </a:solidFill>
              </a:rPr>
              <a:t>Imposing social distancing</a:t>
            </a:r>
          </a:p>
        </p:txBody>
      </p:sp>
      <p:sp>
        <p:nvSpPr>
          <p:cNvPr id="3" name="Content Placeholder 2">
            <a:extLst>
              <a:ext uri="{FF2B5EF4-FFF2-40B4-BE49-F238E27FC236}">
                <a16:creationId xmlns="" xmlns:a16="http://schemas.microsoft.com/office/drawing/2014/main" id="{B5A24191-EDE6-423C-9DC6-6C04E5A7256B}"/>
              </a:ext>
            </a:extLst>
          </p:cNvPr>
          <p:cNvSpPr>
            <a:spLocks noGrp="1"/>
          </p:cNvSpPr>
          <p:nvPr>
            <p:ph idx="1"/>
          </p:nvPr>
        </p:nvSpPr>
        <p:spPr>
          <a:xfrm>
            <a:off x="838200" y="1447800"/>
            <a:ext cx="7239000" cy="5791200"/>
          </a:xfrm>
        </p:spPr>
        <p:txBody>
          <a:bodyPr>
            <a:normAutofit fontScale="70000" lnSpcReduction="20000"/>
          </a:bodyPr>
          <a:lstStyle/>
          <a:p>
            <a:r>
              <a:rPr lang="en-US" dirty="0"/>
              <a:t>Does your community understand the definition of Social Distancing and do they understand specifically what the governor has directed?</a:t>
            </a:r>
          </a:p>
          <a:p>
            <a:pPr lvl="1"/>
            <a:r>
              <a:rPr lang="en-US" dirty="0"/>
              <a:t>How can you enhance the understanding and therefore compliance?</a:t>
            </a:r>
          </a:p>
          <a:p>
            <a:r>
              <a:rPr lang="en-US" dirty="0"/>
              <a:t>Has your community been conducting social distancing since March 27,2020?</a:t>
            </a:r>
          </a:p>
          <a:p>
            <a:r>
              <a:rPr lang="en-US" dirty="0"/>
              <a:t>Yes!</a:t>
            </a:r>
          </a:p>
          <a:p>
            <a:pPr lvl="1"/>
            <a:r>
              <a:rPr lang="en-US" dirty="0"/>
              <a:t>Have community members been compliant with maintaining social distancing and limiting movement?</a:t>
            </a:r>
          </a:p>
          <a:p>
            <a:pPr lvl="2"/>
            <a:r>
              <a:rPr lang="en-US" dirty="0"/>
              <a:t>What can be done with non-compliant individuals or groups?</a:t>
            </a:r>
          </a:p>
          <a:p>
            <a:pPr lvl="1"/>
            <a:r>
              <a:rPr lang="en-US" dirty="0"/>
              <a:t>What are the top three challenges to the community due to social distancing?</a:t>
            </a:r>
          </a:p>
          <a:p>
            <a:pPr lvl="2"/>
            <a:r>
              <a:rPr lang="en-US" dirty="0"/>
              <a:t>For each challenge, how can those challenges be mitigated or reduced?</a:t>
            </a:r>
          </a:p>
          <a:p>
            <a:pPr lvl="2"/>
            <a:r>
              <a:rPr lang="en-US" dirty="0"/>
              <a:t>How can community leaders communicate effectively to members about the importance of the measures to limit spread of the illness?</a:t>
            </a:r>
          </a:p>
          <a:p>
            <a:pPr lvl="2"/>
            <a:r>
              <a:rPr lang="en-US" dirty="0"/>
              <a:t>How can community leaders support businesses and essential services to provide critical needs to your community members?</a:t>
            </a:r>
          </a:p>
          <a:p>
            <a:pPr lvl="2"/>
            <a:endParaRPr lang="en-US" dirty="0"/>
          </a:p>
        </p:txBody>
      </p:sp>
      <p:sp>
        <p:nvSpPr>
          <p:cNvPr id="4" name="Slide Number Placeholder 3">
            <a:extLst>
              <a:ext uri="{FF2B5EF4-FFF2-40B4-BE49-F238E27FC236}">
                <a16:creationId xmlns="" xmlns:a16="http://schemas.microsoft.com/office/drawing/2014/main" id="{F1FD5F31-D7B1-4F96-901B-808DE04034B1}"/>
              </a:ext>
            </a:extLst>
          </p:cNvPr>
          <p:cNvSpPr>
            <a:spLocks noGrp="1"/>
          </p:cNvSpPr>
          <p:nvPr>
            <p:ph type="sldNum" sz="quarter" idx="12"/>
          </p:nvPr>
        </p:nvSpPr>
        <p:spPr/>
        <p:txBody>
          <a:bodyPr/>
          <a:lstStyle/>
          <a:p>
            <a:fld id="{70B9E04D-2629-402C-9B9F-4EC937331502}" type="slidenum">
              <a:rPr lang="en-US" smtClean="0"/>
              <a:t>50</a:t>
            </a:fld>
            <a:endParaRPr lang="en-US" dirty="0"/>
          </a:p>
        </p:txBody>
      </p:sp>
    </p:spTree>
    <p:extLst>
      <p:ext uri="{BB962C8B-B14F-4D97-AF65-F5344CB8AC3E}">
        <p14:creationId xmlns:p14="http://schemas.microsoft.com/office/powerpoint/2010/main" val="471538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DEAEE-9CCA-4F09-B62E-F2EAA33CA608}"/>
              </a:ext>
            </a:extLst>
          </p:cNvPr>
          <p:cNvSpPr>
            <a:spLocks noGrp="1"/>
          </p:cNvSpPr>
          <p:nvPr>
            <p:ph type="title"/>
          </p:nvPr>
        </p:nvSpPr>
        <p:spPr>
          <a:xfrm>
            <a:off x="1219200" y="256993"/>
            <a:ext cx="7239000" cy="899160"/>
          </a:xfrm>
        </p:spPr>
        <p:txBody>
          <a:bodyPr/>
          <a:lstStyle/>
          <a:p>
            <a:r>
              <a:rPr lang="en-US" dirty="0">
                <a:solidFill>
                  <a:schemeClr val="tx2">
                    <a:lumMod val="20000"/>
                    <a:lumOff val="80000"/>
                  </a:schemeClr>
                </a:solidFill>
              </a:rPr>
              <a:t>Imposing social distancing</a:t>
            </a:r>
          </a:p>
        </p:txBody>
      </p:sp>
      <p:sp>
        <p:nvSpPr>
          <p:cNvPr id="3" name="Content Placeholder 2">
            <a:extLst>
              <a:ext uri="{FF2B5EF4-FFF2-40B4-BE49-F238E27FC236}">
                <a16:creationId xmlns="" xmlns:a16="http://schemas.microsoft.com/office/drawing/2014/main" id="{B5A24191-EDE6-423C-9DC6-6C04E5A7256B}"/>
              </a:ext>
            </a:extLst>
          </p:cNvPr>
          <p:cNvSpPr>
            <a:spLocks noGrp="1"/>
          </p:cNvSpPr>
          <p:nvPr>
            <p:ph idx="1"/>
          </p:nvPr>
        </p:nvSpPr>
        <p:spPr>
          <a:xfrm>
            <a:off x="914400" y="1600200"/>
            <a:ext cx="7239000" cy="5483424"/>
          </a:xfrm>
        </p:spPr>
        <p:txBody>
          <a:bodyPr>
            <a:normAutofit fontScale="92500" lnSpcReduction="20000"/>
          </a:bodyPr>
          <a:lstStyle/>
          <a:p>
            <a:r>
              <a:rPr lang="en-US" dirty="0"/>
              <a:t>Has your community been conducting social distancing since March 27,2020?</a:t>
            </a:r>
          </a:p>
          <a:p>
            <a:r>
              <a:rPr lang="en-US" dirty="0"/>
              <a:t>No.  </a:t>
            </a:r>
          </a:p>
          <a:p>
            <a:pPr lvl="1"/>
            <a:r>
              <a:rPr lang="en-US" dirty="0"/>
              <a:t>How can community leaders communicate effectively to members about the importance of the restrictions and measures?</a:t>
            </a:r>
          </a:p>
          <a:p>
            <a:pPr lvl="2"/>
            <a:r>
              <a:rPr lang="en-US" dirty="0"/>
              <a:t>What is the most effective way to reach the community?</a:t>
            </a:r>
          </a:p>
          <a:p>
            <a:pPr lvl="2"/>
            <a:r>
              <a:rPr lang="en-US" dirty="0"/>
              <a:t>Who is the most effective and influential person(s) in the community to convey the message?</a:t>
            </a:r>
          </a:p>
          <a:p>
            <a:pPr lvl="2"/>
            <a:r>
              <a:rPr lang="en-US" dirty="0"/>
              <a:t>Are there informal leaders in the community that can convey the message?</a:t>
            </a:r>
          </a:p>
          <a:p>
            <a:r>
              <a:rPr lang="en-US" dirty="0"/>
              <a:t>What other measures can you employ to increase compliance?			</a:t>
            </a:r>
          </a:p>
        </p:txBody>
      </p:sp>
      <p:sp>
        <p:nvSpPr>
          <p:cNvPr id="4" name="Slide Number Placeholder 3">
            <a:extLst>
              <a:ext uri="{FF2B5EF4-FFF2-40B4-BE49-F238E27FC236}">
                <a16:creationId xmlns="" xmlns:a16="http://schemas.microsoft.com/office/drawing/2014/main" id="{F1FD5F31-D7B1-4F96-901B-808DE04034B1}"/>
              </a:ext>
            </a:extLst>
          </p:cNvPr>
          <p:cNvSpPr>
            <a:spLocks noGrp="1"/>
          </p:cNvSpPr>
          <p:nvPr>
            <p:ph type="sldNum" sz="quarter" idx="12"/>
          </p:nvPr>
        </p:nvSpPr>
        <p:spPr/>
        <p:txBody>
          <a:bodyPr/>
          <a:lstStyle/>
          <a:p>
            <a:fld id="{70B9E04D-2629-402C-9B9F-4EC937331502}" type="slidenum">
              <a:rPr lang="en-US" smtClean="0"/>
              <a:t>51</a:t>
            </a:fld>
            <a:endParaRPr lang="en-US" dirty="0"/>
          </a:p>
        </p:txBody>
      </p:sp>
    </p:spTree>
    <p:extLst>
      <p:ext uri="{BB962C8B-B14F-4D97-AF65-F5344CB8AC3E}">
        <p14:creationId xmlns:p14="http://schemas.microsoft.com/office/powerpoint/2010/main" val="3002459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1219200" y="228600"/>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685800" y="1621464"/>
            <a:ext cx="7239000" cy="5236536"/>
          </a:xfrm>
        </p:spPr>
        <p:txBody>
          <a:bodyPr>
            <a:normAutofit lnSpcReduction="10000"/>
          </a:bodyPr>
          <a:lstStyle/>
          <a:p>
            <a:r>
              <a:rPr lang="en-US" dirty="0"/>
              <a:t>We must anticipate an increase in cases community-wide!</a:t>
            </a:r>
          </a:p>
          <a:p>
            <a:pPr lvl="1"/>
            <a:r>
              <a:rPr lang="en-US" dirty="0"/>
              <a:t>What groups, populations, or areas in the community might be impacted more than others?</a:t>
            </a:r>
          </a:p>
          <a:p>
            <a:pPr lvl="2"/>
            <a:r>
              <a:rPr lang="en-US" dirty="0"/>
              <a:t>Vulnerable to severe illness</a:t>
            </a:r>
          </a:p>
          <a:p>
            <a:pPr lvl="2"/>
            <a:r>
              <a:rPr lang="en-US" dirty="0"/>
              <a:t>Impacted socially or economically</a:t>
            </a:r>
          </a:p>
          <a:p>
            <a:pPr lvl="2"/>
            <a:r>
              <a:rPr lang="en-US" dirty="0"/>
              <a:t>Those with access and functional needs</a:t>
            </a:r>
          </a:p>
          <a:p>
            <a:pPr lvl="2"/>
            <a:r>
              <a:rPr lang="en-US" dirty="0"/>
              <a:t>Homebound</a:t>
            </a:r>
          </a:p>
          <a:p>
            <a:pPr lvl="2"/>
            <a:r>
              <a:rPr lang="en-US" dirty="0"/>
              <a:t>Group homes/skilled nursing facilities</a:t>
            </a:r>
          </a:p>
          <a:p>
            <a:pPr lvl="2"/>
            <a:r>
              <a:rPr lang="en-US" dirty="0"/>
              <a:t>Persons that travel within the state frequently</a:t>
            </a:r>
          </a:p>
          <a:p>
            <a:pPr lvl="2"/>
            <a:r>
              <a:rPr lang="en-US" dirty="0"/>
              <a:t>Others</a:t>
            </a:r>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52</a:t>
            </a:fld>
            <a:endParaRPr lang="en-US" dirty="0"/>
          </a:p>
        </p:txBody>
      </p:sp>
    </p:spTree>
    <p:extLst>
      <p:ext uri="{BB962C8B-B14F-4D97-AF65-F5344CB8AC3E}">
        <p14:creationId xmlns:p14="http://schemas.microsoft.com/office/powerpoint/2010/main" val="388024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1295400" y="304800"/>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990600" y="1468463"/>
            <a:ext cx="7239000" cy="5236536"/>
          </a:xfrm>
        </p:spPr>
        <p:txBody>
          <a:bodyPr>
            <a:normAutofit fontScale="92500" lnSpcReduction="10000"/>
          </a:bodyPr>
          <a:lstStyle/>
          <a:p>
            <a:r>
              <a:rPr lang="en-US" dirty="0"/>
              <a:t>What proactive measures can be taken to decrease the risk to those populations?</a:t>
            </a:r>
          </a:p>
          <a:p>
            <a:pPr lvl="1"/>
            <a:r>
              <a:rPr lang="en-US" dirty="0"/>
              <a:t>Strong communications, leaders modeling the social distancing</a:t>
            </a:r>
          </a:p>
          <a:p>
            <a:pPr lvl="1"/>
            <a:r>
              <a:rPr lang="en-US" dirty="0"/>
              <a:t>Scale measures up or down, depending on the evolving local situation</a:t>
            </a:r>
          </a:p>
          <a:p>
            <a:pPr lvl="1"/>
            <a:r>
              <a:rPr lang="en-US" dirty="0"/>
              <a:t>Take measures to ensure the safety and social well-being of the community</a:t>
            </a:r>
          </a:p>
          <a:p>
            <a:pPr lvl="2"/>
            <a:r>
              <a:rPr lang="en-US" dirty="0"/>
              <a:t>Mental health measures</a:t>
            </a:r>
          </a:p>
          <a:p>
            <a:pPr lvl="2"/>
            <a:r>
              <a:rPr lang="en-US" dirty="0"/>
              <a:t>Virtual connectivity versus total isolation</a:t>
            </a:r>
          </a:p>
          <a:p>
            <a:pPr lvl="2"/>
            <a:r>
              <a:rPr lang="en-US" dirty="0"/>
              <a:t>Activate Emergency Operations Plans early!</a:t>
            </a:r>
          </a:p>
          <a:p>
            <a:pPr lvl="1"/>
            <a:r>
              <a:rPr lang="en-US" dirty="0"/>
              <a:t>Work closely with local and state public health officials</a:t>
            </a:r>
          </a:p>
          <a:p>
            <a:pPr lvl="1"/>
            <a:endParaRPr lang="en-US" dirty="0"/>
          </a:p>
          <a:p>
            <a:pPr lvl="2"/>
            <a:endParaRPr lang="en-US" dirty="0"/>
          </a:p>
          <a:p>
            <a:pPr lvl="2"/>
            <a:endParaRPr lang="en-US" dirty="0"/>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53</a:t>
            </a:fld>
            <a:endParaRPr lang="en-US" dirty="0"/>
          </a:p>
        </p:txBody>
      </p:sp>
    </p:spTree>
    <p:extLst>
      <p:ext uri="{BB962C8B-B14F-4D97-AF65-F5344CB8AC3E}">
        <p14:creationId xmlns:p14="http://schemas.microsoft.com/office/powerpoint/2010/main" val="1356238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1219200" y="167640"/>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914400" y="1600200"/>
            <a:ext cx="7239000" cy="5465136"/>
          </a:xfrm>
        </p:spPr>
        <p:txBody>
          <a:bodyPr>
            <a:normAutofit fontScale="92500" lnSpcReduction="20000"/>
          </a:bodyPr>
          <a:lstStyle/>
          <a:p>
            <a:r>
              <a:rPr lang="en-US" dirty="0"/>
              <a:t>How will surveillance be increased in the community?</a:t>
            </a:r>
          </a:p>
          <a:p>
            <a:pPr lvl="1"/>
            <a:r>
              <a:rPr lang="en-US" dirty="0"/>
              <a:t>Who is responsible for identifying and reporting suspected cases?</a:t>
            </a:r>
          </a:p>
          <a:p>
            <a:pPr lvl="1"/>
            <a:r>
              <a:rPr lang="en-US" dirty="0"/>
              <a:t>How and who will contact tracing be done for ill individuals and COVID-19 positive cases?</a:t>
            </a:r>
          </a:p>
          <a:p>
            <a:pPr lvl="1"/>
            <a:r>
              <a:rPr lang="en-US" dirty="0"/>
              <a:t>How will individuals in </a:t>
            </a:r>
            <a:r>
              <a:rPr lang="en-US" u="sng" dirty="0"/>
              <a:t>very</a:t>
            </a:r>
            <a:r>
              <a:rPr lang="en-US" dirty="0"/>
              <a:t> remote locations be evaluated?</a:t>
            </a:r>
          </a:p>
          <a:p>
            <a:pPr lvl="2"/>
            <a:r>
              <a:rPr lang="en-US" dirty="0"/>
              <a:t>Phone</a:t>
            </a:r>
          </a:p>
          <a:p>
            <a:pPr lvl="2"/>
            <a:r>
              <a:rPr lang="en-US" dirty="0"/>
              <a:t>Skype</a:t>
            </a:r>
          </a:p>
          <a:p>
            <a:pPr lvl="2"/>
            <a:r>
              <a:rPr lang="en-US" dirty="0"/>
              <a:t>Telemedicine</a:t>
            </a:r>
          </a:p>
          <a:p>
            <a:pPr lvl="2"/>
            <a:r>
              <a:rPr lang="en-US" dirty="0"/>
              <a:t>Other</a:t>
            </a:r>
          </a:p>
          <a:p>
            <a:pPr lvl="1"/>
            <a:r>
              <a:rPr lang="en-US" dirty="0"/>
              <a:t>If self isolation is not possible, what alternate facilities can be used to cohort ill individuals?</a:t>
            </a:r>
          </a:p>
          <a:p>
            <a:pPr lvl="2"/>
            <a:endParaRPr lang="en-US" dirty="0"/>
          </a:p>
          <a:p>
            <a:pPr lvl="2"/>
            <a:endParaRPr lang="en-US" dirty="0"/>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54</a:t>
            </a:fld>
            <a:endParaRPr lang="en-US" dirty="0"/>
          </a:p>
        </p:txBody>
      </p:sp>
    </p:spTree>
    <p:extLst>
      <p:ext uri="{BB962C8B-B14F-4D97-AF65-F5344CB8AC3E}">
        <p14:creationId xmlns:p14="http://schemas.microsoft.com/office/powerpoint/2010/main" val="1446462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1143000" y="313381"/>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762000" y="1430458"/>
            <a:ext cx="7239000" cy="5465136"/>
          </a:xfrm>
        </p:spPr>
        <p:txBody>
          <a:bodyPr>
            <a:normAutofit fontScale="92500" lnSpcReduction="10000"/>
          </a:bodyPr>
          <a:lstStyle/>
          <a:p>
            <a:r>
              <a:rPr lang="en-US" dirty="0"/>
              <a:t>Where will persons developing symptoms be directed for evaluation and possible testing?</a:t>
            </a:r>
          </a:p>
          <a:p>
            <a:pPr lvl="1"/>
            <a:r>
              <a:rPr lang="en-US" dirty="0"/>
              <a:t>Refer to Module 2 for testing considerations.</a:t>
            </a:r>
          </a:p>
          <a:p>
            <a:r>
              <a:rPr lang="en-US" dirty="0"/>
              <a:t>How will persons that need higher levels of care (e.g., hospitalization) be identified?</a:t>
            </a:r>
          </a:p>
          <a:p>
            <a:pPr lvl="1"/>
            <a:r>
              <a:rPr lang="en-US" dirty="0"/>
              <a:t>Who will make that decision when there are large numbers of ill persons?</a:t>
            </a:r>
          </a:p>
          <a:p>
            <a:pPr lvl="1"/>
            <a:r>
              <a:rPr lang="en-US" dirty="0"/>
              <a:t>Do you have a hospital nearby that has agreed to receive your high risk cases?</a:t>
            </a:r>
          </a:p>
          <a:p>
            <a:pPr lvl="2"/>
            <a:r>
              <a:rPr lang="en-US" dirty="0"/>
              <a:t>How can an agreement be put into place ASAP?</a:t>
            </a:r>
          </a:p>
          <a:p>
            <a:pPr lvl="2"/>
            <a:r>
              <a:rPr lang="en-US" dirty="0"/>
              <a:t>Can transport considerations be pre-arranged and agreed upon?</a:t>
            </a:r>
          </a:p>
          <a:p>
            <a:pPr lvl="2"/>
            <a:endParaRPr lang="en-US" dirty="0"/>
          </a:p>
          <a:p>
            <a:pPr lvl="1"/>
            <a:endParaRPr lang="en-US" dirty="0"/>
          </a:p>
          <a:p>
            <a:pPr lvl="1"/>
            <a:endParaRPr lang="en-US" dirty="0"/>
          </a:p>
          <a:p>
            <a:pPr lvl="2"/>
            <a:endParaRPr lang="en-US" dirty="0"/>
          </a:p>
          <a:p>
            <a:pPr lvl="2"/>
            <a:endParaRPr lang="en-US" dirty="0"/>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55</a:t>
            </a:fld>
            <a:endParaRPr lang="en-US" dirty="0"/>
          </a:p>
        </p:txBody>
      </p:sp>
    </p:spTree>
    <p:extLst>
      <p:ext uri="{BB962C8B-B14F-4D97-AF65-F5344CB8AC3E}">
        <p14:creationId xmlns:p14="http://schemas.microsoft.com/office/powerpoint/2010/main" val="203300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1143000" y="167640"/>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1066800" y="1524000"/>
            <a:ext cx="7239000" cy="5465136"/>
          </a:xfrm>
        </p:spPr>
        <p:txBody>
          <a:bodyPr>
            <a:normAutofit fontScale="77500" lnSpcReduction="20000"/>
          </a:bodyPr>
          <a:lstStyle/>
          <a:p>
            <a:r>
              <a:rPr lang="en-US" dirty="0"/>
              <a:t>How will critical resources be obtained, and the supply maintained?</a:t>
            </a:r>
          </a:p>
          <a:p>
            <a:pPr lvl="1"/>
            <a:r>
              <a:rPr lang="en-US" dirty="0"/>
              <a:t>Food and consumable items (e.g., soap, toilet paper)</a:t>
            </a:r>
          </a:p>
          <a:p>
            <a:pPr lvl="1"/>
            <a:r>
              <a:rPr lang="en-US" dirty="0"/>
              <a:t>Medications</a:t>
            </a:r>
          </a:p>
          <a:p>
            <a:pPr lvl="1"/>
            <a:r>
              <a:rPr lang="en-US" dirty="0"/>
              <a:t>Gas and oil</a:t>
            </a:r>
          </a:p>
          <a:p>
            <a:pPr lvl="1"/>
            <a:r>
              <a:rPr lang="en-US" dirty="0"/>
              <a:t>Personal protective equipment</a:t>
            </a:r>
          </a:p>
          <a:p>
            <a:pPr lvl="1"/>
            <a:r>
              <a:rPr lang="en-US" dirty="0"/>
              <a:t>Other critical supplies</a:t>
            </a:r>
          </a:p>
          <a:p>
            <a:r>
              <a:rPr lang="en-US" dirty="0"/>
              <a:t>How will those supplies be paid for?</a:t>
            </a:r>
          </a:p>
          <a:p>
            <a:r>
              <a:rPr lang="en-US" dirty="0"/>
              <a:t>Community leaders may need to come together to determine priorities and resource allocations.</a:t>
            </a:r>
          </a:p>
          <a:p>
            <a:pPr lvl="1"/>
            <a:r>
              <a:rPr lang="en-US" dirty="0"/>
              <a:t>Will you activate an Emergency Operations Center or Incident Command System?</a:t>
            </a:r>
          </a:p>
          <a:p>
            <a:pPr lvl="1"/>
            <a:r>
              <a:rPr lang="en-US" dirty="0"/>
              <a:t>Identify what leaders will be involved in decision making</a:t>
            </a:r>
          </a:p>
          <a:p>
            <a:pPr lvl="1"/>
            <a:r>
              <a:rPr lang="en-US" dirty="0"/>
              <a:t>How will those priorities be communicated to the community?</a:t>
            </a:r>
          </a:p>
          <a:p>
            <a:pPr lvl="1"/>
            <a:endParaRPr lang="en-US" dirty="0"/>
          </a:p>
          <a:p>
            <a:pPr lvl="1"/>
            <a:endParaRPr lang="en-US" dirty="0"/>
          </a:p>
          <a:p>
            <a:pPr lvl="1"/>
            <a:endParaRPr lang="en-US" dirty="0"/>
          </a:p>
          <a:p>
            <a:pPr lvl="2"/>
            <a:endParaRPr lang="en-US" dirty="0"/>
          </a:p>
          <a:p>
            <a:pPr lvl="2"/>
            <a:endParaRPr lang="en-US" dirty="0"/>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56</a:t>
            </a:fld>
            <a:endParaRPr lang="en-US" dirty="0"/>
          </a:p>
        </p:txBody>
      </p:sp>
    </p:spTree>
    <p:extLst>
      <p:ext uri="{BB962C8B-B14F-4D97-AF65-F5344CB8AC3E}">
        <p14:creationId xmlns:p14="http://schemas.microsoft.com/office/powerpoint/2010/main" val="866352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FE814-B54D-4D11-89F4-7DC206DDBBBB}"/>
              </a:ext>
            </a:extLst>
          </p:cNvPr>
          <p:cNvSpPr>
            <a:spLocks noGrp="1"/>
          </p:cNvSpPr>
          <p:nvPr>
            <p:ph type="title"/>
          </p:nvPr>
        </p:nvSpPr>
        <p:spPr>
          <a:xfrm>
            <a:off x="990600" y="228600"/>
            <a:ext cx="7239000" cy="822960"/>
          </a:xfrm>
        </p:spPr>
        <p:txBody>
          <a:bodyPr/>
          <a:lstStyle/>
          <a:p>
            <a:r>
              <a:rPr lang="en-US" dirty="0">
                <a:solidFill>
                  <a:schemeClr val="tx2">
                    <a:lumMod val="20000"/>
                    <a:lumOff val="80000"/>
                  </a:schemeClr>
                </a:solidFill>
              </a:rPr>
              <a:t>Surge of COVID-19 Cases</a:t>
            </a:r>
          </a:p>
        </p:txBody>
      </p:sp>
      <p:sp>
        <p:nvSpPr>
          <p:cNvPr id="3" name="Content Placeholder 2">
            <a:extLst>
              <a:ext uri="{FF2B5EF4-FFF2-40B4-BE49-F238E27FC236}">
                <a16:creationId xmlns="" xmlns:a16="http://schemas.microsoft.com/office/drawing/2014/main" id="{D46449E7-2AE9-4130-BAB9-CC3E0042F135}"/>
              </a:ext>
            </a:extLst>
          </p:cNvPr>
          <p:cNvSpPr>
            <a:spLocks noGrp="1"/>
          </p:cNvSpPr>
          <p:nvPr>
            <p:ph idx="1"/>
          </p:nvPr>
        </p:nvSpPr>
        <p:spPr>
          <a:xfrm>
            <a:off x="457200" y="1676400"/>
            <a:ext cx="7239000" cy="1295400"/>
          </a:xfrm>
        </p:spPr>
        <p:txBody>
          <a:bodyPr>
            <a:normAutofit fontScale="92500"/>
          </a:bodyPr>
          <a:lstStyle/>
          <a:p>
            <a:r>
              <a:rPr lang="en-US" dirty="0"/>
              <a:t>What other issues and challenges will your community face with a surge of ill persons?</a:t>
            </a:r>
          </a:p>
          <a:p>
            <a:pPr lvl="1"/>
            <a:endParaRPr lang="en-US" dirty="0"/>
          </a:p>
          <a:p>
            <a:pPr lvl="1"/>
            <a:endParaRPr lang="en-US" dirty="0"/>
          </a:p>
          <a:p>
            <a:pPr lvl="1"/>
            <a:endParaRPr lang="en-US" dirty="0"/>
          </a:p>
          <a:p>
            <a:pPr lvl="2"/>
            <a:endParaRPr lang="en-US" dirty="0"/>
          </a:p>
          <a:p>
            <a:pPr lvl="2"/>
            <a:endParaRPr lang="en-US" dirty="0"/>
          </a:p>
          <a:p>
            <a:pPr lvl="1"/>
            <a:endParaRPr lang="en-US" dirty="0"/>
          </a:p>
        </p:txBody>
      </p:sp>
      <p:sp>
        <p:nvSpPr>
          <p:cNvPr id="4" name="Slide Number Placeholder 3">
            <a:extLst>
              <a:ext uri="{FF2B5EF4-FFF2-40B4-BE49-F238E27FC236}">
                <a16:creationId xmlns="" xmlns:a16="http://schemas.microsoft.com/office/drawing/2014/main" id="{370E87D5-7785-40E1-A69C-19DA792B62E9}"/>
              </a:ext>
            </a:extLst>
          </p:cNvPr>
          <p:cNvSpPr>
            <a:spLocks noGrp="1"/>
          </p:cNvSpPr>
          <p:nvPr>
            <p:ph type="sldNum" sz="quarter" idx="12"/>
          </p:nvPr>
        </p:nvSpPr>
        <p:spPr/>
        <p:txBody>
          <a:bodyPr/>
          <a:lstStyle/>
          <a:p>
            <a:fld id="{70B9E04D-2629-402C-9B9F-4EC937331502}" type="slidenum">
              <a:rPr lang="en-US" smtClean="0"/>
              <a:t>57</a:t>
            </a:fld>
            <a:endParaRPr lang="en-US" dirty="0"/>
          </a:p>
        </p:txBody>
      </p:sp>
    </p:spTree>
    <p:extLst>
      <p:ext uri="{BB962C8B-B14F-4D97-AF65-F5344CB8AC3E}">
        <p14:creationId xmlns:p14="http://schemas.microsoft.com/office/powerpoint/2010/main" val="4148703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D82A-C4C4-4BD0-85B5-6ED62E929618}"/>
              </a:ext>
            </a:extLst>
          </p:cNvPr>
          <p:cNvSpPr>
            <a:spLocks noGrp="1"/>
          </p:cNvSpPr>
          <p:nvPr>
            <p:ph type="title"/>
          </p:nvPr>
        </p:nvSpPr>
        <p:spPr>
          <a:xfrm>
            <a:off x="1447800" y="304800"/>
            <a:ext cx="7239000" cy="746760"/>
          </a:xfrm>
        </p:spPr>
        <p:txBody>
          <a:bodyPr>
            <a:normAutofit fontScale="90000"/>
          </a:bodyPr>
          <a:lstStyle/>
          <a:p>
            <a:r>
              <a:rPr lang="en-US" dirty="0">
                <a:solidFill>
                  <a:schemeClr val="tx2">
                    <a:lumMod val="20000"/>
                    <a:lumOff val="80000"/>
                  </a:schemeClr>
                </a:solidFill>
              </a:rPr>
              <a:t>Module 4:  Summary and Review</a:t>
            </a:r>
          </a:p>
        </p:txBody>
      </p:sp>
      <p:sp>
        <p:nvSpPr>
          <p:cNvPr id="3" name="Content Placeholder 2">
            <a:extLst>
              <a:ext uri="{FF2B5EF4-FFF2-40B4-BE49-F238E27FC236}">
                <a16:creationId xmlns="" xmlns:a16="http://schemas.microsoft.com/office/drawing/2014/main" id="{A63B5BC3-40D8-4C17-81A4-1CC8BF889720}"/>
              </a:ext>
            </a:extLst>
          </p:cNvPr>
          <p:cNvSpPr>
            <a:spLocks noGrp="1"/>
          </p:cNvSpPr>
          <p:nvPr>
            <p:ph idx="1"/>
          </p:nvPr>
        </p:nvSpPr>
        <p:spPr>
          <a:xfrm>
            <a:off x="685800" y="1617345"/>
            <a:ext cx="7239000" cy="5236536"/>
          </a:xfrm>
        </p:spPr>
        <p:txBody>
          <a:bodyPr>
            <a:normAutofit fontScale="92500" lnSpcReduction="20000"/>
          </a:bodyPr>
          <a:lstStyle/>
          <a:p>
            <a:r>
              <a:rPr lang="en-US" dirty="0"/>
              <a:t>What were the key learnings and best practices in the module discussion?</a:t>
            </a:r>
          </a:p>
          <a:p>
            <a:r>
              <a:rPr lang="en-US" dirty="0"/>
              <a:t>Were there any “aha” moments/learnings from partner’s information sharing?</a:t>
            </a:r>
          </a:p>
          <a:p>
            <a:r>
              <a:rPr lang="en-US" dirty="0"/>
              <a:t>What recommendations does the group have for your leaders and organizations to implement to enhance mitigation and limit the spread of COVID-19?</a:t>
            </a:r>
          </a:p>
          <a:p>
            <a:r>
              <a:rPr lang="en-US" dirty="0"/>
              <a:t>Any follow up issues or actions for the participants?</a:t>
            </a:r>
          </a:p>
          <a:p>
            <a:r>
              <a:rPr lang="en-US" dirty="0"/>
              <a:t>Other comments, TTX successes, and lessons learned?</a:t>
            </a:r>
          </a:p>
        </p:txBody>
      </p:sp>
      <p:sp>
        <p:nvSpPr>
          <p:cNvPr id="4" name="Slide Number Placeholder 3">
            <a:extLst>
              <a:ext uri="{FF2B5EF4-FFF2-40B4-BE49-F238E27FC236}">
                <a16:creationId xmlns="" xmlns:a16="http://schemas.microsoft.com/office/drawing/2014/main" id="{811911C0-BE79-497F-A561-48462C8A2AC2}"/>
              </a:ext>
            </a:extLst>
          </p:cNvPr>
          <p:cNvSpPr>
            <a:spLocks noGrp="1"/>
          </p:cNvSpPr>
          <p:nvPr>
            <p:ph type="sldNum" sz="quarter" idx="12"/>
          </p:nvPr>
        </p:nvSpPr>
        <p:spPr/>
        <p:txBody>
          <a:bodyPr/>
          <a:lstStyle/>
          <a:p>
            <a:fld id="{70B9E04D-2629-402C-9B9F-4EC937331502}" type="slidenum">
              <a:rPr lang="en-US" smtClean="0"/>
              <a:t>58</a:t>
            </a:fld>
            <a:endParaRPr lang="en-US" dirty="0"/>
          </a:p>
        </p:txBody>
      </p:sp>
    </p:spTree>
    <p:extLst>
      <p:ext uri="{BB962C8B-B14F-4D97-AF65-F5344CB8AC3E}">
        <p14:creationId xmlns:p14="http://schemas.microsoft.com/office/powerpoint/2010/main" val="2332319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09600" y="2857500"/>
            <a:ext cx="7239000" cy="1143000"/>
          </a:xfrm>
        </p:spPr>
        <p:txBody>
          <a:bodyPr>
            <a:noAutofit/>
          </a:bodyPr>
          <a:lstStyle/>
          <a:p>
            <a:r>
              <a:rPr lang="en-US" sz="3600" dirty="0"/>
              <a:t>Module 5:  </a:t>
            </a:r>
            <a:br>
              <a:rPr lang="en-US" sz="3600" dirty="0"/>
            </a:br>
            <a:r>
              <a:rPr lang="en-US" sz="3600" dirty="0"/>
              <a:t>Fatality management</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59</a:t>
            </a:fld>
            <a:endParaRPr lang="en-US" dirty="0"/>
          </a:p>
        </p:txBody>
      </p:sp>
    </p:spTree>
    <p:extLst>
      <p:ext uri="{BB962C8B-B14F-4D97-AF65-F5344CB8AC3E}">
        <p14:creationId xmlns:p14="http://schemas.microsoft.com/office/powerpoint/2010/main" val="81797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a:solidFill>
                  <a:schemeClr val="tx2">
                    <a:lumMod val="20000"/>
                    <a:lumOff val="80000"/>
                  </a:schemeClr>
                </a:solidFill>
              </a:rPr>
              <a:t>Exercise Goals</a:t>
            </a:r>
          </a:p>
        </p:txBody>
      </p:sp>
      <p:sp>
        <p:nvSpPr>
          <p:cNvPr id="3" name="Content Placeholder 2"/>
          <p:cNvSpPr>
            <a:spLocks noGrp="1"/>
          </p:cNvSpPr>
          <p:nvPr>
            <p:ph idx="1"/>
          </p:nvPr>
        </p:nvSpPr>
        <p:spPr>
          <a:xfrm>
            <a:off x="453081" y="1561139"/>
            <a:ext cx="7239000" cy="5160336"/>
          </a:xfrm>
        </p:spPr>
        <p:txBody>
          <a:bodyPr>
            <a:normAutofit fontScale="92500" lnSpcReduction="10000"/>
          </a:bodyPr>
          <a:lstStyle/>
          <a:p>
            <a:r>
              <a:rPr lang="en-US" dirty="0"/>
              <a:t>Discuss COVID-19 planning and response issues facing your discipline and services provided in your community.</a:t>
            </a:r>
          </a:p>
          <a:p>
            <a:r>
              <a:rPr lang="en-US" dirty="0"/>
              <a:t>Identify:</a:t>
            </a:r>
          </a:p>
          <a:p>
            <a:pPr lvl="1"/>
            <a:r>
              <a:rPr lang="en-US" dirty="0"/>
              <a:t>Local priorities </a:t>
            </a:r>
          </a:p>
          <a:p>
            <a:pPr lvl="2"/>
            <a:r>
              <a:rPr lang="en-US" dirty="0"/>
              <a:t>What is the highest need?</a:t>
            </a:r>
          </a:p>
          <a:p>
            <a:pPr lvl="2"/>
            <a:r>
              <a:rPr lang="en-US" dirty="0"/>
              <a:t>Where will local resources will be allocated?</a:t>
            </a:r>
          </a:p>
          <a:p>
            <a:pPr lvl="1"/>
            <a:r>
              <a:rPr lang="en-US" dirty="0"/>
              <a:t>Strengths and best practices</a:t>
            </a:r>
          </a:p>
          <a:p>
            <a:pPr lvl="1"/>
            <a:r>
              <a:rPr lang="en-US" dirty="0"/>
              <a:t>Gaps and priorities</a:t>
            </a:r>
          </a:p>
          <a:p>
            <a:pPr lvl="1"/>
            <a:r>
              <a:rPr lang="en-US" dirty="0"/>
              <a:t>Resource needs and supply chains</a:t>
            </a:r>
          </a:p>
          <a:p>
            <a:pPr lvl="1"/>
            <a:r>
              <a:rPr lang="en-US" dirty="0"/>
              <a:t>Communications and collaborations</a:t>
            </a:r>
          </a:p>
        </p:txBody>
      </p:sp>
      <p:sp>
        <p:nvSpPr>
          <p:cNvPr id="4" name="Slide Number Placeholder 3"/>
          <p:cNvSpPr>
            <a:spLocks noGrp="1"/>
          </p:cNvSpPr>
          <p:nvPr>
            <p:ph type="sldNum" sz="quarter" idx="12"/>
          </p:nvPr>
        </p:nvSpPr>
        <p:spPr/>
        <p:txBody>
          <a:bodyPr/>
          <a:lstStyle/>
          <a:p>
            <a:fld id="{70B9E04D-2629-402C-9B9F-4EC937331502}" type="slidenum">
              <a:rPr lang="en-US" smtClean="0"/>
              <a:t>6</a:t>
            </a:fld>
            <a:endParaRPr lang="en-US" dirty="0"/>
          </a:p>
        </p:txBody>
      </p:sp>
    </p:spTree>
    <p:extLst>
      <p:ext uri="{BB962C8B-B14F-4D97-AF65-F5344CB8AC3E}">
        <p14:creationId xmlns:p14="http://schemas.microsoft.com/office/powerpoint/2010/main" val="713605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B956C-A560-467D-A743-B9292E6D73A1}"/>
              </a:ext>
            </a:extLst>
          </p:cNvPr>
          <p:cNvSpPr>
            <a:spLocks noGrp="1"/>
          </p:cNvSpPr>
          <p:nvPr>
            <p:ph type="title"/>
          </p:nvPr>
        </p:nvSpPr>
        <p:spPr>
          <a:xfrm>
            <a:off x="457200" y="73892"/>
            <a:ext cx="7239000" cy="1143000"/>
          </a:xfrm>
        </p:spPr>
        <p:txBody>
          <a:bodyPr/>
          <a:lstStyle/>
          <a:p>
            <a:r>
              <a:rPr lang="en-US" dirty="0">
                <a:solidFill>
                  <a:schemeClr val="tx2">
                    <a:lumMod val="20000"/>
                    <a:lumOff val="80000"/>
                  </a:schemeClr>
                </a:solidFill>
              </a:rPr>
              <a:t>Fatality Management </a:t>
            </a:r>
          </a:p>
        </p:txBody>
      </p:sp>
      <p:sp>
        <p:nvSpPr>
          <p:cNvPr id="3" name="Content Placeholder 2">
            <a:extLst>
              <a:ext uri="{FF2B5EF4-FFF2-40B4-BE49-F238E27FC236}">
                <a16:creationId xmlns="" xmlns:a16="http://schemas.microsoft.com/office/drawing/2014/main" id="{36279254-9906-4FAB-A145-04FB2031BD98}"/>
              </a:ext>
            </a:extLst>
          </p:cNvPr>
          <p:cNvSpPr>
            <a:spLocks noGrp="1"/>
          </p:cNvSpPr>
          <p:nvPr>
            <p:ph idx="1"/>
          </p:nvPr>
        </p:nvSpPr>
        <p:spPr>
          <a:xfrm>
            <a:off x="838200" y="1674513"/>
            <a:ext cx="7239000" cy="5238844"/>
          </a:xfrm>
        </p:spPr>
        <p:txBody>
          <a:bodyPr>
            <a:normAutofit fontScale="85000" lnSpcReduction="20000"/>
          </a:bodyPr>
          <a:lstStyle/>
          <a:p>
            <a:r>
              <a:rPr lang="en-US" dirty="0"/>
              <a:t>COVID-19 is a new disease and </a:t>
            </a:r>
            <a:r>
              <a:rPr lang="en-US" b="1" dirty="0"/>
              <a:t>we are still learning how it spreads.</a:t>
            </a:r>
            <a:r>
              <a:rPr lang="en-US" dirty="0"/>
              <a:t> </a:t>
            </a:r>
          </a:p>
          <a:p>
            <a:r>
              <a:rPr lang="en-US" dirty="0"/>
              <a:t>People should consider </a:t>
            </a:r>
            <a:r>
              <a:rPr lang="en-US" b="1" i="1" dirty="0"/>
              <a:t>not</a:t>
            </a:r>
            <a:r>
              <a:rPr lang="en-US" dirty="0"/>
              <a:t> touching the body of someone who has died of COVID-19. </a:t>
            </a:r>
          </a:p>
          <a:p>
            <a:r>
              <a:rPr lang="en-US" dirty="0"/>
              <a:t>AVOID kissing, washing, and shrouding</a:t>
            </a:r>
          </a:p>
          <a:p>
            <a:pPr lvl="1"/>
            <a:r>
              <a:rPr lang="en-US" dirty="0"/>
              <a:t>If washing the body or shrouding are important religious or cultural practices, families are encouraged to work with their community cultural and religious leaders and funeral home staff on how to reduce their exposure as much as possible. </a:t>
            </a:r>
          </a:p>
          <a:p>
            <a:pPr lvl="1"/>
            <a:r>
              <a:rPr lang="en-US" dirty="0"/>
              <a:t>Personal protective equipment should be worn</a:t>
            </a:r>
          </a:p>
          <a:p>
            <a:r>
              <a:rPr lang="en-US" dirty="0"/>
              <a:t>Touching, such as holding the hand or hugging have a less chance of the spreading the virus.</a:t>
            </a:r>
          </a:p>
          <a:p>
            <a:pPr marL="0" indent="0" algn="r">
              <a:buNone/>
            </a:pPr>
            <a:r>
              <a:rPr lang="en-US" sz="1600" b="1" dirty="0"/>
              <a:t>From CDC Recommendations</a:t>
            </a:r>
            <a:endParaRPr lang="en-US" sz="1700" b="1" dirty="0"/>
          </a:p>
        </p:txBody>
      </p:sp>
      <p:sp>
        <p:nvSpPr>
          <p:cNvPr id="4" name="Slide Number Placeholder 3">
            <a:extLst>
              <a:ext uri="{FF2B5EF4-FFF2-40B4-BE49-F238E27FC236}">
                <a16:creationId xmlns="" xmlns:a16="http://schemas.microsoft.com/office/drawing/2014/main" id="{18DECA81-3AFD-40F2-9A42-3B8DB618DC65}"/>
              </a:ext>
            </a:extLst>
          </p:cNvPr>
          <p:cNvSpPr>
            <a:spLocks noGrp="1"/>
          </p:cNvSpPr>
          <p:nvPr>
            <p:ph type="sldNum" sz="quarter" idx="12"/>
          </p:nvPr>
        </p:nvSpPr>
        <p:spPr/>
        <p:txBody>
          <a:bodyPr/>
          <a:lstStyle/>
          <a:p>
            <a:fld id="{70B9E04D-2629-402C-9B9F-4EC937331502}" type="slidenum">
              <a:rPr lang="en-US" smtClean="0"/>
              <a:t>60</a:t>
            </a:fld>
            <a:endParaRPr lang="en-US" dirty="0"/>
          </a:p>
        </p:txBody>
      </p:sp>
    </p:spTree>
    <p:extLst>
      <p:ext uri="{BB962C8B-B14F-4D97-AF65-F5344CB8AC3E}">
        <p14:creationId xmlns:p14="http://schemas.microsoft.com/office/powerpoint/2010/main" val="4186215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B956C-A560-467D-A743-B9292E6D73A1}"/>
              </a:ext>
            </a:extLst>
          </p:cNvPr>
          <p:cNvSpPr>
            <a:spLocks noGrp="1"/>
          </p:cNvSpPr>
          <p:nvPr>
            <p:ph type="title"/>
          </p:nvPr>
        </p:nvSpPr>
        <p:spPr>
          <a:xfrm>
            <a:off x="457200" y="73892"/>
            <a:ext cx="7239000" cy="1143000"/>
          </a:xfrm>
        </p:spPr>
        <p:txBody>
          <a:bodyPr/>
          <a:lstStyle/>
          <a:p>
            <a:r>
              <a:rPr lang="en-US" dirty="0">
                <a:solidFill>
                  <a:schemeClr val="tx2">
                    <a:lumMod val="20000"/>
                    <a:lumOff val="80000"/>
                  </a:schemeClr>
                </a:solidFill>
              </a:rPr>
              <a:t>Fatality Management </a:t>
            </a:r>
          </a:p>
        </p:txBody>
      </p:sp>
      <p:sp>
        <p:nvSpPr>
          <p:cNvPr id="3" name="Content Placeholder 2">
            <a:extLst>
              <a:ext uri="{FF2B5EF4-FFF2-40B4-BE49-F238E27FC236}">
                <a16:creationId xmlns="" xmlns:a16="http://schemas.microsoft.com/office/drawing/2014/main" id="{36279254-9906-4FAB-A145-04FB2031BD98}"/>
              </a:ext>
            </a:extLst>
          </p:cNvPr>
          <p:cNvSpPr>
            <a:spLocks noGrp="1"/>
          </p:cNvSpPr>
          <p:nvPr>
            <p:ph idx="1"/>
          </p:nvPr>
        </p:nvSpPr>
        <p:spPr>
          <a:xfrm>
            <a:off x="486792" y="2209800"/>
            <a:ext cx="7239000" cy="1907308"/>
          </a:xfrm>
        </p:spPr>
        <p:txBody>
          <a:bodyPr>
            <a:normAutofit fontScale="62500" lnSpcReduction="20000"/>
          </a:bodyPr>
          <a:lstStyle/>
          <a:p>
            <a:r>
              <a:rPr lang="en-US" dirty="0"/>
              <a:t>Guidelines for Medical Examiners, Coroners can be found at </a:t>
            </a:r>
            <a:r>
              <a:rPr lang="en-US" dirty="0">
                <a:solidFill>
                  <a:schemeClr val="accent2"/>
                </a:solidFill>
                <a:hlinkClick r:id="rId3">
                  <a:extLst>
                    <a:ext uri="{A12FA001-AC4F-418D-AE19-62706E023703}">
                      <ahyp:hlinkClr xmlns="" xmlns:ahyp="http://schemas.microsoft.com/office/drawing/2018/hyperlinkcolor" val="tx"/>
                    </a:ext>
                  </a:extLst>
                </a:hlinkClick>
              </a:rPr>
              <a:t>https://www.cdc.gov/mmwr/preview/mmwrhtml/rr5308a1.htm</a:t>
            </a:r>
            <a:r>
              <a:rPr lang="en-US" dirty="0">
                <a:solidFill>
                  <a:schemeClr val="accent2"/>
                </a:solidFill>
              </a:rPr>
              <a:t> </a:t>
            </a:r>
            <a:r>
              <a:rPr lang="en-US" dirty="0"/>
              <a:t>and</a:t>
            </a:r>
            <a:r>
              <a:rPr lang="en-US" dirty="0">
                <a:solidFill>
                  <a:schemeClr val="accent2"/>
                </a:solidFill>
              </a:rPr>
              <a:t> </a:t>
            </a:r>
            <a:r>
              <a:rPr lang="en-US" dirty="0">
                <a:solidFill>
                  <a:schemeClr val="accent2"/>
                </a:solidFill>
                <a:hlinkClick r:id="rId4">
                  <a:extLst>
                    <a:ext uri="{A12FA001-AC4F-418D-AE19-62706E023703}">
                      <ahyp:hlinkClr xmlns="" xmlns:ahyp="http://schemas.microsoft.com/office/drawing/2018/hyperlinkcolor" val="tx"/>
                    </a:ext>
                  </a:extLst>
                </a:hlinkClick>
              </a:rPr>
              <a:t>https://www.cdc.gov/coronavirus/2019-ncov/hcp/guidance-postmortem-specimens.html#autopsy</a:t>
            </a:r>
            <a:r>
              <a:rPr lang="en-US" dirty="0">
                <a:solidFill>
                  <a:schemeClr val="accent2"/>
                </a:solidFill>
              </a:rPr>
              <a:t> </a:t>
            </a:r>
          </a:p>
          <a:p>
            <a:r>
              <a:rPr lang="en-US" dirty="0"/>
              <a:t>Guidelines for Funeral Homes can be found at </a:t>
            </a:r>
            <a:r>
              <a:rPr lang="en-US" dirty="0">
                <a:solidFill>
                  <a:schemeClr val="accent2"/>
                </a:solidFill>
                <a:hlinkClick r:id="rId5">
                  <a:extLst>
                    <a:ext uri="{A12FA001-AC4F-418D-AE19-62706E023703}">
                      <ahyp:hlinkClr xmlns="" xmlns:ahyp="http://schemas.microsoft.com/office/drawing/2018/hyperlinkcolor" val="tx"/>
                    </a:ext>
                  </a:extLst>
                </a:hlinkClick>
              </a:rPr>
              <a:t>https://nfda.org/covid-19/funeral-home-owners</a:t>
            </a:r>
            <a:r>
              <a:rPr lang="en-US" dirty="0">
                <a:solidFill>
                  <a:schemeClr val="accent2"/>
                </a:solidFill>
              </a:rPr>
              <a:t> </a:t>
            </a:r>
            <a:endParaRPr lang="en-US" sz="1700" b="1" dirty="0">
              <a:solidFill>
                <a:schemeClr val="accent2"/>
              </a:solidFill>
            </a:endParaRPr>
          </a:p>
        </p:txBody>
      </p:sp>
      <p:sp>
        <p:nvSpPr>
          <p:cNvPr id="4" name="Slide Number Placeholder 3">
            <a:extLst>
              <a:ext uri="{FF2B5EF4-FFF2-40B4-BE49-F238E27FC236}">
                <a16:creationId xmlns="" xmlns:a16="http://schemas.microsoft.com/office/drawing/2014/main" id="{18DECA81-3AFD-40F2-9A42-3B8DB618DC65}"/>
              </a:ext>
            </a:extLst>
          </p:cNvPr>
          <p:cNvSpPr>
            <a:spLocks noGrp="1"/>
          </p:cNvSpPr>
          <p:nvPr>
            <p:ph type="sldNum" sz="quarter" idx="12"/>
          </p:nvPr>
        </p:nvSpPr>
        <p:spPr/>
        <p:txBody>
          <a:bodyPr/>
          <a:lstStyle/>
          <a:p>
            <a:fld id="{70B9E04D-2629-402C-9B9F-4EC937331502}" type="slidenum">
              <a:rPr lang="en-US" smtClean="0"/>
              <a:t>61</a:t>
            </a:fld>
            <a:endParaRPr lang="en-US" dirty="0"/>
          </a:p>
        </p:txBody>
      </p:sp>
    </p:spTree>
    <p:extLst>
      <p:ext uri="{BB962C8B-B14F-4D97-AF65-F5344CB8AC3E}">
        <p14:creationId xmlns:p14="http://schemas.microsoft.com/office/powerpoint/2010/main" val="2679787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B956C-A560-467D-A743-B9292E6D73A1}"/>
              </a:ext>
            </a:extLst>
          </p:cNvPr>
          <p:cNvSpPr>
            <a:spLocks noGrp="1"/>
          </p:cNvSpPr>
          <p:nvPr>
            <p:ph type="title"/>
          </p:nvPr>
        </p:nvSpPr>
        <p:spPr>
          <a:xfrm>
            <a:off x="838200" y="324243"/>
            <a:ext cx="7239000" cy="697460"/>
          </a:xfrm>
        </p:spPr>
        <p:txBody>
          <a:bodyPr>
            <a:normAutofit fontScale="90000"/>
          </a:bodyPr>
          <a:lstStyle/>
          <a:p>
            <a:r>
              <a:rPr lang="en-US" dirty="0">
                <a:solidFill>
                  <a:schemeClr val="tx2">
                    <a:lumMod val="20000"/>
                    <a:lumOff val="80000"/>
                  </a:schemeClr>
                </a:solidFill>
              </a:rPr>
              <a:t>Fatality Management </a:t>
            </a:r>
          </a:p>
        </p:txBody>
      </p:sp>
      <p:sp>
        <p:nvSpPr>
          <p:cNvPr id="3" name="Content Placeholder 2">
            <a:extLst>
              <a:ext uri="{FF2B5EF4-FFF2-40B4-BE49-F238E27FC236}">
                <a16:creationId xmlns="" xmlns:a16="http://schemas.microsoft.com/office/drawing/2014/main" id="{36279254-9906-4FAB-A145-04FB2031BD98}"/>
              </a:ext>
            </a:extLst>
          </p:cNvPr>
          <p:cNvSpPr>
            <a:spLocks noGrp="1"/>
          </p:cNvSpPr>
          <p:nvPr>
            <p:ph idx="1"/>
          </p:nvPr>
        </p:nvSpPr>
        <p:spPr>
          <a:xfrm>
            <a:off x="914400" y="1600200"/>
            <a:ext cx="7239000" cy="5718048"/>
          </a:xfrm>
        </p:spPr>
        <p:txBody>
          <a:bodyPr>
            <a:normAutofit fontScale="70000" lnSpcReduction="20000"/>
          </a:bodyPr>
          <a:lstStyle/>
          <a:p>
            <a:r>
              <a:rPr lang="en-US" dirty="0"/>
              <a:t>Who in your community has responsibility and/or authority to handle the bodies of deceased individuals?</a:t>
            </a:r>
          </a:p>
          <a:p>
            <a:r>
              <a:rPr lang="en-US" dirty="0"/>
              <a:t>If someone dies in your community with suspect or confirmed COVID-19</a:t>
            </a:r>
          </a:p>
          <a:p>
            <a:pPr lvl="1"/>
            <a:r>
              <a:rPr lang="en-US" dirty="0"/>
              <a:t>How and where will the bodies be stored?</a:t>
            </a:r>
          </a:p>
          <a:p>
            <a:pPr lvl="2"/>
            <a:r>
              <a:rPr lang="en-US" dirty="0"/>
              <a:t>Refrigerated areas</a:t>
            </a:r>
          </a:p>
          <a:p>
            <a:pPr lvl="2"/>
            <a:r>
              <a:rPr lang="en-US" dirty="0"/>
              <a:t>Security considerations</a:t>
            </a:r>
          </a:p>
          <a:p>
            <a:pPr lvl="2"/>
            <a:r>
              <a:rPr lang="en-US" dirty="0"/>
              <a:t>Monitoring of the area</a:t>
            </a:r>
          </a:p>
          <a:p>
            <a:pPr lvl="1"/>
            <a:r>
              <a:rPr lang="en-US" dirty="0"/>
              <a:t>Will a Medical Examiner/Coroner be needed?</a:t>
            </a:r>
          </a:p>
          <a:p>
            <a:pPr lvl="1"/>
            <a:r>
              <a:rPr lang="en-US" dirty="0"/>
              <a:t>Are there religious or cultural practices that need to be considered in handling the deceased?</a:t>
            </a:r>
          </a:p>
          <a:p>
            <a:pPr lvl="1"/>
            <a:r>
              <a:rPr lang="en-US" dirty="0"/>
              <a:t>Transportation of the deceased</a:t>
            </a:r>
          </a:p>
          <a:p>
            <a:pPr lvl="2"/>
            <a:r>
              <a:rPr lang="en-US" dirty="0"/>
              <a:t>How will the body be transported?</a:t>
            </a:r>
          </a:p>
          <a:p>
            <a:pPr lvl="2"/>
            <a:r>
              <a:rPr lang="en-US" dirty="0"/>
              <a:t>Is there a funeral home nearby?</a:t>
            </a:r>
          </a:p>
          <a:p>
            <a:pPr lvl="3"/>
            <a:r>
              <a:rPr lang="en-US" dirty="0"/>
              <a:t>If not, what options are there for handling of the body?</a:t>
            </a:r>
          </a:p>
          <a:p>
            <a:pPr lvl="2"/>
            <a:r>
              <a:rPr lang="en-US" dirty="0"/>
              <a:t>Is there adequate PPE and cadaver/postmortem bags for handling and transporting the deceased? </a:t>
            </a:r>
          </a:p>
          <a:p>
            <a:pPr lvl="2"/>
            <a:r>
              <a:rPr lang="en-US" dirty="0"/>
              <a:t>How will the transportation vehicles be cleaned?</a:t>
            </a:r>
          </a:p>
        </p:txBody>
      </p:sp>
      <p:sp>
        <p:nvSpPr>
          <p:cNvPr id="4" name="Slide Number Placeholder 3">
            <a:extLst>
              <a:ext uri="{FF2B5EF4-FFF2-40B4-BE49-F238E27FC236}">
                <a16:creationId xmlns="" xmlns:a16="http://schemas.microsoft.com/office/drawing/2014/main" id="{18DECA81-3AFD-40F2-9A42-3B8DB618DC65}"/>
              </a:ext>
            </a:extLst>
          </p:cNvPr>
          <p:cNvSpPr>
            <a:spLocks noGrp="1"/>
          </p:cNvSpPr>
          <p:nvPr>
            <p:ph type="sldNum" sz="quarter" idx="12"/>
          </p:nvPr>
        </p:nvSpPr>
        <p:spPr/>
        <p:txBody>
          <a:bodyPr/>
          <a:lstStyle/>
          <a:p>
            <a:fld id="{70B9E04D-2629-402C-9B9F-4EC937331502}" type="slidenum">
              <a:rPr lang="en-US" smtClean="0"/>
              <a:t>62</a:t>
            </a:fld>
            <a:endParaRPr lang="en-US" dirty="0"/>
          </a:p>
        </p:txBody>
      </p:sp>
    </p:spTree>
    <p:extLst>
      <p:ext uri="{BB962C8B-B14F-4D97-AF65-F5344CB8AC3E}">
        <p14:creationId xmlns:p14="http://schemas.microsoft.com/office/powerpoint/2010/main" val="756230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B956C-A560-467D-A743-B9292E6D73A1}"/>
              </a:ext>
            </a:extLst>
          </p:cNvPr>
          <p:cNvSpPr>
            <a:spLocks noGrp="1"/>
          </p:cNvSpPr>
          <p:nvPr>
            <p:ph type="title"/>
          </p:nvPr>
        </p:nvSpPr>
        <p:spPr>
          <a:xfrm>
            <a:off x="838200" y="317547"/>
            <a:ext cx="7239000" cy="814628"/>
          </a:xfrm>
        </p:spPr>
        <p:txBody>
          <a:bodyPr/>
          <a:lstStyle/>
          <a:p>
            <a:r>
              <a:rPr lang="en-US" dirty="0">
                <a:solidFill>
                  <a:schemeClr val="tx2">
                    <a:lumMod val="20000"/>
                    <a:lumOff val="80000"/>
                  </a:schemeClr>
                </a:solidFill>
              </a:rPr>
              <a:t>Fatality Management </a:t>
            </a:r>
          </a:p>
        </p:txBody>
      </p:sp>
      <p:sp>
        <p:nvSpPr>
          <p:cNvPr id="3" name="Content Placeholder 2">
            <a:extLst>
              <a:ext uri="{FF2B5EF4-FFF2-40B4-BE49-F238E27FC236}">
                <a16:creationId xmlns="" xmlns:a16="http://schemas.microsoft.com/office/drawing/2014/main" id="{36279254-9906-4FAB-A145-04FB2031BD98}"/>
              </a:ext>
            </a:extLst>
          </p:cNvPr>
          <p:cNvSpPr>
            <a:spLocks noGrp="1"/>
          </p:cNvSpPr>
          <p:nvPr>
            <p:ph idx="1"/>
          </p:nvPr>
        </p:nvSpPr>
        <p:spPr>
          <a:xfrm>
            <a:off x="1143000" y="1403662"/>
            <a:ext cx="7239000" cy="5465136"/>
          </a:xfrm>
        </p:spPr>
        <p:txBody>
          <a:bodyPr>
            <a:normAutofit fontScale="92500" lnSpcReduction="20000"/>
          </a:bodyPr>
          <a:lstStyle/>
          <a:p>
            <a:r>
              <a:rPr lang="en-US" dirty="0"/>
              <a:t>How and by whom will the death(s) be communicated to the community?</a:t>
            </a:r>
          </a:p>
          <a:p>
            <a:pPr lvl="1"/>
            <a:r>
              <a:rPr lang="en-US" dirty="0"/>
              <a:t>Privacy considerations</a:t>
            </a:r>
          </a:p>
          <a:p>
            <a:r>
              <a:rPr lang="en-US" dirty="0"/>
              <a:t>What impact will the death(s) have on your community?</a:t>
            </a:r>
          </a:p>
          <a:p>
            <a:pPr lvl="1"/>
            <a:r>
              <a:rPr lang="en-US" dirty="0"/>
              <a:t>What can be done to lessen the impact?</a:t>
            </a:r>
          </a:p>
          <a:p>
            <a:pPr lvl="1"/>
            <a:r>
              <a:rPr lang="en-US" dirty="0"/>
              <a:t>What mental health services are available for the family, friends, community?</a:t>
            </a:r>
          </a:p>
          <a:p>
            <a:r>
              <a:rPr lang="en-US" dirty="0"/>
              <a:t>What if the person(s) dies outside of the community?</a:t>
            </a:r>
          </a:p>
          <a:p>
            <a:pPr lvl="1"/>
            <a:r>
              <a:rPr lang="en-US" dirty="0"/>
              <a:t>How would the body(ies) be returned to the community for services?</a:t>
            </a:r>
          </a:p>
          <a:p>
            <a:pPr lvl="1"/>
            <a:r>
              <a:rPr lang="en-US" dirty="0"/>
              <a:t>What impact and considerations would be necessary for this scenario?</a:t>
            </a:r>
          </a:p>
          <a:p>
            <a:pPr lvl="2"/>
            <a:endParaRPr lang="en-US" dirty="0"/>
          </a:p>
          <a:p>
            <a:pPr lvl="2"/>
            <a:endParaRPr lang="en-US" dirty="0"/>
          </a:p>
        </p:txBody>
      </p:sp>
      <p:sp>
        <p:nvSpPr>
          <p:cNvPr id="4" name="Slide Number Placeholder 3">
            <a:extLst>
              <a:ext uri="{FF2B5EF4-FFF2-40B4-BE49-F238E27FC236}">
                <a16:creationId xmlns="" xmlns:a16="http://schemas.microsoft.com/office/drawing/2014/main" id="{18DECA81-3AFD-40F2-9A42-3B8DB618DC65}"/>
              </a:ext>
            </a:extLst>
          </p:cNvPr>
          <p:cNvSpPr>
            <a:spLocks noGrp="1"/>
          </p:cNvSpPr>
          <p:nvPr>
            <p:ph type="sldNum" sz="quarter" idx="12"/>
          </p:nvPr>
        </p:nvSpPr>
        <p:spPr/>
        <p:txBody>
          <a:bodyPr/>
          <a:lstStyle/>
          <a:p>
            <a:fld id="{70B9E04D-2629-402C-9B9F-4EC937331502}" type="slidenum">
              <a:rPr lang="en-US" smtClean="0"/>
              <a:t>63</a:t>
            </a:fld>
            <a:endParaRPr lang="en-US" dirty="0"/>
          </a:p>
        </p:txBody>
      </p:sp>
    </p:spTree>
    <p:extLst>
      <p:ext uri="{BB962C8B-B14F-4D97-AF65-F5344CB8AC3E}">
        <p14:creationId xmlns:p14="http://schemas.microsoft.com/office/powerpoint/2010/main" val="392894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B956C-A560-467D-A743-B9292E6D73A1}"/>
              </a:ext>
            </a:extLst>
          </p:cNvPr>
          <p:cNvSpPr>
            <a:spLocks noGrp="1"/>
          </p:cNvSpPr>
          <p:nvPr>
            <p:ph type="title"/>
          </p:nvPr>
        </p:nvSpPr>
        <p:spPr>
          <a:xfrm>
            <a:off x="838200" y="304800"/>
            <a:ext cx="7239000" cy="814628"/>
          </a:xfrm>
        </p:spPr>
        <p:txBody>
          <a:bodyPr/>
          <a:lstStyle/>
          <a:p>
            <a:r>
              <a:rPr lang="en-US" dirty="0">
                <a:solidFill>
                  <a:schemeClr val="tx2">
                    <a:lumMod val="20000"/>
                    <a:lumOff val="80000"/>
                  </a:schemeClr>
                </a:solidFill>
              </a:rPr>
              <a:t>Fatality Management </a:t>
            </a:r>
          </a:p>
        </p:txBody>
      </p:sp>
      <p:sp>
        <p:nvSpPr>
          <p:cNvPr id="3" name="Content Placeholder 2">
            <a:extLst>
              <a:ext uri="{FF2B5EF4-FFF2-40B4-BE49-F238E27FC236}">
                <a16:creationId xmlns="" xmlns:a16="http://schemas.microsoft.com/office/drawing/2014/main" id="{36279254-9906-4FAB-A145-04FB2031BD98}"/>
              </a:ext>
            </a:extLst>
          </p:cNvPr>
          <p:cNvSpPr>
            <a:spLocks noGrp="1"/>
          </p:cNvSpPr>
          <p:nvPr>
            <p:ph idx="1"/>
          </p:nvPr>
        </p:nvSpPr>
        <p:spPr>
          <a:xfrm>
            <a:off x="838200" y="1392864"/>
            <a:ext cx="7239000" cy="5465136"/>
          </a:xfrm>
        </p:spPr>
        <p:txBody>
          <a:bodyPr>
            <a:normAutofit fontScale="92500" lnSpcReduction="10000"/>
          </a:bodyPr>
          <a:lstStyle/>
          <a:p>
            <a:r>
              <a:rPr lang="en-US" dirty="0"/>
              <a:t>If a large number of fatalities, what community remembrances/life celebrations could be convened?</a:t>
            </a:r>
          </a:p>
          <a:p>
            <a:pPr lvl="1"/>
            <a:r>
              <a:rPr lang="en-US" dirty="0"/>
              <a:t>During social distancing conditions?</a:t>
            </a:r>
          </a:p>
          <a:p>
            <a:pPr lvl="1"/>
            <a:r>
              <a:rPr lang="en-US" dirty="0"/>
              <a:t>Once distancing restrictions are lifted?</a:t>
            </a:r>
          </a:p>
          <a:p>
            <a:r>
              <a:rPr lang="en-US" dirty="0"/>
              <a:t>How can leaders share information, assure the community, foster trust?</a:t>
            </a:r>
          </a:p>
          <a:p>
            <a:endParaRPr lang="en-US" dirty="0"/>
          </a:p>
          <a:p>
            <a:r>
              <a:rPr lang="en-US" dirty="0"/>
              <a:t>What other issues and challenges will you face?</a:t>
            </a:r>
          </a:p>
          <a:p>
            <a:r>
              <a:rPr lang="en-US" dirty="0"/>
              <a:t>How will community leaders care for themselves during these stressful times?</a:t>
            </a:r>
          </a:p>
          <a:p>
            <a:pPr lvl="2"/>
            <a:endParaRPr lang="en-US" dirty="0"/>
          </a:p>
          <a:p>
            <a:pPr lvl="2"/>
            <a:endParaRPr lang="en-US" dirty="0"/>
          </a:p>
        </p:txBody>
      </p:sp>
      <p:sp>
        <p:nvSpPr>
          <p:cNvPr id="4" name="Slide Number Placeholder 3">
            <a:extLst>
              <a:ext uri="{FF2B5EF4-FFF2-40B4-BE49-F238E27FC236}">
                <a16:creationId xmlns="" xmlns:a16="http://schemas.microsoft.com/office/drawing/2014/main" id="{18DECA81-3AFD-40F2-9A42-3B8DB618DC65}"/>
              </a:ext>
            </a:extLst>
          </p:cNvPr>
          <p:cNvSpPr>
            <a:spLocks noGrp="1"/>
          </p:cNvSpPr>
          <p:nvPr>
            <p:ph type="sldNum" sz="quarter" idx="12"/>
          </p:nvPr>
        </p:nvSpPr>
        <p:spPr/>
        <p:txBody>
          <a:bodyPr/>
          <a:lstStyle/>
          <a:p>
            <a:fld id="{70B9E04D-2629-402C-9B9F-4EC937331502}" type="slidenum">
              <a:rPr lang="en-US" smtClean="0"/>
              <a:t>64</a:t>
            </a:fld>
            <a:endParaRPr lang="en-US" dirty="0"/>
          </a:p>
        </p:txBody>
      </p:sp>
    </p:spTree>
    <p:extLst>
      <p:ext uri="{BB962C8B-B14F-4D97-AF65-F5344CB8AC3E}">
        <p14:creationId xmlns:p14="http://schemas.microsoft.com/office/powerpoint/2010/main" val="3629786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D82A-C4C4-4BD0-85B5-6ED62E929618}"/>
              </a:ext>
            </a:extLst>
          </p:cNvPr>
          <p:cNvSpPr>
            <a:spLocks noGrp="1"/>
          </p:cNvSpPr>
          <p:nvPr>
            <p:ph type="title"/>
          </p:nvPr>
        </p:nvSpPr>
        <p:spPr>
          <a:xfrm>
            <a:off x="1447800" y="381000"/>
            <a:ext cx="7239000" cy="746760"/>
          </a:xfrm>
        </p:spPr>
        <p:txBody>
          <a:bodyPr>
            <a:normAutofit fontScale="90000"/>
          </a:bodyPr>
          <a:lstStyle/>
          <a:p>
            <a:r>
              <a:rPr lang="en-US" dirty="0">
                <a:solidFill>
                  <a:schemeClr val="tx2">
                    <a:lumMod val="20000"/>
                    <a:lumOff val="80000"/>
                  </a:schemeClr>
                </a:solidFill>
              </a:rPr>
              <a:t>Module 5:  Summary and Review</a:t>
            </a:r>
          </a:p>
        </p:txBody>
      </p:sp>
      <p:sp>
        <p:nvSpPr>
          <p:cNvPr id="3" name="Content Placeholder 2">
            <a:extLst>
              <a:ext uri="{FF2B5EF4-FFF2-40B4-BE49-F238E27FC236}">
                <a16:creationId xmlns="" xmlns:a16="http://schemas.microsoft.com/office/drawing/2014/main" id="{A63B5BC3-40D8-4C17-81A4-1CC8BF889720}"/>
              </a:ext>
            </a:extLst>
          </p:cNvPr>
          <p:cNvSpPr>
            <a:spLocks noGrp="1"/>
          </p:cNvSpPr>
          <p:nvPr>
            <p:ph idx="1"/>
          </p:nvPr>
        </p:nvSpPr>
        <p:spPr>
          <a:xfrm>
            <a:off x="762000" y="1621464"/>
            <a:ext cx="7239000" cy="5236536"/>
          </a:xfrm>
        </p:spPr>
        <p:txBody>
          <a:bodyPr>
            <a:normAutofit fontScale="92500" lnSpcReduction="20000"/>
          </a:bodyPr>
          <a:lstStyle/>
          <a:p>
            <a:r>
              <a:rPr lang="en-US" dirty="0"/>
              <a:t>What were the key learnings and best practices in the module discussion?</a:t>
            </a:r>
          </a:p>
          <a:p>
            <a:r>
              <a:rPr lang="en-US" dirty="0"/>
              <a:t>Were there any “aha” moments/learnings from partner’s information sharing?</a:t>
            </a:r>
          </a:p>
          <a:p>
            <a:r>
              <a:rPr lang="en-US" dirty="0"/>
              <a:t>What recommendations does the group have for your leaders and organizations to implement to enhance mitigation and limit the spread of COVID-19?</a:t>
            </a:r>
          </a:p>
          <a:p>
            <a:r>
              <a:rPr lang="en-US" dirty="0"/>
              <a:t>Any follow up issues or actions for the participants?</a:t>
            </a:r>
          </a:p>
          <a:p>
            <a:r>
              <a:rPr lang="en-US" dirty="0"/>
              <a:t>Other comments, TTX successes, and lessons learned?</a:t>
            </a:r>
          </a:p>
        </p:txBody>
      </p:sp>
      <p:sp>
        <p:nvSpPr>
          <p:cNvPr id="4" name="Slide Number Placeholder 3">
            <a:extLst>
              <a:ext uri="{FF2B5EF4-FFF2-40B4-BE49-F238E27FC236}">
                <a16:creationId xmlns="" xmlns:a16="http://schemas.microsoft.com/office/drawing/2014/main" id="{811911C0-BE79-497F-A561-48462C8A2AC2}"/>
              </a:ext>
            </a:extLst>
          </p:cNvPr>
          <p:cNvSpPr>
            <a:spLocks noGrp="1"/>
          </p:cNvSpPr>
          <p:nvPr>
            <p:ph type="sldNum" sz="quarter" idx="12"/>
          </p:nvPr>
        </p:nvSpPr>
        <p:spPr/>
        <p:txBody>
          <a:bodyPr/>
          <a:lstStyle/>
          <a:p>
            <a:fld id="{70B9E04D-2629-402C-9B9F-4EC937331502}" type="slidenum">
              <a:rPr lang="en-US" smtClean="0"/>
              <a:t>65</a:t>
            </a:fld>
            <a:endParaRPr lang="en-US" dirty="0"/>
          </a:p>
        </p:txBody>
      </p:sp>
    </p:spTree>
    <p:extLst>
      <p:ext uri="{BB962C8B-B14F-4D97-AF65-F5344CB8AC3E}">
        <p14:creationId xmlns:p14="http://schemas.microsoft.com/office/powerpoint/2010/main" val="4291837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58B58-C454-4748-8664-6CC0517B8B91}"/>
              </a:ext>
            </a:extLst>
          </p:cNvPr>
          <p:cNvSpPr>
            <a:spLocks noGrp="1"/>
          </p:cNvSpPr>
          <p:nvPr>
            <p:ph type="title"/>
          </p:nvPr>
        </p:nvSpPr>
        <p:spPr>
          <a:xfrm>
            <a:off x="609600" y="2857500"/>
            <a:ext cx="7239000" cy="1143000"/>
          </a:xfrm>
        </p:spPr>
        <p:txBody>
          <a:bodyPr>
            <a:noAutofit/>
          </a:bodyPr>
          <a:lstStyle/>
          <a:p>
            <a:r>
              <a:rPr lang="en-US" sz="3600" dirty="0"/>
              <a:t>Module 6:  </a:t>
            </a:r>
            <a:br>
              <a:rPr lang="en-US" sz="3600" dirty="0"/>
            </a:br>
            <a:r>
              <a:rPr lang="en-US" sz="3600" dirty="0"/>
              <a:t>after action discussion</a:t>
            </a:r>
          </a:p>
        </p:txBody>
      </p:sp>
      <p:sp>
        <p:nvSpPr>
          <p:cNvPr id="4" name="Slide Number Placeholder 3">
            <a:extLst>
              <a:ext uri="{FF2B5EF4-FFF2-40B4-BE49-F238E27FC236}">
                <a16:creationId xmlns="" xmlns:a16="http://schemas.microsoft.com/office/drawing/2014/main" id="{234D782C-C17E-428C-AA94-D20BF0CD470E}"/>
              </a:ext>
            </a:extLst>
          </p:cNvPr>
          <p:cNvSpPr>
            <a:spLocks noGrp="1"/>
          </p:cNvSpPr>
          <p:nvPr>
            <p:ph type="sldNum" sz="quarter" idx="12"/>
          </p:nvPr>
        </p:nvSpPr>
        <p:spPr/>
        <p:txBody>
          <a:bodyPr/>
          <a:lstStyle/>
          <a:p>
            <a:fld id="{70B9E04D-2629-402C-9B9F-4EC937331502}" type="slidenum">
              <a:rPr lang="en-US" smtClean="0"/>
              <a:t>66</a:t>
            </a:fld>
            <a:endParaRPr lang="en-US" dirty="0"/>
          </a:p>
        </p:txBody>
      </p:sp>
    </p:spTree>
    <p:extLst>
      <p:ext uri="{BB962C8B-B14F-4D97-AF65-F5344CB8AC3E}">
        <p14:creationId xmlns:p14="http://schemas.microsoft.com/office/powerpoint/2010/main" val="2620112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43295-8EF7-4723-BE18-FD98D7CE5301}"/>
              </a:ext>
            </a:extLst>
          </p:cNvPr>
          <p:cNvSpPr>
            <a:spLocks noGrp="1"/>
          </p:cNvSpPr>
          <p:nvPr>
            <p:ph type="title"/>
          </p:nvPr>
        </p:nvSpPr>
        <p:spPr>
          <a:xfrm>
            <a:off x="914400" y="221598"/>
            <a:ext cx="7239000" cy="853440"/>
          </a:xfrm>
        </p:spPr>
        <p:txBody>
          <a:bodyPr/>
          <a:lstStyle/>
          <a:p>
            <a:r>
              <a:rPr lang="en-US" dirty="0">
                <a:solidFill>
                  <a:schemeClr val="tx2">
                    <a:lumMod val="20000"/>
                    <a:lumOff val="80000"/>
                  </a:schemeClr>
                </a:solidFill>
              </a:rPr>
              <a:t>After Action Discussion</a:t>
            </a:r>
          </a:p>
        </p:txBody>
      </p:sp>
      <p:sp>
        <p:nvSpPr>
          <p:cNvPr id="3" name="Content Placeholder 2">
            <a:extLst>
              <a:ext uri="{FF2B5EF4-FFF2-40B4-BE49-F238E27FC236}">
                <a16:creationId xmlns="" xmlns:a16="http://schemas.microsoft.com/office/drawing/2014/main" id="{A25786D5-75C3-4BA3-9EE5-29A3BDA6ED4B}"/>
              </a:ext>
            </a:extLst>
          </p:cNvPr>
          <p:cNvSpPr>
            <a:spLocks noGrp="1"/>
          </p:cNvSpPr>
          <p:nvPr>
            <p:ph idx="1"/>
          </p:nvPr>
        </p:nvSpPr>
        <p:spPr>
          <a:xfrm>
            <a:off x="609600" y="1692592"/>
            <a:ext cx="7239000" cy="4846320"/>
          </a:xfrm>
        </p:spPr>
        <p:txBody>
          <a:bodyPr>
            <a:normAutofit fontScale="92500" lnSpcReduction="20000"/>
          </a:bodyPr>
          <a:lstStyle/>
          <a:p>
            <a:r>
              <a:rPr lang="en-US" dirty="0"/>
              <a:t>What are the key learnings and recommendations identified?</a:t>
            </a:r>
          </a:p>
          <a:p>
            <a:pPr lvl="1"/>
            <a:r>
              <a:rPr lang="en-US" dirty="0"/>
              <a:t>How can these recommendations be communicated to community leaders and officials?</a:t>
            </a:r>
          </a:p>
          <a:p>
            <a:pPr lvl="1"/>
            <a:r>
              <a:rPr lang="en-US" dirty="0"/>
              <a:t>Are guidance documents, policies, procedures, health alerts needed to formalize recommendations?</a:t>
            </a:r>
          </a:p>
          <a:p>
            <a:pPr lvl="1"/>
            <a:r>
              <a:rPr lang="en-US" dirty="0"/>
              <a:t>Who will be responsible for following up on the recommendations for implementation?</a:t>
            </a:r>
          </a:p>
          <a:p>
            <a:pPr lvl="1"/>
            <a:r>
              <a:rPr lang="en-US" dirty="0"/>
              <a:t>What are the possible costs to the community to implement the recommendations?</a:t>
            </a:r>
          </a:p>
          <a:p>
            <a:pPr lvl="2"/>
            <a:r>
              <a:rPr lang="en-US" dirty="0"/>
              <a:t>What is the cost if you don’t???</a:t>
            </a:r>
          </a:p>
          <a:p>
            <a:endParaRPr lang="en-US" dirty="0"/>
          </a:p>
          <a:p>
            <a:endParaRPr lang="en-US" dirty="0"/>
          </a:p>
        </p:txBody>
      </p:sp>
      <p:sp>
        <p:nvSpPr>
          <p:cNvPr id="4" name="Slide Number Placeholder 3">
            <a:extLst>
              <a:ext uri="{FF2B5EF4-FFF2-40B4-BE49-F238E27FC236}">
                <a16:creationId xmlns="" xmlns:a16="http://schemas.microsoft.com/office/drawing/2014/main" id="{557C5E26-1330-48FB-933C-1B55469D4AB1}"/>
              </a:ext>
            </a:extLst>
          </p:cNvPr>
          <p:cNvSpPr>
            <a:spLocks noGrp="1"/>
          </p:cNvSpPr>
          <p:nvPr>
            <p:ph type="sldNum" sz="quarter" idx="12"/>
          </p:nvPr>
        </p:nvSpPr>
        <p:spPr/>
        <p:txBody>
          <a:bodyPr/>
          <a:lstStyle/>
          <a:p>
            <a:fld id="{70B9E04D-2629-402C-9B9F-4EC937331502}" type="slidenum">
              <a:rPr lang="en-US" smtClean="0"/>
              <a:t>67</a:t>
            </a:fld>
            <a:endParaRPr lang="en-US" dirty="0"/>
          </a:p>
        </p:txBody>
      </p:sp>
    </p:spTree>
    <p:extLst>
      <p:ext uri="{BB962C8B-B14F-4D97-AF65-F5344CB8AC3E}">
        <p14:creationId xmlns:p14="http://schemas.microsoft.com/office/powerpoint/2010/main" val="200150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43295-8EF7-4723-BE18-FD98D7CE5301}"/>
              </a:ext>
            </a:extLst>
          </p:cNvPr>
          <p:cNvSpPr>
            <a:spLocks noGrp="1"/>
          </p:cNvSpPr>
          <p:nvPr>
            <p:ph type="title"/>
          </p:nvPr>
        </p:nvSpPr>
        <p:spPr>
          <a:xfrm>
            <a:off x="838200" y="381000"/>
            <a:ext cx="7239000" cy="853440"/>
          </a:xfrm>
        </p:spPr>
        <p:txBody>
          <a:bodyPr/>
          <a:lstStyle/>
          <a:p>
            <a:r>
              <a:rPr lang="en-US" dirty="0">
                <a:solidFill>
                  <a:schemeClr val="tx2">
                    <a:lumMod val="20000"/>
                    <a:lumOff val="80000"/>
                  </a:schemeClr>
                </a:solidFill>
              </a:rPr>
              <a:t>After Action Discussion</a:t>
            </a:r>
          </a:p>
        </p:txBody>
      </p:sp>
      <p:sp>
        <p:nvSpPr>
          <p:cNvPr id="3" name="Content Placeholder 2">
            <a:extLst>
              <a:ext uri="{FF2B5EF4-FFF2-40B4-BE49-F238E27FC236}">
                <a16:creationId xmlns="" xmlns:a16="http://schemas.microsoft.com/office/drawing/2014/main" id="{A25786D5-75C3-4BA3-9EE5-29A3BDA6ED4B}"/>
              </a:ext>
            </a:extLst>
          </p:cNvPr>
          <p:cNvSpPr>
            <a:spLocks noGrp="1"/>
          </p:cNvSpPr>
          <p:nvPr>
            <p:ph idx="1"/>
          </p:nvPr>
        </p:nvSpPr>
        <p:spPr>
          <a:xfrm>
            <a:off x="609600" y="1539875"/>
            <a:ext cx="7239000" cy="5181600"/>
          </a:xfrm>
        </p:spPr>
        <p:txBody>
          <a:bodyPr>
            <a:normAutofit/>
          </a:bodyPr>
          <a:lstStyle/>
          <a:p>
            <a:r>
              <a:rPr lang="en-US" dirty="0"/>
              <a:t>Is there a mechanism to evaluate the effectiveness of measures and recommendations employed post pandemic?</a:t>
            </a:r>
          </a:p>
          <a:p>
            <a:pPr lvl="1"/>
            <a:r>
              <a:rPr lang="en-US" dirty="0"/>
              <a:t>How can emergency plans be updated to reflect the successes and lessons learned?</a:t>
            </a:r>
          </a:p>
          <a:p>
            <a:endParaRPr lang="en-US" dirty="0"/>
          </a:p>
          <a:p>
            <a:endParaRPr lang="en-US" dirty="0"/>
          </a:p>
        </p:txBody>
      </p:sp>
      <p:sp>
        <p:nvSpPr>
          <p:cNvPr id="4" name="Slide Number Placeholder 3">
            <a:extLst>
              <a:ext uri="{FF2B5EF4-FFF2-40B4-BE49-F238E27FC236}">
                <a16:creationId xmlns="" xmlns:a16="http://schemas.microsoft.com/office/drawing/2014/main" id="{557C5E26-1330-48FB-933C-1B55469D4AB1}"/>
              </a:ext>
            </a:extLst>
          </p:cNvPr>
          <p:cNvSpPr>
            <a:spLocks noGrp="1"/>
          </p:cNvSpPr>
          <p:nvPr>
            <p:ph type="sldNum" sz="quarter" idx="12"/>
          </p:nvPr>
        </p:nvSpPr>
        <p:spPr/>
        <p:txBody>
          <a:bodyPr/>
          <a:lstStyle/>
          <a:p>
            <a:fld id="{70B9E04D-2629-402C-9B9F-4EC937331502}" type="slidenum">
              <a:rPr lang="en-US" smtClean="0"/>
              <a:t>68</a:t>
            </a:fld>
            <a:endParaRPr lang="en-US" dirty="0"/>
          </a:p>
        </p:txBody>
      </p:sp>
    </p:spTree>
    <p:extLst>
      <p:ext uri="{BB962C8B-B14F-4D97-AF65-F5344CB8AC3E}">
        <p14:creationId xmlns:p14="http://schemas.microsoft.com/office/powerpoint/2010/main" val="4255988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43295-8EF7-4723-BE18-FD98D7CE5301}"/>
              </a:ext>
            </a:extLst>
          </p:cNvPr>
          <p:cNvSpPr>
            <a:spLocks noGrp="1"/>
          </p:cNvSpPr>
          <p:nvPr>
            <p:ph type="title"/>
          </p:nvPr>
        </p:nvSpPr>
        <p:spPr>
          <a:xfrm>
            <a:off x="533400" y="213360"/>
            <a:ext cx="7239000" cy="853440"/>
          </a:xfrm>
        </p:spPr>
        <p:txBody>
          <a:bodyPr/>
          <a:lstStyle/>
          <a:p>
            <a:r>
              <a:rPr lang="en-US" dirty="0">
                <a:solidFill>
                  <a:schemeClr val="tx2">
                    <a:lumMod val="20000"/>
                    <a:lumOff val="80000"/>
                  </a:schemeClr>
                </a:solidFill>
              </a:rPr>
              <a:t>TTX Evaluation</a:t>
            </a:r>
          </a:p>
        </p:txBody>
      </p:sp>
      <p:sp>
        <p:nvSpPr>
          <p:cNvPr id="3" name="Content Placeholder 2">
            <a:extLst>
              <a:ext uri="{FF2B5EF4-FFF2-40B4-BE49-F238E27FC236}">
                <a16:creationId xmlns="" xmlns:a16="http://schemas.microsoft.com/office/drawing/2014/main" id="{A25786D5-75C3-4BA3-9EE5-29A3BDA6ED4B}"/>
              </a:ext>
            </a:extLst>
          </p:cNvPr>
          <p:cNvSpPr>
            <a:spLocks noGrp="1"/>
          </p:cNvSpPr>
          <p:nvPr>
            <p:ph idx="1"/>
          </p:nvPr>
        </p:nvSpPr>
        <p:spPr>
          <a:xfrm>
            <a:off x="762000" y="1733781"/>
            <a:ext cx="7239000" cy="4846320"/>
          </a:xfrm>
        </p:spPr>
        <p:txBody>
          <a:bodyPr>
            <a:normAutofit fontScale="92500" lnSpcReduction="10000"/>
          </a:bodyPr>
          <a:lstStyle/>
          <a:p>
            <a:r>
              <a:rPr lang="en-US" dirty="0"/>
              <a:t>Discuss the conduct of the TTX</a:t>
            </a:r>
          </a:p>
          <a:p>
            <a:pPr lvl="1"/>
            <a:r>
              <a:rPr lang="en-US" dirty="0"/>
              <a:t>Were the right people in the room?</a:t>
            </a:r>
          </a:p>
          <a:p>
            <a:pPr lvl="2"/>
            <a:r>
              <a:rPr lang="en-US" dirty="0"/>
              <a:t>Who was missing?</a:t>
            </a:r>
          </a:p>
          <a:p>
            <a:pPr lvl="2"/>
            <a:r>
              <a:rPr lang="en-US" dirty="0"/>
              <a:t>How can the information be communicated to them?</a:t>
            </a:r>
          </a:p>
          <a:p>
            <a:pPr lvl="1"/>
            <a:r>
              <a:rPr lang="en-US" dirty="0"/>
              <a:t>Did the TTX provide a roadmap for discussion of key issues?</a:t>
            </a:r>
          </a:p>
          <a:p>
            <a:pPr lvl="1"/>
            <a:r>
              <a:rPr lang="en-US" dirty="0"/>
              <a:t>Did you have any “aha” moments during the tabletop that stimulated discussion and problem solving?</a:t>
            </a:r>
          </a:p>
          <a:p>
            <a:pPr lvl="1"/>
            <a:r>
              <a:rPr lang="en-US" dirty="0"/>
              <a:t>What was successful?</a:t>
            </a:r>
          </a:p>
          <a:p>
            <a:pPr lvl="1"/>
            <a:r>
              <a:rPr lang="en-US" dirty="0"/>
              <a:t>What could have been improved?</a:t>
            </a:r>
          </a:p>
          <a:p>
            <a:pPr lvl="1"/>
            <a:endParaRPr lang="en-US" dirty="0"/>
          </a:p>
          <a:p>
            <a:endParaRPr lang="en-US" dirty="0"/>
          </a:p>
          <a:p>
            <a:endParaRPr lang="en-US" dirty="0"/>
          </a:p>
        </p:txBody>
      </p:sp>
      <p:sp>
        <p:nvSpPr>
          <p:cNvPr id="4" name="Slide Number Placeholder 3">
            <a:extLst>
              <a:ext uri="{FF2B5EF4-FFF2-40B4-BE49-F238E27FC236}">
                <a16:creationId xmlns="" xmlns:a16="http://schemas.microsoft.com/office/drawing/2014/main" id="{557C5E26-1330-48FB-933C-1B55469D4AB1}"/>
              </a:ext>
            </a:extLst>
          </p:cNvPr>
          <p:cNvSpPr>
            <a:spLocks noGrp="1"/>
          </p:cNvSpPr>
          <p:nvPr>
            <p:ph type="sldNum" sz="quarter" idx="12"/>
          </p:nvPr>
        </p:nvSpPr>
        <p:spPr/>
        <p:txBody>
          <a:bodyPr/>
          <a:lstStyle/>
          <a:p>
            <a:fld id="{70B9E04D-2629-402C-9B9F-4EC937331502}" type="slidenum">
              <a:rPr lang="en-US" smtClean="0"/>
              <a:t>69</a:t>
            </a:fld>
            <a:endParaRPr lang="en-US" dirty="0"/>
          </a:p>
        </p:txBody>
      </p:sp>
    </p:spTree>
    <p:extLst>
      <p:ext uri="{BB962C8B-B14F-4D97-AF65-F5344CB8AC3E}">
        <p14:creationId xmlns:p14="http://schemas.microsoft.com/office/powerpoint/2010/main" val="213774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234A1-CC72-45C4-AC5C-683332DA6A79}"/>
              </a:ext>
            </a:extLst>
          </p:cNvPr>
          <p:cNvSpPr>
            <a:spLocks noGrp="1"/>
          </p:cNvSpPr>
          <p:nvPr>
            <p:ph type="title"/>
          </p:nvPr>
        </p:nvSpPr>
        <p:spPr>
          <a:xfrm>
            <a:off x="457200" y="320040"/>
            <a:ext cx="7239000" cy="746760"/>
          </a:xfrm>
        </p:spPr>
        <p:txBody>
          <a:bodyPr>
            <a:normAutofit fontScale="90000"/>
          </a:bodyPr>
          <a:lstStyle/>
          <a:p>
            <a:r>
              <a:rPr lang="en-US" dirty="0">
                <a:solidFill>
                  <a:schemeClr val="tx2">
                    <a:lumMod val="20000"/>
                    <a:lumOff val="80000"/>
                  </a:schemeClr>
                </a:solidFill>
              </a:rPr>
              <a:t>Exercise objectives</a:t>
            </a:r>
          </a:p>
        </p:txBody>
      </p:sp>
      <p:sp>
        <p:nvSpPr>
          <p:cNvPr id="3" name="Content Placeholder 2">
            <a:extLst>
              <a:ext uri="{FF2B5EF4-FFF2-40B4-BE49-F238E27FC236}">
                <a16:creationId xmlns="" xmlns:a16="http://schemas.microsoft.com/office/drawing/2014/main" id="{5CD49795-FDCE-4226-83E4-835372BF5592}"/>
              </a:ext>
            </a:extLst>
          </p:cNvPr>
          <p:cNvSpPr>
            <a:spLocks noGrp="1"/>
          </p:cNvSpPr>
          <p:nvPr>
            <p:ph idx="1"/>
          </p:nvPr>
        </p:nvSpPr>
        <p:spPr>
          <a:xfrm>
            <a:off x="685800" y="1499956"/>
            <a:ext cx="7239000" cy="5312736"/>
          </a:xfrm>
        </p:spPr>
        <p:txBody>
          <a:bodyPr>
            <a:normAutofit fontScale="85000" lnSpcReduction="20000"/>
          </a:bodyPr>
          <a:lstStyle/>
          <a:p>
            <a:r>
              <a:rPr lang="en-US" dirty="0"/>
              <a:t>Improve preparedness to respond to COVID-19 in rural/frontier communities.</a:t>
            </a:r>
          </a:p>
          <a:p>
            <a:r>
              <a:rPr lang="en-US" dirty="0"/>
              <a:t>Evaluate the community’s capability and capacity to safely identify, isolate, and care for a person positive for COVID-19, symptomatic or asymptomatic. </a:t>
            </a:r>
          </a:p>
          <a:p>
            <a:r>
              <a:rPr lang="en-US" dirty="0"/>
              <a:t>Assess the notification and communication processes, internally and externally.</a:t>
            </a:r>
          </a:p>
          <a:p>
            <a:r>
              <a:rPr lang="en-US" dirty="0"/>
              <a:t>Identify strengths, gaps, and resource needs.</a:t>
            </a:r>
          </a:p>
          <a:p>
            <a:r>
              <a:rPr lang="en-US" dirty="0"/>
              <a:t>Enhance collaboration among leaders and responders in the community.</a:t>
            </a:r>
          </a:p>
          <a:p>
            <a:r>
              <a:rPr lang="en-US" dirty="0"/>
              <a:t>Confirm your organization's roles/responsibilities and identify how you fit in with your emergency response partners.</a:t>
            </a:r>
          </a:p>
          <a:p>
            <a:endParaRPr lang="en-US" dirty="0"/>
          </a:p>
        </p:txBody>
      </p:sp>
      <p:sp>
        <p:nvSpPr>
          <p:cNvPr id="4" name="Slide Number Placeholder 3">
            <a:extLst>
              <a:ext uri="{FF2B5EF4-FFF2-40B4-BE49-F238E27FC236}">
                <a16:creationId xmlns="" xmlns:a16="http://schemas.microsoft.com/office/drawing/2014/main" id="{31B46533-D324-4357-9E6E-45DB97A1017B}"/>
              </a:ext>
            </a:extLst>
          </p:cNvPr>
          <p:cNvSpPr>
            <a:spLocks noGrp="1"/>
          </p:cNvSpPr>
          <p:nvPr>
            <p:ph type="sldNum" sz="quarter" idx="12"/>
          </p:nvPr>
        </p:nvSpPr>
        <p:spPr/>
        <p:txBody>
          <a:bodyPr/>
          <a:lstStyle/>
          <a:p>
            <a:fld id="{70B9E04D-2629-402C-9B9F-4EC937331502}" type="slidenum">
              <a:rPr lang="en-US" smtClean="0"/>
              <a:t>7</a:t>
            </a:fld>
            <a:endParaRPr lang="en-US" dirty="0"/>
          </a:p>
        </p:txBody>
      </p:sp>
    </p:spTree>
    <p:extLst>
      <p:ext uri="{BB962C8B-B14F-4D97-AF65-F5344CB8AC3E}">
        <p14:creationId xmlns:p14="http://schemas.microsoft.com/office/powerpoint/2010/main" val="189196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20000"/>
                    <a:lumOff val="80000"/>
                  </a:schemeClr>
                </a:solidFill>
              </a:rPr>
              <a:t>Follow up and next steps</a:t>
            </a:r>
          </a:p>
        </p:txBody>
      </p:sp>
      <p:pic>
        <p:nvPicPr>
          <p:cNvPr id="5" name="Content Placeholder 4" descr="Choosing the Right Business for you | Online Internet Marketing Hel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608" y="1609725"/>
            <a:ext cx="6462184" cy="4846638"/>
          </a:xfrm>
        </p:spPr>
      </p:pic>
      <p:sp>
        <p:nvSpPr>
          <p:cNvPr id="4" name="Slide Number Placeholder 3"/>
          <p:cNvSpPr>
            <a:spLocks noGrp="1"/>
          </p:cNvSpPr>
          <p:nvPr>
            <p:ph type="sldNum" sz="quarter" idx="12"/>
          </p:nvPr>
        </p:nvSpPr>
        <p:spPr/>
        <p:txBody>
          <a:bodyPr/>
          <a:lstStyle/>
          <a:p>
            <a:fld id="{70B9E04D-2629-402C-9B9F-4EC937331502}" type="slidenum">
              <a:rPr lang="en-US" smtClean="0"/>
              <a:t>70</a:t>
            </a:fld>
            <a:endParaRPr lang="en-US" dirty="0"/>
          </a:p>
        </p:txBody>
      </p:sp>
    </p:spTree>
    <p:extLst>
      <p:ext uri="{BB962C8B-B14F-4D97-AF65-F5344CB8AC3E}">
        <p14:creationId xmlns:p14="http://schemas.microsoft.com/office/powerpoint/2010/main" val="4100741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01336F-2571-41C5-BF89-007D011C104F}"/>
              </a:ext>
            </a:extLst>
          </p:cNvPr>
          <p:cNvSpPr>
            <a:spLocks noGrp="1"/>
          </p:cNvSpPr>
          <p:nvPr>
            <p:ph type="title"/>
          </p:nvPr>
        </p:nvSpPr>
        <p:spPr>
          <a:xfrm>
            <a:off x="1143000" y="336241"/>
            <a:ext cx="7239000" cy="777240"/>
          </a:xfrm>
        </p:spPr>
        <p:txBody>
          <a:bodyPr/>
          <a:lstStyle/>
          <a:p>
            <a:r>
              <a:rPr lang="en-US" dirty="0">
                <a:solidFill>
                  <a:schemeClr val="tx2">
                    <a:lumMod val="20000"/>
                    <a:lumOff val="80000"/>
                  </a:schemeClr>
                </a:solidFill>
              </a:rPr>
              <a:t>Follow up and Next Steps</a:t>
            </a:r>
          </a:p>
        </p:txBody>
      </p:sp>
      <p:sp>
        <p:nvSpPr>
          <p:cNvPr id="3" name="Content Placeholder 2">
            <a:extLst>
              <a:ext uri="{FF2B5EF4-FFF2-40B4-BE49-F238E27FC236}">
                <a16:creationId xmlns="" xmlns:a16="http://schemas.microsoft.com/office/drawing/2014/main" id="{A48F4FD6-18B5-4C01-AB0C-3BB9301524F9}"/>
              </a:ext>
            </a:extLst>
          </p:cNvPr>
          <p:cNvSpPr>
            <a:spLocks noGrp="1"/>
          </p:cNvSpPr>
          <p:nvPr>
            <p:ph idx="1"/>
          </p:nvPr>
        </p:nvSpPr>
        <p:spPr>
          <a:xfrm>
            <a:off x="914400" y="1355794"/>
            <a:ext cx="7239000" cy="5465136"/>
          </a:xfrm>
        </p:spPr>
        <p:txBody>
          <a:bodyPr>
            <a:normAutofit fontScale="85000" lnSpcReduction="10000"/>
          </a:bodyPr>
          <a:lstStyle/>
          <a:p>
            <a:r>
              <a:rPr lang="en-US" sz="2800" dirty="0"/>
              <a:t>Identify Strengths and Best Practices</a:t>
            </a:r>
          </a:p>
          <a:p>
            <a:r>
              <a:rPr lang="en-US" dirty="0"/>
              <a:t>Identify and prioritize gaps and resource needs</a:t>
            </a:r>
          </a:p>
          <a:p>
            <a:r>
              <a:rPr lang="en-US" dirty="0"/>
              <a:t>Identify who will manage immediate needs and local process for making resource requests</a:t>
            </a:r>
          </a:p>
          <a:p>
            <a:r>
              <a:rPr lang="en-US" dirty="0"/>
              <a:t>Local or Regional Emergency Operation Center (EOC)</a:t>
            </a:r>
          </a:p>
          <a:p>
            <a:r>
              <a:rPr lang="en-US" dirty="0"/>
              <a:t>State Emergency Operations Center (SEOC)</a:t>
            </a:r>
          </a:p>
          <a:p>
            <a:r>
              <a:rPr lang="en-US" dirty="0"/>
              <a:t>Complete a summary report of the Exercise, including all identified strengths, best practices, gaps and resource needs</a:t>
            </a:r>
          </a:p>
          <a:p>
            <a:r>
              <a:rPr lang="en-US" dirty="0"/>
              <a:t>Communicate findings with the community and local/state public health.</a:t>
            </a:r>
          </a:p>
          <a:p>
            <a:r>
              <a:rPr lang="en-US" dirty="0"/>
              <a:t>Should another TTX be conducted?</a:t>
            </a:r>
          </a:p>
          <a:p>
            <a:endParaRPr lang="en-US" dirty="0"/>
          </a:p>
        </p:txBody>
      </p:sp>
      <p:sp>
        <p:nvSpPr>
          <p:cNvPr id="4" name="Slide Number Placeholder 3">
            <a:extLst>
              <a:ext uri="{FF2B5EF4-FFF2-40B4-BE49-F238E27FC236}">
                <a16:creationId xmlns="" xmlns:a16="http://schemas.microsoft.com/office/drawing/2014/main" id="{74B5EB15-2131-40B5-94E2-969F259192EC}"/>
              </a:ext>
            </a:extLst>
          </p:cNvPr>
          <p:cNvSpPr>
            <a:spLocks noGrp="1"/>
          </p:cNvSpPr>
          <p:nvPr>
            <p:ph type="sldNum" sz="quarter" idx="12"/>
          </p:nvPr>
        </p:nvSpPr>
        <p:spPr/>
        <p:txBody>
          <a:bodyPr/>
          <a:lstStyle/>
          <a:p>
            <a:fld id="{70B9E04D-2629-402C-9B9F-4EC937331502}" type="slidenum">
              <a:rPr lang="en-US" smtClean="0"/>
              <a:t>71</a:t>
            </a:fld>
            <a:endParaRPr lang="en-US" dirty="0"/>
          </a:p>
        </p:txBody>
      </p:sp>
    </p:spTree>
    <p:extLst>
      <p:ext uri="{BB962C8B-B14F-4D97-AF65-F5344CB8AC3E}">
        <p14:creationId xmlns:p14="http://schemas.microsoft.com/office/powerpoint/2010/main" val="4199651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ank you.jpg"/>
          <p:cNvPicPr>
            <a:picLocks noGrp="1" noChangeAspect="1"/>
          </p:cNvPicPr>
          <p:nvPr>
            <p:ph idx="1"/>
          </p:nvPr>
        </p:nvPicPr>
        <p:blipFill>
          <a:blip r:embed="rId3" cstate="print"/>
          <a:stretch>
            <a:fillRect/>
          </a:stretch>
        </p:blipFill>
        <p:spPr>
          <a:xfrm>
            <a:off x="0" y="0"/>
            <a:ext cx="9144000" cy="686514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281782"/>
            <a:ext cx="1121079" cy="923852"/>
          </a:xfrm>
          <a:prstGeom prst="rect">
            <a:avLst/>
          </a:prstGeom>
        </p:spPr>
      </p:pic>
      <p:sp>
        <p:nvSpPr>
          <p:cNvPr id="6" name="Content Placeholder 2">
            <a:extLst>
              <a:ext uri="{FF2B5EF4-FFF2-40B4-BE49-F238E27FC236}">
                <a16:creationId xmlns="" xmlns:a16="http://schemas.microsoft.com/office/drawing/2014/main" id="{B15A6F9A-9114-4223-840B-4D26BF97B5A4}"/>
              </a:ext>
            </a:extLst>
          </p:cNvPr>
          <p:cNvSpPr txBox="1">
            <a:spLocks/>
          </p:cNvSpPr>
          <p:nvPr/>
        </p:nvSpPr>
        <p:spPr>
          <a:xfrm>
            <a:off x="1905000" y="4392698"/>
            <a:ext cx="7239000" cy="2514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Alaska Department of Public Health</a:t>
            </a:r>
          </a:p>
          <a:p>
            <a:pPr marL="0" indent="0" algn="ctr">
              <a:buFont typeface="Arial" pitchFamily="34" charset="0"/>
              <a:buNone/>
            </a:pPr>
            <a:r>
              <a:rPr lang="en-US" dirty="0" smtClean="0"/>
              <a:t>Section of Public Health Nursing</a:t>
            </a:r>
          </a:p>
          <a:p>
            <a:pPr marL="0" indent="0" algn="ctr">
              <a:buFont typeface="Arial" pitchFamily="34" charset="0"/>
              <a:buNone/>
            </a:pPr>
            <a:r>
              <a:rPr lang="en-US" dirty="0" smtClean="0"/>
              <a:t>For assistance and follow up, please contact</a:t>
            </a:r>
          </a:p>
          <a:p>
            <a:pPr marL="0" indent="0" algn="ctr">
              <a:buFont typeface="Arial" pitchFamily="34" charset="0"/>
              <a:buNone/>
            </a:pPr>
            <a:r>
              <a:rPr lang="en-US" dirty="0" smtClean="0"/>
              <a:t>XXXXX</a:t>
            </a:r>
            <a:endParaRPr lang="en-US" dirty="0"/>
          </a:p>
        </p:txBody>
      </p:sp>
    </p:spTree>
    <p:extLst>
      <p:ext uri="{BB962C8B-B14F-4D97-AF65-F5344CB8AC3E}">
        <p14:creationId xmlns:p14="http://schemas.microsoft.com/office/powerpoint/2010/main" val="62266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46760"/>
          </a:xfrm>
        </p:spPr>
        <p:txBody>
          <a:bodyPr>
            <a:normAutofit fontScale="90000"/>
          </a:bodyPr>
          <a:lstStyle/>
          <a:p>
            <a:r>
              <a:rPr lang="en-US" dirty="0">
                <a:solidFill>
                  <a:schemeClr val="tx2">
                    <a:lumMod val="20000"/>
                    <a:lumOff val="80000"/>
                  </a:schemeClr>
                </a:solidFill>
              </a:rPr>
              <a:t>TTX Ground rules</a:t>
            </a:r>
            <a:r>
              <a:rPr lang="en-US" dirty="0"/>
              <a:t>	</a:t>
            </a:r>
          </a:p>
        </p:txBody>
      </p:sp>
      <p:sp>
        <p:nvSpPr>
          <p:cNvPr id="3" name="Content Placeholder 2"/>
          <p:cNvSpPr>
            <a:spLocks noGrp="1"/>
          </p:cNvSpPr>
          <p:nvPr>
            <p:ph idx="1"/>
          </p:nvPr>
        </p:nvSpPr>
        <p:spPr>
          <a:xfrm>
            <a:off x="457200" y="1752600"/>
            <a:ext cx="7391400" cy="4452253"/>
          </a:xfrm>
        </p:spPr>
        <p:txBody>
          <a:bodyPr>
            <a:normAutofit fontScale="85000" lnSpcReduction="10000"/>
          </a:bodyPr>
          <a:lstStyle/>
          <a:p>
            <a:r>
              <a:rPr lang="en-US" altLang="en-US" dirty="0"/>
              <a:t>This is an open, low-stress, no fault environment.</a:t>
            </a:r>
          </a:p>
          <a:p>
            <a:r>
              <a:rPr lang="en-US" dirty="0"/>
              <a:t>Varied disciplines represented.</a:t>
            </a:r>
          </a:p>
          <a:p>
            <a:pPr lvl="1"/>
            <a:r>
              <a:rPr lang="en-US" dirty="0"/>
              <a:t>We will have different priorities and viewpoints!</a:t>
            </a:r>
          </a:p>
          <a:p>
            <a:pPr lvl="1"/>
            <a:r>
              <a:rPr lang="en-US" dirty="0"/>
              <a:t>No judgement zone on other people’s input.</a:t>
            </a:r>
          </a:p>
          <a:p>
            <a:r>
              <a:rPr lang="en-US" dirty="0"/>
              <a:t>Decisions are not final; this is an open discussion; goal is to share information not create absolutes.</a:t>
            </a:r>
          </a:p>
          <a:p>
            <a:r>
              <a:rPr lang="en-US" dirty="0"/>
              <a:t>Focus is on identifying suggestions and recommended actions for improving preparedness, response, and community health and well-being.</a:t>
            </a:r>
          </a:p>
        </p:txBody>
      </p:sp>
      <p:sp>
        <p:nvSpPr>
          <p:cNvPr id="4" name="Slide Number Placeholder 3"/>
          <p:cNvSpPr>
            <a:spLocks noGrp="1"/>
          </p:cNvSpPr>
          <p:nvPr>
            <p:ph type="sldNum" sz="quarter" idx="12"/>
          </p:nvPr>
        </p:nvSpPr>
        <p:spPr/>
        <p:txBody>
          <a:bodyPr/>
          <a:lstStyle/>
          <a:p>
            <a:fld id="{70B9E04D-2629-402C-9B9F-4EC937331502}" type="slidenum">
              <a:rPr lang="en-US" smtClean="0"/>
              <a:t>8</a:t>
            </a:fld>
            <a:endParaRPr lang="en-US" dirty="0"/>
          </a:p>
        </p:txBody>
      </p:sp>
    </p:spTree>
    <p:extLst>
      <p:ext uri="{BB962C8B-B14F-4D97-AF65-F5344CB8AC3E}">
        <p14:creationId xmlns:p14="http://schemas.microsoft.com/office/powerpoint/2010/main" val="296615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239000" cy="746760"/>
          </a:xfrm>
        </p:spPr>
        <p:txBody>
          <a:bodyPr>
            <a:normAutofit fontScale="90000"/>
          </a:bodyPr>
          <a:lstStyle/>
          <a:p>
            <a:r>
              <a:rPr lang="en-US" dirty="0">
                <a:solidFill>
                  <a:schemeClr val="tx2">
                    <a:lumMod val="20000"/>
                    <a:lumOff val="80000"/>
                  </a:schemeClr>
                </a:solidFill>
              </a:rPr>
              <a:t>TTX Ground rules </a:t>
            </a:r>
            <a:r>
              <a:rPr lang="en-US" sz="3100" dirty="0">
                <a:solidFill>
                  <a:schemeClr val="tx2">
                    <a:lumMod val="20000"/>
                    <a:lumOff val="80000"/>
                  </a:schemeClr>
                </a:solidFill>
              </a:rPr>
              <a:t>(Continued)</a:t>
            </a:r>
            <a:r>
              <a:rPr lang="en-US" dirty="0"/>
              <a:t>	</a:t>
            </a:r>
          </a:p>
        </p:txBody>
      </p:sp>
      <p:sp>
        <p:nvSpPr>
          <p:cNvPr id="3" name="Content Placeholder 2"/>
          <p:cNvSpPr>
            <a:spLocks noGrp="1"/>
          </p:cNvSpPr>
          <p:nvPr>
            <p:ph idx="1"/>
          </p:nvPr>
        </p:nvSpPr>
        <p:spPr>
          <a:xfrm>
            <a:off x="457200" y="1828800"/>
            <a:ext cx="7391400" cy="3537853"/>
          </a:xfrm>
        </p:spPr>
        <p:txBody>
          <a:bodyPr>
            <a:normAutofit/>
          </a:bodyPr>
          <a:lstStyle/>
          <a:p>
            <a:r>
              <a:rPr lang="en-US" altLang="en-US" dirty="0"/>
              <a:t>The exercise will be an open dialogue. All ideas and input are welcome.</a:t>
            </a:r>
          </a:p>
          <a:p>
            <a:r>
              <a:rPr lang="en-US" altLang="en-US" dirty="0"/>
              <a:t>One person speaks at a time.</a:t>
            </a:r>
          </a:p>
          <a:p>
            <a:r>
              <a:rPr lang="en-US" altLang="en-US" dirty="0"/>
              <a:t>Cell Phones on vibrate please.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0B9E04D-2629-402C-9B9F-4EC937331502}" type="slidenum">
              <a:rPr lang="en-US" smtClean="0"/>
              <a:t>9</a:t>
            </a:fld>
            <a:endParaRPr lang="en-US" dirty="0"/>
          </a:p>
        </p:txBody>
      </p:sp>
    </p:spTree>
    <p:extLst>
      <p:ext uri="{BB962C8B-B14F-4D97-AF65-F5344CB8AC3E}">
        <p14:creationId xmlns:p14="http://schemas.microsoft.com/office/powerpoint/2010/main" val="2145726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8841F88159E48B8057FA5C2562AC9" ma:contentTypeVersion="7" ma:contentTypeDescription="Create a new document." ma:contentTypeScope="" ma:versionID="1b579c3c5afdd4da6a2b5961a9e92306">
  <xsd:schema xmlns:xsd="http://www.w3.org/2001/XMLSchema" xmlns:xs="http://www.w3.org/2001/XMLSchema" xmlns:p="http://schemas.microsoft.com/office/2006/metadata/properties" xmlns:ns2="http://schemas.microsoft.com/sharepoint/v4" targetNamespace="http://schemas.microsoft.com/office/2006/metadata/properties" ma:root="true" ma:fieldsID="9c04536a0f578748e4bb185498f40344"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5587E2D2-7714-4D39-9383-D367BDD1D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FDAA4-E9CE-4F6B-B205-2E70C276ADE3}">
  <ds:schemaRefs>
    <ds:schemaRef ds:uri="http://schemas.microsoft.com/sharepoint/v3/contenttype/forms"/>
  </ds:schemaRefs>
</ds:datastoreItem>
</file>

<file path=customXml/itemProps3.xml><?xml version="1.0" encoding="utf-8"?>
<ds:datastoreItem xmlns:ds="http://schemas.openxmlformats.org/officeDocument/2006/customXml" ds:itemID="{16C8C30F-CE6F-46B3-B85A-D5A59DEBCAAA}">
  <ds:schemaRefs>
    <ds:schemaRef ds:uri="http://schemas.microsoft.com/office/2006/documentManagement/types"/>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832</TotalTime>
  <Words>6391</Words>
  <Application>Microsoft Office PowerPoint</Application>
  <PresentationFormat>On-screen Show (4:3)</PresentationFormat>
  <Paragraphs>816</Paragraphs>
  <Slides>72</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Century Gothic</vt:lpstr>
      <vt:lpstr>Symbol</vt:lpstr>
      <vt:lpstr>Office Theme</vt:lpstr>
      <vt:lpstr>PowerPoint Presentation</vt:lpstr>
      <vt:lpstr>Agenda </vt:lpstr>
      <vt:lpstr>Welcome and introductions</vt:lpstr>
      <vt:lpstr>What is a Tabletop Exercise</vt:lpstr>
      <vt:lpstr>Exercise Purpose</vt:lpstr>
      <vt:lpstr>Exercise Goals</vt:lpstr>
      <vt:lpstr>Exercise objectives</vt:lpstr>
      <vt:lpstr>TTX Ground rules </vt:lpstr>
      <vt:lpstr>TTX Ground rules (Continued) </vt:lpstr>
      <vt:lpstr>Current Situation Status</vt:lpstr>
      <vt:lpstr>Current Situation Status</vt:lpstr>
      <vt:lpstr>Alaska Situation Status</vt:lpstr>
      <vt:lpstr>Alaska Situation Status</vt:lpstr>
      <vt:lpstr>Module 1:   No COVID-19 Cases Known  in the Community</vt:lpstr>
      <vt:lpstr>Assessing top priorities and issues to Mitigate (prevent) the Spread of COVID-19</vt:lpstr>
      <vt:lpstr>Social Distancing  (not Social Isolation)</vt:lpstr>
      <vt:lpstr>Social Distancing  (not Social Isolation)</vt:lpstr>
      <vt:lpstr>Communications</vt:lpstr>
      <vt:lpstr>Health and Medical</vt:lpstr>
      <vt:lpstr>Health and Medical</vt:lpstr>
      <vt:lpstr>Hygiene and Sanitation</vt:lpstr>
      <vt:lpstr>Hygiene and Sanitation</vt:lpstr>
      <vt:lpstr>Hygiene and Sanitation</vt:lpstr>
      <vt:lpstr>Hygiene and Sanitation</vt:lpstr>
      <vt:lpstr>Hygiene and Sanitation</vt:lpstr>
      <vt:lpstr>Module 1:  Summary and Review</vt:lpstr>
      <vt:lpstr>Module 2:   Symptomatic People in the Community who qualify for COVID-19 Testing</vt:lpstr>
      <vt:lpstr>Module 2:  situation status</vt:lpstr>
      <vt:lpstr>Community Case identification</vt:lpstr>
      <vt:lpstr>Testing</vt:lpstr>
      <vt:lpstr>Testing</vt:lpstr>
      <vt:lpstr>Testing</vt:lpstr>
      <vt:lpstr>Testing</vt:lpstr>
      <vt:lpstr>Specimen transportation for testing</vt:lpstr>
      <vt:lpstr>Test results</vt:lpstr>
      <vt:lpstr>Isolation of Suspected COVID-19 Community Member awaiting testing (short term)</vt:lpstr>
      <vt:lpstr>Module 2:  Summary and Review</vt:lpstr>
      <vt:lpstr>Module 3:   Positive Covid-19 case(s) are in the community </vt:lpstr>
      <vt:lpstr>Module 3:  situation status</vt:lpstr>
      <vt:lpstr>Isolation of confirmed COVID-19 positive Community Member (longer term)</vt:lpstr>
      <vt:lpstr>Isolation of confirmed COVID-19 positive Community Member (longer term)</vt:lpstr>
      <vt:lpstr>Case Decision making </vt:lpstr>
      <vt:lpstr>Case Decision making </vt:lpstr>
      <vt:lpstr>Case Decision making </vt:lpstr>
      <vt:lpstr>Follow up actions</vt:lpstr>
      <vt:lpstr>Other issues and challenges</vt:lpstr>
      <vt:lpstr>Module 3:  Summary and Review</vt:lpstr>
      <vt:lpstr>Module 4:   Community-wide spread</vt:lpstr>
      <vt:lpstr>Community-wide spread</vt:lpstr>
      <vt:lpstr>Imposing social distancing</vt:lpstr>
      <vt:lpstr>Imposing social distancing</vt:lpstr>
      <vt:lpstr>Surge of COVID-19 Cases</vt:lpstr>
      <vt:lpstr>Surge of COVID-19 Cases</vt:lpstr>
      <vt:lpstr>Surge of COVID-19 Cases</vt:lpstr>
      <vt:lpstr>Surge of COVID-19 Cases</vt:lpstr>
      <vt:lpstr>Surge of COVID-19 Cases</vt:lpstr>
      <vt:lpstr>Surge of COVID-19 Cases</vt:lpstr>
      <vt:lpstr>Module 4:  Summary and Review</vt:lpstr>
      <vt:lpstr>Module 5:   Fatality management</vt:lpstr>
      <vt:lpstr>Fatality Management </vt:lpstr>
      <vt:lpstr>Fatality Management </vt:lpstr>
      <vt:lpstr>Fatality Management </vt:lpstr>
      <vt:lpstr>Fatality Management </vt:lpstr>
      <vt:lpstr>Fatality Management </vt:lpstr>
      <vt:lpstr>Module 5:  Summary and Review</vt:lpstr>
      <vt:lpstr>Module 6:   after action discussion</vt:lpstr>
      <vt:lpstr>After Action Discussion</vt:lpstr>
      <vt:lpstr>After Action Discussion</vt:lpstr>
      <vt:lpstr>TTX Evaluation</vt:lpstr>
      <vt:lpstr>Follow up and next steps</vt:lpstr>
      <vt:lpstr>Follow up and Next Steps</vt:lpstr>
      <vt:lpstr>PowerPoint Presentation</vt:lpstr>
    </vt:vector>
  </TitlesOfParts>
  <Company>HSS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GLHarvey</dc:creator>
  <cp:lastModifiedBy>Scott, Tonda L</cp:lastModifiedBy>
  <cp:revision>90</cp:revision>
  <cp:lastPrinted>2019-04-17T18:06:06Z</cp:lastPrinted>
  <dcterms:created xsi:type="dcterms:W3CDTF">2011-04-06T19:06:44Z</dcterms:created>
  <dcterms:modified xsi:type="dcterms:W3CDTF">2020-04-01T23:49:47Z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0x0101002D18841F88159E48B8057FA5C2562AC9</vt:lpwstr>
  </property>
</Properties>
</file>