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0" r:id="rId1"/>
  </p:sldMasterIdLst>
  <p:notesMasterIdLst>
    <p:notesMasterId r:id="rId22"/>
  </p:notesMasterIdLst>
  <p:sldIdLst>
    <p:sldId id="256" r:id="rId2"/>
    <p:sldId id="274" r:id="rId3"/>
    <p:sldId id="260" r:id="rId4"/>
    <p:sldId id="262" r:id="rId5"/>
    <p:sldId id="276" r:id="rId6"/>
    <p:sldId id="263" r:id="rId7"/>
    <p:sldId id="264" r:id="rId8"/>
    <p:sldId id="265" r:id="rId9"/>
    <p:sldId id="269" r:id="rId10"/>
    <p:sldId id="273" r:id="rId11"/>
    <p:sldId id="266" r:id="rId12"/>
    <p:sldId id="278" r:id="rId13"/>
    <p:sldId id="271" r:id="rId14"/>
    <p:sldId id="270" r:id="rId15"/>
    <p:sldId id="268" r:id="rId16"/>
    <p:sldId id="272" r:id="rId17"/>
    <p:sldId id="275" r:id="rId18"/>
    <p:sldId id="277" r:id="rId19"/>
    <p:sldId id="279" r:id="rId20"/>
    <p:sldId id="25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en, Grace S (DNR)" initials="PGS(" lastIdx="1" clrIdx="0">
    <p:extLst>
      <p:ext uri="{19B8F6BF-5375-455C-9EA6-DF929625EA0E}">
        <p15:presenceInfo xmlns:p15="http://schemas.microsoft.com/office/powerpoint/2012/main" userId="S::grace.petersen@alaska.gov::70ed1a82-866c-43d8-bcc7-eee6bdccea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1457" autoAdjust="0"/>
  </p:normalViewPr>
  <p:slideViewPr>
    <p:cSldViewPr snapToGrid="0">
      <p:cViewPr varScale="1">
        <p:scale>
          <a:sx n="59" d="100"/>
          <a:sy n="59" d="100"/>
        </p:scale>
        <p:origin x="1092" y="6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32187-03EE-41FE-B100-2CA480A9BAFF}"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E667C-1A25-4168-8B25-B075700509AD}" type="slidenum">
              <a:rPr lang="en-US" smtClean="0"/>
              <a:t>‹#›</a:t>
            </a:fld>
            <a:endParaRPr lang="en-US"/>
          </a:p>
        </p:txBody>
      </p:sp>
    </p:spTree>
    <p:extLst>
      <p:ext uri="{BB962C8B-B14F-4D97-AF65-F5344CB8AC3E}">
        <p14:creationId xmlns:p14="http://schemas.microsoft.com/office/powerpoint/2010/main" val="24176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a:t>
            </a:fld>
            <a:endParaRPr lang="en-US"/>
          </a:p>
        </p:txBody>
      </p:sp>
    </p:spTree>
    <p:extLst>
      <p:ext uri="{BB962C8B-B14F-4D97-AF65-F5344CB8AC3E}">
        <p14:creationId xmlns:p14="http://schemas.microsoft.com/office/powerpoint/2010/main" val="65702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00" indent="0">
              <a:buNone/>
            </a:pPr>
            <a:r>
              <a:rPr lang="en-US" dirty="0"/>
              <a:t> A person’s mind is vulnerable- aka watch how you speak to children, </a:t>
            </a:r>
            <a:r>
              <a:rPr lang="en-US" dirty="0" err="1"/>
              <a:t>Yupiit</a:t>
            </a:r>
            <a:r>
              <a:rPr lang="en-US" dirty="0"/>
              <a:t> mental health – a person’s mind could help or harm oneself. “They say a person’s mental power is so great it can easily overwhelm you.” </a:t>
            </a:r>
          </a:p>
          <a:p>
            <a:pPr marL="36900" indent="0">
              <a:buNone/>
            </a:pPr>
            <a:r>
              <a:rPr lang="en-US" dirty="0"/>
              <a:t>The advice was to talk to people about your problems, “one who keeps secrets will only heal if he speaks of them.” </a:t>
            </a:r>
            <a:br>
              <a:rPr lang="en-US" dirty="0"/>
            </a:br>
            <a:r>
              <a:rPr lang="en-US" dirty="0"/>
              <a:t>“they say it can help to reveal your problems to animals. While a person should not gossip about other’s, it can be helpful and lifesaving to speak of one’s own condition and feelings.”</a:t>
            </a:r>
          </a:p>
          <a:p>
            <a:pPr marL="36900" indent="0">
              <a:buNone/>
            </a:pPr>
            <a:endParaRPr lang="en-US" dirty="0"/>
          </a:p>
          <a:p>
            <a:pPr marL="36900" indent="0">
              <a:buNone/>
            </a:pPr>
            <a:r>
              <a:rPr lang="en-US" dirty="0"/>
              <a:t>Cooperation: working together with one mind vs. doing your own thing (</a:t>
            </a:r>
            <a:r>
              <a:rPr lang="en-US" dirty="0" err="1"/>
              <a:t>ie</a:t>
            </a:r>
            <a:r>
              <a:rPr lang="en-US" dirty="0"/>
              <a:t> being a part of the community not just an individual)</a:t>
            </a:r>
          </a:p>
          <a:p>
            <a:pPr marL="36900" indent="0">
              <a:buNone/>
            </a:pPr>
            <a:r>
              <a:rPr lang="en-US" dirty="0"/>
              <a:t>Compassion and restraint: what goes around, comes around “there are no perfect people, but we always hope the best for everyone” </a:t>
            </a:r>
          </a:p>
          <a:p>
            <a:pPr marL="36900" indent="0">
              <a:buNone/>
            </a:pPr>
            <a:r>
              <a:rPr lang="en-US" dirty="0"/>
              <a:t>“We talk to you because we love you,” meaning, we give you this advice passed down from generation to generation because we care about you and we know there is healing power in guidance that is enriched with kindness and compassion. Compassion did not have to be asked for in order to be given. </a:t>
            </a:r>
          </a:p>
          <a:p>
            <a:pPr marL="36900" indent="0">
              <a:buNone/>
            </a:pPr>
            <a:endParaRPr lang="en-US" dirty="0"/>
          </a:p>
          <a:p>
            <a:pPr marL="36900" indent="0">
              <a:buNone/>
            </a:pPr>
            <a:r>
              <a:rPr lang="en-US" dirty="0"/>
              <a:t>Humility: “when you go to another village, even if you own nice clothing, use only your soiled work clothes. You will be embarrassing if they feel that you are trying to be superior.” Elders do not lack fine things, rather their compassion for others prevents them from flaunting their wealth.</a:t>
            </a:r>
          </a:p>
          <a:p>
            <a:pPr marL="36900" indent="0">
              <a:buNone/>
            </a:pPr>
            <a:r>
              <a:rPr lang="en-US" dirty="0"/>
              <a:t>Expressing gratitude: </a:t>
            </a:r>
            <a:r>
              <a:rPr lang="en-US" dirty="0" err="1"/>
              <a:t>Quyana</a:t>
            </a:r>
            <a:r>
              <a:rPr lang="en-US" dirty="0"/>
              <a:t> for the land, the animals, the people “they say the gratitude of an unfortunate person is very strong, but that a rich person is not very grateful.”</a:t>
            </a:r>
          </a:p>
          <a:p>
            <a:pPr marL="36900" indent="0">
              <a:buNone/>
            </a:pPr>
            <a:endParaRPr lang="en-US" dirty="0"/>
          </a:p>
          <a:p>
            <a:pPr marL="36900" indent="0">
              <a:buNone/>
            </a:pPr>
            <a:r>
              <a:rPr lang="en-US" dirty="0"/>
              <a:t>Anger: a person who acted with compassion elicited gratitude of those who helped and their powerful minds pushed that person in a positive direction. The opposite can be true. “They said all people are the same, my mind is like yours. All people become angry easily, a person who can control their anger by not retaliating or fighting back means a more powerful positive outcome than succumbing to retaliation.” </a:t>
            </a:r>
          </a:p>
          <a:p>
            <a:pPr marL="36900" indent="0">
              <a:buNone/>
            </a:pPr>
            <a:endParaRPr lang="en-US" dirty="0"/>
          </a:p>
          <a:p>
            <a:pPr marL="36900" indent="0">
              <a:buNone/>
            </a:pPr>
            <a:r>
              <a:rPr lang="en-US" dirty="0"/>
              <a:t>Love involved action and was not described as a self-contained virtue or an abstract value. People who demonstrated loving feelings attracted good fortune.</a:t>
            </a:r>
          </a:p>
          <a:p>
            <a:pPr marL="36900" indent="0">
              <a:buNone/>
            </a:pPr>
            <a:endParaRPr lang="en-US" dirty="0"/>
          </a:p>
          <a:p>
            <a:pPr marL="36900" indent="0">
              <a:buNone/>
            </a:pPr>
            <a:r>
              <a:rPr lang="en-US" dirty="0"/>
              <a:t>Envy and suffering were inevitable and could be spun into positives, but were ultimately regarded as emotions to control as to lead you to a more peaceful life. </a:t>
            </a:r>
          </a:p>
        </p:txBody>
      </p:sp>
      <p:sp>
        <p:nvSpPr>
          <p:cNvPr id="4" name="Slide Number Placeholder 3"/>
          <p:cNvSpPr>
            <a:spLocks noGrp="1"/>
          </p:cNvSpPr>
          <p:nvPr>
            <p:ph type="sldNum" sz="quarter" idx="5"/>
          </p:nvPr>
        </p:nvSpPr>
        <p:spPr/>
        <p:txBody>
          <a:bodyPr/>
          <a:lstStyle/>
          <a:p>
            <a:fld id="{B45E667C-1A25-4168-8B25-B075700509AD}" type="slidenum">
              <a:rPr lang="en-US" smtClean="0"/>
              <a:t>10</a:t>
            </a:fld>
            <a:endParaRPr lang="en-US"/>
          </a:p>
        </p:txBody>
      </p:sp>
    </p:spTree>
    <p:extLst>
      <p:ext uri="{BB962C8B-B14F-4D97-AF65-F5344CB8AC3E}">
        <p14:creationId xmlns:p14="http://schemas.microsoft.com/office/powerpoint/2010/main" val="227738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ancestors were besieged by diseases like smallpox, measles, chicken pox, colds, and the influenza epidemic at the turn of the century. They attributed the diseases to evil spirits and their own weakness. They blamed themselves and their way of life. My people abandoned themselves and their way of life as a result. My people resigned themselves to Christianity.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I don’t want to go down some rabbit hole where I talk to you about all the ways colonization has beget so many socio-economic pitfalls. That only bestows guilt and pity. We are not to be pitied. I can understand how my people became withdrawn and silent about the tragedy that they endured, our culture’s foundation rests upon strong positive emotions and the belief that we are ultimately responsible for any consequence, good or bad. </a:t>
            </a:r>
          </a:p>
          <a:p>
            <a:endParaRPr lang="en-US" dirty="0"/>
          </a:p>
          <a:p>
            <a:r>
              <a:rPr lang="en-US" dirty="0"/>
              <a:t>Impact of Colonialism: my people had a traditional sensitivity to the spirit world, so it was not a far-leap for them to understand the message of Christian responsibility and accountability. Children were taught to listen to their teachers, when the majority of elders (cultural teachers) were gone, they looked to the priests and BIA teachers to guide them. </a:t>
            </a:r>
          </a:p>
          <a:p>
            <a:endParaRPr lang="en-US" dirty="0"/>
          </a:p>
          <a:p>
            <a:r>
              <a:rPr lang="en-US" dirty="0"/>
              <a:t>In 1916 the US Bureau of Education regional superintendent, John Henry </a:t>
            </a:r>
            <a:r>
              <a:rPr lang="en-US" dirty="0" err="1"/>
              <a:t>Kilbuck</a:t>
            </a:r>
            <a:r>
              <a:rPr lang="en-US" dirty="0"/>
              <a:t> revealed that most Kuskokwim River </a:t>
            </a:r>
            <a:r>
              <a:rPr lang="en-US" dirty="0" err="1"/>
              <a:t>Yup’ik</a:t>
            </a:r>
            <a:r>
              <a:rPr lang="en-US" dirty="0"/>
              <a:t> lived in log cabins heated by cast-iron stoves, ate homegrown turnips and potatoes, had Western clothing, received education and healthcare as well as Christian teachings from federal employees and missionaries. My mother tells stories of her garden’s turnips, she remembers the one-room cabin she shared with her father and siblings. She went to several residential schools. She lost her mom during the birth of a sibling. She lost her father to colon cancer. She has survived many “textbook” events in the colonization of the </a:t>
            </a:r>
            <a:r>
              <a:rPr lang="en-US" dirty="0" err="1"/>
              <a:t>Yup’ik</a:t>
            </a:r>
            <a:r>
              <a:rPr lang="en-US" dirty="0"/>
              <a:t> people. She was telling me about her parents this summer, and I remember her voice distinctly as she told me that, “we used to play out and see the imprints of where all the houses used to be. There used to be a lot more families, way more than just a couple hundred.”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11</a:t>
            </a:fld>
            <a:endParaRPr lang="en-US"/>
          </a:p>
        </p:txBody>
      </p:sp>
    </p:spTree>
    <p:extLst>
      <p:ext uri="{BB962C8B-B14F-4D97-AF65-F5344CB8AC3E}">
        <p14:creationId xmlns:p14="http://schemas.microsoft.com/office/powerpoint/2010/main" val="368836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am a big sister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Angutaq</a:t>
            </a:r>
            <a:r>
              <a:rPr lang="en-US" sz="1800" dirty="0">
                <a:effectLst/>
                <a:latin typeface="Calibri" panose="020F0502020204030204" pitchFamily="34" charset="0"/>
                <a:ea typeface="Calibri" panose="020F0502020204030204" pitchFamily="34" charset="0"/>
                <a:cs typeface="Times New Roman" panose="02020603050405020304" pitchFamily="18" charset="0"/>
              </a:rPr>
              <a:t>, Ida Petersen, and little sister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Choda</a:t>
            </a:r>
            <a:r>
              <a:rPr lang="en-US" sz="1800" dirty="0">
                <a:effectLst/>
                <a:latin typeface="Calibri" panose="020F0502020204030204" pitchFamily="34" charset="0"/>
                <a:ea typeface="Calibri" panose="020F0502020204030204" pitchFamily="34" charset="0"/>
                <a:cs typeface="Times New Roman" panose="02020603050405020304" pitchFamily="18" charset="0"/>
              </a:rPr>
              <a:t>, Richard Nicolai. My mother,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aana</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Rebecca Nicolai,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Luqaq</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Kwethluk, Alaska. My father,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ataa</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John Petersen from Owatonna, Minnesota.  </a:t>
            </a: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 in which we map our family structure is important to understanding the </a:t>
            </a:r>
            <a:r>
              <a:rPr lang="en-US" dirty="0" err="1"/>
              <a:t>Yup’ik</a:t>
            </a:r>
            <a:r>
              <a:rPr lang="en-US" dirty="0"/>
              <a:t> view of not just what it means to be family, but what it means to be human. </a:t>
            </a:r>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12</a:t>
            </a:fld>
            <a:endParaRPr lang="en-US"/>
          </a:p>
        </p:txBody>
      </p:sp>
    </p:spTree>
    <p:extLst>
      <p:ext uri="{BB962C8B-B14F-4D97-AF65-F5344CB8AC3E}">
        <p14:creationId xmlns:p14="http://schemas.microsoft.com/office/powerpoint/2010/main" val="301760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gloss-over the years: the Alaska Native Claims Settlement Act of 1971 creates social and political organization in the region: Association of Village Council Presidents, Yukon/</a:t>
            </a:r>
            <a:r>
              <a:rPr lang="en-US" dirty="0" err="1"/>
              <a:t>Kusko</a:t>
            </a:r>
            <a:r>
              <a:rPr lang="en-US" dirty="0"/>
              <a:t> Health Corp, Calista, etc. and the oil tax royalties from </a:t>
            </a:r>
            <a:r>
              <a:rPr lang="en-US" dirty="0" err="1"/>
              <a:t>ANCSA</a:t>
            </a:r>
            <a:r>
              <a:rPr lang="en-US" dirty="0"/>
              <a:t> create a shift in the regional economy. Subsistence harvesting coupled with a dependence on public sources of income (aka the government) limits the economic diversity in the region. Many </a:t>
            </a:r>
            <a:r>
              <a:rPr lang="en-US" dirty="0" err="1"/>
              <a:t>Yup’ik</a:t>
            </a:r>
            <a:r>
              <a:rPr lang="en-US" dirty="0"/>
              <a:t> still see themselves living in a highly structured relationship with the resources of their environment, not merely surviving off them.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painful realties of domestic violence, substance abuse, sexual violence, residential schools, cultural genocide/assimilation, and Western-imposed poverty stripped us of so many happy endings for our people state-wide. Thankfully, my people have responded to these social problems with urgency- our resolve to retain our uniqueness as </a:t>
            </a:r>
            <a:r>
              <a:rPr lang="en-US" dirty="0" err="1"/>
              <a:t>Yupiit</a:t>
            </a:r>
            <a:r>
              <a:rPr lang="en-US" dirty="0"/>
              <a:t> has resulted in contemporary </a:t>
            </a:r>
            <a:r>
              <a:rPr lang="en-US" dirty="0" err="1"/>
              <a:t>Yup’ik</a:t>
            </a:r>
            <a:r>
              <a:rPr lang="en-US" dirty="0"/>
              <a:t> efforts on maintaining control of land, resources, and local affairs; improving residents’ health and spiritual well-being; and finding our way back to cultural and linguistic traditions. The road is long, but present </a:t>
            </a:r>
            <a:r>
              <a:rPr lang="en-US" dirty="0" err="1"/>
              <a:t>Yup’ik</a:t>
            </a:r>
            <a:r>
              <a:rPr lang="en-US" dirty="0"/>
              <a:t> leaders, teachers, and community members seek to enhance their cultural identity while they simultaneously seek to reduce dependency on public monies.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13</a:t>
            </a:fld>
            <a:endParaRPr lang="en-US"/>
          </a:p>
        </p:txBody>
      </p:sp>
    </p:spTree>
    <p:extLst>
      <p:ext uri="{BB962C8B-B14F-4D97-AF65-F5344CB8AC3E}">
        <p14:creationId xmlns:p14="http://schemas.microsoft.com/office/powerpoint/2010/main" val="228499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 in which we map our family structure is important to understanding the </a:t>
            </a:r>
            <a:r>
              <a:rPr lang="en-US" dirty="0" err="1"/>
              <a:t>Yup’ik</a:t>
            </a:r>
            <a:r>
              <a:rPr lang="en-US" dirty="0"/>
              <a:t> view of not just what it means to be family, but what it means to be human.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our biggest values was understanding a detailed list of variations on kinship terms. This upheld the close-familial relational structure- even from village to village. Knowing your relations was a system that freed people as they traveled, they knew who their relatives were so they knew who they could ask for help, depend on, and trust. There were rules for who among your kin you spoke to, how you spoke to them, and who you could tease. </a:t>
            </a:r>
            <a:r>
              <a:rPr lang="en-US" dirty="0" err="1"/>
              <a:t>Yup’ik</a:t>
            </a:r>
            <a:r>
              <a:rPr lang="en-US" dirty="0"/>
              <a:t> see themselves as a part of a wide network of kinsfolk, spread through the region and beyond. When they meet someone for the first time, the conversation centers on who their parents are and how they are related. </a:t>
            </a:r>
          </a:p>
          <a:p>
            <a:endParaRPr lang="en-US" dirty="0"/>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14</a:t>
            </a:fld>
            <a:endParaRPr lang="en-US"/>
          </a:p>
        </p:txBody>
      </p:sp>
    </p:spTree>
    <p:extLst>
      <p:ext uri="{BB962C8B-B14F-4D97-AF65-F5344CB8AC3E}">
        <p14:creationId xmlns:p14="http://schemas.microsoft.com/office/powerpoint/2010/main" val="258999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contains no others, only persons.</a:t>
            </a:r>
          </a:p>
          <a:p>
            <a:endParaRPr lang="en-US" dirty="0"/>
          </a:p>
          <a:p>
            <a:r>
              <a:rPr lang="en-US" dirty="0"/>
              <a:t>As I learn and share about our past, it’s important for me to look forward and one cannot heal in a vacuum. It is important to share my feelings, to educate people on who we are and the joy that we share with each other simply by being alive. </a:t>
            </a:r>
          </a:p>
          <a:p>
            <a:endParaRPr lang="en-US" dirty="0"/>
          </a:p>
          <a:p>
            <a:r>
              <a:rPr lang="en-US" dirty="0"/>
              <a:t>We are taught to share everything: from food to our homes, our resources, and our knowledge. We believe, even today, that everyone is deserving of compassion. Elder Paul John summarized his view of Yup-</a:t>
            </a:r>
            <a:r>
              <a:rPr lang="en-US" dirty="0" err="1"/>
              <a:t>ik</a:t>
            </a:r>
            <a:r>
              <a:rPr lang="en-US" dirty="0"/>
              <a:t> and non-Yupik people:</a:t>
            </a:r>
            <a:br>
              <a:rPr lang="en-US" dirty="0"/>
            </a:br>
            <a:r>
              <a:rPr lang="en-US" dirty="0"/>
              <a:t>“It would be much better if we understand each other and not fight or resist each other. If we integrate teachings, our knowledge will be greater.” It is critical to delineate similarities while affirming differences, to recognize our shared humanity and re-</a:t>
            </a:r>
            <a:r>
              <a:rPr lang="en-US" dirty="0" err="1"/>
              <a:t>evlauate</a:t>
            </a:r>
            <a:r>
              <a:rPr lang="en-US" dirty="0"/>
              <a:t> our special place in history. Emphasize the similarities, explain them, validate them, and put us on equal footing.</a:t>
            </a:r>
          </a:p>
          <a:p>
            <a:endParaRPr lang="en-US" dirty="0"/>
          </a:p>
          <a:p>
            <a:r>
              <a:rPr lang="en-US" dirty="0"/>
              <a:t>There is an elaborate world that we are missing out on when we focus on the primacy of Western culture. </a:t>
            </a:r>
          </a:p>
          <a:p>
            <a:endParaRPr lang="en-US" dirty="0"/>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15</a:t>
            </a:fld>
            <a:endParaRPr lang="en-US"/>
          </a:p>
        </p:txBody>
      </p:sp>
    </p:spTree>
    <p:extLst>
      <p:ext uri="{BB962C8B-B14F-4D97-AF65-F5344CB8AC3E}">
        <p14:creationId xmlns:p14="http://schemas.microsoft.com/office/powerpoint/2010/main" val="1949442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Roadblocks in care: who is considered “family”</a:t>
            </a:r>
          </a:p>
          <a:p>
            <a:r>
              <a:rPr lang="en-US" dirty="0"/>
              <a:t>Traditional foods</a:t>
            </a:r>
          </a:p>
          <a:p>
            <a:r>
              <a:rPr lang="en-US" dirty="0"/>
              <a:t>Language barriers</a:t>
            </a:r>
          </a:p>
          <a:p>
            <a:r>
              <a:rPr lang="en-US" dirty="0"/>
              <a:t>Communication styles</a:t>
            </a:r>
          </a:p>
          <a:p>
            <a:r>
              <a:rPr lang="en-US" dirty="0"/>
              <a:t>One-way street of the perception of “knowledge”</a:t>
            </a:r>
          </a:p>
          <a:p>
            <a:r>
              <a:rPr lang="en-US" dirty="0"/>
              <a:t>Methods of learning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In other words, what have you learned today and how will that impact the way you treat </a:t>
            </a:r>
            <a:r>
              <a:rPr lang="en-US" sz="1200" dirty="0" err="1">
                <a:solidFill>
                  <a:schemeClr val="accent1"/>
                </a:solidFill>
              </a:rPr>
              <a:t>Yup’ik</a:t>
            </a:r>
            <a:r>
              <a:rPr lang="en-US" sz="1200" dirty="0">
                <a:solidFill>
                  <a:schemeClr val="accent1"/>
                </a:solidFill>
              </a:rPr>
              <a:t> people who come to you for healthcare?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this all relate to YOU? </a:t>
            </a:r>
            <a:br>
              <a:rPr lang="en-US" dirty="0"/>
            </a:br>
            <a:r>
              <a:rPr lang="en-US" dirty="0"/>
              <a:t>Our Elders and children are our most valuable resource, the care you provide my People in the healthcare industry is incredibly relevant to our future. We are all humans, so in my culture, we are family.</a:t>
            </a:r>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16</a:t>
            </a:fld>
            <a:endParaRPr lang="en-US"/>
          </a:p>
        </p:txBody>
      </p:sp>
    </p:spTree>
    <p:extLst>
      <p:ext uri="{BB962C8B-B14F-4D97-AF65-F5344CB8AC3E}">
        <p14:creationId xmlns:p14="http://schemas.microsoft.com/office/powerpoint/2010/main" val="3238303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Yupiit</a:t>
            </a:r>
            <a:r>
              <a:rPr lang="en-US" dirty="0"/>
              <a:t> shamans and spiritual leaders carved masks for our special ceremonies that were held in the </a:t>
            </a:r>
            <a:r>
              <a:rPr lang="en-US" dirty="0" err="1"/>
              <a:t>qasgi</a:t>
            </a:r>
            <a:r>
              <a:rPr lang="en-US" dirty="0"/>
              <a:t>, masks were a way to create balance and connection with the spirit world. Many of our important ceremonies were banned during the onslaught of Christianity. That is not to say there is not a revitalization!</a:t>
            </a:r>
          </a:p>
        </p:txBody>
      </p:sp>
      <p:sp>
        <p:nvSpPr>
          <p:cNvPr id="4" name="Slide Number Placeholder 3"/>
          <p:cNvSpPr>
            <a:spLocks noGrp="1"/>
          </p:cNvSpPr>
          <p:nvPr>
            <p:ph type="sldNum" sz="quarter" idx="5"/>
          </p:nvPr>
        </p:nvSpPr>
        <p:spPr/>
        <p:txBody>
          <a:bodyPr/>
          <a:lstStyle/>
          <a:p>
            <a:fld id="{B45E667C-1A25-4168-8B25-B075700509AD}" type="slidenum">
              <a:rPr lang="en-US" smtClean="0"/>
              <a:t>17</a:t>
            </a:fld>
            <a:endParaRPr lang="en-US"/>
          </a:p>
        </p:txBody>
      </p:sp>
    </p:spTree>
    <p:extLst>
      <p:ext uri="{BB962C8B-B14F-4D97-AF65-F5344CB8AC3E}">
        <p14:creationId xmlns:p14="http://schemas.microsoft.com/office/powerpoint/2010/main" val="1663687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family, my kin, celebrating </a:t>
            </a:r>
            <a:r>
              <a:rPr lang="en-US" dirty="0" err="1"/>
              <a:t>Yup’ik</a:t>
            </a:r>
            <a:r>
              <a:rPr lang="en-US" dirty="0"/>
              <a:t> joy, </a:t>
            </a:r>
            <a:r>
              <a:rPr lang="en-US" dirty="0" err="1"/>
              <a:t>Yup’ik</a:t>
            </a:r>
            <a:r>
              <a:rPr lang="en-US" dirty="0"/>
              <a:t> tradition, </a:t>
            </a:r>
            <a:r>
              <a:rPr lang="en-US" dirty="0" err="1"/>
              <a:t>Yup’ik</a:t>
            </a:r>
            <a:r>
              <a:rPr lang="en-US" dirty="0"/>
              <a:t> healing, and </a:t>
            </a:r>
            <a:r>
              <a:rPr lang="en-US" dirty="0" err="1"/>
              <a:t>Yup’ik</a:t>
            </a:r>
            <a:r>
              <a:rPr lang="en-US" dirty="0"/>
              <a:t> values through song and dance. </a:t>
            </a:r>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18</a:t>
            </a:fld>
            <a:endParaRPr lang="en-US"/>
          </a:p>
        </p:txBody>
      </p:sp>
    </p:spTree>
    <p:extLst>
      <p:ext uri="{BB962C8B-B14F-4D97-AF65-F5344CB8AC3E}">
        <p14:creationId xmlns:p14="http://schemas.microsoft.com/office/powerpoint/2010/main" val="56695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song is considered to be a healing song and this video was produced during what we thought was the height of the Covid-19 pandemic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sure you’ve heard by now, the phrase, “Kill the Indian, Save the Man.” Our Alaskan history is no different from the actual to cultural genocide Indigenous people face world-wide. I may not be “the most </a:t>
            </a:r>
            <a:r>
              <a:rPr lang="en-US" dirty="0" err="1"/>
              <a:t>Yup’ik</a:t>
            </a:r>
            <a:r>
              <a:rPr lang="en-US" dirty="0"/>
              <a:t>” human you’ve ever encountered, but my existence is resistance. I have not always been proud of who I am or where I come from but today, I wear my ancestor's skin. I am who I am because of them. </a:t>
            </a:r>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19</a:t>
            </a:fld>
            <a:endParaRPr lang="en-US"/>
          </a:p>
        </p:txBody>
      </p:sp>
    </p:spTree>
    <p:extLst>
      <p:ext uri="{BB962C8B-B14F-4D97-AF65-F5344CB8AC3E}">
        <p14:creationId xmlns:p14="http://schemas.microsoft.com/office/powerpoint/2010/main" val="1008781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Singular- Yuk, plural </a:t>
            </a:r>
            <a:r>
              <a:rPr lang="en-US" dirty="0" err="1"/>
              <a:t>Yupiit</a:t>
            </a:r>
            <a:endParaRPr lang="en-US" dirty="0"/>
          </a:p>
          <a:p>
            <a:endParaRPr lang="en-US" dirty="0"/>
          </a:p>
          <a:p>
            <a:r>
              <a:rPr lang="en-US" dirty="0"/>
              <a:t>We believed in the awareness of all things. So bring your awareness to where you are, what your environment feels like, smells like, what your emotional/mental/physical state is. Take a moment and set aside any distractions.</a:t>
            </a:r>
          </a:p>
        </p:txBody>
      </p:sp>
      <p:sp>
        <p:nvSpPr>
          <p:cNvPr id="4" name="Slide Number Placeholder 3"/>
          <p:cNvSpPr>
            <a:spLocks noGrp="1"/>
          </p:cNvSpPr>
          <p:nvPr>
            <p:ph type="sldNum" sz="quarter" idx="5"/>
          </p:nvPr>
        </p:nvSpPr>
        <p:spPr/>
        <p:txBody>
          <a:bodyPr/>
          <a:lstStyle/>
          <a:p>
            <a:fld id="{B45E667C-1A25-4168-8B25-B075700509AD}" type="slidenum">
              <a:rPr lang="en-US" smtClean="0"/>
              <a:t>2</a:t>
            </a:fld>
            <a:endParaRPr lang="en-US"/>
          </a:p>
        </p:txBody>
      </p:sp>
    </p:spTree>
    <p:extLst>
      <p:ext uri="{BB962C8B-B14F-4D97-AF65-F5344CB8AC3E}">
        <p14:creationId xmlns:p14="http://schemas.microsoft.com/office/powerpoint/2010/main" val="1661529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honored to share my experience as a </a:t>
            </a:r>
            <a:r>
              <a:rPr lang="en-US" dirty="0" err="1"/>
              <a:t>Yup’ik</a:t>
            </a:r>
            <a:r>
              <a:rPr lang="en-US" dirty="0"/>
              <a:t> woman. Your participation by listening in a </a:t>
            </a:r>
            <a:r>
              <a:rPr lang="en-US" dirty="0" err="1"/>
              <a:t>Yup’ik</a:t>
            </a:r>
            <a:r>
              <a:rPr lang="en-US" dirty="0"/>
              <a:t> way, in an attentive way, is extremely sacred to me.  I hope you steal my knowledge; I hope my words find you when you’re face to face with a Yuk who needs your care and understanding. I hope you greet my kin with compassion, restraint, and love – you never know how powerful their grateful mind may be. </a:t>
            </a:r>
          </a:p>
        </p:txBody>
      </p:sp>
      <p:sp>
        <p:nvSpPr>
          <p:cNvPr id="4" name="Slide Number Placeholder 3"/>
          <p:cNvSpPr>
            <a:spLocks noGrp="1"/>
          </p:cNvSpPr>
          <p:nvPr>
            <p:ph type="sldNum" sz="quarter" idx="5"/>
          </p:nvPr>
        </p:nvSpPr>
        <p:spPr/>
        <p:txBody>
          <a:bodyPr/>
          <a:lstStyle/>
          <a:p>
            <a:fld id="{B45E667C-1A25-4168-8B25-B075700509AD}" type="slidenum">
              <a:rPr lang="en-US" smtClean="0"/>
              <a:t>20</a:t>
            </a:fld>
            <a:endParaRPr lang="en-US"/>
          </a:p>
        </p:txBody>
      </p:sp>
    </p:spTree>
    <p:extLst>
      <p:ext uri="{BB962C8B-B14F-4D97-AF65-F5344CB8AC3E}">
        <p14:creationId xmlns:p14="http://schemas.microsoft.com/office/powerpoint/2010/main" val="285453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Ella- “awareness” or “sense” also “weather” “world” ‘outdoors” ‘universe”</a:t>
            </a:r>
          </a:p>
          <a:p>
            <a:r>
              <a:rPr lang="en-US" dirty="0" err="1"/>
              <a:t>Nuna</a:t>
            </a:r>
            <a:r>
              <a:rPr lang="en-US" dirty="0"/>
              <a:t>- land </a:t>
            </a:r>
          </a:p>
          <a:p>
            <a:endParaRPr lang="en-US" dirty="0"/>
          </a:p>
          <a:p>
            <a:r>
              <a:rPr lang="en-US" dirty="0"/>
              <a:t>Lowland delta of the Yukon-Kuskokwim (roughly the size of Kansas), we boast to have the largest population of AK Natives in the state, this area is cross-cut by historical and administrative boundaries, including two dialect groups, 3 major Christian denominations, 5 school districts, 2 census areas, and 3 Alaska Native Claims Settlement Act (</a:t>
            </a:r>
            <a:r>
              <a:rPr lang="en-US" dirty="0" err="1"/>
              <a:t>ANCSA</a:t>
            </a:r>
            <a:r>
              <a:rPr lang="en-US" dirty="0"/>
              <a:t>) regional corporations. The subarctic tundra environment means a diverse array of flora and fauna, millions of birds nest and breed in the wetlands. Annual migrations of herring and salmon are a staple in our diet, as well as seal, walrus and beluga whales. The 4-leggeds include moose, caribou, bear, fox, otter, hare, muskrat, and beaver. Edible greens and berries also contribute to our survival in this region. </a:t>
            </a:r>
          </a:p>
          <a:p>
            <a:endParaRPr lang="en-US" dirty="0"/>
          </a:p>
          <a:p>
            <a:r>
              <a:rPr lang="en-US" dirty="0"/>
              <a:t>“We </a:t>
            </a:r>
            <a:r>
              <a:rPr lang="en-US" dirty="0" err="1"/>
              <a:t>Yupiit</a:t>
            </a:r>
            <a:r>
              <a:rPr lang="en-US" dirty="0"/>
              <a:t> are like Animals and the Land is our Dish”- sharing is caring, harvesting, sharing, and the consumption of food from the land are important markers of what it means to be </a:t>
            </a:r>
            <a:r>
              <a:rPr lang="en-US" dirty="0" err="1"/>
              <a:t>Yup’ik</a:t>
            </a:r>
            <a:r>
              <a:rPr lang="en-US" dirty="0"/>
              <a:t> and the ways in which we see ourselves as different from our other human counterparts. </a:t>
            </a:r>
            <a:br>
              <a:rPr lang="en-US" dirty="0"/>
            </a:br>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3</a:t>
            </a:fld>
            <a:endParaRPr lang="en-US"/>
          </a:p>
        </p:txBody>
      </p:sp>
    </p:spTree>
    <p:extLst>
      <p:ext uri="{BB962C8B-B14F-4D97-AF65-F5344CB8AC3E}">
        <p14:creationId xmlns:p14="http://schemas.microsoft.com/office/powerpoint/2010/main" val="89819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Territorial law in the 1950s required that school-aged children receive a classroom education, hence the establishment of permanent year-round communities; this was a profound change to </a:t>
            </a:r>
            <a:r>
              <a:rPr lang="en-US" dirty="0" err="1"/>
              <a:t>Yup’ik</a:t>
            </a:r>
            <a:r>
              <a:rPr lang="en-US" dirty="0"/>
              <a:t> family and community life. Prior to the imposed Territorial law, </a:t>
            </a:r>
            <a:r>
              <a:rPr lang="en-US" dirty="0" err="1"/>
              <a:t>Yupiit</a:t>
            </a:r>
            <a:r>
              <a:rPr lang="en-US" dirty="0"/>
              <a:t> family groups lived together in segregated residences where the men would stay in the </a:t>
            </a:r>
            <a:r>
              <a:rPr lang="en-US" dirty="0" err="1"/>
              <a:t>qasgi</a:t>
            </a:r>
            <a:r>
              <a:rPr lang="en-US" dirty="0"/>
              <a:t> (communal men’s house) and smaller sod homes for the women and children. </a:t>
            </a:r>
          </a:p>
          <a:p>
            <a:r>
              <a:rPr lang="en-US" dirty="0"/>
              <a:t>There were spring, fa</a:t>
            </a:r>
            <a:r>
              <a:rPr lang="en-US" sz="1400" dirty="0"/>
              <a:t>ll, and fish camps depending on the gathering needs.  </a:t>
            </a:r>
          </a:p>
          <a:p>
            <a:endParaRPr lang="en-US" dirty="0"/>
          </a:p>
        </p:txBody>
      </p:sp>
      <p:sp>
        <p:nvSpPr>
          <p:cNvPr id="4" name="Slide Number Placeholder 3"/>
          <p:cNvSpPr>
            <a:spLocks noGrp="1"/>
          </p:cNvSpPr>
          <p:nvPr>
            <p:ph type="sldNum" sz="quarter" idx="5"/>
          </p:nvPr>
        </p:nvSpPr>
        <p:spPr/>
        <p:txBody>
          <a:bodyPr/>
          <a:lstStyle/>
          <a:p>
            <a:fld id="{B45E667C-1A25-4168-8B25-B075700509AD}" type="slidenum">
              <a:rPr lang="en-US" smtClean="0"/>
              <a:t>4</a:t>
            </a:fld>
            <a:endParaRPr lang="en-US"/>
          </a:p>
        </p:txBody>
      </p:sp>
    </p:spTree>
    <p:extLst>
      <p:ext uri="{BB962C8B-B14F-4D97-AF65-F5344CB8AC3E}">
        <p14:creationId xmlns:p14="http://schemas.microsoft.com/office/powerpoint/2010/main" val="97032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men’s house also served as a gathering space, for ceremony and sweat/steam baths.  Men had a place within a social structure in the </a:t>
            </a:r>
            <a:r>
              <a:rPr lang="en-US" dirty="0" err="1"/>
              <a:t>qasgi</a:t>
            </a:r>
            <a:r>
              <a:rPr lang="en-US" dirty="0"/>
              <a:t>- and life above ground mirrored that of the natural world. </a:t>
            </a:r>
            <a:r>
              <a:rPr lang="en-US" dirty="0" err="1"/>
              <a:t>Yupiit</a:t>
            </a:r>
            <a:r>
              <a:rPr lang="en-US" dirty="0"/>
              <a:t> people believed that sea mammals lived in a large </a:t>
            </a:r>
            <a:r>
              <a:rPr lang="en-US" dirty="0" err="1"/>
              <a:t>qasgit</a:t>
            </a:r>
            <a:r>
              <a:rPr lang="en-US" dirty="0"/>
              <a:t>, or underwater home, and viewed their treatment by people based on what they saw through a fire pit located centrally in the human’s </a:t>
            </a:r>
            <a:r>
              <a:rPr lang="en-US" dirty="0" err="1"/>
              <a:t>qasgi</a:t>
            </a:r>
            <a:r>
              <a:rPr lang="en-US" dirty="0"/>
              <a:t>. Women were allowed in the men’s house for ceremonies and feasts. The </a:t>
            </a:r>
            <a:r>
              <a:rPr lang="en-US" dirty="0" err="1"/>
              <a:t>qasgi</a:t>
            </a:r>
            <a:r>
              <a:rPr lang="en-US" dirty="0"/>
              <a:t> was a learning space, and that is what we are doing now. </a:t>
            </a:r>
          </a:p>
        </p:txBody>
      </p:sp>
      <p:sp>
        <p:nvSpPr>
          <p:cNvPr id="4" name="Slide Number Placeholder 3"/>
          <p:cNvSpPr>
            <a:spLocks noGrp="1"/>
          </p:cNvSpPr>
          <p:nvPr>
            <p:ph type="sldNum" sz="quarter" idx="5"/>
          </p:nvPr>
        </p:nvSpPr>
        <p:spPr/>
        <p:txBody>
          <a:bodyPr/>
          <a:lstStyle/>
          <a:p>
            <a:fld id="{B45E667C-1A25-4168-8B25-B075700509AD}" type="slidenum">
              <a:rPr lang="en-US" smtClean="0"/>
              <a:t>5</a:t>
            </a:fld>
            <a:endParaRPr lang="en-US"/>
          </a:p>
        </p:txBody>
      </p:sp>
    </p:spTree>
    <p:extLst>
      <p:ext uri="{BB962C8B-B14F-4D97-AF65-F5344CB8AC3E}">
        <p14:creationId xmlns:p14="http://schemas.microsoft.com/office/powerpoint/2010/main" val="294876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story, like yours, begins before me: My mother raised me Russian-Orthodox. Historically the Russian-Orthodox priests and missionaries arrived in 1840s, followed by </a:t>
            </a:r>
            <a:r>
              <a:rPr lang="en-US" dirty="0" err="1"/>
              <a:t>Morvians</a:t>
            </a:r>
            <a:r>
              <a:rPr lang="en-US" dirty="0"/>
              <a:t> (1885 in Bethel), and the Jesuits in 1888. More on this later…</a:t>
            </a:r>
          </a:p>
          <a:p>
            <a:endParaRPr lang="en-US" dirty="0"/>
          </a:p>
          <a:p>
            <a:r>
              <a:rPr lang="en-US" dirty="0"/>
              <a:t>Being half </a:t>
            </a:r>
            <a:r>
              <a:rPr lang="en-US" dirty="0" err="1"/>
              <a:t>kassaq</a:t>
            </a:r>
            <a:r>
              <a:rPr lang="en-US" dirty="0"/>
              <a:t>, or half white, and raised in urban (Fairbanks is urban) Alaska meant that there are certain impacts of colonialism that have affected my relationship with who I am. </a:t>
            </a:r>
          </a:p>
          <a:p>
            <a:endParaRPr lang="en-US" dirty="0"/>
          </a:p>
          <a:p>
            <a:r>
              <a:rPr lang="en-US" dirty="0"/>
              <a:t>“Who? You??” story</a:t>
            </a:r>
          </a:p>
          <a:p>
            <a:endParaRPr lang="en-US" dirty="0"/>
          </a:p>
          <a:p>
            <a:r>
              <a:rPr lang="en-US" dirty="0"/>
              <a:t>Much of my childhood, being </a:t>
            </a:r>
            <a:r>
              <a:rPr lang="en-US" dirty="0" err="1"/>
              <a:t>Yup’ik</a:t>
            </a:r>
            <a:r>
              <a:rPr lang="en-US" dirty="0"/>
              <a:t> meant using an </a:t>
            </a:r>
            <a:r>
              <a:rPr lang="en-US" dirty="0" err="1"/>
              <a:t>uluaq</a:t>
            </a:r>
            <a:r>
              <a:rPr lang="en-US" dirty="0"/>
              <a:t>, taking a steam bath, going to fish camp, picking berries, and getting teased by cousins. Looking back now, I see how that makes me very much </a:t>
            </a:r>
            <a:r>
              <a:rPr lang="en-US" dirty="0" err="1"/>
              <a:t>Yup’ik</a:t>
            </a:r>
            <a:r>
              <a:rPr lang="en-US" dirty="0"/>
              <a:t>, but it has helped to learn from others much wiser than me. </a:t>
            </a:r>
          </a:p>
        </p:txBody>
      </p:sp>
      <p:sp>
        <p:nvSpPr>
          <p:cNvPr id="4" name="Slide Number Placeholder 3"/>
          <p:cNvSpPr>
            <a:spLocks noGrp="1"/>
          </p:cNvSpPr>
          <p:nvPr>
            <p:ph type="sldNum" sz="quarter" idx="5"/>
          </p:nvPr>
        </p:nvSpPr>
        <p:spPr/>
        <p:txBody>
          <a:bodyPr/>
          <a:lstStyle/>
          <a:p>
            <a:fld id="{B45E667C-1A25-4168-8B25-B075700509AD}" type="slidenum">
              <a:rPr lang="en-US" smtClean="0"/>
              <a:t>6</a:t>
            </a:fld>
            <a:endParaRPr lang="en-US"/>
          </a:p>
        </p:txBody>
      </p:sp>
    </p:spTree>
    <p:extLst>
      <p:ext uri="{BB962C8B-B14F-4D97-AF65-F5344CB8AC3E}">
        <p14:creationId xmlns:p14="http://schemas.microsoft.com/office/powerpoint/2010/main" val="1406564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were told to observe speakers carefully, “learners must always observe their teachers very carefully.” </a:t>
            </a:r>
          </a:p>
          <a:p>
            <a:endParaRPr lang="en-US" dirty="0"/>
          </a:p>
          <a:p>
            <a:r>
              <a:rPr lang="en-US" dirty="0"/>
              <a:t>[take a moment, 5 deep breaths and prepare your mind to focus, set down any distractions.]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Young listeners were instructed to employ all their senses when attending to the elder’s words to allow them place what they heard in their minds, children were instructed to “thingify” knowledge. As in knowledge could be something they stole and put into their pockets. Even before children gained awareness, parents and grandparents talked to them, giving them instruction in a loving way. The potent combination of words and love, ideally permeated </a:t>
            </a:r>
            <a:r>
              <a:rPr lang="en-US" dirty="0" err="1"/>
              <a:t>Yup’ik</a:t>
            </a:r>
            <a:r>
              <a:rPr lang="en-US" dirty="0"/>
              <a:t> education—</a:t>
            </a:r>
            <a:r>
              <a:rPr lang="en-US" dirty="0" err="1"/>
              <a:t>Yup’ik</a:t>
            </a:r>
            <a:r>
              <a:rPr lang="en-US" dirty="0"/>
              <a:t> teachers blurred thinking and feeling, reason and emotion. </a:t>
            </a:r>
          </a:p>
        </p:txBody>
      </p:sp>
      <p:sp>
        <p:nvSpPr>
          <p:cNvPr id="4" name="Slide Number Placeholder 3"/>
          <p:cNvSpPr>
            <a:spLocks noGrp="1"/>
          </p:cNvSpPr>
          <p:nvPr>
            <p:ph type="sldNum" sz="quarter" idx="5"/>
          </p:nvPr>
        </p:nvSpPr>
        <p:spPr/>
        <p:txBody>
          <a:bodyPr/>
          <a:lstStyle/>
          <a:p>
            <a:fld id="{B45E667C-1A25-4168-8B25-B075700509AD}" type="slidenum">
              <a:rPr lang="en-US" smtClean="0"/>
              <a:t>7</a:t>
            </a:fld>
            <a:endParaRPr lang="en-US"/>
          </a:p>
        </p:txBody>
      </p:sp>
    </p:spTree>
    <p:extLst>
      <p:ext uri="{BB962C8B-B14F-4D97-AF65-F5344CB8AC3E}">
        <p14:creationId xmlns:p14="http://schemas.microsoft.com/office/powerpoint/2010/main" val="410100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speaking about and listening to the traditional morals reveals a culturally specific educational philosophy that includes the </a:t>
            </a:r>
            <a:r>
              <a:rPr lang="en-US" dirty="0" err="1"/>
              <a:t>Yup’ik</a:t>
            </a:r>
            <a:r>
              <a:rPr lang="en-US" dirty="0"/>
              <a:t> views of personhood, the power of the human mind, the relation of thought to action, and the connection between instruction and experience. </a:t>
            </a:r>
          </a:p>
          <a:p>
            <a:endParaRPr lang="en-US" dirty="0"/>
          </a:p>
          <a:p>
            <a:r>
              <a:rPr lang="en-US" dirty="0"/>
              <a:t>Children might not understand what was said but were told that later in life, when they had experienced what had been once described tot hem, they would remember what they heard. Words themselves were not sufficient to produce understanding, but they were given the reassurance that they would know how to behave. </a:t>
            </a:r>
          </a:p>
          <a:p>
            <a:endParaRPr lang="en-US" dirty="0"/>
          </a:p>
          <a:p>
            <a:r>
              <a:rPr lang="en-US" dirty="0" err="1"/>
              <a:t>Yupiit</a:t>
            </a:r>
            <a:r>
              <a:rPr lang="en-US" dirty="0"/>
              <a:t> considered learning to be a lifelong experience, “when you die, you are still learning.” A person also learned by watching, trial and error, and via consequence of their actions, “we are in charge of our own lives.”</a:t>
            </a:r>
          </a:p>
        </p:txBody>
      </p:sp>
      <p:sp>
        <p:nvSpPr>
          <p:cNvPr id="4" name="Slide Number Placeholder 3"/>
          <p:cNvSpPr>
            <a:spLocks noGrp="1"/>
          </p:cNvSpPr>
          <p:nvPr>
            <p:ph type="sldNum" sz="quarter" idx="5"/>
          </p:nvPr>
        </p:nvSpPr>
        <p:spPr/>
        <p:txBody>
          <a:bodyPr/>
          <a:lstStyle/>
          <a:p>
            <a:fld id="{B45E667C-1A25-4168-8B25-B075700509AD}" type="slidenum">
              <a:rPr lang="en-US" smtClean="0"/>
              <a:t>8</a:t>
            </a:fld>
            <a:endParaRPr lang="en-US"/>
          </a:p>
        </p:txBody>
      </p:sp>
    </p:spTree>
    <p:extLst>
      <p:ext uri="{BB962C8B-B14F-4D97-AF65-F5344CB8AC3E}">
        <p14:creationId xmlns:p14="http://schemas.microsoft.com/office/powerpoint/2010/main" val="343622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Yup’ik</a:t>
            </a:r>
            <a:r>
              <a:rPr lang="en-US" dirty="0"/>
              <a:t> people did not strictly separate a person’s reason and emotion, thoughts or desires. They did not equate the concept of mind with disembodied reason, set off from bodily passions that was the rational mind’s job to control. Everyone had a mind. Your merit as a human being was based on how you chose to use your mind.</a:t>
            </a:r>
          </a:p>
          <a:p>
            <a:endParaRPr lang="en-US" dirty="0"/>
          </a:p>
          <a:p>
            <a:r>
              <a:rPr lang="en-US" dirty="0"/>
              <a:t>The </a:t>
            </a:r>
            <a:r>
              <a:rPr lang="en-US" dirty="0" err="1"/>
              <a:t>Yupiit</a:t>
            </a:r>
            <a:r>
              <a:rPr lang="en-US" dirty="0"/>
              <a:t> viewed the human mind as inherently powerful, capable of pushing others (and yourself) toward positive and negative outcomes. If we anger a poor person, it can push us toward a negative circumstance, but if a poor person is grateful, it is like they are pushing us toward our own happiness (i.e. animals are more available to hunters)</a:t>
            </a:r>
          </a:p>
          <a:p>
            <a:endParaRPr lang="en-US" dirty="0"/>
          </a:p>
          <a:p>
            <a:r>
              <a:rPr lang="en-US" dirty="0"/>
              <a:t>The </a:t>
            </a:r>
            <a:r>
              <a:rPr lang="en-US" dirty="0" err="1"/>
              <a:t>Yupiit</a:t>
            </a:r>
            <a:r>
              <a:rPr lang="en-US" dirty="0"/>
              <a:t> lived in a world where even bones and dirt were sentient and aware of the human’s and their interactions. Elder Frank Andrew once described how a person would be impervious to sickness if he handled refuse and unclean things, “They say everything had awareness, because the waste cannot clean up after themselves and do things on their own, they feel gratitude toward the person who moves them to a place where people will not step on them. Their gratitude settles on the body of the person who does the task and gives him strength. That person will encounter good health and sickness will not permeate his body.” Moreover, animals viewed a person who would do the “dirty work” as extremely bright and not at all frightening, and they willingly approached that person.</a:t>
            </a:r>
          </a:p>
          <a:p>
            <a:endParaRPr lang="en-US" dirty="0"/>
          </a:p>
          <a:p>
            <a:r>
              <a:rPr lang="en-US" dirty="0"/>
              <a:t>The various outcomes of handling the trash, waste, and what we would now call “dirty work”, or “germs” were nuanced and important to Traditional </a:t>
            </a:r>
            <a:r>
              <a:rPr lang="en-US" dirty="0" err="1"/>
              <a:t>Yupiit</a:t>
            </a:r>
            <a:r>
              <a:rPr lang="en-US" dirty="0"/>
              <a:t> society. </a:t>
            </a:r>
          </a:p>
          <a:p>
            <a:endParaRPr lang="en-US" dirty="0"/>
          </a:p>
          <a:p>
            <a:r>
              <a:rPr lang="en-US" dirty="0"/>
              <a:t>One of the most powerful and fundamental admonitions in </a:t>
            </a:r>
            <a:r>
              <a:rPr lang="en-US" dirty="0" err="1"/>
              <a:t>Yupiit</a:t>
            </a:r>
            <a:r>
              <a:rPr lang="en-US" dirty="0"/>
              <a:t> culture was the treatment of elders and orphans: to be generous and compassionate towards them derives from the understanding of the power of the human mind. </a:t>
            </a:r>
          </a:p>
        </p:txBody>
      </p:sp>
      <p:sp>
        <p:nvSpPr>
          <p:cNvPr id="4" name="Slide Number Placeholder 3"/>
          <p:cNvSpPr>
            <a:spLocks noGrp="1"/>
          </p:cNvSpPr>
          <p:nvPr>
            <p:ph type="sldNum" sz="quarter" idx="5"/>
          </p:nvPr>
        </p:nvSpPr>
        <p:spPr/>
        <p:txBody>
          <a:bodyPr/>
          <a:lstStyle/>
          <a:p>
            <a:fld id="{B45E667C-1A25-4168-8B25-B075700509AD}" type="slidenum">
              <a:rPr lang="en-US" smtClean="0"/>
              <a:t>9</a:t>
            </a:fld>
            <a:endParaRPr lang="en-US"/>
          </a:p>
        </p:txBody>
      </p:sp>
    </p:spTree>
    <p:extLst>
      <p:ext uri="{BB962C8B-B14F-4D97-AF65-F5344CB8AC3E}">
        <p14:creationId xmlns:p14="http://schemas.microsoft.com/office/powerpoint/2010/main" val="2114127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69138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6996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387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5884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3240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8829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0028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12933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94399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6873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19901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71412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23786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09301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5562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08804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11155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smtClean="0"/>
              <a:pPr/>
              <a:t>8/27/2021</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874421131"/>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6.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8.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6.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CjpwbBAC3is" TargetMode="External"/><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CjpwbBAC3is?feature=oembed" TargetMode="Externa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6C2C86-63BF-47D5-AA3F-905111A238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F7A4C-7F33-4E45-8C75-2ACC829CD398}"/>
              </a:ext>
            </a:extLst>
          </p:cNvPr>
          <p:cNvSpPr>
            <a:spLocks noGrp="1"/>
          </p:cNvSpPr>
          <p:nvPr>
            <p:ph type="ctrTitle"/>
          </p:nvPr>
        </p:nvSpPr>
        <p:spPr>
          <a:xfrm>
            <a:off x="834013" y="1115568"/>
            <a:ext cx="3487616" cy="4626864"/>
          </a:xfrm>
        </p:spPr>
        <p:txBody>
          <a:bodyPr vert="horz" lIns="91440" tIns="45720" rIns="91440" bIns="45720" rtlCol="0" anchor="ctr">
            <a:normAutofit/>
          </a:bodyPr>
          <a:lstStyle/>
          <a:p>
            <a:pPr algn="l"/>
            <a:r>
              <a:rPr lang="en-US" sz="3600"/>
              <a:t>Yup’ik Resilience</a:t>
            </a:r>
          </a:p>
        </p:txBody>
      </p:sp>
      <p:cxnSp>
        <p:nvCxnSpPr>
          <p:cNvPr id="13" name="Straight Connector 12">
            <a:extLst>
              <a:ext uri="{FF2B5EF4-FFF2-40B4-BE49-F238E27FC236}">
                <a16:creationId xmlns:a16="http://schemas.microsoft.com/office/drawing/2014/main" id="{425A0768-3044-4AA9-A889-D2CAA68C51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B8ADC9-F81F-48E4-BBF9-10CD4E2A7F41}"/>
              </a:ext>
            </a:extLst>
          </p:cNvPr>
          <p:cNvSpPr txBox="1"/>
          <p:nvPr/>
        </p:nvSpPr>
        <p:spPr>
          <a:xfrm>
            <a:off x="5105398" y="1115568"/>
            <a:ext cx="6245352" cy="4626864"/>
          </a:xfrm>
          <a:prstGeom prst="rect">
            <a:avLst/>
          </a:prstGeom>
        </p:spPr>
        <p:txBody>
          <a:bodyPr vert="horz" lIns="91440" tIns="45720" rIns="91440" bIns="45720" rtlCol="0" anchor="ctr">
            <a:normAutofit/>
          </a:bodyPr>
          <a:lstStyle/>
          <a:p>
            <a:pPr>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Strength of Alaska Native Mini-Series, the Yup’ik People</a:t>
            </a:r>
            <a:b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br>
            <a:endPar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Grace Petersen</a:t>
            </a:r>
          </a:p>
          <a:p>
            <a:pPr>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8/27/2021</a:t>
            </a:r>
          </a:p>
        </p:txBody>
      </p:sp>
    </p:spTree>
    <p:extLst>
      <p:ext uri="{BB962C8B-B14F-4D97-AF65-F5344CB8AC3E}">
        <p14:creationId xmlns:p14="http://schemas.microsoft.com/office/powerpoint/2010/main" val="2197632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AE896A-EEC5-45FC-B648-C0ACE9D4AFCD}"/>
              </a:ext>
            </a:extLst>
          </p:cNvPr>
          <p:cNvPicPr>
            <a:picLocks noChangeAspect="1"/>
          </p:cNvPicPr>
          <p:nvPr/>
        </p:nvPicPr>
        <p:blipFill rotWithShape="1">
          <a:blip r:embed="rId4"/>
          <a:srcRect t="5805" b="9926"/>
          <a:stretch/>
        </p:blipFill>
        <p:spPr>
          <a:xfrm>
            <a:off x="1" y="10"/>
            <a:ext cx="12192000" cy="6857990"/>
          </a:xfrm>
          <a:prstGeom prst="rect">
            <a:avLst/>
          </a:prstGeom>
        </p:spPr>
      </p:pic>
      <p:sp useBgFill="1">
        <p:nvSpPr>
          <p:cNvPr id="1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365102-0509-442E-A2C0-53B284507FFA}"/>
              </a:ext>
            </a:extLst>
          </p:cNvPr>
          <p:cNvSpPr>
            <a:spLocks noGrp="1"/>
          </p:cNvSpPr>
          <p:nvPr>
            <p:ph type="title"/>
          </p:nvPr>
        </p:nvSpPr>
        <p:spPr>
          <a:xfrm>
            <a:off x="895465" y="926049"/>
            <a:ext cx="3596420" cy="480143"/>
          </a:xfrm>
        </p:spPr>
        <p:txBody>
          <a:bodyPr anchor="b">
            <a:normAutofit/>
          </a:bodyPr>
          <a:lstStyle/>
          <a:p>
            <a:pPr algn="l"/>
            <a:r>
              <a:rPr lang="en-US" sz="2400" i="1" dirty="0" err="1"/>
              <a:t>Qanruyutet</a:t>
            </a:r>
            <a:endParaRPr lang="en-US" sz="2400" i="1" dirty="0"/>
          </a:p>
        </p:txBody>
      </p:sp>
      <p:sp>
        <p:nvSpPr>
          <p:cNvPr id="10" name="Content Placeholder 7">
            <a:extLst>
              <a:ext uri="{FF2B5EF4-FFF2-40B4-BE49-F238E27FC236}">
                <a16:creationId xmlns:a16="http://schemas.microsoft.com/office/drawing/2014/main" id="{6C78ADA4-E994-48DF-AA65-98F6198B38EE}"/>
              </a:ext>
            </a:extLst>
          </p:cNvPr>
          <p:cNvSpPr>
            <a:spLocks noGrp="1"/>
          </p:cNvSpPr>
          <p:nvPr>
            <p:ph idx="1"/>
          </p:nvPr>
        </p:nvSpPr>
        <p:spPr>
          <a:xfrm>
            <a:off x="742955" y="1589405"/>
            <a:ext cx="3901439" cy="4435475"/>
          </a:xfrm>
        </p:spPr>
        <p:txBody>
          <a:bodyPr anchor="t">
            <a:normAutofit/>
          </a:bodyPr>
          <a:lstStyle/>
          <a:p>
            <a:pPr marL="36900" indent="0">
              <a:buNone/>
            </a:pPr>
            <a:r>
              <a:rPr lang="en-US" sz="1600" i="1" dirty="0" err="1"/>
              <a:t>Ellam</a:t>
            </a:r>
            <a:r>
              <a:rPr lang="en-US" sz="1600" i="1" dirty="0"/>
              <a:t> </a:t>
            </a:r>
            <a:r>
              <a:rPr lang="en-US" sz="1600" i="1" dirty="0" err="1"/>
              <a:t>Yua</a:t>
            </a:r>
            <a:r>
              <a:rPr lang="en-US" sz="1600" dirty="0"/>
              <a:t>, the Person of the Universe, is always watching, y</a:t>
            </a:r>
            <a:r>
              <a:rPr lang="en-US" sz="1400" dirty="0"/>
              <a:t>ou are ultimately responsible for our own actions and choices.</a:t>
            </a:r>
          </a:p>
          <a:p>
            <a:r>
              <a:rPr lang="en-US" sz="1600" dirty="0"/>
              <a:t>Cooperate</a:t>
            </a:r>
          </a:p>
          <a:p>
            <a:r>
              <a:rPr lang="en-US" sz="1600" dirty="0"/>
              <a:t>Act with Compassion and Restraint</a:t>
            </a:r>
          </a:p>
          <a:p>
            <a:r>
              <a:rPr lang="en-US" sz="1600" dirty="0"/>
              <a:t>Express Gratitude </a:t>
            </a:r>
          </a:p>
          <a:p>
            <a:r>
              <a:rPr lang="en-US" sz="1600" dirty="0"/>
              <a:t>Tie up your Anger</a:t>
            </a:r>
          </a:p>
          <a:p>
            <a:r>
              <a:rPr lang="en-US" sz="1600" dirty="0"/>
              <a:t>Be Respectful </a:t>
            </a:r>
          </a:p>
          <a:p>
            <a:r>
              <a:rPr lang="en-US" sz="1600" dirty="0"/>
              <a:t>Demonstrate Friendliness and Love</a:t>
            </a:r>
          </a:p>
          <a:p>
            <a:r>
              <a:rPr lang="en-US" sz="1600" dirty="0"/>
              <a:t>Envy and Suffering are a part of the human condition</a:t>
            </a:r>
          </a:p>
          <a:p>
            <a:r>
              <a:rPr lang="en-US" sz="1600" dirty="0"/>
              <a:t>Live in Peacefulness</a:t>
            </a:r>
          </a:p>
        </p:txBody>
      </p:sp>
    </p:spTree>
    <p:extLst>
      <p:ext uri="{BB962C8B-B14F-4D97-AF65-F5344CB8AC3E}">
        <p14:creationId xmlns:p14="http://schemas.microsoft.com/office/powerpoint/2010/main" val="208390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1B32F-DE0E-4751-848A-D25F79F29FC7}"/>
              </a:ext>
            </a:extLst>
          </p:cNvPr>
          <p:cNvSpPr>
            <a:spLocks noGrp="1"/>
          </p:cNvSpPr>
          <p:nvPr>
            <p:ph type="title"/>
          </p:nvPr>
        </p:nvSpPr>
        <p:spPr>
          <a:xfrm>
            <a:off x="834013" y="1115568"/>
            <a:ext cx="3487616" cy="4626864"/>
          </a:xfrm>
        </p:spPr>
        <p:txBody>
          <a:bodyPr>
            <a:normAutofit/>
          </a:bodyPr>
          <a:lstStyle/>
          <a:p>
            <a:pPr algn="l"/>
            <a:r>
              <a:rPr lang="en-US" sz="3600" i="1"/>
              <a:t>Yuut tuqurpallratni</a:t>
            </a:r>
            <a:r>
              <a:rPr lang="en-US" sz="3600"/>
              <a:t>, When a Great Many Died</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F4ECCF-041A-4B12-A8C7-4BD4615168A8}"/>
              </a:ext>
            </a:extLst>
          </p:cNvPr>
          <p:cNvSpPr>
            <a:spLocks noGrp="1"/>
          </p:cNvSpPr>
          <p:nvPr>
            <p:ph idx="1"/>
          </p:nvPr>
        </p:nvSpPr>
        <p:spPr>
          <a:xfrm>
            <a:off x="5105398" y="1115568"/>
            <a:ext cx="6245352" cy="4626864"/>
          </a:xfrm>
        </p:spPr>
        <p:txBody>
          <a:bodyPr anchor="ctr">
            <a:normAutofit/>
          </a:bodyPr>
          <a:lstStyle/>
          <a:p>
            <a:pPr marL="36900" indent="0">
              <a:buNone/>
            </a:pPr>
            <a:r>
              <a:rPr lang="en-US"/>
              <a:t>“The </a:t>
            </a:r>
            <a:r>
              <a:rPr lang="en-US" err="1"/>
              <a:t>Yup’ik</a:t>
            </a:r>
            <a:r>
              <a:rPr lang="en-US"/>
              <a:t> people of today are not culturally the same as their forebearers.</a:t>
            </a:r>
          </a:p>
          <a:p>
            <a:pPr marL="36900" indent="0">
              <a:buNone/>
            </a:pPr>
            <a:r>
              <a:rPr lang="en-US"/>
              <a:t>They are, however, linked to the old through the experience of the Great Death. </a:t>
            </a:r>
          </a:p>
          <a:p>
            <a:pPr marL="36900" indent="0">
              <a:buNone/>
            </a:pPr>
            <a:r>
              <a:rPr lang="en-US"/>
              <a:t>One was wiped out by it, the other was born out of it and shaped by it.</a:t>
            </a:r>
          </a:p>
          <a:p>
            <a:pPr marL="36900" indent="0">
              <a:buNone/>
            </a:pPr>
            <a:r>
              <a:rPr lang="en-US"/>
              <a:t>It is from this context that we have to see the modern </a:t>
            </a:r>
            <a:r>
              <a:rPr lang="en-US" err="1"/>
              <a:t>Yup’ik</a:t>
            </a:r>
            <a:r>
              <a:rPr lang="en-US"/>
              <a:t>. It is only from this context that we can begin to understand them.”</a:t>
            </a:r>
          </a:p>
          <a:p>
            <a:pPr marL="36900" indent="0">
              <a:buNone/>
            </a:pPr>
            <a:r>
              <a:rPr lang="en-US"/>
              <a:t>-Harold Napoleon</a:t>
            </a:r>
          </a:p>
        </p:txBody>
      </p:sp>
    </p:spTree>
    <p:extLst>
      <p:ext uri="{BB962C8B-B14F-4D97-AF65-F5344CB8AC3E}">
        <p14:creationId xmlns:p14="http://schemas.microsoft.com/office/powerpoint/2010/main" val="381845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97AC-4C9B-44DF-804F-6063048BBA14}"/>
              </a:ext>
            </a:extLst>
          </p:cNvPr>
          <p:cNvSpPr>
            <a:spLocks noGrp="1"/>
          </p:cNvSpPr>
          <p:nvPr>
            <p:ph type="title"/>
          </p:nvPr>
        </p:nvSpPr>
        <p:spPr>
          <a:xfrm>
            <a:off x="1370693" y="4406537"/>
            <a:ext cx="9440034" cy="1088336"/>
          </a:xfrm>
        </p:spPr>
        <p:txBody>
          <a:bodyPr vert="horz" lIns="91440" tIns="45720" rIns="91440" bIns="45720" rtlCol="0" anchor="b">
            <a:normAutofit/>
          </a:bodyPr>
          <a:lstStyle/>
          <a:p>
            <a:pPr>
              <a:lnSpc>
                <a:spcPct val="90000"/>
              </a:lnSpc>
            </a:pPr>
            <a:r>
              <a:rPr lang="en-US" sz="3400" i="1" dirty="0" err="1"/>
              <a:t>Wangkuta</a:t>
            </a:r>
            <a:r>
              <a:rPr lang="en-US" sz="3400" i="1" dirty="0"/>
              <a:t> </a:t>
            </a:r>
            <a:r>
              <a:rPr lang="en-US" sz="3400" i="1" dirty="0" err="1"/>
              <a:t>ilakuktut</a:t>
            </a:r>
            <a:r>
              <a:rPr lang="en-US" sz="3400" i="1" dirty="0"/>
              <a:t>, </a:t>
            </a:r>
            <a:br>
              <a:rPr lang="en-US" sz="3400" i="1" dirty="0"/>
            </a:br>
            <a:r>
              <a:rPr lang="en-US" sz="3400" dirty="0"/>
              <a:t>We are Family</a:t>
            </a:r>
            <a:endParaRPr lang="en-US" sz="3400" i="1" dirty="0"/>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6" name="Picture Placeholder 5" descr="A group of people standing in a field&#10;&#10;Description automatically generated with medium confidence">
            <a:extLst>
              <a:ext uri="{FF2B5EF4-FFF2-40B4-BE49-F238E27FC236}">
                <a16:creationId xmlns:a16="http://schemas.microsoft.com/office/drawing/2014/main" id="{A07155F8-DB35-4BE6-948D-9FAB696E8612}"/>
              </a:ext>
            </a:extLst>
          </p:cNvPr>
          <p:cNvPicPr>
            <a:picLocks noGrp="1" noChangeAspect="1"/>
          </p:cNvPicPr>
          <p:nvPr>
            <p:ph type="pic" idx="1"/>
          </p:nvPr>
        </p:nvPicPr>
        <p:blipFill rotWithShape="1">
          <a:blip r:embed="rId5"/>
          <a:srcRect t="30408" r="-1" b="17758"/>
          <a:stretch/>
        </p:blipFill>
        <p:spPr>
          <a:xfrm>
            <a:off x="-1" y="-1"/>
            <a:ext cx="12198915" cy="4220682"/>
          </a:xfrm>
          <a:prstGeom prst="rect">
            <a:avLst/>
          </a:prstGeom>
        </p:spPr>
      </p:pic>
    </p:spTree>
    <p:extLst>
      <p:ext uri="{BB962C8B-B14F-4D97-AF65-F5344CB8AC3E}">
        <p14:creationId xmlns:p14="http://schemas.microsoft.com/office/powerpoint/2010/main" val="4200638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A23ED2-D7E8-4847-98BF-A616832C81AE}"/>
              </a:ext>
            </a:extLst>
          </p:cNvPr>
          <p:cNvSpPr>
            <a:spLocks noGrp="1"/>
          </p:cNvSpPr>
          <p:nvPr>
            <p:ph type="title"/>
          </p:nvPr>
        </p:nvSpPr>
        <p:spPr>
          <a:xfrm>
            <a:off x="975360" y="558800"/>
            <a:ext cx="4596613" cy="5307691"/>
          </a:xfrm>
        </p:spPr>
        <p:txBody>
          <a:bodyPr anchor="ctr">
            <a:noAutofit/>
          </a:bodyPr>
          <a:lstStyle/>
          <a:p>
            <a:pPr algn="r"/>
            <a:r>
              <a:rPr lang="en-US" sz="3200" dirty="0">
                <a:solidFill>
                  <a:schemeClr val="accent5"/>
                </a:solidFill>
              </a:rPr>
              <a:t>Compassionate human relations, including the sharing of traditional knowledge, are thus seen to be at the heart of contemporary </a:t>
            </a:r>
            <a:r>
              <a:rPr lang="en-US" sz="3200" dirty="0" err="1">
                <a:solidFill>
                  <a:schemeClr val="accent5"/>
                </a:solidFill>
              </a:rPr>
              <a:t>Yup’ik</a:t>
            </a:r>
            <a:r>
              <a:rPr lang="en-US" sz="3200" dirty="0">
                <a:solidFill>
                  <a:schemeClr val="accent5"/>
                </a:solidFill>
              </a:rPr>
              <a:t> survival and essential to non-Natives’ understanding of the </a:t>
            </a:r>
            <a:r>
              <a:rPr lang="en-US" sz="3200" dirty="0" err="1">
                <a:solidFill>
                  <a:schemeClr val="accent5"/>
                </a:solidFill>
              </a:rPr>
              <a:t>Yup’ik</a:t>
            </a:r>
            <a:r>
              <a:rPr lang="en-US" sz="3200" dirty="0">
                <a:solidFill>
                  <a:schemeClr val="accent5"/>
                </a:solidFill>
              </a:rPr>
              <a:t>. </a:t>
            </a:r>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23007435-724F-41DA-9ACB-6AD4BA34C22B}"/>
              </a:ext>
            </a:extLst>
          </p:cNvPr>
          <p:cNvPicPr>
            <a:picLocks noGrp="1" noChangeAspect="1"/>
          </p:cNvPicPr>
          <p:nvPr>
            <p:ph idx="1"/>
          </p:nvPr>
        </p:nvPicPr>
        <p:blipFill>
          <a:blip r:embed="rId4"/>
          <a:stretch>
            <a:fillRect/>
          </a:stretch>
        </p:blipFill>
        <p:spPr>
          <a:xfrm>
            <a:off x="6499225" y="1598811"/>
            <a:ext cx="5049838" cy="3787378"/>
          </a:xfrm>
          <a:effectLst/>
        </p:spPr>
      </p:pic>
    </p:spTree>
    <p:extLst>
      <p:ext uri="{BB962C8B-B14F-4D97-AF65-F5344CB8AC3E}">
        <p14:creationId xmlns:p14="http://schemas.microsoft.com/office/powerpoint/2010/main" val="3517182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190EF1-501E-4C60-888B-D6D4D29B2EEB}"/>
              </a:ext>
            </a:extLst>
          </p:cNvPr>
          <p:cNvSpPr>
            <a:spLocks noGrp="1"/>
          </p:cNvSpPr>
          <p:nvPr>
            <p:ph type="title"/>
          </p:nvPr>
        </p:nvSpPr>
        <p:spPr>
          <a:xfrm>
            <a:off x="235868" y="1998562"/>
            <a:ext cx="3672580" cy="970450"/>
          </a:xfrm>
        </p:spPr>
        <p:txBody>
          <a:bodyPr vert="horz" lIns="91440" tIns="45720" rIns="91440" bIns="45720" rtlCol="0" anchor="b">
            <a:normAutofit fontScale="90000"/>
          </a:bodyPr>
          <a:lstStyle/>
          <a:p>
            <a:pPr algn="l"/>
            <a:r>
              <a:rPr lang="en-US" sz="2800" i="1" dirty="0" err="1"/>
              <a:t>Tuqluucaraq</a:t>
            </a:r>
            <a:r>
              <a:rPr lang="en-US" sz="2800" i="1" dirty="0"/>
              <a:t>, </a:t>
            </a:r>
            <a:r>
              <a:rPr lang="en-US" sz="2800" dirty="0"/>
              <a:t>The way of Addressing One’s Relatives</a:t>
            </a:r>
            <a:r>
              <a:rPr lang="en-US" sz="2800" i="1" dirty="0"/>
              <a:t/>
            </a:r>
            <a:br>
              <a:rPr lang="en-US" sz="2800" i="1" dirty="0"/>
            </a:br>
            <a:r>
              <a:rPr lang="en-US" sz="2800" i="1" dirty="0">
                <a:solidFill>
                  <a:schemeClr val="accent5"/>
                </a:solidFill>
              </a:rPr>
              <a:t/>
            </a:r>
            <a:br>
              <a:rPr lang="en-US" sz="2800" i="1" dirty="0">
                <a:solidFill>
                  <a:schemeClr val="accent5"/>
                </a:solidFill>
              </a:rPr>
            </a:br>
            <a:r>
              <a:rPr lang="en-US" sz="2800" i="1" dirty="0" err="1">
                <a:solidFill>
                  <a:schemeClr val="accent5"/>
                </a:solidFill>
              </a:rPr>
              <a:t>Atmak</a:t>
            </a:r>
            <a:r>
              <a:rPr lang="en-US" sz="2800" i="1" dirty="0">
                <a:solidFill>
                  <a:schemeClr val="accent5"/>
                </a:solidFill>
              </a:rPr>
              <a:t>, </a:t>
            </a:r>
            <a:r>
              <a:rPr lang="en-US" sz="2800" i="1" dirty="0" err="1">
                <a:solidFill>
                  <a:schemeClr val="accent5"/>
                </a:solidFill>
              </a:rPr>
              <a:t>Agayulirta</a:t>
            </a:r>
            <a:r>
              <a:rPr lang="en-US" sz="2800" i="1" dirty="0">
                <a:solidFill>
                  <a:schemeClr val="accent5"/>
                </a:solidFill>
              </a:rPr>
              <a:t>, </a:t>
            </a:r>
            <a:r>
              <a:rPr lang="en-US" sz="2800" i="1" dirty="0" err="1">
                <a:solidFill>
                  <a:schemeClr val="accent5"/>
                </a:solidFill>
              </a:rPr>
              <a:t>A’lla</a:t>
            </a:r>
            <a:endParaRPr lang="en-US" sz="2800" i="1" dirty="0">
              <a:solidFill>
                <a:schemeClr val="accent5"/>
              </a:solidFill>
            </a:endParaRPr>
          </a:p>
        </p:txBody>
      </p:sp>
      <p:sp>
        <p:nvSpPr>
          <p:cNvPr id="10" name="Text Placeholder 9">
            <a:extLst>
              <a:ext uri="{FF2B5EF4-FFF2-40B4-BE49-F238E27FC236}">
                <a16:creationId xmlns:a16="http://schemas.microsoft.com/office/drawing/2014/main" id="{E8AD0AB0-384D-4DE4-9A95-B667CE5FA4C3}"/>
              </a:ext>
            </a:extLst>
          </p:cNvPr>
          <p:cNvSpPr>
            <a:spLocks noGrp="1"/>
          </p:cNvSpPr>
          <p:nvPr>
            <p:ph type="body" sz="half" idx="2"/>
          </p:nvPr>
        </p:nvSpPr>
        <p:spPr>
          <a:xfrm>
            <a:off x="235867" y="3302642"/>
            <a:ext cx="4367755" cy="2033287"/>
          </a:xfrm>
        </p:spPr>
        <p:txBody>
          <a:bodyPr vert="horz" lIns="91440" tIns="45720" rIns="91440" bIns="45720" rtlCol="0" anchor="t">
            <a:normAutofit/>
          </a:bodyPr>
          <a:lstStyle/>
          <a:p>
            <a:pPr algn="r"/>
            <a:r>
              <a:rPr lang="en-US" sz="1800" dirty="0">
                <a:solidFill>
                  <a:schemeClr val="tx1"/>
                </a:solidFill>
              </a:rPr>
              <a:t>One-to-one relationship between the namesake and the person who was named.</a:t>
            </a:r>
          </a:p>
          <a:p>
            <a:pPr algn="r"/>
            <a:endParaRPr lang="en-US" sz="1800" dirty="0">
              <a:solidFill>
                <a:schemeClr val="tx1"/>
              </a:solidFill>
            </a:endParaRPr>
          </a:p>
          <a:p>
            <a:pPr algn="r"/>
            <a:r>
              <a:rPr lang="en-US" sz="1800" i="1" dirty="0" err="1">
                <a:solidFill>
                  <a:schemeClr val="tx1"/>
                </a:solidFill>
              </a:rPr>
              <a:t>Tuqluun</a:t>
            </a:r>
            <a:r>
              <a:rPr lang="en-US" sz="1800" dirty="0">
                <a:solidFill>
                  <a:schemeClr val="tx1"/>
                </a:solidFill>
              </a:rPr>
              <a:t>, a system that encourages closeness among relatives.</a:t>
            </a:r>
          </a:p>
          <a:p>
            <a:pPr algn="r"/>
            <a:endParaRPr lang="en-US" sz="1800" i="1" dirty="0">
              <a:solidFill>
                <a:schemeClr val="tx1"/>
              </a:solidFill>
            </a:endParaRPr>
          </a:p>
          <a:p>
            <a:pPr algn="r"/>
            <a:endParaRPr lang="en-US" sz="1800" i="1" dirty="0">
              <a:solidFill>
                <a:schemeClr val="tx1"/>
              </a:solidFill>
            </a:endParaRPr>
          </a:p>
          <a:p>
            <a:pPr algn="r"/>
            <a:endParaRPr lang="en-US" sz="1800" dirty="0">
              <a:solidFill>
                <a:schemeClr val="tx1"/>
              </a:solidFill>
            </a:endParaRPr>
          </a:p>
          <a:p>
            <a:pPr algn="r"/>
            <a:endParaRPr lang="en-US" sz="2800" dirty="0">
              <a:solidFill>
                <a:schemeClr val="accent5"/>
              </a:solidFill>
            </a:endParaRPr>
          </a:p>
        </p:txBody>
      </p:sp>
      <p:pic>
        <p:nvPicPr>
          <p:cNvPr id="22" name="Picture 21">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8" name="Content Placeholder 7" descr="A person smiling for the camera&#10;&#10;Description automatically generated with low confidence">
            <a:extLst>
              <a:ext uri="{FF2B5EF4-FFF2-40B4-BE49-F238E27FC236}">
                <a16:creationId xmlns:a16="http://schemas.microsoft.com/office/drawing/2014/main" id="{2A0043AF-AC45-438B-9CFA-42DB313CB181}"/>
              </a:ext>
            </a:extLst>
          </p:cNvPr>
          <p:cNvPicPr>
            <a:picLocks noGrp="1" noChangeAspect="1"/>
          </p:cNvPicPr>
          <p:nvPr>
            <p:ph type="pic" idx="1"/>
          </p:nvPr>
        </p:nvPicPr>
        <p:blipFill rotWithShape="1">
          <a:blip r:embed="rId5"/>
          <a:srcRect r="1" b="31764"/>
          <a:stretch/>
        </p:blipFill>
        <p:spPr>
          <a:xfrm>
            <a:off x="4654295" y="10"/>
            <a:ext cx="7537705" cy="6857990"/>
          </a:xfrm>
          <a:prstGeom prst="rect">
            <a:avLst/>
          </a:prstGeom>
        </p:spPr>
      </p:pic>
    </p:spTree>
    <p:extLst>
      <p:ext uri="{BB962C8B-B14F-4D97-AF65-F5344CB8AC3E}">
        <p14:creationId xmlns:p14="http://schemas.microsoft.com/office/powerpoint/2010/main" val="396105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97AC-4C9B-44DF-804F-6063048BBA14}"/>
              </a:ext>
            </a:extLst>
          </p:cNvPr>
          <p:cNvSpPr>
            <a:spLocks noGrp="1"/>
          </p:cNvSpPr>
          <p:nvPr>
            <p:ph type="title"/>
          </p:nvPr>
        </p:nvSpPr>
        <p:spPr>
          <a:xfrm>
            <a:off x="1370693" y="4406537"/>
            <a:ext cx="9440034" cy="1088336"/>
          </a:xfrm>
        </p:spPr>
        <p:txBody>
          <a:bodyPr vert="horz" lIns="91440" tIns="45720" rIns="91440" bIns="45720" rtlCol="0" anchor="b">
            <a:normAutofit/>
          </a:bodyPr>
          <a:lstStyle/>
          <a:p>
            <a:pPr>
              <a:lnSpc>
                <a:spcPct val="90000"/>
              </a:lnSpc>
            </a:pPr>
            <a:r>
              <a:rPr lang="en-US" sz="3400" i="1" dirty="0" err="1"/>
              <a:t>Wangkuta</a:t>
            </a:r>
            <a:r>
              <a:rPr lang="en-US" sz="3400" i="1" dirty="0"/>
              <a:t> </a:t>
            </a:r>
            <a:r>
              <a:rPr lang="en-US" sz="3400" i="1" dirty="0" err="1"/>
              <a:t>ilakuktut</a:t>
            </a:r>
            <a:r>
              <a:rPr lang="en-US" sz="3400" i="1" dirty="0"/>
              <a:t>, </a:t>
            </a:r>
            <a:br>
              <a:rPr lang="en-US" sz="3400" i="1" dirty="0"/>
            </a:br>
            <a:r>
              <a:rPr lang="en-US" sz="3400" dirty="0"/>
              <a:t>We are Family</a:t>
            </a:r>
            <a:endParaRPr lang="en-US" sz="3400" i="1" dirty="0"/>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6" name="Picture Placeholder 5" descr="A group of people standing in a field&#10;&#10;Description automatically generated with medium confidence">
            <a:extLst>
              <a:ext uri="{FF2B5EF4-FFF2-40B4-BE49-F238E27FC236}">
                <a16:creationId xmlns:a16="http://schemas.microsoft.com/office/drawing/2014/main" id="{A07155F8-DB35-4BE6-948D-9FAB696E8612}"/>
              </a:ext>
            </a:extLst>
          </p:cNvPr>
          <p:cNvPicPr>
            <a:picLocks noGrp="1" noChangeAspect="1"/>
          </p:cNvPicPr>
          <p:nvPr>
            <p:ph type="pic" idx="1"/>
          </p:nvPr>
        </p:nvPicPr>
        <p:blipFill rotWithShape="1">
          <a:blip r:embed="rId5"/>
          <a:srcRect t="30408" r="-1" b="17758"/>
          <a:stretch/>
        </p:blipFill>
        <p:spPr>
          <a:xfrm>
            <a:off x="-1" y="-1"/>
            <a:ext cx="12198915" cy="4220682"/>
          </a:xfrm>
          <a:prstGeom prst="rect">
            <a:avLst/>
          </a:prstGeom>
        </p:spPr>
      </p:pic>
    </p:spTree>
    <p:extLst>
      <p:ext uri="{BB962C8B-B14F-4D97-AF65-F5344CB8AC3E}">
        <p14:creationId xmlns:p14="http://schemas.microsoft.com/office/powerpoint/2010/main" val="1244277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F06EF1-C48F-440D-AB65-364CE1500601}"/>
              </a:ext>
            </a:extLst>
          </p:cNvPr>
          <p:cNvSpPr>
            <a:spLocks noGrp="1"/>
          </p:cNvSpPr>
          <p:nvPr>
            <p:ph idx="1"/>
          </p:nvPr>
        </p:nvSpPr>
        <p:spPr>
          <a:xfrm>
            <a:off x="919119" y="1935649"/>
            <a:ext cx="10353762" cy="3581231"/>
          </a:xfrm>
        </p:spPr>
        <p:txBody>
          <a:bodyPr>
            <a:normAutofit/>
          </a:bodyPr>
          <a:lstStyle/>
          <a:p>
            <a:pPr marL="36900" indent="0">
              <a:buNone/>
            </a:pPr>
            <a:r>
              <a:rPr lang="en-US" sz="4800" dirty="0"/>
              <a:t>In what ways do you see historical and contemporary </a:t>
            </a:r>
            <a:r>
              <a:rPr lang="en-US" sz="4800" dirty="0" err="1"/>
              <a:t>Yup’ik</a:t>
            </a:r>
            <a:r>
              <a:rPr lang="en-US" sz="4800" dirty="0"/>
              <a:t> culture manifest itself in your communication with, and care of, </a:t>
            </a:r>
            <a:r>
              <a:rPr lang="en-US" sz="4800" dirty="0" err="1"/>
              <a:t>Yup’ik</a:t>
            </a:r>
            <a:r>
              <a:rPr lang="en-US" sz="4800" dirty="0"/>
              <a:t> people?</a:t>
            </a:r>
          </a:p>
          <a:p>
            <a:pPr marL="36900" indent="0">
              <a:buNone/>
            </a:pPr>
            <a:endParaRPr lang="en-US" sz="4800" dirty="0"/>
          </a:p>
        </p:txBody>
      </p:sp>
    </p:spTree>
    <p:extLst>
      <p:ext uri="{BB962C8B-B14F-4D97-AF65-F5344CB8AC3E}">
        <p14:creationId xmlns:p14="http://schemas.microsoft.com/office/powerpoint/2010/main" val="68685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F6FE-2AEE-4F6F-8987-D4DB8ED99A72}"/>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i="1" dirty="0" err="1"/>
              <a:t>Yuraq</a:t>
            </a:r>
            <a:r>
              <a:rPr lang="en-US" sz="4800" dirty="0"/>
              <a:t>, Dancing</a:t>
            </a:r>
          </a:p>
        </p:txBody>
      </p:sp>
      <p:pic>
        <p:nvPicPr>
          <p:cNvPr id="26" name="Picture 25">
            <a:extLst>
              <a:ext uri="{FF2B5EF4-FFF2-40B4-BE49-F238E27FC236}">
                <a16:creationId xmlns:a16="http://schemas.microsoft.com/office/drawing/2014/main" id="{A26253E7-65E8-4CFA-9503-31AA96B779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6" name="Picture 5">
            <a:extLst>
              <a:ext uri="{FF2B5EF4-FFF2-40B4-BE49-F238E27FC236}">
                <a16:creationId xmlns:a16="http://schemas.microsoft.com/office/drawing/2014/main" id="{46118C68-B3EC-495E-94F9-654E6D2390AA}"/>
              </a:ext>
            </a:extLst>
          </p:cNvPr>
          <p:cNvPicPr>
            <a:picLocks noChangeAspect="1"/>
          </p:cNvPicPr>
          <p:nvPr/>
        </p:nvPicPr>
        <p:blipFill rotWithShape="1">
          <a:blip r:embed="rId5"/>
          <a:srcRect t="13824" b="42038"/>
          <a:stretch/>
        </p:blipFill>
        <p:spPr>
          <a:xfrm>
            <a:off x="-5" y="-6"/>
            <a:ext cx="6096000" cy="4220682"/>
          </a:xfrm>
          <a:prstGeom prst="rect">
            <a:avLst/>
          </a:prstGeom>
        </p:spPr>
      </p:pic>
      <p:pic>
        <p:nvPicPr>
          <p:cNvPr id="5" name="Content Placeholder 4" descr="A group of children in costumes&#10;&#10;Description automatically generated with low confidence">
            <a:extLst>
              <a:ext uri="{FF2B5EF4-FFF2-40B4-BE49-F238E27FC236}">
                <a16:creationId xmlns:a16="http://schemas.microsoft.com/office/drawing/2014/main" id="{ACD4C3C0-C0BA-42DF-9B12-25284B0CE503}"/>
              </a:ext>
            </a:extLst>
          </p:cNvPr>
          <p:cNvPicPr>
            <a:picLocks noGrp="1" noChangeAspect="1"/>
          </p:cNvPicPr>
          <p:nvPr>
            <p:ph sz="half" idx="2"/>
          </p:nvPr>
        </p:nvPicPr>
        <p:blipFill rotWithShape="1">
          <a:blip r:embed="rId6"/>
          <a:srcRect t="7988" r="-2" b="6125"/>
          <a:stretch/>
        </p:blipFill>
        <p:spPr>
          <a:xfrm>
            <a:off x="6049109" y="5"/>
            <a:ext cx="6142896" cy="4220681"/>
          </a:xfrm>
          <a:prstGeom prst="rect">
            <a:avLst/>
          </a:prstGeom>
        </p:spPr>
      </p:pic>
    </p:spTree>
    <p:extLst>
      <p:ext uri="{BB962C8B-B14F-4D97-AF65-F5344CB8AC3E}">
        <p14:creationId xmlns:p14="http://schemas.microsoft.com/office/powerpoint/2010/main" val="3465110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B2CE-7A4A-4236-84BB-CDD52B4F8210}"/>
              </a:ext>
            </a:extLst>
          </p:cNvPr>
          <p:cNvSpPr>
            <a:spLocks noGrp="1"/>
          </p:cNvSpPr>
          <p:nvPr>
            <p:ph type="title"/>
          </p:nvPr>
        </p:nvSpPr>
        <p:spPr>
          <a:xfrm>
            <a:off x="5146160" y="609599"/>
            <a:ext cx="5978072" cy="1104901"/>
          </a:xfrm>
        </p:spPr>
        <p:txBody>
          <a:bodyPr vert="horz" lIns="91440" tIns="45720" rIns="91440" bIns="45720" rtlCol="0" anchor="ctr">
            <a:normAutofit/>
          </a:bodyPr>
          <a:lstStyle/>
          <a:p>
            <a:r>
              <a:rPr lang="en-US" i="1"/>
              <a:t>Yuraq </a:t>
            </a:r>
            <a:r>
              <a:rPr lang="en-US"/>
              <a:t>Preserved</a:t>
            </a:r>
            <a:endParaRPr lang="en-US" dirty="0"/>
          </a:p>
        </p:txBody>
      </p:sp>
      <p:pic>
        <p:nvPicPr>
          <p:cNvPr id="13" name="Picture 12">
            <a:extLst>
              <a:ext uri="{FF2B5EF4-FFF2-40B4-BE49-F238E27FC236}">
                <a16:creationId xmlns:a16="http://schemas.microsoft.com/office/drawing/2014/main" id="{0D78F8DF-3E28-42C3-B1C8-5A591036A6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5" name="Content Placeholder 4">
            <a:extLst>
              <a:ext uri="{FF2B5EF4-FFF2-40B4-BE49-F238E27FC236}">
                <a16:creationId xmlns:a16="http://schemas.microsoft.com/office/drawing/2014/main" id="{3E145C48-0287-46A0-8463-C39EC28BFD52}"/>
              </a:ext>
            </a:extLst>
          </p:cNvPr>
          <p:cNvPicPr>
            <a:picLocks noGrp="1" noChangeAspect="1"/>
          </p:cNvPicPr>
          <p:nvPr>
            <p:ph sz="half" idx="2"/>
          </p:nvPr>
        </p:nvPicPr>
        <p:blipFill rotWithShape="1">
          <a:blip r:embed="rId5"/>
          <a:srcRect t="7993" r="-1" b="-1"/>
          <a:stretch/>
        </p:blipFill>
        <p:spPr>
          <a:xfrm>
            <a:off x="-10649" y="10"/>
            <a:ext cx="4571649" cy="4206230"/>
          </a:xfrm>
          <a:prstGeom prst="rect">
            <a:avLst/>
          </a:prstGeom>
        </p:spPr>
      </p:pic>
      <p:pic>
        <p:nvPicPr>
          <p:cNvPr id="6" name="Content Placeholder 5">
            <a:extLst>
              <a:ext uri="{FF2B5EF4-FFF2-40B4-BE49-F238E27FC236}">
                <a16:creationId xmlns:a16="http://schemas.microsoft.com/office/drawing/2014/main" id="{7314B88C-5892-4983-9C11-2F5CA828B34C}"/>
              </a:ext>
            </a:extLst>
          </p:cNvPr>
          <p:cNvPicPr>
            <a:picLocks noChangeAspect="1"/>
          </p:cNvPicPr>
          <p:nvPr/>
        </p:nvPicPr>
        <p:blipFill rotWithShape="1">
          <a:blip r:embed="rId6"/>
          <a:srcRect r="-1" b="1406"/>
          <a:stretch/>
        </p:blipFill>
        <p:spPr>
          <a:xfrm>
            <a:off x="-10649" y="4322618"/>
            <a:ext cx="4571649" cy="2535382"/>
          </a:xfrm>
          <a:prstGeom prst="rect">
            <a:avLst/>
          </a:prstGeom>
        </p:spPr>
      </p:pic>
      <p:pic>
        <p:nvPicPr>
          <p:cNvPr id="7" name="Picture 6">
            <a:extLst>
              <a:ext uri="{FF2B5EF4-FFF2-40B4-BE49-F238E27FC236}">
                <a16:creationId xmlns:a16="http://schemas.microsoft.com/office/drawing/2014/main" id="{3DAB4FF6-F109-4FEC-8053-ED6C213558F2}"/>
              </a:ext>
            </a:extLst>
          </p:cNvPr>
          <p:cNvPicPr>
            <a:picLocks noChangeAspect="1"/>
          </p:cNvPicPr>
          <p:nvPr/>
        </p:nvPicPr>
        <p:blipFill>
          <a:blip r:embed="rId7"/>
          <a:stretch>
            <a:fillRect/>
          </a:stretch>
        </p:blipFill>
        <p:spPr>
          <a:xfrm>
            <a:off x="4679883" y="1807210"/>
            <a:ext cx="7239000" cy="2857500"/>
          </a:xfrm>
          <a:prstGeom prst="rect">
            <a:avLst/>
          </a:prstGeom>
        </p:spPr>
      </p:pic>
      <p:sp>
        <p:nvSpPr>
          <p:cNvPr id="18" name="Content Placeholder 2">
            <a:extLst>
              <a:ext uri="{FF2B5EF4-FFF2-40B4-BE49-F238E27FC236}">
                <a16:creationId xmlns:a16="http://schemas.microsoft.com/office/drawing/2014/main" id="{7C6A3A0E-CCB9-4FAF-8303-77383A372C03}"/>
              </a:ext>
            </a:extLst>
          </p:cNvPr>
          <p:cNvSpPr>
            <a:spLocks noGrp="1"/>
          </p:cNvSpPr>
          <p:nvPr>
            <p:ph sz="half" idx="1"/>
          </p:nvPr>
        </p:nvSpPr>
        <p:spPr>
          <a:xfrm>
            <a:off x="3016613" y="5279502"/>
            <a:ext cx="9440034" cy="621614"/>
          </a:xfrm>
        </p:spPr>
        <p:txBody>
          <a:bodyPr vert="horz" lIns="91440" tIns="45720" rIns="91440" bIns="45720" rtlCol="0" anchor="t">
            <a:normAutofit/>
          </a:bodyPr>
          <a:lstStyle/>
          <a:p>
            <a:pPr marL="0" indent="0" algn="ctr">
              <a:buNone/>
            </a:pPr>
            <a:r>
              <a:rPr lang="en-US" dirty="0" err="1">
                <a:solidFill>
                  <a:schemeClr val="tx1"/>
                </a:solidFill>
                <a:hlinkClick r:id="rId8"/>
              </a:rPr>
              <a:t>Tarvarnauramken</a:t>
            </a:r>
            <a:r>
              <a:rPr lang="en-US" dirty="0">
                <a:solidFill>
                  <a:schemeClr val="tx1"/>
                </a:solidFill>
                <a:hlinkClick r:id="rId8"/>
              </a:rPr>
              <a:t>: Blessings In A Time Of Crisis</a:t>
            </a:r>
            <a:endParaRPr lang="en-US" dirty="0">
              <a:solidFill>
                <a:schemeClr val="tx1"/>
              </a:solidFill>
            </a:endParaRPr>
          </a:p>
        </p:txBody>
      </p:sp>
    </p:spTree>
    <p:extLst>
      <p:ext uri="{BB962C8B-B14F-4D97-AF65-F5344CB8AC3E}">
        <p14:creationId xmlns:p14="http://schemas.microsoft.com/office/powerpoint/2010/main" val="273386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66E851-2D88-43CF-B198-58A5FFC1437E}"/>
              </a:ext>
            </a:extLst>
          </p:cNvPr>
          <p:cNvSpPr>
            <a:spLocks noGrp="1"/>
          </p:cNvSpPr>
          <p:nvPr>
            <p:ph type="title"/>
          </p:nvPr>
        </p:nvSpPr>
        <p:spPr/>
        <p:txBody>
          <a:bodyPr>
            <a:normAutofit fontScale="90000"/>
          </a:bodyPr>
          <a:lstStyle/>
          <a:p>
            <a:r>
              <a:rPr lang="en-US" dirty="0" err="1"/>
              <a:t>Tarvarnauramken</a:t>
            </a:r>
            <a:r>
              <a:rPr lang="en-US" dirty="0"/>
              <a:t>: Blessings in a Time of Crisis</a:t>
            </a:r>
          </a:p>
        </p:txBody>
      </p:sp>
      <p:pic>
        <p:nvPicPr>
          <p:cNvPr id="7" name="Online Media 6" title="Tarvarnauramken: Blessings In A Time Of Crisis">
            <a:hlinkClick r:id="" action="ppaction://media"/>
            <a:extLst>
              <a:ext uri="{FF2B5EF4-FFF2-40B4-BE49-F238E27FC236}">
                <a16:creationId xmlns:a16="http://schemas.microsoft.com/office/drawing/2014/main" id="{F4BFB21D-CACC-41E7-BB04-708C943B7CCF}"/>
              </a:ext>
            </a:extLst>
          </p:cNvPr>
          <p:cNvPicPr>
            <a:picLocks noGrp="1" noRot="1" noChangeAspect="1"/>
          </p:cNvPicPr>
          <p:nvPr>
            <p:ph idx="1"/>
            <a:videoFile r:link="rId1"/>
          </p:nvPr>
        </p:nvPicPr>
        <p:blipFill>
          <a:blip r:embed="rId4"/>
          <a:stretch>
            <a:fillRect/>
          </a:stretch>
        </p:blipFill>
        <p:spPr>
          <a:xfrm>
            <a:off x="2498725" y="1731963"/>
            <a:ext cx="7185025" cy="4059237"/>
          </a:xfrm>
          <a:prstGeom prst="rect">
            <a:avLst/>
          </a:prstGeom>
        </p:spPr>
      </p:pic>
    </p:spTree>
    <p:extLst>
      <p:ext uri="{BB962C8B-B14F-4D97-AF65-F5344CB8AC3E}">
        <p14:creationId xmlns:p14="http://schemas.microsoft.com/office/powerpoint/2010/main" val="201476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0CC8-D380-404D-8314-5B3FAE987918}"/>
              </a:ext>
            </a:extLst>
          </p:cNvPr>
          <p:cNvSpPr>
            <a:spLocks noGrp="1"/>
          </p:cNvSpPr>
          <p:nvPr>
            <p:ph type="title"/>
          </p:nvPr>
        </p:nvSpPr>
        <p:spPr>
          <a:xfrm>
            <a:off x="355601" y="609600"/>
            <a:ext cx="3636944" cy="970450"/>
          </a:xfrm>
        </p:spPr>
        <p:txBody>
          <a:bodyPr anchor="b">
            <a:normAutofit/>
          </a:bodyPr>
          <a:lstStyle/>
          <a:p>
            <a:pPr algn="l"/>
            <a:r>
              <a:rPr lang="en-US" sz="4400" i="1" dirty="0" err="1"/>
              <a:t>Cama’i</a:t>
            </a:r>
            <a:r>
              <a:rPr lang="en-US" sz="4400" dirty="0"/>
              <a:t>, </a:t>
            </a:r>
            <a:r>
              <a:rPr lang="en-US" sz="2800" dirty="0"/>
              <a:t>Welcome</a:t>
            </a:r>
          </a:p>
        </p:txBody>
      </p:sp>
      <p:sp>
        <p:nvSpPr>
          <p:cNvPr id="15" name="Content Placeholder 8">
            <a:extLst>
              <a:ext uri="{FF2B5EF4-FFF2-40B4-BE49-F238E27FC236}">
                <a16:creationId xmlns:a16="http://schemas.microsoft.com/office/drawing/2014/main" id="{26C1A7ED-6210-4E08-9071-BEC85CB3B9B6}"/>
              </a:ext>
            </a:extLst>
          </p:cNvPr>
          <p:cNvSpPr>
            <a:spLocks noGrp="1"/>
          </p:cNvSpPr>
          <p:nvPr>
            <p:ph idx="1"/>
          </p:nvPr>
        </p:nvSpPr>
        <p:spPr>
          <a:xfrm>
            <a:off x="407543" y="1783249"/>
            <a:ext cx="4196080" cy="4058751"/>
          </a:xfrm>
        </p:spPr>
        <p:txBody>
          <a:bodyPr anchor="t">
            <a:normAutofit/>
          </a:bodyPr>
          <a:lstStyle/>
          <a:p>
            <a:r>
              <a:rPr lang="en-US" i="1" dirty="0" err="1"/>
              <a:t>Nuna</a:t>
            </a:r>
            <a:r>
              <a:rPr lang="en-US" i="1" dirty="0"/>
              <a:t>, </a:t>
            </a:r>
            <a:r>
              <a:rPr lang="en-US" dirty="0"/>
              <a:t>the Land</a:t>
            </a:r>
          </a:p>
          <a:p>
            <a:r>
              <a:rPr lang="en-US" i="1" dirty="0" err="1"/>
              <a:t>Yupiit</a:t>
            </a:r>
            <a:r>
              <a:rPr lang="en-US" i="1" dirty="0"/>
              <a:t>, </a:t>
            </a:r>
            <a:r>
              <a:rPr lang="en-US" dirty="0"/>
              <a:t>the People</a:t>
            </a:r>
          </a:p>
          <a:p>
            <a:r>
              <a:rPr lang="en-US" i="1" dirty="0" err="1"/>
              <a:t>Wiinga-llu</a:t>
            </a:r>
            <a:r>
              <a:rPr lang="en-US" i="1" dirty="0"/>
              <a:t>, </a:t>
            </a:r>
            <a:r>
              <a:rPr lang="en-US" dirty="0"/>
              <a:t>Me</a:t>
            </a:r>
          </a:p>
          <a:p>
            <a:r>
              <a:rPr lang="en-US" i="1" dirty="0" err="1"/>
              <a:t>Yupiugukut</a:t>
            </a:r>
            <a:r>
              <a:rPr lang="en-US" dirty="0"/>
              <a:t>, We are </a:t>
            </a:r>
            <a:r>
              <a:rPr lang="en-US" dirty="0" err="1"/>
              <a:t>Yup’ik</a:t>
            </a:r>
            <a:endParaRPr lang="en-US" dirty="0"/>
          </a:p>
          <a:p>
            <a:r>
              <a:rPr lang="en-US" dirty="0"/>
              <a:t>The Great Death</a:t>
            </a:r>
          </a:p>
          <a:p>
            <a:r>
              <a:rPr lang="en-US" i="1" dirty="0" err="1"/>
              <a:t>Wangkuta</a:t>
            </a:r>
            <a:r>
              <a:rPr lang="en-US" i="1" dirty="0"/>
              <a:t> </a:t>
            </a:r>
            <a:r>
              <a:rPr lang="en-US" i="1" dirty="0" err="1"/>
              <a:t>ilakuktut</a:t>
            </a:r>
            <a:r>
              <a:rPr lang="en-US" i="1" dirty="0"/>
              <a:t>, </a:t>
            </a:r>
            <a:r>
              <a:rPr lang="en-US" dirty="0"/>
              <a:t>We are Family</a:t>
            </a:r>
          </a:p>
          <a:p>
            <a:pPr marL="36900" indent="0">
              <a:buNone/>
            </a:pPr>
            <a:endParaRPr lang="en-US" sz="1600" dirty="0"/>
          </a:p>
          <a:p>
            <a:endParaRPr lang="en-US" sz="1600" dirty="0"/>
          </a:p>
        </p:txBody>
      </p:sp>
      <p:pic>
        <p:nvPicPr>
          <p:cNvPr id="20" name="Picture 19">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Content Placeholder 4" descr="Men working in a field&#10;&#10;Description automatically generated with medium confidence">
            <a:extLst>
              <a:ext uri="{FF2B5EF4-FFF2-40B4-BE49-F238E27FC236}">
                <a16:creationId xmlns:a16="http://schemas.microsoft.com/office/drawing/2014/main" id="{48C50149-B904-44B1-846B-42589A74D547}"/>
              </a:ext>
            </a:extLst>
          </p:cNvPr>
          <p:cNvPicPr>
            <a:picLocks noChangeAspect="1"/>
          </p:cNvPicPr>
          <p:nvPr/>
        </p:nvPicPr>
        <p:blipFill rotWithShape="1">
          <a:blip r:embed="rId5"/>
          <a:srcRect l="5803" r="11764"/>
          <a:stretch/>
        </p:blipFill>
        <p:spPr>
          <a:xfrm>
            <a:off x="4654295" y="10"/>
            <a:ext cx="7537705" cy="6857990"/>
          </a:xfrm>
          <a:prstGeom prst="rect">
            <a:avLst/>
          </a:prstGeom>
        </p:spPr>
      </p:pic>
    </p:spTree>
    <p:extLst>
      <p:ext uri="{BB962C8B-B14F-4D97-AF65-F5344CB8AC3E}">
        <p14:creationId xmlns:p14="http://schemas.microsoft.com/office/powerpoint/2010/main" val="216571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8" name="Picture 7" descr="A picture containing person, outdoor, child, smiling&#10;&#10;Description automatically generated">
            <a:extLst>
              <a:ext uri="{FF2B5EF4-FFF2-40B4-BE49-F238E27FC236}">
                <a16:creationId xmlns:a16="http://schemas.microsoft.com/office/drawing/2014/main" id="{67DBB86A-0246-4D7B-AACF-3820916B35EE}"/>
              </a:ext>
            </a:extLst>
          </p:cNvPr>
          <p:cNvPicPr>
            <a:picLocks noChangeAspect="1"/>
          </p:cNvPicPr>
          <p:nvPr/>
        </p:nvPicPr>
        <p:blipFill rotWithShape="1">
          <a:blip r:embed="rId4"/>
          <a:srcRect l="18327" r="15007"/>
          <a:stretch/>
        </p:blipFill>
        <p:spPr>
          <a:xfrm>
            <a:off x="1" y="10"/>
            <a:ext cx="6095995" cy="6857990"/>
          </a:xfrm>
          <a:prstGeom prst="rect">
            <a:avLst/>
          </a:prstGeom>
        </p:spPr>
      </p:pic>
      <p:pic>
        <p:nvPicPr>
          <p:cNvPr id="5" name="Content Placeholder 4">
            <a:extLst>
              <a:ext uri="{FF2B5EF4-FFF2-40B4-BE49-F238E27FC236}">
                <a16:creationId xmlns:a16="http://schemas.microsoft.com/office/drawing/2014/main" id="{DE3F4FBC-D4C9-44E2-BB7E-F89A3269B6FB}"/>
              </a:ext>
            </a:extLst>
          </p:cNvPr>
          <p:cNvPicPr>
            <a:picLocks noGrp="1" noChangeAspect="1"/>
          </p:cNvPicPr>
          <p:nvPr>
            <p:ph sz="half" idx="4294967295"/>
          </p:nvPr>
        </p:nvPicPr>
        <p:blipFill rotWithShape="1">
          <a:blip r:embed="rId5"/>
          <a:stretch/>
        </p:blipFill>
        <p:spPr>
          <a:xfrm>
            <a:off x="8077200" y="2258218"/>
            <a:ext cx="2303463" cy="2341563"/>
          </a:xfrm>
          <a:prstGeom prst="rect">
            <a:avLst/>
          </a:prstGeom>
        </p:spPr>
      </p:pic>
      <p:sp>
        <p:nvSpPr>
          <p:cNvPr id="17" name="TextBox 16">
            <a:extLst>
              <a:ext uri="{FF2B5EF4-FFF2-40B4-BE49-F238E27FC236}">
                <a16:creationId xmlns:a16="http://schemas.microsoft.com/office/drawing/2014/main" id="{FF477A8A-3CAA-4BF7-B258-1B220A68F91C}"/>
              </a:ext>
            </a:extLst>
          </p:cNvPr>
          <p:cNvSpPr txBox="1"/>
          <p:nvPr/>
        </p:nvSpPr>
        <p:spPr>
          <a:xfrm>
            <a:off x="7989411" y="5029200"/>
            <a:ext cx="2479040" cy="369332"/>
          </a:xfrm>
          <a:prstGeom prst="rect">
            <a:avLst/>
          </a:prstGeom>
          <a:noFill/>
        </p:spPr>
        <p:txBody>
          <a:bodyPr wrap="square" rtlCol="0">
            <a:spAutoFit/>
          </a:bodyPr>
          <a:lstStyle/>
          <a:p>
            <a:r>
              <a:rPr lang="en-US" dirty="0"/>
              <a:t>Questionnaire QR code</a:t>
            </a:r>
          </a:p>
        </p:txBody>
      </p:sp>
      <p:sp>
        <p:nvSpPr>
          <p:cNvPr id="18" name="TextBox 17">
            <a:extLst>
              <a:ext uri="{FF2B5EF4-FFF2-40B4-BE49-F238E27FC236}">
                <a16:creationId xmlns:a16="http://schemas.microsoft.com/office/drawing/2014/main" id="{3F7C89C5-1FB9-4AAC-938D-7B1A94A6A350}"/>
              </a:ext>
            </a:extLst>
          </p:cNvPr>
          <p:cNvSpPr txBox="1"/>
          <p:nvPr/>
        </p:nvSpPr>
        <p:spPr>
          <a:xfrm>
            <a:off x="6539785" y="1202947"/>
            <a:ext cx="5378291" cy="923330"/>
          </a:xfrm>
          <a:prstGeom prst="rect">
            <a:avLst/>
          </a:prstGeom>
          <a:noFill/>
        </p:spPr>
        <p:txBody>
          <a:bodyPr wrap="square" rtlCol="0">
            <a:spAutoFit/>
          </a:bodyPr>
          <a:lstStyle/>
          <a:p>
            <a:r>
              <a:rPr lang="en-US" sz="5400" i="1" dirty="0" err="1"/>
              <a:t>Quyana</a:t>
            </a:r>
            <a:r>
              <a:rPr lang="en-US" sz="4400" dirty="0"/>
              <a:t>, thank you</a:t>
            </a:r>
          </a:p>
        </p:txBody>
      </p:sp>
    </p:spTree>
    <p:extLst>
      <p:ext uri="{BB962C8B-B14F-4D97-AF65-F5344CB8AC3E}">
        <p14:creationId xmlns:p14="http://schemas.microsoft.com/office/powerpoint/2010/main" val="376450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7EAC-AE89-4DF7-8B47-48F0D45B6224}"/>
              </a:ext>
            </a:extLst>
          </p:cNvPr>
          <p:cNvSpPr>
            <a:spLocks noGrp="1"/>
          </p:cNvSpPr>
          <p:nvPr>
            <p:ph type="title"/>
          </p:nvPr>
        </p:nvSpPr>
        <p:spPr>
          <a:xfrm>
            <a:off x="789104" y="152400"/>
            <a:ext cx="10353762" cy="970450"/>
          </a:xfrm>
        </p:spPr>
        <p:txBody>
          <a:bodyPr>
            <a:normAutofit fontScale="90000"/>
          </a:bodyPr>
          <a:lstStyle/>
          <a:p>
            <a:r>
              <a:rPr lang="en-US" i="1" dirty="0" err="1"/>
              <a:t>Nunamta</a:t>
            </a:r>
            <a:r>
              <a:rPr lang="en-US" i="1" dirty="0"/>
              <a:t> </a:t>
            </a:r>
            <a:r>
              <a:rPr lang="en-US" i="1" dirty="0" err="1"/>
              <a:t>Ellamta-llu</a:t>
            </a:r>
            <a:r>
              <a:rPr lang="en-US" i="1" dirty="0"/>
              <a:t> </a:t>
            </a:r>
            <a:r>
              <a:rPr lang="en-US" i="1" dirty="0" err="1"/>
              <a:t>Ayuqucia</a:t>
            </a:r>
            <a:r>
              <a:rPr lang="en-US" dirty="0"/>
              <a:t/>
            </a:r>
            <a:br>
              <a:rPr lang="en-US" dirty="0"/>
            </a:br>
            <a:r>
              <a:rPr lang="en-US" dirty="0"/>
              <a:t>What Our Land and World is Like</a:t>
            </a:r>
          </a:p>
        </p:txBody>
      </p:sp>
      <p:pic>
        <p:nvPicPr>
          <p:cNvPr id="4" name="Content Placeholder 3">
            <a:extLst>
              <a:ext uri="{FF2B5EF4-FFF2-40B4-BE49-F238E27FC236}">
                <a16:creationId xmlns:a16="http://schemas.microsoft.com/office/drawing/2014/main" id="{E72B2B16-4EE9-48C8-AE63-D06A875A79AC}"/>
              </a:ext>
            </a:extLst>
          </p:cNvPr>
          <p:cNvPicPr>
            <a:picLocks noGrp="1" noChangeAspect="1"/>
          </p:cNvPicPr>
          <p:nvPr>
            <p:ph idx="1"/>
          </p:nvPr>
        </p:nvPicPr>
        <p:blipFill>
          <a:blip r:embed="rId3"/>
          <a:stretch>
            <a:fillRect/>
          </a:stretch>
        </p:blipFill>
        <p:spPr>
          <a:xfrm>
            <a:off x="1576601" y="1157758"/>
            <a:ext cx="8911814" cy="5012894"/>
          </a:xfrm>
          <a:prstGeom prst="rect">
            <a:avLst/>
          </a:prstGeom>
        </p:spPr>
      </p:pic>
      <p:pic>
        <p:nvPicPr>
          <p:cNvPr id="5" name="Picture 4">
            <a:extLst>
              <a:ext uri="{FF2B5EF4-FFF2-40B4-BE49-F238E27FC236}">
                <a16:creationId xmlns:a16="http://schemas.microsoft.com/office/drawing/2014/main" id="{4A7B4840-8FC3-455D-A0B9-CA5640F85965}"/>
              </a:ext>
            </a:extLst>
          </p:cNvPr>
          <p:cNvPicPr>
            <a:picLocks noChangeAspect="1"/>
          </p:cNvPicPr>
          <p:nvPr/>
        </p:nvPicPr>
        <p:blipFill>
          <a:blip r:embed="rId4"/>
          <a:stretch>
            <a:fillRect/>
          </a:stretch>
        </p:blipFill>
        <p:spPr>
          <a:xfrm>
            <a:off x="10657091" y="5649969"/>
            <a:ext cx="971550" cy="971550"/>
          </a:xfrm>
          <a:prstGeom prst="rect">
            <a:avLst/>
          </a:prstGeom>
        </p:spPr>
      </p:pic>
      <p:sp>
        <p:nvSpPr>
          <p:cNvPr id="6" name="TextBox 5">
            <a:extLst>
              <a:ext uri="{FF2B5EF4-FFF2-40B4-BE49-F238E27FC236}">
                <a16:creationId xmlns:a16="http://schemas.microsoft.com/office/drawing/2014/main" id="{DFD1D368-EB03-4C4C-B1E2-462D1AD5C695}"/>
              </a:ext>
            </a:extLst>
          </p:cNvPr>
          <p:cNvSpPr txBox="1"/>
          <p:nvPr/>
        </p:nvSpPr>
        <p:spPr>
          <a:xfrm>
            <a:off x="5610225" y="6170652"/>
            <a:ext cx="5400675" cy="369332"/>
          </a:xfrm>
          <a:prstGeom prst="rect">
            <a:avLst/>
          </a:prstGeom>
          <a:noFill/>
        </p:spPr>
        <p:txBody>
          <a:bodyPr wrap="square" rtlCol="0">
            <a:spAutoFit/>
          </a:bodyPr>
          <a:lstStyle/>
          <a:p>
            <a:r>
              <a:rPr lang="en-US" dirty="0"/>
              <a:t>Via the </a:t>
            </a:r>
            <a:r>
              <a:rPr lang="en-US" dirty="0" err="1"/>
              <a:t>Yup’ik</a:t>
            </a:r>
            <a:r>
              <a:rPr lang="en-US" dirty="0"/>
              <a:t> Environmental Knowledge Project</a:t>
            </a:r>
          </a:p>
        </p:txBody>
      </p:sp>
    </p:spTree>
    <p:extLst>
      <p:ext uri="{BB962C8B-B14F-4D97-AF65-F5344CB8AC3E}">
        <p14:creationId xmlns:p14="http://schemas.microsoft.com/office/powerpoint/2010/main" val="12986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BAC0-4FA6-401E-9F56-832F95058778}"/>
              </a:ext>
            </a:extLst>
          </p:cNvPr>
          <p:cNvSpPr>
            <a:spLocks noGrp="1"/>
          </p:cNvSpPr>
          <p:nvPr>
            <p:ph type="title"/>
          </p:nvPr>
        </p:nvSpPr>
        <p:spPr>
          <a:xfrm>
            <a:off x="5146160" y="609600"/>
            <a:ext cx="5978072" cy="970450"/>
          </a:xfrm>
        </p:spPr>
        <p:txBody>
          <a:bodyPr vert="horz" lIns="91440" tIns="45720" rIns="91440" bIns="45720" rtlCol="0" anchor="ctr">
            <a:normAutofit/>
          </a:bodyPr>
          <a:lstStyle/>
          <a:p>
            <a:pPr>
              <a:lnSpc>
                <a:spcPct val="90000"/>
              </a:lnSpc>
            </a:pPr>
            <a:r>
              <a:rPr lang="en-US" sz="3100" i="1" dirty="0" err="1"/>
              <a:t>Ilaput</a:t>
            </a:r>
            <a:r>
              <a:rPr lang="en-US" sz="3100" i="1" dirty="0"/>
              <a:t> </a:t>
            </a:r>
            <a:r>
              <a:rPr lang="en-US" sz="3100" i="1" dirty="0" err="1"/>
              <a:t>Nunaput-llu</a:t>
            </a:r>
            <a:r>
              <a:rPr lang="en-US" sz="3100" i="1" dirty="0"/>
              <a:t>, </a:t>
            </a:r>
            <a:br>
              <a:rPr lang="en-US" sz="3100" i="1" dirty="0"/>
            </a:br>
            <a:r>
              <a:rPr lang="en-US" sz="3100" dirty="0"/>
              <a:t>Our Families and Communities </a:t>
            </a:r>
          </a:p>
        </p:txBody>
      </p:sp>
      <p:sp>
        <p:nvSpPr>
          <p:cNvPr id="3" name="Content Placeholder 2">
            <a:extLst>
              <a:ext uri="{FF2B5EF4-FFF2-40B4-BE49-F238E27FC236}">
                <a16:creationId xmlns:a16="http://schemas.microsoft.com/office/drawing/2014/main" id="{965E26A4-5A6D-4E4B-9D6F-7EC1C832636B}"/>
              </a:ext>
            </a:extLst>
          </p:cNvPr>
          <p:cNvSpPr>
            <a:spLocks noGrp="1"/>
          </p:cNvSpPr>
          <p:nvPr>
            <p:ph sz="half" idx="1"/>
          </p:nvPr>
        </p:nvSpPr>
        <p:spPr>
          <a:xfrm>
            <a:off x="5146160" y="1828801"/>
            <a:ext cx="5978072" cy="3866048"/>
          </a:xfrm>
        </p:spPr>
        <p:txBody>
          <a:bodyPr vert="horz" lIns="91440" tIns="45720" rIns="91440" bIns="45720" rtlCol="0" anchor="ctr">
            <a:normAutofit/>
          </a:bodyPr>
          <a:lstStyle/>
          <a:p>
            <a:r>
              <a:rPr lang="en-US" dirty="0"/>
              <a:t>More than 26,000 </a:t>
            </a:r>
            <a:r>
              <a:rPr lang="en-US"/>
              <a:t>Yup’ik</a:t>
            </a:r>
            <a:r>
              <a:rPr lang="en-US" dirty="0"/>
              <a:t> live in 56 villages in SW Alaska</a:t>
            </a:r>
          </a:p>
          <a:p>
            <a:r>
              <a:rPr lang="en-US" dirty="0"/>
              <a:t>Prior to Alaska Territorial law- families were spread in thousands of smaller camps and villages</a:t>
            </a:r>
          </a:p>
          <a:p>
            <a:r>
              <a:rPr lang="en-US" dirty="0"/>
              <a:t>Community and family ties remain defining features of what it means to be a </a:t>
            </a:r>
            <a:r>
              <a:rPr lang="en-US"/>
              <a:t>Yup’ik</a:t>
            </a:r>
            <a:r>
              <a:rPr lang="en-US" dirty="0"/>
              <a:t> person</a:t>
            </a:r>
          </a:p>
        </p:txBody>
      </p:sp>
      <p:pic>
        <p:nvPicPr>
          <p:cNvPr id="6" name="Content Placeholder 5" descr="A picture containing text, posing&#10;&#10;Description automatically generated">
            <a:extLst>
              <a:ext uri="{FF2B5EF4-FFF2-40B4-BE49-F238E27FC236}">
                <a16:creationId xmlns:a16="http://schemas.microsoft.com/office/drawing/2014/main" id="{40FC48DD-1A0D-469C-86C3-C53F0053872A}"/>
              </a:ext>
            </a:extLst>
          </p:cNvPr>
          <p:cNvPicPr>
            <a:picLocks noGrp="1" noChangeAspect="1"/>
          </p:cNvPicPr>
          <p:nvPr>
            <p:ph sz="half" idx="2"/>
          </p:nvPr>
        </p:nvPicPr>
        <p:blipFill rotWithShape="1">
          <a:blip r:embed="rId4"/>
          <a:srcRect t="4565" r="-2" b="11052"/>
          <a:stretch/>
        </p:blipFill>
        <p:spPr>
          <a:xfrm>
            <a:off x="-10649" y="1"/>
            <a:ext cx="4571649" cy="6858000"/>
          </a:xfrm>
          <a:prstGeom prst="rect">
            <a:avLst/>
          </a:prstGeom>
        </p:spPr>
      </p:pic>
    </p:spTree>
    <p:extLst>
      <p:ext uri="{BB962C8B-B14F-4D97-AF65-F5344CB8AC3E}">
        <p14:creationId xmlns:p14="http://schemas.microsoft.com/office/powerpoint/2010/main" val="344761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D104-86C9-4AEC-9BE7-786A6DD3ADBE}"/>
              </a:ext>
            </a:extLst>
          </p:cNvPr>
          <p:cNvSpPr>
            <a:spLocks noGrp="1"/>
          </p:cNvSpPr>
          <p:nvPr>
            <p:ph type="title"/>
          </p:nvPr>
        </p:nvSpPr>
        <p:spPr/>
        <p:txBody>
          <a:bodyPr/>
          <a:lstStyle/>
          <a:p>
            <a:r>
              <a:rPr lang="en-US" i="1" dirty="0" err="1"/>
              <a:t>Qasgi</a:t>
            </a:r>
            <a:r>
              <a:rPr lang="en-US" i="1" dirty="0"/>
              <a:t>, </a:t>
            </a:r>
            <a:r>
              <a:rPr lang="en-US" dirty="0"/>
              <a:t>The Men’s House</a:t>
            </a:r>
            <a:endParaRPr lang="en-US" i="1" dirty="0"/>
          </a:p>
        </p:txBody>
      </p:sp>
      <p:sp>
        <p:nvSpPr>
          <p:cNvPr id="3" name="Content Placeholder 2">
            <a:extLst>
              <a:ext uri="{FF2B5EF4-FFF2-40B4-BE49-F238E27FC236}">
                <a16:creationId xmlns:a16="http://schemas.microsoft.com/office/drawing/2014/main" id="{9BC905CB-C643-491F-918B-9DC36FB60D76}"/>
              </a:ext>
            </a:extLst>
          </p:cNvPr>
          <p:cNvSpPr>
            <a:spLocks noGrp="1"/>
          </p:cNvSpPr>
          <p:nvPr>
            <p:ph sz="half" idx="1"/>
          </p:nvPr>
        </p:nvSpPr>
        <p:spPr/>
        <p:txBody>
          <a:bodyPr/>
          <a:lstStyle/>
          <a:p>
            <a:pPr marL="36900" indent="0">
              <a:buNone/>
            </a:pPr>
            <a:r>
              <a:rPr lang="en-US" dirty="0"/>
              <a:t>When I was old enough to go to the </a:t>
            </a:r>
            <a:r>
              <a:rPr lang="en-US" dirty="0" err="1"/>
              <a:t>qasgi</a:t>
            </a:r>
            <a:r>
              <a:rPr lang="en-US" dirty="0"/>
              <a:t> my mother would say, "Okay, go over to the </a:t>
            </a:r>
            <a:r>
              <a:rPr lang="en-US" dirty="0" err="1"/>
              <a:t>qasgi</a:t>
            </a:r>
            <a:r>
              <a:rPr lang="en-US" dirty="0"/>
              <a:t> and try to steal something." She apparently meant that when I listened to men teaching, though the instructor wasn't talking directly to me, if I learned something, it would be something that would help me over and over for the rest of my life.</a:t>
            </a:r>
          </a:p>
          <a:p>
            <a:r>
              <a:rPr lang="en-US" dirty="0"/>
              <a:t>--Paul </a:t>
            </a:r>
            <a:r>
              <a:rPr lang="en-US" dirty="0" err="1"/>
              <a:t>Kiunya</a:t>
            </a:r>
            <a:r>
              <a:rPr lang="en-US" dirty="0"/>
              <a:t>, </a:t>
            </a:r>
            <a:r>
              <a:rPr lang="en-US" dirty="0" err="1"/>
              <a:t>Kipnuk</a:t>
            </a:r>
            <a:endParaRPr lang="en-US" dirty="0"/>
          </a:p>
          <a:p>
            <a:endParaRPr lang="en-US" dirty="0"/>
          </a:p>
          <a:p>
            <a:endParaRPr lang="en-US" dirty="0"/>
          </a:p>
        </p:txBody>
      </p:sp>
      <p:pic>
        <p:nvPicPr>
          <p:cNvPr id="5" name="Content Placeholder 4" descr="Martin Collection ">
            <a:extLst>
              <a:ext uri="{FF2B5EF4-FFF2-40B4-BE49-F238E27FC236}">
                <a16:creationId xmlns:a16="http://schemas.microsoft.com/office/drawing/2014/main" id="{0EE3B6C8-22CA-4D3B-B119-361C5663A572}"/>
              </a:ext>
            </a:extLst>
          </p:cNvPr>
          <p:cNvPicPr>
            <a:picLocks noGrp="1" noChangeAspect="1"/>
          </p:cNvPicPr>
          <p:nvPr>
            <p:ph sz="half" idx="2"/>
          </p:nvPr>
        </p:nvPicPr>
        <p:blipFill>
          <a:blip r:embed="rId3"/>
          <a:srcRect/>
          <a:stretch/>
        </p:blipFill>
        <p:spPr>
          <a:xfrm>
            <a:off x="6916240" y="1580050"/>
            <a:ext cx="4424998" cy="4424998"/>
          </a:xfrm>
          <a:prstGeom prst="rect">
            <a:avLst/>
          </a:prstGeom>
        </p:spPr>
      </p:pic>
      <p:sp>
        <p:nvSpPr>
          <p:cNvPr id="7" name="TextBox 6">
            <a:extLst>
              <a:ext uri="{FF2B5EF4-FFF2-40B4-BE49-F238E27FC236}">
                <a16:creationId xmlns:a16="http://schemas.microsoft.com/office/drawing/2014/main" id="{C7D12D08-21ED-4643-8D20-D6328D1D770E}"/>
              </a:ext>
            </a:extLst>
          </p:cNvPr>
          <p:cNvSpPr txBox="1"/>
          <p:nvPr/>
        </p:nvSpPr>
        <p:spPr>
          <a:xfrm>
            <a:off x="6916240" y="6117595"/>
            <a:ext cx="4739958" cy="261610"/>
          </a:xfrm>
          <a:prstGeom prst="rect">
            <a:avLst/>
          </a:prstGeom>
          <a:noFill/>
        </p:spPr>
        <p:txBody>
          <a:bodyPr wrap="square" rtlCol="0">
            <a:spAutoFit/>
          </a:bodyPr>
          <a:lstStyle/>
          <a:p>
            <a:r>
              <a:rPr lang="en-US" sz="1100" b="0" i="0" dirty="0" err="1">
                <a:effectLst/>
                <a:latin typeface="Verdana" panose="020B0604030504040204" pitchFamily="34" charset="0"/>
              </a:rPr>
              <a:t>Qasgi</a:t>
            </a:r>
            <a:r>
              <a:rPr lang="en-US" sz="1100" b="0" i="0" dirty="0">
                <a:effectLst/>
                <a:latin typeface="Verdana" panose="020B0604030504040204" pitchFamily="34" charset="0"/>
              </a:rPr>
              <a:t> in </a:t>
            </a:r>
            <a:r>
              <a:rPr lang="en-US" sz="1100" b="0" i="0" dirty="0" err="1">
                <a:effectLst/>
                <a:latin typeface="Verdana" panose="020B0604030504040204" pitchFamily="34" charset="0"/>
              </a:rPr>
              <a:t>Kwigillingok</a:t>
            </a:r>
            <a:r>
              <a:rPr lang="en-US" sz="1100" dirty="0">
                <a:latin typeface="Verdana" panose="020B0604030504040204" pitchFamily="34" charset="0"/>
              </a:rPr>
              <a:t> from the Martin Family Collection </a:t>
            </a:r>
            <a:endParaRPr lang="en-US" sz="1100" dirty="0"/>
          </a:p>
        </p:txBody>
      </p:sp>
      <p:pic>
        <p:nvPicPr>
          <p:cNvPr id="8" name="Picture 7">
            <a:extLst>
              <a:ext uri="{FF2B5EF4-FFF2-40B4-BE49-F238E27FC236}">
                <a16:creationId xmlns:a16="http://schemas.microsoft.com/office/drawing/2014/main" id="{09D4516C-6FF8-4BCE-9A58-657B8C855A5A}"/>
              </a:ext>
            </a:extLst>
          </p:cNvPr>
          <p:cNvPicPr>
            <a:picLocks noChangeAspect="1"/>
          </p:cNvPicPr>
          <p:nvPr/>
        </p:nvPicPr>
        <p:blipFill>
          <a:blip r:embed="rId4"/>
          <a:stretch>
            <a:fillRect/>
          </a:stretch>
        </p:blipFill>
        <p:spPr>
          <a:xfrm>
            <a:off x="491240" y="1823890"/>
            <a:ext cx="5954026" cy="3485812"/>
          </a:xfrm>
          <a:prstGeom prst="rect">
            <a:avLst/>
          </a:prstGeom>
        </p:spPr>
      </p:pic>
    </p:spTree>
    <p:extLst>
      <p:ext uri="{BB962C8B-B14F-4D97-AF65-F5344CB8AC3E}">
        <p14:creationId xmlns:p14="http://schemas.microsoft.com/office/powerpoint/2010/main" val="42188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0E75-70FD-4977-9802-AF81C7B69569}"/>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r>
              <a:rPr lang="en-US" sz="2800" i="1" dirty="0" err="1"/>
              <a:t>Wiinga</a:t>
            </a:r>
            <a:r>
              <a:rPr lang="en-US" sz="2800" i="1" dirty="0"/>
              <a:t> </a:t>
            </a:r>
            <a:r>
              <a:rPr lang="en-US" sz="2800" i="1" dirty="0" err="1"/>
              <a:t>Yupiugua</a:t>
            </a:r>
            <a:r>
              <a:rPr lang="en-US" sz="2800" i="1" dirty="0"/>
              <a:t>,</a:t>
            </a:r>
            <a:br>
              <a:rPr lang="en-US" sz="2800" i="1" dirty="0"/>
            </a:br>
            <a:r>
              <a:rPr lang="en-US" sz="2800" dirty="0"/>
              <a:t> I am </a:t>
            </a:r>
            <a:r>
              <a:rPr lang="en-US" sz="2800" dirty="0" err="1"/>
              <a:t>Yup’ik</a:t>
            </a:r>
            <a:endParaRPr lang="en-US" sz="2800" dirty="0"/>
          </a:p>
        </p:txBody>
      </p:sp>
      <p:pic>
        <p:nvPicPr>
          <p:cNvPr id="6" name="Content Placeholder 5" descr="A picture containing person, person&#10;&#10;Description automatically generated">
            <a:extLst>
              <a:ext uri="{FF2B5EF4-FFF2-40B4-BE49-F238E27FC236}">
                <a16:creationId xmlns:a16="http://schemas.microsoft.com/office/drawing/2014/main" id="{363C897B-3A23-4F5D-B300-598CCFEF6E7B}"/>
              </a:ext>
            </a:extLst>
          </p:cNvPr>
          <p:cNvPicPr>
            <a:picLocks noGrp="1" noChangeAspect="1"/>
          </p:cNvPicPr>
          <p:nvPr>
            <p:ph sz="half" idx="1"/>
          </p:nvPr>
        </p:nvPicPr>
        <p:blipFill rotWithShape="1">
          <a:blip r:embed="rId4"/>
          <a:srcRect l="17567"/>
          <a:stretch/>
        </p:blipFill>
        <p:spPr>
          <a:xfrm rot="10800000">
            <a:off x="4654295" y="10"/>
            <a:ext cx="7537705" cy="6857990"/>
          </a:xfrm>
          <a:prstGeom prst="rect">
            <a:avLst/>
          </a:prstGeom>
        </p:spPr>
      </p:pic>
      <p:sp>
        <p:nvSpPr>
          <p:cNvPr id="4" name="Content Placeholder 3">
            <a:extLst>
              <a:ext uri="{FF2B5EF4-FFF2-40B4-BE49-F238E27FC236}">
                <a16:creationId xmlns:a16="http://schemas.microsoft.com/office/drawing/2014/main" id="{0096ACE5-9A61-4802-8836-7C2C5071F20B}"/>
              </a:ext>
            </a:extLst>
          </p:cNvPr>
          <p:cNvSpPr>
            <a:spLocks noGrp="1"/>
          </p:cNvSpPr>
          <p:nvPr>
            <p:ph sz="half" idx="2"/>
          </p:nvPr>
        </p:nvSpPr>
        <p:spPr>
          <a:xfrm>
            <a:off x="913795" y="1732449"/>
            <a:ext cx="3078749" cy="4272425"/>
          </a:xfrm>
        </p:spPr>
        <p:txBody>
          <a:bodyPr vert="horz" lIns="91440" tIns="45720" rIns="91440" bIns="45720" rtlCol="0" anchor="t">
            <a:normAutofit lnSpcReduction="10000"/>
          </a:bodyPr>
          <a:lstStyle/>
          <a:p>
            <a:r>
              <a:rPr lang="en-US" sz="1600" dirty="0"/>
              <a:t>Why me?</a:t>
            </a:r>
          </a:p>
          <a:p>
            <a:r>
              <a:rPr lang="en-US" sz="1600" dirty="0"/>
              <a:t>Blood quantum and the Bureau of Indian Affairs</a:t>
            </a:r>
          </a:p>
          <a:p>
            <a:r>
              <a:rPr lang="en-US" sz="1600" dirty="0"/>
              <a:t>Aware and alive- in the skin of my ancestors,</a:t>
            </a:r>
          </a:p>
          <a:p>
            <a:pPr marL="450000" lvl="1" indent="0" algn="r">
              <a:buNone/>
            </a:pPr>
            <a:r>
              <a:rPr lang="en-US" sz="2400" dirty="0">
                <a:effectLst/>
                <a:ea typeface="Calibri" panose="020F0502020204030204" pitchFamily="34" charset="0"/>
                <a:cs typeface="Times New Roman" panose="02020603050405020304" pitchFamily="18" charset="0"/>
              </a:rPr>
              <a:t>“being </a:t>
            </a:r>
            <a:r>
              <a:rPr lang="en-US" sz="2400" dirty="0" err="1">
                <a:effectLst/>
                <a:ea typeface="Calibri" panose="020F0502020204030204" pitchFamily="34" charset="0"/>
                <a:cs typeface="Times New Roman" panose="02020603050405020304" pitchFamily="18" charset="0"/>
              </a:rPr>
              <a:t>Yup’ik</a:t>
            </a:r>
            <a:r>
              <a:rPr lang="en-US" sz="2400" dirty="0">
                <a:effectLst/>
                <a:ea typeface="Calibri" panose="020F0502020204030204" pitchFamily="34" charset="0"/>
                <a:cs typeface="Times New Roman" panose="02020603050405020304" pitchFamily="18" charset="0"/>
              </a:rPr>
              <a:t> is about how you do things, how you think about who you are, and your relationship to the world around you.”</a:t>
            </a:r>
            <a:endParaRPr lang="en-US" sz="2400" dirty="0"/>
          </a:p>
        </p:txBody>
      </p:sp>
    </p:spTree>
    <p:extLst>
      <p:ext uri="{BB962C8B-B14F-4D97-AF65-F5344CB8AC3E}">
        <p14:creationId xmlns:p14="http://schemas.microsoft.com/office/powerpoint/2010/main" val="321418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B687-7A0A-4F4B-BD50-D0476FDF9703}"/>
              </a:ext>
            </a:extLst>
          </p:cNvPr>
          <p:cNvSpPr>
            <a:spLocks noGrp="1"/>
          </p:cNvSpPr>
          <p:nvPr>
            <p:ph type="title"/>
          </p:nvPr>
        </p:nvSpPr>
        <p:spPr>
          <a:xfrm>
            <a:off x="5343736" y="485775"/>
            <a:ext cx="5897649" cy="5970381"/>
          </a:xfrm>
        </p:spPr>
        <p:txBody>
          <a:bodyPr vert="horz" lIns="91440" tIns="45720" rIns="91440" bIns="45720" rtlCol="0" anchor="b">
            <a:normAutofit/>
          </a:bodyPr>
          <a:lstStyle/>
          <a:p>
            <a:pPr>
              <a:lnSpc>
                <a:spcPct val="90000"/>
              </a:lnSpc>
            </a:pPr>
            <a:r>
              <a:rPr lang="en-US" sz="3800" i="1" dirty="0" err="1">
                <a:cs typeface="Times New Roman" panose="02020603050405020304" pitchFamily="18" charset="0"/>
              </a:rPr>
              <a:t>Yuuyaraq</a:t>
            </a:r>
            <a:r>
              <a:rPr lang="en-US" sz="3800" dirty="0">
                <a:cs typeface="Times New Roman" panose="02020603050405020304" pitchFamily="18" charset="0"/>
              </a:rPr>
              <a:t>, outlined the </a:t>
            </a:r>
            <a:r>
              <a:rPr lang="en-US" sz="3800" dirty="0" err="1">
                <a:cs typeface="Times New Roman" panose="02020603050405020304" pitchFamily="18" charset="0"/>
              </a:rPr>
              <a:t>Yup’ik</a:t>
            </a:r>
            <a:r>
              <a:rPr lang="en-US" sz="3800" dirty="0">
                <a:cs typeface="Times New Roman" panose="02020603050405020304" pitchFamily="18" charset="0"/>
              </a:rPr>
              <a:t> way of living in this spiritual universe. </a:t>
            </a:r>
            <a:br>
              <a:rPr lang="en-US" sz="3800" dirty="0">
                <a:cs typeface="Times New Roman" panose="02020603050405020304" pitchFamily="18" charset="0"/>
              </a:rPr>
            </a:br>
            <a:r>
              <a:rPr lang="en-US" sz="3800" dirty="0">
                <a:cs typeface="Times New Roman" panose="02020603050405020304" pitchFamily="18" charset="0"/>
              </a:rPr>
              <a:t/>
            </a:r>
            <a:br>
              <a:rPr lang="en-US" sz="3800" dirty="0">
                <a:cs typeface="Times New Roman" panose="02020603050405020304" pitchFamily="18" charset="0"/>
              </a:rPr>
            </a:br>
            <a:r>
              <a:rPr lang="en-US" sz="3800" u="sng" dirty="0">
                <a:cs typeface="Times New Roman" panose="02020603050405020304" pitchFamily="18" charset="0"/>
              </a:rPr>
              <a:t>The law by which we lived. </a:t>
            </a:r>
            <a:r>
              <a:rPr lang="en-US" sz="3800" dirty="0">
                <a:cs typeface="Times New Roman" panose="02020603050405020304" pitchFamily="18" charset="0"/>
              </a:rPr>
              <a:t/>
            </a:r>
            <a:br>
              <a:rPr lang="en-US" sz="3800" dirty="0">
                <a:cs typeface="Times New Roman" panose="02020603050405020304" pitchFamily="18" charset="0"/>
              </a:rPr>
            </a:br>
            <a:r>
              <a:rPr lang="en-US" sz="3800" i="1" dirty="0">
                <a:cs typeface="Times New Roman" panose="02020603050405020304" pitchFamily="18" charset="0"/>
              </a:rPr>
              <a:t/>
            </a:r>
            <a:br>
              <a:rPr lang="en-US" sz="3800" i="1" dirty="0">
                <a:cs typeface="Times New Roman" panose="02020603050405020304" pitchFamily="18" charset="0"/>
              </a:rPr>
            </a:br>
            <a:r>
              <a:rPr lang="en-US" sz="3800" i="1" dirty="0" err="1">
                <a:cs typeface="Times New Roman" panose="02020603050405020304" pitchFamily="18" charset="0"/>
              </a:rPr>
              <a:t>Qanruyutet</a:t>
            </a:r>
            <a:r>
              <a:rPr lang="en-US" sz="3800" dirty="0">
                <a:cs typeface="Times New Roman" panose="02020603050405020304" pitchFamily="18" charset="0"/>
              </a:rPr>
              <a:t>, the wise words and instructions that provided moral guidance. </a:t>
            </a:r>
            <a:br>
              <a:rPr lang="en-US" sz="3800" dirty="0">
                <a:cs typeface="Times New Roman" panose="02020603050405020304" pitchFamily="18" charset="0"/>
              </a:rPr>
            </a:br>
            <a:endParaRPr lang="en-US" sz="3800" dirty="0"/>
          </a:p>
        </p:txBody>
      </p:sp>
      <p:pic>
        <p:nvPicPr>
          <p:cNvPr id="10" name="Content Placeholder 9">
            <a:extLst>
              <a:ext uri="{FF2B5EF4-FFF2-40B4-BE49-F238E27FC236}">
                <a16:creationId xmlns:a16="http://schemas.microsoft.com/office/drawing/2014/main" id="{FB510120-4B74-4C8F-AA57-3F227A303C76}"/>
              </a:ext>
            </a:extLst>
          </p:cNvPr>
          <p:cNvPicPr>
            <a:picLocks noGrp="1" noChangeAspect="1"/>
          </p:cNvPicPr>
          <p:nvPr>
            <p:ph idx="1"/>
          </p:nvPr>
        </p:nvPicPr>
        <p:blipFill rotWithShape="1">
          <a:blip r:embed="rId4"/>
          <a:srcRect l="1253"/>
          <a:stretch/>
        </p:blipFill>
        <p:spPr>
          <a:xfrm>
            <a:off x="1380490" y="1438360"/>
            <a:ext cx="2835022" cy="3835314"/>
          </a:xfrm>
          <a:prstGeom prst="rect">
            <a:avLst/>
          </a:prstGeom>
        </p:spPr>
      </p:pic>
      <p:sp>
        <p:nvSpPr>
          <p:cNvPr id="5" name="Text Placeholder 4">
            <a:extLst>
              <a:ext uri="{FF2B5EF4-FFF2-40B4-BE49-F238E27FC236}">
                <a16:creationId xmlns:a16="http://schemas.microsoft.com/office/drawing/2014/main" id="{3BC1361D-482F-423D-B5E9-FD303BE55A5A}"/>
              </a:ext>
            </a:extLst>
          </p:cNvPr>
          <p:cNvSpPr>
            <a:spLocks noGrp="1"/>
          </p:cNvSpPr>
          <p:nvPr>
            <p:ph type="body" sz="half" idx="2"/>
          </p:nvPr>
        </p:nvSpPr>
        <p:spPr>
          <a:xfrm>
            <a:off x="0" y="5892804"/>
            <a:ext cx="5864271" cy="411686"/>
          </a:xfrm>
        </p:spPr>
        <p:txBody>
          <a:bodyPr vert="horz" lIns="91440" tIns="45720" rIns="91440" bIns="45720" rtlCol="0" anchor="t">
            <a:normAutofit/>
          </a:bodyPr>
          <a:lstStyle/>
          <a:p>
            <a:r>
              <a:rPr lang="en-US" sz="2000" dirty="0">
                <a:solidFill>
                  <a:schemeClr val="tx1"/>
                </a:solidFill>
              </a:rPr>
              <a:t>by Harold Napoleon, 1988</a:t>
            </a:r>
          </a:p>
        </p:txBody>
      </p:sp>
    </p:spTree>
    <p:extLst>
      <p:ext uri="{BB962C8B-B14F-4D97-AF65-F5344CB8AC3E}">
        <p14:creationId xmlns:p14="http://schemas.microsoft.com/office/powerpoint/2010/main" val="910793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5A5E-7108-4D95-8FEA-D9E4B086F787}"/>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lnSpc>
                <a:spcPct val="90000"/>
              </a:lnSpc>
            </a:pPr>
            <a:r>
              <a:rPr lang="en-US" sz="2400" i="1"/>
              <a:t>Yuuyaraq</a:t>
            </a:r>
            <a:r>
              <a:rPr lang="en-US" sz="2400"/>
              <a:t>, the way of being a human being</a:t>
            </a:r>
            <a:endParaRPr lang="en-US" sz="2400" i="1"/>
          </a:p>
        </p:txBody>
      </p:sp>
      <p:sp>
        <p:nvSpPr>
          <p:cNvPr id="3" name="Content Placeholder 2">
            <a:extLst>
              <a:ext uri="{FF2B5EF4-FFF2-40B4-BE49-F238E27FC236}">
                <a16:creationId xmlns:a16="http://schemas.microsoft.com/office/drawing/2014/main" id="{9BED7F0B-DCCD-4E88-AAEB-0F6BC471BC05}"/>
              </a:ext>
            </a:extLst>
          </p:cNvPr>
          <p:cNvSpPr>
            <a:spLocks noGrp="1"/>
          </p:cNvSpPr>
          <p:nvPr>
            <p:ph sz="half" idx="1"/>
          </p:nvPr>
        </p:nvSpPr>
        <p:spPr>
          <a:xfrm>
            <a:off x="913795" y="1732449"/>
            <a:ext cx="3078749" cy="4392126"/>
          </a:xfrm>
        </p:spPr>
        <p:txBody>
          <a:bodyPr vert="horz" lIns="91440" tIns="45720" rIns="91440" bIns="45720" rtlCol="0" anchor="t">
            <a:normAutofit/>
          </a:bodyPr>
          <a:lstStyle/>
          <a:p>
            <a:r>
              <a:rPr lang="en-US" sz="1600" dirty="0"/>
              <a:t>Unwritten but it governed all aspects of a human being’s life like:</a:t>
            </a:r>
          </a:p>
          <a:p>
            <a:pPr lvl="1"/>
            <a:r>
              <a:rPr lang="en-US" sz="1600" dirty="0"/>
              <a:t>correct behavior between family members and the community at large;</a:t>
            </a:r>
          </a:p>
          <a:p>
            <a:pPr lvl="1"/>
            <a:r>
              <a:rPr lang="en-US" sz="1600" dirty="0"/>
              <a:t>the way of thinking and speaking about all living things;</a:t>
            </a:r>
          </a:p>
          <a:p>
            <a:pPr lvl="1"/>
            <a:r>
              <a:rPr lang="en-US" sz="1600" dirty="0"/>
              <a:t>correct hunting and gathering protocols, and;</a:t>
            </a:r>
          </a:p>
          <a:p>
            <a:pPr lvl="1"/>
            <a:r>
              <a:rPr lang="en-US" sz="1600" dirty="0"/>
              <a:t>It encompassed the spirit world</a:t>
            </a:r>
          </a:p>
        </p:txBody>
      </p:sp>
      <p:pic>
        <p:nvPicPr>
          <p:cNvPr id="6" name="Content Placeholder 5" descr="A picture containing sky, grass, outdoor, cloudy&#10;&#10;Description automatically generated">
            <a:extLst>
              <a:ext uri="{FF2B5EF4-FFF2-40B4-BE49-F238E27FC236}">
                <a16:creationId xmlns:a16="http://schemas.microsoft.com/office/drawing/2014/main" id="{73D77F91-09E5-41CB-A496-A30AE0E09CA9}"/>
              </a:ext>
            </a:extLst>
          </p:cNvPr>
          <p:cNvPicPr>
            <a:picLocks noGrp="1" noChangeAspect="1"/>
          </p:cNvPicPr>
          <p:nvPr>
            <p:ph sz="half" idx="2"/>
          </p:nvPr>
        </p:nvPicPr>
        <p:blipFill rotWithShape="1">
          <a:blip r:embed="rId4"/>
          <a:srcRect l="17567"/>
          <a:stretch/>
        </p:blipFill>
        <p:spPr>
          <a:xfrm>
            <a:off x="4654295" y="10"/>
            <a:ext cx="7537705" cy="6857990"/>
          </a:xfrm>
          <a:prstGeom prst="rect">
            <a:avLst/>
          </a:prstGeom>
        </p:spPr>
      </p:pic>
    </p:spTree>
    <p:extLst>
      <p:ext uri="{BB962C8B-B14F-4D97-AF65-F5344CB8AC3E}">
        <p14:creationId xmlns:p14="http://schemas.microsoft.com/office/powerpoint/2010/main" val="2341214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73A34-A005-4265-8164-C239B91E569A}"/>
              </a:ext>
            </a:extLst>
          </p:cNvPr>
          <p:cNvSpPr>
            <a:spLocks noGrp="1"/>
          </p:cNvSpPr>
          <p:nvPr>
            <p:ph type="title"/>
          </p:nvPr>
        </p:nvSpPr>
        <p:spPr>
          <a:xfrm>
            <a:off x="5146160" y="609600"/>
            <a:ext cx="5978072" cy="970450"/>
          </a:xfrm>
        </p:spPr>
        <p:txBody>
          <a:bodyPr>
            <a:normAutofit fontScale="90000"/>
          </a:bodyPr>
          <a:lstStyle/>
          <a:p>
            <a:r>
              <a:rPr lang="en-US" i="1" dirty="0" err="1"/>
              <a:t>Yuum-gguq</a:t>
            </a:r>
            <a:r>
              <a:rPr lang="en-US" i="1" dirty="0"/>
              <a:t> </a:t>
            </a:r>
            <a:r>
              <a:rPr lang="en-US" i="1" dirty="0" err="1"/>
              <a:t>Umyugaa</a:t>
            </a:r>
            <a:r>
              <a:rPr lang="en-US" i="1" dirty="0"/>
              <a:t> </a:t>
            </a:r>
            <a:r>
              <a:rPr lang="en-US" i="1" dirty="0" err="1"/>
              <a:t>Tukniuq</a:t>
            </a:r>
            <a:r>
              <a:rPr lang="en-US" dirty="0"/>
              <a:t>, They Say a Person’s Mind is Powerful</a:t>
            </a:r>
          </a:p>
        </p:txBody>
      </p:sp>
      <p:sp>
        <p:nvSpPr>
          <p:cNvPr id="8" name="Content Placeholder 7">
            <a:extLst>
              <a:ext uri="{FF2B5EF4-FFF2-40B4-BE49-F238E27FC236}">
                <a16:creationId xmlns:a16="http://schemas.microsoft.com/office/drawing/2014/main" id="{D53D27E4-C66F-412F-8756-11BA9D7FF34C}"/>
              </a:ext>
            </a:extLst>
          </p:cNvPr>
          <p:cNvSpPr>
            <a:spLocks noGrp="1"/>
          </p:cNvSpPr>
          <p:nvPr>
            <p:ph idx="1"/>
          </p:nvPr>
        </p:nvSpPr>
        <p:spPr>
          <a:xfrm>
            <a:off x="5146160" y="1989057"/>
            <a:ext cx="5978072" cy="3866048"/>
          </a:xfrm>
        </p:spPr>
        <p:txBody>
          <a:bodyPr anchor="ctr">
            <a:normAutofit/>
          </a:bodyPr>
          <a:lstStyle/>
          <a:p>
            <a:r>
              <a:rPr lang="en-US" sz="2800" i="1" dirty="0" err="1">
                <a:solidFill>
                  <a:schemeClr val="accent2"/>
                </a:solidFill>
              </a:rPr>
              <a:t>Umyuaq</a:t>
            </a:r>
            <a:r>
              <a:rPr lang="en-US" sz="2800" dirty="0">
                <a:solidFill>
                  <a:schemeClr val="accent2"/>
                </a:solidFill>
              </a:rPr>
              <a:t> or </a:t>
            </a:r>
            <a:r>
              <a:rPr lang="en-US" sz="2800" i="1" dirty="0" err="1">
                <a:solidFill>
                  <a:schemeClr val="accent2"/>
                </a:solidFill>
              </a:rPr>
              <a:t>umyugaq</a:t>
            </a:r>
            <a:r>
              <a:rPr lang="en-US" sz="2800" dirty="0">
                <a:solidFill>
                  <a:schemeClr val="accent2"/>
                </a:solidFill>
              </a:rPr>
              <a:t>, mind or mental activity</a:t>
            </a:r>
          </a:p>
          <a:p>
            <a:r>
              <a:rPr lang="en-US" sz="2800" dirty="0">
                <a:solidFill>
                  <a:schemeClr val="accent2"/>
                </a:solidFill>
              </a:rPr>
              <a:t>A person’s gratitude is powerful</a:t>
            </a:r>
          </a:p>
          <a:p>
            <a:r>
              <a:rPr lang="en-US" sz="2800" dirty="0">
                <a:solidFill>
                  <a:schemeClr val="accent2"/>
                </a:solidFill>
              </a:rPr>
              <a:t>A person’s hurt feelings are also powerful</a:t>
            </a:r>
          </a:p>
        </p:txBody>
      </p:sp>
      <p:pic>
        <p:nvPicPr>
          <p:cNvPr id="4" name="Content Placeholder 3">
            <a:extLst>
              <a:ext uri="{FF2B5EF4-FFF2-40B4-BE49-F238E27FC236}">
                <a16:creationId xmlns:a16="http://schemas.microsoft.com/office/drawing/2014/main" id="{50A16BA6-FA5B-4F1F-B448-CBA23876F75D}"/>
              </a:ext>
            </a:extLst>
          </p:cNvPr>
          <p:cNvPicPr>
            <a:picLocks noChangeAspect="1"/>
          </p:cNvPicPr>
          <p:nvPr/>
        </p:nvPicPr>
        <p:blipFill rotWithShape="1">
          <a:blip r:embed="rId4"/>
          <a:srcRect l="22683" r="32820" b="-2"/>
          <a:stretch/>
        </p:blipFill>
        <p:spPr>
          <a:xfrm>
            <a:off x="-10649" y="1"/>
            <a:ext cx="4571649" cy="6858000"/>
          </a:xfrm>
          <a:prstGeom prst="rect">
            <a:avLst/>
          </a:prstGeom>
        </p:spPr>
      </p:pic>
    </p:spTree>
    <p:extLst>
      <p:ext uri="{BB962C8B-B14F-4D97-AF65-F5344CB8AC3E}">
        <p14:creationId xmlns:p14="http://schemas.microsoft.com/office/powerpoint/2010/main" val="22450876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1273</TotalTime>
  <Words>3817</Words>
  <Application>Microsoft Office PowerPoint</Application>
  <PresentationFormat>Widescreen</PresentationFormat>
  <Paragraphs>182</Paragraphs>
  <Slides>20</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Calisto MT</vt:lpstr>
      <vt:lpstr>Times New Roman</vt:lpstr>
      <vt:lpstr>Trebuchet MS</vt:lpstr>
      <vt:lpstr>Verdana</vt:lpstr>
      <vt:lpstr>Wingdings 2</vt:lpstr>
      <vt:lpstr>Slate</vt:lpstr>
      <vt:lpstr>Yup’ik Resilience</vt:lpstr>
      <vt:lpstr>Cama’i, Welcome</vt:lpstr>
      <vt:lpstr>Nunamta Ellamta-llu Ayuqucia What Our Land and World is Like</vt:lpstr>
      <vt:lpstr>Ilaput Nunaput-llu,  Our Families and Communities </vt:lpstr>
      <vt:lpstr>Qasgi, The Men’s House</vt:lpstr>
      <vt:lpstr>Wiinga Yupiugua,  I am Yup’ik</vt:lpstr>
      <vt:lpstr>Yuuyaraq, outlined the Yup’ik way of living in this spiritual universe.   The law by which we lived.   Qanruyutet, the wise words and instructions that provided moral guidance.  </vt:lpstr>
      <vt:lpstr>Yuuyaraq, the way of being a human being</vt:lpstr>
      <vt:lpstr>Yuum-gguq Umyugaa Tukniuq, They Say a Person’s Mind is Powerful</vt:lpstr>
      <vt:lpstr>Qanruyutet</vt:lpstr>
      <vt:lpstr>Yuut tuqurpallratni, When a Great Many Died</vt:lpstr>
      <vt:lpstr>Wangkuta ilakuktut,  We are Family</vt:lpstr>
      <vt:lpstr>Compassionate human relations, including the sharing of traditional knowledge, are thus seen to be at the heart of contemporary Yup’ik survival and essential to non-Natives’ understanding of the Yup’ik. </vt:lpstr>
      <vt:lpstr>Tuqluucaraq, The way of Addressing One’s Relatives  Atmak, Agayulirta, A’lla</vt:lpstr>
      <vt:lpstr>Wangkuta ilakuktut,  We are Family</vt:lpstr>
      <vt:lpstr>PowerPoint Presentation</vt:lpstr>
      <vt:lpstr>Yuraq, Dancing</vt:lpstr>
      <vt:lpstr>Yuraq Preserved</vt:lpstr>
      <vt:lpstr>Tarvarnauramken: Blessings in a Time of Crisis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Yup’ik Resilience</dc:title>
  <dc:creator>Petersen, Grace S (DNR)</dc:creator>
  <cp:lastModifiedBy>Tubon, Ryan G</cp:lastModifiedBy>
  <cp:revision>21</cp:revision>
  <dcterms:created xsi:type="dcterms:W3CDTF">2021-08-23T19:06:35Z</dcterms:created>
  <dcterms:modified xsi:type="dcterms:W3CDTF">2021-08-27T23:55:11Z</dcterms:modified>
</cp:coreProperties>
</file>