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82" r:id="rId3"/>
    <p:sldId id="283" r:id="rId4"/>
    <p:sldId id="266" r:id="rId5"/>
    <p:sldId id="276" r:id="rId6"/>
    <p:sldId id="278" r:id="rId7"/>
    <p:sldId id="280" r:id="rId8"/>
    <p:sldId id="262" r:id="rId9"/>
    <p:sldId id="273"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AB7942"/>
    <a:srgbClr val="78A742"/>
    <a:srgbClr val="945200"/>
    <a:srgbClr val="AB51D6"/>
    <a:srgbClr val="AAABD6"/>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55161-AB4E-1F42-A37C-5008D334F722}" type="datetimeFigureOut">
              <a:rPr lang="en-CA" smtClean="0"/>
              <a:t>2022-03-11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3E1D9-D5DE-C741-8673-505F40AF76D5}" type="slidenum">
              <a:rPr lang="en-CA" smtClean="0"/>
              <a:t>‹#›</a:t>
            </a:fld>
            <a:endParaRPr lang="en-CA"/>
          </a:p>
        </p:txBody>
      </p:sp>
    </p:spTree>
    <p:extLst>
      <p:ext uri="{BB962C8B-B14F-4D97-AF65-F5344CB8AC3E}">
        <p14:creationId xmlns:p14="http://schemas.microsoft.com/office/powerpoint/2010/main" val="308806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5A1D-169B-5D47-856E-04FB1975AE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7048C16-7C4B-FB46-ABEE-E82207C1F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66E29FC-10E6-1F44-91C8-B6793AB40417}"/>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5" name="Footer Placeholder 4">
            <a:extLst>
              <a:ext uri="{FF2B5EF4-FFF2-40B4-BE49-F238E27FC236}">
                <a16:creationId xmlns:a16="http://schemas.microsoft.com/office/drawing/2014/main" id="{1940A570-8521-D34B-8AEF-1D76E6D009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8965C6-A55E-3C4C-936C-0FFB448CAC8B}"/>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422193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AA75-7689-7947-B1B9-44B4F73453A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493ED54-349D-8345-BCD4-2213D4D95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19F9D0-99EE-344C-81C4-5CB3BC00C3BB}"/>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5" name="Footer Placeholder 4">
            <a:extLst>
              <a:ext uri="{FF2B5EF4-FFF2-40B4-BE49-F238E27FC236}">
                <a16:creationId xmlns:a16="http://schemas.microsoft.com/office/drawing/2014/main" id="{6A61A795-5BC9-FC4F-9543-080B2C725C2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89D1EE-AEDC-4445-ADA8-B283DE277BA2}"/>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133850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4CA92-8E57-9D4A-8209-074A50D8CA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73DD1A-E742-F846-B760-3F3CEBC48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1B131B-3031-AD4D-9357-CA2F09826B75}"/>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5" name="Footer Placeholder 4">
            <a:extLst>
              <a:ext uri="{FF2B5EF4-FFF2-40B4-BE49-F238E27FC236}">
                <a16:creationId xmlns:a16="http://schemas.microsoft.com/office/drawing/2014/main" id="{74DE5B65-3379-0243-9B5D-B403B04524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3E8B48-02CB-0A45-A0FD-715B6AC1B2CB}"/>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368026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079E-F309-3E48-85EB-9BA35D5C1C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2A6EABA-EF2D-2447-8BA8-D0860EB7E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A58C76-4F71-C749-9B6C-47167FEFF2A9}"/>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5" name="Footer Placeholder 4">
            <a:extLst>
              <a:ext uri="{FF2B5EF4-FFF2-40B4-BE49-F238E27FC236}">
                <a16:creationId xmlns:a16="http://schemas.microsoft.com/office/drawing/2014/main" id="{0F9165A9-A99D-CC4D-934A-07B5C7C516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E77317-5F2B-604E-8542-C0AE6CC360BF}"/>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10938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E79D-9251-FB41-ABDF-27577D2C3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A8C49EB-B843-F741-ABE8-D48AFF7193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AE4B8-4116-044D-A2F6-1DAF895CC870}"/>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5" name="Footer Placeholder 4">
            <a:extLst>
              <a:ext uri="{FF2B5EF4-FFF2-40B4-BE49-F238E27FC236}">
                <a16:creationId xmlns:a16="http://schemas.microsoft.com/office/drawing/2014/main" id="{E331CF30-CD01-8340-AA93-E610072C1C1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DF3C24-3B8C-8F44-87BC-44E4C3BEDF32}"/>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34310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51A4-0702-AA47-8F42-EFB3636F4A9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51D041-EA0D-8E4B-8888-1215D11F7B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0CD5F9-EA36-8049-9C7E-89803F6F5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B375132-EA8B-2442-9758-EA9A66650575}"/>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6" name="Footer Placeholder 5">
            <a:extLst>
              <a:ext uri="{FF2B5EF4-FFF2-40B4-BE49-F238E27FC236}">
                <a16:creationId xmlns:a16="http://schemas.microsoft.com/office/drawing/2014/main" id="{2DBD9078-8D20-A44C-90D2-A1AB7111E6A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8D2170-9056-DE44-8644-0642E02884A2}"/>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202492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382F-D09F-1A49-B4E5-4ADCF2CC6B9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75956D4-401F-734A-979A-7D0DCC0665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5E407-7D2E-2B47-817A-64FA088AF9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F8B3AC1-3933-1842-BBEB-EB3CEA174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3A7C7-C4CB-E149-B39D-1C1AEA68F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F88B3EE-594D-764A-9A30-8B1914990B92}"/>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8" name="Footer Placeholder 7">
            <a:extLst>
              <a:ext uri="{FF2B5EF4-FFF2-40B4-BE49-F238E27FC236}">
                <a16:creationId xmlns:a16="http://schemas.microsoft.com/office/drawing/2014/main" id="{00A3F1DB-FCCA-304F-8A21-F3CC679E84D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ACB9DF4-3AE0-2442-AB79-2D79086E9A1F}"/>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49013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0C4E-09C0-1D4D-9387-A4BD920E17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2618471-6908-B646-AF76-A7E8CA38422E}"/>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4" name="Footer Placeholder 3">
            <a:extLst>
              <a:ext uri="{FF2B5EF4-FFF2-40B4-BE49-F238E27FC236}">
                <a16:creationId xmlns:a16="http://schemas.microsoft.com/office/drawing/2014/main" id="{71DFCF37-1152-514F-A4E0-4F69D1F3C70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D0FCD00-B90D-8E4B-BE2A-500C6550522A}"/>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3576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4152D-FBDE-1048-99E7-7736812100CE}"/>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3" name="Footer Placeholder 2">
            <a:extLst>
              <a:ext uri="{FF2B5EF4-FFF2-40B4-BE49-F238E27FC236}">
                <a16:creationId xmlns:a16="http://schemas.microsoft.com/office/drawing/2014/main" id="{4D8AAC69-5700-C54F-B19F-952A44843AD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DA82312-AD33-1F48-AEE3-FD58124B23F9}"/>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15342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F75C-2E8A-3E45-9992-4DAEB6A8F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931E634-608C-8E4E-8A7E-FC09E890E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B442F11-142E-1249-BAE8-1F0F030D9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E2BE3-BC72-0844-9437-3730B120001F}"/>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6" name="Footer Placeholder 5">
            <a:extLst>
              <a:ext uri="{FF2B5EF4-FFF2-40B4-BE49-F238E27FC236}">
                <a16:creationId xmlns:a16="http://schemas.microsoft.com/office/drawing/2014/main" id="{5035B233-A334-A245-BEB2-4B3780A7A02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714D995-F716-BE4D-9B01-9C5BFCFD0AE5}"/>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399305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5BDD-11B0-F448-8FB9-97DFD8A4B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C4994B8-3BC2-6447-8AE8-5B1572F1E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9FD2314-AD04-4D48-B68B-AFD54EBBE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8156B-463B-AB48-9433-BC7342E5B7CC}"/>
              </a:ext>
            </a:extLst>
          </p:cNvPr>
          <p:cNvSpPr>
            <a:spLocks noGrp="1"/>
          </p:cNvSpPr>
          <p:nvPr>
            <p:ph type="dt" sz="half" idx="10"/>
          </p:nvPr>
        </p:nvSpPr>
        <p:spPr/>
        <p:txBody>
          <a:bodyPr/>
          <a:lstStyle/>
          <a:p>
            <a:fld id="{0EBBD391-AE33-5640-9DB6-C8C230261153}" type="datetimeFigureOut">
              <a:rPr lang="en-CA" smtClean="0"/>
              <a:t>2022-03-11</a:t>
            </a:fld>
            <a:endParaRPr lang="en-CA"/>
          </a:p>
        </p:txBody>
      </p:sp>
      <p:sp>
        <p:nvSpPr>
          <p:cNvPr id="6" name="Footer Placeholder 5">
            <a:extLst>
              <a:ext uri="{FF2B5EF4-FFF2-40B4-BE49-F238E27FC236}">
                <a16:creationId xmlns:a16="http://schemas.microsoft.com/office/drawing/2014/main" id="{F5635E24-311F-1E4C-8FAC-1F6CD1224CB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DA0862-9A97-844C-9104-ABE636DAEED8}"/>
              </a:ext>
            </a:extLst>
          </p:cNvPr>
          <p:cNvSpPr>
            <a:spLocks noGrp="1"/>
          </p:cNvSpPr>
          <p:nvPr>
            <p:ph type="sldNum" sz="quarter" idx="12"/>
          </p:nvPr>
        </p:nvSpPr>
        <p:spPr/>
        <p:txBody>
          <a:bodyPr/>
          <a:lstStyle/>
          <a:p>
            <a:fld id="{A0F15F06-2601-AE44-844D-AD84B0F69247}" type="slidenum">
              <a:rPr lang="en-CA" smtClean="0"/>
              <a:t>‹#›</a:t>
            </a:fld>
            <a:endParaRPr lang="en-CA"/>
          </a:p>
        </p:txBody>
      </p:sp>
    </p:spTree>
    <p:extLst>
      <p:ext uri="{BB962C8B-B14F-4D97-AF65-F5344CB8AC3E}">
        <p14:creationId xmlns:p14="http://schemas.microsoft.com/office/powerpoint/2010/main" val="223499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81C4E-3B30-4441-A674-59A6F9E34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183545F-0E48-054C-ADF6-7F5002BD3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A34910-0A08-F445-A8EC-4FB7195A0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BD391-AE33-5640-9DB6-C8C230261153}" type="datetimeFigureOut">
              <a:rPr lang="en-CA" smtClean="0"/>
              <a:t>2022-03-11</a:t>
            </a:fld>
            <a:endParaRPr lang="en-CA"/>
          </a:p>
        </p:txBody>
      </p:sp>
      <p:sp>
        <p:nvSpPr>
          <p:cNvPr id="5" name="Footer Placeholder 4">
            <a:extLst>
              <a:ext uri="{FF2B5EF4-FFF2-40B4-BE49-F238E27FC236}">
                <a16:creationId xmlns:a16="http://schemas.microsoft.com/office/drawing/2014/main" id="{BC6B950D-8CE5-CE44-B34F-05EDC5F41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164B153-112A-6247-9CA7-FC0DE66B6E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15F06-2601-AE44-844D-AD84B0F69247}" type="slidenum">
              <a:rPr lang="en-CA" smtClean="0"/>
              <a:t>‹#›</a:t>
            </a:fld>
            <a:endParaRPr lang="en-CA"/>
          </a:p>
        </p:txBody>
      </p:sp>
    </p:spTree>
    <p:extLst>
      <p:ext uri="{BB962C8B-B14F-4D97-AF65-F5344CB8AC3E}">
        <p14:creationId xmlns:p14="http://schemas.microsoft.com/office/powerpoint/2010/main" val="154583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BDC8-CB4D-E24C-9997-C6ED9061431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772E8D1B-6A47-C347-AB70-1E108E7BBA13}"/>
              </a:ext>
            </a:extLst>
          </p:cNvPr>
          <p:cNvSpPr>
            <a:spLocks noGrp="1"/>
          </p:cNvSpPr>
          <p:nvPr>
            <p:ph idx="1"/>
          </p:nvPr>
        </p:nvSpPr>
        <p:spPr/>
        <p:txBody>
          <a:bodyPr/>
          <a:lstStyle/>
          <a:p>
            <a:endParaRPr lang="en-CA" dirty="0"/>
          </a:p>
        </p:txBody>
      </p:sp>
      <p:pic>
        <p:nvPicPr>
          <p:cNvPr id="4" name="Picture 3" descr="A group of flags&#10;&#10;Description automatically generated with low confidence">
            <a:extLst>
              <a:ext uri="{FF2B5EF4-FFF2-40B4-BE49-F238E27FC236}">
                <a16:creationId xmlns:a16="http://schemas.microsoft.com/office/drawing/2014/main" id="{3E3BB1D6-CE10-AF44-92BF-48EB01103C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036" y="-85724"/>
            <a:ext cx="12416526" cy="6984297"/>
          </a:xfrm>
          <a:prstGeom prst="rect">
            <a:avLst/>
          </a:prstGeom>
          <a:ln>
            <a:noFill/>
          </a:ln>
        </p:spPr>
      </p:pic>
      <p:sp>
        <p:nvSpPr>
          <p:cNvPr id="5" name="Oval 4">
            <a:extLst>
              <a:ext uri="{FF2B5EF4-FFF2-40B4-BE49-F238E27FC236}">
                <a16:creationId xmlns:a16="http://schemas.microsoft.com/office/drawing/2014/main" id="{ABCC49CC-9ED2-6142-8DA1-269810D98BE0}"/>
              </a:ext>
            </a:extLst>
          </p:cNvPr>
          <p:cNvSpPr/>
          <p:nvPr/>
        </p:nvSpPr>
        <p:spPr>
          <a:xfrm>
            <a:off x="2592303" y="216459"/>
            <a:ext cx="7121847" cy="6286333"/>
          </a:xfrm>
          <a:prstGeom prst="ellipse">
            <a:avLst/>
          </a:prstGeom>
          <a:solidFill>
            <a:srgbClr val="FFFFFF">
              <a:alpha val="74902"/>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 name="Title 1">
            <a:extLst>
              <a:ext uri="{FF2B5EF4-FFF2-40B4-BE49-F238E27FC236}">
                <a16:creationId xmlns:a16="http://schemas.microsoft.com/office/drawing/2014/main" id="{9C2EAD43-C502-2A4D-8B13-5906DF601CF7}"/>
              </a:ext>
            </a:extLst>
          </p:cNvPr>
          <p:cNvSpPr txBox="1">
            <a:spLocks/>
          </p:cNvSpPr>
          <p:nvPr/>
        </p:nvSpPr>
        <p:spPr>
          <a:xfrm>
            <a:off x="4217857" y="1855773"/>
            <a:ext cx="3756285" cy="15659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800" b="1" dirty="0"/>
              <a:t>Solid Waste Management in Remote Arctic Communities</a:t>
            </a:r>
          </a:p>
        </p:txBody>
      </p:sp>
      <p:pic>
        <p:nvPicPr>
          <p:cNvPr id="7" name="Picture 6" descr="Icon&#10;&#10;Description automatically generated">
            <a:extLst>
              <a:ext uri="{FF2B5EF4-FFF2-40B4-BE49-F238E27FC236}">
                <a16:creationId xmlns:a16="http://schemas.microsoft.com/office/drawing/2014/main" id="{9D4B8716-00F2-6C4D-8A36-F216F6979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1660" y="4671352"/>
            <a:ext cx="1930081" cy="1447562"/>
          </a:xfrm>
          <a:prstGeom prst="rect">
            <a:avLst/>
          </a:prstGeom>
        </p:spPr>
      </p:pic>
      <p:pic>
        <p:nvPicPr>
          <p:cNvPr id="8" name="Picture 7" descr="Sunburst chart&#10;&#10;Description automatically generated">
            <a:extLst>
              <a:ext uri="{FF2B5EF4-FFF2-40B4-BE49-F238E27FC236}">
                <a16:creationId xmlns:a16="http://schemas.microsoft.com/office/drawing/2014/main" id="{CB3BA950-371A-C94E-BFCF-78A2318022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5758" y="953249"/>
            <a:ext cx="2000480" cy="685879"/>
          </a:xfrm>
          <a:prstGeom prst="rect">
            <a:avLst/>
          </a:prstGeom>
        </p:spPr>
      </p:pic>
      <p:sp>
        <p:nvSpPr>
          <p:cNvPr id="11" name="Subtitle 2">
            <a:extLst>
              <a:ext uri="{FF2B5EF4-FFF2-40B4-BE49-F238E27FC236}">
                <a16:creationId xmlns:a16="http://schemas.microsoft.com/office/drawing/2014/main" id="{3D4C7180-0CE5-0A41-BAEA-D7E733C48436}"/>
              </a:ext>
            </a:extLst>
          </p:cNvPr>
          <p:cNvSpPr txBox="1">
            <a:spLocks/>
          </p:cNvSpPr>
          <p:nvPr/>
        </p:nvSpPr>
        <p:spPr>
          <a:xfrm>
            <a:off x="4028064" y="3421749"/>
            <a:ext cx="4337274" cy="434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CA" sz="1800" dirty="0"/>
              <a:t>Nadine Kochuten</a:t>
            </a:r>
          </a:p>
          <a:p>
            <a:pPr marL="0" indent="0" algn="ctr">
              <a:lnSpc>
                <a:spcPct val="120000"/>
              </a:lnSpc>
              <a:spcBef>
                <a:spcPts val="0"/>
              </a:spcBef>
              <a:buNone/>
            </a:pPr>
            <a:r>
              <a:rPr lang="en-CA" sz="1800" dirty="0"/>
              <a:t>ANTHC GAP Webinar</a:t>
            </a:r>
          </a:p>
          <a:p>
            <a:pPr marL="0" indent="0" algn="ctr">
              <a:lnSpc>
                <a:spcPct val="120000"/>
              </a:lnSpc>
              <a:spcBef>
                <a:spcPts val="0"/>
              </a:spcBef>
              <a:buNone/>
            </a:pPr>
            <a:r>
              <a:rPr lang="en-CA" sz="1800" dirty="0"/>
              <a:t>3/9/22</a:t>
            </a:r>
            <a:endParaRPr lang="en-CA" sz="800" dirty="0"/>
          </a:p>
        </p:txBody>
      </p:sp>
      <p:sp>
        <p:nvSpPr>
          <p:cNvPr id="14" name="TextBox 13">
            <a:extLst>
              <a:ext uri="{FF2B5EF4-FFF2-40B4-BE49-F238E27FC236}">
                <a16:creationId xmlns:a16="http://schemas.microsoft.com/office/drawing/2014/main" id="{E12BBE3F-C8D9-0440-889F-D7D18FFFC59D}"/>
              </a:ext>
            </a:extLst>
          </p:cNvPr>
          <p:cNvSpPr txBox="1"/>
          <p:nvPr/>
        </p:nvSpPr>
        <p:spPr>
          <a:xfrm>
            <a:off x="9378914" y="6577572"/>
            <a:ext cx="2871299" cy="246221"/>
          </a:xfrm>
          <a:prstGeom prst="rect">
            <a:avLst/>
          </a:prstGeom>
          <a:noFill/>
        </p:spPr>
        <p:txBody>
          <a:bodyPr wrap="none" rtlCol="0">
            <a:spAutoFit/>
          </a:bodyPr>
          <a:lstStyle/>
          <a:p>
            <a:r>
              <a:rPr lang="en-CA" sz="1000" dirty="0">
                <a:solidFill>
                  <a:schemeClr val="bg1"/>
                </a:solidFill>
              </a:rPr>
              <a:t>Photo: Arctic Council Secretariat, Linnea </a:t>
            </a:r>
            <a:r>
              <a:rPr lang="en-CA" sz="1000" dirty="0" err="1">
                <a:solidFill>
                  <a:schemeClr val="bg1"/>
                </a:solidFill>
              </a:rPr>
              <a:t>Nordström</a:t>
            </a:r>
            <a:endParaRPr lang="en-CA" sz="1000" dirty="0">
              <a:solidFill>
                <a:schemeClr val="bg1"/>
              </a:solidFill>
            </a:endParaRPr>
          </a:p>
        </p:txBody>
      </p:sp>
    </p:spTree>
    <p:extLst>
      <p:ext uri="{BB962C8B-B14F-4D97-AF65-F5344CB8AC3E}">
        <p14:creationId xmlns:p14="http://schemas.microsoft.com/office/powerpoint/2010/main" val="99793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2F6B72-AF51-3C48-9775-3E2F5D6FF558}"/>
              </a:ext>
            </a:extLst>
          </p:cNvPr>
          <p:cNvSpPr txBox="1">
            <a:spLocks/>
          </p:cNvSpPr>
          <p:nvPr/>
        </p:nvSpPr>
        <p:spPr>
          <a:xfrm>
            <a:off x="552450" y="1446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Thank you! </a:t>
            </a:r>
            <a:r>
              <a:rPr lang="en-CA" dirty="0" err="1"/>
              <a:t>Qaĝaasakung</a:t>
            </a:r>
            <a:r>
              <a:rPr lang="en-CA" dirty="0"/>
              <a:t>!</a:t>
            </a:r>
          </a:p>
        </p:txBody>
      </p:sp>
      <p:pic>
        <p:nvPicPr>
          <p:cNvPr id="5" name="Picture 4" descr="Icon&#10;&#10;Description automatically generated">
            <a:extLst>
              <a:ext uri="{FF2B5EF4-FFF2-40B4-BE49-F238E27FC236}">
                <a16:creationId xmlns:a16="http://schemas.microsoft.com/office/drawing/2014/main" id="{C99C7D70-6F61-6549-AD42-AE1A37B80E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450" y="2306016"/>
            <a:ext cx="4167357" cy="3125520"/>
          </a:xfrm>
          <a:prstGeom prst="rect">
            <a:avLst/>
          </a:prstGeom>
        </p:spPr>
      </p:pic>
      <p:cxnSp>
        <p:nvCxnSpPr>
          <p:cNvPr id="6" name="Straight Connector 5">
            <a:extLst>
              <a:ext uri="{FF2B5EF4-FFF2-40B4-BE49-F238E27FC236}">
                <a16:creationId xmlns:a16="http://schemas.microsoft.com/office/drawing/2014/main" id="{BE6A01AE-3D22-A743-A476-06130710DA6C}"/>
              </a:ext>
            </a:extLst>
          </p:cNvPr>
          <p:cNvCxnSpPr>
            <a:cxnSpLocks/>
          </p:cNvCxnSpPr>
          <p:nvPr/>
        </p:nvCxnSpPr>
        <p:spPr>
          <a:xfrm>
            <a:off x="0" y="1426464"/>
            <a:ext cx="12192000"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303D16F-BDFB-7842-BC19-5C035924847E}"/>
              </a:ext>
            </a:extLst>
          </p:cNvPr>
          <p:cNvSpPr txBox="1"/>
          <p:nvPr/>
        </p:nvSpPr>
        <p:spPr>
          <a:xfrm>
            <a:off x="5207431" y="2166915"/>
            <a:ext cx="6432119" cy="3816429"/>
          </a:xfrm>
          <a:prstGeom prst="rect">
            <a:avLst/>
          </a:prstGeom>
          <a:noFill/>
        </p:spPr>
        <p:txBody>
          <a:bodyPr wrap="square" rtlCol="0">
            <a:spAutoFit/>
          </a:bodyPr>
          <a:lstStyle/>
          <a:p>
            <a:pPr algn="ctr"/>
            <a:r>
              <a:rPr lang="en-CA" sz="2800" dirty="0"/>
              <a:t>520 E 32nd Avenue</a:t>
            </a:r>
          </a:p>
          <a:p>
            <a:pPr algn="ctr"/>
            <a:r>
              <a:rPr lang="en-CA" sz="2800" dirty="0"/>
              <a:t>Anchorage, AK 99503 USA</a:t>
            </a:r>
          </a:p>
          <a:p>
            <a:pPr algn="ctr"/>
            <a:r>
              <a:rPr lang="en-CA" sz="2800" dirty="0"/>
              <a:t>Tel.: (+1) 907 332 5388</a:t>
            </a:r>
          </a:p>
          <a:p>
            <a:pPr algn="ctr"/>
            <a:endParaRPr lang="en-CA" sz="2800" dirty="0"/>
          </a:p>
          <a:p>
            <a:pPr algn="ctr"/>
            <a:r>
              <a:rPr lang="en-CA" sz="2800" dirty="0"/>
              <a:t>Website: </a:t>
            </a:r>
            <a:r>
              <a:rPr lang="en-CA" sz="2800" u="sng" dirty="0" err="1"/>
              <a:t>aleut-international.org</a:t>
            </a:r>
            <a:endParaRPr lang="en-CA" sz="2800" dirty="0"/>
          </a:p>
          <a:p>
            <a:pPr algn="ctr"/>
            <a:r>
              <a:rPr lang="en-CA" sz="2800" dirty="0"/>
              <a:t>Twitter: </a:t>
            </a:r>
            <a:r>
              <a:rPr lang="en-CA" sz="2800" u="sng" dirty="0"/>
              <a:t>@</a:t>
            </a:r>
            <a:r>
              <a:rPr lang="en-CA" sz="2800" u="sng" dirty="0" err="1"/>
              <a:t>aleut_aia</a:t>
            </a:r>
            <a:endParaRPr lang="en-CA" sz="2800" dirty="0"/>
          </a:p>
          <a:p>
            <a:pPr algn="ctr"/>
            <a:r>
              <a:rPr lang="en-CA" sz="2800" dirty="0"/>
              <a:t>Instagram: </a:t>
            </a:r>
            <a:r>
              <a:rPr lang="en-CA" sz="2800" u="sng" dirty="0"/>
              <a:t>@</a:t>
            </a:r>
            <a:r>
              <a:rPr lang="en-CA" sz="2800" u="sng" dirty="0" err="1"/>
              <a:t>aleutinternationalassociation</a:t>
            </a:r>
            <a:endParaRPr lang="en-CA" sz="2800" dirty="0"/>
          </a:p>
          <a:p>
            <a:pPr algn="ctr"/>
            <a:r>
              <a:rPr lang="en-CA" sz="2800" dirty="0"/>
              <a:t>Facebook: </a:t>
            </a:r>
            <a:r>
              <a:rPr lang="en-CA" sz="2800" u="sng" dirty="0"/>
              <a:t>@</a:t>
            </a:r>
            <a:r>
              <a:rPr lang="en-CA" sz="2800" u="sng" dirty="0" err="1"/>
              <a:t>aleutinternational</a:t>
            </a:r>
            <a:endParaRPr lang="en-CA" sz="2800" dirty="0"/>
          </a:p>
          <a:p>
            <a:pPr algn="ctr"/>
            <a:endParaRPr lang="en-CA" dirty="0"/>
          </a:p>
        </p:txBody>
      </p:sp>
    </p:spTree>
    <p:extLst>
      <p:ext uri="{BB962C8B-B14F-4D97-AF65-F5344CB8AC3E}">
        <p14:creationId xmlns:p14="http://schemas.microsoft.com/office/powerpoint/2010/main" val="296990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7C6C-8034-41AA-8713-DF0CBD92F9FF}"/>
              </a:ext>
            </a:extLst>
          </p:cNvPr>
          <p:cNvSpPr>
            <a:spLocks noGrp="1"/>
          </p:cNvSpPr>
          <p:nvPr>
            <p:ph type="title"/>
          </p:nvPr>
        </p:nvSpPr>
        <p:spPr/>
        <p:txBody>
          <a:bodyPr/>
          <a:lstStyle/>
          <a:p>
            <a:r>
              <a:rPr lang="en-US" dirty="0"/>
              <a:t>Solid Waste Management in Remote Arctic Communities</a:t>
            </a:r>
          </a:p>
        </p:txBody>
      </p:sp>
      <p:sp>
        <p:nvSpPr>
          <p:cNvPr id="3" name="Content Placeholder 2">
            <a:extLst>
              <a:ext uri="{FF2B5EF4-FFF2-40B4-BE49-F238E27FC236}">
                <a16:creationId xmlns:a16="http://schemas.microsoft.com/office/drawing/2014/main" id="{C3C99645-C12D-4766-93A1-332657564855}"/>
              </a:ext>
            </a:extLst>
          </p:cNvPr>
          <p:cNvSpPr>
            <a:spLocks noGrp="1"/>
          </p:cNvSpPr>
          <p:nvPr>
            <p:ph idx="1"/>
          </p:nvPr>
        </p:nvSpPr>
        <p:spPr/>
        <p:txBody>
          <a:bodyPr/>
          <a:lstStyle/>
          <a:p>
            <a:r>
              <a:rPr lang="en-US" dirty="0"/>
              <a:t>Assessment created with partners from USA, Finland, AIA, Saami Council</a:t>
            </a:r>
          </a:p>
          <a:p>
            <a:pPr lvl="1"/>
            <a:r>
              <a:rPr lang="en-US" dirty="0"/>
              <a:t>Will be used to identify future partners to help define smaller pieces of the project to:</a:t>
            </a:r>
          </a:p>
          <a:p>
            <a:r>
              <a:rPr lang="en-US" dirty="0"/>
              <a:t>Share best practices </a:t>
            </a:r>
          </a:p>
          <a:p>
            <a:r>
              <a:rPr lang="en-US" dirty="0"/>
              <a:t>Mentor with communities</a:t>
            </a:r>
          </a:p>
          <a:p>
            <a:r>
              <a:rPr lang="en-US" dirty="0"/>
              <a:t>Events will be held in communities</a:t>
            </a:r>
          </a:p>
          <a:p>
            <a:pPr lvl="1"/>
            <a:r>
              <a:rPr lang="en-US" dirty="0"/>
              <a:t>Communities not identified yet but likely in Alaska, Russia, Finland, Scandinavia</a:t>
            </a:r>
          </a:p>
          <a:p>
            <a:endParaRPr lang="en-US" dirty="0"/>
          </a:p>
        </p:txBody>
      </p:sp>
      <p:pic>
        <p:nvPicPr>
          <p:cNvPr id="4" name="Picture 3" descr="Icon&#10;&#10;Description automatically generated">
            <a:extLst>
              <a:ext uri="{FF2B5EF4-FFF2-40B4-BE49-F238E27FC236}">
                <a16:creationId xmlns:a16="http://schemas.microsoft.com/office/drawing/2014/main" id="{E025567C-6094-4D81-94B3-B722BF323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4855" y="5552668"/>
            <a:ext cx="1421095" cy="1065822"/>
          </a:xfrm>
          <a:prstGeom prst="rect">
            <a:avLst/>
          </a:prstGeom>
        </p:spPr>
      </p:pic>
    </p:spTree>
    <p:extLst>
      <p:ext uri="{BB962C8B-B14F-4D97-AF65-F5344CB8AC3E}">
        <p14:creationId xmlns:p14="http://schemas.microsoft.com/office/powerpoint/2010/main" val="50646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36C-137E-4709-9142-497552EDA89D}"/>
              </a:ext>
            </a:extLst>
          </p:cNvPr>
          <p:cNvSpPr>
            <a:spLocks noGrp="1"/>
          </p:cNvSpPr>
          <p:nvPr>
            <p:ph type="title"/>
          </p:nvPr>
        </p:nvSpPr>
        <p:spPr>
          <a:xfrm>
            <a:off x="838200" y="365126"/>
            <a:ext cx="10515600" cy="857500"/>
          </a:xfrm>
        </p:spPr>
        <p:txBody>
          <a:bodyPr/>
          <a:lstStyle/>
          <a:p>
            <a:r>
              <a:rPr lang="en-US" dirty="0"/>
              <a:t>Main objectives</a:t>
            </a:r>
          </a:p>
        </p:txBody>
      </p:sp>
      <p:sp>
        <p:nvSpPr>
          <p:cNvPr id="3" name="Content Placeholder 2">
            <a:extLst>
              <a:ext uri="{FF2B5EF4-FFF2-40B4-BE49-F238E27FC236}">
                <a16:creationId xmlns:a16="http://schemas.microsoft.com/office/drawing/2014/main" id="{60E2C7F6-52D2-42BE-B688-E6F4FBF5E901}"/>
              </a:ext>
            </a:extLst>
          </p:cNvPr>
          <p:cNvSpPr>
            <a:spLocks noGrp="1"/>
          </p:cNvSpPr>
          <p:nvPr>
            <p:ph idx="1"/>
          </p:nvPr>
        </p:nvSpPr>
        <p:spPr>
          <a:xfrm>
            <a:off x="838200" y="1458930"/>
            <a:ext cx="10515600" cy="4718033"/>
          </a:xfrm>
        </p:spPr>
        <p:txBody>
          <a:bodyPr>
            <a:normAutofit fontScale="77500" lnSpcReduction="20000"/>
          </a:bodyPr>
          <a:lstStyle/>
          <a:p>
            <a:r>
              <a:rPr lang="en-US" dirty="0"/>
              <a:t>Developing environmentally sound solid waste and marine debris management in Arctic communities</a:t>
            </a:r>
          </a:p>
          <a:p>
            <a:r>
              <a:rPr lang="en-US" dirty="0"/>
              <a:t>Building capacity in selected communities in need of solid waste management improvement, as demonstration projects</a:t>
            </a:r>
          </a:p>
          <a:p>
            <a:r>
              <a:rPr lang="en-US" dirty="0"/>
              <a:t>Encouraging cooperation and information sharing among pilot communities through workshops and community level developmental mentorship activities based on culturally appropriate communications and management templates,</a:t>
            </a:r>
          </a:p>
          <a:p>
            <a:r>
              <a:rPr lang="en-US" dirty="0"/>
              <a:t>Conducting outreach workshops in Arctic communities outside the pilot communities in need of solid waste management tools,</a:t>
            </a:r>
          </a:p>
          <a:p>
            <a:r>
              <a:rPr lang="en-US" dirty="0"/>
              <a:t>Developing information material on solid waste and marine debris management for Arctic communities, including a webpage (hosted on an Arctic Council Working Group website) that will serve as an online exchange network for community solid waste management planning. </a:t>
            </a:r>
          </a:p>
          <a:p>
            <a:r>
              <a:rPr lang="en-US" dirty="0"/>
              <a:t>The website will serve as a “one-stop shop” for access to lessons learned, easy to follow tool kits, best practices, fact sheets, case studies, templates for agreements, and guidance on community standards.</a:t>
            </a:r>
          </a:p>
          <a:p>
            <a:endParaRPr lang="en-US" dirty="0"/>
          </a:p>
        </p:txBody>
      </p:sp>
    </p:spTree>
    <p:extLst>
      <p:ext uri="{BB962C8B-B14F-4D97-AF65-F5344CB8AC3E}">
        <p14:creationId xmlns:p14="http://schemas.microsoft.com/office/powerpoint/2010/main" val="280876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51E09F-82E2-044C-9D1B-0912C7F60A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26463"/>
            <a:ext cx="12192000" cy="5431537"/>
          </a:xfrm>
          <a:prstGeom prst="rect">
            <a:avLst/>
          </a:prstGeom>
        </p:spPr>
      </p:pic>
      <p:sp>
        <p:nvSpPr>
          <p:cNvPr id="2" name="Title 1">
            <a:extLst>
              <a:ext uri="{FF2B5EF4-FFF2-40B4-BE49-F238E27FC236}">
                <a16:creationId xmlns:a16="http://schemas.microsoft.com/office/drawing/2014/main" id="{5D7722E7-6DF1-DF47-8002-394E95C8C0AF}"/>
              </a:ext>
            </a:extLst>
          </p:cNvPr>
          <p:cNvSpPr>
            <a:spLocks noGrp="1"/>
          </p:cNvSpPr>
          <p:nvPr>
            <p:ph type="title"/>
          </p:nvPr>
        </p:nvSpPr>
        <p:spPr/>
        <p:txBody>
          <a:bodyPr/>
          <a:lstStyle/>
          <a:p>
            <a:r>
              <a:rPr lang="en-CA" dirty="0"/>
              <a:t>What is the Arctic Council?</a:t>
            </a:r>
          </a:p>
        </p:txBody>
      </p:sp>
      <p:sp>
        <p:nvSpPr>
          <p:cNvPr id="3" name="Content Placeholder 2">
            <a:extLst>
              <a:ext uri="{FF2B5EF4-FFF2-40B4-BE49-F238E27FC236}">
                <a16:creationId xmlns:a16="http://schemas.microsoft.com/office/drawing/2014/main" id="{D4D0E710-1EAC-9F46-BE3D-BEFF26B2681C}"/>
              </a:ext>
            </a:extLst>
          </p:cNvPr>
          <p:cNvSpPr>
            <a:spLocks noGrp="1"/>
          </p:cNvSpPr>
          <p:nvPr>
            <p:ph idx="1"/>
          </p:nvPr>
        </p:nvSpPr>
        <p:spPr/>
        <p:txBody>
          <a:bodyPr/>
          <a:lstStyle/>
          <a:p>
            <a:pPr marL="0" indent="0" algn="ctr">
              <a:buNone/>
            </a:pPr>
            <a:r>
              <a:rPr lang="en-CA" i="1" dirty="0"/>
              <a:t>The leading intergovernmental forum promoting cooperation, coordination and interaction among the Arctic States, Arctic Indigenous Peoples and other Arctic inhabitants on common Arctic issues, in particular on issues of sustainable development and environmental protection in the Arctic. </a:t>
            </a:r>
          </a:p>
          <a:p>
            <a:endParaRPr lang="en-CA" dirty="0"/>
          </a:p>
          <a:p>
            <a:pPr marL="0" indent="0" algn="ctr">
              <a:buNone/>
            </a:pPr>
            <a:r>
              <a:rPr lang="en-CA" dirty="0">
                <a:solidFill>
                  <a:schemeClr val="bg1"/>
                </a:solidFill>
              </a:rPr>
              <a:t>Established in 1996 via The Ottawa Declaration</a:t>
            </a:r>
          </a:p>
          <a:p>
            <a:pPr marL="0" indent="0" algn="ctr">
              <a:buNone/>
            </a:pPr>
            <a:r>
              <a:rPr lang="en-CA" dirty="0">
                <a:solidFill>
                  <a:schemeClr val="bg1"/>
                </a:solidFill>
              </a:rPr>
              <a:t>Consensus-based decision-making amongst the eight Arctic states in full consultation and involvement of the Permanent Participants.</a:t>
            </a:r>
          </a:p>
          <a:p>
            <a:pPr marL="0" indent="0" algn="ctr">
              <a:buNone/>
            </a:pPr>
            <a:endParaRPr lang="en-CA"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916217E3-AD43-9140-82FF-E01B38BF6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8284" y="144623"/>
            <a:ext cx="1421095" cy="1065822"/>
          </a:xfrm>
          <a:prstGeom prst="rect">
            <a:avLst/>
          </a:prstGeom>
        </p:spPr>
      </p:pic>
      <p:cxnSp>
        <p:nvCxnSpPr>
          <p:cNvPr id="5" name="Straight Connector 4">
            <a:extLst>
              <a:ext uri="{FF2B5EF4-FFF2-40B4-BE49-F238E27FC236}">
                <a16:creationId xmlns:a16="http://schemas.microsoft.com/office/drawing/2014/main" id="{8942426D-7812-8140-B50E-96693AB65ECA}"/>
              </a:ext>
            </a:extLst>
          </p:cNvPr>
          <p:cNvCxnSpPr>
            <a:cxnSpLocks/>
          </p:cNvCxnSpPr>
          <p:nvPr/>
        </p:nvCxnSpPr>
        <p:spPr>
          <a:xfrm>
            <a:off x="0" y="1426464"/>
            <a:ext cx="12192000"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3C57059-988A-2C43-87E2-6CBD99CC12B6}"/>
              </a:ext>
            </a:extLst>
          </p:cNvPr>
          <p:cNvSpPr txBox="1"/>
          <p:nvPr/>
        </p:nvSpPr>
        <p:spPr>
          <a:xfrm>
            <a:off x="9378914" y="6577572"/>
            <a:ext cx="2816797" cy="246221"/>
          </a:xfrm>
          <a:prstGeom prst="rect">
            <a:avLst/>
          </a:prstGeom>
          <a:noFill/>
        </p:spPr>
        <p:txBody>
          <a:bodyPr wrap="none" rtlCol="0">
            <a:spAutoFit/>
          </a:bodyPr>
          <a:lstStyle/>
          <a:p>
            <a:r>
              <a:rPr lang="en-CA" sz="1000" dirty="0">
                <a:solidFill>
                  <a:schemeClr val="bg1"/>
                </a:solidFill>
              </a:rPr>
              <a:t>Photo: Arctic Council Secretariat, Ksenia </a:t>
            </a:r>
            <a:r>
              <a:rPr lang="en-CA" sz="1000" dirty="0" err="1">
                <a:solidFill>
                  <a:schemeClr val="bg1"/>
                </a:solidFill>
              </a:rPr>
              <a:t>Iartceva</a:t>
            </a:r>
            <a:endParaRPr lang="en-CA" sz="1000" dirty="0">
              <a:solidFill>
                <a:schemeClr val="bg1"/>
              </a:solidFill>
            </a:endParaRPr>
          </a:p>
        </p:txBody>
      </p:sp>
    </p:spTree>
    <p:extLst>
      <p:ext uri="{BB962C8B-B14F-4D97-AF65-F5344CB8AC3E}">
        <p14:creationId xmlns:p14="http://schemas.microsoft.com/office/powerpoint/2010/main" val="242412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D04D0-9AB1-2440-8457-86318D8B55E2}"/>
              </a:ext>
            </a:extLst>
          </p:cNvPr>
          <p:cNvSpPr txBox="1">
            <a:spLocks/>
          </p:cNvSpPr>
          <p:nvPr/>
        </p:nvSpPr>
        <p:spPr>
          <a:xfrm>
            <a:off x="552450" y="1446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What does the Arctic Council do?</a:t>
            </a:r>
          </a:p>
        </p:txBody>
      </p:sp>
      <p:pic>
        <p:nvPicPr>
          <p:cNvPr id="5" name="Picture 4" descr="Icon&#10;&#10;Description automatically generated">
            <a:extLst>
              <a:ext uri="{FF2B5EF4-FFF2-40B4-BE49-F238E27FC236}">
                <a16:creationId xmlns:a16="http://schemas.microsoft.com/office/drawing/2014/main" id="{2DD7D9CE-B612-2945-AF74-56CBBC8E8E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8284" y="144622"/>
            <a:ext cx="1421095" cy="1065822"/>
          </a:xfrm>
          <a:prstGeom prst="rect">
            <a:avLst/>
          </a:prstGeom>
        </p:spPr>
      </p:pic>
      <p:cxnSp>
        <p:nvCxnSpPr>
          <p:cNvPr id="6" name="Straight Connector 5">
            <a:extLst>
              <a:ext uri="{FF2B5EF4-FFF2-40B4-BE49-F238E27FC236}">
                <a16:creationId xmlns:a16="http://schemas.microsoft.com/office/drawing/2014/main" id="{17473216-B22F-0D4A-8FD6-AE533CA57F6F}"/>
              </a:ext>
            </a:extLst>
          </p:cNvPr>
          <p:cNvCxnSpPr>
            <a:cxnSpLocks/>
          </p:cNvCxnSpPr>
          <p:nvPr/>
        </p:nvCxnSpPr>
        <p:spPr>
          <a:xfrm>
            <a:off x="0" y="1426464"/>
            <a:ext cx="12192000" cy="0"/>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C63C046F-0869-7E44-AFBC-A126296728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3396" y="3987293"/>
            <a:ext cx="8285207" cy="2870707"/>
          </a:xfrm>
          <a:prstGeom prst="rect">
            <a:avLst/>
          </a:prstGeom>
        </p:spPr>
      </p:pic>
      <p:pic>
        <p:nvPicPr>
          <p:cNvPr id="10" name="Picture 9" descr="Graphical user interface, icon&#10;&#10;Description automatically generated with medium confidence">
            <a:extLst>
              <a:ext uri="{FF2B5EF4-FFF2-40B4-BE49-F238E27FC236}">
                <a16:creationId xmlns:a16="http://schemas.microsoft.com/office/drawing/2014/main" id="{3C9C51FB-E4D6-2E4E-93C6-C0E498CA8D2A}"/>
              </a:ext>
            </a:extLst>
          </p:cNvPr>
          <p:cNvPicPr>
            <a:picLocks noChangeAspect="1"/>
          </p:cNvPicPr>
          <p:nvPr/>
        </p:nvPicPr>
        <p:blipFill>
          <a:blip r:embed="rId4"/>
          <a:stretch>
            <a:fillRect/>
          </a:stretch>
        </p:blipFill>
        <p:spPr>
          <a:xfrm>
            <a:off x="1123950" y="1470185"/>
            <a:ext cx="10058400" cy="2324100"/>
          </a:xfrm>
          <a:prstGeom prst="rect">
            <a:avLst/>
          </a:prstGeom>
        </p:spPr>
      </p:pic>
      <p:cxnSp>
        <p:nvCxnSpPr>
          <p:cNvPr id="12" name="Straight Connector 11">
            <a:extLst>
              <a:ext uri="{FF2B5EF4-FFF2-40B4-BE49-F238E27FC236}">
                <a16:creationId xmlns:a16="http://schemas.microsoft.com/office/drawing/2014/main" id="{02CC4F36-CF10-B14A-90E0-27CCDC18D72D}"/>
              </a:ext>
            </a:extLst>
          </p:cNvPr>
          <p:cNvCxnSpPr/>
          <p:nvPr/>
        </p:nvCxnSpPr>
        <p:spPr>
          <a:xfrm>
            <a:off x="552450" y="3925508"/>
            <a:ext cx="1080721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AB3216-B869-5D4A-BC17-0B424EBC7574}"/>
              </a:ext>
            </a:extLst>
          </p:cNvPr>
          <p:cNvSpPr txBox="1"/>
          <p:nvPr/>
        </p:nvSpPr>
        <p:spPr>
          <a:xfrm>
            <a:off x="64463" y="1513905"/>
            <a:ext cx="1547475" cy="369332"/>
          </a:xfrm>
          <a:prstGeom prst="rect">
            <a:avLst/>
          </a:prstGeom>
          <a:noFill/>
        </p:spPr>
        <p:txBody>
          <a:bodyPr wrap="none" rtlCol="0">
            <a:spAutoFit/>
          </a:bodyPr>
          <a:lstStyle/>
          <a:p>
            <a:r>
              <a:rPr lang="en-CA" dirty="0"/>
              <a:t>Types of work:</a:t>
            </a:r>
          </a:p>
        </p:txBody>
      </p:sp>
      <p:sp>
        <p:nvSpPr>
          <p:cNvPr id="14" name="TextBox 13">
            <a:extLst>
              <a:ext uri="{FF2B5EF4-FFF2-40B4-BE49-F238E27FC236}">
                <a16:creationId xmlns:a16="http://schemas.microsoft.com/office/drawing/2014/main" id="{4853713F-B86B-1543-AFAB-35D925B7DF39}"/>
              </a:ext>
            </a:extLst>
          </p:cNvPr>
          <p:cNvSpPr txBox="1"/>
          <p:nvPr/>
        </p:nvSpPr>
        <p:spPr>
          <a:xfrm>
            <a:off x="72081" y="4131183"/>
            <a:ext cx="1753493" cy="369332"/>
          </a:xfrm>
          <a:prstGeom prst="rect">
            <a:avLst/>
          </a:prstGeom>
          <a:noFill/>
        </p:spPr>
        <p:txBody>
          <a:bodyPr wrap="none" rtlCol="0">
            <a:spAutoFit/>
          </a:bodyPr>
          <a:lstStyle/>
          <a:p>
            <a:r>
              <a:rPr lang="en-CA" dirty="0"/>
              <a:t>Themes of work:</a:t>
            </a:r>
          </a:p>
        </p:txBody>
      </p:sp>
    </p:spTree>
    <p:extLst>
      <p:ext uri="{BB962C8B-B14F-4D97-AF65-F5344CB8AC3E}">
        <p14:creationId xmlns:p14="http://schemas.microsoft.com/office/powerpoint/2010/main" val="183704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D5BA4A-96DA-2A4D-AD45-D08346F09C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264772"/>
            <a:ext cx="5820938" cy="2593228"/>
          </a:xfrm>
          <a:prstGeom prst="rect">
            <a:avLst/>
          </a:prstGeom>
        </p:spPr>
      </p:pic>
      <p:sp>
        <p:nvSpPr>
          <p:cNvPr id="2" name="Title 1">
            <a:extLst>
              <a:ext uri="{FF2B5EF4-FFF2-40B4-BE49-F238E27FC236}">
                <a16:creationId xmlns:a16="http://schemas.microsoft.com/office/drawing/2014/main" id="{65D480A1-5B27-F64D-A573-A6BC6E9D1C0F}"/>
              </a:ext>
            </a:extLst>
          </p:cNvPr>
          <p:cNvSpPr>
            <a:spLocks noGrp="1"/>
          </p:cNvSpPr>
          <p:nvPr>
            <p:ph type="title"/>
          </p:nvPr>
        </p:nvSpPr>
        <p:spPr/>
        <p:txBody>
          <a:bodyPr/>
          <a:lstStyle/>
          <a:p>
            <a:r>
              <a:rPr lang="en-CA" dirty="0"/>
              <a:t>AIA involvement at the Arctic Council</a:t>
            </a:r>
          </a:p>
        </p:txBody>
      </p:sp>
      <p:sp>
        <p:nvSpPr>
          <p:cNvPr id="3" name="Content Placeholder 2">
            <a:extLst>
              <a:ext uri="{FF2B5EF4-FFF2-40B4-BE49-F238E27FC236}">
                <a16:creationId xmlns:a16="http://schemas.microsoft.com/office/drawing/2014/main" id="{8E973C49-AC2E-A146-881F-55827DB6DB18}"/>
              </a:ext>
            </a:extLst>
          </p:cNvPr>
          <p:cNvSpPr>
            <a:spLocks noGrp="1"/>
          </p:cNvSpPr>
          <p:nvPr>
            <p:ph idx="1"/>
          </p:nvPr>
        </p:nvSpPr>
        <p:spPr>
          <a:xfrm>
            <a:off x="838200" y="1505666"/>
            <a:ext cx="10515600" cy="2768677"/>
          </a:xfrm>
          <a:solidFill>
            <a:srgbClr val="FFFFFF">
              <a:alpha val="69804"/>
            </a:srgbClr>
          </a:solidFill>
        </p:spPr>
        <p:txBody>
          <a:bodyPr/>
          <a:lstStyle/>
          <a:p>
            <a:r>
              <a:rPr lang="en-CA" dirty="0"/>
              <a:t>Permanent Participant of the Arctic Council since 1998. </a:t>
            </a:r>
          </a:p>
          <a:p>
            <a:r>
              <a:rPr lang="en-CA" dirty="0"/>
              <a:t>AIA collaborates with Arctic States, Working Groups and other Permanent Participants with regular contributions to Arctic Council work plans, projects and programmes. </a:t>
            </a:r>
          </a:p>
          <a:p>
            <a:r>
              <a:rPr lang="en-CA" dirty="0"/>
              <a:t>AIA has a particular interest in the ocean, and the environmental and social changes occurring in the region.</a:t>
            </a:r>
          </a:p>
          <a:p>
            <a:endParaRPr lang="en-CA" dirty="0"/>
          </a:p>
        </p:txBody>
      </p:sp>
      <p:pic>
        <p:nvPicPr>
          <p:cNvPr id="4" name="Picture 3" descr="Icon&#10;&#10;Description automatically generated">
            <a:extLst>
              <a:ext uri="{FF2B5EF4-FFF2-40B4-BE49-F238E27FC236}">
                <a16:creationId xmlns:a16="http://schemas.microsoft.com/office/drawing/2014/main" id="{2FA26638-E649-7740-8934-50459FB746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8284" y="144622"/>
            <a:ext cx="1421095" cy="1065822"/>
          </a:xfrm>
          <a:prstGeom prst="rect">
            <a:avLst/>
          </a:prstGeom>
        </p:spPr>
      </p:pic>
      <p:cxnSp>
        <p:nvCxnSpPr>
          <p:cNvPr id="5" name="Straight Connector 4">
            <a:extLst>
              <a:ext uri="{FF2B5EF4-FFF2-40B4-BE49-F238E27FC236}">
                <a16:creationId xmlns:a16="http://schemas.microsoft.com/office/drawing/2014/main" id="{347039A8-54E5-4F4E-9E9B-C58F592C3D1A}"/>
              </a:ext>
            </a:extLst>
          </p:cNvPr>
          <p:cNvCxnSpPr>
            <a:cxnSpLocks/>
          </p:cNvCxnSpPr>
          <p:nvPr/>
        </p:nvCxnSpPr>
        <p:spPr>
          <a:xfrm>
            <a:off x="0" y="1426464"/>
            <a:ext cx="12192000"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8613845-7A6E-184A-A20F-A6E5CBAB5495}"/>
              </a:ext>
            </a:extLst>
          </p:cNvPr>
          <p:cNvSpPr txBox="1"/>
          <p:nvPr/>
        </p:nvSpPr>
        <p:spPr>
          <a:xfrm>
            <a:off x="185854" y="6492875"/>
            <a:ext cx="1874231" cy="246221"/>
          </a:xfrm>
          <a:prstGeom prst="rect">
            <a:avLst/>
          </a:prstGeom>
          <a:noFill/>
        </p:spPr>
        <p:txBody>
          <a:bodyPr wrap="none" rtlCol="0">
            <a:spAutoFit/>
          </a:bodyPr>
          <a:lstStyle/>
          <a:p>
            <a:r>
              <a:rPr lang="en-CA" sz="1000" dirty="0">
                <a:solidFill>
                  <a:schemeClr val="bg1"/>
                </a:solidFill>
              </a:rPr>
              <a:t>Photo: Thomas Doyle/</a:t>
            </a:r>
            <a:r>
              <a:rPr lang="en-CA" sz="1000" dirty="0" err="1">
                <a:solidFill>
                  <a:schemeClr val="bg1"/>
                </a:solidFill>
              </a:rPr>
              <a:t>Flickr.com</a:t>
            </a:r>
            <a:endParaRPr lang="en-CA" sz="1000" dirty="0">
              <a:solidFill>
                <a:schemeClr val="bg1"/>
              </a:solidFill>
            </a:endParaRPr>
          </a:p>
        </p:txBody>
      </p:sp>
      <p:pic>
        <p:nvPicPr>
          <p:cNvPr id="10" name="Picture 9" descr="A picture containing outdoor, grass&#10;&#10;Description automatically generated">
            <a:extLst>
              <a:ext uri="{FF2B5EF4-FFF2-40B4-BE49-F238E27FC236}">
                <a16:creationId xmlns:a16="http://schemas.microsoft.com/office/drawing/2014/main" id="{91FE0CF5-222B-DF46-B00E-05EA68CF75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0938" y="4274343"/>
            <a:ext cx="3457638" cy="2593228"/>
          </a:xfrm>
          <a:prstGeom prst="rect">
            <a:avLst/>
          </a:prstGeom>
        </p:spPr>
      </p:pic>
      <p:sp>
        <p:nvSpPr>
          <p:cNvPr id="11" name="TextBox 10">
            <a:extLst>
              <a:ext uri="{FF2B5EF4-FFF2-40B4-BE49-F238E27FC236}">
                <a16:creationId xmlns:a16="http://schemas.microsoft.com/office/drawing/2014/main" id="{8B48522E-9169-604D-A00E-3CF5461DA45D}"/>
              </a:ext>
            </a:extLst>
          </p:cNvPr>
          <p:cNvSpPr txBox="1"/>
          <p:nvPr/>
        </p:nvSpPr>
        <p:spPr>
          <a:xfrm>
            <a:off x="5827133" y="6503025"/>
            <a:ext cx="2335896" cy="246221"/>
          </a:xfrm>
          <a:prstGeom prst="rect">
            <a:avLst/>
          </a:prstGeom>
          <a:noFill/>
        </p:spPr>
        <p:txBody>
          <a:bodyPr wrap="none" rtlCol="0">
            <a:spAutoFit/>
          </a:bodyPr>
          <a:lstStyle/>
          <a:p>
            <a:r>
              <a:rPr lang="en-CA" sz="1000" dirty="0">
                <a:solidFill>
                  <a:schemeClr val="bg1"/>
                </a:solidFill>
              </a:rPr>
              <a:t>Photo: Western Arctic National Parklands</a:t>
            </a:r>
          </a:p>
        </p:txBody>
      </p:sp>
      <p:pic>
        <p:nvPicPr>
          <p:cNvPr id="15" name="Picture 14" descr="Two people sitting at a table with microphones&#10;&#10;Description automatically generated with medium confidence">
            <a:extLst>
              <a:ext uri="{FF2B5EF4-FFF2-40B4-BE49-F238E27FC236}">
                <a16:creationId xmlns:a16="http://schemas.microsoft.com/office/drawing/2014/main" id="{CBE5C202-3E93-B84C-9817-154F5312D2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33438" y="4283913"/>
            <a:ext cx="2958562" cy="2593229"/>
          </a:xfrm>
          <a:prstGeom prst="rect">
            <a:avLst/>
          </a:prstGeom>
        </p:spPr>
      </p:pic>
      <p:sp>
        <p:nvSpPr>
          <p:cNvPr id="16" name="TextBox 15">
            <a:extLst>
              <a:ext uri="{FF2B5EF4-FFF2-40B4-BE49-F238E27FC236}">
                <a16:creationId xmlns:a16="http://schemas.microsoft.com/office/drawing/2014/main" id="{D3DFC676-2CF3-3341-AB93-26AAEA2121FE}"/>
              </a:ext>
            </a:extLst>
          </p:cNvPr>
          <p:cNvSpPr txBox="1"/>
          <p:nvPr/>
        </p:nvSpPr>
        <p:spPr>
          <a:xfrm>
            <a:off x="9277069" y="6590267"/>
            <a:ext cx="2871299" cy="246221"/>
          </a:xfrm>
          <a:prstGeom prst="rect">
            <a:avLst/>
          </a:prstGeom>
          <a:noFill/>
        </p:spPr>
        <p:txBody>
          <a:bodyPr wrap="none" rtlCol="0">
            <a:spAutoFit/>
          </a:bodyPr>
          <a:lstStyle/>
          <a:p>
            <a:r>
              <a:rPr lang="en-CA" sz="1000" dirty="0">
                <a:solidFill>
                  <a:schemeClr val="bg1"/>
                </a:solidFill>
              </a:rPr>
              <a:t>Photo: Arctic Council Secretariat, Linnea </a:t>
            </a:r>
            <a:r>
              <a:rPr lang="en-CA" sz="1000" dirty="0" err="1">
                <a:solidFill>
                  <a:schemeClr val="bg1"/>
                </a:solidFill>
              </a:rPr>
              <a:t>Nordström</a:t>
            </a:r>
            <a:endParaRPr lang="en-CA" sz="1000" dirty="0">
              <a:solidFill>
                <a:schemeClr val="bg1"/>
              </a:solidFill>
            </a:endParaRPr>
          </a:p>
        </p:txBody>
      </p:sp>
    </p:spTree>
    <p:extLst>
      <p:ext uri="{BB962C8B-B14F-4D97-AF65-F5344CB8AC3E}">
        <p14:creationId xmlns:p14="http://schemas.microsoft.com/office/powerpoint/2010/main" val="218728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boats in a body of water with mountains in the background&#10;&#10;Description automatically generated with low confidence">
            <a:extLst>
              <a:ext uri="{FF2B5EF4-FFF2-40B4-BE49-F238E27FC236}">
                <a16:creationId xmlns:a16="http://schemas.microsoft.com/office/drawing/2014/main" id="{62677DE6-7760-CE47-8027-ACADA352BC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26464"/>
            <a:ext cx="12192000" cy="5431534"/>
          </a:xfrm>
          <a:prstGeom prst="rect">
            <a:avLst/>
          </a:prstGeom>
        </p:spPr>
      </p:pic>
      <p:sp>
        <p:nvSpPr>
          <p:cNvPr id="2" name="Title 1">
            <a:extLst>
              <a:ext uri="{FF2B5EF4-FFF2-40B4-BE49-F238E27FC236}">
                <a16:creationId xmlns:a16="http://schemas.microsoft.com/office/drawing/2014/main" id="{65D480A1-5B27-F64D-A573-A6BC6E9D1C0F}"/>
              </a:ext>
            </a:extLst>
          </p:cNvPr>
          <p:cNvSpPr>
            <a:spLocks noGrp="1"/>
          </p:cNvSpPr>
          <p:nvPr>
            <p:ph type="title"/>
          </p:nvPr>
        </p:nvSpPr>
        <p:spPr/>
        <p:txBody>
          <a:bodyPr/>
          <a:lstStyle/>
          <a:p>
            <a:r>
              <a:rPr lang="en-CA" dirty="0"/>
              <a:t>AIA projects at the Arctic Council</a:t>
            </a:r>
          </a:p>
        </p:txBody>
      </p:sp>
      <p:sp>
        <p:nvSpPr>
          <p:cNvPr id="3" name="Content Placeholder 2">
            <a:extLst>
              <a:ext uri="{FF2B5EF4-FFF2-40B4-BE49-F238E27FC236}">
                <a16:creationId xmlns:a16="http://schemas.microsoft.com/office/drawing/2014/main" id="{8E973C49-AC2E-A146-881F-55827DB6DB18}"/>
              </a:ext>
            </a:extLst>
          </p:cNvPr>
          <p:cNvSpPr>
            <a:spLocks noGrp="1"/>
          </p:cNvSpPr>
          <p:nvPr>
            <p:ph idx="1"/>
          </p:nvPr>
        </p:nvSpPr>
        <p:spPr>
          <a:xfrm>
            <a:off x="838200" y="1825625"/>
            <a:ext cx="10847522" cy="4351338"/>
          </a:xfrm>
        </p:spPr>
        <p:txBody>
          <a:bodyPr/>
          <a:lstStyle/>
          <a:p>
            <a:r>
              <a:rPr lang="en-CA" dirty="0">
                <a:solidFill>
                  <a:schemeClr val="bg1"/>
                </a:solidFill>
              </a:rPr>
              <a:t>Community Observation Network for Adaptation and Security (CONAS)</a:t>
            </a:r>
          </a:p>
          <a:p>
            <a:r>
              <a:rPr lang="en-CA" dirty="0">
                <a:solidFill>
                  <a:schemeClr val="bg1"/>
                </a:solidFill>
              </a:rPr>
              <a:t>Solid Waste Management in Small Arctic Communities</a:t>
            </a:r>
          </a:p>
          <a:p>
            <a:r>
              <a:rPr lang="en-CA" dirty="0">
                <a:solidFill>
                  <a:schemeClr val="bg1"/>
                </a:solidFill>
              </a:rPr>
              <a:t>Community-based Black Carbon and Public Health Assessment</a:t>
            </a:r>
          </a:p>
          <a:p>
            <a:r>
              <a:rPr lang="en-CA" dirty="0">
                <a:solidFill>
                  <a:schemeClr val="bg1"/>
                </a:solidFill>
              </a:rPr>
              <a:t>Circumpolar Local Environmental Observer Network (CLEO)</a:t>
            </a:r>
          </a:p>
          <a:p>
            <a:endParaRPr lang="en-CA" dirty="0"/>
          </a:p>
          <a:p>
            <a:endParaRPr lang="en-CA" dirty="0"/>
          </a:p>
        </p:txBody>
      </p:sp>
      <p:pic>
        <p:nvPicPr>
          <p:cNvPr id="4" name="Picture 3" descr="Icon&#10;&#10;Description automatically generated">
            <a:extLst>
              <a:ext uri="{FF2B5EF4-FFF2-40B4-BE49-F238E27FC236}">
                <a16:creationId xmlns:a16="http://schemas.microsoft.com/office/drawing/2014/main" id="{2FA26638-E649-7740-8934-50459FB746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8284" y="144622"/>
            <a:ext cx="1421095" cy="1065822"/>
          </a:xfrm>
          <a:prstGeom prst="rect">
            <a:avLst/>
          </a:prstGeom>
        </p:spPr>
      </p:pic>
      <p:cxnSp>
        <p:nvCxnSpPr>
          <p:cNvPr id="5" name="Straight Connector 4">
            <a:extLst>
              <a:ext uri="{FF2B5EF4-FFF2-40B4-BE49-F238E27FC236}">
                <a16:creationId xmlns:a16="http://schemas.microsoft.com/office/drawing/2014/main" id="{347039A8-54E5-4F4E-9E9B-C58F592C3D1A}"/>
              </a:ext>
            </a:extLst>
          </p:cNvPr>
          <p:cNvCxnSpPr>
            <a:cxnSpLocks/>
          </p:cNvCxnSpPr>
          <p:nvPr/>
        </p:nvCxnSpPr>
        <p:spPr>
          <a:xfrm>
            <a:off x="0" y="1426464"/>
            <a:ext cx="12192000"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4B76131-DBFF-1A4F-A9DC-DACBA1F4C139}"/>
              </a:ext>
            </a:extLst>
          </p:cNvPr>
          <p:cNvSpPr txBox="1"/>
          <p:nvPr/>
        </p:nvSpPr>
        <p:spPr>
          <a:xfrm>
            <a:off x="185854" y="6492875"/>
            <a:ext cx="1874231" cy="246221"/>
          </a:xfrm>
          <a:prstGeom prst="rect">
            <a:avLst/>
          </a:prstGeom>
          <a:noFill/>
        </p:spPr>
        <p:txBody>
          <a:bodyPr wrap="none" rtlCol="0">
            <a:spAutoFit/>
          </a:bodyPr>
          <a:lstStyle/>
          <a:p>
            <a:r>
              <a:rPr lang="en-CA" sz="1000" dirty="0">
                <a:solidFill>
                  <a:schemeClr val="bg1"/>
                </a:solidFill>
              </a:rPr>
              <a:t>Photo: Thomas Doyle/</a:t>
            </a:r>
            <a:r>
              <a:rPr lang="en-CA" sz="1000" dirty="0" err="1">
                <a:solidFill>
                  <a:schemeClr val="bg1"/>
                </a:solidFill>
              </a:rPr>
              <a:t>Flickr.com</a:t>
            </a:r>
            <a:endParaRPr lang="en-CA" sz="1000" dirty="0">
              <a:solidFill>
                <a:schemeClr val="bg1"/>
              </a:solidFill>
            </a:endParaRPr>
          </a:p>
        </p:txBody>
      </p:sp>
    </p:spTree>
    <p:extLst>
      <p:ext uri="{BB962C8B-B14F-4D97-AF65-F5344CB8AC3E}">
        <p14:creationId xmlns:p14="http://schemas.microsoft.com/office/powerpoint/2010/main" val="74578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ky, outdoor, ground, dirt&#10;&#10;Description automatically generated">
            <a:extLst>
              <a:ext uri="{FF2B5EF4-FFF2-40B4-BE49-F238E27FC236}">
                <a16:creationId xmlns:a16="http://schemas.microsoft.com/office/drawing/2014/main" id="{FB3EC779-9A6D-5241-9729-5356D8DBF4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86" y="1426464"/>
            <a:ext cx="12180814" cy="5431537"/>
          </a:xfrm>
          <a:prstGeom prst="rect">
            <a:avLst/>
          </a:prstGeom>
        </p:spPr>
      </p:pic>
      <p:sp>
        <p:nvSpPr>
          <p:cNvPr id="3" name="Content Placeholder 2">
            <a:extLst>
              <a:ext uri="{FF2B5EF4-FFF2-40B4-BE49-F238E27FC236}">
                <a16:creationId xmlns:a16="http://schemas.microsoft.com/office/drawing/2014/main" id="{82459143-A8AF-B94C-B36F-C3D2C8006EA7}"/>
              </a:ext>
            </a:extLst>
          </p:cNvPr>
          <p:cNvSpPr>
            <a:spLocks noGrp="1"/>
          </p:cNvSpPr>
          <p:nvPr>
            <p:ph idx="1"/>
          </p:nvPr>
        </p:nvSpPr>
        <p:spPr>
          <a:xfrm>
            <a:off x="709608" y="1825625"/>
            <a:ext cx="7605713" cy="3446463"/>
          </a:xfrm>
          <a:solidFill>
            <a:srgbClr val="FFFFFF">
              <a:alpha val="60000"/>
            </a:srgbClr>
          </a:solidFill>
        </p:spPr>
        <p:txBody>
          <a:bodyPr/>
          <a:lstStyle/>
          <a:p>
            <a:r>
              <a:rPr lang="en-CA" dirty="0"/>
              <a:t>Carries out demonstration projects to raise awareness and show possibilities to cut pollution and increase clean-up of environmental risks in the Arctic. </a:t>
            </a:r>
          </a:p>
          <a:p>
            <a:r>
              <a:rPr lang="en-CA" dirty="0"/>
              <a:t>Encourages states to strengthen policies and take actions to reduce pollutants and mitigate associated environmental, human health and socio-economic risks.</a:t>
            </a:r>
          </a:p>
          <a:p>
            <a:endParaRPr lang="en-CA" dirty="0"/>
          </a:p>
        </p:txBody>
      </p:sp>
      <p:sp>
        <p:nvSpPr>
          <p:cNvPr id="4" name="Title 1">
            <a:extLst>
              <a:ext uri="{FF2B5EF4-FFF2-40B4-BE49-F238E27FC236}">
                <a16:creationId xmlns:a16="http://schemas.microsoft.com/office/drawing/2014/main" id="{3B746B71-C3F9-DD4C-B249-A38DB4C06BB6}"/>
              </a:ext>
            </a:extLst>
          </p:cNvPr>
          <p:cNvSpPr txBox="1">
            <a:spLocks/>
          </p:cNvSpPr>
          <p:nvPr/>
        </p:nvSpPr>
        <p:spPr>
          <a:xfrm>
            <a:off x="552450" y="144622"/>
            <a:ext cx="92630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Subsidiary Bodies: Arctic Contaminants Action Program (ACAP)</a:t>
            </a:r>
          </a:p>
        </p:txBody>
      </p:sp>
      <p:pic>
        <p:nvPicPr>
          <p:cNvPr id="5" name="Picture 4" descr="Icon&#10;&#10;Description automatically generated">
            <a:extLst>
              <a:ext uri="{FF2B5EF4-FFF2-40B4-BE49-F238E27FC236}">
                <a16:creationId xmlns:a16="http://schemas.microsoft.com/office/drawing/2014/main" id="{366BD17A-011E-9D47-8606-2CBB32B39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8284" y="144622"/>
            <a:ext cx="1421095" cy="1065822"/>
          </a:xfrm>
          <a:prstGeom prst="rect">
            <a:avLst/>
          </a:prstGeom>
        </p:spPr>
      </p:pic>
      <p:cxnSp>
        <p:nvCxnSpPr>
          <p:cNvPr id="6" name="Straight Connector 5">
            <a:extLst>
              <a:ext uri="{FF2B5EF4-FFF2-40B4-BE49-F238E27FC236}">
                <a16:creationId xmlns:a16="http://schemas.microsoft.com/office/drawing/2014/main" id="{4EEF4E03-FDA7-A144-917A-E3E95154A266}"/>
              </a:ext>
            </a:extLst>
          </p:cNvPr>
          <p:cNvCxnSpPr>
            <a:cxnSpLocks/>
          </p:cNvCxnSpPr>
          <p:nvPr/>
        </p:nvCxnSpPr>
        <p:spPr>
          <a:xfrm>
            <a:off x="0" y="1426464"/>
            <a:ext cx="12192000"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Picture 6" descr="A picture containing text, sign&#10;&#10;Description automatically generated">
            <a:extLst>
              <a:ext uri="{FF2B5EF4-FFF2-40B4-BE49-F238E27FC236}">
                <a16:creationId xmlns:a16="http://schemas.microsoft.com/office/drawing/2014/main" id="{013D0D05-9818-8241-8F24-70AD8643B196}"/>
              </a:ext>
            </a:extLst>
          </p:cNvPr>
          <p:cNvPicPr>
            <a:picLocks noChangeAspect="1"/>
          </p:cNvPicPr>
          <p:nvPr/>
        </p:nvPicPr>
        <p:blipFill>
          <a:blip r:embed="rId4"/>
          <a:stretch>
            <a:fillRect/>
          </a:stretch>
        </p:blipFill>
        <p:spPr>
          <a:xfrm>
            <a:off x="8642802" y="1642485"/>
            <a:ext cx="3296577" cy="1336450"/>
          </a:xfrm>
          <a:prstGeom prst="rect">
            <a:avLst/>
          </a:prstGeom>
        </p:spPr>
      </p:pic>
      <p:sp>
        <p:nvSpPr>
          <p:cNvPr id="11" name="TextBox 10">
            <a:extLst>
              <a:ext uri="{FF2B5EF4-FFF2-40B4-BE49-F238E27FC236}">
                <a16:creationId xmlns:a16="http://schemas.microsoft.com/office/drawing/2014/main" id="{27501482-E664-4242-AEAE-F87F48BC696E}"/>
              </a:ext>
            </a:extLst>
          </p:cNvPr>
          <p:cNvSpPr txBox="1"/>
          <p:nvPr/>
        </p:nvSpPr>
        <p:spPr>
          <a:xfrm>
            <a:off x="190579" y="6481444"/>
            <a:ext cx="1484702" cy="246221"/>
          </a:xfrm>
          <a:prstGeom prst="rect">
            <a:avLst/>
          </a:prstGeom>
          <a:noFill/>
        </p:spPr>
        <p:txBody>
          <a:bodyPr wrap="none" rtlCol="0">
            <a:spAutoFit/>
          </a:bodyPr>
          <a:lstStyle/>
          <a:p>
            <a:r>
              <a:rPr lang="en-CA" sz="1000" dirty="0">
                <a:solidFill>
                  <a:schemeClr val="bg1"/>
                </a:solidFill>
              </a:rPr>
              <a:t>Photo: </a:t>
            </a:r>
            <a:r>
              <a:rPr lang="en-CA" sz="1000" dirty="0" err="1">
                <a:solidFill>
                  <a:schemeClr val="bg1"/>
                </a:solidFill>
              </a:rPr>
              <a:t>Ninara</a:t>
            </a:r>
            <a:r>
              <a:rPr lang="en-CA" sz="1000" dirty="0">
                <a:solidFill>
                  <a:schemeClr val="bg1"/>
                </a:solidFill>
              </a:rPr>
              <a:t>/</a:t>
            </a:r>
            <a:r>
              <a:rPr lang="en-CA" sz="1000" dirty="0" err="1">
                <a:solidFill>
                  <a:schemeClr val="bg1"/>
                </a:solidFill>
              </a:rPr>
              <a:t>Flickr.com</a:t>
            </a:r>
            <a:endParaRPr lang="en-CA" sz="1000" dirty="0">
              <a:solidFill>
                <a:schemeClr val="bg1"/>
              </a:solidFill>
            </a:endParaRPr>
          </a:p>
        </p:txBody>
      </p:sp>
    </p:spTree>
    <p:extLst>
      <p:ext uri="{BB962C8B-B14F-4D97-AF65-F5344CB8AC3E}">
        <p14:creationId xmlns:p14="http://schemas.microsoft.com/office/powerpoint/2010/main" val="339835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nature, mountain, promontory&#10;&#10;Description automatically generated">
            <a:extLst>
              <a:ext uri="{FF2B5EF4-FFF2-40B4-BE49-F238E27FC236}">
                <a16:creationId xmlns:a16="http://schemas.microsoft.com/office/drawing/2014/main" id="{8AB4B2FC-F0C4-4341-9438-13C1468F0B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434960"/>
            <a:ext cx="12192000" cy="5640506"/>
          </a:xfrm>
          <a:prstGeom prst="rect">
            <a:avLst/>
          </a:prstGeom>
        </p:spPr>
      </p:pic>
      <p:sp>
        <p:nvSpPr>
          <p:cNvPr id="3" name="Content Placeholder 2">
            <a:extLst>
              <a:ext uri="{FF2B5EF4-FFF2-40B4-BE49-F238E27FC236}">
                <a16:creationId xmlns:a16="http://schemas.microsoft.com/office/drawing/2014/main" id="{82459143-A8AF-B94C-B36F-C3D2C8006EA7}"/>
              </a:ext>
            </a:extLst>
          </p:cNvPr>
          <p:cNvSpPr>
            <a:spLocks noGrp="1"/>
          </p:cNvSpPr>
          <p:nvPr>
            <p:ph idx="1"/>
          </p:nvPr>
        </p:nvSpPr>
        <p:spPr>
          <a:xfrm>
            <a:off x="190579" y="1686205"/>
            <a:ext cx="8196183" cy="2812053"/>
          </a:xfrm>
          <a:solidFill>
            <a:srgbClr val="FFFFFF">
              <a:alpha val="69804"/>
            </a:srgbClr>
          </a:solidFill>
        </p:spPr>
        <p:txBody>
          <a:bodyPr>
            <a:normAutofit fontScale="92500"/>
          </a:bodyPr>
          <a:lstStyle/>
          <a:p>
            <a:r>
              <a:rPr lang="en-CA" dirty="0"/>
              <a:t>Conducts projects to enhance the environment, economies, culture and health of Indigenous peoples and Arctic communities.</a:t>
            </a:r>
          </a:p>
          <a:p>
            <a:r>
              <a:rPr lang="en-CA" dirty="0"/>
              <a:t>Pursues initiatives that provide practical knowledge and contribute to building the capacity of Indigenous peoples and Arctic communities to respond to the challenges and benefits from the opportunities in the Arctic region.</a:t>
            </a:r>
          </a:p>
        </p:txBody>
      </p:sp>
      <p:sp>
        <p:nvSpPr>
          <p:cNvPr id="4" name="Title 1">
            <a:extLst>
              <a:ext uri="{FF2B5EF4-FFF2-40B4-BE49-F238E27FC236}">
                <a16:creationId xmlns:a16="http://schemas.microsoft.com/office/drawing/2014/main" id="{3B746B71-C3F9-DD4C-B249-A38DB4C06BB6}"/>
              </a:ext>
            </a:extLst>
          </p:cNvPr>
          <p:cNvSpPr txBox="1">
            <a:spLocks/>
          </p:cNvSpPr>
          <p:nvPr/>
        </p:nvSpPr>
        <p:spPr>
          <a:xfrm>
            <a:off x="552450" y="144622"/>
            <a:ext cx="92344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Subsidiary Bodies: Sustainable Development Working Group (SDWG)</a:t>
            </a:r>
          </a:p>
        </p:txBody>
      </p:sp>
      <p:pic>
        <p:nvPicPr>
          <p:cNvPr id="5" name="Picture 4" descr="Icon&#10;&#10;Description automatically generated">
            <a:extLst>
              <a:ext uri="{FF2B5EF4-FFF2-40B4-BE49-F238E27FC236}">
                <a16:creationId xmlns:a16="http://schemas.microsoft.com/office/drawing/2014/main" id="{366BD17A-011E-9D47-8606-2CBB32B39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8284" y="144622"/>
            <a:ext cx="1421095" cy="1065822"/>
          </a:xfrm>
          <a:prstGeom prst="rect">
            <a:avLst/>
          </a:prstGeom>
        </p:spPr>
      </p:pic>
      <p:cxnSp>
        <p:nvCxnSpPr>
          <p:cNvPr id="6" name="Straight Connector 5">
            <a:extLst>
              <a:ext uri="{FF2B5EF4-FFF2-40B4-BE49-F238E27FC236}">
                <a16:creationId xmlns:a16="http://schemas.microsoft.com/office/drawing/2014/main" id="{4EEF4E03-FDA7-A144-917A-E3E95154A266}"/>
              </a:ext>
            </a:extLst>
          </p:cNvPr>
          <p:cNvCxnSpPr>
            <a:cxnSpLocks/>
          </p:cNvCxnSpPr>
          <p:nvPr/>
        </p:nvCxnSpPr>
        <p:spPr>
          <a:xfrm>
            <a:off x="0" y="1426464"/>
            <a:ext cx="12192000" cy="0"/>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descr="Logo, company name&#10;&#10;Description automatically generated">
            <a:extLst>
              <a:ext uri="{FF2B5EF4-FFF2-40B4-BE49-F238E27FC236}">
                <a16:creationId xmlns:a16="http://schemas.microsoft.com/office/drawing/2014/main" id="{63439622-A9EE-C441-92D9-BB0F2FD3A968}"/>
              </a:ext>
            </a:extLst>
          </p:cNvPr>
          <p:cNvPicPr>
            <a:picLocks noChangeAspect="1"/>
          </p:cNvPicPr>
          <p:nvPr/>
        </p:nvPicPr>
        <p:blipFill>
          <a:blip r:embed="rId4"/>
          <a:stretch>
            <a:fillRect/>
          </a:stretch>
        </p:blipFill>
        <p:spPr>
          <a:xfrm>
            <a:off x="9020936" y="1605162"/>
            <a:ext cx="2918443" cy="2206289"/>
          </a:xfrm>
          <a:prstGeom prst="rect">
            <a:avLst/>
          </a:prstGeom>
        </p:spPr>
      </p:pic>
      <p:sp>
        <p:nvSpPr>
          <p:cNvPr id="14" name="TextBox 13">
            <a:extLst>
              <a:ext uri="{FF2B5EF4-FFF2-40B4-BE49-F238E27FC236}">
                <a16:creationId xmlns:a16="http://schemas.microsoft.com/office/drawing/2014/main" id="{509AB837-402B-4B47-BB18-4652F5395E81}"/>
              </a:ext>
            </a:extLst>
          </p:cNvPr>
          <p:cNvSpPr txBox="1"/>
          <p:nvPr/>
        </p:nvSpPr>
        <p:spPr>
          <a:xfrm>
            <a:off x="190579" y="6481444"/>
            <a:ext cx="1604927" cy="246221"/>
          </a:xfrm>
          <a:prstGeom prst="rect">
            <a:avLst/>
          </a:prstGeom>
          <a:noFill/>
        </p:spPr>
        <p:txBody>
          <a:bodyPr wrap="none" rtlCol="0">
            <a:spAutoFit/>
          </a:bodyPr>
          <a:lstStyle/>
          <a:p>
            <a:r>
              <a:rPr lang="en-CA" sz="1000" dirty="0">
                <a:solidFill>
                  <a:schemeClr val="bg1"/>
                </a:solidFill>
              </a:rPr>
              <a:t>Photo:  UNEP GRID </a:t>
            </a:r>
            <a:r>
              <a:rPr lang="en-CA" sz="1000" dirty="0" err="1">
                <a:solidFill>
                  <a:schemeClr val="bg1"/>
                </a:solidFill>
              </a:rPr>
              <a:t>Arendal</a:t>
            </a:r>
            <a:endParaRPr lang="en-CA" sz="1000" dirty="0">
              <a:solidFill>
                <a:schemeClr val="bg1"/>
              </a:solidFill>
            </a:endParaRPr>
          </a:p>
        </p:txBody>
      </p:sp>
    </p:spTree>
    <p:extLst>
      <p:ext uri="{BB962C8B-B14F-4D97-AF65-F5344CB8AC3E}">
        <p14:creationId xmlns:p14="http://schemas.microsoft.com/office/powerpoint/2010/main" val="4107065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592</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Solid Waste Management in Remote Arctic Communities</vt:lpstr>
      <vt:lpstr>Main objectives</vt:lpstr>
      <vt:lpstr>What is the Arctic Council?</vt:lpstr>
      <vt:lpstr>PowerPoint Presentation</vt:lpstr>
      <vt:lpstr>AIA involvement at the Arctic Council</vt:lpstr>
      <vt:lpstr>AIA projects at the Arctic Council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Price</dc:creator>
  <cp:lastModifiedBy>Radigan, Brandie D</cp:lastModifiedBy>
  <cp:revision>33</cp:revision>
  <dcterms:created xsi:type="dcterms:W3CDTF">2022-02-13T14:47:23Z</dcterms:created>
  <dcterms:modified xsi:type="dcterms:W3CDTF">2022-03-11T18:38:49Z</dcterms:modified>
</cp:coreProperties>
</file>