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4.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0.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2.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3.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4.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7.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8.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313" r:id="rId2"/>
    <p:sldId id="319" r:id="rId3"/>
    <p:sldId id="315" r:id="rId4"/>
    <p:sldId id="298" r:id="rId5"/>
    <p:sldId id="299" r:id="rId6"/>
    <p:sldId id="283" r:id="rId7"/>
    <p:sldId id="282" r:id="rId8"/>
    <p:sldId id="303" r:id="rId9"/>
    <p:sldId id="304" r:id="rId10"/>
    <p:sldId id="273" r:id="rId11"/>
    <p:sldId id="310" r:id="rId12"/>
    <p:sldId id="305" r:id="rId13"/>
    <p:sldId id="306" r:id="rId14"/>
    <p:sldId id="312" r:id="rId15"/>
    <p:sldId id="307" r:id="rId16"/>
    <p:sldId id="308" r:id="rId17"/>
    <p:sldId id="302" r:id="rId18"/>
    <p:sldId id="301" r:id="rId19"/>
    <p:sldId id="266" r:id="rId20"/>
    <p:sldId id="287" r:id="rId21"/>
    <p:sldId id="288" r:id="rId22"/>
    <p:sldId id="300" r:id="rId23"/>
    <p:sldId id="278" r:id="rId24"/>
    <p:sldId id="297" r:id="rId25"/>
    <p:sldId id="296" r:id="rId26"/>
    <p:sldId id="267" r:id="rId27"/>
    <p:sldId id="314" r:id="rId28"/>
    <p:sldId id="309" r:id="rId29"/>
    <p:sldId id="257" r:id="rId30"/>
    <p:sldId id="31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339"/>
    <p:restoredTop sz="62485" autoAdjust="0"/>
  </p:normalViewPr>
  <p:slideViewPr>
    <p:cSldViewPr snapToGrid="0" snapToObjects="1">
      <p:cViewPr varScale="1">
        <p:scale>
          <a:sx n="68" d="100"/>
          <a:sy n="68" d="100"/>
        </p:scale>
        <p:origin x="16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Users\KatelynSaft\Desktop\Mar%201%20Dataset.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KatelynSaft\Desktop\Data%20Sets\DS%20Tool%20by%20Provider%20Typ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KatelynSaft\Desktop\Mar%201%20Dataset.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KatelynSaft\Desktop\Mar%201%20Datase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KatelynSaft\Desktop\Mar%201%20Datase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KatelynSaft\Desktop\Mar%201%20Datase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KatelynSaft\Desktop\Mar%201%20Dataset.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KatelynSaft\Desktop\Feb%2024%20Dataset%20copy.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KatelynSaft\Desktop\Feb%2024%20Dataset%20copy.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KatelynSaft\Desktop\Feb%2024%20Dataset%20copy.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Users\KatelynSaft\Desktop\Feb%2024%20Dataset%20copy.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KatelynSaft\Desktop\Feb%2023%20Datase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Users\KatelynSaft\Desktop\Feb%2024%20Dataset%20copy.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KatelynSaft\Desktop\Feb%2024%20Dataset%20copy.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KatelynSaft\Desktop\Medicaid%20_%20updated%202%2028%20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Users\KatelynSaft\Desktop\Data%20Sets\Mar%201%20Dataset.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Users\KatelynSaft\Desktop\Medicaid%20_%20updated%202%2028%2022.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Users\KatelynSaft\Desktop\Mar%201%20Datas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KatelynSaft\Desktop\Mar%201%20Datase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KatelynSaft\Desktop\Feb%2024%20Dataset%20cop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KatelynSaft\Desktop\Feb%2024%20Dataset%20cop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KatelynSaft\Desktop\Data%20Sets\DS%20Tool%20by%20Provider%20Type.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KatelynSaft\Desktop\Mar%201%20Dataset.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KatelynSaft\Desktop\Data%20Sets\Mar%201%20Datase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Q3. What Type</a:t>
            </a:r>
            <a:r>
              <a:rPr lang="en-US" sz="3200" baseline="0" dirty="0">
                <a:solidFill>
                  <a:schemeClr val="tx1"/>
                </a:solidFill>
              </a:rPr>
              <a:t> of </a:t>
            </a:r>
            <a:r>
              <a:rPr lang="en-US" sz="3200" dirty="0">
                <a:solidFill>
                  <a:schemeClr val="tx1"/>
                </a:solidFill>
              </a:rPr>
              <a:t>Agency/Organization Do You Work For? </a:t>
            </a:r>
          </a:p>
          <a:p>
            <a:pPr>
              <a:defRPr/>
            </a:pPr>
            <a:r>
              <a:rPr lang="en-US" sz="3200" dirty="0">
                <a:solidFill>
                  <a:schemeClr val="tx1"/>
                </a:solidFill>
              </a:rPr>
              <a:t>(select all that apply)</a:t>
            </a:r>
            <a:r>
              <a:rPr lang="en-US" sz="3200" baseline="0" dirty="0">
                <a:solidFill>
                  <a:schemeClr val="tx1"/>
                </a:solidFill>
              </a:rPr>
              <a:t> </a:t>
            </a:r>
          </a:p>
          <a:p>
            <a:pPr>
              <a:defRPr/>
            </a:pPr>
            <a:r>
              <a:rPr lang="en-US" sz="3200" baseline="0" dirty="0">
                <a:solidFill>
                  <a:schemeClr val="tx1"/>
                </a:solidFill>
              </a:rPr>
              <a:t> (N=158)</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2"/>
          <c:order val="0"/>
          <c:tx>
            <c:strRef>
              <c:f>'Summary 3-6'!$D$2</c:f>
              <c:strCache>
                <c:ptCount val="1"/>
                <c:pt idx="0">
                  <c:v>%</c:v>
                </c:pt>
              </c:strCache>
            </c:strRef>
          </c:tx>
          <c:spPr>
            <a:solidFill>
              <a:schemeClr val="tx2">
                <a:lumMod val="50000"/>
              </a:schemeClr>
            </a:solidFill>
            <a:ln>
              <a:solidFill>
                <a:schemeClr val="tx2"/>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3-6'!$A$3:$A$13</c:f>
              <c:strCache>
                <c:ptCount val="11"/>
                <c:pt idx="0">
                  <c:v>Public Health Nursing</c:v>
                </c:pt>
                <c:pt idx="1">
                  <c:v>Nurse Family Partnership/PAT/Other Home Visiting Programs</c:v>
                </c:pt>
                <c:pt idx="2">
                  <c:v>Hospital Based Program* </c:v>
                </c:pt>
                <c:pt idx="3">
                  <c:v>Community Health Centers</c:v>
                </c:pt>
                <c:pt idx="4">
                  <c:v>Other </c:v>
                </c:pt>
                <c:pt idx="5">
                  <c:v>Early Intervention/Infant Learning Program </c:v>
                </c:pt>
                <c:pt idx="6">
                  <c:v>Early Head Start/Head Start</c:v>
                </c:pt>
                <c:pt idx="7">
                  <c:v>Private Health Care Provider</c:v>
                </c:pt>
                <c:pt idx="8">
                  <c:v>School District (including preschool)</c:v>
                </c:pt>
                <c:pt idx="9">
                  <c:v>Tribal Health Organization/Clinic</c:v>
                </c:pt>
                <c:pt idx="10">
                  <c:v>Early Childhood Education/Child Care Provider</c:v>
                </c:pt>
              </c:strCache>
            </c:strRef>
          </c:cat>
          <c:val>
            <c:numRef>
              <c:f>'Summary 3-6'!$D$3:$D$13</c:f>
              <c:numCache>
                <c:formatCode>0.0%</c:formatCode>
                <c:ptCount val="11"/>
                <c:pt idx="0">
                  <c:v>1.8987341772151899E-2</c:v>
                </c:pt>
                <c:pt idx="1">
                  <c:v>2.5316455696202531E-2</c:v>
                </c:pt>
                <c:pt idx="2">
                  <c:v>2.5316455696202531E-2</c:v>
                </c:pt>
                <c:pt idx="3">
                  <c:v>3.7974683544303799E-2</c:v>
                </c:pt>
                <c:pt idx="4">
                  <c:v>6.9620253164556958E-2</c:v>
                </c:pt>
                <c:pt idx="5">
                  <c:v>0.11392405063291139</c:v>
                </c:pt>
                <c:pt idx="6">
                  <c:v>0.10759493670886076</c:v>
                </c:pt>
                <c:pt idx="7">
                  <c:v>0.11392405063291139</c:v>
                </c:pt>
                <c:pt idx="8">
                  <c:v>0.16455696202531644</c:v>
                </c:pt>
                <c:pt idx="9">
                  <c:v>0.189873417721519</c:v>
                </c:pt>
                <c:pt idx="10">
                  <c:v>0.22784810126582278</c:v>
                </c:pt>
              </c:numCache>
            </c:numRef>
          </c:val>
          <c:extLst>
            <c:ext xmlns:c16="http://schemas.microsoft.com/office/drawing/2014/chart" uri="{C3380CC4-5D6E-409C-BE32-E72D297353CC}">
              <c16:uniqueId val="{00000000-2A6B-BD45-9F16-16B932DB3A11}"/>
            </c:ext>
          </c:extLst>
        </c:ser>
        <c:dLbls>
          <c:showLegendKey val="0"/>
          <c:showVal val="0"/>
          <c:showCatName val="0"/>
          <c:showSerName val="0"/>
          <c:showPercent val="0"/>
          <c:showBubbleSize val="0"/>
        </c:dLbls>
        <c:gapWidth val="50"/>
        <c:axId val="1136387184"/>
        <c:axId val="1135748848"/>
      </c:barChart>
      <c:catAx>
        <c:axId val="11363871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135748848"/>
        <c:crosses val="autoZero"/>
        <c:auto val="1"/>
        <c:lblAlgn val="ctr"/>
        <c:lblOffset val="100"/>
        <c:noMultiLvlLbl val="0"/>
      </c:catAx>
      <c:valAx>
        <c:axId val="1135748848"/>
        <c:scaling>
          <c:orientation val="minMax"/>
          <c:max val="0.5"/>
        </c:scaling>
        <c:delete val="1"/>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Percent</a:t>
                </a:r>
                <a:r>
                  <a:rPr lang="en-US" sz="1800" baseline="0"/>
                  <a:t> of Respondents</a:t>
                </a:r>
                <a:endParaRPr lang="en-US" sz="1800"/>
              </a:p>
            </c:rich>
          </c:tx>
          <c:layout>
            <c:manualLayout>
              <c:xMode val="edge"/>
              <c:yMode val="edge"/>
              <c:x val="0.39724992654389096"/>
              <c:y val="0.9363848369987694"/>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crossAx val="1136387184"/>
        <c:crosses val="autoZero"/>
        <c:crossBetween val="between"/>
      </c:valAx>
      <c:spPr>
        <a:noFill/>
        <a:ln>
          <a:noFill/>
        </a:ln>
        <a:effectLst/>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0" i="0" baseline="0" dirty="0">
                <a:solidFill>
                  <a:schemeClr val="tx1"/>
                </a:solidFill>
                <a:effectLst/>
              </a:rPr>
              <a:t>Q9. Related to child development, which standardized developmental screening tool(s) does your agency/organization use? </a:t>
            </a:r>
          </a:p>
          <a:p>
            <a:pPr>
              <a:defRPr/>
            </a:pPr>
            <a:r>
              <a:rPr lang="en-US" sz="2800" b="0" i="0" baseline="0" dirty="0">
                <a:solidFill>
                  <a:schemeClr val="tx1"/>
                </a:solidFill>
                <a:effectLst/>
              </a:rPr>
              <a:t>(select all that apply)</a:t>
            </a:r>
            <a:endParaRPr lang="en-US" sz="2800" dirty="0">
              <a:solidFill>
                <a:schemeClr val="tx1"/>
              </a:solidFill>
              <a:effectLst/>
            </a:endParaRPr>
          </a:p>
          <a:p>
            <a:pPr>
              <a:defRPr/>
            </a:pPr>
            <a:r>
              <a:rPr lang="en-US" sz="2800" b="0" i="0" baseline="0" dirty="0">
                <a:solidFill>
                  <a:schemeClr val="tx1"/>
                </a:solidFill>
                <a:effectLst/>
              </a:rPr>
              <a:t>(N=46)</a:t>
            </a:r>
            <a:endParaRPr lang="en-US" sz="2800" dirty="0">
              <a:solidFill>
                <a:schemeClr val="tx1"/>
              </a:solidFill>
              <a:effectLst/>
            </a:endParaRPr>
          </a:p>
        </c:rich>
      </c:tx>
      <c:layout>
        <c:manualLayout>
          <c:xMode val="edge"/>
          <c:yMode val="edge"/>
          <c:x val="0.11584272021928169"/>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6033917471419191"/>
          <c:y val="0.38905295550657837"/>
          <c:w val="0.28877385204352485"/>
          <c:h val="0.61094704449342163"/>
        </c:manualLayout>
      </c:layout>
      <c:pieChart>
        <c:varyColors val="1"/>
        <c:ser>
          <c:idx val="2"/>
          <c:order val="0"/>
          <c:tx>
            <c:strRef>
              <c:f>Sheet1!$D$50</c:f>
              <c:strCache>
                <c:ptCount val="1"/>
                <c:pt idx="0">
                  <c:v>%</c:v>
                </c:pt>
              </c:strCache>
            </c:strRef>
          </c:tx>
          <c:spPr>
            <a:solidFill>
              <a:schemeClr val="accent3"/>
            </a:solidFill>
          </c:spPr>
          <c:dPt>
            <c:idx val="0"/>
            <c:bubble3D val="0"/>
            <c:spPr>
              <a:solidFill>
                <a:schemeClr val="accent3"/>
              </a:solidFill>
              <a:ln w="19050">
                <a:solidFill>
                  <a:schemeClr val="lt1"/>
                </a:solidFill>
              </a:ln>
              <a:effectLst/>
            </c:spPr>
            <c:extLst>
              <c:ext xmlns:c16="http://schemas.microsoft.com/office/drawing/2014/chart" uri="{C3380CC4-5D6E-409C-BE32-E72D297353CC}">
                <c16:uniqueId val="{00000001-FD45-FF4B-BFA0-102DEF5435B3}"/>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Sheet1!$A$51</c:f>
              <c:strCache>
                <c:ptCount val="1"/>
                <c:pt idx="0">
                  <c:v>Medical Clinics using ASQ-3</c:v>
                </c:pt>
              </c:strCache>
            </c:strRef>
          </c:cat>
          <c:val>
            <c:numRef>
              <c:f>Sheet1!$D$51</c:f>
              <c:numCache>
                <c:formatCode>0.0%</c:formatCode>
                <c:ptCount val="1"/>
                <c:pt idx="0">
                  <c:v>0.86956521739130432</c:v>
                </c:pt>
              </c:numCache>
            </c:numRef>
          </c:val>
          <c:extLst>
            <c:ext xmlns:c16="http://schemas.microsoft.com/office/drawing/2014/chart" uri="{C3380CC4-5D6E-409C-BE32-E72D297353CC}">
              <c16:uniqueId val="{00000002-FD45-FF4B-BFA0-102DEF5435B3}"/>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0900153675322275"/>
          <c:y val="0.4283400832363734"/>
          <c:w val="0.23153155899673927"/>
          <c:h val="0.21455072662305788"/>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Q10. At</a:t>
            </a:r>
            <a:r>
              <a:rPr lang="en-US" sz="3200" baseline="0" dirty="0">
                <a:solidFill>
                  <a:schemeClr val="tx1"/>
                </a:solidFill>
              </a:rPr>
              <a:t> what age do developmental screenings begin in your agency/organization? Assuming no parental and/or developmental surveillance concern.</a:t>
            </a:r>
          </a:p>
          <a:p>
            <a:pPr>
              <a:defRPr/>
            </a:pPr>
            <a:r>
              <a:rPr lang="en-US" sz="3200" baseline="0" dirty="0">
                <a:solidFill>
                  <a:schemeClr val="tx1"/>
                </a:solidFill>
              </a:rPr>
              <a:t>(N=87)</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'Summary 7-10'!$D$40</c:f>
              <c:strCache>
                <c:ptCount val="1"/>
                <c:pt idx="0">
                  <c:v>%</c:v>
                </c:pt>
              </c:strCache>
            </c:strRef>
          </c:tx>
          <c:spPr>
            <a:solidFill>
              <a:schemeClr val="accent3"/>
            </a:solidFill>
            <a:ln>
              <a:noFill/>
            </a:ln>
            <a:effectLst/>
          </c:spPr>
          <c:invertIfNegative val="0"/>
          <c:dPt>
            <c:idx val="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0-E600-0F49-A7B3-45F8A2891522}"/>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1-E600-0F49-A7B3-45F8A2891522}"/>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2-E600-0F49-A7B3-45F8A2891522}"/>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3-E600-0F49-A7B3-45F8A2891522}"/>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7-10'!$A$41:$A$46</c:f>
              <c:strCache>
                <c:ptCount val="6"/>
                <c:pt idx="0">
                  <c:v>Other Under 9 months</c:v>
                </c:pt>
                <c:pt idx="1">
                  <c:v>9 months</c:v>
                </c:pt>
                <c:pt idx="2">
                  <c:v>18 months</c:v>
                </c:pt>
                <c:pt idx="3">
                  <c:v>30 months</c:v>
                </c:pt>
                <c:pt idx="4">
                  <c:v>Based on Enrollment</c:v>
                </c:pt>
                <c:pt idx="5">
                  <c:v>As Needed</c:v>
                </c:pt>
              </c:strCache>
            </c:strRef>
          </c:cat>
          <c:val>
            <c:numRef>
              <c:f>'Summary 7-10'!$D$41:$D$46</c:f>
              <c:numCache>
                <c:formatCode>0.0%</c:formatCode>
                <c:ptCount val="6"/>
                <c:pt idx="0">
                  <c:v>0.16091954022988506</c:v>
                </c:pt>
                <c:pt idx="1">
                  <c:v>0.26436781609195403</c:v>
                </c:pt>
                <c:pt idx="2">
                  <c:v>1.1494252873563218E-2</c:v>
                </c:pt>
                <c:pt idx="3">
                  <c:v>0</c:v>
                </c:pt>
                <c:pt idx="4">
                  <c:v>0.26436781609195403</c:v>
                </c:pt>
                <c:pt idx="5">
                  <c:v>0.28735632183908044</c:v>
                </c:pt>
              </c:numCache>
            </c:numRef>
          </c:val>
          <c:extLst>
            <c:ext xmlns:c16="http://schemas.microsoft.com/office/drawing/2014/chart" uri="{C3380CC4-5D6E-409C-BE32-E72D297353CC}">
              <c16:uniqueId val="{00000000-290F-EB4C-ACAC-561097C32886}"/>
            </c:ext>
          </c:extLst>
        </c:ser>
        <c:dLbls>
          <c:showLegendKey val="0"/>
          <c:showVal val="0"/>
          <c:showCatName val="0"/>
          <c:showSerName val="0"/>
          <c:showPercent val="0"/>
          <c:showBubbleSize val="0"/>
        </c:dLbls>
        <c:gapWidth val="30"/>
        <c:overlap val="-27"/>
        <c:axId val="1349826576"/>
        <c:axId val="1454426160"/>
      </c:barChart>
      <c:catAx>
        <c:axId val="1349826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54426160"/>
        <c:crosses val="autoZero"/>
        <c:auto val="1"/>
        <c:lblAlgn val="ctr"/>
        <c:lblOffset val="100"/>
        <c:noMultiLvlLbl val="0"/>
      </c:catAx>
      <c:valAx>
        <c:axId val="1454426160"/>
        <c:scaling>
          <c:orientation val="minMax"/>
        </c:scaling>
        <c:delete val="1"/>
        <c:axPos val="l"/>
        <c:title>
          <c:tx>
            <c:rich>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800" dirty="0"/>
                  <a:t>Percent</a:t>
                </a:r>
                <a:r>
                  <a:rPr lang="en-US" sz="1800" baseline="0" dirty="0"/>
                  <a:t> of </a:t>
                </a:r>
              </a:p>
              <a:p>
                <a:pPr>
                  <a:defRPr sz="1400"/>
                </a:pPr>
                <a:r>
                  <a:rPr lang="en-US" sz="1800" baseline="0" dirty="0"/>
                  <a:t>Respondents</a:t>
                </a:r>
                <a:endParaRPr lang="en-US" sz="1800" dirty="0"/>
              </a:p>
            </c:rich>
          </c:tx>
          <c:layout>
            <c:manualLayout>
              <c:xMode val="edge"/>
              <c:yMode val="edge"/>
              <c:x val="7.6359539109408531E-3"/>
              <c:y val="0.4456137787104037"/>
            </c:manualLayout>
          </c:layout>
          <c:overlay val="0"/>
          <c:spPr>
            <a:noFill/>
            <a:ln>
              <a:noFill/>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13498265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Q11. What</a:t>
            </a:r>
            <a:r>
              <a:rPr lang="en-US" sz="3200" baseline="0" dirty="0">
                <a:solidFill>
                  <a:schemeClr val="tx1"/>
                </a:solidFill>
              </a:rPr>
              <a:t> is the frequency of screening?</a:t>
            </a:r>
          </a:p>
          <a:p>
            <a:pPr>
              <a:defRPr/>
            </a:pPr>
            <a:r>
              <a:rPr lang="en-US" sz="3200" baseline="0" dirty="0">
                <a:solidFill>
                  <a:schemeClr val="tx1"/>
                </a:solidFill>
              </a:rPr>
              <a:t>(select all that apply)</a:t>
            </a:r>
          </a:p>
          <a:p>
            <a:pPr>
              <a:defRPr/>
            </a:pPr>
            <a:r>
              <a:rPr lang="en-US" sz="3200" baseline="0" dirty="0">
                <a:solidFill>
                  <a:schemeClr val="tx1"/>
                </a:solidFill>
              </a:rPr>
              <a:t>(N=87)</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2"/>
          <c:order val="0"/>
          <c:tx>
            <c:strRef>
              <c:f>'Summary 11-14'!$D$2</c:f>
              <c:strCache>
                <c:ptCount val="1"/>
                <c:pt idx="0">
                  <c:v>%</c:v>
                </c:pt>
              </c:strCache>
            </c:strRef>
          </c:tx>
          <c:spPr>
            <a:solidFill>
              <a:schemeClr val="accent3"/>
            </a:solidFill>
            <a:ln>
              <a:noFill/>
            </a:ln>
            <a:effectLst/>
          </c:spPr>
          <c:invertIfNegative val="0"/>
          <c:dPt>
            <c:idx val="0"/>
            <c:invertIfNegative val="0"/>
            <c:bubble3D val="0"/>
            <c:spPr>
              <a:solidFill>
                <a:schemeClr val="accent3">
                  <a:lumMod val="50000"/>
                </a:schemeClr>
              </a:solidFill>
              <a:ln>
                <a:noFill/>
              </a:ln>
              <a:effectLst/>
            </c:spPr>
            <c:extLst>
              <c:ext xmlns:c16="http://schemas.microsoft.com/office/drawing/2014/chart" uri="{C3380CC4-5D6E-409C-BE32-E72D297353CC}">
                <c16:uniqueId val="{00000001-AC5D-704E-8E6B-7CA346D4FD23}"/>
              </c:ext>
            </c:extLst>
          </c:dPt>
          <c:dPt>
            <c:idx val="1"/>
            <c:invertIfNegative val="0"/>
            <c:bubble3D val="0"/>
            <c:spPr>
              <a:solidFill>
                <a:schemeClr val="accent3">
                  <a:lumMod val="50000"/>
                </a:schemeClr>
              </a:solidFill>
              <a:ln>
                <a:noFill/>
              </a:ln>
              <a:effectLst/>
            </c:spPr>
            <c:extLst>
              <c:ext xmlns:c16="http://schemas.microsoft.com/office/drawing/2014/chart" uri="{C3380CC4-5D6E-409C-BE32-E72D297353CC}">
                <c16:uniqueId val="{00000002-AC5D-704E-8E6B-7CA346D4FD23}"/>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3-AC5D-704E-8E6B-7CA346D4FD23}"/>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04-AC5D-704E-8E6B-7CA346D4FD23}"/>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AC5D-704E-8E6B-7CA346D4FD23}"/>
              </c:ext>
            </c:extLst>
          </c:dPt>
          <c:dPt>
            <c:idx val="5"/>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6-AC5D-704E-8E6B-7CA346D4FD23}"/>
              </c:ext>
            </c:extLst>
          </c:dPt>
          <c:dPt>
            <c:idx val="6"/>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7-AC5D-704E-8E6B-7CA346D4FD23}"/>
              </c:ext>
            </c:extLst>
          </c:dPt>
          <c:dPt>
            <c:idx val="7"/>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8-AC5D-704E-8E6B-7CA346D4FD23}"/>
              </c:ext>
            </c:extLst>
          </c:dPt>
          <c:dPt>
            <c:idx val="8"/>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0-AC5D-704E-8E6B-7CA346D4FD2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11-14'!$A$3:$A$11</c:f>
              <c:strCache>
                <c:ptCount val="9"/>
                <c:pt idx="0">
                  <c:v>Other: Child Find</c:v>
                </c:pt>
                <c:pt idx="1">
                  <c:v>Other: School Year Schedule</c:v>
                </c:pt>
                <c:pt idx="2">
                  <c:v>Other </c:v>
                </c:pt>
                <c:pt idx="3">
                  <c:v>Within 90 days of enrollment</c:v>
                </c:pt>
                <c:pt idx="4">
                  <c:v>As specified by the screening tool</c:v>
                </c:pt>
                <c:pt idx="5">
                  <c:v>At or within 45 days of enrollment</c:v>
                </c:pt>
                <c:pt idx="6">
                  <c:v>At each well child check</c:v>
                </c:pt>
                <c:pt idx="7">
                  <c:v>The AAP/Bright Futures pediatric recommendations </c:v>
                </c:pt>
                <c:pt idx="8">
                  <c:v>As Needed</c:v>
                </c:pt>
              </c:strCache>
            </c:strRef>
          </c:cat>
          <c:val>
            <c:numRef>
              <c:f>'Summary 11-14'!$D$3:$D$11</c:f>
              <c:numCache>
                <c:formatCode>0.0%</c:formatCode>
                <c:ptCount val="9"/>
                <c:pt idx="0">
                  <c:v>2.2988505747126436E-2</c:v>
                </c:pt>
                <c:pt idx="1">
                  <c:v>2.2988505747126436E-2</c:v>
                </c:pt>
                <c:pt idx="2">
                  <c:v>3.4482758620689655E-2</c:v>
                </c:pt>
                <c:pt idx="3">
                  <c:v>3.4482758620689655E-2</c:v>
                </c:pt>
                <c:pt idx="4">
                  <c:v>9.1954022988505746E-2</c:v>
                </c:pt>
                <c:pt idx="5">
                  <c:v>0.19540229885057472</c:v>
                </c:pt>
                <c:pt idx="6">
                  <c:v>0.26436781609195403</c:v>
                </c:pt>
                <c:pt idx="7">
                  <c:v>0.26436781609195403</c:v>
                </c:pt>
                <c:pt idx="8">
                  <c:v>0.40229885057471265</c:v>
                </c:pt>
              </c:numCache>
            </c:numRef>
          </c:val>
          <c:extLst>
            <c:ext xmlns:c16="http://schemas.microsoft.com/office/drawing/2014/chart" uri="{C3380CC4-5D6E-409C-BE32-E72D297353CC}">
              <c16:uniqueId val="{00000000-FF8B-504F-89BF-1007D62643DF}"/>
            </c:ext>
          </c:extLst>
        </c:ser>
        <c:dLbls>
          <c:showLegendKey val="0"/>
          <c:showVal val="0"/>
          <c:showCatName val="0"/>
          <c:showSerName val="0"/>
          <c:showPercent val="0"/>
          <c:showBubbleSize val="0"/>
        </c:dLbls>
        <c:gapWidth val="30"/>
        <c:axId val="1506013488"/>
        <c:axId val="1559890032"/>
      </c:barChart>
      <c:catAx>
        <c:axId val="15060134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559890032"/>
        <c:crosses val="autoZero"/>
        <c:auto val="1"/>
        <c:lblAlgn val="ctr"/>
        <c:lblOffset val="100"/>
        <c:noMultiLvlLbl val="0"/>
      </c:catAx>
      <c:valAx>
        <c:axId val="1559890032"/>
        <c:scaling>
          <c:orientation val="minMax"/>
        </c:scaling>
        <c:delete val="1"/>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Percent</a:t>
                </a:r>
                <a:r>
                  <a:rPr lang="en-US" sz="1800" baseline="0"/>
                  <a:t> of Respondents</a:t>
                </a:r>
                <a:endParaRPr lang="en-US" sz="1800"/>
              </a:p>
            </c:rich>
          </c:tx>
          <c:layout>
            <c:manualLayout>
              <c:xMode val="edge"/>
              <c:yMode val="edge"/>
              <c:x val="0.42351225428278266"/>
              <c:y val="0.9447010015373666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1506013488"/>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Q12. What</a:t>
            </a:r>
            <a:r>
              <a:rPr lang="en-US" sz="3200" baseline="0" dirty="0">
                <a:solidFill>
                  <a:schemeClr val="tx1"/>
                </a:solidFill>
              </a:rPr>
              <a:t> format is used for screenings? </a:t>
            </a:r>
          </a:p>
          <a:p>
            <a:pPr>
              <a:defRPr/>
            </a:pPr>
            <a:r>
              <a:rPr lang="en-US" sz="3200" baseline="0" dirty="0">
                <a:solidFill>
                  <a:schemeClr val="tx1"/>
                </a:solidFill>
              </a:rPr>
              <a:t>(select all that apply) </a:t>
            </a:r>
          </a:p>
          <a:p>
            <a:pPr>
              <a:defRPr/>
            </a:pPr>
            <a:r>
              <a:rPr lang="en-US" sz="3200" baseline="0" dirty="0">
                <a:solidFill>
                  <a:schemeClr val="tx1"/>
                </a:solidFill>
              </a:rPr>
              <a:t>(N=88)</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'Summary 11-14'!$D$14</c:f>
              <c:strCache>
                <c:ptCount val="1"/>
                <c:pt idx="0">
                  <c:v>%</c:v>
                </c:pt>
              </c:strCache>
            </c:strRef>
          </c:tx>
          <c:spPr>
            <a:solidFill>
              <a:schemeClr val="accent3"/>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4-D090-C54A-907C-3B673041A1CA}"/>
              </c:ext>
            </c:extLst>
          </c:dPt>
          <c:dPt>
            <c:idx val="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3-D090-C54A-907C-3B673041A1CA}"/>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2-D090-C54A-907C-3B673041A1CA}"/>
              </c:ext>
            </c:extLst>
          </c:dPt>
          <c:dPt>
            <c:idx val="3"/>
            <c:invertIfNegative val="0"/>
            <c:bubble3D val="0"/>
            <c:spPr>
              <a:solidFill>
                <a:schemeClr val="accent3">
                  <a:lumMod val="50000"/>
                </a:schemeClr>
              </a:solidFill>
              <a:ln>
                <a:noFill/>
              </a:ln>
              <a:effectLst/>
            </c:spPr>
            <c:extLst>
              <c:ext xmlns:c16="http://schemas.microsoft.com/office/drawing/2014/chart" uri="{C3380CC4-5D6E-409C-BE32-E72D297353CC}">
                <c16:uniqueId val="{00000001-D090-C54A-907C-3B673041A1CA}"/>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11-14'!$A$15:$A$18</c:f>
              <c:strCache>
                <c:ptCount val="4"/>
                <c:pt idx="0">
                  <c:v>Paper Copy</c:v>
                </c:pt>
                <c:pt idx="1">
                  <c:v>Online/Parent Access</c:v>
                </c:pt>
                <c:pt idx="2">
                  <c:v>Direct entry into Electronic Medical Record (EMR)</c:v>
                </c:pt>
                <c:pt idx="3">
                  <c:v>Other</c:v>
                </c:pt>
              </c:strCache>
            </c:strRef>
          </c:cat>
          <c:val>
            <c:numRef>
              <c:f>'Summary 11-14'!$D$15:$D$18</c:f>
              <c:numCache>
                <c:formatCode>0.0%</c:formatCode>
                <c:ptCount val="4"/>
                <c:pt idx="0">
                  <c:v>0.90909090909090906</c:v>
                </c:pt>
                <c:pt idx="1">
                  <c:v>0.39772727272727271</c:v>
                </c:pt>
                <c:pt idx="2">
                  <c:v>0.10227272727272728</c:v>
                </c:pt>
                <c:pt idx="3">
                  <c:v>2.2727272727272728E-2</c:v>
                </c:pt>
              </c:numCache>
            </c:numRef>
          </c:val>
          <c:extLst>
            <c:ext xmlns:c16="http://schemas.microsoft.com/office/drawing/2014/chart" uri="{C3380CC4-5D6E-409C-BE32-E72D297353CC}">
              <c16:uniqueId val="{00000000-D090-C54A-907C-3B673041A1CA}"/>
            </c:ext>
          </c:extLst>
        </c:ser>
        <c:dLbls>
          <c:showLegendKey val="0"/>
          <c:showVal val="0"/>
          <c:showCatName val="0"/>
          <c:showSerName val="0"/>
          <c:showPercent val="0"/>
          <c:showBubbleSize val="0"/>
        </c:dLbls>
        <c:gapWidth val="219"/>
        <c:overlap val="-27"/>
        <c:axId val="1419039792"/>
        <c:axId val="1419041440"/>
      </c:barChart>
      <c:catAx>
        <c:axId val="1419039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419041440"/>
        <c:crosses val="autoZero"/>
        <c:auto val="1"/>
        <c:lblAlgn val="ctr"/>
        <c:lblOffset val="100"/>
        <c:noMultiLvlLbl val="0"/>
      </c:catAx>
      <c:valAx>
        <c:axId val="1419041440"/>
        <c:scaling>
          <c:orientation val="minMax"/>
        </c:scaling>
        <c:delete val="1"/>
        <c:axPos val="l"/>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Percent</a:t>
                </a:r>
                <a:r>
                  <a:rPr lang="en-US" sz="1800" baseline="0" dirty="0"/>
                  <a:t> of </a:t>
                </a:r>
              </a:p>
              <a:p>
                <a:pPr>
                  <a:defRPr sz="1800"/>
                </a:pPr>
                <a:r>
                  <a:rPr lang="en-US" sz="1800" baseline="0" dirty="0"/>
                  <a:t>Respondents</a:t>
                </a:r>
                <a:endParaRPr lang="en-US" sz="1800" dirty="0"/>
              </a:p>
            </c:rich>
          </c:tx>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14190397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Q13. Where</a:t>
            </a:r>
            <a:r>
              <a:rPr lang="en-US" sz="3200" baseline="0" dirty="0">
                <a:solidFill>
                  <a:schemeClr val="tx1"/>
                </a:solidFill>
              </a:rPr>
              <a:t> are screenings usually conducted?</a:t>
            </a:r>
          </a:p>
          <a:p>
            <a:pPr>
              <a:defRPr/>
            </a:pPr>
            <a:r>
              <a:rPr lang="en-US" sz="3200" baseline="0" dirty="0">
                <a:solidFill>
                  <a:schemeClr val="tx1"/>
                </a:solidFill>
              </a:rPr>
              <a:t>(select all that apply) </a:t>
            </a:r>
          </a:p>
          <a:p>
            <a:pPr>
              <a:defRPr/>
            </a:pPr>
            <a:r>
              <a:rPr lang="en-US" sz="3200" baseline="0" dirty="0">
                <a:solidFill>
                  <a:schemeClr val="tx1"/>
                </a:solidFill>
              </a:rPr>
              <a:t>(N=87)</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'Summary 11-14'!$D$22</c:f>
              <c:strCache>
                <c:ptCount val="1"/>
                <c:pt idx="0">
                  <c:v>%</c:v>
                </c:pt>
              </c:strCache>
            </c:strRef>
          </c:tx>
          <c:spPr>
            <a:solidFill>
              <a:schemeClr val="accent3"/>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7-6532-5C4C-A5CE-956B9736ADF4}"/>
              </c:ext>
            </c:extLst>
          </c:dPt>
          <c:dPt>
            <c:idx val="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6-6532-5C4C-A5CE-956B9736ADF4}"/>
              </c:ext>
            </c:extLst>
          </c:dPt>
          <c:dPt>
            <c:idx val="2"/>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6532-5C4C-A5CE-956B9736ADF4}"/>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04-6532-5C4C-A5CE-956B9736ADF4}"/>
              </c:ext>
            </c:extLst>
          </c:dPt>
          <c:dPt>
            <c:idx val="4"/>
            <c:invertIfNegative val="0"/>
            <c:bubble3D val="0"/>
            <c:spPr>
              <a:solidFill>
                <a:schemeClr val="accent3">
                  <a:lumMod val="75000"/>
                </a:schemeClr>
              </a:solidFill>
              <a:ln>
                <a:noFill/>
              </a:ln>
              <a:effectLst/>
            </c:spPr>
            <c:extLst>
              <c:ext xmlns:c16="http://schemas.microsoft.com/office/drawing/2014/chart" uri="{C3380CC4-5D6E-409C-BE32-E72D297353CC}">
                <c16:uniqueId val="{00000003-6532-5C4C-A5CE-956B9736ADF4}"/>
              </c:ext>
            </c:extLst>
          </c:dPt>
          <c:dPt>
            <c:idx val="5"/>
            <c:invertIfNegative val="0"/>
            <c:bubble3D val="0"/>
            <c:spPr>
              <a:solidFill>
                <a:schemeClr val="accent3">
                  <a:lumMod val="50000"/>
                </a:schemeClr>
              </a:solidFill>
              <a:ln>
                <a:noFill/>
              </a:ln>
              <a:effectLst/>
            </c:spPr>
            <c:extLst>
              <c:ext xmlns:c16="http://schemas.microsoft.com/office/drawing/2014/chart" uri="{C3380CC4-5D6E-409C-BE32-E72D297353CC}">
                <c16:uniqueId val="{00000002-6532-5C4C-A5CE-956B9736ADF4}"/>
              </c:ext>
            </c:extLst>
          </c:dPt>
          <c:dPt>
            <c:idx val="6"/>
            <c:invertIfNegative val="0"/>
            <c:bubble3D val="0"/>
            <c:spPr>
              <a:solidFill>
                <a:schemeClr val="accent3">
                  <a:lumMod val="50000"/>
                </a:schemeClr>
              </a:solidFill>
              <a:ln>
                <a:noFill/>
              </a:ln>
              <a:effectLst/>
            </c:spPr>
            <c:extLst>
              <c:ext xmlns:c16="http://schemas.microsoft.com/office/drawing/2014/chart" uri="{C3380CC4-5D6E-409C-BE32-E72D297353CC}">
                <c16:uniqueId val="{00000001-6532-5C4C-A5CE-956B9736ADF4}"/>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11-14'!$A$23:$A$29</c:f>
              <c:strCache>
                <c:ptCount val="7"/>
                <c:pt idx="0">
                  <c:v>Clinic </c:v>
                </c:pt>
                <c:pt idx="1">
                  <c:v>In home</c:v>
                </c:pt>
                <c:pt idx="2">
                  <c:v>School or child care setting</c:v>
                </c:pt>
                <c:pt idx="3">
                  <c:v>Online</c:v>
                </c:pt>
                <c:pt idx="4">
                  <c:v>Office</c:v>
                </c:pt>
                <c:pt idx="5">
                  <c:v>Telehealth/Virtually</c:v>
                </c:pt>
                <c:pt idx="6">
                  <c:v>Other: Community Locations</c:v>
                </c:pt>
              </c:strCache>
            </c:strRef>
          </c:cat>
          <c:val>
            <c:numRef>
              <c:f>'Summary 11-14'!$D$23:$D$29</c:f>
              <c:numCache>
                <c:formatCode>0.0%</c:formatCode>
                <c:ptCount val="7"/>
                <c:pt idx="0">
                  <c:v>0.51724137931034486</c:v>
                </c:pt>
                <c:pt idx="1">
                  <c:v>0.36781609195402298</c:v>
                </c:pt>
                <c:pt idx="2">
                  <c:v>0.36781609195402298</c:v>
                </c:pt>
                <c:pt idx="3">
                  <c:v>0.18390804597701149</c:v>
                </c:pt>
                <c:pt idx="4">
                  <c:v>0.16091954022988506</c:v>
                </c:pt>
                <c:pt idx="5">
                  <c:v>0.14942528735632185</c:v>
                </c:pt>
                <c:pt idx="6">
                  <c:v>1.1494252873563218E-2</c:v>
                </c:pt>
              </c:numCache>
            </c:numRef>
          </c:val>
          <c:extLst>
            <c:ext xmlns:c16="http://schemas.microsoft.com/office/drawing/2014/chart" uri="{C3380CC4-5D6E-409C-BE32-E72D297353CC}">
              <c16:uniqueId val="{00000000-6532-5C4C-A5CE-956B9736ADF4}"/>
            </c:ext>
          </c:extLst>
        </c:ser>
        <c:dLbls>
          <c:showLegendKey val="0"/>
          <c:showVal val="0"/>
          <c:showCatName val="0"/>
          <c:showSerName val="0"/>
          <c:showPercent val="0"/>
          <c:showBubbleSize val="0"/>
        </c:dLbls>
        <c:gapWidth val="219"/>
        <c:overlap val="-27"/>
        <c:axId val="1469154080"/>
        <c:axId val="1432078048"/>
      </c:barChart>
      <c:catAx>
        <c:axId val="1469154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32078048"/>
        <c:crosses val="autoZero"/>
        <c:auto val="1"/>
        <c:lblAlgn val="ctr"/>
        <c:lblOffset val="100"/>
        <c:noMultiLvlLbl val="0"/>
      </c:catAx>
      <c:valAx>
        <c:axId val="1432078048"/>
        <c:scaling>
          <c:orientation val="minMax"/>
        </c:scaling>
        <c:delete val="1"/>
        <c:axPos val="l"/>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Percent</a:t>
                </a:r>
                <a:r>
                  <a:rPr lang="en-US" sz="1800" baseline="0" dirty="0"/>
                  <a:t> of </a:t>
                </a:r>
              </a:p>
              <a:p>
                <a:pPr>
                  <a:defRPr sz="1800"/>
                </a:pPr>
                <a:r>
                  <a:rPr lang="en-US" sz="1800" baseline="0" dirty="0"/>
                  <a:t>Respondents</a:t>
                </a:r>
                <a:endParaRPr lang="en-US" sz="1800" dirty="0"/>
              </a:p>
            </c:rich>
          </c:tx>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14691540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Q14. Who</a:t>
            </a:r>
            <a:r>
              <a:rPr lang="en-US" sz="3200" baseline="0" dirty="0">
                <a:solidFill>
                  <a:schemeClr val="tx1"/>
                </a:solidFill>
              </a:rPr>
              <a:t> is usually present when the screening is conducted? </a:t>
            </a:r>
          </a:p>
          <a:p>
            <a:pPr>
              <a:defRPr/>
            </a:pPr>
            <a:r>
              <a:rPr lang="en-US" sz="3200" baseline="0" dirty="0">
                <a:solidFill>
                  <a:schemeClr val="tx1"/>
                </a:solidFill>
              </a:rPr>
              <a:t>(select all that apply)</a:t>
            </a:r>
          </a:p>
          <a:p>
            <a:pPr>
              <a:defRPr/>
            </a:pPr>
            <a:r>
              <a:rPr lang="en-US" sz="3200" baseline="0" dirty="0">
                <a:solidFill>
                  <a:schemeClr val="tx1"/>
                </a:solidFill>
              </a:rPr>
              <a:t>(N=87)</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'Summary 11-14'!$D$33</c:f>
              <c:strCache>
                <c:ptCount val="1"/>
                <c:pt idx="0">
                  <c:v>%</c:v>
                </c:pt>
              </c:strCache>
            </c:strRef>
          </c:tx>
          <c:spPr>
            <a:solidFill>
              <a:schemeClr val="accent3"/>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3-8ADB-7049-B55E-51D093D0538F}"/>
              </c:ext>
            </c:extLst>
          </c:dPt>
          <c:dPt>
            <c:idx val="1"/>
            <c:invertIfNegative val="0"/>
            <c:bubble3D val="0"/>
            <c:spPr>
              <a:solidFill>
                <a:schemeClr val="accent3">
                  <a:lumMod val="75000"/>
                </a:schemeClr>
              </a:solidFill>
              <a:ln>
                <a:noFill/>
              </a:ln>
              <a:effectLst/>
            </c:spPr>
            <c:extLst>
              <c:ext xmlns:c16="http://schemas.microsoft.com/office/drawing/2014/chart" uri="{C3380CC4-5D6E-409C-BE32-E72D297353CC}">
                <c16:uniqueId val="{00000002-8ADB-7049-B55E-51D093D0538F}"/>
              </c:ext>
            </c:extLst>
          </c:dPt>
          <c:dPt>
            <c:idx val="2"/>
            <c:invertIfNegative val="0"/>
            <c:bubble3D val="0"/>
            <c:spPr>
              <a:solidFill>
                <a:schemeClr val="accent3">
                  <a:lumMod val="50000"/>
                </a:schemeClr>
              </a:solidFill>
              <a:ln>
                <a:noFill/>
              </a:ln>
              <a:effectLst/>
            </c:spPr>
            <c:extLst>
              <c:ext xmlns:c16="http://schemas.microsoft.com/office/drawing/2014/chart" uri="{C3380CC4-5D6E-409C-BE32-E72D297353CC}">
                <c16:uniqueId val="{00000001-8ADB-7049-B55E-51D093D0538F}"/>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11-14'!$A$34:$A$36</c:f>
              <c:strCache>
                <c:ptCount val="3"/>
                <c:pt idx="0">
                  <c:v>Parent/Primary caregiver</c:v>
                </c:pt>
                <c:pt idx="1">
                  <c:v>Teacher/Child Care Provider</c:v>
                </c:pt>
                <c:pt idx="2">
                  <c:v>Clinician or other related providers (mental health or health care)</c:v>
                </c:pt>
              </c:strCache>
            </c:strRef>
          </c:cat>
          <c:val>
            <c:numRef>
              <c:f>'Summary 11-14'!$D$34:$D$36</c:f>
              <c:numCache>
                <c:formatCode>0.0%</c:formatCode>
                <c:ptCount val="3"/>
                <c:pt idx="0">
                  <c:v>0.89655172413793105</c:v>
                </c:pt>
                <c:pt idx="1">
                  <c:v>0.33333333333333331</c:v>
                </c:pt>
                <c:pt idx="2">
                  <c:v>0.32183908045977011</c:v>
                </c:pt>
              </c:numCache>
            </c:numRef>
          </c:val>
          <c:extLst>
            <c:ext xmlns:c16="http://schemas.microsoft.com/office/drawing/2014/chart" uri="{C3380CC4-5D6E-409C-BE32-E72D297353CC}">
              <c16:uniqueId val="{00000000-8ADB-7049-B55E-51D093D0538F}"/>
            </c:ext>
          </c:extLst>
        </c:ser>
        <c:dLbls>
          <c:showLegendKey val="0"/>
          <c:showVal val="0"/>
          <c:showCatName val="0"/>
          <c:showSerName val="0"/>
          <c:showPercent val="0"/>
          <c:showBubbleSize val="0"/>
        </c:dLbls>
        <c:gapWidth val="219"/>
        <c:overlap val="-27"/>
        <c:axId val="1473267040"/>
        <c:axId val="1474225344"/>
      </c:barChart>
      <c:catAx>
        <c:axId val="1473267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474225344"/>
        <c:crosses val="autoZero"/>
        <c:auto val="1"/>
        <c:lblAlgn val="ctr"/>
        <c:lblOffset val="100"/>
        <c:noMultiLvlLbl val="0"/>
      </c:catAx>
      <c:valAx>
        <c:axId val="1474225344"/>
        <c:scaling>
          <c:orientation val="minMax"/>
        </c:scaling>
        <c:delete val="1"/>
        <c:axPos val="l"/>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Percent</a:t>
                </a:r>
                <a:r>
                  <a:rPr lang="en-US" sz="1800" baseline="0" dirty="0"/>
                  <a:t> of </a:t>
                </a:r>
              </a:p>
              <a:p>
                <a:pPr>
                  <a:defRPr sz="1800"/>
                </a:pPr>
                <a:r>
                  <a:rPr lang="en-US" sz="1800" baseline="0" dirty="0"/>
                  <a:t>Respondents</a:t>
                </a:r>
                <a:endParaRPr lang="en-US" sz="1800" dirty="0"/>
              </a:p>
            </c:rich>
          </c:tx>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14732670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Q15. When</a:t>
            </a:r>
            <a:r>
              <a:rPr lang="en-US" sz="3200" baseline="0" dirty="0">
                <a:solidFill>
                  <a:schemeClr val="tx1"/>
                </a:solidFill>
              </a:rPr>
              <a:t> screening results show no concern, what follow-up occurs? (select all that apply)</a:t>
            </a:r>
          </a:p>
          <a:p>
            <a:pPr>
              <a:defRPr/>
            </a:pPr>
            <a:r>
              <a:rPr lang="en-US" sz="3200" baseline="0" dirty="0">
                <a:solidFill>
                  <a:schemeClr val="tx1"/>
                </a:solidFill>
              </a:rPr>
              <a:t>(N=85)</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2"/>
          <c:order val="0"/>
          <c:tx>
            <c:strRef>
              <c:f>'Summary 15-18'!$D$2</c:f>
              <c:strCache>
                <c:ptCount val="1"/>
                <c:pt idx="0">
                  <c:v>%</c:v>
                </c:pt>
              </c:strCache>
            </c:strRef>
          </c:tx>
          <c:spPr>
            <a:solidFill>
              <a:schemeClr val="accent3"/>
            </a:solidFill>
            <a:ln>
              <a:noFill/>
            </a:ln>
            <a:effectLst/>
          </c:spPr>
          <c:invertIfNegative val="0"/>
          <c:dPt>
            <c:idx val="0"/>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1-52F0-1245-9276-FC3B2ADB27EE}"/>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4-52F0-1245-9276-FC3B2ADB27EE}"/>
              </c:ext>
            </c:extLst>
          </c:dPt>
          <c:dPt>
            <c:idx val="2"/>
            <c:invertIfNegative val="0"/>
            <c:bubble3D val="0"/>
            <c:spPr>
              <a:solidFill>
                <a:schemeClr val="accent4">
                  <a:lumMod val="75000"/>
                </a:schemeClr>
              </a:solidFill>
              <a:ln>
                <a:noFill/>
              </a:ln>
              <a:effectLst/>
            </c:spPr>
            <c:extLst>
              <c:ext xmlns:c16="http://schemas.microsoft.com/office/drawing/2014/chart" uri="{C3380CC4-5D6E-409C-BE32-E72D297353CC}">
                <c16:uniqueId val="{00000005-52F0-1245-9276-FC3B2ADB27EE}"/>
              </c:ext>
            </c:extLst>
          </c:dPt>
          <c:dPt>
            <c:idx val="3"/>
            <c:invertIfNegative val="0"/>
            <c:bubble3D val="0"/>
            <c:spPr>
              <a:solidFill>
                <a:srgbClr val="00B050"/>
              </a:solidFill>
              <a:ln>
                <a:noFill/>
              </a:ln>
              <a:effectLst/>
            </c:spPr>
            <c:extLst>
              <c:ext xmlns:c16="http://schemas.microsoft.com/office/drawing/2014/chart" uri="{C3380CC4-5D6E-409C-BE32-E72D297353CC}">
                <c16:uniqueId val="{00000003-52F0-1245-9276-FC3B2ADB27EE}"/>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2-52F0-1245-9276-FC3B2ADB27EE}"/>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0-52F0-1245-9276-FC3B2ADB27EE}"/>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15-18'!$A$3:$A$8</c:f>
              <c:strCache>
                <c:ptCount val="6"/>
                <c:pt idx="0">
                  <c:v>No Follow Up</c:v>
                </c:pt>
                <c:pt idx="1">
                  <c:v>Screen at the next interval</c:v>
                </c:pt>
                <c:pt idx="2">
                  <c:v>Targeted developmental monitoring based on individual need</c:v>
                </c:pt>
                <c:pt idx="3">
                  <c:v>Request secondary/selective developmental screening at the next interval</c:v>
                </c:pt>
                <c:pt idx="4">
                  <c:v>Refer for developmental assessment/evaluation</c:v>
                </c:pt>
                <c:pt idx="5">
                  <c:v>Provide the parent/primary caregiver with education and developmentally appropriate activities</c:v>
                </c:pt>
              </c:strCache>
            </c:strRef>
          </c:cat>
          <c:val>
            <c:numRef>
              <c:f>'Summary 15-18'!$D$3:$D$8</c:f>
              <c:numCache>
                <c:formatCode>0.0%</c:formatCode>
                <c:ptCount val="6"/>
                <c:pt idx="0">
                  <c:v>0.16470588235294117</c:v>
                </c:pt>
                <c:pt idx="1">
                  <c:v>0.58823529411764708</c:v>
                </c:pt>
                <c:pt idx="2">
                  <c:v>0.32941176470588235</c:v>
                </c:pt>
                <c:pt idx="3">
                  <c:v>4.7058823529411764E-2</c:v>
                </c:pt>
                <c:pt idx="4">
                  <c:v>0.10588235294117647</c:v>
                </c:pt>
                <c:pt idx="5">
                  <c:v>0.56470588235294117</c:v>
                </c:pt>
              </c:numCache>
            </c:numRef>
          </c:val>
          <c:extLst>
            <c:ext xmlns:c16="http://schemas.microsoft.com/office/drawing/2014/chart" uri="{C3380CC4-5D6E-409C-BE32-E72D297353CC}">
              <c16:uniqueId val="{00000000-EFE2-CE45-ACEE-0E4969BBC25F}"/>
            </c:ext>
          </c:extLst>
        </c:ser>
        <c:dLbls>
          <c:showLegendKey val="0"/>
          <c:showVal val="0"/>
          <c:showCatName val="0"/>
          <c:showSerName val="0"/>
          <c:showPercent val="0"/>
          <c:showBubbleSize val="0"/>
        </c:dLbls>
        <c:gapWidth val="30"/>
        <c:axId val="1504144832"/>
        <c:axId val="1469353488"/>
      </c:barChart>
      <c:catAx>
        <c:axId val="1504144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69353488"/>
        <c:crosses val="autoZero"/>
        <c:auto val="1"/>
        <c:lblAlgn val="ctr"/>
        <c:lblOffset val="100"/>
        <c:noMultiLvlLbl val="0"/>
      </c:catAx>
      <c:valAx>
        <c:axId val="1469353488"/>
        <c:scaling>
          <c:orientation val="minMax"/>
        </c:scaling>
        <c:delete val="1"/>
        <c:axPos val="b"/>
        <c:numFmt formatCode="0.0%" sourceLinked="1"/>
        <c:majorTickMark val="none"/>
        <c:minorTickMark val="none"/>
        <c:tickLblPos val="nextTo"/>
        <c:crossAx val="150414483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Q16. When</a:t>
            </a:r>
            <a:r>
              <a:rPr lang="en-US" sz="3200" baseline="0" dirty="0">
                <a:solidFill>
                  <a:schemeClr val="tx1"/>
                </a:solidFill>
              </a:rPr>
              <a:t> screening results are borderline, what follow-up occurs? (select all that apply) </a:t>
            </a:r>
          </a:p>
          <a:p>
            <a:pPr>
              <a:defRPr/>
            </a:pPr>
            <a:r>
              <a:rPr lang="en-US" sz="3200" baseline="0" dirty="0">
                <a:solidFill>
                  <a:schemeClr val="tx1"/>
                </a:solidFill>
              </a:rPr>
              <a:t>(N=85)</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2"/>
          <c:order val="0"/>
          <c:tx>
            <c:strRef>
              <c:f>'Summary 15-18'!$D$14</c:f>
              <c:strCache>
                <c:ptCount val="1"/>
                <c:pt idx="0">
                  <c:v>%</c:v>
                </c:pt>
              </c:strCache>
            </c:strRef>
          </c:tx>
          <c:spPr>
            <a:solidFill>
              <a:schemeClr val="accent3"/>
            </a:solidFill>
            <a:ln>
              <a:noFill/>
            </a:ln>
            <a:effectLst/>
          </c:spPr>
          <c:invertIfNegative val="0"/>
          <c:dPt>
            <c:idx val="0"/>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1-91A2-DF4F-A829-D3B1CEA89192}"/>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4-91A2-DF4F-A829-D3B1CEA89192}"/>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91A2-DF4F-A829-D3B1CEA89192}"/>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3-91A2-DF4F-A829-D3B1CEA89192}"/>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2-91A2-DF4F-A829-D3B1CEA89192}"/>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0-91A2-DF4F-A829-D3B1CEA89192}"/>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15-18'!$A$15:$A$20</c:f>
              <c:strCache>
                <c:ptCount val="6"/>
                <c:pt idx="0">
                  <c:v>No Follow Up</c:v>
                </c:pt>
                <c:pt idx="1">
                  <c:v>Screen at the next interval</c:v>
                </c:pt>
                <c:pt idx="2">
                  <c:v>Targeted developmental monitoring based on individual need</c:v>
                </c:pt>
                <c:pt idx="3">
                  <c:v>Request secondary/selective developmental screening at the next interval</c:v>
                </c:pt>
                <c:pt idx="4">
                  <c:v>Refer for developmental assessment/evaluation</c:v>
                </c:pt>
                <c:pt idx="5">
                  <c:v>Provide the parent/primary caregiver with education and developmentally appropriate activities</c:v>
                </c:pt>
              </c:strCache>
            </c:strRef>
          </c:cat>
          <c:val>
            <c:numRef>
              <c:f>'Summary 15-18'!$D$15:$D$20</c:f>
              <c:numCache>
                <c:formatCode>0.0%</c:formatCode>
                <c:ptCount val="6"/>
                <c:pt idx="0">
                  <c:v>1.1764705882352941E-2</c:v>
                </c:pt>
                <c:pt idx="1">
                  <c:v>0.54117647058823526</c:v>
                </c:pt>
                <c:pt idx="2">
                  <c:v>0.62352941176470589</c:v>
                </c:pt>
                <c:pt idx="3">
                  <c:v>0.25882352941176473</c:v>
                </c:pt>
                <c:pt idx="4">
                  <c:v>0.36470588235294116</c:v>
                </c:pt>
                <c:pt idx="5">
                  <c:v>0.76470588235294112</c:v>
                </c:pt>
              </c:numCache>
            </c:numRef>
          </c:val>
          <c:extLst>
            <c:ext xmlns:c16="http://schemas.microsoft.com/office/drawing/2014/chart" uri="{C3380CC4-5D6E-409C-BE32-E72D297353CC}">
              <c16:uniqueId val="{00000000-7E00-6A4F-B549-6BB2D7533FE0}"/>
            </c:ext>
          </c:extLst>
        </c:ser>
        <c:dLbls>
          <c:showLegendKey val="0"/>
          <c:showVal val="0"/>
          <c:showCatName val="0"/>
          <c:showSerName val="0"/>
          <c:showPercent val="0"/>
          <c:showBubbleSize val="0"/>
        </c:dLbls>
        <c:gapWidth val="30"/>
        <c:axId val="1469564896"/>
        <c:axId val="1431831072"/>
      </c:barChart>
      <c:catAx>
        <c:axId val="14695648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431831072"/>
        <c:crosses val="autoZero"/>
        <c:auto val="1"/>
        <c:lblAlgn val="ctr"/>
        <c:lblOffset val="100"/>
        <c:noMultiLvlLbl val="0"/>
      </c:catAx>
      <c:valAx>
        <c:axId val="1431831072"/>
        <c:scaling>
          <c:orientation val="minMax"/>
        </c:scaling>
        <c:delete val="1"/>
        <c:axPos val="b"/>
        <c:numFmt formatCode="0.0%" sourceLinked="1"/>
        <c:majorTickMark val="none"/>
        <c:minorTickMark val="none"/>
        <c:tickLblPos val="nextTo"/>
        <c:crossAx val="14695648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Q17. When</a:t>
            </a:r>
            <a:r>
              <a:rPr lang="en-US" sz="3200" baseline="0" dirty="0">
                <a:solidFill>
                  <a:schemeClr val="tx1"/>
                </a:solidFill>
              </a:rPr>
              <a:t> screening results show areas of concern, what follow-up occurs? (select all that apply) </a:t>
            </a:r>
          </a:p>
          <a:p>
            <a:pPr>
              <a:defRPr/>
            </a:pPr>
            <a:r>
              <a:rPr lang="en-US" sz="3200" baseline="0" dirty="0">
                <a:solidFill>
                  <a:schemeClr val="tx1"/>
                </a:solidFill>
              </a:rPr>
              <a:t>(N=85)</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2"/>
          <c:order val="0"/>
          <c:tx>
            <c:strRef>
              <c:f>'Summary 15-18'!$D$24</c:f>
              <c:strCache>
                <c:ptCount val="1"/>
                <c:pt idx="0">
                  <c:v>%</c:v>
                </c:pt>
              </c:strCache>
            </c:strRef>
          </c:tx>
          <c:spPr>
            <a:solidFill>
              <a:schemeClr val="accent3"/>
            </a:solidFill>
            <a:ln>
              <a:noFill/>
            </a:ln>
            <a:effectLst/>
          </c:spPr>
          <c:invertIfNegative val="0"/>
          <c:dPt>
            <c:idx val="1"/>
            <c:invertIfNegative val="0"/>
            <c:bubble3D val="0"/>
            <c:spPr>
              <a:solidFill>
                <a:schemeClr val="accent3"/>
              </a:solidFill>
              <a:ln>
                <a:noFill/>
              </a:ln>
              <a:effectLst/>
            </c:spPr>
            <c:extLst>
              <c:ext xmlns:c16="http://schemas.microsoft.com/office/drawing/2014/chart" uri="{C3380CC4-5D6E-409C-BE32-E72D297353CC}">
                <c16:uniqueId val="{00000003-7889-1848-A7A8-EAE7CD8A9AA2}"/>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4-7889-1848-A7A8-EAE7CD8A9AA2}"/>
              </c:ext>
            </c:extLst>
          </c:dPt>
          <c:dPt>
            <c:idx val="3"/>
            <c:invertIfNegative val="0"/>
            <c:bubble3D val="0"/>
            <c:spPr>
              <a:solidFill>
                <a:schemeClr val="accent5"/>
              </a:solidFill>
              <a:ln>
                <a:noFill/>
              </a:ln>
              <a:effectLst/>
            </c:spPr>
            <c:extLst>
              <c:ext xmlns:c16="http://schemas.microsoft.com/office/drawing/2014/chart" uri="{C3380CC4-5D6E-409C-BE32-E72D297353CC}">
                <c16:uniqueId val="{00000002-7889-1848-A7A8-EAE7CD8A9AA2}"/>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1-7889-1848-A7A8-EAE7CD8A9AA2}"/>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0-7889-1848-A7A8-EAE7CD8A9AA2}"/>
              </c:ext>
            </c:extLst>
          </c:dPt>
          <c:dLbls>
            <c:dLbl>
              <c:idx val="4"/>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889-1848-A7A8-EAE7CD8A9AA2}"/>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15-18'!$A$25:$A$30</c:f>
              <c:strCache>
                <c:ptCount val="6"/>
                <c:pt idx="0">
                  <c:v>No Follow Up</c:v>
                </c:pt>
                <c:pt idx="1">
                  <c:v>Screen at the next interval</c:v>
                </c:pt>
                <c:pt idx="2">
                  <c:v>Targeted developmental monitoring based on individual need</c:v>
                </c:pt>
                <c:pt idx="3">
                  <c:v>Request secondary/selective developmental screening at the next interval</c:v>
                </c:pt>
                <c:pt idx="4">
                  <c:v>Refer for developmental assessment/evaluation</c:v>
                </c:pt>
                <c:pt idx="5">
                  <c:v>Provide the parent/primary caregiver with education and developmentally appropriate activities</c:v>
                </c:pt>
              </c:strCache>
            </c:strRef>
          </c:cat>
          <c:val>
            <c:numRef>
              <c:f>'Summary 15-18'!$D$25:$D$30</c:f>
              <c:numCache>
                <c:formatCode>0.0%</c:formatCode>
                <c:ptCount val="6"/>
                <c:pt idx="0">
                  <c:v>0</c:v>
                </c:pt>
                <c:pt idx="1">
                  <c:v>0.27058823529411763</c:v>
                </c:pt>
                <c:pt idx="2">
                  <c:v>0.57647058823529407</c:v>
                </c:pt>
                <c:pt idx="3">
                  <c:v>0.28235294117647058</c:v>
                </c:pt>
                <c:pt idx="4">
                  <c:v>0.89411764705882357</c:v>
                </c:pt>
                <c:pt idx="5">
                  <c:v>0.74117647058823533</c:v>
                </c:pt>
              </c:numCache>
            </c:numRef>
          </c:val>
          <c:extLst>
            <c:ext xmlns:c16="http://schemas.microsoft.com/office/drawing/2014/chart" uri="{C3380CC4-5D6E-409C-BE32-E72D297353CC}">
              <c16:uniqueId val="{00000000-527E-DE4A-B807-A037E233E851}"/>
            </c:ext>
          </c:extLst>
        </c:ser>
        <c:dLbls>
          <c:showLegendKey val="0"/>
          <c:showVal val="0"/>
          <c:showCatName val="0"/>
          <c:showSerName val="0"/>
          <c:showPercent val="0"/>
          <c:showBubbleSize val="0"/>
        </c:dLbls>
        <c:gapWidth val="30"/>
        <c:axId val="1504975664"/>
        <c:axId val="1504805024"/>
      </c:barChart>
      <c:catAx>
        <c:axId val="15049756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04805024"/>
        <c:crosses val="autoZero"/>
        <c:auto val="1"/>
        <c:lblAlgn val="ctr"/>
        <c:lblOffset val="100"/>
        <c:noMultiLvlLbl val="0"/>
      </c:catAx>
      <c:valAx>
        <c:axId val="1504805024"/>
        <c:scaling>
          <c:orientation val="minMax"/>
        </c:scaling>
        <c:delete val="1"/>
        <c:axPos val="b"/>
        <c:numFmt formatCode="0.0%" sourceLinked="1"/>
        <c:majorTickMark val="none"/>
        <c:minorTickMark val="none"/>
        <c:tickLblPos val="nextTo"/>
        <c:crossAx val="1504975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Q18. Are</a:t>
            </a:r>
            <a:r>
              <a:rPr lang="en-US" sz="3200" baseline="0" dirty="0">
                <a:solidFill>
                  <a:schemeClr val="tx1"/>
                </a:solidFill>
              </a:rPr>
              <a:t> primary caregivers given the option to decline the developmental screening? </a:t>
            </a:r>
          </a:p>
          <a:p>
            <a:pPr>
              <a:defRPr/>
            </a:pPr>
            <a:r>
              <a:rPr lang="en-US" sz="3200" baseline="0" dirty="0">
                <a:solidFill>
                  <a:schemeClr val="tx1"/>
                </a:solidFill>
              </a:rPr>
              <a:t>(N=85)</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969031129781875"/>
          <c:y val="0.30899304816627654"/>
          <c:w val="0.32164392437682332"/>
          <c:h val="0.6891241044193801"/>
        </c:manualLayout>
      </c:layout>
      <c:pieChart>
        <c:varyColors val="1"/>
        <c:ser>
          <c:idx val="2"/>
          <c:order val="0"/>
          <c:tx>
            <c:strRef>
              <c:f>'Summary 15-18'!$D$35</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BBE-F140-BF95-70D08494A29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BBE-F140-BF95-70D08494A29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BBE-F140-BF95-70D08494A29A}"/>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BBE-F140-BF95-70D08494A29A}"/>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15-18'!$A$36:$A$38</c:f>
              <c:strCache>
                <c:ptCount val="3"/>
                <c:pt idx="0">
                  <c:v>Yes</c:v>
                </c:pt>
                <c:pt idx="1">
                  <c:v>No</c:v>
                </c:pt>
                <c:pt idx="2">
                  <c:v>I'm Not Sure</c:v>
                </c:pt>
              </c:strCache>
            </c:strRef>
          </c:cat>
          <c:val>
            <c:numRef>
              <c:f>'Summary 15-18'!$D$36:$D$38</c:f>
              <c:numCache>
                <c:formatCode>0.0%</c:formatCode>
                <c:ptCount val="3"/>
                <c:pt idx="0">
                  <c:v>0.6705882352941176</c:v>
                </c:pt>
                <c:pt idx="1">
                  <c:v>0.15294117647058825</c:v>
                </c:pt>
                <c:pt idx="2">
                  <c:v>0.17647058823529413</c:v>
                </c:pt>
              </c:numCache>
            </c:numRef>
          </c:val>
          <c:extLst>
            <c:ext xmlns:c16="http://schemas.microsoft.com/office/drawing/2014/chart" uri="{C3380CC4-5D6E-409C-BE32-E72D297353CC}">
              <c16:uniqueId val="{00000006-BBBE-F140-BF95-70D08494A29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2928817123912915"/>
          <c:y val="0.39375948783429099"/>
          <c:w val="0.18582340244698275"/>
          <c:h val="0.42606033198552884"/>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Q4. Does your</a:t>
            </a:r>
            <a:r>
              <a:rPr lang="en-US" sz="3200" baseline="0" dirty="0">
                <a:solidFill>
                  <a:schemeClr val="tx1"/>
                </a:solidFill>
              </a:rPr>
              <a:t> agency have a mandate to conduct developmental screening? </a:t>
            </a:r>
          </a:p>
          <a:p>
            <a:pPr>
              <a:defRPr/>
            </a:pPr>
            <a:r>
              <a:rPr lang="en-US" sz="3200" baseline="0" dirty="0">
                <a:solidFill>
                  <a:schemeClr val="tx1"/>
                </a:solidFill>
              </a:rPr>
              <a:t>(N=156)</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916316594186073"/>
          <c:y val="0.32819249036197584"/>
          <c:w val="0.35758095302268567"/>
          <c:h val="0.65892701468529824"/>
        </c:manualLayout>
      </c:layout>
      <c:pieChart>
        <c:varyColors val="1"/>
        <c:ser>
          <c:idx val="2"/>
          <c:order val="0"/>
          <c:tx>
            <c:strRef>
              <c:f>'Summary 3-6'!$D$17</c:f>
              <c:strCache>
                <c:ptCount val="1"/>
                <c:pt idx="0">
                  <c:v>%</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8CB3-964A-B466-698D70E87AC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B3-964A-B466-698D70E87ACB}"/>
              </c:ext>
            </c:extLst>
          </c:dPt>
          <c:dLbls>
            <c:spPr>
              <a:noFill/>
              <a:ln>
                <a:noFill/>
              </a:ln>
              <a:effectLst/>
            </c:spPr>
            <c:txPr>
              <a:bodyPr rot="0" spcFirstLastPara="1" vertOverflow="ellipsis" vert="horz" wrap="square" lIns="38100" tIns="19050" rIns="38100" bIns="19050" anchor="ctr" anchorCtr="1">
                <a:spAutoFit/>
              </a:bodyPr>
              <a:lstStyle/>
              <a:p>
                <a:pPr>
                  <a:defRPr sz="4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3-6'!$A$18:$A$19</c:f>
              <c:strCache>
                <c:ptCount val="2"/>
                <c:pt idx="0">
                  <c:v>No</c:v>
                </c:pt>
                <c:pt idx="1">
                  <c:v>Yes</c:v>
                </c:pt>
              </c:strCache>
            </c:strRef>
          </c:cat>
          <c:val>
            <c:numRef>
              <c:f>'Summary 3-6'!$D$18:$D$19</c:f>
              <c:numCache>
                <c:formatCode>0.0%</c:formatCode>
                <c:ptCount val="2"/>
                <c:pt idx="0">
                  <c:v>0.51923076923076927</c:v>
                </c:pt>
                <c:pt idx="1">
                  <c:v>0.48076923076923078</c:v>
                </c:pt>
              </c:numCache>
            </c:numRef>
          </c:val>
          <c:extLst>
            <c:ext xmlns:c16="http://schemas.microsoft.com/office/drawing/2014/chart" uri="{C3380CC4-5D6E-409C-BE32-E72D297353CC}">
              <c16:uniqueId val="{00000004-8CB3-964A-B466-698D70E87ACB}"/>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4850129170778312"/>
          <c:y val="0.43118710544603073"/>
          <c:w val="9.5050040604498079E-2"/>
          <c:h val="0.31446264540976288"/>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Q19. Are</a:t>
            </a:r>
            <a:r>
              <a:rPr lang="en-US" sz="3200" baseline="0" dirty="0">
                <a:solidFill>
                  <a:schemeClr val="tx1"/>
                </a:solidFill>
              </a:rPr>
              <a:t> primary caregivers asked if another developmental screening has been completed previously before completing a new developmental screening?</a:t>
            </a:r>
          </a:p>
          <a:p>
            <a:pPr>
              <a:defRPr/>
            </a:pPr>
            <a:r>
              <a:rPr lang="en-US" sz="3200" baseline="0" dirty="0">
                <a:solidFill>
                  <a:schemeClr val="tx1"/>
                </a:solidFill>
              </a:rPr>
              <a:t>(N=84)</a:t>
            </a:r>
            <a:endParaRPr lang="en-US" sz="3200" dirty="0">
              <a:solidFill>
                <a:schemeClr val="tx1"/>
              </a:solidFill>
            </a:endParaRPr>
          </a:p>
        </c:rich>
      </c:tx>
      <c:layout>
        <c:manualLayout>
          <c:xMode val="edge"/>
          <c:yMode val="edge"/>
          <c:x val="0.1127473845757369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5075330960903128"/>
          <c:y val="0.37038239426763053"/>
          <c:w val="0.28410205742306899"/>
          <c:h val="0.62961760573236947"/>
        </c:manualLayout>
      </c:layout>
      <c:pieChart>
        <c:varyColors val="1"/>
        <c:ser>
          <c:idx val="2"/>
          <c:order val="0"/>
          <c:tx>
            <c:strRef>
              <c:f>'Summary 19-20'!$D$2</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483-6349-A87D-5934ABF6DF0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483-6349-A87D-5934ABF6DF08}"/>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483-6349-A87D-5934ABF6DF08}"/>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19-20'!$A$3:$A$4</c:f>
              <c:strCache>
                <c:ptCount val="2"/>
                <c:pt idx="0">
                  <c:v>Yes</c:v>
                </c:pt>
                <c:pt idx="1">
                  <c:v>No</c:v>
                </c:pt>
              </c:strCache>
            </c:strRef>
          </c:cat>
          <c:val>
            <c:numRef>
              <c:f>'Summary 19-20'!$D$3:$D$4</c:f>
              <c:numCache>
                <c:formatCode>0.0%</c:formatCode>
                <c:ptCount val="2"/>
                <c:pt idx="0">
                  <c:v>0.36904761904761907</c:v>
                </c:pt>
                <c:pt idx="1">
                  <c:v>0.63095238095238093</c:v>
                </c:pt>
              </c:numCache>
            </c:numRef>
          </c:val>
          <c:extLst>
            <c:ext xmlns:c16="http://schemas.microsoft.com/office/drawing/2014/chart" uri="{C3380CC4-5D6E-409C-BE32-E72D297353CC}">
              <c16:uniqueId val="{00000004-3483-6349-A87D-5934ABF6DF0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8923161000915432"/>
          <c:y val="0.49659501564652103"/>
          <c:w val="8.6120167824816921E-2"/>
          <c:h val="0.21238741481698262"/>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Q20. Does</a:t>
            </a:r>
            <a:r>
              <a:rPr lang="en-US" sz="3200" baseline="0" dirty="0">
                <a:solidFill>
                  <a:schemeClr val="tx1"/>
                </a:solidFill>
              </a:rPr>
              <a:t> your agency/organization conduct developmental screening if the child already has an identified developmental delay?</a:t>
            </a:r>
          </a:p>
          <a:p>
            <a:pPr>
              <a:defRPr/>
            </a:pPr>
            <a:r>
              <a:rPr lang="en-US" sz="3200" baseline="0" dirty="0">
                <a:solidFill>
                  <a:schemeClr val="tx1"/>
                </a:solidFill>
              </a:rPr>
              <a:t>(N=84)</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634137139107606"/>
          <c:y val="0.37648468969113263"/>
          <c:w val="0.29085892388451445"/>
          <c:h val="0.62351531030886742"/>
        </c:manualLayout>
      </c:layout>
      <c:pieChart>
        <c:varyColors val="1"/>
        <c:ser>
          <c:idx val="2"/>
          <c:order val="0"/>
          <c:tx>
            <c:strRef>
              <c:f>'Summary 19-20'!$D$9</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CCA-D54E-8F1A-F500D5CB5FD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CCA-D54E-8F1A-F500D5CB5FD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CCA-D54E-8F1A-F500D5CB5FD2}"/>
              </c:ext>
            </c:extLst>
          </c:dPt>
          <c:dLbls>
            <c:dLbl>
              <c:idx val="0"/>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CA-D54E-8F1A-F500D5CB5FD2}"/>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19-20'!$A$10:$A$12</c:f>
              <c:strCache>
                <c:ptCount val="3"/>
                <c:pt idx="0">
                  <c:v>Yes</c:v>
                </c:pt>
                <c:pt idx="1">
                  <c:v>No</c:v>
                </c:pt>
                <c:pt idx="2">
                  <c:v>We don’t ask if the child already has an identified developmental delay before conducting the screening</c:v>
                </c:pt>
              </c:strCache>
            </c:strRef>
          </c:cat>
          <c:val>
            <c:numRef>
              <c:f>'Summary 19-20'!$D$10:$D$12</c:f>
              <c:numCache>
                <c:formatCode>0.0%</c:formatCode>
                <c:ptCount val="3"/>
                <c:pt idx="0">
                  <c:v>0.6428571428571429</c:v>
                </c:pt>
                <c:pt idx="1">
                  <c:v>0.20238095238095238</c:v>
                </c:pt>
                <c:pt idx="2">
                  <c:v>0.15476190476190477</c:v>
                </c:pt>
              </c:numCache>
            </c:numRef>
          </c:val>
          <c:extLst>
            <c:ext xmlns:c16="http://schemas.microsoft.com/office/drawing/2014/chart" uri="{C3380CC4-5D6E-409C-BE32-E72D297353CC}">
              <c16:uniqueId val="{00000006-8CCA-D54E-8F1A-F500D5CB5FD2}"/>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72036163057742786"/>
          <c:y val="0.36295546733324568"/>
          <c:w val="0.24990173884514433"/>
          <c:h val="0.570735027279143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Q21. Does</a:t>
            </a:r>
            <a:r>
              <a:rPr lang="en-US" sz="3200" baseline="0" dirty="0">
                <a:solidFill>
                  <a:schemeClr val="tx1"/>
                </a:solidFill>
              </a:rPr>
              <a:t> your agency/organization bill for developmental screening? </a:t>
            </a:r>
          </a:p>
          <a:p>
            <a:pPr>
              <a:defRPr/>
            </a:pPr>
            <a:r>
              <a:rPr lang="en-US" sz="3200" baseline="0" dirty="0">
                <a:solidFill>
                  <a:schemeClr val="tx1"/>
                </a:solidFill>
              </a:rPr>
              <a:t>(N=82)</a:t>
            </a:r>
            <a:endParaRPr lang="en-US" sz="3200" dirty="0">
              <a:solidFill>
                <a:schemeClr val="tx1"/>
              </a:solidFill>
            </a:endParaRPr>
          </a:p>
        </c:rich>
      </c:tx>
      <c:layout>
        <c:manualLayout>
          <c:xMode val="edge"/>
          <c:yMode val="edge"/>
          <c:x val="0.2045312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4959539041994753"/>
          <c:y val="0.29065408702253898"/>
          <c:w val="0.32201665026246723"/>
          <c:h val="0.69284757158243293"/>
        </c:manualLayout>
      </c:layout>
      <c:pieChart>
        <c:varyColors val="1"/>
        <c:ser>
          <c:idx val="2"/>
          <c:order val="0"/>
          <c:tx>
            <c:strRef>
              <c:f>'Overall Results'!$D$2</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ACE-054F-9C5F-85986C377E0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ACE-054F-9C5F-85986C377E06}"/>
              </c:ext>
            </c:extLst>
          </c:dPt>
          <c:dLbls>
            <c:dLbl>
              <c:idx val="1"/>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ACE-054F-9C5F-85986C377E06}"/>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'Overall Results'!$A$3:$A$4</c:f>
              <c:strCache>
                <c:ptCount val="2"/>
                <c:pt idx="0">
                  <c:v>Yes</c:v>
                </c:pt>
                <c:pt idx="1">
                  <c:v>No</c:v>
                </c:pt>
              </c:strCache>
            </c:strRef>
          </c:cat>
          <c:val>
            <c:numRef>
              <c:f>'Overall Results'!$D$3:$D$4</c:f>
              <c:numCache>
                <c:formatCode>0.0%</c:formatCode>
                <c:ptCount val="2"/>
                <c:pt idx="0">
                  <c:v>0.29299999999999998</c:v>
                </c:pt>
                <c:pt idx="1">
                  <c:v>0.70699999999999996</c:v>
                </c:pt>
              </c:numCache>
            </c:numRef>
          </c:val>
          <c:extLst>
            <c:ext xmlns:c16="http://schemas.microsoft.com/office/drawing/2014/chart" uri="{C3380CC4-5D6E-409C-BE32-E72D297353CC}">
              <c16:uniqueId val="{00000004-7ACE-054F-9C5F-85986C377E06}"/>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4883374343832021"/>
          <c:y val="0.42073417689798076"/>
          <c:w val="0.14061081036745407"/>
          <c:h val="0.2714945207021171"/>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dirty="0">
                <a:solidFill>
                  <a:schemeClr val="tx1">
                    <a:lumMod val="85000"/>
                    <a:lumOff val="15000"/>
                  </a:schemeClr>
                </a:solidFill>
              </a:rPr>
              <a:t>Q21A: What billing codes does your agency use for developmental screening (include a modifier code if used)? </a:t>
            </a:r>
          </a:p>
          <a:p>
            <a:pPr>
              <a:defRPr/>
            </a:pPr>
            <a:r>
              <a:rPr lang="en-US" sz="3200" dirty="0">
                <a:solidFill>
                  <a:schemeClr val="tx1">
                    <a:lumMod val="85000"/>
                    <a:lumOff val="15000"/>
                  </a:schemeClr>
                </a:solidFill>
              </a:rPr>
              <a:t>(N=24)</a:t>
            </a:r>
          </a:p>
        </c:rich>
      </c:tx>
      <c:layout>
        <c:manualLayout>
          <c:xMode val="edge"/>
          <c:yMode val="edge"/>
          <c:x val="0.14940369509484128"/>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tx>
            <c:strRef>
              <c:f>'Q21 Charts'!$D$11</c:f>
              <c:strCache>
                <c:ptCount val="1"/>
                <c:pt idx="0">
                  <c:v>%</c:v>
                </c:pt>
              </c:strCache>
            </c:strRef>
          </c:tx>
          <c:spPr>
            <a:solidFill>
              <a:schemeClr val="accent3"/>
            </a:solidFill>
            <a:ln>
              <a:noFill/>
            </a:ln>
            <a:effectLst/>
          </c:spPr>
          <c:invertIfNegative val="0"/>
          <c:dPt>
            <c:idx val="0"/>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4-4F29-624E-A013-390ADC4DE4DA}"/>
              </c:ext>
            </c:extLst>
          </c:dPt>
          <c:dPt>
            <c:idx val="1"/>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3-4F29-624E-A013-390ADC4DE4DA}"/>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2-4F29-624E-A013-390ADC4DE4DA}"/>
              </c:ext>
            </c:extLst>
          </c:dPt>
          <c:dPt>
            <c:idx val="3"/>
            <c:invertIfNegative val="0"/>
            <c:bubble3D val="0"/>
            <c:spPr>
              <a:solidFill>
                <a:schemeClr val="accent3">
                  <a:lumMod val="50000"/>
                </a:schemeClr>
              </a:solidFill>
              <a:ln>
                <a:noFill/>
              </a:ln>
              <a:effectLst/>
            </c:spPr>
            <c:extLst>
              <c:ext xmlns:c16="http://schemas.microsoft.com/office/drawing/2014/chart" uri="{C3380CC4-5D6E-409C-BE32-E72D297353CC}">
                <c16:uniqueId val="{00000001-4F29-624E-A013-390ADC4DE4DA}"/>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'Q21 Charts'!$A$12:$A$15</c:f>
              <c:strCache>
                <c:ptCount val="4"/>
                <c:pt idx="0">
                  <c:v>Medicaid</c:v>
                </c:pt>
                <c:pt idx="1">
                  <c:v>Private Insurers</c:v>
                </c:pt>
                <c:pt idx="2">
                  <c:v>Tricare</c:v>
                </c:pt>
                <c:pt idx="3">
                  <c:v>Medicare</c:v>
                </c:pt>
              </c:strCache>
            </c:strRef>
          </c:cat>
          <c:val>
            <c:numRef>
              <c:f>'Q21 Charts'!$D$12:$D$15</c:f>
              <c:numCache>
                <c:formatCode>0.0%</c:formatCode>
                <c:ptCount val="4"/>
                <c:pt idx="0">
                  <c:v>0.70599999999999996</c:v>
                </c:pt>
                <c:pt idx="1">
                  <c:v>0.52900000000000003</c:v>
                </c:pt>
                <c:pt idx="2">
                  <c:v>0.47099999999999997</c:v>
                </c:pt>
                <c:pt idx="3">
                  <c:v>0.11799999999999999</c:v>
                </c:pt>
              </c:numCache>
            </c:numRef>
          </c:val>
          <c:extLst>
            <c:ext xmlns:c16="http://schemas.microsoft.com/office/drawing/2014/chart" uri="{C3380CC4-5D6E-409C-BE32-E72D297353CC}">
              <c16:uniqueId val="{00000000-4F29-624E-A013-390ADC4DE4DA}"/>
            </c:ext>
          </c:extLst>
        </c:ser>
        <c:dLbls>
          <c:showLegendKey val="0"/>
          <c:showVal val="0"/>
          <c:showCatName val="0"/>
          <c:showSerName val="0"/>
          <c:showPercent val="0"/>
          <c:showBubbleSize val="0"/>
        </c:dLbls>
        <c:gapWidth val="219"/>
        <c:overlap val="-27"/>
        <c:axId val="2012327855"/>
        <c:axId val="2013102143"/>
      </c:barChart>
      <c:catAx>
        <c:axId val="20123278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2013102143"/>
        <c:crosses val="autoZero"/>
        <c:auto val="1"/>
        <c:lblAlgn val="ctr"/>
        <c:lblOffset val="100"/>
        <c:noMultiLvlLbl val="0"/>
      </c:catAx>
      <c:valAx>
        <c:axId val="2013102143"/>
        <c:scaling>
          <c:orientation val="minMax"/>
        </c:scaling>
        <c:delete val="1"/>
        <c:axPos val="l"/>
        <c:numFmt formatCode="0.0%" sourceLinked="1"/>
        <c:majorTickMark val="none"/>
        <c:minorTickMark val="none"/>
        <c:tickLblPos val="nextTo"/>
        <c:crossAx val="20123278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en-US" sz="3200" dirty="0">
                <a:solidFill>
                  <a:schemeClr val="tx1"/>
                </a:solidFill>
              </a:rPr>
              <a:t>Q21B.</a:t>
            </a:r>
            <a:r>
              <a:rPr lang="en-US" sz="3200" baseline="0" dirty="0">
                <a:solidFill>
                  <a:schemeClr val="tx1"/>
                </a:solidFill>
              </a:rPr>
              <a:t> What barriers exist that prevent you for billing Medicaid for developmental screening? </a:t>
            </a:r>
          </a:p>
          <a:p>
            <a:pPr>
              <a:defRPr sz="3200">
                <a:solidFill>
                  <a:schemeClr val="tx1"/>
                </a:solidFill>
              </a:defRPr>
            </a:pPr>
            <a:r>
              <a:rPr lang="en-US" sz="3200" baseline="0" dirty="0">
                <a:solidFill>
                  <a:schemeClr val="tx1"/>
                </a:solidFill>
              </a:rPr>
              <a:t>(N=58)</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2972539370078741"/>
          <c:y val="0.29921943368760062"/>
          <c:w val="0.34784087926509188"/>
          <c:h val="0.70078056631239938"/>
        </c:manualLayout>
      </c:layout>
      <c:pieChart>
        <c:varyColors val="1"/>
        <c:ser>
          <c:idx val="2"/>
          <c:order val="0"/>
          <c:tx>
            <c:strRef>
              <c:f>'Overall Results'!$D$26</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F3C-EC44-B2C0-360993804BA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F3C-EC44-B2C0-360993804BA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F3C-EC44-B2C0-360993804BA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F3C-EC44-B2C0-360993804BA2}"/>
              </c:ext>
            </c:extLst>
          </c:dPt>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F3C-EC44-B2C0-360993804BA2}"/>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'Overall Results'!$A$27:$A$30</c:f>
              <c:strCache>
                <c:ptCount val="4"/>
                <c:pt idx="0">
                  <c:v>Not set up to bill Medicaid</c:v>
                </c:pt>
                <c:pt idx="1">
                  <c:v>Clinical Setting/Unsure</c:v>
                </c:pt>
                <c:pt idx="2">
                  <c:v>Not answered</c:v>
                </c:pt>
                <c:pt idx="3">
                  <c:v>Not eligible</c:v>
                </c:pt>
              </c:strCache>
            </c:strRef>
          </c:cat>
          <c:val>
            <c:numRef>
              <c:f>'Overall Results'!$D$27:$D$30</c:f>
              <c:numCache>
                <c:formatCode>0.0%</c:formatCode>
                <c:ptCount val="4"/>
                <c:pt idx="0">
                  <c:v>6.8965517241379309E-2</c:v>
                </c:pt>
                <c:pt idx="1">
                  <c:v>0.15517241379310345</c:v>
                </c:pt>
                <c:pt idx="2">
                  <c:v>0.2413793103448276</c:v>
                </c:pt>
                <c:pt idx="3">
                  <c:v>0.53448275862068961</c:v>
                </c:pt>
              </c:numCache>
            </c:numRef>
          </c:val>
          <c:extLst>
            <c:ext xmlns:c16="http://schemas.microsoft.com/office/drawing/2014/chart" uri="{C3380CC4-5D6E-409C-BE32-E72D297353CC}">
              <c16:uniqueId val="{00000008-8F3C-EC44-B2C0-360993804BA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116555118110236"/>
          <c:y val="0.41227101155331092"/>
          <c:w val="0.24023056102362206"/>
          <c:h val="0.3798021358846256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3200" dirty="0">
                <a:solidFill>
                  <a:schemeClr val="tx1"/>
                </a:solidFill>
              </a:rPr>
              <a:t>Q5. Is your agency a covered</a:t>
            </a:r>
            <a:r>
              <a:rPr lang="en-US" sz="3200" baseline="0" dirty="0">
                <a:solidFill>
                  <a:schemeClr val="tx1"/>
                </a:solidFill>
              </a:rPr>
              <a:t> entity for data sharing/p</a:t>
            </a:r>
            <a:r>
              <a:rPr lang="en-US" sz="3200" dirty="0">
                <a:solidFill>
                  <a:schemeClr val="tx1"/>
                </a:solidFill>
              </a:rPr>
              <a:t>rivacy</a:t>
            </a:r>
            <a:r>
              <a:rPr lang="en-US" sz="3200" baseline="0" dirty="0">
                <a:solidFill>
                  <a:schemeClr val="tx1"/>
                </a:solidFill>
              </a:rPr>
              <a:t> laws? </a:t>
            </a:r>
          </a:p>
          <a:p>
            <a:pPr>
              <a:defRPr sz="2400"/>
            </a:pPr>
            <a:r>
              <a:rPr lang="en-US" sz="3200" baseline="0" dirty="0">
                <a:solidFill>
                  <a:schemeClr val="tx1"/>
                </a:solidFill>
              </a:rPr>
              <a:t>(N=154)</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2"/>
          <c:order val="0"/>
          <c:spPr>
            <a:solidFill>
              <a:schemeClr val="accent3"/>
            </a:solidFill>
            <a:ln>
              <a:noFill/>
            </a:ln>
            <a:effectLst/>
          </c:spPr>
          <c:invertIfNegative val="0"/>
          <c:dPt>
            <c:idx val="1"/>
            <c:invertIfNegative val="0"/>
            <c:bubble3D val="0"/>
            <c:spPr>
              <a:solidFill>
                <a:schemeClr val="accent4"/>
              </a:solidFill>
              <a:ln>
                <a:solidFill>
                  <a:schemeClr val="accent4"/>
                </a:solidFill>
              </a:ln>
              <a:effectLst/>
            </c:spPr>
            <c:extLst>
              <c:ext xmlns:c16="http://schemas.microsoft.com/office/drawing/2014/chart" uri="{C3380CC4-5D6E-409C-BE32-E72D297353CC}">
                <c16:uniqueId val="{00000001-9EAD-CE45-AC3D-BBD8B3A0E423}"/>
              </c:ext>
            </c:extLst>
          </c:dPt>
          <c:dPt>
            <c:idx val="2"/>
            <c:invertIfNegative val="0"/>
            <c:bubble3D val="0"/>
            <c:spPr>
              <a:solidFill>
                <a:schemeClr val="accent5"/>
              </a:solidFill>
              <a:ln>
                <a:noFill/>
              </a:ln>
              <a:effectLst/>
            </c:spPr>
            <c:extLst>
              <c:ext xmlns:c16="http://schemas.microsoft.com/office/drawing/2014/chart" uri="{C3380CC4-5D6E-409C-BE32-E72D297353CC}">
                <c16:uniqueId val="{00000002-9EAD-CE45-AC3D-BBD8B3A0E423}"/>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9EAD-CE45-AC3D-BBD8B3A0E423}"/>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4-9EAD-CE45-AC3D-BBD8B3A0E42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3-6'!$A$24:$A$28</c:f>
              <c:strCache>
                <c:ptCount val="5"/>
                <c:pt idx="0">
                  <c:v>No</c:v>
                </c:pt>
                <c:pt idx="1">
                  <c:v>HIPAA</c:v>
                </c:pt>
                <c:pt idx="2">
                  <c:v>FERPA</c:v>
                </c:pt>
                <c:pt idx="3">
                  <c:v>Both HIPAA and FERPA</c:v>
                </c:pt>
                <c:pt idx="4">
                  <c:v>Unable to answer</c:v>
                </c:pt>
              </c:strCache>
            </c:strRef>
          </c:cat>
          <c:val>
            <c:numRef>
              <c:f>'Summary 3-6'!$D$24:$D$28</c:f>
              <c:numCache>
                <c:formatCode>0.0%</c:formatCode>
                <c:ptCount val="5"/>
                <c:pt idx="0">
                  <c:v>0.22727272727272727</c:v>
                </c:pt>
                <c:pt idx="1">
                  <c:v>0.44155844155844154</c:v>
                </c:pt>
                <c:pt idx="2">
                  <c:v>9.7402597402597407E-2</c:v>
                </c:pt>
                <c:pt idx="3">
                  <c:v>0.18181818181818182</c:v>
                </c:pt>
                <c:pt idx="4">
                  <c:v>5.1948051948051951E-2</c:v>
                </c:pt>
              </c:numCache>
            </c:numRef>
          </c:val>
          <c:extLst>
            <c:ext xmlns:c16="http://schemas.microsoft.com/office/drawing/2014/chart" uri="{C3380CC4-5D6E-409C-BE32-E72D297353CC}">
              <c16:uniqueId val="{00000000-9EAD-CE45-AC3D-BBD8B3A0E423}"/>
            </c:ext>
          </c:extLst>
        </c:ser>
        <c:dLbls>
          <c:showLegendKey val="0"/>
          <c:showVal val="0"/>
          <c:showCatName val="0"/>
          <c:showSerName val="0"/>
          <c:showPercent val="0"/>
          <c:showBubbleSize val="0"/>
        </c:dLbls>
        <c:gapWidth val="219"/>
        <c:overlap val="-27"/>
        <c:axId val="1130405008"/>
        <c:axId val="1130784160"/>
      </c:barChart>
      <c:catAx>
        <c:axId val="1130405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1130784160"/>
        <c:crosses val="autoZero"/>
        <c:auto val="1"/>
        <c:lblAlgn val="ctr"/>
        <c:lblOffset val="100"/>
        <c:noMultiLvlLbl val="0"/>
      </c:catAx>
      <c:valAx>
        <c:axId val="1130784160"/>
        <c:scaling>
          <c:orientation val="minMax"/>
        </c:scaling>
        <c:delete val="1"/>
        <c:axPos val="l"/>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Percent of </a:t>
                </a:r>
              </a:p>
              <a:p>
                <a:pPr>
                  <a:defRPr sz="1800"/>
                </a:pPr>
                <a:r>
                  <a:rPr lang="en-US" sz="1800" dirty="0"/>
                  <a:t>Respondents  </a:t>
                </a:r>
              </a:p>
            </c:rich>
          </c:tx>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11304050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accent1">
          <a:alpha val="14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r>
              <a:rPr lang="en-US" sz="3200" dirty="0">
                <a:solidFill>
                  <a:schemeClr val="tx1"/>
                </a:solidFill>
              </a:rPr>
              <a:t>Q6. What</a:t>
            </a:r>
            <a:r>
              <a:rPr lang="en-US" sz="3200" baseline="0" dirty="0">
                <a:solidFill>
                  <a:schemeClr val="tx1"/>
                </a:solidFill>
              </a:rPr>
              <a:t> region(s) of Alaska does your local office/agency serve? (select all that apply) </a:t>
            </a:r>
          </a:p>
          <a:p>
            <a:pPr>
              <a:defRPr sz="3200">
                <a:solidFill>
                  <a:schemeClr val="tx1"/>
                </a:solidFill>
              </a:defRPr>
            </a:pPr>
            <a:r>
              <a:rPr lang="en-US" sz="3200" baseline="0" dirty="0">
                <a:solidFill>
                  <a:schemeClr val="tx1"/>
                </a:solidFill>
              </a:rPr>
              <a:t>(N=155)</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a:defRPr sz="32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2"/>
          <c:order val="0"/>
          <c:tx>
            <c:strRef>
              <c:f>'Summary 3-6'!$D$32</c:f>
              <c:strCache>
                <c:ptCount val="1"/>
                <c:pt idx="0">
                  <c:v>%</c:v>
                </c:pt>
              </c:strCache>
            </c:strRef>
          </c:tx>
          <c:spPr>
            <a:solidFill>
              <a:schemeClr val="accent3"/>
            </a:solidFill>
            <a:ln>
              <a:noFill/>
            </a:ln>
            <a:effectLst/>
          </c:spPr>
          <c:invertIfNegative val="0"/>
          <c:dPt>
            <c:idx val="0"/>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1-B69F-0B4E-8EAC-0A62EC790DC3}"/>
              </c:ext>
            </c:extLst>
          </c:dPt>
          <c:dPt>
            <c:idx val="1"/>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2-B69F-0B4E-8EAC-0A62EC790DC3}"/>
              </c:ext>
            </c:extLst>
          </c:dPt>
          <c:dPt>
            <c:idx val="2"/>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3-B69F-0B4E-8EAC-0A62EC790DC3}"/>
              </c:ext>
            </c:extLst>
          </c:dPt>
          <c:dPt>
            <c:idx val="3"/>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4-B69F-0B4E-8EAC-0A62EC790DC3}"/>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B69F-0B4E-8EAC-0A62EC790DC3}"/>
              </c:ext>
            </c:extLst>
          </c:dPt>
          <c:dPt>
            <c:idx val="5"/>
            <c:invertIfNegative val="0"/>
            <c:bubble3D val="0"/>
            <c:spPr>
              <a:solidFill>
                <a:schemeClr val="accent3">
                  <a:lumMod val="75000"/>
                </a:schemeClr>
              </a:solidFill>
              <a:ln>
                <a:noFill/>
              </a:ln>
              <a:effectLst/>
            </c:spPr>
            <c:extLst>
              <c:ext xmlns:c16="http://schemas.microsoft.com/office/drawing/2014/chart" uri="{C3380CC4-5D6E-409C-BE32-E72D297353CC}">
                <c16:uniqueId val="{00000006-B69F-0B4E-8EAC-0A62EC790DC3}"/>
              </c:ext>
            </c:extLst>
          </c:dPt>
          <c:dPt>
            <c:idx val="6"/>
            <c:invertIfNegative val="0"/>
            <c:bubble3D val="0"/>
            <c:spPr>
              <a:solidFill>
                <a:schemeClr val="accent3">
                  <a:lumMod val="50000"/>
                </a:schemeClr>
              </a:solidFill>
              <a:ln>
                <a:noFill/>
              </a:ln>
              <a:effectLst/>
            </c:spPr>
            <c:extLst>
              <c:ext xmlns:c16="http://schemas.microsoft.com/office/drawing/2014/chart" uri="{C3380CC4-5D6E-409C-BE32-E72D297353CC}">
                <c16:uniqueId val="{00000007-B69F-0B4E-8EAC-0A62EC790DC3}"/>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3-6'!$A$33:$A$39</c:f>
              <c:strCache>
                <c:ptCount val="7"/>
                <c:pt idx="0">
                  <c:v>Anchorage/Mat-Su</c:v>
                </c:pt>
                <c:pt idx="1">
                  <c:v>Gulf Coast</c:v>
                </c:pt>
                <c:pt idx="2">
                  <c:v>Southeast</c:v>
                </c:pt>
                <c:pt idx="3">
                  <c:v>Interior</c:v>
                </c:pt>
                <c:pt idx="4">
                  <c:v>Southwest</c:v>
                </c:pt>
                <c:pt idx="5">
                  <c:v>Statewide</c:v>
                </c:pt>
                <c:pt idx="6">
                  <c:v>Northern</c:v>
                </c:pt>
              </c:strCache>
            </c:strRef>
          </c:cat>
          <c:val>
            <c:numRef>
              <c:f>'Summary 3-6'!$D$33:$D$39</c:f>
              <c:numCache>
                <c:formatCode>0.0%</c:formatCode>
                <c:ptCount val="7"/>
                <c:pt idx="0">
                  <c:v>0.36129032258064514</c:v>
                </c:pt>
                <c:pt idx="1">
                  <c:v>0.16774193548387098</c:v>
                </c:pt>
                <c:pt idx="2">
                  <c:v>0.16129032258064516</c:v>
                </c:pt>
                <c:pt idx="3">
                  <c:v>0.12258064516129032</c:v>
                </c:pt>
                <c:pt idx="4">
                  <c:v>0.10967741935483871</c:v>
                </c:pt>
                <c:pt idx="5">
                  <c:v>0.10967741935483871</c:v>
                </c:pt>
                <c:pt idx="6">
                  <c:v>6.4516129032258063E-2</c:v>
                </c:pt>
              </c:numCache>
            </c:numRef>
          </c:val>
          <c:extLst>
            <c:ext xmlns:c16="http://schemas.microsoft.com/office/drawing/2014/chart" uri="{C3380CC4-5D6E-409C-BE32-E72D297353CC}">
              <c16:uniqueId val="{00000000-B69F-0B4E-8EAC-0A62EC790DC3}"/>
            </c:ext>
          </c:extLst>
        </c:ser>
        <c:dLbls>
          <c:showLegendKey val="0"/>
          <c:showVal val="0"/>
          <c:showCatName val="0"/>
          <c:showSerName val="0"/>
          <c:showPercent val="0"/>
          <c:showBubbleSize val="0"/>
        </c:dLbls>
        <c:gapWidth val="219"/>
        <c:overlap val="-27"/>
        <c:axId val="1120711743"/>
        <c:axId val="1120713391"/>
      </c:barChart>
      <c:catAx>
        <c:axId val="11207117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20713391"/>
        <c:crosses val="autoZero"/>
        <c:auto val="1"/>
        <c:lblAlgn val="ctr"/>
        <c:lblOffset val="100"/>
        <c:noMultiLvlLbl val="0"/>
      </c:catAx>
      <c:valAx>
        <c:axId val="1120713391"/>
        <c:scaling>
          <c:orientation val="minMax"/>
        </c:scaling>
        <c:delete val="1"/>
        <c:axPos val="l"/>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t>Percent</a:t>
                </a:r>
                <a:r>
                  <a:rPr lang="en-US" sz="1800" baseline="0" dirty="0"/>
                  <a:t> of </a:t>
                </a:r>
              </a:p>
              <a:p>
                <a:pPr>
                  <a:defRPr sz="1800"/>
                </a:pPr>
                <a:r>
                  <a:rPr lang="en-US" sz="1800" baseline="0" dirty="0"/>
                  <a:t>Respondents</a:t>
                </a:r>
                <a:endParaRPr lang="en-US" sz="1800" dirty="0"/>
              </a:p>
            </c:rich>
          </c:tx>
          <c:layout>
            <c:manualLayout>
              <c:xMode val="edge"/>
              <c:yMode val="edge"/>
              <c:x val="1.1458333333333333E-2"/>
              <c:y val="0.46009000331034672"/>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11207117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3200" dirty="0"/>
              <a:t>Q7. What are the populations served through this agency?</a:t>
            </a:r>
            <a:r>
              <a:rPr lang="en-US" sz="3200" baseline="0" dirty="0"/>
              <a:t> (select all that apply)</a:t>
            </a:r>
            <a:endParaRPr lang="en-US" sz="3200" dirty="0"/>
          </a:p>
          <a:p>
            <a:pPr>
              <a:defRPr/>
            </a:pPr>
            <a:r>
              <a:rPr lang="en-US" sz="3200" dirty="0"/>
              <a:t>(N=155)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2"/>
          <c:order val="0"/>
          <c:tx>
            <c:strRef>
              <c:f>'Summary 7-10'!$D$2</c:f>
              <c:strCache>
                <c:ptCount val="1"/>
                <c:pt idx="0">
                  <c:v>%</c:v>
                </c:pt>
              </c:strCache>
            </c:strRef>
          </c:tx>
          <c:spPr>
            <a:solidFill>
              <a:schemeClr val="accent3"/>
            </a:solidFill>
            <a:ln>
              <a:noFill/>
            </a:ln>
            <a:effectLst/>
          </c:spPr>
          <c:invertIfNegative val="0"/>
          <c:dPt>
            <c:idx val="0"/>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0-D9C5-F540-BC68-3516FFAD47E5}"/>
              </c:ext>
            </c:extLst>
          </c:dPt>
          <c:dPt>
            <c:idx val="1"/>
            <c:invertIfNegative val="0"/>
            <c:bubble3D val="0"/>
            <c:spPr>
              <a:solidFill>
                <a:schemeClr val="accent3">
                  <a:lumMod val="20000"/>
                  <a:lumOff val="80000"/>
                </a:schemeClr>
              </a:solidFill>
              <a:ln>
                <a:noFill/>
              </a:ln>
              <a:effectLst/>
            </c:spPr>
            <c:extLst>
              <c:ext xmlns:c16="http://schemas.microsoft.com/office/drawing/2014/chart" uri="{C3380CC4-5D6E-409C-BE32-E72D297353CC}">
                <c16:uniqueId val="{00000001-D9C5-F540-BC68-3516FFAD47E5}"/>
              </c:ext>
            </c:extLst>
          </c:dPt>
          <c:dPt>
            <c:idx val="2"/>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2-D9C5-F540-BC68-3516FFAD47E5}"/>
              </c:ext>
            </c:extLst>
          </c:dPt>
          <c:dPt>
            <c:idx val="3"/>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3-D9C5-F540-BC68-3516FFAD47E5}"/>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4-D9C5-F540-BC68-3516FFAD47E5}"/>
              </c:ext>
            </c:extLst>
          </c:dPt>
          <c:dPt>
            <c:idx val="5"/>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D9C5-F540-BC68-3516FFAD47E5}"/>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7-10'!$A$3:$A$10</c:f>
              <c:strCache>
                <c:ptCount val="8"/>
                <c:pt idx="0">
                  <c:v>Alaska Native</c:v>
                </c:pt>
                <c:pt idx="1">
                  <c:v>Low Income</c:v>
                </c:pt>
                <c:pt idx="2">
                  <c:v>Ages 3-5</c:v>
                </c:pt>
                <c:pt idx="3">
                  <c:v>Birth to 3</c:v>
                </c:pt>
                <c:pt idx="4">
                  <c:v>Rural Populations</c:v>
                </c:pt>
                <c:pt idx="5">
                  <c:v>Ages 5+</c:v>
                </c:pt>
                <c:pt idx="6">
                  <c:v>Military</c:v>
                </c:pt>
                <c:pt idx="7">
                  <c:v>Other</c:v>
                </c:pt>
              </c:strCache>
            </c:strRef>
          </c:cat>
          <c:val>
            <c:numRef>
              <c:f>'Summary 7-10'!$D$3:$D$10</c:f>
              <c:numCache>
                <c:formatCode>0.0%</c:formatCode>
                <c:ptCount val="8"/>
                <c:pt idx="0">
                  <c:v>0.90322580645161288</c:v>
                </c:pt>
                <c:pt idx="1">
                  <c:v>0.88387096774193552</c:v>
                </c:pt>
                <c:pt idx="2">
                  <c:v>0.85161290322580641</c:v>
                </c:pt>
                <c:pt idx="3">
                  <c:v>0.76129032258064511</c:v>
                </c:pt>
                <c:pt idx="4">
                  <c:v>0.74193548387096775</c:v>
                </c:pt>
                <c:pt idx="5">
                  <c:v>0.73548387096774193</c:v>
                </c:pt>
                <c:pt idx="6">
                  <c:v>0.68387096774193545</c:v>
                </c:pt>
                <c:pt idx="7">
                  <c:v>9.0322580645161285E-2</c:v>
                </c:pt>
              </c:numCache>
            </c:numRef>
          </c:val>
          <c:extLst>
            <c:ext xmlns:c16="http://schemas.microsoft.com/office/drawing/2014/chart" uri="{C3380CC4-5D6E-409C-BE32-E72D297353CC}">
              <c16:uniqueId val="{00000000-BF39-9F47-BF0B-DF8543982142}"/>
            </c:ext>
          </c:extLst>
        </c:ser>
        <c:dLbls>
          <c:showLegendKey val="0"/>
          <c:showVal val="0"/>
          <c:showCatName val="0"/>
          <c:showSerName val="0"/>
          <c:showPercent val="0"/>
          <c:showBubbleSize val="0"/>
        </c:dLbls>
        <c:gapWidth val="30"/>
        <c:overlap val="-27"/>
        <c:axId val="1426299456"/>
        <c:axId val="1427237392"/>
      </c:barChart>
      <c:catAx>
        <c:axId val="142629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27237392"/>
        <c:crosses val="autoZero"/>
        <c:auto val="1"/>
        <c:lblAlgn val="ctr"/>
        <c:lblOffset val="100"/>
        <c:noMultiLvlLbl val="0"/>
      </c:catAx>
      <c:valAx>
        <c:axId val="1427237392"/>
        <c:scaling>
          <c:orientation val="minMax"/>
        </c:scaling>
        <c:delete val="1"/>
        <c:axPos val="l"/>
        <c:title>
          <c:tx>
            <c:rich>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dirty="0">
                    <a:solidFill>
                      <a:schemeClr val="tx1">
                        <a:lumMod val="65000"/>
                        <a:lumOff val="35000"/>
                      </a:schemeClr>
                    </a:solidFill>
                  </a:rPr>
                  <a:t>Percent of </a:t>
                </a:r>
              </a:p>
              <a:p>
                <a:pPr>
                  <a:defRPr sz="1800">
                    <a:solidFill>
                      <a:schemeClr val="tx1">
                        <a:lumMod val="65000"/>
                        <a:lumOff val="35000"/>
                      </a:schemeClr>
                    </a:solidFill>
                  </a:defRPr>
                </a:pPr>
                <a:r>
                  <a:rPr lang="en-US" sz="1800" dirty="0">
                    <a:solidFill>
                      <a:schemeClr val="tx1">
                        <a:lumMod val="65000"/>
                        <a:lumOff val="35000"/>
                      </a:schemeClr>
                    </a:solidFill>
                  </a:rPr>
                  <a:t>Respondents</a:t>
                </a:r>
              </a:p>
            </c:rich>
          </c:tx>
          <c:layout>
            <c:manualLayout>
              <c:xMode val="edge"/>
              <c:yMode val="edge"/>
              <c:x val="0"/>
              <c:y val="0.51861139204963058"/>
            </c:manualLayout>
          </c:layout>
          <c:overlay val="0"/>
          <c:spPr>
            <a:noFill/>
            <a:ln>
              <a:noFill/>
            </a:ln>
            <a:effectLst/>
          </c:spPr>
          <c:txPr>
            <a:bodyPr rot="0" spcFirstLastPara="1" vertOverflow="ellipsis"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142629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3200" dirty="0"/>
              <a:t>Q8. Are you using an American Academy of Pediatrics (AAP) endorsed developmental screening tool? </a:t>
            </a:r>
          </a:p>
          <a:p>
            <a:pPr>
              <a:defRPr sz="2400"/>
            </a:pPr>
            <a:r>
              <a:rPr lang="en-US" sz="3200" dirty="0"/>
              <a:t>(N=155)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32135201612064862"/>
          <c:y val="0.31538752331219011"/>
          <c:w val="0.31543422622222078"/>
          <c:h val="0.68092011038784994"/>
        </c:manualLayout>
      </c:layout>
      <c:pieChart>
        <c:varyColors val="1"/>
        <c:ser>
          <c:idx val="2"/>
          <c:order val="0"/>
          <c:tx>
            <c:strRef>
              <c:f>'Summary 7-10'!$D$13</c:f>
              <c:strCache>
                <c:ptCount val="1"/>
                <c:pt idx="0">
                  <c:v>%</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480-1B40-B2D2-F2B79B95789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480-1B40-B2D2-F2B79B957891}"/>
              </c:ext>
            </c:extLst>
          </c:dPt>
          <c:dLbls>
            <c:spPr>
              <a:noFill/>
              <a:ln>
                <a:noFill/>
              </a:ln>
              <a:effectLst/>
            </c:spPr>
            <c:txPr>
              <a:bodyPr rot="0" spcFirstLastPara="1" vertOverflow="ellipsis" vert="horz" wrap="square" anchor="ctr" anchorCtr="1"/>
              <a:lstStyle/>
              <a:p>
                <a:pPr>
                  <a:defRPr sz="36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'Summary 7-10'!$A$14:$A$15</c:f>
              <c:strCache>
                <c:ptCount val="2"/>
                <c:pt idx="0">
                  <c:v>Yes</c:v>
                </c:pt>
                <c:pt idx="1">
                  <c:v>No</c:v>
                </c:pt>
              </c:strCache>
            </c:strRef>
          </c:cat>
          <c:val>
            <c:numRef>
              <c:f>'Summary 7-10'!$D$14:$D$15</c:f>
              <c:numCache>
                <c:formatCode>0.0%</c:formatCode>
                <c:ptCount val="2"/>
                <c:pt idx="0">
                  <c:v>0.6064516129032258</c:v>
                </c:pt>
                <c:pt idx="1">
                  <c:v>0.3935483870967742</c:v>
                </c:pt>
              </c:numCache>
            </c:numRef>
          </c:val>
          <c:extLst>
            <c:ext xmlns:c16="http://schemas.microsoft.com/office/drawing/2014/chart" uri="{C3380CC4-5D6E-409C-BE32-E72D297353CC}">
              <c16:uniqueId val="{00000004-A480-1B40-B2D2-F2B79B95789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81199112694943165"/>
          <c:y val="0.39060338570905728"/>
          <c:w val="8.766870451129001E-2"/>
          <c:h val="0.33134709155455588"/>
        </c:manualLayout>
      </c:layout>
      <c:overlay val="0"/>
      <c:spPr>
        <a:noFill/>
        <a:ln>
          <a:noFill/>
        </a:ln>
        <a:effectLst/>
      </c:spPr>
      <c:txPr>
        <a:bodyPr rot="0" spcFirstLastPara="1" vertOverflow="ellipsis" vert="horz" wrap="square" anchor="ctr" anchorCtr="1"/>
        <a:lstStyle/>
        <a:p>
          <a:pPr>
            <a:defRPr sz="3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800" b="0" i="0" baseline="0" dirty="0">
                <a:solidFill>
                  <a:schemeClr val="tx1"/>
                </a:solidFill>
                <a:effectLst/>
              </a:rPr>
              <a:t>Q8. Are you using an American Academy of Pediatrics (AAP) endorsed developmental screening tool? </a:t>
            </a:r>
            <a:endParaRPr lang="en-US" sz="2800" dirty="0">
              <a:solidFill>
                <a:schemeClr val="tx1"/>
              </a:solidFill>
              <a:effectLst/>
            </a:endParaRPr>
          </a:p>
          <a:p>
            <a:pPr>
              <a:defRPr/>
            </a:pPr>
            <a:r>
              <a:rPr lang="en-US" sz="2800" b="0" i="0" baseline="0" dirty="0">
                <a:solidFill>
                  <a:schemeClr val="tx1"/>
                </a:solidFill>
                <a:effectLst/>
              </a:rPr>
              <a:t>(N=52)</a:t>
            </a:r>
            <a:endParaRPr lang="en-US" sz="2800"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329553805774278"/>
          <c:y val="0.26396047376416149"/>
          <c:w val="0.34455027887139106"/>
          <c:h val="0.73575858716371167"/>
        </c:manualLayout>
      </c:layout>
      <c:pieChart>
        <c:varyColors val="1"/>
        <c:ser>
          <c:idx val="2"/>
          <c:order val="0"/>
          <c:tx>
            <c:strRef>
              <c:f>Sheet1!$D$42</c:f>
              <c:strCache>
                <c:ptCount val="1"/>
                <c:pt idx="0">
                  <c:v>%</c:v>
                </c:pt>
              </c:strCache>
            </c:strRef>
          </c:tx>
          <c:spPr>
            <a:solidFill>
              <a:schemeClr val="tx2"/>
            </a:solidFill>
          </c:spPr>
          <c:dPt>
            <c:idx val="0"/>
            <c:bubble3D val="0"/>
            <c:spPr>
              <a:solidFill>
                <a:schemeClr val="tx2"/>
              </a:solidFill>
              <a:ln w="19050">
                <a:solidFill>
                  <a:schemeClr val="lt1"/>
                </a:solidFill>
              </a:ln>
              <a:effectLst/>
            </c:spPr>
            <c:extLst>
              <c:ext xmlns:c16="http://schemas.microsoft.com/office/drawing/2014/chart" uri="{C3380CC4-5D6E-409C-BE32-E72D297353CC}">
                <c16:uniqueId val="{00000001-7349-3A46-AA69-3FB4F4FCE5C0}"/>
              </c:ext>
            </c:extLst>
          </c:dPt>
          <c:dLbls>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Sheet1!$A$43</c:f>
              <c:strCache>
                <c:ptCount val="1"/>
                <c:pt idx="0">
                  <c:v>Medical Clinics using AAP endorsed screening tool</c:v>
                </c:pt>
              </c:strCache>
            </c:strRef>
          </c:cat>
          <c:val>
            <c:numRef>
              <c:f>Sheet1!$D$43</c:f>
              <c:numCache>
                <c:formatCode>0.0%</c:formatCode>
                <c:ptCount val="1"/>
                <c:pt idx="0">
                  <c:v>0.88461538461538458</c:v>
                </c:pt>
              </c:numCache>
            </c:numRef>
          </c:val>
          <c:extLst>
            <c:ext xmlns:c16="http://schemas.microsoft.com/office/drawing/2014/chart" uri="{C3380CC4-5D6E-409C-BE32-E72D297353CC}">
              <c16:uniqueId val="{00000002-7349-3A46-AA69-3FB4F4FCE5C0}"/>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70423983874985041"/>
          <c:y val="0.36030571259787531"/>
          <c:w val="0.27160843175853017"/>
          <c:h val="0.29895166036552401"/>
        </c:manualLayout>
      </c:layout>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r>
              <a:rPr lang="en-US" sz="3200" dirty="0">
                <a:solidFill>
                  <a:schemeClr val="tx1"/>
                </a:solidFill>
              </a:rPr>
              <a:t>Q8A: If</a:t>
            </a:r>
            <a:r>
              <a:rPr lang="en-US" sz="3200" baseline="0" dirty="0">
                <a:solidFill>
                  <a:schemeClr val="tx1"/>
                </a:solidFill>
              </a:rPr>
              <a:t> no, please identify barriers to using a developmental screening tool </a:t>
            </a:r>
            <a:r>
              <a:rPr lang="en-US" sz="3200" b="0" i="0" baseline="0" dirty="0">
                <a:solidFill>
                  <a:schemeClr val="tx1"/>
                </a:solidFill>
                <a:effectLst/>
              </a:rPr>
              <a:t>(select all that apply)</a:t>
            </a:r>
            <a:endParaRPr lang="en-US" sz="3200" dirty="0">
              <a:solidFill>
                <a:schemeClr val="tx1"/>
              </a:solidFill>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rgbClr val="000000">
                    <a:lumMod val="65000"/>
                    <a:lumOff val="35000"/>
                  </a:srgbClr>
                </a:solidFill>
              </a:defRPr>
            </a:pPr>
            <a:r>
              <a:rPr lang="en-US" sz="3200" baseline="0" dirty="0">
                <a:solidFill>
                  <a:schemeClr val="tx1"/>
                </a:solidFill>
              </a:rPr>
              <a:t>(N=57)</a:t>
            </a:r>
            <a:endParaRPr lang="en-US" sz="3200" dirty="0">
              <a:solidFill>
                <a:schemeClr val="tx1"/>
              </a:solidFill>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barChart>
        <c:barDir val="bar"/>
        <c:grouping val="clustered"/>
        <c:varyColors val="0"/>
        <c:ser>
          <c:idx val="2"/>
          <c:order val="0"/>
          <c:tx>
            <c:strRef>
              <c:f>'Summary 7-10'!$D$18</c:f>
              <c:strCache>
                <c:ptCount val="1"/>
                <c:pt idx="0">
                  <c:v>%</c:v>
                </c:pt>
              </c:strCache>
            </c:strRef>
          </c:tx>
          <c:spPr>
            <a:solidFill>
              <a:schemeClr val="accent3"/>
            </a:solidFill>
            <a:ln>
              <a:noFill/>
            </a:ln>
            <a:effectLst/>
          </c:spPr>
          <c:invertIfNegative val="0"/>
          <c:dPt>
            <c:idx val="0"/>
            <c:invertIfNegative val="0"/>
            <c:bubble3D val="0"/>
            <c:spPr>
              <a:solidFill>
                <a:schemeClr val="accent3">
                  <a:lumMod val="50000"/>
                </a:schemeClr>
              </a:solidFill>
              <a:ln>
                <a:noFill/>
              </a:ln>
              <a:effectLst/>
            </c:spPr>
            <c:extLst>
              <c:ext xmlns:c16="http://schemas.microsoft.com/office/drawing/2014/chart" uri="{C3380CC4-5D6E-409C-BE32-E72D297353CC}">
                <c16:uniqueId val="{00000000-0541-D945-A592-D33E55801787}"/>
              </c:ext>
            </c:extLst>
          </c:dPt>
          <c:dPt>
            <c:idx val="1"/>
            <c:invertIfNegative val="0"/>
            <c:bubble3D val="0"/>
            <c:spPr>
              <a:solidFill>
                <a:schemeClr val="accent3">
                  <a:lumMod val="50000"/>
                </a:schemeClr>
              </a:solidFill>
              <a:ln>
                <a:noFill/>
              </a:ln>
              <a:effectLst/>
            </c:spPr>
            <c:extLst>
              <c:ext xmlns:c16="http://schemas.microsoft.com/office/drawing/2014/chart" uri="{C3380CC4-5D6E-409C-BE32-E72D297353CC}">
                <c16:uniqueId val="{00000001-0541-D945-A592-D33E55801787}"/>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2-0541-D945-A592-D33E55801787}"/>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03-0541-D945-A592-D33E55801787}"/>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4-0541-D945-A592-D33E55801787}"/>
              </c:ext>
            </c:extLst>
          </c:dPt>
          <c:dPt>
            <c:idx val="5"/>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0541-D945-A592-D33E55801787}"/>
              </c:ext>
            </c:extLst>
          </c:dPt>
          <c:dPt>
            <c:idx val="6"/>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6-0541-D945-A592-D33E55801787}"/>
              </c:ext>
            </c:extLst>
          </c:dPt>
          <c:dPt>
            <c:idx val="7"/>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7-0541-D945-A592-D33E55801787}"/>
              </c:ext>
            </c:extLst>
          </c:dPt>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7-10'!$A$19:$A$26</c:f>
              <c:strCache>
                <c:ptCount val="8"/>
                <c:pt idx="0">
                  <c:v>Difficulty accessing the ASQ Online System</c:v>
                </c:pt>
                <c:pt idx="1">
                  <c:v>Difficulty integrating with existing data system</c:v>
                </c:pt>
                <c:pt idx="2">
                  <c:v>Not enough time</c:v>
                </c:pt>
                <c:pt idx="3">
                  <c:v>Cost considerations</c:v>
                </c:pt>
                <c:pt idx="4">
                  <c:v>Other</c:v>
                </c:pt>
                <c:pt idx="5">
                  <c:v>Lack of training on ASQ Online System</c:v>
                </c:pt>
                <c:pt idx="6">
                  <c:v>Lack of training </c:v>
                </c:pt>
                <c:pt idx="7">
                  <c:v>Not a requirement </c:v>
                </c:pt>
              </c:strCache>
            </c:strRef>
          </c:cat>
          <c:val>
            <c:numRef>
              <c:f>'Summary 7-10'!$D$19:$D$26</c:f>
              <c:numCache>
                <c:formatCode>0.0%</c:formatCode>
                <c:ptCount val="8"/>
                <c:pt idx="0">
                  <c:v>3.5087719298245612E-2</c:v>
                </c:pt>
                <c:pt idx="1">
                  <c:v>5.2631578947368418E-2</c:v>
                </c:pt>
                <c:pt idx="2">
                  <c:v>0.14035087719298245</c:v>
                </c:pt>
                <c:pt idx="3">
                  <c:v>0.15789473684210525</c:v>
                </c:pt>
                <c:pt idx="4">
                  <c:v>0.15789473684210525</c:v>
                </c:pt>
                <c:pt idx="5">
                  <c:v>0.24561403508771928</c:v>
                </c:pt>
                <c:pt idx="6">
                  <c:v>0.45614035087719296</c:v>
                </c:pt>
                <c:pt idx="7">
                  <c:v>0.7192982456140351</c:v>
                </c:pt>
              </c:numCache>
            </c:numRef>
          </c:val>
          <c:extLst>
            <c:ext xmlns:c16="http://schemas.microsoft.com/office/drawing/2014/chart" uri="{C3380CC4-5D6E-409C-BE32-E72D297353CC}">
              <c16:uniqueId val="{00000000-39E8-CB42-B030-335615A876FE}"/>
            </c:ext>
          </c:extLst>
        </c:ser>
        <c:dLbls>
          <c:showLegendKey val="0"/>
          <c:showVal val="0"/>
          <c:showCatName val="0"/>
          <c:showSerName val="0"/>
          <c:showPercent val="0"/>
          <c:showBubbleSize val="0"/>
        </c:dLbls>
        <c:gapWidth val="30"/>
        <c:axId val="1475134176"/>
        <c:axId val="1475144944"/>
      </c:barChart>
      <c:catAx>
        <c:axId val="14751341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475144944"/>
        <c:crosses val="autoZero"/>
        <c:auto val="1"/>
        <c:lblAlgn val="ctr"/>
        <c:lblOffset val="100"/>
        <c:noMultiLvlLbl val="0"/>
      </c:catAx>
      <c:valAx>
        <c:axId val="1475144944"/>
        <c:scaling>
          <c:orientation val="minMax"/>
        </c:scaling>
        <c:delete val="1"/>
        <c:axPos val="b"/>
        <c:numFmt formatCode="0.0%" sourceLinked="1"/>
        <c:majorTickMark val="none"/>
        <c:minorTickMark val="none"/>
        <c:tickLblPos val="nextTo"/>
        <c:crossAx val="14751341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3200" b="0" i="0" baseline="0" dirty="0">
                <a:solidFill>
                  <a:schemeClr val="tx1"/>
                </a:solidFill>
                <a:effectLst/>
              </a:rPr>
              <a:t>Q9. Related to child development, which standardized developmental screening tool(s) does your agency/organization use? (select all that apply)</a:t>
            </a:r>
            <a:endParaRPr lang="en-US" sz="3200" dirty="0">
              <a:solidFill>
                <a:schemeClr val="tx1"/>
              </a:solidFill>
              <a:effectLst/>
            </a:endParaRPr>
          </a:p>
          <a:p>
            <a:pPr>
              <a:defRPr/>
            </a:pPr>
            <a:r>
              <a:rPr lang="en-US" sz="3200" b="0" i="0" baseline="0" dirty="0">
                <a:solidFill>
                  <a:schemeClr val="tx1"/>
                </a:solidFill>
                <a:effectLst/>
              </a:rPr>
              <a:t>(N=88)</a:t>
            </a:r>
            <a:endParaRPr lang="en-US" sz="3200" dirty="0">
              <a:solidFill>
                <a:schemeClr val="tx1"/>
              </a:solidFill>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2"/>
          <c:order val="0"/>
          <c:tx>
            <c:strRef>
              <c:f>'Summary 7-10'!$D$30</c:f>
              <c:strCache>
                <c:ptCount val="1"/>
                <c:pt idx="0">
                  <c:v>%</c:v>
                </c:pt>
              </c:strCache>
            </c:strRef>
          </c:tx>
          <c:spPr>
            <a:solidFill>
              <a:schemeClr val="accent3"/>
            </a:solidFill>
            <a:ln>
              <a:noFill/>
            </a:ln>
            <a:effectLst/>
          </c:spPr>
          <c:invertIfNegative val="0"/>
          <c:dPt>
            <c:idx val="0"/>
            <c:invertIfNegative val="0"/>
            <c:bubble3D val="0"/>
            <c:spPr>
              <a:solidFill>
                <a:schemeClr val="accent3">
                  <a:lumMod val="50000"/>
                </a:schemeClr>
              </a:solidFill>
              <a:ln>
                <a:noFill/>
              </a:ln>
              <a:effectLst/>
            </c:spPr>
            <c:extLst>
              <c:ext xmlns:c16="http://schemas.microsoft.com/office/drawing/2014/chart" uri="{C3380CC4-5D6E-409C-BE32-E72D297353CC}">
                <c16:uniqueId val="{00000000-B274-B448-A60C-6144665400F5}"/>
              </c:ext>
            </c:extLst>
          </c:dPt>
          <c:dPt>
            <c:idx val="1"/>
            <c:invertIfNegative val="0"/>
            <c:bubble3D val="0"/>
            <c:spPr>
              <a:solidFill>
                <a:schemeClr val="accent3">
                  <a:lumMod val="50000"/>
                </a:schemeClr>
              </a:solidFill>
              <a:ln>
                <a:noFill/>
              </a:ln>
              <a:effectLst/>
            </c:spPr>
            <c:extLst>
              <c:ext xmlns:c16="http://schemas.microsoft.com/office/drawing/2014/chart" uri="{C3380CC4-5D6E-409C-BE32-E72D297353CC}">
                <c16:uniqueId val="{00000003-B274-B448-A60C-6144665400F5}"/>
              </c:ext>
            </c:extLst>
          </c:dPt>
          <c:dPt>
            <c:idx val="2"/>
            <c:invertIfNegative val="0"/>
            <c:bubble3D val="0"/>
            <c:spPr>
              <a:solidFill>
                <a:schemeClr val="accent3">
                  <a:lumMod val="75000"/>
                </a:schemeClr>
              </a:solidFill>
              <a:ln>
                <a:noFill/>
              </a:ln>
              <a:effectLst/>
            </c:spPr>
            <c:extLst>
              <c:ext xmlns:c16="http://schemas.microsoft.com/office/drawing/2014/chart" uri="{C3380CC4-5D6E-409C-BE32-E72D297353CC}">
                <c16:uniqueId val="{00000004-B274-B448-A60C-6144665400F5}"/>
              </c:ext>
            </c:extLst>
          </c:dPt>
          <c:dPt>
            <c:idx val="3"/>
            <c:invertIfNegative val="0"/>
            <c:bubble3D val="0"/>
            <c:spPr>
              <a:solidFill>
                <a:schemeClr val="accent3">
                  <a:lumMod val="75000"/>
                </a:schemeClr>
              </a:solidFill>
              <a:ln>
                <a:noFill/>
              </a:ln>
              <a:effectLst/>
            </c:spPr>
            <c:extLst>
              <c:ext xmlns:c16="http://schemas.microsoft.com/office/drawing/2014/chart" uri="{C3380CC4-5D6E-409C-BE32-E72D297353CC}">
                <c16:uniqueId val="{00000007-B274-B448-A60C-6144665400F5}"/>
              </c:ext>
            </c:extLst>
          </c:dPt>
          <c:dPt>
            <c:idx val="4"/>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6-B274-B448-A60C-6144665400F5}"/>
              </c:ext>
            </c:extLst>
          </c:dPt>
          <c:dPt>
            <c:idx val="5"/>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5-B274-B448-A60C-6144665400F5}"/>
              </c:ext>
            </c:extLst>
          </c:dPt>
          <c:dPt>
            <c:idx val="6"/>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1-B274-B448-A60C-6144665400F5}"/>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74-B448-A60C-6144665400F5}"/>
                </c:ext>
              </c:extLst>
            </c:dLbl>
            <c:dLbl>
              <c:idx val="6"/>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85000"/>
                          <a:lumOff val="15000"/>
                        </a:schemeClr>
                      </a:solidFill>
                      <a:latin typeface="+mn-lt"/>
                      <a:ea typeface="+mn-ea"/>
                      <a:cs typeface="+mn-cs"/>
                    </a:defRPr>
                  </a:pPr>
                  <a:endParaRPr lang="en-US"/>
                </a:p>
              </c:txPr>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274-B448-A60C-6144665400F5}"/>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'Summary 7-10'!$A$31:$A$37</c:f>
              <c:strCache>
                <c:ptCount val="7"/>
                <c:pt idx="0">
                  <c:v>PEDS:DM</c:v>
                </c:pt>
                <c:pt idx="1">
                  <c:v>Other: Misc.</c:v>
                </c:pt>
                <c:pt idx="2">
                  <c:v>Other: Social Emotional Tool</c:v>
                </c:pt>
                <c:pt idx="3">
                  <c:v>PEDS</c:v>
                </c:pt>
                <c:pt idx="4">
                  <c:v>Survey of Wellbeing of Young Children (SWYC)</c:v>
                </c:pt>
                <c:pt idx="5">
                  <c:v>Other: DIAL</c:v>
                </c:pt>
                <c:pt idx="6">
                  <c:v>Ages and Stages Questionnaire 3 (ASQ-3)</c:v>
                </c:pt>
              </c:strCache>
            </c:strRef>
          </c:cat>
          <c:val>
            <c:numRef>
              <c:f>'Summary 7-10'!$D$31:$D$37</c:f>
              <c:numCache>
                <c:formatCode>0.0%</c:formatCode>
                <c:ptCount val="7"/>
                <c:pt idx="0">
                  <c:v>3.4090909090909088E-2</c:v>
                </c:pt>
                <c:pt idx="1">
                  <c:v>3.4090909090909088E-2</c:v>
                </c:pt>
                <c:pt idx="2">
                  <c:v>5.6818181818181816E-2</c:v>
                </c:pt>
                <c:pt idx="3">
                  <c:v>6.8181818181818177E-2</c:v>
                </c:pt>
                <c:pt idx="4">
                  <c:v>7.9545454545454544E-2</c:v>
                </c:pt>
                <c:pt idx="5">
                  <c:v>0.125</c:v>
                </c:pt>
                <c:pt idx="6">
                  <c:v>0.92045454545454541</c:v>
                </c:pt>
              </c:numCache>
            </c:numRef>
          </c:val>
          <c:extLst>
            <c:ext xmlns:c16="http://schemas.microsoft.com/office/drawing/2014/chart" uri="{C3380CC4-5D6E-409C-BE32-E72D297353CC}">
              <c16:uniqueId val="{00000002-B274-B448-A60C-6144665400F5}"/>
            </c:ext>
          </c:extLst>
        </c:ser>
        <c:dLbls>
          <c:showLegendKey val="0"/>
          <c:showVal val="0"/>
          <c:showCatName val="0"/>
          <c:showSerName val="0"/>
          <c:showPercent val="0"/>
          <c:showBubbleSize val="0"/>
        </c:dLbls>
        <c:gapWidth val="30"/>
        <c:axId val="1532125472"/>
        <c:axId val="1532127120"/>
      </c:barChart>
      <c:catAx>
        <c:axId val="1532125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532127120"/>
        <c:crosses val="autoZero"/>
        <c:auto val="1"/>
        <c:lblAlgn val="ctr"/>
        <c:lblOffset val="100"/>
        <c:noMultiLvlLbl val="0"/>
      </c:catAx>
      <c:valAx>
        <c:axId val="1532127120"/>
        <c:scaling>
          <c:orientation val="minMax"/>
        </c:scaling>
        <c:delete val="1"/>
        <c:axPos val="b"/>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Percent</a:t>
                </a:r>
                <a:r>
                  <a:rPr lang="en-US" sz="1800" baseline="0"/>
                  <a:t> of Respondents</a:t>
                </a:r>
                <a:endParaRPr lang="en-US" sz="1800"/>
              </a:p>
            </c:rich>
          </c:tx>
          <c:layout>
            <c:manualLayout>
              <c:xMode val="edge"/>
              <c:yMode val="edge"/>
              <c:x val="0.36719359766073284"/>
              <c:y val="0.9467799686740910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crossAx val="15321254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CD05F-6DCC-D449-B951-BFE66D4EE77C}"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4B003-E7DB-F44D-93A7-22116E9A403C}" type="slidenum">
              <a:rPr lang="en-US" smtClean="0"/>
              <a:t>‹#›</a:t>
            </a:fld>
            <a:endParaRPr lang="en-US"/>
          </a:p>
        </p:txBody>
      </p:sp>
    </p:spTree>
    <p:extLst>
      <p:ext uri="{BB962C8B-B14F-4D97-AF65-F5344CB8AC3E}">
        <p14:creationId xmlns:p14="http://schemas.microsoft.com/office/powerpoint/2010/main" val="23427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well hello everyone, my name is Emily Urlacher and I am the early childhood systems specialist for the state of Alaska, division of public health. I’m here today with my colleagues from Help Me Grow Alaska to present the findings of the Alaska statewide developmental screening environmental scan.  This scan was done in partnership between DPH and Help Me Grow Alaska. You are in fact the first group to review the long-awaited results, and we’re excited to hear your input today. Before we get started, I’m going to let my colleagues from Help Me Grow introduce themselves. Carmen?....</a:t>
            </a:r>
          </a:p>
        </p:txBody>
      </p:sp>
      <p:sp>
        <p:nvSpPr>
          <p:cNvPr id="4" name="Slide Number Placeholder 3"/>
          <p:cNvSpPr>
            <a:spLocks noGrp="1"/>
          </p:cNvSpPr>
          <p:nvPr>
            <p:ph type="sldNum" sz="quarter" idx="5"/>
          </p:nvPr>
        </p:nvSpPr>
        <p:spPr/>
        <p:txBody>
          <a:bodyPr/>
          <a:lstStyle/>
          <a:p>
            <a:fld id="{41A4B003-E7DB-F44D-93A7-22116E9A403C}" type="slidenum">
              <a:rPr lang="en-US" smtClean="0"/>
              <a:t>1</a:t>
            </a:fld>
            <a:endParaRPr lang="en-US"/>
          </a:p>
        </p:txBody>
      </p:sp>
    </p:spTree>
    <p:extLst>
      <p:ext uri="{BB962C8B-B14F-4D97-AF65-F5344CB8AC3E}">
        <p14:creationId xmlns:p14="http://schemas.microsoft.com/office/powerpoint/2010/main" val="2570502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41A4B003-E7DB-F44D-93A7-22116E9A403C}" type="slidenum">
              <a:rPr lang="en-US" smtClean="0"/>
              <a:t>10</a:t>
            </a:fld>
            <a:endParaRPr lang="en-US"/>
          </a:p>
        </p:txBody>
      </p:sp>
    </p:spTree>
    <p:extLst>
      <p:ext uri="{BB962C8B-B14F-4D97-AF65-F5344CB8AC3E}">
        <p14:creationId xmlns:p14="http://schemas.microsoft.com/office/powerpoint/2010/main" val="1377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41A4B003-E7DB-F44D-93A7-22116E9A403C}" type="slidenum">
              <a:rPr lang="en-US" smtClean="0"/>
              <a:t>11</a:t>
            </a:fld>
            <a:endParaRPr lang="en-US"/>
          </a:p>
        </p:txBody>
      </p:sp>
    </p:spTree>
    <p:extLst>
      <p:ext uri="{BB962C8B-B14F-4D97-AF65-F5344CB8AC3E}">
        <p14:creationId xmlns:p14="http://schemas.microsoft.com/office/powerpoint/2010/main" val="1226825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41A4B003-E7DB-F44D-93A7-22116E9A403C}" type="slidenum">
              <a:rPr lang="en-US" smtClean="0"/>
              <a:t>12</a:t>
            </a:fld>
            <a:endParaRPr lang="en-US"/>
          </a:p>
        </p:txBody>
      </p:sp>
    </p:spTree>
    <p:extLst>
      <p:ext uri="{BB962C8B-B14F-4D97-AF65-F5344CB8AC3E}">
        <p14:creationId xmlns:p14="http://schemas.microsoft.com/office/powerpoint/2010/main" val="39115484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41A4B003-E7DB-F44D-93A7-22116E9A403C}" type="slidenum">
              <a:rPr lang="en-US" smtClean="0"/>
              <a:t>13</a:t>
            </a:fld>
            <a:endParaRPr lang="en-US"/>
          </a:p>
        </p:txBody>
      </p:sp>
    </p:spTree>
    <p:extLst>
      <p:ext uri="{BB962C8B-B14F-4D97-AF65-F5344CB8AC3E}">
        <p14:creationId xmlns:p14="http://schemas.microsoft.com/office/powerpoint/2010/main" val="41036851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41A4B003-E7DB-F44D-93A7-22116E9A403C}" type="slidenum">
              <a:rPr lang="en-US" smtClean="0"/>
              <a:t>14</a:t>
            </a:fld>
            <a:endParaRPr lang="en-US"/>
          </a:p>
        </p:txBody>
      </p:sp>
    </p:spTree>
    <p:extLst>
      <p:ext uri="{BB962C8B-B14F-4D97-AF65-F5344CB8AC3E}">
        <p14:creationId xmlns:p14="http://schemas.microsoft.com/office/powerpoint/2010/main" val="21112902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41A4B003-E7DB-F44D-93A7-22116E9A403C}" type="slidenum">
              <a:rPr lang="en-US" smtClean="0"/>
              <a:t>15</a:t>
            </a:fld>
            <a:endParaRPr lang="en-US"/>
          </a:p>
        </p:txBody>
      </p:sp>
    </p:spTree>
    <p:extLst>
      <p:ext uri="{BB962C8B-B14F-4D97-AF65-F5344CB8AC3E}">
        <p14:creationId xmlns:p14="http://schemas.microsoft.com/office/powerpoint/2010/main" val="804968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41A4B003-E7DB-F44D-93A7-22116E9A403C}" type="slidenum">
              <a:rPr lang="en-US" smtClean="0"/>
              <a:t>16</a:t>
            </a:fld>
            <a:endParaRPr lang="en-US"/>
          </a:p>
        </p:txBody>
      </p:sp>
    </p:spTree>
    <p:extLst>
      <p:ext uri="{BB962C8B-B14F-4D97-AF65-F5344CB8AC3E}">
        <p14:creationId xmlns:p14="http://schemas.microsoft.com/office/powerpoint/2010/main" val="3695229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Thanks Kate. Emily – here we asked what format is used for screenings, select all that apply. As you can see, the administration of a developmental screening by paper is still the most common medium, followed by online. It’s important to note that of the 88 respondents for this question, 24 indicated that they use both paper and online. The other category, shown on the far right, captured a small selection of agencies that conduct the screening over the telephone or zoom with a paper copy that the agency fills out, in addition to offering both paper and online access options for families. </a:t>
            </a:r>
          </a:p>
        </p:txBody>
      </p:sp>
      <p:sp>
        <p:nvSpPr>
          <p:cNvPr id="4" name="Slide Number Placeholder 3"/>
          <p:cNvSpPr>
            <a:spLocks noGrp="1"/>
          </p:cNvSpPr>
          <p:nvPr>
            <p:ph type="sldNum" sz="quarter" idx="5"/>
          </p:nvPr>
        </p:nvSpPr>
        <p:spPr/>
        <p:txBody>
          <a:bodyPr/>
          <a:lstStyle/>
          <a:p>
            <a:fld id="{41A4B003-E7DB-F44D-93A7-22116E9A403C}" type="slidenum">
              <a:rPr lang="en-US" smtClean="0"/>
              <a:t>17</a:t>
            </a:fld>
            <a:endParaRPr lang="en-US"/>
          </a:p>
        </p:txBody>
      </p:sp>
    </p:spTree>
    <p:extLst>
      <p:ext uri="{BB962C8B-B14F-4D97-AF65-F5344CB8AC3E}">
        <p14:creationId xmlns:p14="http://schemas.microsoft.com/office/powerpoint/2010/main" val="1326292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here we asked respondents where the screenings are usually conducted. The top three settings reported were clinics, in the home and a school or child care setting. There is one response who noted the other option, and that was to indicate a community location, such as a community child find event. Again, this is a select all that apply option, so most respondents chose more than one option. </a:t>
            </a:r>
          </a:p>
        </p:txBody>
      </p:sp>
      <p:sp>
        <p:nvSpPr>
          <p:cNvPr id="4" name="Slide Number Placeholder 3"/>
          <p:cNvSpPr>
            <a:spLocks noGrp="1"/>
          </p:cNvSpPr>
          <p:nvPr>
            <p:ph type="sldNum" sz="quarter" idx="5"/>
          </p:nvPr>
        </p:nvSpPr>
        <p:spPr/>
        <p:txBody>
          <a:bodyPr/>
          <a:lstStyle/>
          <a:p>
            <a:fld id="{41A4B003-E7DB-F44D-93A7-22116E9A403C}" type="slidenum">
              <a:rPr lang="en-US" smtClean="0"/>
              <a:t>18</a:t>
            </a:fld>
            <a:endParaRPr lang="en-US"/>
          </a:p>
        </p:txBody>
      </p:sp>
    </p:spTree>
    <p:extLst>
      <p:ext uri="{BB962C8B-B14F-4D97-AF65-F5344CB8AC3E}">
        <p14:creationId xmlns:p14="http://schemas.microsoft.com/office/powerpoint/2010/main" val="23108418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here again is another select all that apply question. So most respondents chose more than one option. The question was who is usually present when the screening is conducted? Of course, the majority of respondents indicated the parent or primary caregiver, because most developmental screening tools are made specifically for families to fill out. Many of the provider types, such as Head Start agencies, also require that an early childhood educator fill one out, in addition to the family’s copy. We did have 32.2% of respondents indicate that a clinician may also fill one out, but it was never indicated that ONLY the clinician do this, it was always in conjunction with a parent or guardian participating. </a:t>
            </a:r>
          </a:p>
        </p:txBody>
      </p:sp>
      <p:sp>
        <p:nvSpPr>
          <p:cNvPr id="4" name="Slide Number Placeholder 3"/>
          <p:cNvSpPr>
            <a:spLocks noGrp="1"/>
          </p:cNvSpPr>
          <p:nvPr>
            <p:ph type="sldNum" sz="quarter" idx="5"/>
          </p:nvPr>
        </p:nvSpPr>
        <p:spPr/>
        <p:txBody>
          <a:bodyPr/>
          <a:lstStyle/>
          <a:p>
            <a:fld id="{41A4B003-E7DB-F44D-93A7-22116E9A403C}" type="slidenum">
              <a:rPr lang="en-US" smtClean="0"/>
              <a:t>19</a:t>
            </a:fld>
            <a:endParaRPr lang="en-US"/>
          </a:p>
        </p:txBody>
      </p:sp>
    </p:spTree>
    <p:extLst>
      <p:ext uri="{BB962C8B-B14F-4D97-AF65-F5344CB8AC3E}">
        <p14:creationId xmlns:p14="http://schemas.microsoft.com/office/powerpoint/2010/main" val="3331734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We have three presentation objectives today. First we want to share a little information about the Universal Developmental Screening Advisory Committee, which from now on we will refer to as the UDSAC. Remember this acronym, because it will be mentioned a lot in the next couple slides. Second, we’ll share the results of the scan with you, and third, we’ll explain how these results will support and guide the work of the UDSAC over the next few years.</a:t>
            </a:r>
          </a:p>
          <a:p>
            <a:endParaRPr lang="en-US" dirty="0"/>
          </a:p>
          <a:p>
            <a:r>
              <a:rPr lang="en-US" dirty="0"/>
              <a:t>And one last thing before we move on, we ask that participants please put your questions in the chat box or hold them until the end of the presentation. There’s a good chance that your question may be answered in a subsequent slide, given the skip logic nature of the survey used to conduct the scan. Thank you. </a:t>
            </a:r>
          </a:p>
        </p:txBody>
      </p:sp>
      <p:sp>
        <p:nvSpPr>
          <p:cNvPr id="4" name="Slide Number Placeholder 3"/>
          <p:cNvSpPr>
            <a:spLocks noGrp="1"/>
          </p:cNvSpPr>
          <p:nvPr>
            <p:ph type="sldNum" sz="quarter" idx="5"/>
          </p:nvPr>
        </p:nvSpPr>
        <p:spPr/>
        <p:txBody>
          <a:bodyPr/>
          <a:lstStyle/>
          <a:p>
            <a:fld id="{41A4B003-E7DB-F44D-93A7-22116E9A403C}" type="slidenum">
              <a:rPr lang="en-US" smtClean="0"/>
              <a:t>2</a:t>
            </a:fld>
            <a:endParaRPr lang="en-US"/>
          </a:p>
        </p:txBody>
      </p:sp>
    </p:spTree>
    <p:extLst>
      <p:ext uri="{BB962C8B-B14F-4D97-AF65-F5344CB8AC3E}">
        <p14:creationId xmlns:p14="http://schemas.microsoft.com/office/powerpoint/2010/main" val="1122489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for the next three slides, we followed the continuum of follow-up for children at each type of survey outcome: no-concerns were found, some borderline results were found, and concerns were found. We did this to see what kind of response was given by providers at each stage. Here we have the first type of developmental screening response type, which is that no concerns were found from the screening results. What do providers do when this happens? Well, the majority indicated that they still provide the parent or primary caregiver education on developmentally appropriate activities, and they will still screen at the next interval. There were three responses not shown here that were “other,” that indicated that they would choose one of the question options as a response, based on the caregiver's interest or concern level. Of those who indicated that they would still refer for developmental assessment or evaluation, even with no concern shown in the developmental screening results, the provider type included four tribal health organizations or clinics, one of which was connected to an infant learning program setting, one private practice, and one public school. All of these respondents also chose other options as well, as this was a select all that apply question.</a:t>
            </a:r>
          </a:p>
          <a:p>
            <a:endParaRPr lang="en-US" dirty="0"/>
          </a:p>
        </p:txBody>
      </p:sp>
      <p:sp>
        <p:nvSpPr>
          <p:cNvPr id="4" name="Slide Number Placeholder 3"/>
          <p:cNvSpPr>
            <a:spLocks noGrp="1"/>
          </p:cNvSpPr>
          <p:nvPr>
            <p:ph type="sldNum" sz="quarter" idx="5"/>
          </p:nvPr>
        </p:nvSpPr>
        <p:spPr/>
        <p:txBody>
          <a:bodyPr/>
          <a:lstStyle/>
          <a:p>
            <a:fld id="{41A4B003-E7DB-F44D-93A7-22116E9A403C}" type="slidenum">
              <a:rPr lang="en-US" smtClean="0"/>
              <a:t>20</a:t>
            </a:fld>
            <a:endParaRPr lang="en-US"/>
          </a:p>
        </p:txBody>
      </p:sp>
    </p:spTree>
    <p:extLst>
      <p:ext uri="{BB962C8B-B14F-4D97-AF65-F5344CB8AC3E}">
        <p14:creationId xmlns:p14="http://schemas.microsoft.com/office/powerpoint/2010/main" val="26431073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here we are at the next level of the developmental screening results continuum, where we asked respondents, when screening results are borderline, what follow-up occurs? Select all that apply.  And we have a nice mix of responses. Our top response was parent/primary caregiver education, followed by targeted developmental monitoring based on individual need, and the third highest response being to conduct a screening at the next interval. </a:t>
            </a:r>
          </a:p>
        </p:txBody>
      </p:sp>
      <p:sp>
        <p:nvSpPr>
          <p:cNvPr id="4" name="Slide Number Placeholder 3"/>
          <p:cNvSpPr>
            <a:spLocks noGrp="1"/>
          </p:cNvSpPr>
          <p:nvPr>
            <p:ph type="sldNum" sz="quarter" idx="5"/>
          </p:nvPr>
        </p:nvSpPr>
        <p:spPr/>
        <p:txBody>
          <a:bodyPr/>
          <a:lstStyle/>
          <a:p>
            <a:fld id="{41A4B003-E7DB-F44D-93A7-22116E9A403C}" type="slidenum">
              <a:rPr lang="en-US" smtClean="0"/>
              <a:t>21</a:t>
            </a:fld>
            <a:endParaRPr lang="en-US"/>
          </a:p>
        </p:txBody>
      </p:sp>
    </p:spTree>
    <p:extLst>
      <p:ext uri="{BB962C8B-B14F-4D97-AF65-F5344CB8AC3E}">
        <p14:creationId xmlns:p14="http://schemas.microsoft.com/office/powerpoint/2010/main" val="22577553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and finally, we asked when screening results show areas of concern, what follow-up occurs? Select all that apply. The majority of the respondents indicated that they would refer for a developmental assessment or evaluation, followed closely by providing the parent/primary caregiver education on developmentally appropriate activities, and the third highest response was that targeted developmental monitoring based on individual need would be conducted. </a:t>
            </a:r>
          </a:p>
        </p:txBody>
      </p:sp>
      <p:sp>
        <p:nvSpPr>
          <p:cNvPr id="4" name="Slide Number Placeholder 3"/>
          <p:cNvSpPr>
            <a:spLocks noGrp="1"/>
          </p:cNvSpPr>
          <p:nvPr>
            <p:ph type="sldNum" sz="quarter" idx="5"/>
          </p:nvPr>
        </p:nvSpPr>
        <p:spPr/>
        <p:txBody>
          <a:bodyPr/>
          <a:lstStyle/>
          <a:p>
            <a:fld id="{41A4B003-E7DB-F44D-93A7-22116E9A403C}" type="slidenum">
              <a:rPr lang="en-US" smtClean="0"/>
              <a:t>22</a:t>
            </a:fld>
            <a:endParaRPr lang="en-US"/>
          </a:p>
        </p:txBody>
      </p:sp>
    </p:spTree>
    <p:extLst>
      <p:ext uri="{BB962C8B-B14F-4D97-AF65-F5344CB8AC3E}">
        <p14:creationId xmlns:p14="http://schemas.microsoft.com/office/powerpoint/2010/main" val="2839088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moving on, question 18 of the survey asked if primary caregivers are given the option to decline the developmental screening. 67.1% said yes, 17.6% of respondents weren’t sure, and 15.3% of the respondents said no. Off those who indicated “no”, 3 were private health care providers and one was a tribal health organization or clinic. The rest of the no respondents were early care and learning settings such as Head Start. </a:t>
            </a:r>
          </a:p>
        </p:txBody>
      </p:sp>
      <p:sp>
        <p:nvSpPr>
          <p:cNvPr id="4" name="Slide Number Placeholder 3"/>
          <p:cNvSpPr>
            <a:spLocks noGrp="1"/>
          </p:cNvSpPr>
          <p:nvPr>
            <p:ph type="sldNum" sz="quarter" idx="5"/>
          </p:nvPr>
        </p:nvSpPr>
        <p:spPr/>
        <p:txBody>
          <a:bodyPr/>
          <a:lstStyle/>
          <a:p>
            <a:fld id="{41A4B003-E7DB-F44D-93A7-22116E9A403C}" type="slidenum">
              <a:rPr lang="en-US" smtClean="0"/>
              <a:t>23</a:t>
            </a:fld>
            <a:endParaRPr lang="en-US"/>
          </a:p>
        </p:txBody>
      </p:sp>
    </p:spTree>
    <p:extLst>
      <p:ext uri="{BB962C8B-B14F-4D97-AF65-F5344CB8AC3E}">
        <p14:creationId xmlns:p14="http://schemas.microsoft.com/office/powerpoint/2010/main" val="1839635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the next question asked if primary caregivers are asked if another developmental screening has been completed previously before completing a new one. This question was important to ask because the UDSAC has heard many anecdotal reports that families are reporting developmental screening fatigue, especially in the fall when they are asked to complete one for an early care and learning program requirement, such as for Head Start enrollment, but also filling one out during the well-child check that they need in order to enroll as well. A big question that we’ve asked ourselves is how we can better facilitate the sharing of developmental screening outcomes between organizations are in situations like this. As you can see here, 63.1% of respondents indicated that they don’t ask if one has been done before, and almost 37% indicated that they ask. Of the respondents that indicated no, the provider type was varied. </a:t>
            </a:r>
          </a:p>
        </p:txBody>
      </p:sp>
      <p:sp>
        <p:nvSpPr>
          <p:cNvPr id="4" name="Slide Number Placeholder 3"/>
          <p:cNvSpPr>
            <a:spLocks noGrp="1"/>
          </p:cNvSpPr>
          <p:nvPr>
            <p:ph type="sldNum" sz="quarter" idx="5"/>
          </p:nvPr>
        </p:nvSpPr>
        <p:spPr/>
        <p:txBody>
          <a:bodyPr/>
          <a:lstStyle/>
          <a:p>
            <a:fld id="{41A4B003-E7DB-F44D-93A7-22116E9A403C}" type="slidenum">
              <a:rPr lang="en-US" smtClean="0"/>
              <a:t>24</a:t>
            </a:fld>
            <a:endParaRPr lang="en-US"/>
          </a:p>
        </p:txBody>
      </p:sp>
    </p:spTree>
    <p:extLst>
      <p:ext uri="{BB962C8B-B14F-4D97-AF65-F5344CB8AC3E}">
        <p14:creationId xmlns:p14="http://schemas.microsoft.com/office/powerpoint/2010/main" val="31500077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here we asked survey respondents if their agency or organization conducts developmental screening if the child already has an identified developmental delay. 64.3% said yes, they still screen, 20.2% said no, and 15.5% indicated that they don’t ask if the child already has an identified developmental delay before conducting the screening. In looking at the provider types indicated by the those who said yes, they still screen, the provider type was again varied, and represented almost all of the provider types or settings that we listed previously. </a:t>
            </a:r>
          </a:p>
        </p:txBody>
      </p:sp>
      <p:sp>
        <p:nvSpPr>
          <p:cNvPr id="4" name="Slide Number Placeholder 3"/>
          <p:cNvSpPr>
            <a:spLocks noGrp="1"/>
          </p:cNvSpPr>
          <p:nvPr>
            <p:ph type="sldNum" sz="quarter" idx="5"/>
          </p:nvPr>
        </p:nvSpPr>
        <p:spPr/>
        <p:txBody>
          <a:bodyPr/>
          <a:lstStyle/>
          <a:p>
            <a:fld id="{41A4B003-E7DB-F44D-93A7-22116E9A403C}" type="slidenum">
              <a:rPr lang="en-US" smtClean="0"/>
              <a:t>25</a:t>
            </a:fld>
            <a:endParaRPr lang="en-US"/>
          </a:p>
        </p:txBody>
      </p:sp>
    </p:spTree>
    <p:extLst>
      <p:ext uri="{BB962C8B-B14F-4D97-AF65-F5344CB8AC3E}">
        <p14:creationId xmlns:p14="http://schemas.microsoft.com/office/powerpoint/2010/main" val="24098607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the next few questions were of specific interest to our state Medicaid partners, because developmental screening is one of the indicators that they have to report on. They have found that the number of those who bill Medicaid for developmental screening wasn’t matching the amount of developmental screenings shown in the statewide ASQ Online system, in that eligible providers may not be billing for screening as much as they would like. There was an ad hoc work group of the UDSAC that talked about this issue and made policy change recommendations, and we are hoping this data will help Medicaid make an informed decision on those proposed changes. So here, you can see that the majority of the respondents said that they do NOT bill for developmental screening. Most of these respondents were not eligible to bill, however 10 of the respondents were tribal health organizations, 3 were community health centers, and 2 were private health care providers. </a:t>
            </a:r>
          </a:p>
        </p:txBody>
      </p:sp>
      <p:sp>
        <p:nvSpPr>
          <p:cNvPr id="4" name="Slide Number Placeholder 3"/>
          <p:cNvSpPr>
            <a:spLocks noGrp="1"/>
          </p:cNvSpPr>
          <p:nvPr>
            <p:ph type="sldNum" sz="quarter" idx="5"/>
          </p:nvPr>
        </p:nvSpPr>
        <p:spPr/>
        <p:txBody>
          <a:bodyPr/>
          <a:lstStyle/>
          <a:p>
            <a:fld id="{41A4B003-E7DB-F44D-93A7-22116E9A403C}" type="slidenum">
              <a:rPr lang="en-US" smtClean="0"/>
              <a:t>26</a:t>
            </a:fld>
            <a:endParaRPr lang="en-US"/>
          </a:p>
        </p:txBody>
      </p:sp>
    </p:spTree>
    <p:extLst>
      <p:ext uri="{BB962C8B-B14F-4D97-AF65-F5344CB8AC3E}">
        <p14:creationId xmlns:p14="http://schemas.microsoft.com/office/powerpoint/2010/main" val="3458487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next we asked respondents who indicated that YES they do bill for developmental screening, what insurance types and billing codes they use. First we’ll look to the far left at Medicaid, and it’s important to note that of the 12 respondents who reported using Medicaid, 8 indicated using the 96110 code, the other 4 didn’t know the code or left the response blank. For respondents who indicated that they bill private insurers, the majority of the respondents knew that the code was 96110, with a few who didn’t know the code. For Tricare, of the 8 respondents who reported billing Tricare, 5 indicated using the 96110 code. And finally, of the two respondents who indicated that they bill Medicare, 0 indicated a code. I’d like to point out that we did ask respondents to include a modifier code, if used, and only ONE respondent indicated that they use the correct modifier of 33. </a:t>
            </a:r>
          </a:p>
        </p:txBody>
      </p:sp>
      <p:sp>
        <p:nvSpPr>
          <p:cNvPr id="4" name="Slide Number Placeholder 3"/>
          <p:cNvSpPr>
            <a:spLocks noGrp="1"/>
          </p:cNvSpPr>
          <p:nvPr>
            <p:ph type="sldNum" sz="quarter" idx="5"/>
          </p:nvPr>
        </p:nvSpPr>
        <p:spPr/>
        <p:txBody>
          <a:bodyPr/>
          <a:lstStyle/>
          <a:p>
            <a:fld id="{41A4B003-E7DB-F44D-93A7-22116E9A403C}" type="slidenum">
              <a:rPr lang="en-US" smtClean="0"/>
              <a:t>27</a:t>
            </a:fld>
            <a:endParaRPr lang="en-US"/>
          </a:p>
        </p:txBody>
      </p:sp>
    </p:spTree>
    <p:extLst>
      <p:ext uri="{BB962C8B-B14F-4D97-AF65-F5344CB8AC3E}">
        <p14:creationId xmlns:p14="http://schemas.microsoft.com/office/powerpoint/2010/main" val="99301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and here we are at our last presentation slide. Of those respondents who said that they DON’T bill for developmental screening, we asked them what barriers exist that prevent them from billing Medicaid. Over half indicated that they weren’t eligible. 24.1% didn’t give a reason or didn’t answer, 15.5% that they were in a clinical setting but was unsure that they could or how to bill, and 6.9% indicated that they weren’t set up to bill Medicaid. </a:t>
            </a:r>
          </a:p>
        </p:txBody>
      </p:sp>
      <p:sp>
        <p:nvSpPr>
          <p:cNvPr id="4" name="Slide Number Placeholder 3"/>
          <p:cNvSpPr>
            <a:spLocks noGrp="1"/>
          </p:cNvSpPr>
          <p:nvPr>
            <p:ph type="sldNum" sz="quarter" idx="5"/>
          </p:nvPr>
        </p:nvSpPr>
        <p:spPr/>
        <p:txBody>
          <a:bodyPr/>
          <a:lstStyle/>
          <a:p>
            <a:fld id="{41A4B003-E7DB-F44D-93A7-22116E9A403C}" type="slidenum">
              <a:rPr lang="en-US" smtClean="0"/>
              <a:t>28</a:t>
            </a:fld>
            <a:endParaRPr lang="en-US"/>
          </a:p>
        </p:txBody>
      </p:sp>
    </p:spTree>
    <p:extLst>
      <p:ext uri="{BB962C8B-B14F-4D97-AF65-F5344CB8AC3E}">
        <p14:creationId xmlns:p14="http://schemas.microsoft.com/office/powerpoint/2010/main" val="918969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that’s it! I’m sure you all have questions, and we’re happy to answer them. </a:t>
            </a:r>
          </a:p>
        </p:txBody>
      </p:sp>
      <p:sp>
        <p:nvSpPr>
          <p:cNvPr id="4" name="Slide Number Placeholder 3"/>
          <p:cNvSpPr>
            <a:spLocks noGrp="1"/>
          </p:cNvSpPr>
          <p:nvPr>
            <p:ph type="sldNum" sz="quarter" idx="5"/>
          </p:nvPr>
        </p:nvSpPr>
        <p:spPr/>
        <p:txBody>
          <a:bodyPr/>
          <a:lstStyle/>
          <a:p>
            <a:fld id="{41A4B003-E7DB-F44D-93A7-22116E9A403C}" type="slidenum">
              <a:rPr lang="en-US" smtClean="0"/>
              <a:t>29</a:t>
            </a:fld>
            <a:endParaRPr lang="en-US"/>
          </a:p>
        </p:txBody>
      </p:sp>
    </p:spTree>
    <p:extLst>
      <p:ext uri="{BB962C8B-B14F-4D97-AF65-F5344CB8AC3E}">
        <p14:creationId xmlns:p14="http://schemas.microsoft.com/office/powerpoint/2010/main" val="1816692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So, before we share the results of the statewide developmental screening environmental scan, it’s important to set the scene as to how the project came about. As I mentioned, the scan is a project of the UDSAC. The UDSAC builds on the efforts of a Universal Developmental Screening Task Force that was facilitated by the Governor’s Council on Disabilities and Special Education (The Council) . This task force was convened in 2017 to move forward the vision for all children to receive age appropriate and timely developmental screenings in Alaska. The Universal Developmental Screening Task Force partners included staff from the division of public health, section of women’s, children’s and family health (where I work), HMG-AK, early childhood community leadership, physicians, public health nurses, nurse home visitors, the child care program office, behavioral health, the University of Alaska Anchorage, the EI/ILP state office, FASD diagnostic clinics, the All Alaska Pediatric Partnership, Tribal Health, and family representatives.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To keep the momentum of the task force moving forward, HMG-AK conducted a survey of task force members and produced a report focusing on the status, leadership, and structure of developmental screening efforts in the state. The findings in the report showed that an entity other than The Council needed to continue to lead statewide developmental screening efforts, (click) and so I assumed the leadership role of the newly formed UDSAC. </a:t>
            </a:r>
          </a:p>
          <a:p>
            <a:pPr marL="0" marR="0">
              <a:lnSpc>
                <a:spcPct val="107000"/>
              </a:lnSpc>
              <a:spcBef>
                <a:spcPts val="0"/>
              </a:spcBef>
              <a:spcAft>
                <a:spcPts val="80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purpose of the UDSAC is to bring key stakeholders together to ensure that all Alaska children and their caregivers have access to developmental screening. The committee will accomplish this through streamlining efforts to maximize efficiency; coordinating data sharing; ensuring access to training of developmental screening and screening tools; providing stakeholder input on the statewide Ages and Stages Questionnaire (ASQ) online system; and increasing family-focused education on developmental screening. </a:t>
            </a:r>
          </a:p>
          <a:p>
            <a:pPr marL="0" marR="0">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Members of the UDSAC include parents (who are compensated), multiple State agencies, direct providers from rural and urban communities, and the leadership of community early childhood coalitions. There are four work groups of the UDSAC  and this statewide developmental screening scan was a top priority to help inform all of the activities of each group, since we didn’t have statewide data to work </a:t>
            </a:r>
            <a:r>
              <a:rPr lang="en-US" sz="1200" dirty="0" err="1">
                <a:effectLst/>
                <a:latin typeface="Times New Roman" panose="02020603050405020304" pitchFamily="18" charset="0"/>
                <a:ea typeface="Calibri" panose="020F0502020204030204" pitchFamily="34" charset="0"/>
                <a:cs typeface="Times New Roman" panose="02020603050405020304" pitchFamily="18" charset="0"/>
              </a:rPr>
              <a:t>iwth</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since the 2017 scan, which Carmen will talk about in the next slide. </a:t>
            </a:r>
          </a:p>
          <a:p>
            <a:pPr marL="0" marR="0">
              <a:lnSpc>
                <a:spcPct val="107000"/>
              </a:lnSpc>
              <a:spcBef>
                <a:spcPts val="0"/>
              </a:spcBef>
              <a:spcAft>
                <a:spcPts val="800"/>
              </a:spcAft>
            </a:pP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I would like highlight that partners who specifically contributed to the development of this new environmental scan included HMG-AK, Prentice Consulting, Medicaid and CHIP, EI/ILP, DEED, the Alaska Center for Pediatrics, and a maternal child health epidemiologist from the division of public health. </a:t>
            </a:r>
            <a:endParaRPr lang="en-US" dirty="0"/>
          </a:p>
        </p:txBody>
      </p:sp>
      <p:sp>
        <p:nvSpPr>
          <p:cNvPr id="4" name="Slide Number Placeholder 3"/>
          <p:cNvSpPr>
            <a:spLocks noGrp="1"/>
          </p:cNvSpPr>
          <p:nvPr>
            <p:ph type="sldNum" sz="quarter" idx="5"/>
          </p:nvPr>
        </p:nvSpPr>
        <p:spPr/>
        <p:txBody>
          <a:bodyPr/>
          <a:lstStyle/>
          <a:p>
            <a:fld id="{41A4B003-E7DB-F44D-93A7-22116E9A403C}" type="slidenum">
              <a:rPr lang="en-US" smtClean="0"/>
              <a:t>3</a:t>
            </a:fld>
            <a:endParaRPr lang="en-US"/>
          </a:p>
        </p:txBody>
      </p:sp>
    </p:spTree>
    <p:extLst>
      <p:ext uri="{BB962C8B-B14F-4D97-AF65-F5344CB8AC3E}">
        <p14:creationId xmlns:p14="http://schemas.microsoft.com/office/powerpoint/2010/main" val="17319192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A4B003-E7DB-F44D-93A7-22116E9A403C}" type="slidenum">
              <a:rPr lang="en-US" smtClean="0"/>
              <a:t>30</a:t>
            </a:fld>
            <a:endParaRPr lang="en-US"/>
          </a:p>
        </p:txBody>
      </p:sp>
    </p:spTree>
    <p:extLst>
      <p:ext uri="{BB962C8B-B14F-4D97-AF65-F5344CB8AC3E}">
        <p14:creationId xmlns:p14="http://schemas.microsoft.com/office/powerpoint/2010/main" val="259233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Carmen</a:t>
            </a:r>
          </a:p>
        </p:txBody>
      </p:sp>
      <p:sp>
        <p:nvSpPr>
          <p:cNvPr id="4" name="Slide Number Placeholder 3"/>
          <p:cNvSpPr>
            <a:spLocks noGrp="1"/>
          </p:cNvSpPr>
          <p:nvPr>
            <p:ph type="sldNum" sz="quarter" idx="5"/>
          </p:nvPr>
        </p:nvSpPr>
        <p:spPr/>
        <p:txBody>
          <a:bodyPr/>
          <a:lstStyle/>
          <a:p>
            <a:fld id="{41A4B003-E7DB-F44D-93A7-22116E9A403C}" type="slidenum">
              <a:rPr lang="en-US" smtClean="0"/>
              <a:t>4</a:t>
            </a:fld>
            <a:endParaRPr lang="en-US"/>
          </a:p>
        </p:txBody>
      </p:sp>
    </p:spTree>
    <p:extLst>
      <p:ext uri="{BB962C8B-B14F-4D97-AF65-F5344CB8AC3E}">
        <p14:creationId xmlns:p14="http://schemas.microsoft.com/office/powerpoint/2010/main" val="33751840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41A4B003-E7DB-F44D-93A7-22116E9A403C}" type="slidenum">
              <a:rPr lang="en-US" smtClean="0"/>
              <a:t>5</a:t>
            </a:fld>
            <a:endParaRPr lang="en-US"/>
          </a:p>
        </p:txBody>
      </p:sp>
    </p:spTree>
    <p:extLst>
      <p:ext uri="{BB962C8B-B14F-4D97-AF65-F5344CB8AC3E}">
        <p14:creationId xmlns:p14="http://schemas.microsoft.com/office/powerpoint/2010/main" val="1342761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41A4B003-E7DB-F44D-93A7-22116E9A403C}" type="slidenum">
              <a:rPr lang="en-US" smtClean="0"/>
              <a:t>6</a:t>
            </a:fld>
            <a:endParaRPr lang="en-US"/>
          </a:p>
        </p:txBody>
      </p:sp>
    </p:spTree>
    <p:extLst>
      <p:ext uri="{BB962C8B-B14F-4D97-AF65-F5344CB8AC3E}">
        <p14:creationId xmlns:p14="http://schemas.microsoft.com/office/powerpoint/2010/main" val="3023838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41A4B003-E7DB-F44D-93A7-22116E9A403C}" type="slidenum">
              <a:rPr lang="en-US" smtClean="0"/>
              <a:t>7</a:t>
            </a:fld>
            <a:endParaRPr lang="en-US"/>
          </a:p>
        </p:txBody>
      </p:sp>
    </p:spTree>
    <p:extLst>
      <p:ext uri="{BB962C8B-B14F-4D97-AF65-F5344CB8AC3E}">
        <p14:creationId xmlns:p14="http://schemas.microsoft.com/office/powerpoint/2010/main" val="3190257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41A4B003-E7DB-F44D-93A7-22116E9A403C}" type="slidenum">
              <a:rPr lang="en-US" smtClean="0"/>
              <a:t>8</a:t>
            </a:fld>
            <a:endParaRPr lang="en-US"/>
          </a:p>
        </p:txBody>
      </p:sp>
    </p:spTree>
    <p:extLst>
      <p:ext uri="{BB962C8B-B14F-4D97-AF65-F5344CB8AC3E}">
        <p14:creationId xmlns:p14="http://schemas.microsoft.com/office/powerpoint/2010/main" val="1133020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a:t>
            </a:r>
          </a:p>
        </p:txBody>
      </p:sp>
      <p:sp>
        <p:nvSpPr>
          <p:cNvPr id="4" name="Slide Number Placeholder 3"/>
          <p:cNvSpPr>
            <a:spLocks noGrp="1"/>
          </p:cNvSpPr>
          <p:nvPr>
            <p:ph type="sldNum" sz="quarter" idx="5"/>
          </p:nvPr>
        </p:nvSpPr>
        <p:spPr/>
        <p:txBody>
          <a:bodyPr/>
          <a:lstStyle/>
          <a:p>
            <a:fld id="{41A4B003-E7DB-F44D-93A7-22116E9A403C}" type="slidenum">
              <a:rPr lang="en-US" smtClean="0"/>
              <a:t>9</a:t>
            </a:fld>
            <a:endParaRPr lang="en-US"/>
          </a:p>
        </p:txBody>
      </p:sp>
    </p:spTree>
    <p:extLst>
      <p:ext uri="{BB962C8B-B14F-4D97-AF65-F5344CB8AC3E}">
        <p14:creationId xmlns:p14="http://schemas.microsoft.com/office/powerpoint/2010/main" val="10976492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97372DCE-AF6E-5246-99B9-CE72D5170C68}"/>
              </a:ext>
            </a:extLst>
          </p:cNvPr>
          <p:cNvPicPr>
            <a:picLocks noChangeAspect="1"/>
          </p:cNvPicPr>
          <p:nvPr userDrawn="1"/>
        </p:nvPicPr>
        <p:blipFill>
          <a:blip r:embed="rId2"/>
          <a:srcRect/>
          <a:stretch/>
        </p:blipFill>
        <p:spPr>
          <a:xfrm>
            <a:off x="6281530" y="1628053"/>
            <a:ext cx="5910470" cy="5229946"/>
          </a:xfrm>
          <a:prstGeom prst="rect">
            <a:avLst/>
          </a:prstGeom>
        </p:spPr>
      </p:pic>
      <p:sp>
        <p:nvSpPr>
          <p:cNvPr id="2" name="Title 1"/>
          <p:cNvSpPr>
            <a:spLocks noGrp="1"/>
          </p:cNvSpPr>
          <p:nvPr>
            <p:ph type="ctrTitle" hasCustomPrompt="1"/>
          </p:nvPr>
        </p:nvSpPr>
        <p:spPr>
          <a:xfrm>
            <a:off x="966784" y="1093787"/>
            <a:ext cx="5775960" cy="1749426"/>
          </a:xfrm>
          <a:prstGeom prst="rect">
            <a:avLst/>
          </a:prstGeom>
        </p:spPr>
        <p:txBody>
          <a:bodyPr anchor="t" anchorCtr="0">
            <a:normAutofit/>
          </a:bodyPr>
          <a:lstStyle>
            <a:lvl1pPr algn="l">
              <a:defRPr sz="4800">
                <a:solidFill>
                  <a:schemeClr val="tx2"/>
                </a:solidFill>
              </a:defRPr>
            </a:lvl1pPr>
          </a:lstStyle>
          <a:p>
            <a:r>
              <a:rPr lang="en-US" dirty="0"/>
              <a:t>PowerPoint</a:t>
            </a:r>
            <a:br>
              <a:rPr lang="en-US" dirty="0"/>
            </a:br>
            <a:r>
              <a:rPr lang="en-US" dirty="0"/>
              <a:t>Title Example</a:t>
            </a:r>
          </a:p>
        </p:txBody>
      </p:sp>
      <p:sp>
        <p:nvSpPr>
          <p:cNvPr id="3" name="Subtitle 2"/>
          <p:cNvSpPr>
            <a:spLocks noGrp="1"/>
          </p:cNvSpPr>
          <p:nvPr>
            <p:ph type="subTitle" idx="1" hasCustomPrompt="1"/>
          </p:nvPr>
        </p:nvSpPr>
        <p:spPr>
          <a:xfrm>
            <a:off x="966784" y="2873371"/>
            <a:ext cx="5775960" cy="475692"/>
          </a:xfrm>
          <a:prstGeom prst="rect">
            <a:avLst/>
          </a:prstGeom>
        </p:spPr>
        <p:txBody>
          <a:bodyPr/>
          <a:lstStyle>
            <a:lvl1pPr marL="0" indent="0" algn="l">
              <a:buNone/>
              <a:defRPr sz="2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sub title example</a:t>
            </a:r>
          </a:p>
        </p:txBody>
      </p:sp>
      <p:sp>
        <p:nvSpPr>
          <p:cNvPr id="7" name="Rectangle 6">
            <a:extLst>
              <a:ext uri="{FF2B5EF4-FFF2-40B4-BE49-F238E27FC236}">
                <a16:creationId xmlns:a16="http://schemas.microsoft.com/office/drawing/2014/main" id="{A8971EAA-FECD-4C43-AF08-90B7C92D0CFC}"/>
              </a:ext>
            </a:extLst>
          </p:cNvPr>
          <p:cNvSpPr/>
          <p:nvPr userDrawn="1"/>
        </p:nvSpPr>
        <p:spPr>
          <a:xfrm>
            <a:off x="0" y="6556248"/>
            <a:ext cx="12192000" cy="3017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9E6C03C7-5453-F64B-9086-170789647E78}"/>
              </a:ext>
            </a:extLst>
          </p:cNvPr>
          <p:cNvSpPr>
            <a:spLocks noGrp="1"/>
          </p:cNvSpPr>
          <p:nvPr>
            <p:ph type="body" sz="quarter" idx="10" hasCustomPrompt="1"/>
          </p:nvPr>
        </p:nvSpPr>
        <p:spPr>
          <a:xfrm>
            <a:off x="966783" y="3469714"/>
            <a:ext cx="5775959" cy="462521"/>
          </a:xfrm>
          <a:prstGeom prst="rect">
            <a:avLst/>
          </a:prstGeom>
        </p:spPr>
        <p:txBody>
          <a:bodyPr>
            <a:normAutofit/>
          </a:bodyPr>
          <a:lstStyle>
            <a:lvl1pPr marL="0" indent="0" algn="l">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Lorem Ipsum</a:t>
            </a:r>
          </a:p>
        </p:txBody>
      </p:sp>
      <p:pic>
        <p:nvPicPr>
          <p:cNvPr id="23" name="Picture 22">
            <a:extLst>
              <a:ext uri="{FF2B5EF4-FFF2-40B4-BE49-F238E27FC236}">
                <a16:creationId xmlns:a16="http://schemas.microsoft.com/office/drawing/2014/main" id="{E10133AD-AC0A-AD49-AC5B-BB9BA60F5813}"/>
              </a:ext>
            </a:extLst>
          </p:cNvPr>
          <p:cNvPicPr>
            <a:picLocks noChangeAspect="1"/>
          </p:cNvPicPr>
          <p:nvPr userDrawn="1"/>
        </p:nvPicPr>
        <p:blipFill>
          <a:blip r:embed="rId3"/>
          <a:stretch>
            <a:fillRect/>
          </a:stretch>
        </p:blipFill>
        <p:spPr>
          <a:xfrm>
            <a:off x="1038226" y="4611691"/>
            <a:ext cx="3592110" cy="777240"/>
          </a:xfrm>
          <a:prstGeom prst="rect">
            <a:avLst/>
          </a:prstGeom>
        </p:spPr>
      </p:pic>
      <p:sp>
        <p:nvSpPr>
          <p:cNvPr id="5" name="Rectangle 4">
            <a:extLst>
              <a:ext uri="{FF2B5EF4-FFF2-40B4-BE49-F238E27FC236}">
                <a16:creationId xmlns:a16="http://schemas.microsoft.com/office/drawing/2014/main" id="{ABCC6CE8-8B10-6D45-933B-D530B065AF20}"/>
              </a:ext>
            </a:extLst>
          </p:cNvPr>
          <p:cNvSpPr/>
          <p:nvPr userDrawn="1"/>
        </p:nvSpPr>
        <p:spPr>
          <a:xfrm>
            <a:off x="975436" y="5655795"/>
            <a:ext cx="2180405" cy="338554"/>
          </a:xfrm>
          <a:prstGeom prst="rect">
            <a:avLst/>
          </a:prstGeom>
        </p:spPr>
        <p:txBody>
          <a:bodyPr wrap="none">
            <a:spAutoFit/>
          </a:bodyPr>
          <a:lstStyle/>
          <a:p>
            <a:pPr lvl="0"/>
            <a:r>
              <a:rPr lang="en-US" sz="1600" dirty="0" err="1">
                <a:latin typeface="Verdana" panose="020B0604030504040204" pitchFamily="34" charset="0"/>
                <a:ea typeface="Verdana" panose="020B0604030504040204" pitchFamily="34" charset="0"/>
                <a:cs typeface="Verdana" panose="020B0604030504040204" pitchFamily="34" charset="0"/>
              </a:rPr>
              <a:t>HelpMeGrowAK.org</a:t>
            </a:r>
            <a:endParaRPr lang="en-US" sz="16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52975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7BBE12-4124-0847-B582-AB0DC0A608E8}"/>
              </a:ext>
            </a:extLst>
          </p:cNvPr>
          <p:cNvSpPr/>
          <p:nvPr userDrawn="1"/>
        </p:nvSpPr>
        <p:spPr>
          <a:xfrm>
            <a:off x="0" y="0"/>
            <a:ext cx="12192000" cy="6858000"/>
          </a:xfrm>
          <a:prstGeom prst="rect">
            <a:avLst/>
          </a:prstGeom>
          <a:solidFill>
            <a:schemeClr val="accent1">
              <a:alpha val="30000"/>
            </a:schemeClr>
          </a:solidFill>
          <a:ln>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97372DCE-AF6E-5246-99B9-CE72D5170C68}"/>
              </a:ext>
            </a:extLst>
          </p:cNvPr>
          <p:cNvPicPr>
            <a:picLocks noChangeAspect="1"/>
          </p:cNvPicPr>
          <p:nvPr userDrawn="1"/>
        </p:nvPicPr>
        <p:blipFill>
          <a:blip r:embed="rId2"/>
          <a:srcRect/>
          <a:stretch/>
        </p:blipFill>
        <p:spPr>
          <a:xfrm>
            <a:off x="5435601" y="0"/>
            <a:ext cx="6756399" cy="6858000"/>
          </a:xfrm>
          <a:prstGeom prst="rect">
            <a:avLst/>
          </a:prstGeom>
        </p:spPr>
      </p:pic>
      <p:pic>
        <p:nvPicPr>
          <p:cNvPr id="6" name="Picture 5" descr="Shape&#10;&#10;Description automatically generated">
            <a:extLst>
              <a:ext uri="{FF2B5EF4-FFF2-40B4-BE49-F238E27FC236}">
                <a16:creationId xmlns:a16="http://schemas.microsoft.com/office/drawing/2014/main" id="{52642193-A3E4-DC42-A2EF-7A85F1E9A1DD}"/>
              </a:ext>
            </a:extLst>
          </p:cNvPr>
          <p:cNvPicPr>
            <a:picLocks noChangeAspect="1"/>
          </p:cNvPicPr>
          <p:nvPr userDrawn="1"/>
        </p:nvPicPr>
        <p:blipFill>
          <a:blip r:embed="rId3"/>
          <a:stretch>
            <a:fillRect/>
          </a:stretch>
        </p:blipFill>
        <p:spPr>
          <a:xfrm>
            <a:off x="-29345" y="-10661"/>
            <a:ext cx="5549709" cy="6880119"/>
          </a:xfrm>
          <a:prstGeom prst="rect">
            <a:avLst/>
          </a:prstGeom>
        </p:spPr>
      </p:pic>
      <p:sp>
        <p:nvSpPr>
          <p:cNvPr id="2" name="Title 1"/>
          <p:cNvSpPr>
            <a:spLocks noGrp="1"/>
          </p:cNvSpPr>
          <p:nvPr>
            <p:ph type="ctrTitle" hasCustomPrompt="1"/>
          </p:nvPr>
        </p:nvSpPr>
        <p:spPr>
          <a:xfrm>
            <a:off x="643226" y="967179"/>
            <a:ext cx="4292727" cy="1635344"/>
          </a:xfrm>
          <a:prstGeom prst="rect">
            <a:avLst/>
          </a:prstGeom>
        </p:spPr>
        <p:txBody>
          <a:bodyPr anchor="t" anchorCtr="0">
            <a:normAutofit/>
          </a:bodyPr>
          <a:lstStyle>
            <a:lvl1pPr algn="l">
              <a:defRPr sz="4000">
                <a:solidFill>
                  <a:schemeClr val="bg1"/>
                </a:solidFill>
              </a:defRPr>
            </a:lvl1pPr>
          </a:lstStyle>
          <a:p>
            <a:r>
              <a:rPr lang="en-US" dirty="0"/>
              <a:t>Section Divider Slide Headline</a:t>
            </a:r>
          </a:p>
        </p:txBody>
      </p:sp>
      <p:sp>
        <p:nvSpPr>
          <p:cNvPr id="3" name="Subtitle 2"/>
          <p:cNvSpPr>
            <a:spLocks noGrp="1"/>
          </p:cNvSpPr>
          <p:nvPr>
            <p:ph type="subTitle" idx="1" hasCustomPrompt="1"/>
          </p:nvPr>
        </p:nvSpPr>
        <p:spPr>
          <a:xfrm>
            <a:off x="643226" y="3112521"/>
            <a:ext cx="4292727" cy="826434"/>
          </a:xfrm>
          <a:prstGeom prst="rect">
            <a:avLst/>
          </a:prstGeom>
        </p:spPr>
        <p:txBody>
          <a:bodyPr>
            <a:normAutofit/>
          </a:bodyPr>
          <a:lstStyle>
            <a:lvl1pPr marL="0" indent="0" algn="l">
              <a:buNone/>
              <a:defRPr sz="2400" b="0"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sub title example</a:t>
            </a:r>
          </a:p>
        </p:txBody>
      </p:sp>
      <p:pic>
        <p:nvPicPr>
          <p:cNvPr id="15" name="Picture 14">
            <a:extLst>
              <a:ext uri="{FF2B5EF4-FFF2-40B4-BE49-F238E27FC236}">
                <a16:creationId xmlns:a16="http://schemas.microsoft.com/office/drawing/2014/main" id="{2EE00D88-7CE9-2B4C-8F41-A47175ABF188}"/>
              </a:ext>
            </a:extLst>
          </p:cNvPr>
          <p:cNvPicPr>
            <a:picLocks noChangeAspect="1"/>
          </p:cNvPicPr>
          <p:nvPr userDrawn="1"/>
        </p:nvPicPr>
        <p:blipFill>
          <a:blip r:embed="rId4"/>
          <a:stretch>
            <a:fillRect/>
          </a:stretch>
        </p:blipFill>
        <p:spPr>
          <a:xfrm>
            <a:off x="755514" y="5770301"/>
            <a:ext cx="2286000" cy="494631"/>
          </a:xfrm>
          <a:prstGeom prst="rect">
            <a:avLst/>
          </a:prstGeom>
        </p:spPr>
      </p:pic>
    </p:spTree>
    <p:extLst>
      <p:ext uri="{BB962C8B-B14F-4D97-AF65-F5344CB8AC3E}">
        <p14:creationId xmlns:p14="http://schemas.microsoft.com/office/powerpoint/2010/main" val="3987736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3226" y="967179"/>
            <a:ext cx="4292727" cy="1635344"/>
          </a:xfrm>
          <a:prstGeom prst="rect">
            <a:avLst/>
          </a:prstGeom>
        </p:spPr>
        <p:txBody>
          <a:bodyPr anchor="t" anchorCtr="0">
            <a:normAutofit/>
          </a:bodyPr>
          <a:lstStyle>
            <a:lvl1pPr algn="l">
              <a:defRPr sz="4000">
                <a:solidFill>
                  <a:schemeClr val="bg1"/>
                </a:solidFill>
              </a:defRPr>
            </a:lvl1pPr>
          </a:lstStyle>
          <a:p>
            <a:r>
              <a:rPr lang="en-US" dirty="0"/>
              <a:t>Section Divider Slide Headline</a:t>
            </a:r>
          </a:p>
        </p:txBody>
      </p:sp>
      <p:sp>
        <p:nvSpPr>
          <p:cNvPr id="3" name="Subtitle 2"/>
          <p:cNvSpPr>
            <a:spLocks noGrp="1"/>
          </p:cNvSpPr>
          <p:nvPr>
            <p:ph type="subTitle" idx="1" hasCustomPrompt="1"/>
          </p:nvPr>
        </p:nvSpPr>
        <p:spPr>
          <a:xfrm>
            <a:off x="643226" y="3112521"/>
            <a:ext cx="4292727" cy="826434"/>
          </a:xfrm>
          <a:prstGeom prst="rect">
            <a:avLst/>
          </a:prstGeom>
        </p:spPr>
        <p:txBody>
          <a:bodyPr>
            <a:normAutofit/>
          </a:bodyPr>
          <a:lstStyle>
            <a:lvl1pPr marL="0" indent="0" algn="l">
              <a:buNone/>
              <a:defRPr sz="2400" b="0"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sub title example</a:t>
            </a:r>
          </a:p>
        </p:txBody>
      </p:sp>
      <p:sp>
        <p:nvSpPr>
          <p:cNvPr id="5" name="Picture Placeholder 4">
            <a:extLst>
              <a:ext uri="{FF2B5EF4-FFF2-40B4-BE49-F238E27FC236}">
                <a16:creationId xmlns:a16="http://schemas.microsoft.com/office/drawing/2014/main" id="{D629098B-66BA-AD4B-9C2B-9732E487BE10}"/>
              </a:ext>
            </a:extLst>
          </p:cNvPr>
          <p:cNvSpPr>
            <a:spLocks noGrp="1"/>
          </p:cNvSpPr>
          <p:nvPr>
            <p:ph type="pic" sz="quarter" idx="10"/>
          </p:nvPr>
        </p:nvSpPr>
        <p:spPr>
          <a:xfrm>
            <a:off x="6096000" y="966788"/>
            <a:ext cx="5452774" cy="5129212"/>
          </a:xfrm>
        </p:spPr>
        <p:txBody>
          <a:bodyPr/>
          <a:lstStyle/>
          <a:p>
            <a:r>
              <a:rPr lang="en-US"/>
              <a:t>Click icon to add picture</a:t>
            </a:r>
          </a:p>
        </p:txBody>
      </p:sp>
    </p:spTree>
    <p:extLst>
      <p:ext uri="{BB962C8B-B14F-4D97-AF65-F5344CB8AC3E}">
        <p14:creationId xmlns:p14="http://schemas.microsoft.com/office/powerpoint/2010/main" val="383010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7BBE12-4124-0847-B582-AB0DC0A608E8}"/>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F1F8CAFE-8C2C-CA46-B1F3-00E0C12ABC55}"/>
              </a:ext>
            </a:extLst>
          </p:cNvPr>
          <p:cNvSpPr>
            <a:spLocks noGrp="1"/>
          </p:cNvSpPr>
          <p:nvPr>
            <p:ph type="pic" sz="quarter" idx="10"/>
          </p:nvPr>
        </p:nvSpPr>
        <p:spPr>
          <a:xfrm>
            <a:off x="0" y="-11113"/>
            <a:ext cx="12192000" cy="6880226"/>
          </a:xfrm>
        </p:spPr>
        <p:txBody>
          <a:bodyPr>
            <a:normAutofit/>
          </a:bodyPr>
          <a:lstStyle>
            <a:lvl1pPr marL="0" indent="0" algn="r">
              <a:buNone/>
              <a:defRPr sz="2400"/>
            </a:lvl1pPr>
          </a:lstStyle>
          <a:p>
            <a:r>
              <a:rPr lang="en-US"/>
              <a:t>Click icon to add picture</a:t>
            </a:r>
            <a:endParaRPr lang="en-US" dirty="0"/>
          </a:p>
        </p:txBody>
      </p:sp>
      <p:sp>
        <p:nvSpPr>
          <p:cNvPr id="2" name="Title 1"/>
          <p:cNvSpPr>
            <a:spLocks noGrp="1"/>
          </p:cNvSpPr>
          <p:nvPr>
            <p:ph type="ctrTitle" hasCustomPrompt="1"/>
          </p:nvPr>
        </p:nvSpPr>
        <p:spPr>
          <a:xfrm>
            <a:off x="643226" y="967179"/>
            <a:ext cx="4292727" cy="1635344"/>
          </a:xfrm>
          <a:prstGeom prst="rect">
            <a:avLst/>
          </a:prstGeom>
        </p:spPr>
        <p:txBody>
          <a:bodyPr anchor="t" anchorCtr="0">
            <a:normAutofit/>
          </a:bodyPr>
          <a:lstStyle>
            <a:lvl1pPr algn="l">
              <a:defRPr sz="4000">
                <a:solidFill>
                  <a:schemeClr val="bg1"/>
                </a:solidFill>
              </a:defRPr>
            </a:lvl1pPr>
          </a:lstStyle>
          <a:p>
            <a:r>
              <a:rPr lang="en-US" dirty="0"/>
              <a:t>Section Divider Slide Headline</a:t>
            </a:r>
          </a:p>
        </p:txBody>
      </p:sp>
      <p:sp>
        <p:nvSpPr>
          <p:cNvPr id="3" name="Subtitle 2"/>
          <p:cNvSpPr>
            <a:spLocks noGrp="1"/>
          </p:cNvSpPr>
          <p:nvPr>
            <p:ph type="subTitle" idx="1" hasCustomPrompt="1"/>
          </p:nvPr>
        </p:nvSpPr>
        <p:spPr>
          <a:xfrm>
            <a:off x="643226" y="3112521"/>
            <a:ext cx="4292727" cy="826434"/>
          </a:xfrm>
          <a:prstGeom prst="rect">
            <a:avLst/>
          </a:prstGeom>
        </p:spPr>
        <p:txBody>
          <a:bodyPr>
            <a:normAutofit/>
          </a:bodyPr>
          <a:lstStyle>
            <a:lvl1pPr marL="0" indent="0" algn="l">
              <a:buNone/>
              <a:defRPr sz="2400" b="0" i="1">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sub title example</a:t>
            </a:r>
          </a:p>
        </p:txBody>
      </p:sp>
    </p:spTree>
    <p:extLst>
      <p:ext uri="{BB962C8B-B14F-4D97-AF65-F5344CB8AC3E}">
        <p14:creationId xmlns:p14="http://schemas.microsoft.com/office/powerpoint/2010/main" val="594905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691" y="830993"/>
            <a:ext cx="5219309" cy="1635344"/>
          </a:xfrm>
          <a:prstGeom prst="rect">
            <a:avLst/>
          </a:prstGeom>
        </p:spPr>
        <p:txBody>
          <a:bodyPr anchor="t" anchorCtr="0">
            <a:normAutofit/>
          </a:bodyPr>
          <a:lstStyle>
            <a:lvl1pPr algn="l">
              <a:defRPr sz="4000">
                <a:solidFill>
                  <a:schemeClr val="tx2"/>
                </a:solidFill>
              </a:defRPr>
            </a:lvl1pPr>
          </a:lstStyle>
          <a:p>
            <a:r>
              <a:rPr lang="en-US" dirty="0"/>
              <a:t>Headline Placement Example</a:t>
            </a:r>
          </a:p>
        </p:txBody>
      </p:sp>
      <p:sp>
        <p:nvSpPr>
          <p:cNvPr id="3" name="Subtitle 2"/>
          <p:cNvSpPr>
            <a:spLocks noGrp="1"/>
          </p:cNvSpPr>
          <p:nvPr>
            <p:ph type="subTitle" idx="1" hasCustomPrompt="1"/>
          </p:nvPr>
        </p:nvSpPr>
        <p:spPr>
          <a:xfrm>
            <a:off x="876691" y="2462600"/>
            <a:ext cx="5219309" cy="3156322"/>
          </a:xfrm>
          <a:prstGeom prst="rect">
            <a:avLst/>
          </a:prstGeom>
        </p:spPr>
        <p:txBody>
          <a:bodyPr>
            <a:noAutofit/>
          </a:bodyPr>
          <a:lstStyle>
            <a:lvl1pPr marL="0" indent="0" algn="l">
              <a:lnSpc>
                <a:spcPct val="112000"/>
              </a:lnSpc>
              <a:buNone/>
              <a:defRPr sz="18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Placement for body copy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a:t>
            </a:r>
            <a:r>
              <a:rPr lang="en-US" dirty="0"/>
              <a:t> </a:t>
            </a:r>
            <a:r>
              <a:rPr lang="en-US" dirty="0" err="1"/>
              <a:t>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a:t>
            </a:r>
            <a:r>
              <a:rPr lang="en-US" dirty="0" err="1"/>
              <a:t>exea</a:t>
            </a:r>
            <a:r>
              <a:rPr lang="en-US" dirty="0"/>
              <a:t> com modo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p>
        </p:txBody>
      </p:sp>
      <p:pic>
        <p:nvPicPr>
          <p:cNvPr id="10" name="Picture 9">
            <a:extLst>
              <a:ext uri="{FF2B5EF4-FFF2-40B4-BE49-F238E27FC236}">
                <a16:creationId xmlns:a16="http://schemas.microsoft.com/office/drawing/2014/main" id="{1CAB6ABC-E214-834E-AFD4-14A1F587BDAF}"/>
              </a:ext>
            </a:extLst>
          </p:cNvPr>
          <p:cNvPicPr>
            <a:picLocks noChangeAspect="1"/>
          </p:cNvPicPr>
          <p:nvPr userDrawn="1"/>
        </p:nvPicPr>
        <p:blipFill>
          <a:blip r:embed="rId2"/>
          <a:stretch>
            <a:fillRect/>
          </a:stretch>
        </p:blipFill>
        <p:spPr>
          <a:xfrm>
            <a:off x="8785609" y="5752477"/>
            <a:ext cx="2286000" cy="494632"/>
          </a:xfrm>
          <a:prstGeom prst="rect">
            <a:avLst/>
          </a:prstGeom>
        </p:spPr>
      </p:pic>
      <p:sp>
        <p:nvSpPr>
          <p:cNvPr id="12" name="Picture Placeholder 11">
            <a:extLst>
              <a:ext uri="{FF2B5EF4-FFF2-40B4-BE49-F238E27FC236}">
                <a16:creationId xmlns:a16="http://schemas.microsoft.com/office/drawing/2014/main" id="{65E4971A-DF44-C746-82A3-DE7DADC36C48}"/>
              </a:ext>
            </a:extLst>
          </p:cNvPr>
          <p:cNvSpPr>
            <a:spLocks noGrp="1"/>
          </p:cNvSpPr>
          <p:nvPr>
            <p:ph type="pic" sz="quarter" idx="11"/>
          </p:nvPr>
        </p:nvSpPr>
        <p:spPr>
          <a:xfrm>
            <a:off x="6702791" y="853876"/>
            <a:ext cx="4368818" cy="4589462"/>
          </a:xfrm>
        </p:spPr>
        <p:txBody>
          <a:bodyPr/>
          <a:lstStyle/>
          <a:p>
            <a:r>
              <a:rPr lang="en-US"/>
              <a:t>Click icon to add picture</a:t>
            </a:r>
            <a:endParaRPr lang="en-US" dirty="0"/>
          </a:p>
        </p:txBody>
      </p:sp>
      <p:sp>
        <p:nvSpPr>
          <p:cNvPr id="14" name="Rectangle 13">
            <a:extLst>
              <a:ext uri="{FF2B5EF4-FFF2-40B4-BE49-F238E27FC236}">
                <a16:creationId xmlns:a16="http://schemas.microsoft.com/office/drawing/2014/main" id="{501C99F6-04E8-0A4A-88AD-E459524FFC95}"/>
              </a:ext>
            </a:extLst>
          </p:cNvPr>
          <p:cNvSpPr/>
          <p:nvPr userDrawn="1"/>
        </p:nvSpPr>
        <p:spPr>
          <a:xfrm>
            <a:off x="0" y="6556248"/>
            <a:ext cx="12192000" cy="3017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8D5DED8-38CF-5543-8AF0-9877B6288C79}"/>
              </a:ext>
            </a:extLst>
          </p:cNvPr>
          <p:cNvSpPr/>
          <p:nvPr userDrawn="1"/>
        </p:nvSpPr>
        <p:spPr>
          <a:xfrm>
            <a:off x="876691" y="6027007"/>
            <a:ext cx="1931939" cy="307777"/>
          </a:xfrm>
          <a:prstGeom prst="rect">
            <a:avLst/>
          </a:prstGeom>
        </p:spPr>
        <p:txBody>
          <a:bodyPr wrap="none">
            <a:spAutoFit/>
          </a:bodyPr>
          <a:lstStyle/>
          <a:p>
            <a:pPr lvl="0"/>
            <a:r>
              <a:rPr lang="en-US" sz="1400" dirty="0" err="1">
                <a:solidFill>
                  <a:schemeClr val="tx2"/>
                </a:solidFill>
                <a:latin typeface="Verdana" panose="020B0604030504040204" pitchFamily="34" charset="0"/>
                <a:ea typeface="Verdana" panose="020B0604030504040204" pitchFamily="34" charset="0"/>
                <a:cs typeface="Verdana" panose="020B0604030504040204" pitchFamily="34" charset="0"/>
              </a:rPr>
              <a:t>HelpMeGrowAK.org</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56395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691" y="830993"/>
            <a:ext cx="3562787" cy="1635344"/>
          </a:xfrm>
          <a:prstGeom prst="rect">
            <a:avLst/>
          </a:prstGeom>
        </p:spPr>
        <p:txBody>
          <a:bodyPr anchor="t" anchorCtr="0">
            <a:normAutofit/>
          </a:bodyPr>
          <a:lstStyle>
            <a:lvl1pPr algn="l">
              <a:defRPr sz="4000">
                <a:solidFill>
                  <a:schemeClr val="tx2"/>
                </a:solidFill>
              </a:defRPr>
            </a:lvl1pPr>
          </a:lstStyle>
          <a:p>
            <a:r>
              <a:rPr lang="en-US" dirty="0"/>
              <a:t>Headline Placement Example</a:t>
            </a:r>
          </a:p>
        </p:txBody>
      </p:sp>
      <p:pic>
        <p:nvPicPr>
          <p:cNvPr id="10" name="Picture 9">
            <a:extLst>
              <a:ext uri="{FF2B5EF4-FFF2-40B4-BE49-F238E27FC236}">
                <a16:creationId xmlns:a16="http://schemas.microsoft.com/office/drawing/2014/main" id="{1CAB6ABC-E214-834E-AFD4-14A1F587BDAF}"/>
              </a:ext>
            </a:extLst>
          </p:cNvPr>
          <p:cNvPicPr>
            <a:picLocks noChangeAspect="1"/>
          </p:cNvPicPr>
          <p:nvPr userDrawn="1"/>
        </p:nvPicPr>
        <p:blipFill>
          <a:blip r:embed="rId2"/>
          <a:stretch>
            <a:fillRect/>
          </a:stretch>
        </p:blipFill>
        <p:spPr>
          <a:xfrm>
            <a:off x="8785609" y="5752477"/>
            <a:ext cx="2286000" cy="494632"/>
          </a:xfrm>
          <a:prstGeom prst="rect">
            <a:avLst/>
          </a:prstGeom>
        </p:spPr>
      </p:pic>
      <p:sp>
        <p:nvSpPr>
          <p:cNvPr id="14" name="Rectangle 13">
            <a:extLst>
              <a:ext uri="{FF2B5EF4-FFF2-40B4-BE49-F238E27FC236}">
                <a16:creationId xmlns:a16="http://schemas.microsoft.com/office/drawing/2014/main" id="{501C99F6-04E8-0A4A-88AD-E459524FFC95}"/>
              </a:ext>
            </a:extLst>
          </p:cNvPr>
          <p:cNvSpPr/>
          <p:nvPr userDrawn="1"/>
        </p:nvSpPr>
        <p:spPr>
          <a:xfrm>
            <a:off x="0" y="6556248"/>
            <a:ext cx="12192000" cy="3017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D38F4DE7-6A4C-4742-B8E4-DC8F4046E4DD}"/>
              </a:ext>
            </a:extLst>
          </p:cNvPr>
          <p:cNvSpPr>
            <a:spLocks noGrp="1"/>
          </p:cNvSpPr>
          <p:nvPr>
            <p:ph type="body" sz="quarter" idx="11" hasCustomPrompt="1"/>
          </p:nvPr>
        </p:nvSpPr>
        <p:spPr>
          <a:xfrm>
            <a:off x="5035826" y="830263"/>
            <a:ext cx="6035400" cy="4537075"/>
          </a:xfrm>
        </p:spPr>
        <p:txBody>
          <a:bodyPr>
            <a:normAutofit/>
          </a:bodyPr>
          <a:lstStyle>
            <a:lvl1pPr>
              <a:spcAft>
                <a:spcPts val="600"/>
              </a:spcAft>
              <a:defRPr sz="2400"/>
            </a:lvl1pPr>
          </a:lstStyle>
          <a:p>
            <a:pPr lvl="0"/>
            <a:r>
              <a:rPr lang="en-US" dirty="0"/>
              <a:t>Lorem ipsum dolor sit </a:t>
            </a:r>
            <a:r>
              <a:rPr lang="en-US" dirty="0" err="1"/>
              <a:t>amet</a:t>
            </a:r>
            <a:r>
              <a:rPr lang="en-US" dirty="0"/>
              <a:t> </a:t>
            </a:r>
            <a:r>
              <a:rPr lang="en-US" dirty="0" err="1"/>
              <a:t>conset</a:t>
            </a:r>
            <a:r>
              <a:rPr lang="en-US" dirty="0"/>
              <a:t> </a:t>
            </a:r>
          </a:p>
          <a:p>
            <a:pPr lvl="0"/>
            <a:r>
              <a:rPr lang="en-US" dirty="0" err="1"/>
              <a:t>Adipiscing</a:t>
            </a:r>
            <a:r>
              <a:rPr lang="en-US" dirty="0"/>
              <a:t> </a:t>
            </a:r>
            <a:r>
              <a:rPr lang="en-US" dirty="0" err="1"/>
              <a:t>elit</a:t>
            </a:r>
            <a:r>
              <a:rPr lang="en-US" dirty="0"/>
              <a:t> sed diam </a:t>
            </a:r>
            <a:r>
              <a:rPr lang="en-US" dirty="0" err="1"/>
              <a:t>nonummy</a:t>
            </a:r>
            <a:endParaRPr lang="en-US" dirty="0"/>
          </a:p>
          <a:p>
            <a:pPr lvl="0"/>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wisi</a:t>
            </a:r>
            <a:r>
              <a:rPr lang="en-US" dirty="0"/>
              <a:t> </a:t>
            </a:r>
            <a:r>
              <a:rPr lang="en-US" dirty="0" err="1"/>
              <a:t>enim</a:t>
            </a:r>
            <a:r>
              <a:rPr lang="en-US" dirty="0"/>
              <a:t> ad </a:t>
            </a:r>
          </a:p>
          <a:p>
            <a:pPr lvl="0"/>
            <a:r>
              <a:rPr lang="en-US" dirty="0"/>
              <a:t>Minim </a:t>
            </a:r>
            <a:r>
              <a:rPr lang="en-US" dirty="0" err="1"/>
              <a:t>veniam</a:t>
            </a:r>
            <a:r>
              <a:rPr lang="en-US" dirty="0"/>
              <a:t> </a:t>
            </a:r>
            <a:r>
              <a:rPr lang="en-US" dirty="0" err="1"/>
              <a:t>quis</a:t>
            </a:r>
            <a:r>
              <a:rPr lang="en-US" dirty="0"/>
              <a:t> </a:t>
            </a:r>
            <a:r>
              <a:rPr lang="en-US" dirty="0" err="1"/>
              <a:t>nostrud</a:t>
            </a:r>
            <a:r>
              <a:rPr lang="en-US" dirty="0"/>
              <a:t> exercitation </a:t>
            </a:r>
          </a:p>
        </p:txBody>
      </p:sp>
      <p:sp>
        <p:nvSpPr>
          <p:cNvPr id="8" name="Rectangle 7">
            <a:extLst>
              <a:ext uri="{FF2B5EF4-FFF2-40B4-BE49-F238E27FC236}">
                <a16:creationId xmlns:a16="http://schemas.microsoft.com/office/drawing/2014/main" id="{EC5F0567-2150-4E4F-BD7E-68FE04E446BC}"/>
              </a:ext>
            </a:extLst>
          </p:cNvPr>
          <p:cNvSpPr/>
          <p:nvPr userDrawn="1"/>
        </p:nvSpPr>
        <p:spPr>
          <a:xfrm>
            <a:off x="876691" y="6027007"/>
            <a:ext cx="1931939" cy="307777"/>
          </a:xfrm>
          <a:prstGeom prst="rect">
            <a:avLst/>
          </a:prstGeom>
        </p:spPr>
        <p:txBody>
          <a:bodyPr wrap="none">
            <a:spAutoFit/>
          </a:bodyPr>
          <a:lstStyle/>
          <a:p>
            <a:pPr lvl="0"/>
            <a:r>
              <a:rPr lang="en-US" sz="1400" dirty="0" err="1">
                <a:solidFill>
                  <a:schemeClr val="tx2"/>
                </a:solidFill>
                <a:latin typeface="Verdana" panose="020B0604030504040204" pitchFamily="34" charset="0"/>
                <a:ea typeface="Verdana" panose="020B0604030504040204" pitchFamily="34" charset="0"/>
                <a:cs typeface="Verdana" panose="020B0604030504040204" pitchFamily="34" charset="0"/>
              </a:rPr>
              <a:t>HelpMeGrowAK.org</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926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814820-8F1D-2D49-BFAF-6868B1D26CF3}"/>
              </a:ext>
            </a:extLst>
          </p:cNvPr>
          <p:cNvSpPr/>
          <p:nvPr userDrawn="1"/>
        </p:nvSpPr>
        <p:spPr>
          <a:xfrm>
            <a:off x="0" y="0"/>
            <a:ext cx="121920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76691" y="830993"/>
            <a:ext cx="3562787" cy="1635344"/>
          </a:xfrm>
          <a:prstGeom prst="rect">
            <a:avLst/>
          </a:prstGeom>
        </p:spPr>
        <p:txBody>
          <a:bodyPr anchor="t" anchorCtr="0">
            <a:normAutofit/>
          </a:bodyPr>
          <a:lstStyle>
            <a:lvl1pPr algn="l">
              <a:defRPr sz="4000">
                <a:solidFill>
                  <a:schemeClr val="bg1"/>
                </a:solidFill>
              </a:defRPr>
            </a:lvl1pPr>
          </a:lstStyle>
          <a:p>
            <a:r>
              <a:rPr lang="en-US" dirty="0"/>
              <a:t>Headline Placement Example</a:t>
            </a:r>
          </a:p>
        </p:txBody>
      </p:sp>
      <p:sp>
        <p:nvSpPr>
          <p:cNvPr id="5" name="Text Placeholder 4">
            <a:extLst>
              <a:ext uri="{FF2B5EF4-FFF2-40B4-BE49-F238E27FC236}">
                <a16:creationId xmlns:a16="http://schemas.microsoft.com/office/drawing/2014/main" id="{D38F4DE7-6A4C-4742-B8E4-DC8F4046E4DD}"/>
              </a:ext>
            </a:extLst>
          </p:cNvPr>
          <p:cNvSpPr>
            <a:spLocks noGrp="1"/>
          </p:cNvSpPr>
          <p:nvPr>
            <p:ph type="body" sz="quarter" idx="11" hasCustomPrompt="1"/>
          </p:nvPr>
        </p:nvSpPr>
        <p:spPr>
          <a:xfrm>
            <a:off x="5035826" y="830263"/>
            <a:ext cx="6035400" cy="4537075"/>
          </a:xfrm>
        </p:spPr>
        <p:txBody>
          <a:bodyPr>
            <a:normAutofit/>
          </a:bodyPr>
          <a:lstStyle>
            <a:lvl1pPr>
              <a:spcAft>
                <a:spcPts val="600"/>
              </a:spcAft>
              <a:defRPr sz="2400">
                <a:solidFill>
                  <a:schemeClr val="bg1"/>
                </a:solidFill>
              </a:defRPr>
            </a:lvl1pPr>
          </a:lstStyle>
          <a:p>
            <a:pPr lvl="0"/>
            <a:r>
              <a:rPr lang="en-US" dirty="0"/>
              <a:t>Lorem ipsum dolor sit </a:t>
            </a:r>
            <a:r>
              <a:rPr lang="en-US" dirty="0" err="1"/>
              <a:t>amet</a:t>
            </a:r>
            <a:r>
              <a:rPr lang="en-US" dirty="0"/>
              <a:t> </a:t>
            </a:r>
            <a:r>
              <a:rPr lang="en-US" dirty="0" err="1"/>
              <a:t>conset</a:t>
            </a:r>
            <a:r>
              <a:rPr lang="en-US" dirty="0"/>
              <a:t> </a:t>
            </a:r>
          </a:p>
          <a:p>
            <a:pPr lvl="0"/>
            <a:r>
              <a:rPr lang="en-US" dirty="0" err="1"/>
              <a:t>Adipiscing</a:t>
            </a:r>
            <a:r>
              <a:rPr lang="en-US" dirty="0"/>
              <a:t> </a:t>
            </a:r>
            <a:r>
              <a:rPr lang="en-US" dirty="0" err="1"/>
              <a:t>elit</a:t>
            </a:r>
            <a:r>
              <a:rPr lang="en-US" dirty="0"/>
              <a:t> sed diam </a:t>
            </a:r>
            <a:r>
              <a:rPr lang="en-US" dirty="0" err="1"/>
              <a:t>nonummy</a:t>
            </a:r>
            <a:endParaRPr lang="en-US" dirty="0"/>
          </a:p>
          <a:p>
            <a:pPr lvl="0"/>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wisi</a:t>
            </a:r>
            <a:r>
              <a:rPr lang="en-US" dirty="0"/>
              <a:t> </a:t>
            </a:r>
            <a:r>
              <a:rPr lang="en-US" dirty="0" err="1"/>
              <a:t>enim</a:t>
            </a:r>
            <a:r>
              <a:rPr lang="en-US" dirty="0"/>
              <a:t> ad </a:t>
            </a:r>
          </a:p>
          <a:p>
            <a:pPr lvl="0"/>
            <a:r>
              <a:rPr lang="en-US" dirty="0"/>
              <a:t>Minim </a:t>
            </a:r>
            <a:r>
              <a:rPr lang="en-US" dirty="0" err="1"/>
              <a:t>veniam</a:t>
            </a:r>
            <a:r>
              <a:rPr lang="en-US" dirty="0"/>
              <a:t> </a:t>
            </a:r>
            <a:r>
              <a:rPr lang="en-US" dirty="0" err="1"/>
              <a:t>quis</a:t>
            </a:r>
            <a:r>
              <a:rPr lang="en-US" dirty="0"/>
              <a:t> </a:t>
            </a:r>
            <a:r>
              <a:rPr lang="en-US" dirty="0" err="1"/>
              <a:t>nostrud</a:t>
            </a:r>
            <a:r>
              <a:rPr lang="en-US" dirty="0"/>
              <a:t> exercitation </a:t>
            </a:r>
          </a:p>
        </p:txBody>
      </p:sp>
      <p:pic>
        <p:nvPicPr>
          <p:cNvPr id="8" name="Picture 7">
            <a:extLst>
              <a:ext uri="{FF2B5EF4-FFF2-40B4-BE49-F238E27FC236}">
                <a16:creationId xmlns:a16="http://schemas.microsoft.com/office/drawing/2014/main" id="{066C3456-B72B-A944-B821-75D4A8EB5E63}"/>
              </a:ext>
            </a:extLst>
          </p:cNvPr>
          <p:cNvPicPr>
            <a:picLocks noChangeAspect="1"/>
          </p:cNvPicPr>
          <p:nvPr userDrawn="1"/>
        </p:nvPicPr>
        <p:blipFill>
          <a:blip r:embed="rId2"/>
          <a:stretch>
            <a:fillRect/>
          </a:stretch>
        </p:blipFill>
        <p:spPr>
          <a:xfrm>
            <a:off x="8785226" y="5754426"/>
            <a:ext cx="2286000" cy="494631"/>
          </a:xfrm>
          <a:prstGeom prst="rect">
            <a:avLst/>
          </a:prstGeom>
        </p:spPr>
      </p:pic>
      <p:sp>
        <p:nvSpPr>
          <p:cNvPr id="9" name="Rectangle 8">
            <a:extLst>
              <a:ext uri="{FF2B5EF4-FFF2-40B4-BE49-F238E27FC236}">
                <a16:creationId xmlns:a16="http://schemas.microsoft.com/office/drawing/2014/main" id="{4C16874C-ABFC-154A-9C9E-3409E634DA74}"/>
              </a:ext>
            </a:extLst>
          </p:cNvPr>
          <p:cNvSpPr/>
          <p:nvPr userDrawn="1"/>
        </p:nvSpPr>
        <p:spPr>
          <a:xfrm>
            <a:off x="876691" y="6027007"/>
            <a:ext cx="1931939" cy="307777"/>
          </a:xfrm>
          <a:prstGeom prst="rect">
            <a:avLst/>
          </a:prstGeom>
        </p:spPr>
        <p:txBody>
          <a:bodyPr wrap="none">
            <a:spAutoFit/>
          </a:bodyPr>
          <a:lstStyle/>
          <a:p>
            <a:pPr lvl="0"/>
            <a:r>
              <a:rPr lang="en-US"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HelpMeGrowAK.org</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77772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8814820-8F1D-2D49-BFAF-6868B1D26CF3}"/>
              </a:ext>
            </a:extLst>
          </p:cNvPr>
          <p:cNvSpPr/>
          <p:nvPr userDrawn="1"/>
        </p:nvSpPr>
        <p:spPr>
          <a:xfrm>
            <a:off x="0" y="0"/>
            <a:ext cx="12192000"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76691" y="830993"/>
            <a:ext cx="3562787" cy="1635344"/>
          </a:xfrm>
          <a:prstGeom prst="rect">
            <a:avLst/>
          </a:prstGeom>
        </p:spPr>
        <p:txBody>
          <a:bodyPr anchor="t" anchorCtr="0">
            <a:normAutofit/>
          </a:bodyPr>
          <a:lstStyle>
            <a:lvl1pPr algn="l">
              <a:defRPr sz="4000">
                <a:solidFill>
                  <a:schemeClr val="bg1"/>
                </a:solidFill>
              </a:defRPr>
            </a:lvl1pPr>
          </a:lstStyle>
          <a:p>
            <a:r>
              <a:rPr lang="en-US" dirty="0"/>
              <a:t>Headline Placement Example</a:t>
            </a:r>
          </a:p>
        </p:txBody>
      </p:sp>
      <p:sp>
        <p:nvSpPr>
          <p:cNvPr id="5" name="Text Placeholder 4">
            <a:extLst>
              <a:ext uri="{FF2B5EF4-FFF2-40B4-BE49-F238E27FC236}">
                <a16:creationId xmlns:a16="http://schemas.microsoft.com/office/drawing/2014/main" id="{D38F4DE7-6A4C-4742-B8E4-DC8F4046E4DD}"/>
              </a:ext>
            </a:extLst>
          </p:cNvPr>
          <p:cNvSpPr>
            <a:spLocks noGrp="1"/>
          </p:cNvSpPr>
          <p:nvPr>
            <p:ph type="body" sz="quarter" idx="11" hasCustomPrompt="1"/>
          </p:nvPr>
        </p:nvSpPr>
        <p:spPr>
          <a:xfrm>
            <a:off x="5035826" y="830263"/>
            <a:ext cx="6035400" cy="4537075"/>
          </a:xfrm>
        </p:spPr>
        <p:txBody>
          <a:bodyPr>
            <a:normAutofit/>
          </a:bodyPr>
          <a:lstStyle>
            <a:lvl1pPr>
              <a:spcAft>
                <a:spcPts val="600"/>
              </a:spcAft>
              <a:defRPr sz="2400">
                <a:solidFill>
                  <a:schemeClr val="bg1"/>
                </a:solidFill>
              </a:defRPr>
            </a:lvl1pPr>
          </a:lstStyle>
          <a:p>
            <a:pPr lvl="0"/>
            <a:r>
              <a:rPr lang="en-US" dirty="0"/>
              <a:t>Lorem ipsum dolor sit </a:t>
            </a:r>
            <a:r>
              <a:rPr lang="en-US" dirty="0" err="1"/>
              <a:t>amet</a:t>
            </a:r>
            <a:r>
              <a:rPr lang="en-US" dirty="0"/>
              <a:t> </a:t>
            </a:r>
            <a:r>
              <a:rPr lang="en-US" dirty="0" err="1"/>
              <a:t>conset</a:t>
            </a:r>
            <a:r>
              <a:rPr lang="en-US" dirty="0"/>
              <a:t> </a:t>
            </a:r>
          </a:p>
          <a:p>
            <a:pPr lvl="0"/>
            <a:r>
              <a:rPr lang="en-US" dirty="0" err="1"/>
              <a:t>Adipiscing</a:t>
            </a:r>
            <a:r>
              <a:rPr lang="en-US" dirty="0"/>
              <a:t> </a:t>
            </a:r>
            <a:r>
              <a:rPr lang="en-US" dirty="0" err="1"/>
              <a:t>elit</a:t>
            </a:r>
            <a:r>
              <a:rPr lang="en-US" dirty="0"/>
              <a:t> sed diam </a:t>
            </a:r>
            <a:r>
              <a:rPr lang="en-US" dirty="0" err="1"/>
              <a:t>nonummy</a:t>
            </a:r>
            <a:endParaRPr lang="en-US" dirty="0"/>
          </a:p>
          <a:p>
            <a:pPr lvl="0"/>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wisi</a:t>
            </a:r>
            <a:r>
              <a:rPr lang="en-US" dirty="0"/>
              <a:t> </a:t>
            </a:r>
            <a:r>
              <a:rPr lang="en-US" dirty="0" err="1"/>
              <a:t>enim</a:t>
            </a:r>
            <a:r>
              <a:rPr lang="en-US" dirty="0"/>
              <a:t> ad </a:t>
            </a:r>
          </a:p>
          <a:p>
            <a:pPr lvl="0"/>
            <a:r>
              <a:rPr lang="en-US" dirty="0"/>
              <a:t>Minim </a:t>
            </a:r>
            <a:r>
              <a:rPr lang="en-US" dirty="0" err="1"/>
              <a:t>veniam</a:t>
            </a:r>
            <a:r>
              <a:rPr lang="en-US" dirty="0"/>
              <a:t> </a:t>
            </a:r>
            <a:r>
              <a:rPr lang="en-US" dirty="0" err="1"/>
              <a:t>quis</a:t>
            </a:r>
            <a:r>
              <a:rPr lang="en-US" dirty="0"/>
              <a:t> </a:t>
            </a:r>
            <a:r>
              <a:rPr lang="en-US" dirty="0" err="1"/>
              <a:t>nostrud</a:t>
            </a:r>
            <a:r>
              <a:rPr lang="en-US" dirty="0"/>
              <a:t> exercitation </a:t>
            </a:r>
          </a:p>
        </p:txBody>
      </p:sp>
      <p:pic>
        <p:nvPicPr>
          <p:cNvPr id="8" name="Picture 7">
            <a:extLst>
              <a:ext uri="{FF2B5EF4-FFF2-40B4-BE49-F238E27FC236}">
                <a16:creationId xmlns:a16="http://schemas.microsoft.com/office/drawing/2014/main" id="{066C3456-B72B-A944-B821-75D4A8EB5E63}"/>
              </a:ext>
            </a:extLst>
          </p:cNvPr>
          <p:cNvPicPr>
            <a:picLocks noChangeAspect="1"/>
          </p:cNvPicPr>
          <p:nvPr userDrawn="1"/>
        </p:nvPicPr>
        <p:blipFill>
          <a:blip r:embed="rId2"/>
          <a:stretch>
            <a:fillRect/>
          </a:stretch>
        </p:blipFill>
        <p:spPr>
          <a:xfrm>
            <a:off x="8785226" y="5754426"/>
            <a:ext cx="2286000" cy="494631"/>
          </a:xfrm>
          <a:prstGeom prst="rect">
            <a:avLst/>
          </a:prstGeom>
        </p:spPr>
      </p:pic>
      <p:sp>
        <p:nvSpPr>
          <p:cNvPr id="9" name="Rectangle 8">
            <a:extLst>
              <a:ext uri="{FF2B5EF4-FFF2-40B4-BE49-F238E27FC236}">
                <a16:creationId xmlns:a16="http://schemas.microsoft.com/office/drawing/2014/main" id="{5DAEE7B6-216D-DE4A-8645-DB45D0DE89A6}"/>
              </a:ext>
            </a:extLst>
          </p:cNvPr>
          <p:cNvSpPr/>
          <p:nvPr userDrawn="1"/>
        </p:nvSpPr>
        <p:spPr>
          <a:xfrm>
            <a:off x="876691" y="6027007"/>
            <a:ext cx="1931939" cy="307777"/>
          </a:xfrm>
          <a:prstGeom prst="rect">
            <a:avLst/>
          </a:prstGeom>
        </p:spPr>
        <p:txBody>
          <a:bodyPr wrap="none">
            <a:spAutoFit/>
          </a:bodyPr>
          <a:lstStyle/>
          <a:p>
            <a:pPr lvl="0"/>
            <a:r>
              <a:rPr lang="en-US" sz="1400" dirty="0" err="1">
                <a:solidFill>
                  <a:schemeClr val="bg1"/>
                </a:solidFill>
                <a:latin typeface="Verdana" panose="020B0604030504040204" pitchFamily="34" charset="0"/>
                <a:ea typeface="Verdana" panose="020B0604030504040204" pitchFamily="34" charset="0"/>
                <a:cs typeface="Verdana" panose="020B0604030504040204" pitchFamily="34" charset="0"/>
              </a:rPr>
              <a:t>HelpMeGrowAK.org</a:t>
            </a: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0355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76691" y="830993"/>
            <a:ext cx="3562787" cy="1635344"/>
          </a:xfrm>
          <a:prstGeom prst="rect">
            <a:avLst/>
          </a:prstGeom>
        </p:spPr>
        <p:txBody>
          <a:bodyPr anchor="t" anchorCtr="0">
            <a:normAutofit/>
          </a:bodyPr>
          <a:lstStyle>
            <a:lvl1pPr algn="l">
              <a:defRPr sz="4000">
                <a:solidFill>
                  <a:schemeClr val="bg1"/>
                </a:solidFill>
              </a:defRPr>
            </a:lvl1pPr>
          </a:lstStyle>
          <a:p>
            <a:r>
              <a:rPr lang="en-US" dirty="0"/>
              <a:t>Headline Placement Example</a:t>
            </a:r>
          </a:p>
        </p:txBody>
      </p:sp>
      <p:sp>
        <p:nvSpPr>
          <p:cNvPr id="5" name="Text Placeholder 4">
            <a:extLst>
              <a:ext uri="{FF2B5EF4-FFF2-40B4-BE49-F238E27FC236}">
                <a16:creationId xmlns:a16="http://schemas.microsoft.com/office/drawing/2014/main" id="{D38F4DE7-6A4C-4742-B8E4-DC8F4046E4DD}"/>
              </a:ext>
            </a:extLst>
          </p:cNvPr>
          <p:cNvSpPr>
            <a:spLocks noGrp="1"/>
          </p:cNvSpPr>
          <p:nvPr>
            <p:ph type="body" sz="quarter" idx="11" hasCustomPrompt="1"/>
          </p:nvPr>
        </p:nvSpPr>
        <p:spPr>
          <a:xfrm>
            <a:off x="5035826" y="830263"/>
            <a:ext cx="6035400" cy="4537075"/>
          </a:xfrm>
        </p:spPr>
        <p:txBody>
          <a:bodyPr>
            <a:normAutofit/>
          </a:bodyPr>
          <a:lstStyle>
            <a:lvl1pPr>
              <a:spcAft>
                <a:spcPts val="600"/>
              </a:spcAft>
              <a:defRPr sz="2400">
                <a:solidFill>
                  <a:schemeClr val="bg1"/>
                </a:solidFill>
              </a:defRPr>
            </a:lvl1pPr>
          </a:lstStyle>
          <a:p>
            <a:pPr lvl="0"/>
            <a:r>
              <a:rPr lang="en-US" dirty="0"/>
              <a:t>Lorem ipsum dolor sit </a:t>
            </a:r>
            <a:r>
              <a:rPr lang="en-US" dirty="0" err="1"/>
              <a:t>amet</a:t>
            </a:r>
            <a:r>
              <a:rPr lang="en-US" dirty="0"/>
              <a:t> </a:t>
            </a:r>
            <a:r>
              <a:rPr lang="en-US" dirty="0" err="1"/>
              <a:t>conset</a:t>
            </a:r>
            <a:r>
              <a:rPr lang="en-US" dirty="0"/>
              <a:t> </a:t>
            </a:r>
          </a:p>
          <a:p>
            <a:pPr lvl="0"/>
            <a:r>
              <a:rPr lang="en-US" dirty="0" err="1"/>
              <a:t>Adipiscing</a:t>
            </a:r>
            <a:r>
              <a:rPr lang="en-US" dirty="0"/>
              <a:t> </a:t>
            </a:r>
            <a:r>
              <a:rPr lang="en-US" dirty="0" err="1"/>
              <a:t>elit</a:t>
            </a:r>
            <a:r>
              <a:rPr lang="en-US" dirty="0"/>
              <a:t> sed diam </a:t>
            </a:r>
            <a:r>
              <a:rPr lang="en-US" dirty="0" err="1"/>
              <a:t>nonummy</a:t>
            </a:r>
            <a:endParaRPr lang="en-US" dirty="0"/>
          </a:p>
          <a:p>
            <a:pPr lvl="0"/>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a:t>
            </a:r>
          </a:p>
          <a:p>
            <a:pPr lvl="0"/>
            <a:r>
              <a:rPr lang="en-US" dirty="0" err="1"/>
              <a:t>Aliquam</a:t>
            </a:r>
            <a:r>
              <a:rPr lang="en-US" dirty="0"/>
              <a:t> </a:t>
            </a:r>
            <a:r>
              <a:rPr lang="en-US" dirty="0" err="1"/>
              <a:t>erat</a:t>
            </a:r>
            <a:r>
              <a:rPr lang="en-US" dirty="0"/>
              <a:t> </a:t>
            </a:r>
            <a:r>
              <a:rPr lang="en-US" dirty="0" err="1"/>
              <a:t>volutpat</a:t>
            </a:r>
            <a:r>
              <a:rPr lang="en-US" dirty="0"/>
              <a:t> </a:t>
            </a:r>
            <a:r>
              <a:rPr lang="en-US" dirty="0" err="1"/>
              <a:t>wisi</a:t>
            </a:r>
            <a:r>
              <a:rPr lang="en-US" dirty="0"/>
              <a:t> </a:t>
            </a:r>
            <a:r>
              <a:rPr lang="en-US" dirty="0" err="1"/>
              <a:t>enim</a:t>
            </a:r>
            <a:r>
              <a:rPr lang="en-US" dirty="0"/>
              <a:t> ad </a:t>
            </a:r>
          </a:p>
          <a:p>
            <a:pPr lvl="0"/>
            <a:r>
              <a:rPr lang="en-US" dirty="0"/>
              <a:t>Minim </a:t>
            </a:r>
            <a:r>
              <a:rPr lang="en-US" dirty="0" err="1"/>
              <a:t>veniam</a:t>
            </a:r>
            <a:r>
              <a:rPr lang="en-US" dirty="0"/>
              <a:t> </a:t>
            </a:r>
            <a:r>
              <a:rPr lang="en-US" dirty="0" err="1"/>
              <a:t>quis</a:t>
            </a:r>
            <a:r>
              <a:rPr lang="en-US" dirty="0"/>
              <a:t> </a:t>
            </a:r>
            <a:r>
              <a:rPr lang="en-US" dirty="0" err="1"/>
              <a:t>nostrud</a:t>
            </a:r>
            <a:r>
              <a:rPr lang="en-US" dirty="0"/>
              <a:t> exercitation </a:t>
            </a:r>
          </a:p>
        </p:txBody>
      </p:sp>
    </p:spTree>
    <p:extLst>
      <p:ext uri="{BB962C8B-B14F-4D97-AF65-F5344CB8AC3E}">
        <p14:creationId xmlns:p14="http://schemas.microsoft.com/office/powerpoint/2010/main" val="16575368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A2697F0-42D5-D74B-A987-BB54B547784D}"/>
              </a:ext>
            </a:extLst>
          </p:cNvPr>
          <p:cNvSpPr/>
          <p:nvPr userDrawn="1"/>
        </p:nvSpPr>
        <p:spPr>
          <a:xfrm>
            <a:off x="0" y="436"/>
            <a:ext cx="49911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76692" y="830993"/>
            <a:ext cx="3449982" cy="1635344"/>
          </a:xfrm>
          <a:prstGeom prst="rect">
            <a:avLst/>
          </a:prstGeom>
        </p:spPr>
        <p:txBody>
          <a:bodyPr anchor="t" anchorCtr="0">
            <a:normAutofit/>
          </a:bodyPr>
          <a:lstStyle>
            <a:lvl1pPr algn="l">
              <a:defRPr sz="4000">
                <a:solidFill>
                  <a:schemeClr val="bg1"/>
                </a:solidFill>
              </a:defRPr>
            </a:lvl1pPr>
          </a:lstStyle>
          <a:p>
            <a:r>
              <a:rPr lang="en-US" dirty="0"/>
              <a:t>Divider Slide Headline</a:t>
            </a:r>
          </a:p>
        </p:txBody>
      </p:sp>
      <p:pic>
        <p:nvPicPr>
          <p:cNvPr id="10" name="Picture 9">
            <a:extLst>
              <a:ext uri="{FF2B5EF4-FFF2-40B4-BE49-F238E27FC236}">
                <a16:creationId xmlns:a16="http://schemas.microsoft.com/office/drawing/2014/main" id="{1CAB6ABC-E214-834E-AFD4-14A1F587BDAF}"/>
              </a:ext>
            </a:extLst>
          </p:cNvPr>
          <p:cNvPicPr>
            <a:picLocks noChangeAspect="1"/>
          </p:cNvPicPr>
          <p:nvPr userDrawn="1"/>
        </p:nvPicPr>
        <p:blipFill>
          <a:blip r:embed="rId2"/>
          <a:stretch>
            <a:fillRect/>
          </a:stretch>
        </p:blipFill>
        <p:spPr>
          <a:xfrm>
            <a:off x="8785609" y="5752477"/>
            <a:ext cx="2286000" cy="494632"/>
          </a:xfrm>
          <a:prstGeom prst="rect">
            <a:avLst/>
          </a:prstGeom>
        </p:spPr>
      </p:pic>
      <p:pic>
        <p:nvPicPr>
          <p:cNvPr id="4" name="Picture 3" descr="Background pattern&#10;&#10;Description automatically generated">
            <a:extLst>
              <a:ext uri="{FF2B5EF4-FFF2-40B4-BE49-F238E27FC236}">
                <a16:creationId xmlns:a16="http://schemas.microsoft.com/office/drawing/2014/main" id="{86D1DFA1-4D02-8248-95D8-B3D8A41F96E0}"/>
              </a:ext>
            </a:extLst>
          </p:cNvPr>
          <p:cNvPicPr>
            <a:picLocks noChangeAspect="1"/>
          </p:cNvPicPr>
          <p:nvPr userDrawn="1"/>
        </p:nvPicPr>
        <p:blipFill>
          <a:blip r:embed="rId3"/>
          <a:stretch>
            <a:fillRect/>
          </a:stretch>
        </p:blipFill>
        <p:spPr>
          <a:xfrm>
            <a:off x="0" y="2730936"/>
            <a:ext cx="4991100" cy="4127500"/>
          </a:xfrm>
          <a:prstGeom prst="rect">
            <a:avLst/>
          </a:prstGeom>
        </p:spPr>
      </p:pic>
      <p:sp>
        <p:nvSpPr>
          <p:cNvPr id="12" name="Text Placeholder 11">
            <a:extLst>
              <a:ext uri="{FF2B5EF4-FFF2-40B4-BE49-F238E27FC236}">
                <a16:creationId xmlns:a16="http://schemas.microsoft.com/office/drawing/2014/main" id="{67F7272F-E5CD-594B-BF19-D7B5D70E4542}"/>
              </a:ext>
            </a:extLst>
          </p:cNvPr>
          <p:cNvSpPr>
            <a:spLocks noGrp="1"/>
          </p:cNvSpPr>
          <p:nvPr>
            <p:ph type="body" sz="quarter" idx="11" hasCustomPrompt="1"/>
          </p:nvPr>
        </p:nvSpPr>
        <p:spPr>
          <a:xfrm>
            <a:off x="5784430" y="830263"/>
            <a:ext cx="5286796" cy="4381500"/>
          </a:xfrm>
        </p:spPr>
        <p:txBody>
          <a:bodyPr/>
          <a:lstStyle>
            <a:lvl1pPr marL="0" indent="0" algn="l">
              <a:lnSpc>
                <a:spcPct val="112000"/>
              </a:lnSpc>
              <a:buNone/>
              <a:defRPr sz="34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solidFill>
                  <a:schemeClr val="tx2"/>
                </a:solidFill>
              </a:rPr>
              <a:t>Block quote example for quotes or a single statement/ sentence of greater importance.</a:t>
            </a:r>
          </a:p>
        </p:txBody>
      </p:sp>
      <p:sp>
        <p:nvSpPr>
          <p:cNvPr id="11" name="Rectangle 10">
            <a:extLst>
              <a:ext uri="{FF2B5EF4-FFF2-40B4-BE49-F238E27FC236}">
                <a16:creationId xmlns:a16="http://schemas.microsoft.com/office/drawing/2014/main" id="{7C63A476-64ED-8E46-901C-E7B4561ED452}"/>
              </a:ext>
            </a:extLst>
          </p:cNvPr>
          <p:cNvSpPr/>
          <p:nvPr userDrawn="1"/>
        </p:nvSpPr>
        <p:spPr>
          <a:xfrm>
            <a:off x="5784430" y="6027007"/>
            <a:ext cx="2088931" cy="307777"/>
          </a:xfrm>
          <a:prstGeom prst="rect">
            <a:avLst/>
          </a:prstGeom>
        </p:spPr>
        <p:txBody>
          <a:bodyPr wrap="square">
            <a:spAutoFit/>
          </a:bodyPr>
          <a:lstStyle/>
          <a:p>
            <a:pPr lvl="0"/>
            <a:r>
              <a:rPr lang="en-US" sz="1400" dirty="0" err="1">
                <a:solidFill>
                  <a:schemeClr val="tx2"/>
                </a:solidFill>
                <a:latin typeface="Verdana" panose="020B0604030504040204" pitchFamily="34" charset="0"/>
                <a:ea typeface="Verdana" panose="020B0604030504040204" pitchFamily="34" charset="0"/>
                <a:cs typeface="Verdana" panose="020B0604030504040204" pitchFamily="34" charset="0"/>
              </a:rPr>
              <a:t>HelpMeGrowAK.org</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807747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CAB6ABC-E214-834E-AFD4-14A1F587BDAF}"/>
              </a:ext>
            </a:extLst>
          </p:cNvPr>
          <p:cNvPicPr>
            <a:picLocks noChangeAspect="1"/>
          </p:cNvPicPr>
          <p:nvPr userDrawn="1"/>
        </p:nvPicPr>
        <p:blipFill>
          <a:blip r:embed="rId2"/>
          <a:stretch>
            <a:fillRect/>
          </a:stretch>
        </p:blipFill>
        <p:spPr>
          <a:xfrm>
            <a:off x="8785609" y="5752477"/>
            <a:ext cx="2286000" cy="494632"/>
          </a:xfrm>
          <a:prstGeom prst="rect">
            <a:avLst/>
          </a:prstGeom>
        </p:spPr>
      </p:pic>
      <p:sp>
        <p:nvSpPr>
          <p:cNvPr id="14" name="Rectangle 13">
            <a:extLst>
              <a:ext uri="{FF2B5EF4-FFF2-40B4-BE49-F238E27FC236}">
                <a16:creationId xmlns:a16="http://schemas.microsoft.com/office/drawing/2014/main" id="{501C99F6-04E8-0A4A-88AD-E459524FFC95}"/>
              </a:ext>
            </a:extLst>
          </p:cNvPr>
          <p:cNvSpPr/>
          <p:nvPr userDrawn="1"/>
        </p:nvSpPr>
        <p:spPr>
          <a:xfrm>
            <a:off x="0" y="6556248"/>
            <a:ext cx="12192000" cy="3017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hart Placeholder 4">
            <a:extLst>
              <a:ext uri="{FF2B5EF4-FFF2-40B4-BE49-F238E27FC236}">
                <a16:creationId xmlns:a16="http://schemas.microsoft.com/office/drawing/2014/main" id="{669F800F-A020-474D-B802-E643C737D87C}"/>
              </a:ext>
            </a:extLst>
          </p:cNvPr>
          <p:cNvSpPr>
            <a:spLocks noGrp="1"/>
          </p:cNvSpPr>
          <p:nvPr>
            <p:ph type="chart" sz="quarter" idx="11"/>
          </p:nvPr>
        </p:nvSpPr>
        <p:spPr>
          <a:xfrm>
            <a:off x="6252882" y="830263"/>
            <a:ext cx="4818343" cy="4613075"/>
          </a:xfrm>
        </p:spPr>
        <p:txBody>
          <a:bodyPr/>
          <a:lstStyle/>
          <a:p>
            <a:r>
              <a:rPr lang="en-US"/>
              <a:t>Click icon to add chart</a:t>
            </a:r>
            <a:endParaRPr lang="en-US" dirty="0"/>
          </a:p>
        </p:txBody>
      </p:sp>
      <p:sp>
        <p:nvSpPr>
          <p:cNvPr id="13" name="Text Placeholder 11">
            <a:extLst>
              <a:ext uri="{FF2B5EF4-FFF2-40B4-BE49-F238E27FC236}">
                <a16:creationId xmlns:a16="http://schemas.microsoft.com/office/drawing/2014/main" id="{30E8258F-912E-BB42-B4B3-6DCDFE9029FF}"/>
              </a:ext>
            </a:extLst>
          </p:cNvPr>
          <p:cNvSpPr>
            <a:spLocks noGrp="1"/>
          </p:cNvSpPr>
          <p:nvPr>
            <p:ph type="body" sz="quarter" idx="12" hasCustomPrompt="1"/>
          </p:nvPr>
        </p:nvSpPr>
        <p:spPr>
          <a:xfrm>
            <a:off x="876691" y="857477"/>
            <a:ext cx="4928209" cy="4613075"/>
          </a:xfrm>
        </p:spPr>
        <p:txBody>
          <a:bodyPr anchor="ctr" anchorCtr="0"/>
          <a:lstStyle>
            <a:lvl1pPr marL="0" indent="0" algn="l">
              <a:lnSpc>
                <a:spcPct val="112000"/>
              </a:lnSpc>
              <a:buNone/>
              <a:defRPr sz="3400" b="1"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pPr algn="l"/>
            <a:r>
              <a:rPr lang="en-US" dirty="0">
                <a:solidFill>
                  <a:schemeClr val="tx2"/>
                </a:solidFill>
              </a:rPr>
              <a:t>Large single statement or title placement example</a:t>
            </a:r>
          </a:p>
        </p:txBody>
      </p:sp>
      <p:sp>
        <p:nvSpPr>
          <p:cNvPr id="8" name="Rectangle 7">
            <a:extLst>
              <a:ext uri="{FF2B5EF4-FFF2-40B4-BE49-F238E27FC236}">
                <a16:creationId xmlns:a16="http://schemas.microsoft.com/office/drawing/2014/main" id="{4518C3B7-531A-E048-A328-F1B725331254}"/>
              </a:ext>
            </a:extLst>
          </p:cNvPr>
          <p:cNvSpPr/>
          <p:nvPr userDrawn="1"/>
        </p:nvSpPr>
        <p:spPr>
          <a:xfrm>
            <a:off x="876691" y="6027007"/>
            <a:ext cx="2088931" cy="307777"/>
          </a:xfrm>
          <a:prstGeom prst="rect">
            <a:avLst/>
          </a:prstGeom>
        </p:spPr>
        <p:txBody>
          <a:bodyPr wrap="square">
            <a:spAutoFit/>
          </a:bodyPr>
          <a:lstStyle/>
          <a:p>
            <a:pPr lvl="0"/>
            <a:r>
              <a:rPr lang="en-US" sz="1400" dirty="0" err="1">
                <a:solidFill>
                  <a:schemeClr val="tx2"/>
                </a:solidFill>
                <a:latin typeface="Verdana" panose="020B0604030504040204" pitchFamily="34" charset="0"/>
                <a:ea typeface="Verdana" panose="020B0604030504040204" pitchFamily="34" charset="0"/>
                <a:cs typeface="Verdana" panose="020B0604030504040204" pitchFamily="34" charset="0"/>
              </a:rPr>
              <a:t>HelpMeGrowAK.org</a:t>
            </a:r>
            <a:endParaRPr lang="en-US" sz="1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92622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41DE0D6-EF1D-264D-B439-53EAF617B916}"/>
              </a:ext>
            </a:extLst>
          </p:cNvPr>
          <p:cNvSpPr>
            <a:spLocks noGrp="1"/>
          </p:cNvSpPr>
          <p:nvPr>
            <p:ph type="pic" sz="quarter" idx="12"/>
          </p:nvPr>
        </p:nvSpPr>
        <p:spPr>
          <a:xfrm>
            <a:off x="6477000" y="1093788"/>
            <a:ext cx="5715000" cy="5462587"/>
          </a:xfrm>
        </p:spPr>
        <p:txBody>
          <a:bodyPr/>
          <a:lstStyle/>
          <a:p>
            <a:r>
              <a:rPr lang="en-US"/>
              <a:t>Click icon to add picture</a:t>
            </a:r>
          </a:p>
        </p:txBody>
      </p:sp>
      <p:sp>
        <p:nvSpPr>
          <p:cNvPr id="2" name="Title 1"/>
          <p:cNvSpPr>
            <a:spLocks noGrp="1"/>
          </p:cNvSpPr>
          <p:nvPr>
            <p:ph type="ctrTitle" hasCustomPrompt="1"/>
          </p:nvPr>
        </p:nvSpPr>
        <p:spPr>
          <a:xfrm>
            <a:off x="966784" y="1093787"/>
            <a:ext cx="5510216" cy="1749426"/>
          </a:xfrm>
          <a:prstGeom prst="rect">
            <a:avLst/>
          </a:prstGeom>
        </p:spPr>
        <p:txBody>
          <a:bodyPr anchor="t" anchorCtr="0">
            <a:normAutofit/>
          </a:bodyPr>
          <a:lstStyle>
            <a:lvl1pPr algn="l">
              <a:defRPr sz="4800">
                <a:solidFill>
                  <a:schemeClr val="tx2"/>
                </a:solidFill>
              </a:defRPr>
            </a:lvl1pPr>
          </a:lstStyle>
          <a:p>
            <a:r>
              <a:rPr lang="en-US" dirty="0"/>
              <a:t>PowerPoint</a:t>
            </a:r>
            <a:br>
              <a:rPr lang="en-US" dirty="0"/>
            </a:br>
            <a:r>
              <a:rPr lang="en-US" dirty="0"/>
              <a:t>Title Example</a:t>
            </a:r>
          </a:p>
        </p:txBody>
      </p:sp>
      <p:sp>
        <p:nvSpPr>
          <p:cNvPr id="3" name="Subtitle 2"/>
          <p:cNvSpPr>
            <a:spLocks noGrp="1"/>
          </p:cNvSpPr>
          <p:nvPr>
            <p:ph type="subTitle" idx="1" hasCustomPrompt="1"/>
          </p:nvPr>
        </p:nvSpPr>
        <p:spPr>
          <a:xfrm>
            <a:off x="966784" y="2873371"/>
            <a:ext cx="5510216" cy="475692"/>
          </a:xfrm>
          <a:prstGeom prst="rect">
            <a:avLst/>
          </a:prstGeom>
        </p:spPr>
        <p:txBody>
          <a:bodyPr/>
          <a:lstStyle>
            <a:lvl1pPr marL="0" indent="0" algn="l">
              <a:buNone/>
              <a:defRPr sz="2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sub title example</a:t>
            </a:r>
          </a:p>
        </p:txBody>
      </p:sp>
      <p:sp>
        <p:nvSpPr>
          <p:cNvPr id="7" name="Rectangle 6">
            <a:extLst>
              <a:ext uri="{FF2B5EF4-FFF2-40B4-BE49-F238E27FC236}">
                <a16:creationId xmlns:a16="http://schemas.microsoft.com/office/drawing/2014/main" id="{A8971EAA-FECD-4C43-AF08-90B7C92D0CFC}"/>
              </a:ext>
            </a:extLst>
          </p:cNvPr>
          <p:cNvSpPr/>
          <p:nvPr userDrawn="1"/>
        </p:nvSpPr>
        <p:spPr>
          <a:xfrm>
            <a:off x="0" y="6556248"/>
            <a:ext cx="12192000" cy="3017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9E6C03C7-5453-F64B-9086-170789647E78}"/>
              </a:ext>
            </a:extLst>
          </p:cNvPr>
          <p:cNvSpPr>
            <a:spLocks noGrp="1"/>
          </p:cNvSpPr>
          <p:nvPr>
            <p:ph type="body" sz="quarter" idx="10" hasCustomPrompt="1"/>
          </p:nvPr>
        </p:nvSpPr>
        <p:spPr>
          <a:xfrm>
            <a:off x="966783" y="3469714"/>
            <a:ext cx="5510215" cy="462521"/>
          </a:xfrm>
          <a:prstGeom prst="rect">
            <a:avLst/>
          </a:prstGeom>
        </p:spPr>
        <p:txBody>
          <a:bodyPr>
            <a:normAutofit/>
          </a:bodyPr>
          <a:lstStyle>
            <a:lvl1pPr marL="0" indent="0" algn="l">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Lorem Ipsum</a:t>
            </a:r>
          </a:p>
        </p:txBody>
      </p:sp>
    </p:spTree>
    <p:extLst>
      <p:ext uri="{BB962C8B-B14F-4D97-AF65-F5344CB8AC3E}">
        <p14:creationId xmlns:p14="http://schemas.microsoft.com/office/powerpoint/2010/main" val="32551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97C83C-B1FD-C744-8363-E85B43C35DD6}"/>
              </a:ext>
            </a:extLst>
          </p:cNvPr>
          <p:cNvSpPr/>
          <p:nvPr userDrawn="1"/>
        </p:nvSpPr>
        <p:spPr>
          <a:xfrm>
            <a:off x="0" y="0"/>
            <a:ext cx="12192000" cy="6858000"/>
          </a:xfrm>
          <a:prstGeom prst="rect">
            <a:avLst/>
          </a:prstGeom>
          <a:solidFill>
            <a:schemeClr val="accent4">
              <a:alpha val="20000"/>
            </a:schemeClr>
          </a:solidFill>
          <a:ln>
            <a:solidFill>
              <a:schemeClr val="accent4">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7372DCE-AF6E-5246-99B9-CE72D5170C68}"/>
              </a:ext>
            </a:extLst>
          </p:cNvPr>
          <p:cNvPicPr>
            <a:picLocks noChangeAspect="1"/>
          </p:cNvPicPr>
          <p:nvPr userDrawn="1"/>
        </p:nvPicPr>
        <p:blipFill>
          <a:blip r:embed="rId2"/>
          <a:srcRect/>
          <a:stretch/>
        </p:blipFill>
        <p:spPr>
          <a:xfrm>
            <a:off x="7169427" y="563725"/>
            <a:ext cx="5022574" cy="6294275"/>
          </a:xfrm>
          <a:prstGeom prst="rect">
            <a:avLst/>
          </a:prstGeom>
        </p:spPr>
      </p:pic>
      <p:sp>
        <p:nvSpPr>
          <p:cNvPr id="2" name="Title 1"/>
          <p:cNvSpPr>
            <a:spLocks noGrp="1"/>
          </p:cNvSpPr>
          <p:nvPr>
            <p:ph type="ctrTitle" hasCustomPrompt="1"/>
          </p:nvPr>
        </p:nvSpPr>
        <p:spPr>
          <a:xfrm>
            <a:off x="966784" y="1093787"/>
            <a:ext cx="5775960" cy="1749426"/>
          </a:xfrm>
          <a:prstGeom prst="rect">
            <a:avLst/>
          </a:prstGeom>
        </p:spPr>
        <p:txBody>
          <a:bodyPr anchor="t" anchorCtr="0">
            <a:normAutofit/>
          </a:bodyPr>
          <a:lstStyle>
            <a:lvl1pPr algn="l">
              <a:defRPr sz="4800">
                <a:solidFill>
                  <a:schemeClr val="tx2"/>
                </a:solidFill>
              </a:defRPr>
            </a:lvl1pPr>
          </a:lstStyle>
          <a:p>
            <a:r>
              <a:rPr lang="en-US" dirty="0"/>
              <a:t>PowerPoint</a:t>
            </a:r>
            <a:br>
              <a:rPr lang="en-US" dirty="0"/>
            </a:br>
            <a:r>
              <a:rPr lang="en-US" dirty="0"/>
              <a:t>Title Example</a:t>
            </a:r>
          </a:p>
        </p:txBody>
      </p:sp>
      <p:sp>
        <p:nvSpPr>
          <p:cNvPr id="3" name="Subtitle 2"/>
          <p:cNvSpPr>
            <a:spLocks noGrp="1"/>
          </p:cNvSpPr>
          <p:nvPr>
            <p:ph type="subTitle" idx="1" hasCustomPrompt="1"/>
          </p:nvPr>
        </p:nvSpPr>
        <p:spPr>
          <a:xfrm>
            <a:off x="966784" y="2873371"/>
            <a:ext cx="5775960" cy="475692"/>
          </a:xfrm>
          <a:prstGeom prst="rect">
            <a:avLst/>
          </a:prstGeom>
        </p:spPr>
        <p:txBody>
          <a:bodyPr/>
          <a:lstStyle>
            <a:lvl1pPr marL="0" indent="0" algn="l">
              <a:buNone/>
              <a:defRPr sz="2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sub title example</a:t>
            </a:r>
          </a:p>
        </p:txBody>
      </p:sp>
      <p:sp>
        <p:nvSpPr>
          <p:cNvPr id="7" name="Rectangle 6">
            <a:extLst>
              <a:ext uri="{FF2B5EF4-FFF2-40B4-BE49-F238E27FC236}">
                <a16:creationId xmlns:a16="http://schemas.microsoft.com/office/drawing/2014/main" id="{A8971EAA-FECD-4C43-AF08-90B7C92D0CFC}"/>
              </a:ext>
            </a:extLst>
          </p:cNvPr>
          <p:cNvSpPr/>
          <p:nvPr userDrawn="1"/>
        </p:nvSpPr>
        <p:spPr>
          <a:xfrm>
            <a:off x="0" y="6556248"/>
            <a:ext cx="12192000" cy="3017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9E6C03C7-5453-F64B-9086-170789647E78}"/>
              </a:ext>
            </a:extLst>
          </p:cNvPr>
          <p:cNvSpPr>
            <a:spLocks noGrp="1"/>
          </p:cNvSpPr>
          <p:nvPr>
            <p:ph type="body" sz="quarter" idx="10" hasCustomPrompt="1"/>
          </p:nvPr>
        </p:nvSpPr>
        <p:spPr>
          <a:xfrm>
            <a:off x="966783" y="3469714"/>
            <a:ext cx="5775959" cy="462521"/>
          </a:xfrm>
          <a:prstGeom prst="rect">
            <a:avLst/>
          </a:prstGeom>
        </p:spPr>
        <p:txBody>
          <a:bodyPr>
            <a:normAutofit/>
          </a:bodyPr>
          <a:lstStyle>
            <a:lvl1pPr marL="0" indent="0" algn="l">
              <a:buNone/>
              <a:defRPr sz="18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Lorem Ipsum</a:t>
            </a:r>
          </a:p>
        </p:txBody>
      </p:sp>
      <p:sp>
        <p:nvSpPr>
          <p:cNvPr id="19" name="Text Placeholder 18">
            <a:extLst>
              <a:ext uri="{FF2B5EF4-FFF2-40B4-BE49-F238E27FC236}">
                <a16:creationId xmlns:a16="http://schemas.microsoft.com/office/drawing/2014/main" id="{A500CCB3-17BF-D347-A076-2E5779D22316}"/>
              </a:ext>
            </a:extLst>
          </p:cNvPr>
          <p:cNvSpPr>
            <a:spLocks noGrp="1"/>
          </p:cNvSpPr>
          <p:nvPr>
            <p:ph type="body" sz="quarter" idx="11" hasCustomPrompt="1"/>
          </p:nvPr>
        </p:nvSpPr>
        <p:spPr>
          <a:xfrm>
            <a:off x="966788" y="5700713"/>
            <a:ext cx="3619500" cy="414337"/>
          </a:xfrm>
          <a:prstGeom prst="rect">
            <a:avLst/>
          </a:prstGeom>
        </p:spPr>
        <p:txBody>
          <a:bodyPr>
            <a:normAutofit/>
          </a:bodyPr>
          <a:lstStyle>
            <a:lvl1pPr marL="0" indent="0">
              <a:buNone/>
              <a:defRPr sz="16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err="1"/>
              <a:t>HelpMeGrowAK.org</a:t>
            </a:r>
            <a:endParaRPr lang="en-US" dirty="0"/>
          </a:p>
        </p:txBody>
      </p:sp>
      <p:pic>
        <p:nvPicPr>
          <p:cNvPr id="23" name="Picture 22">
            <a:extLst>
              <a:ext uri="{FF2B5EF4-FFF2-40B4-BE49-F238E27FC236}">
                <a16:creationId xmlns:a16="http://schemas.microsoft.com/office/drawing/2014/main" id="{E10133AD-AC0A-AD49-AC5B-BB9BA60F5813}"/>
              </a:ext>
            </a:extLst>
          </p:cNvPr>
          <p:cNvPicPr>
            <a:picLocks noChangeAspect="1"/>
          </p:cNvPicPr>
          <p:nvPr userDrawn="1"/>
        </p:nvPicPr>
        <p:blipFill>
          <a:blip r:embed="rId3"/>
          <a:stretch>
            <a:fillRect/>
          </a:stretch>
        </p:blipFill>
        <p:spPr>
          <a:xfrm>
            <a:off x="1038226" y="4611691"/>
            <a:ext cx="3592110" cy="777240"/>
          </a:xfrm>
          <a:prstGeom prst="rect">
            <a:avLst/>
          </a:prstGeom>
        </p:spPr>
      </p:pic>
    </p:spTree>
    <p:extLst>
      <p:ext uri="{BB962C8B-B14F-4D97-AF65-F5344CB8AC3E}">
        <p14:creationId xmlns:p14="http://schemas.microsoft.com/office/powerpoint/2010/main" val="595351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7BBE12-4124-0847-B582-AB0DC0A608E8}"/>
              </a:ext>
            </a:extLst>
          </p:cNvPr>
          <p:cNvSpPr/>
          <p:nvPr userDrawn="1"/>
        </p:nvSpPr>
        <p:spPr>
          <a:xfrm>
            <a:off x="0" y="0"/>
            <a:ext cx="12192000" cy="6858000"/>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A picture containing shape&#10;&#10;Description automatically generated">
            <a:extLst>
              <a:ext uri="{FF2B5EF4-FFF2-40B4-BE49-F238E27FC236}">
                <a16:creationId xmlns:a16="http://schemas.microsoft.com/office/drawing/2014/main" id="{97372DCE-AF6E-5246-99B9-CE72D5170C68}"/>
              </a:ext>
            </a:extLst>
          </p:cNvPr>
          <p:cNvPicPr>
            <a:picLocks noChangeAspect="1"/>
          </p:cNvPicPr>
          <p:nvPr userDrawn="1"/>
        </p:nvPicPr>
        <p:blipFill>
          <a:blip r:embed="rId2"/>
          <a:stretch>
            <a:fillRect/>
          </a:stretch>
        </p:blipFill>
        <p:spPr>
          <a:xfrm>
            <a:off x="5144552" y="0"/>
            <a:ext cx="7047448" cy="6858000"/>
          </a:xfrm>
          <a:prstGeom prst="rect">
            <a:avLst/>
          </a:prstGeom>
        </p:spPr>
      </p:pic>
      <p:sp>
        <p:nvSpPr>
          <p:cNvPr id="2" name="Title 1"/>
          <p:cNvSpPr>
            <a:spLocks noGrp="1"/>
          </p:cNvSpPr>
          <p:nvPr>
            <p:ph type="ctrTitle" hasCustomPrompt="1"/>
          </p:nvPr>
        </p:nvSpPr>
        <p:spPr>
          <a:xfrm>
            <a:off x="966784" y="1093787"/>
            <a:ext cx="5775960" cy="1749426"/>
          </a:xfrm>
          <a:prstGeom prst="rect">
            <a:avLst/>
          </a:prstGeom>
        </p:spPr>
        <p:txBody>
          <a:bodyPr anchor="t" anchorCtr="0">
            <a:normAutofit/>
          </a:bodyPr>
          <a:lstStyle>
            <a:lvl1pPr algn="l">
              <a:defRPr sz="4800">
                <a:solidFill>
                  <a:schemeClr val="bg1"/>
                </a:solidFill>
              </a:defRPr>
            </a:lvl1pPr>
          </a:lstStyle>
          <a:p>
            <a:r>
              <a:rPr lang="en-US" dirty="0"/>
              <a:t>PowerPoint</a:t>
            </a:r>
            <a:br>
              <a:rPr lang="en-US" dirty="0"/>
            </a:br>
            <a:r>
              <a:rPr lang="en-US" dirty="0"/>
              <a:t>Title Example</a:t>
            </a:r>
          </a:p>
        </p:txBody>
      </p:sp>
      <p:sp>
        <p:nvSpPr>
          <p:cNvPr id="3" name="Subtitle 2"/>
          <p:cNvSpPr>
            <a:spLocks noGrp="1"/>
          </p:cNvSpPr>
          <p:nvPr>
            <p:ph type="subTitle" idx="1" hasCustomPrompt="1"/>
          </p:nvPr>
        </p:nvSpPr>
        <p:spPr>
          <a:xfrm>
            <a:off x="966784" y="2873371"/>
            <a:ext cx="5775960" cy="475692"/>
          </a:xfrm>
          <a:prstGeom prst="rect">
            <a:avLst/>
          </a:prstGeom>
        </p:spPr>
        <p:txBody>
          <a:bodyPr/>
          <a:lstStyle>
            <a:lvl1pPr marL="0" indent="0" algn="l">
              <a:buNone/>
              <a:defRPr sz="2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sub title example</a:t>
            </a:r>
          </a:p>
        </p:txBody>
      </p:sp>
      <p:sp>
        <p:nvSpPr>
          <p:cNvPr id="7" name="Rectangle 6">
            <a:extLst>
              <a:ext uri="{FF2B5EF4-FFF2-40B4-BE49-F238E27FC236}">
                <a16:creationId xmlns:a16="http://schemas.microsoft.com/office/drawing/2014/main" id="{A8971EAA-FECD-4C43-AF08-90B7C92D0CFC}"/>
              </a:ext>
            </a:extLst>
          </p:cNvPr>
          <p:cNvSpPr/>
          <p:nvPr userDrawn="1"/>
        </p:nvSpPr>
        <p:spPr>
          <a:xfrm>
            <a:off x="0" y="6556248"/>
            <a:ext cx="12192000" cy="3017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9E6C03C7-5453-F64B-9086-170789647E78}"/>
              </a:ext>
            </a:extLst>
          </p:cNvPr>
          <p:cNvSpPr>
            <a:spLocks noGrp="1"/>
          </p:cNvSpPr>
          <p:nvPr>
            <p:ph type="body" sz="quarter" idx="10" hasCustomPrompt="1"/>
          </p:nvPr>
        </p:nvSpPr>
        <p:spPr>
          <a:xfrm>
            <a:off x="966783" y="3469714"/>
            <a:ext cx="5775959" cy="462521"/>
          </a:xfrm>
          <a:prstGeom prst="rect">
            <a:avLst/>
          </a:prstGeo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Lorem Ipsum</a:t>
            </a:r>
          </a:p>
        </p:txBody>
      </p:sp>
      <p:pic>
        <p:nvPicPr>
          <p:cNvPr id="15" name="Picture 14">
            <a:extLst>
              <a:ext uri="{FF2B5EF4-FFF2-40B4-BE49-F238E27FC236}">
                <a16:creationId xmlns:a16="http://schemas.microsoft.com/office/drawing/2014/main" id="{2EE00D88-7CE9-2B4C-8F41-A47175ABF188}"/>
              </a:ext>
            </a:extLst>
          </p:cNvPr>
          <p:cNvPicPr>
            <a:picLocks noChangeAspect="1"/>
          </p:cNvPicPr>
          <p:nvPr userDrawn="1"/>
        </p:nvPicPr>
        <p:blipFill>
          <a:blip r:embed="rId3"/>
          <a:stretch>
            <a:fillRect/>
          </a:stretch>
        </p:blipFill>
        <p:spPr>
          <a:xfrm>
            <a:off x="1038225" y="4611691"/>
            <a:ext cx="3604592" cy="779941"/>
          </a:xfrm>
          <a:prstGeom prst="rect">
            <a:avLst/>
          </a:prstGeom>
        </p:spPr>
      </p:pic>
      <p:sp>
        <p:nvSpPr>
          <p:cNvPr id="10" name="Rectangle 9">
            <a:extLst>
              <a:ext uri="{FF2B5EF4-FFF2-40B4-BE49-F238E27FC236}">
                <a16:creationId xmlns:a16="http://schemas.microsoft.com/office/drawing/2014/main" id="{3FA352EF-2923-4F46-9ACE-EE326BBA887A}"/>
              </a:ext>
            </a:extLst>
          </p:cNvPr>
          <p:cNvSpPr/>
          <p:nvPr userDrawn="1"/>
        </p:nvSpPr>
        <p:spPr>
          <a:xfrm>
            <a:off x="975436" y="5655795"/>
            <a:ext cx="2180405" cy="338554"/>
          </a:xfrm>
          <a:prstGeom prst="rect">
            <a:avLst/>
          </a:prstGeom>
        </p:spPr>
        <p:txBody>
          <a:bodyPr wrap="none">
            <a:spAutoFit/>
          </a:bodyPr>
          <a:lstStyle/>
          <a:p>
            <a:pPr lvl="0"/>
            <a:r>
              <a:rPr lang="en-US" sz="1600" dirty="0" err="1">
                <a:solidFill>
                  <a:schemeClr val="bg1"/>
                </a:solidFill>
                <a:latin typeface="Verdana" panose="020B0604030504040204" pitchFamily="34" charset="0"/>
                <a:ea typeface="Verdana" panose="020B0604030504040204" pitchFamily="34" charset="0"/>
                <a:cs typeface="Verdana" panose="020B0604030504040204" pitchFamily="34" charset="0"/>
              </a:rPr>
              <a:t>HelpMeGrowAK.org</a:t>
            </a:r>
            <a:endParaRPr lang="en-US"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0593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66784" y="1093787"/>
            <a:ext cx="5775960" cy="1749426"/>
          </a:xfrm>
          <a:prstGeom prst="rect">
            <a:avLst/>
          </a:prstGeom>
        </p:spPr>
        <p:txBody>
          <a:bodyPr anchor="t" anchorCtr="0">
            <a:normAutofit/>
          </a:bodyPr>
          <a:lstStyle>
            <a:lvl1pPr algn="l">
              <a:defRPr sz="4800">
                <a:solidFill>
                  <a:schemeClr val="bg1"/>
                </a:solidFill>
              </a:defRPr>
            </a:lvl1pPr>
          </a:lstStyle>
          <a:p>
            <a:r>
              <a:rPr lang="en-US" dirty="0"/>
              <a:t>PowerPoint</a:t>
            </a:r>
            <a:br>
              <a:rPr lang="en-US" dirty="0"/>
            </a:br>
            <a:r>
              <a:rPr lang="en-US" dirty="0"/>
              <a:t>Title Example</a:t>
            </a:r>
          </a:p>
        </p:txBody>
      </p:sp>
      <p:sp>
        <p:nvSpPr>
          <p:cNvPr id="3" name="Subtitle 2"/>
          <p:cNvSpPr>
            <a:spLocks noGrp="1"/>
          </p:cNvSpPr>
          <p:nvPr>
            <p:ph type="subTitle" idx="1" hasCustomPrompt="1"/>
          </p:nvPr>
        </p:nvSpPr>
        <p:spPr>
          <a:xfrm>
            <a:off x="966784" y="2873371"/>
            <a:ext cx="5775960" cy="475692"/>
          </a:xfrm>
          <a:prstGeom prst="rect">
            <a:avLst/>
          </a:prstGeom>
        </p:spPr>
        <p:txBody>
          <a:bodyPr/>
          <a:lstStyle>
            <a:lvl1pPr marL="0" indent="0" algn="l">
              <a:buNone/>
              <a:defRPr sz="2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sub title example</a:t>
            </a:r>
          </a:p>
        </p:txBody>
      </p:sp>
      <p:sp>
        <p:nvSpPr>
          <p:cNvPr id="7" name="Rectangle 6">
            <a:extLst>
              <a:ext uri="{FF2B5EF4-FFF2-40B4-BE49-F238E27FC236}">
                <a16:creationId xmlns:a16="http://schemas.microsoft.com/office/drawing/2014/main" id="{A8971EAA-FECD-4C43-AF08-90B7C92D0CFC}"/>
              </a:ext>
            </a:extLst>
          </p:cNvPr>
          <p:cNvSpPr/>
          <p:nvPr userDrawn="1"/>
        </p:nvSpPr>
        <p:spPr>
          <a:xfrm>
            <a:off x="0" y="6556248"/>
            <a:ext cx="12192000" cy="3017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3">
            <a:extLst>
              <a:ext uri="{FF2B5EF4-FFF2-40B4-BE49-F238E27FC236}">
                <a16:creationId xmlns:a16="http://schemas.microsoft.com/office/drawing/2014/main" id="{9E6C03C7-5453-F64B-9086-170789647E78}"/>
              </a:ext>
            </a:extLst>
          </p:cNvPr>
          <p:cNvSpPr>
            <a:spLocks noGrp="1"/>
          </p:cNvSpPr>
          <p:nvPr>
            <p:ph type="body" sz="quarter" idx="10" hasCustomPrompt="1"/>
          </p:nvPr>
        </p:nvSpPr>
        <p:spPr>
          <a:xfrm>
            <a:off x="966783" y="3469714"/>
            <a:ext cx="5775959" cy="462521"/>
          </a:xfrm>
          <a:prstGeom prst="rect">
            <a:avLst/>
          </a:prstGeom>
        </p:spPr>
        <p:txBody>
          <a:bodyPr>
            <a:normAutofit/>
          </a:bodyPr>
          <a:lstStyle>
            <a:lvl1pPr marL="0" indent="0" algn="l">
              <a:buNone/>
              <a:defRPr sz="18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Lorem Ipsum</a:t>
            </a:r>
          </a:p>
        </p:txBody>
      </p:sp>
    </p:spTree>
    <p:extLst>
      <p:ext uri="{BB962C8B-B14F-4D97-AF65-F5344CB8AC3E}">
        <p14:creationId xmlns:p14="http://schemas.microsoft.com/office/powerpoint/2010/main" val="200249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97C83C-B1FD-C744-8363-E85B43C35DD6}"/>
              </a:ext>
            </a:extLst>
          </p:cNvPr>
          <p:cNvSpPr/>
          <p:nvPr userDrawn="1"/>
        </p:nvSpPr>
        <p:spPr>
          <a:xfrm>
            <a:off x="0" y="0"/>
            <a:ext cx="12192000" cy="685800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con&#10;&#10;Description automatically generated">
            <a:extLst>
              <a:ext uri="{FF2B5EF4-FFF2-40B4-BE49-F238E27FC236}">
                <a16:creationId xmlns:a16="http://schemas.microsoft.com/office/drawing/2014/main" id="{946AA5B7-8EC6-D640-B6F9-23C31F62B6FE}"/>
              </a:ext>
            </a:extLst>
          </p:cNvPr>
          <p:cNvPicPr>
            <a:picLocks noChangeAspect="1"/>
          </p:cNvPicPr>
          <p:nvPr userDrawn="1"/>
        </p:nvPicPr>
        <p:blipFill>
          <a:blip r:embed="rId2"/>
          <a:stretch>
            <a:fillRect/>
          </a:stretch>
        </p:blipFill>
        <p:spPr>
          <a:xfrm>
            <a:off x="-385535" y="3776764"/>
            <a:ext cx="3263900" cy="2844800"/>
          </a:xfrm>
          <a:prstGeom prst="rect">
            <a:avLst/>
          </a:prstGeom>
        </p:spPr>
      </p:pic>
      <p:sp>
        <p:nvSpPr>
          <p:cNvPr id="2" name="Title 1"/>
          <p:cNvSpPr>
            <a:spLocks noGrp="1"/>
          </p:cNvSpPr>
          <p:nvPr>
            <p:ph type="ctrTitle" hasCustomPrompt="1"/>
          </p:nvPr>
        </p:nvSpPr>
        <p:spPr>
          <a:xfrm>
            <a:off x="2172789" y="2169658"/>
            <a:ext cx="7846423" cy="1259342"/>
          </a:xfrm>
          <a:prstGeom prst="rect">
            <a:avLst/>
          </a:prstGeom>
        </p:spPr>
        <p:txBody>
          <a:bodyPr anchor="t" anchorCtr="0">
            <a:normAutofit/>
          </a:bodyPr>
          <a:lstStyle>
            <a:lvl1pPr algn="ctr">
              <a:defRPr sz="8800">
                <a:solidFill>
                  <a:schemeClr val="bg1"/>
                </a:solidFill>
              </a:defRPr>
            </a:lvl1pPr>
          </a:lstStyle>
          <a:p>
            <a:r>
              <a:rPr lang="en-US" dirty="0"/>
              <a:t>Keyword</a:t>
            </a:r>
          </a:p>
        </p:txBody>
      </p:sp>
      <p:sp>
        <p:nvSpPr>
          <p:cNvPr id="7" name="Rectangle 6">
            <a:extLst>
              <a:ext uri="{FF2B5EF4-FFF2-40B4-BE49-F238E27FC236}">
                <a16:creationId xmlns:a16="http://schemas.microsoft.com/office/drawing/2014/main" id="{A8971EAA-FECD-4C43-AF08-90B7C92D0CFC}"/>
              </a:ext>
            </a:extLst>
          </p:cNvPr>
          <p:cNvSpPr/>
          <p:nvPr userDrawn="1"/>
        </p:nvSpPr>
        <p:spPr>
          <a:xfrm>
            <a:off x="0" y="6556248"/>
            <a:ext cx="12192000" cy="3017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D7D80DB-0281-724A-8B83-D1D8023E0811}"/>
              </a:ext>
            </a:extLst>
          </p:cNvPr>
          <p:cNvPicPr>
            <a:picLocks noChangeAspect="1"/>
          </p:cNvPicPr>
          <p:nvPr userDrawn="1"/>
        </p:nvPicPr>
        <p:blipFill>
          <a:blip r:embed="rId3"/>
          <a:stretch>
            <a:fillRect/>
          </a:stretch>
        </p:blipFill>
        <p:spPr>
          <a:xfrm>
            <a:off x="4801131" y="5493941"/>
            <a:ext cx="2589738" cy="560353"/>
          </a:xfrm>
          <a:prstGeom prst="rect">
            <a:avLst/>
          </a:prstGeom>
        </p:spPr>
      </p:pic>
    </p:spTree>
    <p:extLst>
      <p:ext uri="{BB962C8B-B14F-4D97-AF65-F5344CB8AC3E}">
        <p14:creationId xmlns:p14="http://schemas.microsoft.com/office/powerpoint/2010/main" val="2020719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97C83C-B1FD-C744-8363-E85B43C35DD6}"/>
              </a:ext>
            </a:extLst>
          </p:cNvPr>
          <p:cNvSpPr/>
          <p:nvPr userDrawn="1"/>
        </p:nvSpPr>
        <p:spPr>
          <a:xfrm>
            <a:off x="0" y="0"/>
            <a:ext cx="12192000" cy="6858000"/>
          </a:xfrm>
          <a:prstGeom prst="rect">
            <a:avLst/>
          </a:prstGeom>
          <a:solidFill>
            <a:schemeClr val="tx1">
              <a:alpha val="14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35345B20-0BAF-CF42-AA12-219092262008}"/>
              </a:ext>
            </a:extLst>
          </p:cNvPr>
          <p:cNvSpPr>
            <a:spLocks noGrp="1"/>
          </p:cNvSpPr>
          <p:nvPr>
            <p:ph type="pic" sz="quarter" idx="10"/>
          </p:nvPr>
        </p:nvSpPr>
        <p:spPr>
          <a:xfrm>
            <a:off x="0" y="0"/>
            <a:ext cx="12192000" cy="6556248"/>
          </a:xfrm>
        </p:spPr>
        <p:txBody>
          <a:bodyPr>
            <a:normAutofit/>
          </a:bodyPr>
          <a:lstStyle>
            <a:lvl1pPr marL="0" indent="0" algn="ctr">
              <a:buNone/>
              <a:defRPr sz="1800"/>
            </a:lvl1pPr>
          </a:lstStyle>
          <a:p>
            <a:r>
              <a:rPr lang="en-US"/>
              <a:t>Click icon to add picture</a:t>
            </a:r>
            <a:endParaRPr lang="en-US" dirty="0"/>
          </a:p>
        </p:txBody>
      </p:sp>
      <p:sp>
        <p:nvSpPr>
          <p:cNvPr id="2" name="Title 1"/>
          <p:cNvSpPr>
            <a:spLocks noGrp="1"/>
          </p:cNvSpPr>
          <p:nvPr>
            <p:ph type="ctrTitle" hasCustomPrompt="1"/>
          </p:nvPr>
        </p:nvSpPr>
        <p:spPr>
          <a:xfrm>
            <a:off x="2172789" y="2169658"/>
            <a:ext cx="7846423" cy="1259342"/>
          </a:xfrm>
          <a:prstGeom prst="rect">
            <a:avLst/>
          </a:prstGeom>
        </p:spPr>
        <p:txBody>
          <a:bodyPr anchor="t" anchorCtr="0">
            <a:normAutofit/>
          </a:bodyPr>
          <a:lstStyle>
            <a:lvl1pPr algn="ctr">
              <a:defRPr sz="8800">
                <a:solidFill>
                  <a:schemeClr val="bg1"/>
                </a:solidFill>
                <a:effectLst>
                  <a:outerShdw blurRad="310169" dir="5400000" sx="100110" sy="100110" algn="ctr" rotWithShape="0">
                    <a:schemeClr val="tx1">
                      <a:lumMod val="85000"/>
                      <a:lumOff val="15000"/>
                      <a:alpha val="13000"/>
                    </a:schemeClr>
                  </a:outerShdw>
                </a:effectLst>
              </a:defRPr>
            </a:lvl1pPr>
          </a:lstStyle>
          <a:p>
            <a:r>
              <a:rPr lang="en-US" dirty="0"/>
              <a:t>Keyword</a:t>
            </a:r>
          </a:p>
        </p:txBody>
      </p:sp>
      <p:sp>
        <p:nvSpPr>
          <p:cNvPr id="7" name="Rectangle 6">
            <a:extLst>
              <a:ext uri="{FF2B5EF4-FFF2-40B4-BE49-F238E27FC236}">
                <a16:creationId xmlns:a16="http://schemas.microsoft.com/office/drawing/2014/main" id="{A8971EAA-FECD-4C43-AF08-90B7C92D0CFC}"/>
              </a:ext>
            </a:extLst>
          </p:cNvPr>
          <p:cNvSpPr/>
          <p:nvPr userDrawn="1"/>
        </p:nvSpPr>
        <p:spPr>
          <a:xfrm>
            <a:off x="0" y="6556248"/>
            <a:ext cx="12192000" cy="3017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0247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4" name="Picture 3" descr="A picture containing text, outdoor&#10;&#10;Description automatically generated">
            <a:extLst>
              <a:ext uri="{FF2B5EF4-FFF2-40B4-BE49-F238E27FC236}">
                <a16:creationId xmlns:a16="http://schemas.microsoft.com/office/drawing/2014/main" id="{0838D64D-52DF-F04F-9C1D-80EAD826725F}"/>
              </a:ext>
            </a:extLst>
          </p:cNvPr>
          <p:cNvPicPr>
            <a:picLocks noChangeAspect="1"/>
          </p:cNvPicPr>
          <p:nvPr userDrawn="1"/>
        </p:nvPicPr>
        <p:blipFill>
          <a:blip r:embed="rId2"/>
          <a:stretch>
            <a:fillRect/>
          </a:stretch>
        </p:blipFill>
        <p:spPr>
          <a:xfrm>
            <a:off x="-7620" y="-8573"/>
            <a:ext cx="12207240" cy="6866573"/>
          </a:xfrm>
          <a:prstGeom prst="rect">
            <a:avLst/>
          </a:prstGeom>
        </p:spPr>
      </p:pic>
      <p:sp>
        <p:nvSpPr>
          <p:cNvPr id="2" name="Title 1"/>
          <p:cNvSpPr>
            <a:spLocks noGrp="1"/>
          </p:cNvSpPr>
          <p:nvPr>
            <p:ph type="ctrTitle" hasCustomPrompt="1"/>
          </p:nvPr>
        </p:nvSpPr>
        <p:spPr>
          <a:xfrm>
            <a:off x="1947455" y="2309856"/>
            <a:ext cx="8297091" cy="1785068"/>
          </a:xfrm>
          <a:prstGeom prst="rect">
            <a:avLst/>
          </a:prstGeom>
        </p:spPr>
        <p:txBody>
          <a:bodyPr anchor="t" anchorCtr="0">
            <a:noAutofit/>
          </a:bodyPr>
          <a:lstStyle>
            <a:lvl1pPr algn="ctr">
              <a:lnSpc>
                <a:spcPct val="112000"/>
              </a:lnSpc>
              <a:defRPr sz="3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Block quote example for quotes or a single statement/sentence of greater importance.</a:t>
            </a:r>
          </a:p>
        </p:txBody>
      </p:sp>
      <p:sp>
        <p:nvSpPr>
          <p:cNvPr id="7" name="Rectangle 6">
            <a:extLst>
              <a:ext uri="{FF2B5EF4-FFF2-40B4-BE49-F238E27FC236}">
                <a16:creationId xmlns:a16="http://schemas.microsoft.com/office/drawing/2014/main" id="{A8971EAA-FECD-4C43-AF08-90B7C92D0CFC}"/>
              </a:ext>
            </a:extLst>
          </p:cNvPr>
          <p:cNvSpPr/>
          <p:nvPr userDrawn="1"/>
        </p:nvSpPr>
        <p:spPr>
          <a:xfrm>
            <a:off x="0" y="6556248"/>
            <a:ext cx="12192000" cy="3017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D7D80DB-0281-724A-8B83-D1D8023E0811}"/>
              </a:ext>
            </a:extLst>
          </p:cNvPr>
          <p:cNvPicPr>
            <a:picLocks noChangeAspect="1"/>
          </p:cNvPicPr>
          <p:nvPr userDrawn="1"/>
        </p:nvPicPr>
        <p:blipFill>
          <a:blip r:embed="rId3"/>
          <a:stretch>
            <a:fillRect/>
          </a:stretch>
        </p:blipFill>
        <p:spPr>
          <a:xfrm>
            <a:off x="4801131" y="5493941"/>
            <a:ext cx="2589738" cy="560353"/>
          </a:xfrm>
          <a:prstGeom prst="rect">
            <a:avLst/>
          </a:prstGeom>
        </p:spPr>
      </p:pic>
    </p:spTree>
    <p:extLst>
      <p:ext uri="{BB962C8B-B14F-4D97-AF65-F5344CB8AC3E}">
        <p14:creationId xmlns:p14="http://schemas.microsoft.com/office/powerpoint/2010/main" val="3890882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4D233A1-9747-4944-8286-A669B03ACDFE}"/>
              </a:ext>
            </a:extLst>
          </p:cNvPr>
          <p:cNvSpPr/>
          <p:nvPr userDrawn="1"/>
        </p:nvSpPr>
        <p:spPr>
          <a:xfrm>
            <a:off x="0" y="0"/>
            <a:ext cx="12192000" cy="6858000"/>
          </a:xfrm>
          <a:prstGeom prst="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947455" y="2309856"/>
            <a:ext cx="8297091" cy="1811572"/>
          </a:xfrm>
          <a:prstGeom prst="rect">
            <a:avLst/>
          </a:prstGeom>
        </p:spPr>
        <p:txBody>
          <a:bodyPr anchor="t" anchorCtr="0">
            <a:noAutofit/>
          </a:bodyPr>
          <a:lstStyle>
            <a:lvl1pPr algn="ctr">
              <a:lnSpc>
                <a:spcPct val="112000"/>
              </a:lnSpc>
              <a:defRPr sz="3400" b="1"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Block quote example for quotes or a single statement/sentence of greater importance.</a:t>
            </a:r>
          </a:p>
        </p:txBody>
      </p:sp>
      <p:sp>
        <p:nvSpPr>
          <p:cNvPr id="7" name="Rectangle 6">
            <a:extLst>
              <a:ext uri="{FF2B5EF4-FFF2-40B4-BE49-F238E27FC236}">
                <a16:creationId xmlns:a16="http://schemas.microsoft.com/office/drawing/2014/main" id="{A8971EAA-FECD-4C43-AF08-90B7C92D0CFC}"/>
              </a:ext>
            </a:extLst>
          </p:cNvPr>
          <p:cNvSpPr/>
          <p:nvPr userDrawn="1"/>
        </p:nvSpPr>
        <p:spPr>
          <a:xfrm>
            <a:off x="0" y="6556248"/>
            <a:ext cx="12192000" cy="30175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D7D80DB-0281-724A-8B83-D1D8023E0811}"/>
              </a:ext>
            </a:extLst>
          </p:cNvPr>
          <p:cNvPicPr>
            <a:picLocks noChangeAspect="1"/>
          </p:cNvPicPr>
          <p:nvPr userDrawn="1"/>
        </p:nvPicPr>
        <p:blipFill>
          <a:blip r:embed="rId2"/>
          <a:stretch>
            <a:fillRect/>
          </a:stretch>
        </p:blipFill>
        <p:spPr>
          <a:xfrm>
            <a:off x="4801131" y="5493941"/>
            <a:ext cx="2589738" cy="560353"/>
          </a:xfrm>
          <a:prstGeom prst="rect">
            <a:avLst/>
          </a:prstGeom>
        </p:spPr>
      </p:pic>
    </p:spTree>
    <p:extLst>
      <p:ext uri="{BB962C8B-B14F-4D97-AF65-F5344CB8AC3E}">
        <p14:creationId xmlns:p14="http://schemas.microsoft.com/office/powerpoint/2010/main" val="2416683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27463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8315183"/>
      </p:ext>
    </p:extLst>
  </p:cSld>
  <p:clrMap bg1="lt1" tx1="dk1" bg2="lt2" tx2="dk2" accent1="accent1" accent2="accent2" accent3="accent3" accent4="accent4" accent5="accent5" accent6="accent6" hlink="hlink" folHlink="folHlink"/>
  <p:sldLayoutIdLst>
    <p:sldLayoutId id="2147483661" r:id="rId1"/>
    <p:sldLayoutId id="2147483688" r:id="rId2"/>
    <p:sldLayoutId id="2147483673" r:id="rId3"/>
    <p:sldLayoutId id="2147483672" r:id="rId4"/>
    <p:sldLayoutId id="2147483689" r:id="rId5"/>
    <p:sldLayoutId id="2147483674" r:id="rId6"/>
    <p:sldLayoutId id="2147483675" r:id="rId7"/>
    <p:sldLayoutId id="2147483676" r:id="rId8"/>
    <p:sldLayoutId id="2147483677" r:id="rId9"/>
    <p:sldLayoutId id="2147483678" r:id="rId10"/>
    <p:sldLayoutId id="2147483686" r:id="rId11"/>
    <p:sldLayoutId id="2147483679" r:id="rId12"/>
    <p:sldLayoutId id="2147483680" r:id="rId13"/>
    <p:sldLayoutId id="2147483681" r:id="rId14"/>
    <p:sldLayoutId id="2147483682" r:id="rId15"/>
    <p:sldLayoutId id="2147483683" r:id="rId16"/>
    <p:sldLayoutId id="2147483687" r:id="rId17"/>
    <p:sldLayoutId id="2147483684" r:id="rId18"/>
    <p:sldLayoutId id="2147483685" r:id="rId19"/>
  </p:sldLayoutIdLst>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30.xml.rels><?xml version="1.0" encoding="UTF-8" standalone="yes"?>
<Relationships xmlns="http://schemas.openxmlformats.org/package/2006/relationships"><Relationship Id="rId3" Type="http://schemas.openxmlformats.org/officeDocument/2006/relationships/hyperlink" Target="mailto:emily.urlacher@alaska.gov" TargetMode="External"/><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hyperlink" Target="mailto:kgsaft@alaska.edu" TargetMode="External"/><Relationship Id="rId4" Type="http://schemas.openxmlformats.org/officeDocument/2006/relationships/hyperlink" Target="mailto:carmen@a2p2.co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142A3-25C2-4C85-B046-2616C763FB13}"/>
              </a:ext>
            </a:extLst>
          </p:cNvPr>
          <p:cNvSpPr>
            <a:spLocks noGrp="1"/>
          </p:cNvSpPr>
          <p:nvPr>
            <p:ph type="ctrTitle"/>
          </p:nvPr>
        </p:nvSpPr>
        <p:spPr>
          <a:xfrm>
            <a:off x="2375730" y="401653"/>
            <a:ext cx="7361470" cy="275602"/>
          </a:xfrm>
        </p:spPr>
        <p:txBody>
          <a:bodyPr>
            <a:noAutofit/>
          </a:bodyPr>
          <a:lstStyle/>
          <a:p>
            <a:r>
              <a:rPr lang="en-US" sz="5000" dirty="0"/>
              <a:t>Alaska Statewide</a:t>
            </a:r>
            <a:br>
              <a:rPr lang="en-US" sz="5000" dirty="0"/>
            </a:br>
            <a:r>
              <a:rPr lang="en-US" sz="5000" dirty="0"/>
              <a:t>Developmental Screening Environmental Scan</a:t>
            </a:r>
          </a:p>
        </p:txBody>
      </p:sp>
      <p:pic>
        <p:nvPicPr>
          <p:cNvPr id="3" name="Picture 2">
            <a:extLst>
              <a:ext uri="{FF2B5EF4-FFF2-40B4-BE49-F238E27FC236}">
                <a16:creationId xmlns:a16="http://schemas.microsoft.com/office/drawing/2014/main" id="{7170C669-17B6-4730-B593-27CCABD4081A}"/>
              </a:ext>
            </a:extLst>
          </p:cNvPr>
          <p:cNvPicPr>
            <a:picLocks noChangeAspect="1"/>
          </p:cNvPicPr>
          <p:nvPr/>
        </p:nvPicPr>
        <p:blipFill>
          <a:blip r:embed="rId3"/>
          <a:stretch>
            <a:fillRect/>
          </a:stretch>
        </p:blipFill>
        <p:spPr>
          <a:xfrm>
            <a:off x="8131285" y="4979651"/>
            <a:ext cx="1493649" cy="1548518"/>
          </a:xfrm>
          <a:prstGeom prst="rect">
            <a:avLst/>
          </a:prstGeom>
        </p:spPr>
      </p:pic>
      <p:pic>
        <p:nvPicPr>
          <p:cNvPr id="4" name="Picture 3">
            <a:extLst>
              <a:ext uri="{FF2B5EF4-FFF2-40B4-BE49-F238E27FC236}">
                <a16:creationId xmlns:a16="http://schemas.microsoft.com/office/drawing/2014/main" id="{9F11E257-C2EA-43A4-A7E3-283D58417F05}"/>
              </a:ext>
            </a:extLst>
          </p:cNvPr>
          <p:cNvPicPr>
            <a:picLocks noChangeAspect="1"/>
          </p:cNvPicPr>
          <p:nvPr/>
        </p:nvPicPr>
        <p:blipFill>
          <a:blip r:embed="rId4"/>
          <a:stretch>
            <a:fillRect/>
          </a:stretch>
        </p:blipFill>
        <p:spPr>
          <a:xfrm>
            <a:off x="10300553" y="5115838"/>
            <a:ext cx="1527318" cy="1249624"/>
          </a:xfrm>
          <a:prstGeom prst="rect">
            <a:avLst/>
          </a:prstGeom>
        </p:spPr>
      </p:pic>
      <p:sp>
        <p:nvSpPr>
          <p:cNvPr id="5" name="TextBox 4">
            <a:extLst>
              <a:ext uri="{FF2B5EF4-FFF2-40B4-BE49-F238E27FC236}">
                <a16:creationId xmlns:a16="http://schemas.microsoft.com/office/drawing/2014/main" id="{D1D16634-5330-49FD-9EAF-2FBFF4F85E5E}"/>
              </a:ext>
            </a:extLst>
          </p:cNvPr>
          <p:cNvSpPr txBox="1"/>
          <p:nvPr/>
        </p:nvSpPr>
        <p:spPr>
          <a:xfrm>
            <a:off x="1937113" y="2847327"/>
            <a:ext cx="8691073" cy="1477328"/>
          </a:xfrm>
          <a:prstGeom prst="rect">
            <a:avLst/>
          </a:prstGeom>
          <a:noFill/>
        </p:spPr>
        <p:txBody>
          <a:bodyPr wrap="square" rtlCol="0">
            <a:spAutoFit/>
          </a:bodyPr>
          <a:lstStyle/>
          <a:p>
            <a:pPr algn="ctr"/>
            <a:r>
              <a:rPr lang="en-US" dirty="0">
                <a:latin typeface="+mj-lt"/>
              </a:rPr>
              <a:t>Emily Urlacher, Early Childhood Systems Specialist, Division of Public Health</a:t>
            </a:r>
          </a:p>
          <a:p>
            <a:pPr algn="ctr"/>
            <a:endParaRPr lang="en-US" dirty="0">
              <a:latin typeface="+mj-lt"/>
            </a:endParaRPr>
          </a:p>
          <a:p>
            <a:pPr algn="ctr"/>
            <a:r>
              <a:rPr lang="en-US" dirty="0">
                <a:latin typeface="+mj-lt"/>
              </a:rPr>
              <a:t>Carmen Wenger, Program Director, Help Me Grow Alaska</a:t>
            </a:r>
          </a:p>
          <a:p>
            <a:pPr algn="ctr"/>
            <a:endParaRPr lang="en-US" dirty="0">
              <a:latin typeface="+mj-lt"/>
            </a:endParaRPr>
          </a:p>
          <a:p>
            <a:pPr algn="ctr"/>
            <a:r>
              <a:rPr lang="en-US" dirty="0">
                <a:latin typeface="+mj-lt"/>
              </a:rPr>
              <a:t>Kate Saft, MSW Intern, Help Me Grow Alaska </a:t>
            </a:r>
          </a:p>
        </p:txBody>
      </p:sp>
    </p:spTree>
    <p:extLst>
      <p:ext uri="{BB962C8B-B14F-4D97-AF65-F5344CB8AC3E}">
        <p14:creationId xmlns:p14="http://schemas.microsoft.com/office/powerpoint/2010/main" val="2973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9B188F-C4C4-A349-9E58-359ABDB5FE8D}"/>
              </a:ext>
            </a:extLst>
          </p:cNvPr>
          <p:cNvPicPr>
            <a:picLocks noChangeAspect="1"/>
          </p:cNvPicPr>
          <p:nvPr/>
        </p:nvPicPr>
        <p:blipFill>
          <a:blip r:embed="rId3"/>
          <a:stretch>
            <a:fillRect/>
          </a:stretch>
        </p:blipFill>
        <p:spPr>
          <a:xfrm>
            <a:off x="8686800" y="5582484"/>
            <a:ext cx="2660073" cy="575571"/>
          </a:xfrm>
          <a:prstGeom prst="rect">
            <a:avLst/>
          </a:prstGeom>
        </p:spPr>
      </p:pic>
      <p:graphicFrame>
        <p:nvGraphicFramePr>
          <p:cNvPr id="9" name="Chart 8">
            <a:extLst>
              <a:ext uri="{FF2B5EF4-FFF2-40B4-BE49-F238E27FC236}">
                <a16:creationId xmlns:a16="http://schemas.microsoft.com/office/drawing/2014/main" id="{1B7FFBFC-72FC-B64A-BA19-EF626F36C563}"/>
              </a:ext>
            </a:extLst>
          </p:cNvPr>
          <p:cNvGraphicFramePr>
            <a:graphicFrameLocks/>
          </p:cNvGraphicFramePr>
          <p:nvPr>
            <p:extLst>
              <p:ext uri="{D42A27DB-BD31-4B8C-83A1-F6EECF244321}">
                <p14:modId xmlns:p14="http://schemas.microsoft.com/office/powerpoint/2010/main" val="3894446981"/>
              </p:ext>
            </p:extLst>
          </p:nvPr>
        </p:nvGraphicFramePr>
        <p:xfrm>
          <a:off x="152400" y="124692"/>
          <a:ext cx="11831782" cy="574557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0153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DA01BE-6CB0-8942-AE2F-9BAE1F334900}"/>
              </a:ext>
            </a:extLst>
          </p:cNvPr>
          <p:cNvSpPr txBox="1"/>
          <p:nvPr/>
        </p:nvSpPr>
        <p:spPr>
          <a:xfrm>
            <a:off x="858982" y="6012873"/>
            <a:ext cx="2050473" cy="387927"/>
          </a:xfrm>
          <a:prstGeom prst="rect">
            <a:avLst/>
          </a:prstGeom>
          <a:solidFill>
            <a:schemeClr val="bg1"/>
          </a:solidFill>
        </p:spPr>
        <p:txBody>
          <a:bodyPr wrap="square" rtlCol="0">
            <a:spAutoFit/>
          </a:bodyPr>
          <a:lstStyle/>
          <a:p>
            <a:endParaRPr lang="en-US" dirty="0"/>
          </a:p>
        </p:txBody>
      </p:sp>
      <p:graphicFrame>
        <p:nvGraphicFramePr>
          <p:cNvPr id="4" name="Chart 3">
            <a:extLst>
              <a:ext uri="{FF2B5EF4-FFF2-40B4-BE49-F238E27FC236}">
                <a16:creationId xmlns:a16="http://schemas.microsoft.com/office/drawing/2014/main" id="{7493FAAD-BFC6-9E4E-A336-8F60E7C0F67D}"/>
              </a:ext>
            </a:extLst>
          </p:cNvPr>
          <p:cNvGraphicFramePr>
            <a:graphicFrameLocks/>
          </p:cNvGraphicFramePr>
          <p:nvPr>
            <p:extLst>
              <p:ext uri="{D42A27DB-BD31-4B8C-83A1-F6EECF244321}">
                <p14:modId xmlns:p14="http://schemas.microsoft.com/office/powerpoint/2010/main" val="3048365638"/>
              </p:ext>
            </p:extLst>
          </p:nvPr>
        </p:nvGraphicFramePr>
        <p:xfrm>
          <a:off x="0" y="0"/>
          <a:ext cx="12192000" cy="57094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60312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68EC549-5389-974B-AF7C-889B314CC025}"/>
              </a:ext>
            </a:extLst>
          </p:cNvPr>
          <p:cNvGraphicFramePr>
            <a:graphicFrameLocks/>
          </p:cNvGraphicFramePr>
          <p:nvPr>
            <p:extLst>
              <p:ext uri="{D42A27DB-BD31-4B8C-83A1-F6EECF244321}">
                <p14:modId xmlns:p14="http://schemas.microsoft.com/office/powerpoint/2010/main" val="802952674"/>
              </p:ext>
            </p:extLst>
          </p:nvPr>
        </p:nvGraphicFramePr>
        <p:xfrm>
          <a:off x="0" y="0"/>
          <a:ext cx="12192000" cy="544483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E6305C55-7751-554C-8E6E-84A07C4A598A}"/>
              </a:ext>
            </a:extLst>
          </p:cNvPr>
          <p:cNvSpPr txBox="1"/>
          <p:nvPr/>
        </p:nvSpPr>
        <p:spPr>
          <a:xfrm>
            <a:off x="665018" y="5929745"/>
            <a:ext cx="2258291" cy="48491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54596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A42C0EA-8E6C-7648-8D15-12D0DED3E296}"/>
              </a:ext>
            </a:extLst>
          </p:cNvPr>
          <p:cNvSpPr txBox="1"/>
          <p:nvPr/>
        </p:nvSpPr>
        <p:spPr>
          <a:xfrm>
            <a:off x="775855" y="5902036"/>
            <a:ext cx="2036618" cy="498764"/>
          </a:xfrm>
          <a:prstGeom prst="rect">
            <a:avLst/>
          </a:prstGeom>
          <a:solidFill>
            <a:schemeClr val="bg1"/>
          </a:solidFill>
        </p:spPr>
        <p:txBody>
          <a:bodyPr wrap="square" rtlCol="0">
            <a:spAutoFit/>
          </a:bodyPr>
          <a:lstStyle/>
          <a:p>
            <a:endParaRPr lang="en-US" dirty="0"/>
          </a:p>
        </p:txBody>
      </p:sp>
      <p:graphicFrame>
        <p:nvGraphicFramePr>
          <p:cNvPr id="4" name="Chart 3">
            <a:extLst>
              <a:ext uri="{FF2B5EF4-FFF2-40B4-BE49-F238E27FC236}">
                <a16:creationId xmlns:a16="http://schemas.microsoft.com/office/drawing/2014/main" id="{1A7D56E2-E325-9142-8C71-9CC8273FCC61}"/>
              </a:ext>
            </a:extLst>
          </p:cNvPr>
          <p:cNvGraphicFramePr>
            <a:graphicFrameLocks/>
          </p:cNvGraphicFramePr>
          <p:nvPr>
            <p:extLst>
              <p:ext uri="{D42A27DB-BD31-4B8C-83A1-F6EECF244321}">
                <p14:modId xmlns:p14="http://schemas.microsoft.com/office/powerpoint/2010/main" val="2975520599"/>
              </p:ext>
            </p:extLst>
          </p:nvPr>
        </p:nvGraphicFramePr>
        <p:xfrm>
          <a:off x="0" y="0"/>
          <a:ext cx="12192000" cy="5696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338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DA01BE-6CB0-8942-AE2F-9BAE1F334900}"/>
              </a:ext>
            </a:extLst>
          </p:cNvPr>
          <p:cNvSpPr txBox="1"/>
          <p:nvPr/>
        </p:nvSpPr>
        <p:spPr>
          <a:xfrm>
            <a:off x="858982" y="6012873"/>
            <a:ext cx="2050473" cy="387927"/>
          </a:xfrm>
          <a:prstGeom prst="rect">
            <a:avLst/>
          </a:prstGeom>
          <a:solidFill>
            <a:schemeClr val="bg1"/>
          </a:solidFill>
        </p:spPr>
        <p:txBody>
          <a:bodyPr wrap="square" rtlCol="0">
            <a:spAutoFit/>
          </a:bodyPr>
          <a:lstStyle/>
          <a:p>
            <a:endParaRPr lang="en-US" dirty="0"/>
          </a:p>
        </p:txBody>
      </p:sp>
      <p:graphicFrame>
        <p:nvGraphicFramePr>
          <p:cNvPr id="4" name="Chart 3">
            <a:extLst>
              <a:ext uri="{FF2B5EF4-FFF2-40B4-BE49-F238E27FC236}">
                <a16:creationId xmlns:a16="http://schemas.microsoft.com/office/drawing/2014/main" id="{4C567338-9CBB-CC4B-BFB5-F48296D3B00A}"/>
              </a:ext>
            </a:extLst>
          </p:cNvPr>
          <p:cNvGraphicFramePr>
            <a:graphicFrameLocks/>
          </p:cNvGraphicFramePr>
          <p:nvPr>
            <p:extLst>
              <p:ext uri="{D42A27DB-BD31-4B8C-83A1-F6EECF244321}">
                <p14:modId xmlns:p14="http://schemas.microsoft.com/office/powerpoint/2010/main" val="4195526656"/>
              </p:ext>
            </p:extLst>
          </p:nvPr>
        </p:nvGraphicFramePr>
        <p:xfrm>
          <a:off x="89210" y="0"/>
          <a:ext cx="12102789" cy="5720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157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9FBF880-595D-C742-A2A6-3675D15A76F4}"/>
              </a:ext>
            </a:extLst>
          </p:cNvPr>
          <p:cNvGraphicFramePr>
            <a:graphicFrameLocks/>
          </p:cNvGraphicFramePr>
          <p:nvPr>
            <p:extLst>
              <p:ext uri="{D42A27DB-BD31-4B8C-83A1-F6EECF244321}">
                <p14:modId xmlns:p14="http://schemas.microsoft.com/office/powerpoint/2010/main" val="764000564"/>
              </p:ext>
            </p:extLst>
          </p:nvPr>
        </p:nvGraphicFramePr>
        <p:xfrm>
          <a:off x="0" y="0"/>
          <a:ext cx="12095018" cy="569336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695F2828-621E-494C-B5DD-5FB5D08712FA}"/>
              </a:ext>
            </a:extLst>
          </p:cNvPr>
          <p:cNvSpPr txBox="1"/>
          <p:nvPr/>
        </p:nvSpPr>
        <p:spPr>
          <a:xfrm>
            <a:off x="817418" y="5999018"/>
            <a:ext cx="1953491" cy="40178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162206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3C21C7F-8C28-AB49-9393-65A3E8742D79}"/>
              </a:ext>
            </a:extLst>
          </p:cNvPr>
          <p:cNvSpPr txBox="1"/>
          <p:nvPr/>
        </p:nvSpPr>
        <p:spPr>
          <a:xfrm>
            <a:off x="748145" y="5929745"/>
            <a:ext cx="2022764" cy="443346"/>
          </a:xfrm>
          <a:prstGeom prst="rect">
            <a:avLst/>
          </a:prstGeom>
          <a:solidFill>
            <a:schemeClr val="bg1"/>
          </a:solidFill>
        </p:spPr>
        <p:txBody>
          <a:bodyPr wrap="square" rtlCol="0">
            <a:spAutoFit/>
          </a:bodyPr>
          <a:lstStyle/>
          <a:p>
            <a:endParaRPr lang="en-US" dirty="0"/>
          </a:p>
        </p:txBody>
      </p:sp>
      <p:graphicFrame>
        <p:nvGraphicFramePr>
          <p:cNvPr id="4" name="Chart 3">
            <a:extLst>
              <a:ext uri="{FF2B5EF4-FFF2-40B4-BE49-F238E27FC236}">
                <a16:creationId xmlns:a16="http://schemas.microsoft.com/office/drawing/2014/main" id="{DC27719C-5BC1-1145-A3BE-E3206758F6A7}"/>
              </a:ext>
            </a:extLst>
          </p:cNvPr>
          <p:cNvGraphicFramePr>
            <a:graphicFrameLocks/>
          </p:cNvGraphicFramePr>
          <p:nvPr>
            <p:extLst>
              <p:ext uri="{D42A27DB-BD31-4B8C-83A1-F6EECF244321}">
                <p14:modId xmlns:p14="http://schemas.microsoft.com/office/powerpoint/2010/main" val="3612089021"/>
              </p:ext>
            </p:extLst>
          </p:nvPr>
        </p:nvGraphicFramePr>
        <p:xfrm>
          <a:off x="110836" y="0"/>
          <a:ext cx="12081164" cy="57357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7740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4C2242-7CF0-3449-A3B9-84B13700E4B5}"/>
              </a:ext>
            </a:extLst>
          </p:cNvPr>
          <p:cNvSpPr txBox="1"/>
          <p:nvPr/>
        </p:nvSpPr>
        <p:spPr>
          <a:xfrm>
            <a:off x="886691" y="5902036"/>
            <a:ext cx="1911927" cy="526473"/>
          </a:xfrm>
          <a:prstGeom prst="rect">
            <a:avLst/>
          </a:prstGeom>
          <a:solidFill>
            <a:schemeClr val="bg1"/>
          </a:solidFill>
        </p:spPr>
        <p:txBody>
          <a:bodyPr wrap="square" rtlCol="0">
            <a:spAutoFit/>
          </a:bodyPr>
          <a:lstStyle/>
          <a:p>
            <a:endParaRPr lang="en-US" dirty="0"/>
          </a:p>
        </p:txBody>
      </p:sp>
      <p:graphicFrame>
        <p:nvGraphicFramePr>
          <p:cNvPr id="4" name="Chart 3">
            <a:extLst>
              <a:ext uri="{FF2B5EF4-FFF2-40B4-BE49-F238E27FC236}">
                <a16:creationId xmlns:a16="http://schemas.microsoft.com/office/drawing/2014/main" id="{D4CE4273-C11D-F84A-8DA4-0ABD8FA40E4C}"/>
              </a:ext>
            </a:extLst>
          </p:cNvPr>
          <p:cNvGraphicFramePr>
            <a:graphicFrameLocks/>
          </p:cNvGraphicFramePr>
          <p:nvPr>
            <p:extLst>
              <p:ext uri="{D42A27DB-BD31-4B8C-83A1-F6EECF244321}">
                <p14:modId xmlns:p14="http://schemas.microsoft.com/office/powerpoint/2010/main" val="2228031940"/>
              </p:ext>
            </p:extLst>
          </p:nvPr>
        </p:nvGraphicFramePr>
        <p:xfrm>
          <a:off x="104931" y="0"/>
          <a:ext cx="12087069" cy="56962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1827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CF57355-2992-2745-A759-D45CF411C952}"/>
              </a:ext>
            </a:extLst>
          </p:cNvPr>
          <p:cNvSpPr txBox="1"/>
          <p:nvPr/>
        </p:nvSpPr>
        <p:spPr>
          <a:xfrm>
            <a:off x="498764" y="5943600"/>
            <a:ext cx="2396836" cy="457200"/>
          </a:xfrm>
          <a:prstGeom prst="rect">
            <a:avLst/>
          </a:prstGeom>
          <a:solidFill>
            <a:schemeClr val="bg1"/>
          </a:solidFill>
        </p:spPr>
        <p:txBody>
          <a:bodyPr wrap="square" rtlCol="0">
            <a:spAutoFit/>
          </a:bodyPr>
          <a:lstStyle/>
          <a:p>
            <a:endParaRPr lang="en-US" dirty="0"/>
          </a:p>
        </p:txBody>
      </p:sp>
      <p:graphicFrame>
        <p:nvGraphicFramePr>
          <p:cNvPr id="5" name="Chart 4">
            <a:extLst>
              <a:ext uri="{FF2B5EF4-FFF2-40B4-BE49-F238E27FC236}">
                <a16:creationId xmlns:a16="http://schemas.microsoft.com/office/drawing/2014/main" id="{B375D277-F446-2D45-BC33-E36ED7F71398}"/>
              </a:ext>
            </a:extLst>
          </p:cNvPr>
          <p:cNvGraphicFramePr>
            <a:graphicFrameLocks/>
          </p:cNvGraphicFramePr>
          <p:nvPr>
            <p:extLst>
              <p:ext uri="{D42A27DB-BD31-4B8C-83A1-F6EECF244321}">
                <p14:modId xmlns:p14="http://schemas.microsoft.com/office/powerpoint/2010/main" val="110274472"/>
              </p:ext>
            </p:extLst>
          </p:nvPr>
        </p:nvGraphicFramePr>
        <p:xfrm>
          <a:off x="0" y="0"/>
          <a:ext cx="12192000" cy="55627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09894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FE502E4-8766-304B-AE8B-F27DB792EE25}"/>
              </a:ext>
            </a:extLst>
          </p:cNvPr>
          <p:cNvSpPr txBox="1"/>
          <p:nvPr/>
        </p:nvSpPr>
        <p:spPr>
          <a:xfrm>
            <a:off x="665018" y="6026727"/>
            <a:ext cx="2189018" cy="401782"/>
          </a:xfrm>
          <a:prstGeom prst="rect">
            <a:avLst/>
          </a:prstGeom>
          <a:solidFill>
            <a:schemeClr val="bg1"/>
          </a:solidFill>
        </p:spPr>
        <p:txBody>
          <a:bodyPr wrap="square" rtlCol="0">
            <a:spAutoFit/>
          </a:bodyPr>
          <a:lstStyle/>
          <a:p>
            <a:endParaRPr lang="en-US" dirty="0"/>
          </a:p>
        </p:txBody>
      </p:sp>
      <p:graphicFrame>
        <p:nvGraphicFramePr>
          <p:cNvPr id="4" name="Chart 3">
            <a:extLst>
              <a:ext uri="{FF2B5EF4-FFF2-40B4-BE49-F238E27FC236}">
                <a16:creationId xmlns:a16="http://schemas.microsoft.com/office/drawing/2014/main" id="{8C8CBCDB-FFF2-694A-B626-A65F89302891}"/>
              </a:ext>
            </a:extLst>
          </p:cNvPr>
          <p:cNvGraphicFramePr>
            <a:graphicFrameLocks/>
          </p:cNvGraphicFramePr>
          <p:nvPr>
            <p:extLst>
              <p:ext uri="{D42A27DB-BD31-4B8C-83A1-F6EECF244321}">
                <p14:modId xmlns:p14="http://schemas.microsoft.com/office/powerpoint/2010/main" val="4265837302"/>
              </p:ext>
            </p:extLst>
          </p:nvPr>
        </p:nvGraphicFramePr>
        <p:xfrm>
          <a:off x="119921" y="0"/>
          <a:ext cx="12072079" cy="56812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92227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D174-955D-4431-8BEC-2BA0FF27A8DA}"/>
              </a:ext>
            </a:extLst>
          </p:cNvPr>
          <p:cNvSpPr>
            <a:spLocks noGrp="1"/>
          </p:cNvSpPr>
          <p:nvPr>
            <p:ph type="ctrTitle"/>
          </p:nvPr>
        </p:nvSpPr>
        <p:spPr>
          <a:xfrm>
            <a:off x="2166425" y="310488"/>
            <a:ext cx="7582438" cy="716454"/>
          </a:xfrm>
        </p:spPr>
        <p:txBody>
          <a:bodyPr>
            <a:normAutofit/>
          </a:bodyPr>
          <a:lstStyle/>
          <a:p>
            <a:pPr algn="ctr"/>
            <a:r>
              <a:rPr lang="en-US" sz="4400" dirty="0"/>
              <a:t>Presentation Objectives</a:t>
            </a:r>
          </a:p>
        </p:txBody>
      </p:sp>
      <p:sp>
        <p:nvSpPr>
          <p:cNvPr id="3" name="Text Placeholder 2">
            <a:extLst>
              <a:ext uri="{FF2B5EF4-FFF2-40B4-BE49-F238E27FC236}">
                <a16:creationId xmlns:a16="http://schemas.microsoft.com/office/drawing/2014/main" id="{A9DC3610-EF26-4E6B-A17B-EA4D2806EB08}"/>
              </a:ext>
            </a:extLst>
          </p:cNvPr>
          <p:cNvSpPr>
            <a:spLocks noGrp="1"/>
          </p:cNvSpPr>
          <p:nvPr>
            <p:ph type="body" sz="quarter" idx="11"/>
          </p:nvPr>
        </p:nvSpPr>
        <p:spPr>
          <a:xfrm>
            <a:off x="267286" y="1393239"/>
            <a:ext cx="10874325" cy="4537075"/>
          </a:xfrm>
        </p:spPr>
        <p:txBody>
          <a:bodyPr>
            <a:normAutofit/>
          </a:bodyPr>
          <a:lstStyle/>
          <a:p>
            <a:pPr marL="514350" marR="0" lvl="0" indent="-514350">
              <a:spcBef>
                <a:spcPts val="0"/>
              </a:spcBef>
              <a:spcAft>
                <a:spcPts val="0"/>
              </a:spcAft>
              <a:buFont typeface="+mj-lt"/>
              <a:buAutoNum type="arabicPeriod"/>
            </a:pPr>
            <a:r>
              <a:rPr lang="en-US" sz="2800" dirty="0">
                <a:effectLst/>
                <a:latin typeface="Calibri" panose="020F0502020204030204" pitchFamily="34" charset="0"/>
                <a:ea typeface="Times New Roman" panose="02020603050405020304" pitchFamily="18" charset="0"/>
              </a:rPr>
              <a:t>Attendees will learn about the purpose and proposed outcomes of the statewide Universal Developmental Screening Advisory Committee (UDSAC)</a:t>
            </a:r>
          </a:p>
          <a:p>
            <a:pPr marL="514350" marR="0" lvl="0" indent="-514350">
              <a:spcBef>
                <a:spcPts val="0"/>
              </a:spcBef>
              <a:spcAft>
                <a:spcPts val="0"/>
              </a:spcAft>
              <a:buFont typeface="+mj-lt"/>
              <a:buAutoNum type="arabicPeriod"/>
            </a:pPr>
            <a:endParaRPr lang="en-US" sz="2800" dirty="0">
              <a:effectLst/>
              <a:latin typeface="Calibri" panose="020F0502020204030204" pitchFamily="34" charset="0"/>
              <a:ea typeface="Calibri" panose="020F0502020204030204" pitchFamily="34" charset="0"/>
            </a:endParaRPr>
          </a:p>
          <a:p>
            <a:pPr marL="514350" marR="0" lvl="0" indent="-514350">
              <a:spcBef>
                <a:spcPts val="0"/>
              </a:spcBef>
              <a:spcAft>
                <a:spcPts val="0"/>
              </a:spcAft>
              <a:buFont typeface="+mj-lt"/>
              <a:buAutoNum type="arabicPeriod"/>
            </a:pPr>
            <a:r>
              <a:rPr lang="en-US" sz="2800" dirty="0">
                <a:effectLst/>
                <a:latin typeface="Calibri" panose="020F0502020204030204" pitchFamily="34" charset="0"/>
                <a:ea typeface="Times New Roman" panose="02020603050405020304" pitchFamily="18" charset="0"/>
              </a:rPr>
              <a:t>Attendees will learn about the results of the new statewide developmental screening environmental scan. </a:t>
            </a:r>
          </a:p>
          <a:p>
            <a:pPr marL="514350" marR="0" lvl="0" indent="-514350">
              <a:spcBef>
                <a:spcPts val="0"/>
              </a:spcBef>
              <a:spcAft>
                <a:spcPts val="0"/>
              </a:spcAft>
              <a:buFont typeface="+mj-lt"/>
              <a:buAutoNum type="arabicPeriod"/>
            </a:pPr>
            <a:endParaRPr lang="en-US" sz="2800" dirty="0">
              <a:effectLst/>
              <a:latin typeface="Calibri" panose="020F0502020204030204" pitchFamily="34" charset="0"/>
              <a:ea typeface="Calibri" panose="020F0502020204030204" pitchFamily="34" charset="0"/>
            </a:endParaRPr>
          </a:p>
          <a:p>
            <a:pPr marL="514350" marR="0" lvl="0" indent="-514350">
              <a:spcBef>
                <a:spcPts val="0"/>
              </a:spcBef>
              <a:spcAft>
                <a:spcPts val="0"/>
              </a:spcAft>
              <a:buFont typeface="+mj-lt"/>
              <a:buAutoNum type="arabicPeriod"/>
            </a:pPr>
            <a:r>
              <a:rPr lang="en-US" sz="2800" dirty="0">
                <a:effectLst/>
                <a:latin typeface="Calibri" panose="020F0502020204030204" pitchFamily="34" charset="0"/>
                <a:ea typeface="Times New Roman" panose="02020603050405020304" pitchFamily="18" charset="0"/>
              </a:rPr>
              <a:t>Attendees will learn how the scan will support and guide the work of the UDSAC over the next few years. </a:t>
            </a:r>
            <a:endParaRPr lang="en-US" sz="2800" dirty="0">
              <a:effectLst/>
              <a:latin typeface="Calibri" panose="020F0502020204030204" pitchFamily="34" charset="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069602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18A2E7C-DBF4-AC4B-9802-CA0D4152BC8A}"/>
              </a:ext>
            </a:extLst>
          </p:cNvPr>
          <p:cNvGraphicFramePr>
            <a:graphicFrameLocks/>
          </p:cNvGraphicFramePr>
          <p:nvPr>
            <p:extLst>
              <p:ext uri="{D42A27DB-BD31-4B8C-83A1-F6EECF244321}">
                <p14:modId xmlns:p14="http://schemas.microsoft.com/office/powerpoint/2010/main" val="2075061840"/>
              </p:ext>
            </p:extLst>
          </p:nvPr>
        </p:nvGraphicFramePr>
        <p:xfrm>
          <a:off x="0" y="0"/>
          <a:ext cx="12191999" cy="5680364"/>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3F101A4-821D-8645-ABDA-8AA9854A4261}"/>
              </a:ext>
            </a:extLst>
          </p:cNvPr>
          <p:cNvSpPr txBox="1"/>
          <p:nvPr/>
        </p:nvSpPr>
        <p:spPr>
          <a:xfrm>
            <a:off x="831273" y="6026727"/>
            <a:ext cx="1981200" cy="37407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9131312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88C5B1C-D4E3-B543-A187-0F5BB9096E17}"/>
              </a:ext>
            </a:extLst>
          </p:cNvPr>
          <p:cNvGraphicFramePr>
            <a:graphicFrameLocks/>
          </p:cNvGraphicFramePr>
          <p:nvPr>
            <p:extLst>
              <p:ext uri="{D42A27DB-BD31-4B8C-83A1-F6EECF244321}">
                <p14:modId xmlns:p14="http://schemas.microsoft.com/office/powerpoint/2010/main" val="2866110237"/>
              </p:ext>
            </p:extLst>
          </p:nvPr>
        </p:nvGraphicFramePr>
        <p:xfrm>
          <a:off x="0" y="0"/>
          <a:ext cx="12192000" cy="562494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F48566C6-4E0E-7642-83BE-72C49CA8FE5E}"/>
              </a:ext>
            </a:extLst>
          </p:cNvPr>
          <p:cNvSpPr txBox="1"/>
          <p:nvPr/>
        </p:nvSpPr>
        <p:spPr>
          <a:xfrm>
            <a:off x="858982" y="6068291"/>
            <a:ext cx="19812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713756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EC4F117C-8A01-294F-BCB9-965ABB5254E9}"/>
              </a:ext>
            </a:extLst>
          </p:cNvPr>
          <p:cNvGraphicFramePr>
            <a:graphicFrameLocks/>
          </p:cNvGraphicFramePr>
          <p:nvPr>
            <p:extLst>
              <p:ext uri="{D42A27DB-BD31-4B8C-83A1-F6EECF244321}">
                <p14:modId xmlns:p14="http://schemas.microsoft.com/office/powerpoint/2010/main" val="914307738"/>
              </p:ext>
            </p:extLst>
          </p:nvPr>
        </p:nvGraphicFramePr>
        <p:xfrm>
          <a:off x="0" y="0"/>
          <a:ext cx="12192000" cy="551410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7805D950-0073-2A43-83AC-83395827643D}"/>
              </a:ext>
            </a:extLst>
          </p:cNvPr>
          <p:cNvSpPr txBox="1"/>
          <p:nvPr/>
        </p:nvSpPr>
        <p:spPr>
          <a:xfrm>
            <a:off x="872836" y="6026727"/>
            <a:ext cx="1870364" cy="374073"/>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241495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DE059459-1425-084D-A968-9340D76F9B5E}"/>
              </a:ext>
            </a:extLst>
          </p:cNvPr>
          <p:cNvGraphicFramePr>
            <a:graphicFrameLocks/>
          </p:cNvGraphicFramePr>
          <p:nvPr>
            <p:extLst>
              <p:ext uri="{D42A27DB-BD31-4B8C-83A1-F6EECF244321}">
                <p14:modId xmlns:p14="http://schemas.microsoft.com/office/powerpoint/2010/main" val="1797509670"/>
              </p:ext>
            </p:extLst>
          </p:nvPr>
        </p:nvGraphicFramePr>
        <p:xfrm>
          <a:off x="55418" y="0"/>
          <a:ext cx="12081164" cy="5638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50C55B11-D7F1-434A-97AC-07DD07DBE74C}"/>
              </a:ext>
            </a:extLst>
          </p:cNvPr>
          <p:cNvSpPr txBox="1"/>
          <p:nvPr/>
        </p:nvSpPr>
        <p:spPr>
          <a:xfrm>
            <a:off x="803564" y="6026727"/>
            <a:ext cx="1967345"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411696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9B188F-C4C4-A349-9E58-359ABDB5FE8D}"/>
              </a:ext>
            </a:extLst>
          </p:cNvPr>
          <p:cNvPicPr>
            <a:picLocks noChangeAspect="1"/>
          </p:cNvPicPr>
          <p:nvPr/>
        </p:nvPicPr>
        <p:blipFill>
          <a:blip r:embed="rId3"/>
          <a:stretch>
            <a:fillRect/>
          </a:stretch>
        </p:blipFill>
        <p:spPr>
          <a:xfrm>
            <a:off x="9420440" y="5957455"/>
            <a:ext cx="2184050" cy="472572"/>
          </a:xfrm>
          <a:prstGeom prst="rect">
            <a:avLst/>
          </a:prstGeom>
        </p:spPr>
      </p:pic>
      <p:graphicFrame>
        <p:nvGraphicFramePr>
          <p:cNvPr id="9" name="Chart 8">
            <a:extLst>
              <a:ext uri="{FF2B5EF4-FFF2-40B4-BE49-F238E27FC236}">
                <a16:creationId xmlns:a16="http://schemas.microsoft.com/office/drawing/2014/main" id="{EC5C0A71-D898-554C-A1A0-24862ADE10AB}"/>
              </a:ext>
            </a:extLst>
          </p:cNvPr>
          <p:cNvGraphicFramePr>
            <a:graphicFrameLocks/>
          </p:cNvGraphicFramePr>
          <p:nvPr>
            <p:extLst>
              <p:ext uri="{D42A27DB-BD31-4B8C-83A1-F6EECF244321}">
                <p14:modId xmlns:p14="http://schemas.microsoft.com/office/powerpoint/2010/main" val="3700590315"/>
              </p:ext>
            </p:extLst>
          </p:nvPr>
        </p:nvGraphicFramePr>
        <p:xfrm>
          <a:off x="0" y="0"/>
          <a:ext cx="12191999" cy="568049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02407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9B188F-C4C4-A349-9E58-359ABDB5FE8D}"/>
              </a:ext>
            </a:extLst>
          </p:cNvPr>
          <p:cNvPicPr>
            <a:picLocks noChangeAspect="1"/>
          </p:cNvPicPr>
          <p:nvPr/>
        </p:nvPicPr>
        <p:blipFill>
          <a:blip r:embed="rId3"/>
          <a:stretch>
            <a:fillRect/>
          </a:stretch>
        </p:blipFill>
        <p:spPr>
          <a:xfrm>
            <a:off x="9054020" y="5915890"/>
            <a:ext cx="2454076" cy="530999"/>
          </a:xfrm>
          <a:prstGeom prst="rect">
            <a:avLst/>
          </a:prstGeom>
        </p:spPr>
      </p:pic>
      <p:graphicFrame>
        <p:nvGraphicFramePr>
          <p:cNvPr id="9" name="Chart 8">
            <a:extLst>
              <a:ext uri="{FF2B5EF4-FFF2-40B4-BE49-F238E27FC236}">
                <a16:creationId xmlns:a16="http://schemas.microsoft.com/office/drawing/2014/main" id="{DF6BA0CB-C40C-0A45-8460-6F736FF4F8F8}"/>
              </a:ext>
            </a:extLst>
          </p:cNvPr>
          <p:cNvGraphicFramePr>
            <a:graphicFrameLocks/>
          </p:cNvGraphicFramePr>
          <p:nvPr>
            <p:extLst>
              <p:ext uri="{D42A27DB-BD31-4B8C-83A1-F6EECF244321}">
                <p14:modId xmlns:p14="http://schemas.microsoft.com/office/powerpoint/2010/main" val="2134790701"/>
              </p:ext>
            </p:extLst>
          </p:nvPr>
        </p:nvGraphicFramePr>
        <p:xfrm>
          <a:off x="0" y="0"/>
          <a:ext cx="12192000" cy="568034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69528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90B5E0A-275F-DF4C-B7DC-A1D69F490856}"/>
              </a:ext>
            </a:extLst>
          </p:cNvPr>
          <p:cNvGraphicFramePr>
            <a:graphicFrameLocks/>
          </p:cNvGraphicFramePr>
          <p:nvPr>
            <p:extLst>
              <p:ext uri="{D42A27DB-BD31-4B8C-83A1-F6EECF244321}">
                <p14:modId xmlns:p14="http://schemas.microsoft.com/office/powerpoint/2010/main" val="4059711682"/>
              </p:ext>
            </p:extLst>
          </p:nvPr>
        </p:nvGraphicFramePr>
        <p:xfrm>
          <a:off x="0" y="-1"/>
          <a:ext cx="12192000" cy="5666509"/>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4B9C624-9EB3-4047-BB23-BA2D75202B17}"/>
              </a:ext>
            </a:extLst>
          </p:cNvPr>
          <p:cNvSpPr txBox="1"/>
          <p:nvPr/>
        </p:nvSpPr>
        <p:spPr>
          <a:xfrm>
            <a:off x="817418" y="6082145"/>
            <a:ext cx="196734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228561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801B21C-CAC0-3D41-A537-167445CDA4D3}"/>
              </a:ext>
            </a:extLst>
          </p:cNvPr>
          <p:cNvSpPr txBox="1"/>
          <p:nvPr/>
        </p:nvSpPr>
        <p:spPr>
          <a:xfrm>
            <a:off x="872836" y="6109855"/>
            <a:ext cx="1939637" cy="369332"/>
          </a:xfrm>
          <a:prstGeom prst="rect">
            <a:avLst/>
          </a:prstGeom>
          <a:solidFill>
            <a:schemeClr val="bg1"/>
          </a:solidFill>
        </p:spPr>
        <p:txBody>
          <a:bodyPr wrap="square" rtlCol="0">
            <a:spAutoFit/>
          </a:bodyPr>
          <a:lstStyle/>
          <a:p>
            <a:endParaRPr lang="en-US" dirty="0"/>
          </a:p>
        </p:txBody>
      </p:sp>
      <p:graphicFrame>
        <p:nvGraphicFramePr>
          <p:cNvPr id="4" name="Chart 3">
            <a:extLst>
              <a:ext uri="{FF2B5EF4-FFF2-40B4-BE49-F238E27FC236}">
                <a16:creationId xmlns:a16="http://schemas.microsoft.com/office/drawing/2014/main" id="{716F277F-5266-C94E-9BA2-F938E81A5BD8}"/>
              </a:ext>
            </a:extLst>
          </p:cNvPr>
          <p:cNvGraphicFramePr>
            <a:graphicFrameLocks/>
          </p:cNvGraphicFramePr>
          <p:nvPr>
            <p:extLst>
              <p:ext uri="{D42A27DB-BD31-4B8C-83A1-F6EECF244321}">
                <p14:modId xmlns:p14="http://schemas.microsoft.com/office/powerpoint/2010/main" val="3039649204"/>
              </p:ext>
            </p:extLst>
          </p:nvPr>
        </p:nvGraphicFramePr>
        <p:xfrm>
          <a:off x="-1" y="0"/>
          <a:ext cx="12192001" cy="56755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1787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2575157-9F36-394A-AC14-557EE9090488}"/>
              </a:ext>
            </a:extLst>
          </p:cNvPr>
          <p:cNvGraphicFramePr>
            <a:graphicFrameLocks/>
          </p:cNvGraphicFramePr>
          <p:nvPr>
            <p:extLst>
              <p:ext uri="{D42A27DB-BD31-4B8C-83A1-F6EECF244321}">
                <p14:modId xmlns:p14="http://schemas.microsoft.com/office/powerpoint/2010/main" val="2135143138"/>
              </p:ext>
            </p:extLst>
          </p:nvPr>
        </p:nvGraphicFramePr>
        <p:xfrm>
          <a:off x="0" y="0"/>
          <a:ext cx="12192000" cy="56803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BBDA01BE-6CB0-8942-AE2F-9BAE1F334900}"/>
              </a:ext>
            </a:extLst>
          </p:cNvPr>
          <p:cNvSpPr txBox="1"/>
          <p:nvPr/>
        </p:nvSpPr>
        <p:spPr>
          <a:xfrm>
            <a:off x="858982" y="6012873"/>
            <a:ext cx="2050473" cy="387927"/>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587511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52CB-FD29-4645-A1E9-B92A90ED79D4}"/>
              </a:ext>
            </a:extLst>
          </p:cNvPr>
          <p:cNvSpPr>
            <a:spLocks noGrp="1"/>
          </p:cNvSpPr>
          <p:nvPr>
            <p:ph type="ctrTitle"/>
          </p:nvPr>
        </p:nvSpPr>
        <p:spPr/>
        <p:txBody>
          <a:bodyPr/>
          <a:lstStyle/>
          <a:p>
            <a:r>
              <a:rPr lang="en-US" dirty="0"/>
              <a:t>Questions? </a:t>
            </a:r>
          </a:p>
        </p:txBody>
      </p:sp>
    </p:spTree>
    <p:extLst>
      <p:ext uri="{BB962C8B-B14F-4D97-AF65-F5344CB8AC3E}">
        <p14:creationId xmlns:p14="http://schemas.microsoft.com/office/powerpoint/2010/main" val="318099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93C41F9-1BC6-4DD4-B5BF-9009090A65C8}"/>
              </a:ext>
            </a:extLst>
          </p:cNvPr>
          <p:cNvSpPr txBox="1"/>
          <p:nvPr/>
        </p:nvSpPr>
        <p:spPr>
          <a:xfrm>
            <a:off x="183439" y="149418"/>
            <a:ext cx="11504767" cy="523220"/>
          </a:xfrm>
          <a:prstGeom prst="rect">
            <a:avLst/>
          </a:prstGeom>
          <a:noFill/>
        </p:spPr>
        <p:txBody>
          <a:bodyPr wrap="square">
            <a:spAutoFit/>
          </a:bodyPr>
          <a:lstStyle/>
          <a:p>
            <a:pPr algn="ctr"/>
            <a:r>
              <a:rPr lang="en-US" sz="2800" b="1" dirty="0">
                <a:solidFill>
                  <a:srgbClr val="ED7D31"/>
                </a:solidFill>
                <a:latin typeface="+mj-lt"/>
              </a:rPr>
              <a:t>Universal Developmental Screening Advisory Committee (UDSAC)</a:t>
            </a:r>
            <a:endParaRPr lang="en-US" sz="2800" dirty="0">
              <a:latin typeface="+mj-lt"/>
            </a:endParaRPr>
          </a:p>
        </p:txBody>
      </p:sp>
      <p:cxnSp>
        <p:nvCxnSpPr>
          <p:cNvPr id="8" name="Straight Connector 7">
            <a:extLst>
              <a:ext uri="{FF2B5EF4-FFF2-40B4-BE49-F238E27FC236}">
                <a16:creationId xmlns:a16="http://schemas.microsoft.com/office/drawing/2014/main" id="{EB1C97A0-B2A9-4565-8EA0-CDF9B40B8457}"/>
              </a:ext>
            </a:extLst>
          </p:cNvPr>
          <p:cNvCxnSpPr>
            <a:cxnSpLocks/>
          </p:cNvCxnSpPr>
          <p:nvPr/>
        </p:nvCxnSpPr>
        <p:spPr>
          <a:xfrm>
            <a:off x="0" y="1662849"/>
            <a:ext cx="12192000" cy="3002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51E8532-8529-46CB-B893-2B457B94B2D8}"/>
              </a:ext>
            </a:extLst>
          </p:cNvPr>
          <p:cNvCxnSpPr>
            <a:cxnSpLocks/>
          </p:cNvCxnSpPr>
          <p:nvPr/>
        </p:nvCxnSpPr>
        <p:spPr>
          <a:xfrm>
            <a:off x="5787957" y="1692878"/>
            <a:ext cx="0" cy="4834382"/>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170FE2B-0B83-4A0A-BD92-4C8CF109CE68}"/>
              </a:ext>
            </a:extLst>
          </p:cNvPr>
          <p:cNvPicPr>
            <a:picLocks noChangeAspect="1"/>
          </p:cNvPicPr>
          <p:nvPr/>
        </p:nvPicPr>
        <p:blipFill>
          <a:blip r:embed="rId3"/>
          <a:stretch>
            <a:fillRect/>
          </a:stretch>
        </p:blipFill>
        <p:spPr>
          <a:xfrm>
            <a:off x="88896" y="2000687"/>
            <a:ext cx="4895179" cy="4517408"/>
          </a:xfrm>
          <a:prstGeom prst="rect">
            <a:avLst/>
          </a:prstGeom>
        </p:spPr>
      </p:pic>
      <p:sp>
        <p:nvSpPr>
          <p:cNvPr id="13" name="Content Placeholder 2">
            <a:extLst>
              <a:ext uri="{FF2B5EF4-FFF2-40B4-BE49-F238E27FC236}">
                <a16:creationId xmlns:a16="http://schemas.microsoft.com/office/drawing/2014/main" id="{C599E46D-1CE7-48EF-AA58-18D792E4B91C}"/>
              </a:ext>
            </a:extLst>
          </p:cNvPr>
          <p:cNvSpPr txBox="1">
            <a:spLocks/>
          </p:cNvSpPr>
          <p:nvPr/>
        </p:nvSpPr>
        <p:spPr>
          <a:xfrm>
            <a:off x="536619" y="1146411"/>
            <a:ext cx="4831307" cy="546467"/>
          </a:xfrm>
          <a:prstGeom prst="rect">
            <a:avLst/>
          </a:prstGeom>
        </p:spPr>
        <p:txBody>
          <a:bodyPr vert="horz" lIns="91440" tIns="45720" rIns="91440" bIns="45720" rtlCol="0">
            <a:noAutofit/>
          </a:bodyPr>
          <a:lstStyle>
            <a:lvl1pPr marL="0" indent="0" algn="l" defTabSz="914400" rtl="0" eaLnBrk="1" latinLnBrk="0" hangingPunct="1">
              <a:lnSpc>
                <a:spcPct val="112000"/>
              </a:lnSpc>
              <a:spcBef>
                <a:spcPts val="1000"/>
              </a:spcBef>
              <a:buFont typeface="Arial" panose="020B0604020202020204" pitchFamily="34" charset="0"/>
              <a:buNone/>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200" b="1" dirty="0">
                <a:latin typeface="+mn-lt"/>
              </a:rPr>
              <a:t>Developmental Screening in Alaska</a:t>
            </a:r>
          </a:p>
        </p:txBody>
      </p:sp>
      <p:sp>
        <p:nvSpPr>
          <p:cNvPr id="15" name="TextBox 14">
            <a:extLst>
              <a:ext uri="{FF2B5EF4-FFF2-40B4-BE49-F238E27FC236}">
                <a16:creationId xmlns:a16="http://schemas.microsoft.com/office/drawing/2014/main" id="{8867C2D0-3804-4A36-B5D7-142FE51704CF}"/>
              </a:ext>
            </a:extLst>
          </p:cNvPr>
          <p:cNvSpPr txBox="1"/>
          <p:nvPr/>
        </p:nvSpPr>
        <p:spPr>
          <a:xfrm>
            <a:off x="7461115" y="1164414"/>
            <a:ext cx="2791838" cy="430887"/>
          </a:xfrm>
          <a:prstGeom prst="rect">
            <a:avLst/>
          </a:prstGeom>
          <a:noFill/>
        </p:spPr>
        <p:txBody>
          <a:bodyPr wrap="square">
            <a:spAutoFit/>
          </a:bodyPr>
          <a:lstStyle/>
          <a:p>
            <a:pPr algn="ctr"/>
            <a:r>
              <a:rPr lang="en-US" sz="2200" b="1" dirty="0"/>
              <a:t>Aims of the UDSAC</a:t>
            </a:r>
          </a:p>
        </p:txBody>
      </p:sp>
      <p:sp>
        <p:nvSpPr>
          <p:cNvPr id="16" name="TextBox 15">
            <a:extLst>
              <a:ext uri="{FF2B5EF4-FFF2-40B4-BE49-F238E27FC236}">
                <a16:creationId xmlns:a16="http://schemas.microsoft.com/office/drawing/2014/main" id="{6155A9A3-9DA2-4F19-9DAD-1EA050739966}"/>
              </a:ext>
            </a:extLst>
          </p:cNvPr>
          <p:cNvSpPr txBox="1"/>
          <p:nvPr/>
        </p:nvSpPr>
        <p:spPr>
          <a:xfrm>
            <a:off x="6121922" y="1863302"/>
            <a:ext cx="6267855" cy="3635547"/>
          </a:xfrm>
          <a:prstGeom prst="rect">
            <a:avLst/>
          </a:prstGeom>
          <a:noFill/>
        </p:spPr>
        <p:txBody>
          <a:bodyPr wrap="square">
            <a:spAutoFit/>
          </a:bodyPr>
          <a:lstStyle/>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Streamline efforts to maximize efficiency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Coordinate data sharing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Ensure access to training on developmental screening and screening tools</a:t>
            </a:r>
          </a:p>
          <a:p>
            <a:pPr marR="0" lvl="0" algn="l" defTabSz="914400" rtl="0" eaLnBrk="1" fontAlgn="auto" latinLnBrk="0" hangingPunct="1">
              <a:lnSpc>
                <a:spcPct val="107000"/>
              </a:lnSpc>
              <a:spcBef>
                <a:spcPts val="0"/>
              </a:spcBef>
              <a:spcAft>
                <a:spcPts val="0"/>
              </a:spcAft>
              <a:buClrTx/>
              <a:buSzTx/>
              <a:tabLst/>
              <a:defRPr/>
            </a:pPr>
            <a:endParaRPr kumimoji="0" lang="en-US"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Provide stakeholder input on the statewide ASQ Online system </a:t>
            </a:r>
          </a:p>
          <a:p>
            <a:pPr marL="0" marR="0" lvl="0" indent="0" algn="l" defTabSz="914400" rtl="0" eaLnBrk="1" fontAlgn="auto" latinLnBrk="0" hangingPunct="1">
              <a:lnSpc>
                <a:spcPct val="107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t>Increase family-focused education on developmental screening </a:t>
            </a:r>
          </a:p>
        </p:txBody>
      </p:sp>
      <p:sp>
        <p:nvSpPr>
          <p:cNvPr id="20" name="Arrow: Right 19">
            <a:extLst>
              <a:ext uri="{FF2B5EF4-FFF2-40B4-BE49-F238E27FC236}">
                <a16:creationId xmlns:a16="http://schemas.microsoft.com/office/drawing/2014/main" id="{427DE88F-E75F-4E70-913C-DA8E5CFE832A}"/>
              </a:ext>
            </a:extLst>
          </p:cNvPr>
          <p:cNvSpPr/>
          <p:nvPr/>
        </p:nvSpPr>
        <p:spPr>
          <a:xfrm>
            <a:off x="5163058" y="3297677"/>
            <a:ext cx="1071405" cy="593662"/>
          </a:xfrm>
          <a:prstGeom prst="rightArrow">
            <a:avLst/>
          </a:prstGeom>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Georgia"/>
              <a:ea typeface="+mn-ea"/>
              <a:cs typeface="+mn-cs"/>
            </a:endParaRPr>
          </a:p>
        </p:txBody>
      </p:sp>
      <p:sp>
        <p:nvSpPr>
          <p:cNvPr id="21" name="Rectangle 20">
            <a:extLst>
              <a:ext uri="{FF2B5EF4-FFF2-40B4-BE49-F238E27FC236}">
                <a16:creationId xmlns:a16="http://schemas.microsoft.com/office/drawing/2014/main" id="{8E40EF65-BE86-4B63-89FA-EC770328C786}"/>
              </a:ext>
            </a:extLst>
          </p:cNvPr>
          <p:cNvSpPr/>
          <p:nvPr/>
        </p:nvSpPr>
        <p:spPr>
          <a:xfrm>
            <a:off x="8784077" y="5603132"/>
            <a:ext cx="2626468" cy="8171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Logo&#10;&#10;Description automatically generated">
            <a:extLst>
              <a:ext uri="{FF2B5EF4-FFF2-40B4-BE49-F238E27FC236}">
                <a16:creationId xmlns:a16="http://schemas.microsoft.com/office/drawing/2014/main" id="{5F62CE21-E749-4520-9E08-62BF2DA7E5D0}"/>
              </a:ext>
            </a:extLst>
          </p:cNvPr>
          <p:cNvPicPr>
            <a:picLocks noChangeAspect="1"/>
          </p:cNvPicPr>
          <p:nvPr/>
        </p:nvPicPr>
        <p:blipFill>
          <a:blip r:embed="rId4"/>
          <a:stretch>
            <a:fillRect/>
          </a:stretch>
        </p:blipFill>
        <p:spPr>
          <a:xfrm>
            <a:off x="10420103" y="5279672"/>
            <a:ext cx="1771897" cy="1238423"/>
          </a:xfrm>
          <a:prstGeom prst="rect">
            <a:avLst/>
          </a:prstGeom>
        </p:spPr>
      </p:pic>
      <p:pic>
        <p:nvPicPr>
          <p:cNvPr id="25" name="Picture 24" descr="A black rectangle with a white background&#10;&#10;Description automatically generated with low confidence">
            <a:extLst>
              <a:ext uri="{FF2B5EF4-FFF2-40B4-BE49-F238E27FC236}">
                <a16:creationId xmlns:a16="http://schemas.microsoft.com/office/drawing/2014/main" id="{DC83DD45-CF62-4D4B-917E-2BBAF625CB89}"/>
              </a:ext>
            </a:extLst>
          </p:cNvPr>
          <p:cNvPicPr>
            <a:picLocks noChangeAspect="1"/>
          </p:cNvPicPr>
          <p:nvPr/>
        </p:nvPicPr>
        <p:blipFill>
          <a:blip r:embed="rId5"/>
          <a:stretch>
            <a:fillRect/>
          </a:stretch>
        </p:blipFill>
        <p:spPr>
          <a:xfrm>
            <a:off x="9144758" y="5288837"/>
            <a:ext cx="1191770" cy="1238423"/>
          </a:xfrm>
          <a:prstGeom prst="rect">
            <a:avLst/>
          </a:prstGeom>
        </p:spPr>
      </p:pic>
    </p:spTree>
    <p:extLst>
      <p:ext uri="{BB962C8B-B14F-4D97-AF65-F5344CB8AC3E}">
        <p14:creationId xmlns:p14="http://schemas.microsoft.com/office/powerpoint/2010/main" val="327879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C726C-FE0D-411C-AA6D-92B239094EFA}"/>
              </a:ext>
            </a:extLst>
          </p:cNvPr>
          <p:cNvSpPr>
            <a:spLocks noGrp="1"/>
          </p:cNvSpPr>
          <p:nvPr>
            <p:ph type="ctrTitle"/>
          </p:nvPr>
        </p:nvSpPr>
        <p:spPr/>
        <p:txBody>
          <a:bodyPr/>
          <a:lstStyle/>
          <a:p>
            <a:r>
              <a:rPr lang="en-US" dirty="0"/>
              <a:t>Contact </a:t>
            </a:r>
            <a:br>
              <a:rPr lang="en-US" dirty="0"/>
            </a:br>
            <a:r>
              <a:rPr lang="en-US" dirty="0"/>
              <a:t>Information</a:t>
            </a:r>
          </a:p>
        </p:txBody>
      </p:sp>
      <p:sp>
        <p:nvSpPr>
          <p:cNvPr id="3" name="Text Placeholder 2">
            <a:extLst>
              <a:ext uri="{FF2B5EF4-FFF2-40B4-BE49-F238E27FC236}">
                <a16:creationId xmlns:a16="http://schemas.microsoft.com/office/drawing/2014/main" id="{C925396B-05F7-4882-9A44-72B128507312}"/>
              </a:ext>
            </a:extLst>
          </p:cNvPr>
          <p:cNvSpPr>
            <a:spLocks noGrp="1"/>
          </p:cNvSpPr>
          <p:nvPr>
            <p:ph type="body" sz="quarter" idx="11"/>
          </p:nvPr>
        </p:nvSpPr>
        <p:spPr>
          <a:xfrm>
            <a:off x="5190978" y="830993"/>
            <a:ext cx="6780628" cy="5190978"/>
          </a:xfrm>
        </p:spPr>
        <p:txBody>
          <a:bodyPr>
            <a:normAutofit/>
          </a:bodyPr>
          <a:lstStyle/>
          <a:p>
            <a:pPr marL="685800" indent="-685800">
              <a:buFont typeface="Wingdings" panose="05000000000000000000" pitchFamily="2" charset="2"/>
              <a:buChar char="Ø"/>
            </a:pPr>
            <a:r>
              <a:rPr lang="en-US" sz="3200" dirty="0">
                <a:latin typeface="+mj-lt"/>
              </a:rPr>
              <a:t>Emily Urlacher, </a:t>
            </a:r>
            <a:r>
              <a:rPr lang="en-US" sz="3200" dirty="0">
                <a:latin typeface="+mj-lt"/>
                <a:hlinkClick r:id="rId3"/>
              </a:rPr>
              <a:t>emily.urlacher@alaska.gov</a:t>
            </a:r>
            <a:endParaRPr lang="en-US" sz="3200" dirty="0">
              <a:latin typeface="+mj-lt"/>
            </a:endParaRPr>
          </a:p>
          <a:p>
            <a:pPr marL="685800" indent="-685800">
              <a:buFont typeface="Wingdings" panose="05000000000000000000" pitchFamily="2" charset="2"/>
              <a:buChar char="Ø"/>
            </a:pPr>
            <a:endParaRPr lang="en-US" sz="3200" dirty="0">
              <a:latin typeface="+mj-lt"/>
            </a:endParaRPr>
          </a:p>
          <a:p>
            <a:pPr marL="685800" indent="-685800">
              <a:buFont typeface="Wingdings" panose="05000000000000000000" pitchFamily="2" charset="2"/>
              <a:buChar char="Ø"/>
            </a:pPr>
            <a:r>
              <a:rPr lang="en-US" sz="3200" dirty="0">
                <a:latin typeface="+mj-lt"/>
              </a:rPr>
              <a:t>Carmen Wenger, </a:t>
            </a:r>
            <a:r>
              <a:rPr lang="en-US" sz="3200" dirty="0">
                <a:latin typeface="+mj-lt"/>
                <a:hlinkClick r:id="rId4"/>
              </a:rPr>
              <a:t>carmen@a2p2.com</a:t>
            </a:r>
            <a:endParaRPr lang="en-US" sz="3200" dirty="0">
              <a:latin typeface="+mj-lt"/>
            </a:endParaRPr>
          </a:p>
          <a:p>
            <a:pPr marL="685800" indent="-685800">
              <a:buFont typeface="Wingdings" panose="05000000000000000000" pitchFamily="2" charset="2"/>
              <a:buChar char="Ø"/>
            </a:pPr>
            <a:endParaRPr lang="en-US" sz="3200" dirty="0">
              <a:latin typeface="+mj-lt"/>
            </a:endParaRPr>
          </a:p>
          <a:p>
            <a:pPr marL="685800" indent="-685800">
              <a:buFont typeface="Wingdings" panose="05000000000000000000" pitchFamily="2" charset="2"/>
              <a:buChar char="Ø"/>
            </a:pPr>
            <a:r>
              <a:rPr lang="en-US" sz="3200" dirty="0">
                <a:latin typeface="+mj-lt"/>
              </a:rPr>
              <a:t>Kate Saft, </a:t>
            </a:r>
            <a:r>
              <a:rPr lang="en-US" sz="3200" dirty="0">
                <a:latin typeface="+mj-lt"/>
                <a:hlinkClick r:id="rId5"/>
              </a:rPr>
              <a:t>kgsaft@alaska.edu</a:t>
            </a:r>
            <a:endParaRPr lang="en-US" sz="3200" dirty="0">
              <a:latin typeface="+mj-lt"/>
            </a:endParaRPr>
          </a:p>
          <a:p>
            <a:endParaRPr lang="en-US" sz="3600" dirty="0">
              <a:latin typeface="+mj-lt"/>
            </a:endParaRPr>
          </a:p>
          <a:p>
            <a:endParaRPr lang="en-US" dirty="0"/>
          </a:p>
        </p:txBody>
      </p:sp>
      <p:pic>
        <p:nvPicPr>
          <p:cNvPr id="7" name="Picture 6" descr="Text&#10;&#10;Description automatically generated">
            <a:extLst>
              <a:ext uri="{FF2B5EF4-FFF2-40B4-BE49-F238E27FC236}">
                <a16:creationId xmlns:a16="http://schemas.microsoft.com/office/drawing/2014/main" id="{238DD3A5-2213-4589-9C87-96B73E80DDFA}"/>
              </a:ext>
            </a:extLst>
          </p:cNvPr>
          <p:cNvPicPr>
            <a:picLocks noChangeAspect="1"/>
          </p:cNvPicPr>
          <p:nvPr/>
        </p:nvPicPr>
        <p:blipFill>
          <a:blip r:embed="rId6"/>
          <a:stretch>
            <a:fillRect/>
          </a:stretch>
        </p:blipFill>
        <p:spPr>
          <a:xfrm>
            <a:off x="5190978" y="5493454"/>
            <a:ext cx="3372260" cy="826221"/>
          </a:xfrm>
          <a:prstGeom prst="rect">
            <a:avLst/>
          </a:prstGeom>
        </p:spPr>
      </p:pic>
    </p:spTree>
    <p:extLst>
      <p:ext uri="{BB962C8B-B14F-4D97-AF65-F5344CB8AC3E}">
        <p14:creationId xmlns:p14="http://schemas.microsoft.com/office/powerpoint/2010/main" val="298103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52CB-FD29-4645-A1E9-B92A90ED79D4}"/>
              </a:ext>
            </a:extLst>
          </p:cNvPr>
          <p:cNvSpPr>
            <a:spLocks noGrp="1"/>
          </p:cNvSpPr>
          <p:nvPr>
            <p:ph type="ctrTitle"/>
          </p:nvPr>
        </p:nvSpPr>
        <p:spPr/>
        <p:txBody>
          <a:bodyPr/>
          <a:lstStyle/>
          <a:p>
            <a:r>
              <a:rPr lang="en-US" dirty="0"/>
              <a:t>Background</a:t>
            </a:r>
          </a:p>
        </p:txBody>
      </p:sp>
      <p:sp>
        <p:nvSpPr>
          <p:cNvPr id="3" name="Subtitle 2">
            <a:extLst>
              <a:ext uri="{FF2B5EF4-FFF2-40B4-BE49-F238E27FC236}">
                <a16:creationId xmlns:a16="http://schemas.microsoft.com/office/drawing/2014/main" id="{80724A5A-A649-8046-A9F4-ECA55892C913}"/>
              </a:ext>
            </a:extLst>
          </p:cNvPr>
          <p:cNvSpPr>
            <a:spLocks noGrp="1"/>
          </p:cNvSpPr>
          <p:nvPr>
            <p:ph type="body" sz="quarter" idx="11"/>
          </p:nvPr>
        </p:nvSpPr>
        <p:spPr>
          <a:xfrm>
            <a:off x="5784430" y="830263"/>
            <a:ext cx="5286796" cy="4874798"/>
          </a:xfrm>
        </p:spPr>
        <p:txBody>
          <a:bodyPr>
            <a:normAutofit fontScale="70000" lnSpcReduction="20000"/>
          </a:bodyPr>
          <a:lstStyle/>
          <a:p>
            <a:pPr algn="ctr"/>
            <a:r>
              <a:rPr lang="en-US" dirty="0">
                <a:latin typeface="+mn-lt"/>
              </a:rPr>
              <a:t>2017 Alaska Developmental Screening Survey </a:t>
            </a:r>
          </a:p>
          <a:p>
            <a:endParaRPr lang="en-US" dirty="0">
              <a:latin typeface="+mn-lt"/>
            </a:endParaRPr>
          </a:p>
          <a:p>
            <a:r>
              <a:rPr lang="en-US" b="0" dirty="0">
                <a:latin typeface="+mn-lt"/>
              </a:rPr>
              <a:t>An environmental scan of standardized developmental screenings birth to eight years old was conducted via survey in 2017 by Help Me Grow Alaska with the Governor ’s Council on Disabilities and Special Education Task Force on Developmental Screening. This was the first time statewide, multi-disciplinary data regarding screenings had been collected.</a:t>
            </a:r>
          </a:p>
        </p:txBody>
      </p:sp>
      <p:sp>
        <p:nvSpPr>
          <p:cNvPr id="4" name="TextBox 3">
            <a:extLst>
              <a:ext uri="{FF2B5EF4-FFF2-40B4-BE49-F238E27FC236}">
                <a16:creationId xmlns:a16="http://schemas.microsoft.com/office/drawing/2014/main" id="{7774D158-1D66-5549-9F6A-E190BF272136}"/>
              </a:ext>
            </a:extLst>
          </p:cNvPr>
          <p:cNvSpPr txBox="1"/>
          <p:nvPr/>
        </p:nvSpPr>
        <p:spPr>
          <a:xfrm>
            <a:off x="5644055" y="5959366"/>
            <a:ext cx="2081048" cy="4572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8551727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5ACB2E-D47D-1649-B24E-3908082E2039}"/>
              </a:ext>
            </a:extLst>
          </p:cNvPr>
          <p:cNvSpPr>
            <a:spLocks noGrp="1"/>
          </p:cNvSpPr>
          <p:nvPr>
            <p:ph type="ctrTitle"/>
          </p:nvPr>
        </p:nvSpPr>
        <p:spPr/>
        <p:txBody>
          <a:bodyPr>
            <a:normAutofit/>
          </a:bodyPr>
          <a:lstStyle/>
          <a:p>
            <a:br>
              <a:rPr lang="en-US" dirty="0"/>
            </a:br>
            <a:endParaRPr lang="en-US" dirty="0"/>
          </a:p>
        </p:txBody>
      </p:sp>
      <p:pic>
        <p:nvPicPr>
          <p:cNvPr id="7" name="Picture 6">
            <a:extLst>
              <a:ext uri="{FF2B5EF4-FFF2-40B4-BE49-F238E27FC236}">
                <a16:creationId xmlns:a16="http://schemas.microsoft.com/office/drawing/2014/main" id="{889B188F-C4C4-A349-9E58-359ABDB5FE8D}"/>
              </a:ext>
            </a:extLst>
          </p:cNvPr>
          <p:cNvPicPr>
            <a:picLocks noChangeAspect="1"/>
          </p:cNvPicPr>
          <p:nvPr/>
        </p:nvPicPr>
        <p:blipFill>
          <a:blip r:embed="rId3"/>
          <a:stretch>
            <a:fillRect/>
          </a:stretch>
        </p:blipFill>
        <p:spPr>
          <a:xfrm>
            <a:off x="9047019" y="5693714"/>
            <a:ext cx="2565875" cy="555189"/>
          </a:xfrm>
          <a:prstGeom prst="rect">
            <a:avLst/>
          </a:prstGeom>
        </p:spPr>
      </p:pic>
      <p:graphicFrame>
        <p:nvGraphicFramePr>
          <p:cNvPr id="5" name="Chart 4">
            <a:extLst>
              <a:ext uri="{FF2B5EF4-FFF2-40B4-BE49-F238E27FC236}">
                <a16:creationId xmlns:a16="http://schemas.microsoft.com/office/drawing/2014/main" id="{D5C191B5-A9B9-AD44-B36A-E7DA7711EDF2}"/>
              </a:ext>
            </a:extLst>
          </p:cNvPr>
          <p:cNvGraphicFramePr>
            <a:graphicFrameLocks/>
          </p:cNvGraphicFramePr>
          <p:nvPr>
            <p:extLst>
              <p:ext uri="{D42A27DB-BD31-4B8C-83A1-F6EECF244321}">
                <p14:modId xmlns:p14="http://schemas.microsoft.com/office/powerpoint/2010/main" val="3107873043"/>
              </p:ext>
            </p:extLst>
          </p:nvPr>
        </p:nvGraphicFramePr>
        <p:xfrm>
          <a:off x="0" y="1"/>
          <a:ext cx="12192000" cy="569371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7665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5ACB2E-D47D-1649-B24E-3908082E2039}"/>
              </a:ext>
            </a:extLst>
          </p:cNvPr>
          <p:cNvSpPr>
            <a:spLocks noGrp="1"/>
          </p:cNvSpPr>
          <p:nvPr>
            <p:ph type="ctrTitle"/>
          </p:nvPr>
        </p:nvSpPr>
        <p:spPr/>
        <p:txBody>
          <a:bodyPr>
            <a:normAutofit/>
          </a:bodyPr>
          <a:lstStyle/>
          <a:p>
            <a:br>
              <a:rPr lang="en-US" dirty="0"/>
            </a:br>
            <a:endParaRPr lang="en-US" dirty="0"/>
          </a:p>
        </p:txBody>
      </p:sp>
      <p:pic>
        <p:nvPicPr>
          <p:cNvPr id="7" name="Picture 6">
            <a:extLst>
              <a:ext uri="{FF2B5EF4-FFF2-40B4-BE49-F238E27FC236}">
                <a16:creationId xmlns:a16="http://schemas.microsoft.com/office/drawing/2014/main" id="{889B188F-C4C4-A349-9E58-359ABDB5FE8D}"/>
              </a:ext>
            </a:extLst>
          </p:cNvPr>
          <p:cNvPicPr>
            <a:picLocks noChangeAspect="1"/>
          </p:cNvPicPr>
          <p:nvPr/>
        </p:nvPicPr>
        <p:blipFill>
          <a:blip r:embed="rId3"/>
          <a:stretch>
            <a:fillRect/>
          </a:stretch>
        </p:blipFill>
        <p:spPr>
          <a:xfrm>
            <a:off x="9017810" y="5749637"/>
            <a:ext cx="2689277" cy="581890"/>
          </a:xfrm>
          <a:prstGeom prst="rect">
            <a:avLst/>
          </a:prstGeom>
        </p:spPr>
      </p:pic>
      <p:graphicFrame>
        <p:nvGraphicFramePr>
          <p:cNvPr id="10" name="Chart 9">
            <a:extLst>
              <a:ext uri="{FF2B5EF4-FFF2-40B4-BE49-F238E27FC236}">
                <a16:creationId xmlns:a16="http://schemas.microsoft.com/office/drawing/2014/main" id="{22E3C71A-9330-3846-8E09-DD4E2F575C19}"/>
              </a:ext>
            </a:extLst>
          </p:cNvPr>
          <p:cNvGraphicFramePr>
            <a:graphicFrameLocks/>
          </p:cNvGraphicFramePr>
          <p:nvPr>
            <p:extLst>
              <p:ext uri="{D42A27DB-BD31-4B8C-83A1-F6EECF244321}">
                <p14:modId xmlns:p14="http://schemas.microsoft.com/office/powerpoint/2010/main" val="3771454096"/>
              </p:ext>
            </p:extLst>
          </p:nvPr>
        </p:nvGraphicFramePr>
        <p:xfrm>
          <a:off x="0" y="0"/>
          <a:ext cx="12191999" cy="59158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14581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072300-6AFD-4449-8E21-622A45F83DC1}"/>
              </a:ext>
            </a:extLst>
          </p:cNvPr>
          <p:cNvPicPr>
            <a:picLocks noChangeAspect="1"/>
          </p:cNvPicPr>
          <p:nvPr/>
        </p:nvPicPr>
        <p:blipFill>
          <a:blip r:embed="rId3"/>
          <a:stretch>
            <a:fillRect/>
          </a:stretch>
        </p:blipFill>
        <p:spPr>
          <a:xfrm>
            <a:off x="8766924" y="5888182"/>
            <a:ext cx="2305095" cy="498763"/>
          </a:xfrm>
          <a:prstGeom prst="rect">
            <a:avLst/>
          </a:prstGeom>
        </p:spPr>
      </p:pic>
      <p:graphicFrame>
        <p:nvGraphicFramePr>
          <p:cNvPr id="4" name="Chart 3">
            <a:extLst>
              <a:ext uri="{FF2B5EF4-FFF2-40B4-BE49-F238E27FC236}">
                <a16:creationId xmlns:a16="http://schemas.microsoft.com/office/drawing/2014/main" id="{EF6E7250-1772-7E4D-86DF-DD4392E9BBF6}"/>
              </a:ext>
            </a:extLst>
          </p:cNvPr>
          <p:cNvGraphicFramePr>
            <a:graphicFrameLocks/>
          </p:cNvGraphicFramePr>
          <p:nvPr>
            <p:extLst>
              <p:ext uri="{D42A27DB-BD31-4B8C-83A1-F6EECF244321}">
                <p14:modId xmlns:p14="http://schemas.microsoft.com/office/powerpoint/2010/main" val="1003708656"/>
              </p:ext>
            </p:extLst>
          </p:nvPr>
        </p:nvGraphicFramePr>
        <p:xfrm>
          <a:off x="96982" y="0"/>
          <a:ext cx="12095018" cy="565265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88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3AA80E-4D8E-D441-B33F-F1297D90508B}"/>
              </a:ext>
            </a:extLst>
          </p:cNvPr>
          <p:cNvSpPr txBox="1"/>
          <p:nvPr/>
        </p:nvSpPr>
        <p:spPr>
          <a:xfrm>
            <a:off x="886691" y="6068291"/>
            <a:ext cx="1953491" cy="387927"/>
          </a:xfrm>
          <a:prstGeom prst="rect">
            <a:avLst/>
          </a:prstGeom>
          <a:solidFill>
            <a:schemeClr val="bg1"/>
          </a:solidFill>
        </p:spPr>
        <p:txBody>
          <a:bodyPr wrap="square" rtlCol="0">
            <a:spAutoFit/>
          </a:bodyPr>
          <a:lstStyle/>
          <a:p>
            <a:endParaRPr lang="en-US" dirty="0"/>
          </a:p>
        </p:txBody>
      </p:sp>
      <p:graphicFrame>
        <p:nvGraphicFramePr>
          <p:cNvPr id="4" name="Chart 3">
            <a:extLst>
              <a:ext uri="{FF2B5EF4-FFF2-40B4-BE49-F238E27FC236}">
                <a16:creationId xmlns:a16="http://schemas.microsoft.com/office/drawing/2014/main" id="{0481E31F-5661-154D-B285-10E28CFBEF3B}"/>
              </a:ext>
            </a:extLst>
          </p:cNvPr>
          <p:cNvGraphicFramePr>
            <a:graphicFrameLocks/>
          </p:cNvGraphicFramePr>
          <p:nvPr>
            <p:extLst>
              <p:ext uri="{D42A27DB-BD31-4B8C-83A1-F6EECF244321}">
                <p14:modId xmlns:p14="http://schemas.microsoft.com/office/powerpoint/2010/main" val="3253733065"/>
              </p:ext>
            </p:extLst>
          </p:nvPr>
        </p:nvGraphicFramePr>
        <p:xfrm>
          <a:off x="0" y="0"/>
          <a:ext cx="12192000" cy="55613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7512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C32854F-01C9-084E-8074-2433A89344AB}"/>
              </a:ext>
            </a:extLst>
          </p:cNvPr>
          <p:cNvGraphicFramePr>
            <a:graphicFrameLocks/>
          </p:cNvGraphicFramePr>
          <p:nvPr>
            <p:extLst>
              <p:ext uri="{D42A27DB-BD31-4B8C-83A1-F6EECF244321}">
                <p14:modId xmlns:p14="http://schemas.microsoft.com/office/powerpoint/2010/main" val="3250207162"/>
              </p:ext>
            </p:extLst>
          </p:nvPr>
        </p:nvGraphicFramePr>
        <p:xfrm>
          <a:off x="0" y="-1"/>
          <a:ext cx="12192000" cy="5680365"/>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B3FA4541-60BE-204B-8D5D-500BFDA7ECC7}"/>
              </a:ext>
            </a:extLst>
          </p:cNvPr>
          <p:cNvSpPr txBox="1"/>
          <p:nvPr/>
        </p:nvSpPr>
        <p:spPr>
          <a:xfrm>
            <a:off x="762000" y="5915891"/>
            <a:ext cx="2119745" cy="498764"/>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358590233"/>
      </p:ext>
    </p:extLst>
  </p:cSld>
  <p:clrMapOvr>
    <a:masterClrMapping/>
  </p:clrMapOvr>
</p:sld>
</file>

<file path=ppt/theme/theme1.xml><?xml version="1.0" encoding="utf-8"?>
<a:theme xmlns:a="http://schemas.openxmlformats.org/drawingml/2006/main" name="Office Theme">
  <a:themeElements>
    <a:clrScheme name="Help Me Grow Alaska">
      <a:dk1>
        <a:srgbClr val="000000"/>
      </a:dk1>
      <a:lt1>
        <a:srgbClr val="FFFFFF"/>
      </a:lt1>
      <a:dk2>
        <a:srgbClr val="264079"/>
      </a:dk2>
      <a:lt2>
        <a:srgbClr val="FFF3CC"/>
      </a:lt2>
      <a:accent1>
        <a:srgbClr val="FFCE2E"/>
      </a:accent1>
      <a:accent2>
        <a:srgbClr val="FA6B34"/>
      </a:accent2>
      <a:accent3>
        <a:srgbClr val="915BAB"/>
      </a:accent3>
      <a:accent4>
        <a:srgbClr val="36BAF0"/>
      </a:accent4>
      <a:accent5>
        <a:srgbClr val="27A56F"/>
      </a:accent5>
      <a:accent6>
        <a:srgbClr val="8BC53E"/>
      </a:accent6>
      <a:hlink>
        <a:srgbClr val="36BAF0"/>
      </a:hlink>
      <a:folHlink>
        <a:srgbClr val="915BAB"/>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B8D1D7B-078A-CE4C-93D0-CA85A203A616}" vid="{2695C2B7-83B1-3747-A14B-071A0A6139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2191</TotalTime>
  <Words>3139</Words>
  <Application>Microsoft Office PowerPoint</Application>
  <PresentationFormat>Widescreen</PresentationFormat>
  <Paragraphs>185</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Calibri</vt:lpstr>
      <vt:lpstr>Cambria</vt:lpstr>
      <vt:lpstr>Georgia</vt:lpstr>
      <vt:lpstr>Symbol</vt:lpstr>
      <vt:lpstr>Times New Roman</vt:lpstr>
      <vt:lpstr>Verdana</vt:lpstr>
      <vt:lpstr>Wingdings</vt:lpstr>
      <vt:lpstr>Office Theme</vt:lpstr>
      <vt:lpstr>Alaska Statewide Developmental Screening Environmental Scan</vt:lpstr>
      <vt:lpstr>Presentation Objectives</vt:lpstr>
      <vt:lpstr>PowerPoint Presentation</vt:lpstr>
      <vt:lpstr>Background</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Katelyn Saft</dc:creator>
  <cp:lastModifiedBy>Urlacher, Emily N </cp:lastModifiedBy>
  <cp:revision>215</cp:revision>
  <dcterms:created xsi:type="dcterms:W3CDTF">2022-03-01T01:46:08Z</dcterms:created>
  <dcterms:modified xsi:type="dcterms:W3CDTF">2022-04-01T18:53:15Z</dcterms:modified>
</cp:coreProperties>
</file>