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5"/>
  </p:sldMasterIdLst>
  <p:notesMasterIdLst>
    <p:notesMasterId r:id="rId40"/>
  </p:notesMasterIdLst>
  <p:sldIdLst>
    <p:sldId id="357" r:id="rId6"/>
    <p:sldId id="648" r:id="rId7"/>
    <p:sldId id="653" r:id="rId8"/>
    <p:sldId id="679" r:id="rId9"/>
    <p:sldId id="287" r:id="rId10"/>
    <p:sldId id="659" r:id="rId11"/>
    <p:sldId id="274" r:id="rId12"/>
    <p:sldId id="555" r:id="rId13"/>
    <p:sldId id="550" r:id="rId14"/>
    <p:sldId id="548" r:id="rId15"/>
    <p:sldId id="523" r:id="rId16"/>
    <p:sldId id="552" r:id="rId17"/>
    <p:sldId id="549" r:id="rId18"/>
    <p:sldId id="280" r:id="rId19"/>
    <p:sldId id="557" r:id="rId20"/>
    <p:sldId id="558" r:id="rId21"/>
    <p:sldId id="554" r:id="rId22"/>
    <p:sldId id="716" r:id="rId23"/>
    <p:sldId id="663" r:id="rId24"/>
    <p:sldId id="664" r:id="rId25"/>
    <p:sldId id="681" r:id="rId26"/>
    <p:sldId id="717" r:id="rId27"/>
    <p:sldId id="284" r:id="rId28"/>
    <p:sldId id="564" r:id="rId29"/>
    <p:sldId id="715" r:id="rId30"/>
    <p:sldId id="649" r:id="rId31"/>
    <p:sldId id="560" r:id="rId32"/>
    <p:sldId id="271" r:id="rId33"/>
    <p:sldId id="285" r:id="rId34"/>
    <p:sldId id="696" r:id="rId35"/>
    <p:sldId id="697" r:id="rId36"/>
    <p:sldId id="698" r:id="rId37"/>
    <p:sldId id="421" r:id="rId38"/>
    <p:sldId id="37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8865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440" y="10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hssancconf\DPH\CDPHP\Shared\Programs\COVID-19\Chronic%20Disease%20Communications\CDC%20evidence%20list_correcte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62920623294184"/>
          <c:y val="0.16761020881670533"/>
          <c:w val="0.69971852355664832"/>
          <c:h val="0.79836040216550652"/>
        </c:manualLayout>
      </c:layout>
      <c:barChart>
        <c:barDir val="bar"/>
        <c:grouping val="stacked"/>
        <c:varyColors val="0"/>
        <c:ser>
          <c:idx val="0"/>
          <c:order val="0"/>
          <c:spPr>
            <a:solidFill>
              <a:srgbClr val="FFC000"/>
            </a:solidFill>
            <a:ln>
              <a:noFill/>
            </a:ln>
            <a:effectLst/>
          </c:spPr>
          <c:invertIfNegative val="0"/>
          <c:dPt>
            <c:idx val="6"/>
            <c:invertIfNegative val="0"/>
            <c:bubble3D val="0"/>
            <c:spPr>
              <a:solidFill>
                <a:srgbClr val="FDAD55"/>
              </a:solidFill>
              <a:ln>
                <a:noFill/>
              </a:ln>
              <a:effectLst/>
            </c:spPr>
            <c:extLst>
              <c:ext xmlns:c16="http://schemas.microsoft.com/office/drawing/2014/chart" uri="{C3380CC4-5D6E-409C-BE32-E72D297353CC}">
                <c16:uniqueId val="{00000001-E250-41FB-AA33-1153E29A3F9F}"/>
              </c:ext>
            </c:extLst>
          </c:dPt>
          <c:dLbls>
            <c:dLbl>
              <c:idx val="0"/>
              <c:layout>
                <c:manualLayout>
                  <c:x val="3.1337068443367616E-2"/>
                  <c:y val="7.512179120690457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50-41FB-AA33-1153E29A3F9F}"/>
                </c:ext>
              </c:extLst>
            </c:dLbl>
            <c:dLbl>
              <c:idx val="1"/>
              <c:layout>
                <c:manualLayout>
                  <c:x val="4.3591353406405596E-2"/>
                  <c:y val="5.947484686958244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50-41FB-AA33-1153E29A3F9F}"/>
                </c:ext>
              </c:extLst>
            </c:dLbl>
            <c:dLbl>
              <c:idx val="2"/>
              <c:layout>
                <c:manualLayout>
                  <c:x val="4.930668550152161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50-41FB-AA33-1153E29A3F9F}"/>
                </c:ext>
              </c:extLst>
            </c:dLbl>
            <c:dLbl>
              <c:idx val="3"/>
              <c:layout>
                <c:manualLayout>
                  <c:x val="6.285278293701659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50-41FB-AA33-1153E29A3F9F}"/>
                </c:ext>
              </c:extLst>
            </c:dLbl>
            <c:dLbl>
              <c:idx val="4"/>
              <c:layout>
                <c:manualLayout>
                  <c:x val="0.1840978017282724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250-41FB-AA33-1153E29A3F9F}"/>
                </c:ext>
              </c:extLst>
            </c:dLbl>
            <c:dLbl>
              <c:idx val="5"/>
              <c:delete val="1"/>
              <c:extLst>
                <c:ext xmlns:c15="http://schemas.microsoft.com/office/drawing/2012/chart" uri="{CE6537A1-D6FC-4f65-9D91-7224C49458BB}"/>
                <c:ext xmlns:c16="http://schemas.microsoft.com/office/drawing/2014/chart" uri="{C3380CC4-5D6E-409C-BE32-E72D297353CC}">
                  <c16:uniqueId val="{00000007-E250-41FB-AA33-1153E29A3F9F}"/>
                </c:ext>
              </c:extLst>
            </c:dLbl>
            <c:dLbl>
              <c:idx val="6"/>
              <c:delete val="1"/>
              <c:extLst>
                <c:ext xmlns:c15="http://schemas.microsoft.com/office/drawing/2012/chart" uri="{CE6537A1-D6FC-4f65-9D91-7224C49458BB}"/>
                <c:ext xmlns:c16="http://schemas.microsoft.com/office/drawing/2014/chart" uri="{C3380CC4-5D6E-409C-BE32-E72D297353CC}">
                  <c16:uniqueId val="{00000001-E250-41FB-AA33-1153E29A3F9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'[1]CDC strong evidence risk'!$A$26:$A$32</c:f>
              <c:strCache>
                <c:ptCount val="7"/>
                <c:pt idx="0">
                  <c:v>Chronic kidney disease</c:v>
                </c:pt>
                <c:pt idx="1">
                  <c:v>Heart conditions</c:v>
                </c:pt>
                <c:pt idx="2">
                  <c:v>COPD</c:v>
                </c:pt>
                <c:pt idx="3">
                  <c:v>Diabetes</c:v>
                </c:pt>
                <c:pt idx="4">
                  <c:v>Obesity</c:v>
                </c:pt>
                <c:pt idx="5">
                  <c:v>Smoking</c:v>
                </c:pt>
                <c:pt idx="6">
                  <c:v>1 or more conditions</c:v>
                </c:pt>
              </c:strCache>
            </c:strRef>
          </c:cat>
          <c:val>
            <c:numRef>
              <c:f>'CDC strong evidence risk'!$C$25:$C$31</c:f>
              <c:numCache>
                <c:formatCode>0%</c:formatCode>
                <c:ptCount val="7"/>
                <c:pt idx="0">
                  <c:v>2.1999999999999999E-2</c:v>
                </c:pt>
                <c:pt idx="1">
                  <c:v>4.6600000000000003E-2</c:v>
                </c:pt>
                <c:pt idx="2">
                  <c:v>5.8299999999999998E-2</c:v>
                </c:pt>
                <c:pt idx="3">
                  <c:v>8.0799999999999997E-2</c:v>
                </c:pt>
                <c:pt idx="4">
                  <c:v>0.31609999999999999</c:v>
                </c:pt>
                <c:pt idx="5">
                  <c:v>0.19989999999999999</c:v>
                </c:pt>
                <c:pt idx="6">
                  <c:v>0.42699999999999999</c:v>
                </c:pt>
              </c:numCache>
            </c:numRef>
          </c:val>
          <c:extLst>
            <c:ext xmlns:c16="http://schemas.microsoft.com/office/drawing/2014/chart" uri="{C3380CC4-5D6E-409C-BE32-E72D297353CC}">
              <c16:uniqueId val="{00000008-E250-41FB-AA33-1153E29A3F9F}"/>
            </c:ext>
          </c:extLst>
        </c:ser>
        <c:ser>
          <c:idx val="1"/>
          <c:order val="1"/>
          <c:spPr>
            <a:solidFill>
              <a:schemeClr val="accent2"/>
            </a:solidFill>
            <a:ln>
              <a:noFill/>
            </a:ln>
            <a:effectLst/>
          </c:spPr>
          <c:invertIfNegative val="0"/>
          <c:dPt>
            <c:idx val="5"/>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A-E250-41FB-AA33-1153E29A3F9F}"/>
              </c:ext>
            </c:extLst>
          </c:dPt>
          <c:dLbls>
            <c:dLbl>
              <c:idx val="5"/>
              <c:delete val="1"/>
              <c:extLst>
                <c:ext xmlns:c15="http://schemas.microsoft.com/office/drawing/2012/chart" uri="{CE6537A1-D6FC-4f65-9D91-7224C49458BB}"/>
                <c:ext xmlns:c16="http://schemas.microsoft.com/office/drawing/2014/chart" uri="{C3380CC4-5D6E-409C-BE32-E72D297353CC}">
                  <c16:uniqueId val="{0000000A-E250-41FB-AA33-1153E29A3F9F}"/>
                </c:ext>
              </c:extLst>
            </c:dLbl>
            <c:dLbl>
              <c:idx val="6"/>
              <c:delete val="1"/>
              <c:extLst>
                <c:ext xmlns:c15="http://schemas.microsoft.com/office/drawing/2012/chart" uri="{CE6537A1-D6FC-4f65-9D91-7224C49458BB}"/>
                <c:ext xmlns:c16="http://schemas.microsoft.com/office/drawing/2014/chart" uri="{C3380CC4-5D6E-409C-BE32-E72D297353CC}">
                  <c16:uniqueId val="{0000000B-E250-41FB-AA33-1153E29A3F9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'[1]CDC strong evidence risk'!$A$26:$A$32</c:f>
              <c:strCache>
                <c:ptCount val="7"/>
                <c:pt idx="0">
                  <c:v>Chronic kidney disease</c:v>
                </c:pt>
                <c:pt idx="1">
                  <c:v>Heart conditions</c:v>
                </c:pt>
                <c:pt idx="2">
                  <c:v>COPD</c:v>
                </c:pt>
                <c:pt idx="3">
                  <c:v>Diabetes</c:v>
                </c:pt>
                <c:pt idx="4">
                  <c:v>Obesity</c:v>
                </c:pt>
                <c:pt idx="5">
                  <c:v>Smoking</c:v>
                </c:pt>
                <c:pt idx="6">
                  <c:v>1 or more conditions</c:v>
                </c:pt>
              </c:strCache>
            </c:strRef>
          </c:cat>
          <c:val>
            <c:numRef>
              <c:f>'CDC strong evidence risk'!$E$25:$E$31</c:f>
              <c:numCache>
                <c:formatCode>General</c:formatCode>
                <c:ptCount val="7"/>
                <c:pt idx="5" formatCode="0%">
                  <c:v>0.25829999999999997</c:v>
                </c:pt>
                <c:pt idx="6" formatCode="0%">
                  <c:v>0.243866</c:v>
                </c:pt>
              </c:numCache>
            </c:numRef>
          </c:val>
          <c:extLst>
            <c:ext xmlns:c16="http://schemas.microsoft.com/office/drawing/2014/chart" uri="{C3380CC4-5D6E-409C-BE32-E72D297353CC}">
              <c16:uniqueId val="{0000000C-E250-41FB-AA33-1153E29A3F9F}"/>
            </c:ext>
          </c:extLst>
        </c:ser>
        <c:dLbls>
          <c:showLegendKey val="0"/>
          <c:showVal val="0"/>
          <c:showCatName val="0"/>
          <c:showSerName val="0"/>
          <c:showPercent val="0"/>
          <c:showBubbleSize val="0"/>
        </c:dLbls>
        <c:gapWidth val="55"/>
        <c:overlap val="100"/>
        <c:axId val="52796831"/>
        <c:axId val="2042405455"/>
      </c:barChart>
      <c:catAx>
        <c:axId val="527968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042405455"/>
        <c:crosses val="autoZero"/>
        <c:auto val="1"/>
        <c:lblAlgn val="ctr"/>
        <c:lblOffset val="100"/>
        <c:noMultiLvlLbl val="0"/>
      </c:catAx>
      <c:valAx>
        <c:axId val="2042405455"/>
        <c:scaling>
          <c:orientation val="minMax"/>
          <c:max val="0.70000000000000007"/>
        </c:scaling>
        <c:delete val="0"/>
        <c:axPos val="t"/>
        <c:numFmt formatCode="0%" sourceLinked="0"/>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96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38476-23D8-4CB5-8173-DC94B2669891}" type="doc">
      <dgm:prSet loTypeId="urn:microsoft.com/office/officeart/2008/layout/HalfCircleOrganizationChart" loCatId="hierarchy" qsTypeId="urn:microsoft.com/office/officeart/2005/8/quickstyle/simple1" qsCatId="simple" csTypeId="urn:microsoft.com/office/officeart/2005/8/colors/colorful2" csCatId="colorful" phldr="1"/>
      <dgm:spPr/>
      <dgm:t>
        <a:bodyPr/>
        <a:lstStyle/>
        <a:p>
          <a:endParaRPr lang="en-US"/>
        </a:p>
      </dgm:t>
    </dgm:pt>
    <dgm:pt modelId="{5C37A258-DAF1-4BC9-9B28-95DCB53CADB0}">
      <dgm:prSet phldrT="[Text]"/>
      <dgm:spPr/>
      <dgm:t>
        <a:bodyPr/>
        <a:lstStyle/>
        <a:p>
          <a:r>
            <a:rPr lang="en-US" dirty="0"/>
            <a:t>DHSS</a:t>
          </a:r>
        </a:p>
      </dgm:t>
    </dgm:pt>
    <dgm:pt modelId="{C8222FEB-2ADC-40C5-A903-EF50A395C9AF}" type="parTrans" cxnId="{BF524D01-B3CE-447C-B0BE-1ACD91910126}">
      <dgm:prSet/>
      <dgm:spPr/>
      <dgm:t>
        <a:bodyPr/>
        <a:lstStyle/>
        <a:p>
          <a:endParaRPr lang="en-US"/>
        </a:p>
      </dgm:t>
    </dgm:pt>
    <dgm:pt modelId="{23535231-F713-4DE3-9765-E6D86F8F4BD7}" type="sibTrans" cxnId="{BF524D01-B3CE-447C-B0BE-1ACD91910126}">
      <dgm:prSet/>
      <dgm:spPr/>
      <dgm:t>
        <a:bodyPr/>
        <a:lstStyle/>
        <a:p>
          <a:endParaRPr lang="en-US"/>
        </a:p>
      </dgm:t>
    </dgm:pt>
    <dgm:pt modelId="{F9CBEEF1-5A5B-422B-8062-44D221DDF31A}" type="asst">
      <dgm:prSet phldrT="[Text]"/>
      <dgm:spPr/>
      <dgm:t>
        <a:bodyPr/>
        <a:lstStyle/>
        <a:p>
          <a:r>
            <a:rPr lang="en-US" dirty="0"/>
            <a:t>CDPHP</a:t>
          </a:r>
        </a:p>
      </dgm:t>
    </dgm:pt>
    <dgm:pt modelId="{4ED597F1-9F22-4A31-B3A6-A53582B21709}" type="parTrans" cxnId="{F1CA910C-F44B-4965-81E3-8414ABDD81C7}">
      <dgm:prSet/>
      <dgm:spPr/>
      <dgm:t>
        <a:bodyPr/>
        <a:lstStyle/>
        <a:p>
          <a:endParaRPr lang="en-US"/>
        </a:p>
      </dgm:t>
    </dgm:pt>
    <dgm:pt modelId="{37E91EB8-CFFF-4EEA-90E4-142B3607E3E7}" type="sibTrans" cxnId="{F1CA910C-F44B-4965-81E3-8414ABDD81C7}">
      <dgm:prSet/>
      <dgm:spPr/>
      <dgm:t>
        <a:bodyPr/>
        <a:lstStyle/>
        <a:p>
          <a:endParaRPr lang="en-US"/>
        </a:p>
      </dgm:t>
    </dgm:pt>
    <dgm:pt modelId="{B0C40432-F6BB-4D26-82B9-4F289A4A12B7}">
      <dgm:prSet phldrT="[Text]"/>
      <dgm:spPr/>
      <dgm:t>
        <a:bodyPr/>
        <a:lstStyle/>
        <a:p>
          <a:r>
            <a:rPr lang="en-US" dirty="0"/>
            <a:t>DPH</a:t>
          </a:r>
        </a:p>
      </dgm:t>
    </dgm:pt>
    <dgm:pt modelId="{8D03CDE3-6E7B-4519-ADE7-E1A5DDB8E2D1}" type="parTrans" cxnId="{0C236E93-9A40-4518-92D2-2D90199B0CB9}">
      <dgm:prSet/>
      <dgm:spPr/>
      <dgm:t>
        <a:bodyPr/>
        <a:lstStyle/>
        <a:p>
          <a:endParaRPr lang="en-US"/>
        </a:p>
      </dgm:t>
    </dgm:pt>
    <dgm:pt modelId="{190A895D-537B-430C-8A4C-5D9C77533B77}" type="sibTrans" cxnId="{0C236E93-9A40-4518-92D2-2D90199B0CB9}">
      <dgm:prSet/>
      <dgm:spPr/>
      <dgm:t>
        <a:bodyPr/>
        <a:lstStyle/>
        <a:p>
          <a:endParaRPr lang="en-US"/>
        </a:p>
      </dgm:t>
    </dgm:pt>
    <dgm:pt modelId="{92C2D989-EF12-4684-969B-3B82FF53117D}" type="asst">
      <dgm:prSet phldrT="[Text]"/>
      <dgm:spPr/>
      <dgm:t>
        <a:bodyPr/>
        <a:lstStyle/>
        <a:p>
          <a:r>
            <a:rPr lang="en-US" dirty="0"/>
            <a:t>HSC</a:t>
          </a:r>
        </a:p>
      </dgm:t>
    </dgm:pt>
    <dgm:pt modelId="{BF775674-1158-4F5B-8D84-5C70929929CF}" type="parTrans" cxnId="{2F22661B-27D7-47A6-B553-8EB8B8354851}">
      <dgm:prSet/>
      <dgm:spPr/>
      <dgm:t>
        <a:bodyPr/>
        <a:lstStyle/>
        <a:p>
          <a:endParaRPr lang="en-US"/>
        </a:p>
      </dgm:t>
    </dgm:pt>
    <dgm:pt modelId="{EBB41828-E837-4D9A-9033-9A90631BA268}" type="sibTrans" cxnId="{2F22661B-27D7-47A6-B553-8EB8B8354851}">
      <dgm:prSet/>
      <dgm:spPr/>
      <dgm:t>
        <a:bodyPr/>
        <a:lstStyle/>
        <a:p>
          <a:endParaRPr lang="en-US"/>
        </a:p>
      </dgm:t>
    </dgm:pt>
    <dgm:pt modelId="{F40779A5-B6BA-4E8A-A8E6-D75A22905597}" type="asst">
      <dgm:prSet phldrT="[Text]"/>
      <dgm:spPr/>
      <dgm:t>
        <a:bodyPr/>
        <a:lstStyle/>
        <a:p>
          <a:r>
            <a:rPr lang="en-US" dirty="0"/>
            <a:t>Heart Disease</a:t>
          </a:r>
        </a:p>
      </dgm:t>
    </dgm:pt>
    <dgm:pt modelId="{CF4FDA35-CCC3-47E7-B643-EF5AB47E2A52}" type="parTrans" cxnId="{1166896F-CD7B-4A89-B623-23DCBCFABEAA}">
      <dgm:prSet/>
      <dgm:spPr/>
      <dgm:t>
        <a:bodyPr/>
        <a:lstStyle/>
        <a:p>
          <a:endParaRPr lang="en-US"/>
        </a:p>
      </dgm:t>
    </dgm:pt>
    <dgm:pt modelId="{41749236-1E2C-4D8C-90A6-F2CE32278199}" type="sibTrans" cxnId="{1166896F-CD7B-4A89-B623-23DCBCFABEAA}">
      <dgm:prSet/>
      <dgm:spPr/>
      <dgm:t>
        <a:bodyPr/>
        <a:lstStyle/>
        <a:p>
          <a:endParaRPr lang="en-US"/>
        </a:p>
      </dgm:t>
    </dgm:pt>
    <dgm:pt modelId="{5021B36C-3868-4778-B83C-FCA466DAE84D}" type="asst">
      <dgm:prSet phldrT="[Text]"/>
      <dgm:spPr/>
      <dgm:t>
        <a:bodyPr/>
        <a:lstStyle/>
        <a:p>
          <a:r>
            <a:rPr lang="en-US" dirty="0"/>
            <a:t>Diabetes </a:t>
          </a:r>
          <a:r>
            <a:rPr lang="en-US" dirty="0" err="1"/>
            <a:t>Prev</a:t>
          </a:r>
          <a:r>
            <a:rPr lang="en-US" dirty="0"/>
            <a:t> and Management</a:t>
          </a:r>
        </a:p>
      </dgm:t>
    </dgm:pt>
    <dgm:pt modelId="{3EB53FB3-34FD-4AA2-A633-86BA7CFC5F07}" type="parTrans" cxnId="{0071342F-4569-4D31-AC67-2A6CD2E49A8B}">
      <dgm:prSet/>
      <dgm:spPr/>
      <dgm:t>
        <a:bodyPr/>
        <a:lstStyle/>
        <a:p>
          <a:endParaRPr lang="en-US"/>
        </a:p>
      </dgm:t>
    </dgm:pt>
    <dgm:pt modelId="{03D78DD2-3C19-491E-A338-3D1CF134E27A}" type="sibTrans" cxnId="{0071342F-4569-4D31-AC67-2A6CD2E49A8B}">
      <dgm:prSet/>
      <dgm:spPr/>
      <dgm:t>
        <a:bodyPr/>
        <a:lstStyle/>
        <a:p>
          <a:endParaRPr lang="en-US"/>
        </a:p>
      </dgm:t>
    </dgm:pt>
    <dgm:pt modelId="{69FB83C4-4E23-41A1-9CB6-E1093A5DF178}" type="asst">
      <dgm:prSet phldrT="[Text]"/>
      <dgm:spPr/>
      <dgm:t>
        <a:bodyPr/>
        <a:lstStyle/>
        <a:p>
          <a:r>
            <a:rPr lang="en-US" dirty="0"/>
            <a:t>Comp Cancer</a:t>
          </a:r>
        </a:p>
      </dgm:t>
    </dgm:pt>
    <dgm:pt modelId="{B02042FE-F755-4950-8E1C-892799F1354A}" type="parTrans" cxnId="{AB972DA2-10C5-44F5-B99A-B2BC7C3FB447}">
      <dgm:prSet/>
      <dgm:spPr/>
      <dgm:t>
        <a:bodyPr/>
        <a:lstStyle/>
        <a:p>
          <a:endParaRPr lang="en-US"/>
        </a:p>
      </dgm:t>
    </dgm:pt>
    <dgm:pt modelId="{4E09E654-1AC8-4C85-801A-04D29FC5FFBD}" type="sibTrans" cxnId="{AB972DA2-10C5-44F5-B99A-B2BC7C3FB447}">
      <dgm:prSet/>
      <dgm:spPr/>
      <dgm:t>
        <a:bodyPr/>
        <a:lstStyle/>
        <a:p>
          <a:endParaRPr lang="en-US"/>
        </a:p>
      </dgm:t>
    </dgm:pt>
    <dgm:pt modelId="{706D11A3-CE27-4CC9-869B-BBF916939CCF}" type="pres">
      <dgm:prSet presAssocID="{AA238476-23D8-4CB5-8173-DC94B2669891}" presName="Name0" presStyleCnt="0">
        <dgm:presLayoutVars>
          <dgm:orgChart val="1"/>
          <dgm:chPref val="1"/>
          <dgm:dir/>
          <dgm:animOne val="branch"/>
          <dgm:animLvl val="lvl"/>
          <dgm:resizeHandles/>
        </dgm:presLayoutVars>
      </dgm:prSet>
      <dgm:spPr/>
    </dgm:pt>
    <dgm:pt modelId="{D93D16C0-985B-4B40-92DC-B8153650E5B0}" type="pres">
      <dgm:prSet presAssocID="{5C37A258-DAF1-4BC9-9B28-95DCB53CADB0}" presName="hierRoot1" presStyleCnt="0">
        <dgm:presLayoutVars>
          <dgm:hierBranch val="init"/>
        </dgm:presLayoutVars>
      </dgm:prSet>
      <dgm:spPr/>
    </dgm:pt>
    <dgm:pt modelId="{E9A787B8-31B8-4A65-8534-B2B2D5B0DE8B}" type="pres">
      <dgm:prSet presAssocID="{5C37A258-DAF1-4BC9-9B28-95DCB53CADB0}" presName="rootComposite1" presStyleCnt="0"/>
      <dgm:spPr/>
    </dgm:pt>
    <dgm:pt modelId="{5D1FBD48-AAD3-448C-98C2-104C6B464C4A}" type="pres">
      <dgm:prSet presAssocID="{5C37A258-DAF1-4BC9-9B28-95DCB53CADB0}" presName="rootText1" presStyleLbl="alignAcc1" presStyleIdx="0" presStyleCnt="0">
        <dgm:presLayoutVars>
          <dgm:chPref val="3"/>
        </dgm:presLayoutVars>
      </dgm:prSet>
      <dgm:spPr/>
    </dgm:pt>
    <dgm:pt modelId="{1703FA42-06A4-4CFF-860A-F6DE171C25A6}" type="pres">
      <dgm:prSet presAssocID="{5C37A258-DAF1-4BC9-9B28-95DCB53CADB0}" presName="topArc1" presStyleLbl="parChTrans1D1" presStyleIdx="0" presStyleCnt="14"/>
      <dgm:spPr/>
    </dgm:pt>
    <dgm:pt modelId="{BD110582-5FE5-4055-851B-831B4C7F0083}" type="pres">
      <dgm:prSet presAssocID="{5C37A258-DAF1-4BC9-9B28-95DCB53CADB0}" presName="bottomArc1" presStyleLbl="parChTrans1D1" presStyleIdx="1" presStyleCnt="14"/>
      <dgm:spPr/>
    </dgm:pt>
    <dgm:pt modelId="{A421CB7A-F33C-4FE1-B118-24D2C1C46CE6}" type="pres">
      <dgm:prSet presAssocID="{5C37A258-DAF1-4BC9-9B28-95DCB53CADB0}" presName="topConnNode1" presStyleLbl="node1" presStyleIdx="0" presStyleCnt="0"/>
      <dgm:spPr/>
    </dgm:pt>
    <dgm:pt modelId="{2B37BD0F-374D-4E33-A04B-3FF87312A267}" type="pres">
      <dgm:prSet presAssocID="{5C37A258-DAF1-4BC9-9B28-95DCB53CADB0}" presName="hierChild2" presStyleCnt="0"/>
      <dgm:spPr/>
    </dgm:pt>
    <dgm:pt modelId="{10066CC9-61DD-4469-88E6-211C0F02794A}" type="pres">
      <dgm:prSet presAssocID="{8D03CDE3-6E7B-4519-ADE7-E1A5DDB8E2D1}" presName="Name28" presStyleLbl="parChTrans1D2" presStyleIdx="0" presStyleCnt="1"/>
      <dgm:spPr/>
    </dgm:pt>
    <dgm:pt modelId="{231393AC-1A4D-4D55-B17A-D0632E21F208}" type="pres">
      <dgm:prSet presAssocID="{B0C40432-F6BB-4D26-82B9-4F289A4A12B7}" presName="hierRoot2" presStyleCnt="0">
        <dgm:presLayoutVars>
          <dgm:hierBranch val="init"/>
        </dgm:presLayoutVars>
      </dgm:prSet>
      <dgm:spPr/>
    </dgm:pt>
    <dgm:pt modelId="{24BA319D-5A90-48BF-97E7-8FAE938F80CD}" type="pres">
      <dgm:prSet presAssocID="{B0C40432-F6BB-4D26-82B9-4F289A4A12B7}" presName="rootComposite2" presStyleCnt="0"/>
      <dgm:spPr/>
    </dgm:pt>
    <dgm:pt modelId="{BBFA802F-F2C2-4879-B3BA-E7EB4A0BA9ED}" type="pres">
      <dgm:prSet presAssocID="{B0C40432-F6BB-4D26-82B9-4F289A4A12B7}" presName="rootText2" presStyleLbl="alignAcc1" presStyleIdx="0" presStyleCnt="0">
        <dgm:presLayoutVars>
          <dgm:chPref val="3"/>
        </dgm:presLayoutVars>
      </dgm:prSet>
      <dgm:spPr/>
    </dgm:pt>
    <dgm:pt modelId="{7D2E726C-E9F4-43D0-8831-7AE15AAF38B0}" type="pres">
      <dgm:prSet presAssocID="{B0C40432-F6BB-4D26-82B9-4F289A4A12B7}" presName="topArc2" presStyleLbl="parChTrans1D1" presStyleIdx="2" presStyleCnt="14"/>
      <dgm:spPr/>
    </dgm:pt>
    <dgm:pt modelId="{B3D55B0E-00C0-48E5-AF7F-A59C9AC14EE4}" type="pres">
      <dgm:prSet presAssocID="{B0C40432-F6BB-4D26-82B9-4F289A4A12B7}" presName="bottomArc2" presStyleLbl="parChTrans1D1" presStyleIdx="3" presStyleCnt="14"/>
      <dgm:spPr/>
    </dgm:pt>
    <dgm:pt modelId="{7EC589E7-BA83-4128-964C-F736788FF638}" type="pres">
      <dgm:prSet presAssocID="{B0C40432-F6BB-4D26-82B9-4F289A4A12B7}" presName="topConnNode2" presStyleLbl="node2" presStyleIdx="0" presStyleCnt="0"/>
      <dgm:spPr/>
    </dgm:pt>
    <dgm:pt modelId="{9AF9A0A6-64C9-48F7-808B-E25E34DE3167}" type="pres">
      <dgm:prSet presAssocID="{B0C40432-F6BB-4D26-82B9-4F289A4A12B7}" presName="hierChild4" presStyleCnt="0"/>
      <dgm:spPr/>
    </dgm:pt>
    <dgm:pt modelId="{2FCEE00B-DFAD-4F4A-8202-3C9399690A78}" type="pres">
      <dgm:prSet presAssocID="{B0C40432-F6BB-4D26-82B9-4F289A4A12B7}" presName="hierChild5" presStyleCnt="0"/>
      <dgm:spPr/>
    </dgm:pt>
    <dgm:pt modelId="{CF69CCE5-C6DA-42FD-BF4A-AAFE51C8A3F7}" type="pres">
      <dgm:prSet presAssocID="{4ED597F1-9F22-4A31-B3A6-A53582B21709}" presName="Name101" presStyleLbl="parChTrans1D3" presStyleIdx="0" presStyleCnt="1"/>
      <dgm:spPr/>
    </dgm:pt>
    <dgm:pt modelId="{B900E732-4E13-45AD-8458-2272F75FF61A}" type="pres">
      <dgm:prSet presAssocID="{F9CBEEF1-5A5B-422B-8062-44D221DDF31A}" presName="hierRoot3" presStyleCnt="0">
        <dgm:presLayoutVars>
          <dgm:hierBranch val="init"/>
        </dgm:presLayoutVars>
      </dgm:prSet>
      <dgm:spPr/>
    </dgm:pt>
    <dgm:pt modelId="{F88BE0BD-360A-43EF-968F-F8E27862B143}" type="pres">
      <dgm:prSet presAssocID="{F9CBEEF1-5A5B-422B-8062-44D221DDF31A}" presName="rootComposite3" presStyleCnt="0"/>
      <dgm:spPr/>
    </dgm:pt>
    <dgm:pt modelId="{73051CA3-42EF-4AAF-8A4D-151286112CDB}" type="pres">
      <dgm:prSet presAssocID="{F9CBEEF1-5A5B-422B-8062-44D221DDF31A}" presName="rootText3" presStyleLbl="alignAcc1" presStyleIdx="0" presStyleCnt="0">
        <dgm:presLayoutVars>
          <dgm:chPref val="3"/>
        </dgm:presLayoutVars>
      </dgm:prSet>
      <dgm:spPr/>
    </dgm:pt>
    <dgm:pt modelId="{2CDA14A4-36FD-4C4D-9DF3-84B32D0CC0B5}" type="pres">
      <dgm:prSet presAssocID="{F9CBEEF1-5A5B-422B-8062-44D221DDF31A}" presName="topArc3" presStyleLbl="parChTrans1D1" presStyleIdx="4" presStyleCnt="14"/>
      <dgm:spPr/>
    </dgm:pt>
    <dgm:pt modelId="{DC957395-15D3-45AF-AE63-49648F592645}" type="pres">
      <dgm:prSet presAssocID="{F9CBEEF1-5A5B-422B-8062-44D221DDF31A}" presName="bottomArc3" presStyleLbl="parChTrans1D1" presStyleIdx="5" presStyleCnt="14"/>
      <dgm:spPr/>
    </dgm:pt>
    <dgm:pt modelId="{E39D8475-8E8D-41FE-B7F6-1EE5A192DD63}" type="pres">
      <dgm:prSet presAssocID="{F9CBEEF1-5A5B-422B-8062-44D221DDF31A}" presName="topConnNode3" presStyleLbl="asst2" presStyleIdx="0" presStyleCnt="0"/>
      <dgm:spPr/>
    </dgm:pt>
    <dgm:pt modelId="{65A3F194-09EC-4372-BF37-AFB74572FCD1}" type="pres">
      <dgm:prSet presAssocID="{F9CBEEF1-5A5B-422B-8062-44D221DDF31A}" presName="hierChild6" presStyleCnt="0"/>
      <dgm:spPr/>
    </dgm:pt>
    <dgm:pt modelId="{282EBD91-914E-4812-8556-614B46357C56}" type="pres">
      <dgm:prSet presAssocID="{F9CBEEF1-5A5B-422B-8062-44D221DDF31A}" presName="hierChild7" presStyleCnt="0"/>
      <dgm:spPr/>
    </dgm:pt>
    <dgm:pt modelId="{7EE79AE3-3BDD-4138-820E-535006804F4E}" type="pres">
      <dgm:prSet presAssocID="{BF775674-1158-4F5B-8D84-5C70929929CF}" presName="Name101" presStyleLbl="parChTrans1D4" presStyleIdx="0" presStyleCnt="4"/>
      <dgm:spPr/>
    </dgm:pt>
    <dgm:pt modelId="{3C1A098F-5C12-4AFA-A738-64E5E536F7F0}" type="pres">
      <dgm:prSet presAssocID="{92C2D989-EF12-4684-969B-3B82FF53117D}" presName="hierRoot3" presStyleCnt="0">
        <dgm:presLayoutVars>
          <dgm:hierBranch val="init"/>
        </dgm:presLayoutVars>
      </dgm:prSet>
      <dgm:spPr/>
    </dgm:pt>
    <dgm:pt modelId="{DB8472A0-7821-48D3-A85C-7405056CA6FA}" type="pres">
      <dgm:prSet presAssocID="{92C2D989-EF12-4684-969B-3B82FF53117D}" presName="rootComposite3" presStyleCnt="0"/>
      <dgm:spPr/>
    </dgm:pt>
    <dgm:pt modelId="{8B79DA0E-759A-4B20-BD7D-DC7A38BAB1B6}" type="pres">
      <dgm:prSet presAssocID="{92C2D989-EF12-4684-969B-3B82FF53117D}" presName="rootText3" presStyleLbl="alignAcc1" presStyleIdx="0" presStyleCnt="0">
        <dgm:presLayoutVars>
          <dgm:chPref val="3"/>
        </dgm:presLayoutVars>
      </dgm:prSet>
      <dgm:spPr/>
    </dgm:pt>
    <dgm:pt modelId="{DAB62298-D7BE-4A9D-BC72-7EF75C39F888}" type="pres">
      <dgm:prSet presAssocID="{92C2D989-EF12-4684-969B-3B82FF53117D}" presName="topArc3" presStyleLbl="parChTrans1D1" presStyleIdx="6" presStyleCnt="14"/>
      <dgm:spPr/>
    </dgm:pt>
    <dgm:pt modelId="{2A9DA10F-C77B-4AF5-81EA-FDC5B575C3E3}" type="pres">
      <dgm:prSet presAssocID="{92C2D989-EF12-4684-969B-3B82FF53117D}" presName="bottomArc3" presStyleLbl="parChTrans1D1" presStyleIdx="7" presStyleCnt="14"/>
      <dgm:spPr/>
    </dgm:pt>
    <dgm:pt modelId="{A231C062-A58A-477C-9C44-A4573D4A341C}" type="pres">
      <dgm:prSet presAssocID="{92C2D989-EF12-4684-969B-3B82FF53117D}" presName="topConnNode3" presStyleLbl="asst2" presStyleIdx="0" presStyleCnt="0"/>
      <dgm:spPr/>
    </dgm:pt>
    <dgm:pt modelId="{95D0FE18-6B9F-452B-A179-5334E718AAF8}" type="pres">
      <dgm:prSet presAssocID="{92C2D989-EF12-4684-969B-3B82FF53117D}" presName="hierChild6" presStyleCnt="0"/>
      <dgm:spPr/>
    </dgm:pt>
    <dgm:pt modelId="{602FAE27-BDE3-4267-BD98-06622AD1FE85}" type="pres">
      <dgm:prSet presAssocID="{92C2D989-EF12-4684-969B-3B82FF53117D}" presName="hierChild7" presStyleCnt="0"/>
      <dgm:spPr/>
    </dgm:pt>
    <dgm:pt modelId="{AC3985DB-841B-4320-B643-60A84AE65857}" type="pres">
      <dgm:prSet presAssocID="{CF4FDA35-CCC3-47E7-B643-EF5AB47E2A52}" presName="Name101" presStyleLbl="parChTrans1D4" presStyleIdx="1" presStyleCnt="4"/>
      <dgm:spPr/>
    </dgm:pt>
    <dgm:pt modelId="{63CB6C8D-6924-40FF-8156-DC46150FF9EF}" type="pres">
      <dgm:prSet presAssocID="{F40779A5-B6BA-4E8A-A8E6-D75A22905597}" presName="hierRoot3" presStyleCnt="0">
        <dgm:presLayoutVars>
          <dgm:hierBranch val="init"/>
        </dgm:presLayoutVars>
      </dgm:prSet>
      <dgm:spPr/>
    </dgm:pt>
    <dgm:pt modelId="{18B2A4F9-B240-4546-8024-0E588A0412AD}" type="pres">
      <dgm:prSet presAssocID="{F40779A5-B6BA-4E8A-A8E6-D75A22905597}" presName="rootComposite3" presStyleCnt="0"/>
      <dgm:spPr/>
    </dgm:pt>
    <dgm:pt modelId="{A43C8214-239C-4076-A460-06869BB990CE}" type="pres">
      <dgm:prSet presAssocID="{F40779A5-B6BA-4E8A-A8E6-D75A22905597}" presName="rootText3" presStyleLbl="alignAcc1" presStyleIdx="0" presStyleCnt="0">
        <dgm:presLayoutVars>
          <dgm:chPref val="3"/>
        </dgm:presLayoutVars>
      </dgm:prSet>
      <dgm:spPr/>
    </dgm:pt>
    <dgm:pt modelId="{4C248209-F2C2-4291-BC7D-CC97C9FCD12C}" type="pres">
      <dgm:prSet presAssocID="{F40779A5-B6BA-4E8A-A8E6-D75A22905597}" presName="topArc3" presStyleLbl="parChTrans1D1" presStyleIdx="8" presStyleCnt="14"/>
      <dgm:spPr/>
    </dgm:pt>
    <dgm:pt modelId="{99BB08E9-BD68-4BE3-92B9-89E25D872D7F}" type="pres">
      <dgm:prSet presAssocID="{F40779A5-B6BA-4E8A-A8E6-D75A22905597}" presName="bottomArc3" presStyleLbl="parChTrans1D1" presStyleIdx="9" presStyleCnt="14"/>
      <dgm:spPr/>
    </dgm:pt>
    <dgm:pt modelId="{975BF20A-F1E7-420F-A94F-AA9063A29D74}" type="pres">
      <dgm:prSet presAssocID="{F40779A5-B6BA-4E8A-A8E6-D75A22905597}" presName="topConnNode3" presStyleLbl="asst2" presStyleIdx="0" presStyleCnt="0"/>
      <dgm:spPr/>
    </dgm:pt>
    <dgm:pt modelId="{47E3A902-8BD8-4E79-A79E-178A92DD4277}" type="pres">
      <dgm:prSet presAssocID="{F40779A5-B6BA-4E8A-A8E6-D75A22905597}" presName="hierChild6" presStyleCnt="0"/>
      <dgm:spPr/>
    </dgm:pt>
    <dgm:pt modelId="{975D6C48-BFF2-4BE2-B2AB-68C17EE747E5}" type="pres">
      <dgm:prSet presAssocID="{F40779A5-B6BA-4E8A-A8E6-D75A22905597}" presName="hierChild7" presStyleCnt="0"/>
      <dgm:spPr/>
    </dgm:pt>
    <dgm:pt modelId="{64E57450-8AE0-4779-B808-B42178EE141D}" type="pres">
      <dgm:prSet presAssocID="{3EB53FB3-34FD-4AA2-A633-86BA7CFC5F07}" presName="Name101" presStyleLbl="parChTrans1D4" presStyleIdx="2" presStyleCnt="4"/>
      <dgm:spPr/>
    </dgm:pt>
    <dgm:pt modelId="{2559D809-9314-4C10-8DCB-89E505F87BB8}" type="pres">
      <dgm:prSet presAssocID="{5021B36C-3868-4778-B83C-FCA466DAE84D}" presName="hierRoot3" presStyleCnt="0">
        <dgm:presLayoutVars>
          <dgm:hierBranch val="init"/>
        </dgm:presLayoutVars>
      </dgm:prSet>
      <dgm:spPr/>
    </dgm:pt>
    <dgm:pt modelId="{85A6C5FD-FEB9-45DC-88DE-D29B11C52C7F}" type="pres">
      <dgm:prSet presAssocID="{5021B36C-3868-4778-B83C-FCA466DAE84D}" presName="rootComposite3" presStyleCnt="0"/>
      <dgm:spPr/>
    </dgm:pt>
    <dgm:pt modelId="{B47EE6C4-8A05-4F83-9E72-BF875028D9C1}" type="pres">
      <dgm:prSet presAssocID="{5021B36C-3868-4778-B83C-FCA466DAE84D}" presName="rootText3" presStyleLbl="alignAcc1" presStyleIdx="0" presStyleCnt="0">
        <dgm:presLayoutVars>
          <dgm:chPref val="3"/>
        </dgm:presLayoutVars>
      </dgm:prSet>
      <dgm:spPr/>
    </dgm:pt>
    <dgm:pt modelId="{CC1374BE-9C73-4414-AD71-B861E274ACDE}" type="pres">
      <dgm:prSet presAssocID="{5021B36C-3868-4778-B83C-FCA466DAE84D}" presName="topArc3" presStyleLbl="parChTrans1D1" presStyleIdx="10" presStyleCnt="14"/>
      <dgm:spPr/>
    </dgm:pt>
    <dgm:pt modelId="{DC020812-6D2F-43E2-B774-60C5956FEE49}" type="pres">
      <dgm:prSet presAssocID="{5021B36C-3868-4778-B83C-FCA466DAE84D}" presName="bottomArc3" presStyleLbl="parChTrans1D1" presStyleIdx="11" presStyleCnt="14"/>
      <dgm:spPr/>
    </dgm:pt>
    <dgm:pt modelId="{53D0B42B-6B5A-422F-AB10-A806F8372C69}" type="pres">
      <dgm:prSet presAssocID="{5021B36C-3868-4778-B83C-FCA466DAE84D}" presName="topConnNode3" presStyleLbl="asst2" presStyleIdx="0" presStyleCnt="0"/>
      <dgm:spPr/>
    </dgm:pt>
    <dgm:pt modelId="{6DAB0870-832E-44DC-9F88-0DD9216A08B8}" type="pres">
      <dgm:prSet presAssocID="{5021B36C-3868-4778-B83C-FCA466DAE84D}" presName="hierChild6" presStyleCnt="0"/>
      <dgm:spPr/>
    </dgm:pt>
    <dgm:pt modelId="{4E8D7BE6-BF61-4566-9CD5-7BA18039BFC6}" type="pres">
      <dgm:prSet presAssocID="{5021B36C-3868-4778-B83C-FCA466DAE84D}" presName="hierChild7" presStyleCnt="0"/>
      <dgm:spPr/>
    </dgm:pt>
    <dgm:pt modelId="{A9E34199-387A-4446-8504-E83F0E2B60EA}" type="pres">
      <dgm:prSet presAssocID="{B02042FE-F755-4950-8E1C-892799F1354A}" presName="Name101" presStyleLbl="parChTrans1D4" presStyleIdx="3" presStyleCnt="4"/>
      <dgm:spPr/>
    </dgm:pt>
    <dgm:pt modelId="{4461AE6A-6164-4B7F-90B3-E3D3235C048F}" type="pres">
      <dgm:prSet presAssocID="{69FB83C4-4E23-41A1-9CB6-E1093A5DF178}" presName="hierRoot3" presStyleCnt="0">
        <dgm:presLayoutVars>
          <dgm:hierBranch val="init"/>
        </dgm:presLayoutVars>
      </dgm:prSet>
      <dgm:spPr/>
    </dgm:pt>
    <dgm:pt modelId="{BE6FC944-ACB2-464E-8E86-F4007E959ECE}" type="pres">
      <dgm:prSet presAssocID="{69FB83C4-4E23-41A1-9CB6-E1093A5DF178}" presName="rootComposite3" presStyleCnt="0"/>
      <dgm:spPr/>
    </dgm:pt>
    <dgm:pt modelId="{D28F2C21-D1B8-46E7-865B-D88631C56264}" type="pres">
      <dgm:prSet presAssocID="{69FB83C4-4E23-41A1-9CB6-E1093A5DF178}" presName="rootText3" presStyleLbl="alignAcc1" presStyleIdx="0" presStyleCnt="0" custLinFactX="100000" custLinFactY="-100000" custLinFactNeighborX="172513" custLinFactNeighborY="-125006">
        <dgm:presLayoutVars>
          <dgm:chPref val="3"/>
        </dgm:presLayoutVars>
      </dgm:prSet>
      <dgm:spPr/>
    </dgm:pt>
    <dgm:pt modelId="{3522362A-A8DF-4111-8E13-D768BC13BDED}" type="pres">
      <dgm:prSet presAssocID="{69FB83C4-4E23-41A1-9CB6-E1093A5DF178}" presName="topArc3" presStyleLbl="parChTrans1D1" presStyleIdx="12" presStyleCnt="14"/>
      <dgm:spPr/>
    </dgm:pt>
    <dgm:pt modelId="{B7E1B769-327E-45B3-9C59-43521E724A94}" type="pres">
      <dgm:prSet presAssocID="{69FB83C4-4E23-41A1-9CB6-E1093A5DF178}" presName="bottomArc3" presStyleLbl="parChTrans1D1" presStyleIdx="13" presStyleCnt="14"/>
      <dgm:spPr/>
    </dgm:pt>
    <dgm:pt modelId="{2F90B0E0-F374-4A22-99A5-5119B7B43EF7}" type="pres">
      <dgm:prSet presAssocID="{69FB83C4-4E23-41A1-9CB6-E1093A5DF178}" presName="topConnNode3" presStyleLbl="asst2" presStyleIdx="0" presStyleCnt="0"/>
      <dgm:spPr/>
    </dgm:pt>
    <dgm:pt modelId="{970F5DC8-5CA0-4F6B-915D-A90B028CC3FC}" type="pres">
      <dgm:prSet presAssocID="{69FB83C4-4E23-41A1-9CB6-E1093A5DF178}" presName="hierChild6" presStyleCnt="0"/>
      <dgm:spPr/>
    </dgm:pt>
    <dgm:pt modelId="{ABD13760-A669-4C8B-A0CA-870AC80CDB90}" type="pres">
      <dgm:prSet presAssocID="{69FB83C4-4E23-41A1-9CB6-E1093A5DF178}" presName="hierChild7" presStyleCnt="0"/>
      <dgm:spPr/>
    </dgm:pt>
    <dgm:pt modelId="{A9B5012A-E302-445C-A013-4E8C1C9C449B}" type="pres">
      <dgm:prSet presAssocID="{5C37A258-DAF1-4BC9-9B28-95DCB53CADB0}" presName="hierChild3" presStyleCnt="0"/>
      <dgm:spPr/>
    </dgm:pt>
  </dgm:ptLst>
  <dgm:cxnLst>
    <dgm:cxn modelId="{BF524D01-B3CE-447C-B0BE-1ACD91910126}" srcId="{AA238476-23D8-4CB5-8173-DC94B2669891}" destId="{5C37A258-DAF1-4BC9-9B28-95DCB53CADB0}" srcOrd="0" destOrd="0" parTransId="{C8222FEB-2ADC-40C5-A903-EF50A395C9AF}" sibTransId="{23535231-F713-4DE3-9765-E6D86F8F4BD7}"/>
    <dgm:cxn modelId="{F1CA910C-F44B-4965-81E3-8414ABDD81C7}" srcId="{B0C40432-F6BB-4D26-82B9-4F289A4A12B7}" destId="{F9CBEEF1-5A5B-422B-8062-44D221DDF31A}" srcOrd="0" destOrd="0" parTransId="{4ED597F1-9F22-4A31-B3A6-A53582B21709}" sibTransId="{37E91EB8-CFFF-4EEA-90E4-142B3607E3E7}"/>
    <dgm:cxn modelId="{2F22661B-27D7-47A6-B553-8EB8B8354851}" srcId="{F9CBEEF1-5A5B-422B-8062-44D221DDF31A}" destId="{92C2D989-EF12-4684-969B-3B82FF53117D}" srcOrd="0" destOrd="0" parTransId="{BF775674-1158-4F5B-8D84-5C70929929CF}" sibTransId="{EBB41828-E837-4D9A-9033-9A90631BA268}"/>
    <dgm:cxn modelId="{8E8D1D2A-874E-4554-B7C3-6058A11E38CE}" type="presOf" srcId="{F9CBEEF1-5A5B-422B-8062-44D221DDF31A}" destId="{E39D8475-8E8D-41FE-B7F6-1EE5A192DD63}" srcOrd="1" destOrd="0" presId="urn:microsoft.com/office/officeart/2008/layout/HalfCircleOrganizationChart"/>
    <dgm:cxn modelId="{6549322E-3CB9-4E91-BAC0-6C36351BA205}" type="presOf" srcId="{4ED597F1-9F22-4A31-B3A6-A53582B21709}" destId="{CF69CCE5-C6DA-42FD-BF4A-AAFE51C8A3F7}" srcOrd="0" destOrd="0" presId="urn:microsoft.com/office/officeart/2008/layout/HalfCircleOrganizationChart"/>
    <dgm:cxn modelId="{90CA022F-875D-420A-B816-F53B2E52C60B}" type="presOf" srcId="{B0C40432-F6BB-4D26-82B9-4F289A4A12B7}" destId="{7EC589E7-BA83-4128-964C-F736788FF638}" srcOrd="1" destOrd="0" presId="urn:microsoft.com/office/officeart/2008/layout/HalfCircleOrganizationChart"/>
    <dgm:cxn modelId="{0071342F-4569-4D31-AC67-2A6CD2E49A8B}" srcId="{92C2D989-EF12-4684-969B-3B82FF53117D}" destId="{5021B36C-3868-4778-B83C-FCA466DAE84D}" srcOrd="1" destOrd="0" parTransId="{3EB53FB3-34FD-4AA2-A633-86BA7CFC5F07}" sibTransId="{03D78DD2-3C19-491E-A338-3D1CF134E27A}"/>
    <dgm:cxn modelId="{094C1D30-5F57-42E7-9404-0BE5ED374E35}" type="presOf" srcId="{AA238476-23D8-4CB5-8173-DC94B2669891}" destId="{706D11A3-CE27-4CC9-869B-BBF916939CCF}" srcOrd="0" destOrd="0" presId="urn:microsoft.com/office/officeart/2008/layout/HalfCircleOrganizationChart"/>
    <dgm:cxn modelId="{EE9C9435-E7C5-4746-A60B-8E86E2662D76}" type="presOf" srcId="{3EB53FB3-34FD-4AA2-A633-86BA7CFC5F07}" destId="{64E57450-8AE0-4779-B808-B42178EE141D}" srcOrd="0" destOrd="0" presId="urn:microsoft.com/office/officeart/2008/layout/HalfCircleOrganizationChart"/>
    <dgm:cxn modelId="{415B763A-01D4-409D-AD8C-05E6E2695880}" type="presOf" srcId="{5C37A258-DAF1-4BC9-9B28-95DCB53CADB0}" destId="{5D1FBD48-AAD3-448C-98C2-104C6B464C4A}" srcOrd="0" destOrd="0" presId="urn:microsoft.com/office/officeart/2008/layout/HalfCircleOrganizationChart"/>
    <dgm:cxn modelId="{6B1EA03A-BB7C-4974-B755-5C8DD657AA6C}" type="presOf" srcId="{8D03CDE3-6E7B-4519-ADE7-E1A5DDB8E2D1}" destId="{10066CC9-61DD-4469-88E6-211C0F02794A}" srcOrd="0" destOrd="0" presId="urn:microsoft.com/office/officeart/2008/layout/HalfCircleOrganizationChart"/>
    <dgm:cxn modelId="{53B9413B-30B7-43BD-BA16-64557E21D16D}" type="presOf" srcId="{F9CBEEF1-5A5B-422B-8062-44D221DDF31A}" destId="{73051CA3-42EF-4AAF-8A4D-151286112CDB}" srcOrd="0" destOrd="0" presId="urn:microsoft.com/office/officeart/2008/layout/HalfCircleOrganizationChart"/>
    <dgm:cxn modelId="{0E818A3C-80E1-4F51-8EA3-9E5D9366F85D}" type="presOf" srcId="{5021B36C-3868-4778-B83C-FCA466DAE84D}" destId="{53D0B42B-6B5A-422F-AB10-A806F8372C69}" srcOrd="1" destOrd="0" presId="urn:microsoft.com/office/officeart/2008/layout/HalfCircleOrganizationChart"/>
    <dgm:cxn modelId="{CF36BE62-925C-4034-9E74-DD6CED16C1D3}" type="presOf" srcId="{5C37A258-DAF1-4BC9-9B28-95DCB53CADB0}" destId="{A421CB7A-F33C-4FE1-B118-24D2C1C46CE6}" srcOrd="1" destOrd="0" presId="urn:microsoft.com/office/officeart/2008/layout/HalfCircleOrganizationChart"/>
    <dgm:cxn modelId="{5EEF2E4A-5BE2-4422-A7B8-F86184C6584A}" type="presOf" srcId="{69FB83C4-4E23-41A1-9CB6-E1093A5DF178}" destId="{2F90B0E0-F374-4A22-99A5-5119B7B43EF7}" srcOrd="1" destOrd="0" presId="urn:microsoft.com/office/officeart/2008/layout/HalfCircleOrganizationChart"/>
    <dgm:cxn modelId="{3158B96C-5280-4259-99F7-5C611340B895}" type="presOf" srcId="{92C2D989-EF12-4684-969B-3B82FF53117D}" destId="{A231C062-A58A-477C-9C44-A4573D4A341C}" srcOrd="1" destOrd="0" presId="urn:microsoft.com/office/officeart/2008/layout/HalfCircleOrganizationChart"/>
    <dgm:cxn modelId="{1166896F-CD7B-4A89-B623-23DCBCFABEAA}" srcId="{92C2D989-EF12-4684-969B-3B82FF53117D}" destId="{F40779A5-B6BA-4E8A-A8E6-D75A22905597}" srcOrd="0" destOrd="0" parTransId="{CF4FDA35-CCC3-47E7-B643-EF5AB47E2A52}" sibTransId="{41749236-1E2C-4D8C-90A6-F2CE32278199}"/>
    <dgm:cxn modelId="{3E286484-A4B0-4EB9-82F3-4BA3C8DE60A6}" type="presOf" srcId="{B02042FE-F755-4950-8E1C-892799F1354A}" destId="{A9E34199-387A-4446-8504-E83F0E2B60EA}" srcOrd="0" destOrd="0" presId="urn:microsoft.com/office/officeart/2008/layout/HalfCircleOrganizationChart"/>
    <dgm:cxn modelId="{8E697486-240E-4A3C-9CB1-D46C95E10665}" type="presOf" srcId="{5021B36C-3868-4778-B83C-FCA466DAE84D}" destId="{B47EE6C4-8A05-4F83-9E72-BF875028D9C1}" srcOrd="0" destOrd="0" presId="urn:microsoft.com/office/officeart/2008/layout/HalfCircleOrganizationChart"/>
    <dgm:cxn modelId="{DF6C4493-6722-479E-A00C-D13980AE2FD6}" type="presOf" srcId="{F40779A5-B6BA-4E8A-A8E6-D75A22905597}" destId="{975BF20A-F1E7-420F-A94F-AA9063A29D74}" srcOrd="1" destOrd="0" presId="urn:microsoft.com/office/officeart/2008/layout/HalfCircleOrganizationChart"/>
    <dgm:cxn modelId="{0C236E93-9A40-4518-92D2-2D90199B0CB9}" srcId="{5C37A258-DAF1-4BC9-9B28-95DCB53CADB0}" destId="{B0C40432-F6BB-4D26-82B9-4F289A4A12B7}" srcOrd="0" destOrd="0" parTransId="{8D03CDE3-6E7B-4519-ADE7-E1A5DDB8E2D1}" sibTransId="{190A895D-537B-430C-8A4C-5D9C77533B77}"/>
    <dgm:cxn modelId="{E27CD79A-335D-4F2F-A75C-2F2C7DCD9932}" type="presOf" srcId="{CF4FDA35-CCC3-47E7-B643-EF5AB47E2A52}" destId="{AC3985DB-841B-4320-B643-60A84AE65857}" srcOrd="0" destOrd="0" presId="urn:microsoft.com/office/officeart/2008/layout/HalfCircleOrganizationChart"/>
    <dgm:cxn modelId="{AB972DA2-10C5-44F5-B99A-B2BC7C3FB447}" srcId="{92C2D989-EF12-4684-969B-3B82FF53117D}" destId="{69FB83C4-4E23-41A1-9CB6-E1093A5DF178}" srcOrd="2" destOrd="0" parTransId="{B02042FE-F755-4950-8E1C-892799F1354A}" sibTransId="{4E09E654-1AC8-4C85-801A-04D29FC5FFBD}"/>
    <dgm:cxn modelId="{2EB4D7A4-A9DA-4DF7-B863-38A634438C92}" type="presOf" srcId="{F40779A5-B6BA-4E8A-A8E6-D75A22905597}" destId="{A43C8214-239C-4076-A460-06869BB990CE}" srcOrd="0" destOrd="0" presId="urn:microsoft.com/office/officeart/2008/layout/HalfCircleOrganizationChart"/>
    <dgm:cxn modelId="{449015AC-40A9-4BBF-809E-4912F2DD247A}" type="presOf" srcId="{B0C40432-F6BB-4D26-82B9-4F289A4A12B7}" destId="{BBFA802F-F2C2-4879-B3BA-E7EB4A0BA9ED}" srcOrd="0" destOrd="0" presId="urn:microsoft.com/office/officeart/2008/layout/HalfCircleOrganizationChart"/>
    <dgm:cxn modelId="{49C37FB0-C935-4D43-93E7-BAA8DA7E584E}" type="presOf" srcId="{92C2D989-EF12-4684-969B-3B82FF53117D}" destId="{8B79DA0E-759A-4B20-BD7D-DC7A38BAB1B6}" srcOrd="0" destOrd="0" presId="urn:microsoft.com/office/officeart/2008/layout/HalfCircleOrganizationChart"/>
    <dgm:cxn modelId="{C9C5C5D0-83F3-45E5-B6F7-D2794C9EC9E1}" type="presOf" srcId="{BF775674-1158-4F5B-8D84-5C70929929CF}" destId="{7EE79AE3-3BDD-4138-820E-535006804F4E}" srcOrd="0" destOrd="0" presId="urn:microsoft.com/office/officeart/2008/layout/HalfCircleOrganizationChart"/>
    <dgm:cxn modelId="{E30B7AF4-3213-4D90-82E6-126E123919D0}" type="presOf" srcId="{69FB83C4-4E23-41A1-9CB6-E1093A5DF178}" destId="{D28F2C21-D1B8-46E7-865B-D88631C56264}" srcOrd="0" destOrd="0" presId="urn:microsoft.com/office/officeart/2008/layout/HalfCircleOrganizationChart"/>
    <dgm:cxn modelId="{EAE6DEC9-40F2-49C9-B5F9-2D8D0B68F8A7}" type="presParOf" srcId="{706D11A3-CE27-4CC9-869B-BBF916939CCF}" destId="{D93D16C0-985B-4B40-92DC-B8153650E5B0}" srcOrd="0" destOrd="0" presId="urn:microsoft.com/office/officeart/2008/layout/HalfCircleOrganizationChart"/>
    <dgm:cxn modelId="{8731F117-F3C3-4148-BFF5-2415751A8C24}" type="presParOf" srcId="{D93D16C0-985B-4B40-92DC-B8153650E5B0}" destId="{E9A787B8-31B8-4A65-8534-B2B2D5B0DE8B}" srcOrd="0" destOrd="0" presId="urn:microsoft.com/office/officeart/2008/layout/HalfCircleOrganizationChart"/>
    <dgm:cxn modelId="{99E89278-D606-49EA-88A8-202C6FDE63EF}" type="presParOf" srcId="{E9A787B8-31B8-4A65-8534-B2B2D5B0DE8B}" destId="{5D1FBD48-AAD3-448C-98C2-104C6B464C4A}" srcOrd="0" destOrd="0" presId="urn:microsoft.com/office/officeart/2008/layout/HalfCircleOrganizationChart"/>
    <dgm:cxn modelId="{12FAD2BC-CAE4-4778-B477-B2D91679B0F0}" type="presParOf" srcId="{E9A787B8-31B8-4A65-8534-B2B2D5B0DE8B}" destId="{1703FA42-06A4-4CFF-860A-F6DE171C25A6}" srcOrd="1" destOrd="0" presId="urn:microsoft.com/office/officeart/2008/layout/HalfCircleOrganizationChart"/>
    <dgm:cxn modelId="{4AB7DEB8-74AD-4C29-99E3-F5E544D313BB}" type="presParOf" srcId="{E9A787B8-31B8-4A65-8534-B2B2D5B0DE8B}" destId="{BD110582-5FE5-4055-851B-831B4C7F0083}" srcOrd="2" destOrd="0" presId="urn:microsoft.com/office/officeart/2008/layout/HalfCircleOrganizationChart"/>
    <dgm:cxn modelId="{326D5AD6-AA85-4643-BA56-616703024BCB}" type="presParOf" srcId="{E9A787B8-31B8-4A65-8534-B2B2D5B0DE8B}" destId="{A421CB7A-F33C-4FE1-B118-24D2C1C46CE6}" srcOrd="3" destOrd="0" presId="urn:microsoft.com/office/officeart/2008/layout/HalfCircleOrganizationChart"/>
    <dgm:cxn modelId="{35FF4014-4E19-4408-8DCE-124D74DF67C4}" type="presParOf" srcId="{D93D16C0-985B-4B40-92DC-B8153650E5B0}" destId="{2B37BD0F-374D-4E33-A04B-3FF87312A267}" srcOrd="1" destOrd="0" presId="urn:microsoft.com/office/officeart/2008/layout/HalfCircleOrganizationChart"/>
    <dgm:cxn modelId="{1EE2C1C5-7E9A-4971-BE17-0AB8FDFDD45B}" type="presParOf" srcId="{2B37BD0F-374D-4E33-A04B-3FF87312A267}" destId="{10066CC9-61DD-4469-88E6-211C0F02794A}" srcOrd="0" destOrd="0" presId="urn:microsoft.com/office/officeart/2008/layout/HalfCircleOrganizationChart"/>
    <dgm:cxn modelId="{57F9FD53-5F3A-4F39-8EE7-15DA3713DB94}" type="presParOf" srcId="{2B37BD0F-374D-4E33-A04B-3FF87312A267}" destId="{231393AC-1A4D-4D55-B17A-D0632E21F208}" srcOrd="1" destOrd="0" presId="urn:microsoft.com/office/officeart/2008/layout/HalfCircleOrganizationChart"/>
    <dgm:cxn modelId="{9DB82AEC-1EB0-4095-8A77-49834E22448B}" type="presParOf" srcId="{231393AC-1A4D-4D55-B17A-D0632E21F208}" destId="{24BA319D-5A90-48BF-97E7-8FAE938F80CD}" srcOrd="0" destOrd="0" presId="urn:microsoft.com/office/officeart/2008/layout/HalfCircleOrganizationChart"/>
    <dgm:cxn modelId="{696FBDEB-6CD1-47D1-8BAB-907A6843461B}" type="presParOf" srcId="{24BA319D-5A90-48BF-97E7-8FAE938F80CD}" destId="{BBFA802F-F2C2-4879-B3BA-E7EB4A0BA9ED}" srcOrd="0" destOrd="0" presId="urn:microsoft.com/office/officeart/2008/layout/HalfCircleOrganizationChart"/>
    <dgm:cxn modelId="{39D0541E-11FB-4D31-8628-D075E238FE2F}" type="presParOf" srcId="{24BA319D-5A90-48BF-97E7-8FAE938F80CD}" destId="{7D2E726C-E9F4-43D0-8831-7AE15AAF38B0}" srcOrd="1" destOrd="0" presId="urn:microsoft.com/office/officeart/2008/layout/HalfCircleOrganizationChart"/>
    <dgm:cxn modelId="{92D66D08-D370-4FAB-AD39-2385CFC4CA78}" type="presParOf" srcId="{24BA319D-5A90-48BF-97E7-8FAE938F80CD}" destId="{B3D55B0E-00C0-48E5-AF7F-A59C9AC14EE4}" srcOrd="2" destOrd="0" presId="urn:microsoft.com/office/officeart/2008/layout/HalfCircleOrganizationChart"/>
    <dgm:cxn modelId="{4512A2AF-D4BE-41E0-9D2B-3CF62D97FDDC}" type="presParOf" srcId="{24BA319D-5A90-48BF-97E7-8FAE938F80CD}" destId="{7EC589E7-BA83-4128-964C-F736788FF638}" srcOrd="3" destOrd="0" presId="urn:microsoft.com/office/officeart/2008/layout/HalfCircleOrganizationChart"/>
    <dgm:cxn modelId="{7023F55A-6BFF-4540-BA27-003FBCC12736}" type="presParOf" srcId="{231393AC-1A4D-4D55-B17A-D0632E21F208}" destId="{9AF9A0A6-64C9-48F7-808B-E25E34DE3167}" srcOrd="1" destOrd="0" presId="urn:microsoft.com/office/officeart/2008/layout/HalfCircleOrganizationChart"/>
    <dgm:cxn modelId="{EAB41BFA-5167-4EE8-9A39-0101522F6AD0}" type="presParOf" srcId="{231393AC-1A4D-4D55-B17A-D0632E21F208}" destId="{2FCEE00B-DFAD-4F4A-8202-3C9399690A78}" srcOrd="2" destOrd="0" presId="urn:microsoft.com/office/officeart/2008/layout/HalfCircleOrganizationChart"/>
    <dgm:cxn modelId="{235CCBBA-E26F-4706-8E3C-1AD0E3B3C773}" type="presParOf" srcId="{2FCEE00B-DFAD-4F4A-8202-3C9399690A78}" destId="{CF69CCE5-C6DA-42FD-BF4A-AAFE51C8A3F7}" srcOrd="0" destOrd="0" presId="urn:microsoft.com/office/officeart/2008/layout/HalfCircleOrganizationChart"/>
    <dgm:cxn modelId="{699333C0-8C2C-497D-B447-C22AD557D9BB}" type="presParOf" srcId="{2FCEE00B-DFAD-4F4A-8202-3C9399690A78}" destId="{B900E732-4E13-45AD-8458-2272F75FF61A}" srcOrd="1" destOrd="0" presId="urn:microsoft.com/office/officeart/2008/layout/HalfCircleOrganizationChart"/>
    <dgm:cxn modelId="{D0866005-F1F2-4AB2-AD54-5A7B6A0A9C24}" type="presParOf" srcId="{B900E732-4E13-45AD-8458-2272F75FF61A}" destId="{F88BE0BD-360A-43EF-968F-F8E27862B143}" srcOrd="0" destOrd="0" presId="urn:microsoft.com/office/officeart/2008/layout/HalfCircleOrganizationChart"/>
    <dgm:cxn modelId="{DA02BBD8-06BC-49CE-A67A-3381BA3EA7E3}" type="presParOf" srcId="{F88BE0BD-360A-43EF-968F-F8E27862B143}" destId="{73051CA3-42EF-4AAF-8A4D-151286112CDB}" srcOrd="0" destOrd="0" presId="urn:microsoft.com/office/officeart/2008/layout/HalfCircleOrganizationChart"/>
    <dgm:cxn modelId="{12992FB4-7474-4247-80C5-96FE6B90F81D}" type="presParOf" srcId="{F88BE0BD-360A-43EF-968F-F8E27862B143}" destId="{2CDA14A4-36FD-4C4D-9DF3-84B32D0CC0B5}" srcOrd="1" destOrd="0" presId="urn:microsoft.com/office/officeart/2008/layout/HalfCircleOrganizationChart"/>
    <dgm:cxn modelId="{E3D7EC44-3F9A-46D6-A0E8-3FBE309E16F5}" type="presParOf" srcId="{F88BE0BD-360A-43EF-968F-F8E27862B143}" destId="{DC957395-15D3-45AF-AE63-49648F592645}" srcOrd="2" destOrd="0" presId="urn:microsoft.com/office/officeart/2008/layout/HalfCircleOrganizationChart"/>
    <dgm:cxn modelId="{71F66B7F-6A0B-4FCE-A42C-E83F39268842}" type="presParOf" srcId="{F88BE0BD-360A-43EF-968F-F8E27862B143}" destId="{E39D8475-8E8D-41FE-B7F6-1EE5A192DD63}" srcOrd="3" destOrd="0" presId="urn:microsoft.com/office/officeart/2008/layout/HalfCircleOrganizationChart"/>
    <dgm:cxn modelId="{686E445B-0518-44D3-BCD4-099A9F630B19}" type="presParOf" srcId="{B900E732-4E13-45AD-8458-2272F75FF61A}" destId="{65A3F194-09EC-4372-BF37-AFB74572FCD1}" srcOrd="1" destOrd="0" presId="urn:microsoft.com/office/officeart/2008/layout/HalfCircleOrganizationChart"/>
    <dgm:cxn modelId="{E53398EF-1247-49FE-B321-F72DCBCC8D84}" type="presParOf" srcId="{B900E732-4E13-45AD-8458-2272F75FF61A}" destId="{282EBD91-914E-4812-8556-614B46357C56}" srcOrd="2" destOrd="0" presId="urn:microsoft.com/office/officeart/2008/layout/HalfCircleOrganizationChart"/>
    <dgm:cxn modelId="{1C121763-47E1-44CB-92A1-B365A850DF45}" type="presParOf" srcId="{282EBD91-914E-4812-8556-614B46357C56}" destId="{7EE79AE3-3BDD-4138-820E-535006804F4E}" srcOrd="0" destOrd="0" presId="urn:microsoft.com/office/officeart/2008/layout/HalfCircleOrganizationChart"/>
    <dgm:cxn modelId="{2F5F4A21-12B2-4B6C-8E73-5D4ED733EA04}" type="presParOf" srcId="{282EBD91-914E-4812-8556-614B46357C56}" destId="{3C1A098F-5C12-4AFA-A738-64E5E536F7F0}" srcOrd="1" destOrd="0" presId="urn:microsoft.com/office/officeart/2008/layout/HalfCircleOrganizationChart"/>
    <dgm:cxn modelId="{395270D6-A52D-42E6-AD7A-69C9C4513BAF}" type="presParOf" srcId="{3C1A098F-5C12-4AFA-A738-64E5E536F7F0}" destId="{DB8472A0-7821-48D3-A85C-7405056CA6FA}" srcOrd="0" destOrd="0" presId="urn:microsoft.com/office/officeart/2008/layout/HalfCircleOrganizationChart"/>
    <dgm:cxn modelId="{CB7B66A0-BEEE-4F6B-AD98-63E943724DE7}" type="presParOf" srcId="{DB8472A0-7821-48D3-A85C-7405056CA6FA}" destId="{8B79DA0E-759A-4B20-BD7D-DC7A38BAB1B6}" srcOrd="0" destOrd="0" presId="urn:microsoft.com/office/officeart/2008/layout/HalfCircleOrganizationChart"/>
    <dgm:cxn modelId="{4A8FEDE9-15EA-480D-A1F0-C6BFE39460C2}" type="presParOf" srcId="{DB8472A0-7821-48D3-A85C-7405056CA6FA}" destId="{DAB62298-D7BE-4A9D-BC72-7EF75C39F888}" srcOrd="1" destOrd="0" presId="urn:microsoft.com/office/officeart/2008/layout/HalfCircleOrganizationChart"/>
    <dgm:cxn modelId="{529E186D-CC3C-4231-95FF-80A0B74C53E3}" type="presParOf" srcId="{DB8472A0-7821-48D3-A85C-7405056CA6FA}" destId="{2A9DA10F-C77B-4AF5-81EA-FDC5B575C3E3}" srcOrd="2" destOrd="0" presId="urn:microsoft.com/office/officeart/2008/layout/HalfCircleOrganizationChart"/>
    <dgm:cxn modelId="{AC0F814B-8C97-40D0-8C8A-DEAF93F7A3C5}" type="presParOf" srcId="{DB8472A0-7821-48D3-A85C-7405056CA6FA}" destId="{A231C062-A58A-477C-9C44-A4573D4A341C}" srcOrd="3" destOrd="0" presId="urn:microsoft.com/office/officeart/2008/layout/HalfCircleOrganizationChart"/>
    <dgm:cxn modelId="{900EEF0F-046E-4219-9F07-A93DD7A4BCC3}" type="presParOf" srcId="{3C1A098F-5C12-4AFA-A738-64E5E536F7F0}" destId="{95D0FE18-6B9F-452B-A179-5334E718AAF8}" srcOrd="1" destOrd="0" presId="urn:microsoft.com/office/officeart/2008/layout/HalfCircleOrganizationChart"/>
    <dgm:cxn modelId="{4BE519F9-A554-4CC8-8A3D-AB0C4EFCF946}" type="presParOf" srcId="{3C1A098F-5C12-4AFA-A738-64E5E536F7F0}" destId="{602FAE27-BDE3-4267-BD98-06622AD1FE85}" srcOrd="2" destOrd="0" presId="urn:microsoft.com/office/officeart/2008/layout/HalfCircleOrganizationChart"/>
    <dgm:cxn modelId="{69C253E2-FA73-462C-B6DC-2D27153E4669}" type="presParOf" srcId="{602FAE27-BDE3-4267-BD98-06622AD1FE85}" destId="{AC3985DB-841B-4320-B643-60A84AE65857}" srcOrd="0" destOrd="0" presId="urn:microsoft.com/office/officeart/2008/layout/HalfCircleOrganizationChart"/>
    <dgm:cxn modelId="{1E3DF6AD-1E36-433C-883F-280DD125B609}" type="presParOf" srcId="{602FAE27-BDE3-4267-BD98-06622AD1FE85}" destId="{63CB6C8D-6924-40FF-8156-DC46150FF9EF}" srcOrd="1" destOrd="0" presId="urn:microsoft.com/office/officeart/2008/layout/HalfCircleOrganizationChart"/>
    <dgm:cxn modelId="{ACBE914D-3974-4FFB-9A07-23234CC95729}" type="presParOf" srcId="{63CB6C8D-6924-40FF-8156-DC46150FF9EF}" destId="{18B2A4F9-B240-4546-8024-0E588A0412AD}" srcOrd="0" destOrd="0" presId="urn:microsoft.com/office/officeart/2008/layout/HalfCircleOrganizationChart"/>
    <dgm:cxn modelId="{ED79ED1E-EE4C-4265-BF3F-913992D9CC1C}" type="presParOf" srcId="{18B2A4F9-B240-4546-8024-0E588A0412AD}" destId="{A43C8214-239C-4076-A460-06869BB990CE}" srcOrd="0" destOrd="0" presId="urn:microsoft.com/office/officeart/2008/layout/HalfCircleOrganizationChart"/>
    <dgm:cxn modelId="{D8BF8E7D-D2B4-445F-B02E-4440DA9E2814}" type="presParOf" srcId="{18B2A4F9-B240-4546-8024-0E588A0412AD}" destId="{4C248209-F2C2-4291-BC7D-CC97C9FCD12C}" srcOrd="1" destOrd="0" presId="urn:microsoft.com/office/officeart/2008/layout/HalfCircleOrganizationChart"/>
    <dgm:cxn modelId="{2A1445BF-F306-4053-9687-F909810496FD}" type="presParOf" srcId="{18B2A4F9-B240-4546-8024-0E588A0412AD}" destId="{99BB08E9-BD68-4BE3-92B9-89E25D872D7F}" srcOrd="2" destOrd="0" presId="urn:microsoft.com/office/officeart/2008/layout/HalfCircleOrganizationChart"/>
    <dgm:cxn modelId="{CCA69035-A4AC-4063-982A-0DC41E71C2E4}" type="presParOf" srcId="{18B2A4F9-B240-4546-8024-0E588A0412AD}" destId="{975BF20A-F1E7-420F-A94F-AA9063A29D74}" srcOrd="3" destOrd="0" presId="urn:microsoft.com/office/officeart/2008/layout/HalfCircleOrganizationChart"/>
    <dgm:cxn modelId="{E2AD8B9B-9E49-4D73-8801-98F1D005E5B7}" type="presParOf" srcId="{63CB6C8D-6924-40FF-8156-DC46150FF9EF}" destId="{47E3A902-8BD8-4E79-A79E-178A92DD4277}" srcOrd="1" destOrd="0" presId="urn:microsoft.com/office/officeart/2008/layout/HalfCircleOrganizationChart"/>
    <dgm:cxn modelId="{0AB86DF0-568A-4159-8DA7-AB5338A3B835}" type="presParOf" srcId="{63CB6C8D-6924-40FF-8156-DC46150FF9EF}" destId="{975D6C48-BFF2-4BE2-B2AB-68C17EE747E5}" srcOrd="2" destOrd="0" presId="urn:microsoft.com/office/officeart/2008/layout/HalfCircleOrganizationChart"/>
    <dgm:cxn modelId="{D5C34E1D-1715-4CFA-8928-2D9C7A23CA47}" type="presParOf" srcId="{602FAE27-BDE3-4267-BD98-06622AD1FE85}" destId="{64E57450-8AE0-4779-B808-B42178EE141D}" srcOrd="2" destOrd="0" presId="urn:microsoft.com/office/officeart/2008/layout/HalfCircleOrganizationChart"/>
    <dgm:cxn modelId="{867D5818-2BA4-40D0-9A91-868C63331716}" type="presParOf" srcId="{602FAE27-BDE3-4267-BD98-06622AD1FE85}" destId="{2559D809-9314-4C10-8DCB-89E505F87BB8}" srcOrd="3" destOrd="0" presId="urn:microsoft.com/office/officeart/2008/layout/HalfCircleOrganizationChart"/>
    <dgm:cxn modelId="{A974E3AE-16FC-48A8-B5C4-3C1038ED08A7}" type="presParOf" srcId="{2559D809-9314-4C10-8DCB-89E505F87BB8}" destId="{85A6C5FD-FEB9-45DC-88DE-D29B11C52C7F}" srcOrd="0" destOrd="0" presId="urn:microsoft.com/office/officeart/2008/layout/HalfCircleOrganizationChart"/>
    <dgm:cxn modelId="{5FF70188-DF61-45D1-839D-D88C818098E5}" type="presParOf" srcId="{85A6C5FD-FEB9-45DC-88DE-D29B11C52C7F}" destId="{B47EE6C4-8A05-4F83-9E72-BF875028D9C1}" srcOrd="0" destOrd="0" presId="urn:microsoft.com/office/officeart/2008/layout/HalfCircleOrganizationChart"/>
    <dgm:cxn modelId="{6978DFFD-BB71-4BC1-AC5D-ECCB986ACA7D}" type="presParOf" srcId="{85A6C5FD-FEB9-45DC-88DE-D29B11C52C7F}" destId="{CC1374BE-9C73-4414-AD71-B861E274ACDE}" srcOrd="1" destOrd="0" presId="urn:microsoft.com/office/officeart/2008/layout/HalfCircleOrganizationChart"/>
    <dgm:cxn modelId="{2D427F76-C7A1-453E-A54E-80591D8CBECE}" type="presParOf" srcId="{85A6C5FD-FEB9-45DC-88DE-D29B11C52C7F}" destId="{DC020812-6D2F-43E2-B774-60C5956FEE49}" srcOrd="2" destOrd="0" presId="urn:microsoft.com/office/officeart/2008/layout/HalfCircleOrganizationChart"/>
    <dgm:cxn modelId="{F87D73F5-A875-4E1A-8A7B-035B45FB601C}" type="presParOf" srcId="{85A6C5FD-FEB9-45DC-88DE-D29B11C52C7F}" destId="{53D0B42B-6B5A-422F-AB10-A806F8372C69}" srcOrd="3" destOrd="0" presId="urn:microsoft.com/office/officeart/2008/layout/HalfCircleOrganizationChart"/>
    <dgm:cxn modelId="{96A1A287-D8CF-41B8-848F-17730B129433}" type="presParOf" srcId="{2559D809-9314-4C10-8DCB-89E505F87BB8}" destId="{6DAB0870-832E-44DC-9F88-0DD9216A08B8}" srcOrd="1" destOrd="0" presId="urn:microsoft.com/office/officeart/2008/layout/HalfCircleOrganizationChart"/>
    <dgm:cxn modelId="{2EC0C399-1CBD-4BA4-94B2-A4C0139CCB15}" type="presParOf" srcId="{2559D809-9314-4C10-8DCB-89E505F87BB8}" destId="{4E8D7BE6-BF61-4566-9CD5-7BA18039BFC6}" srcOrd="2" destOrd="0" presId="urn:microsoft.com/office/officeart/2008/layout/HalfCircleOrganizationChart"/>
    <dgm:cxn modelId="{F4DCF1D9-B6D5-467E-A4FC-960645E16C6A}" type="presParOf" srcId="{602FAE27-BDE3-4267-BD98-06622AD1FE85}" destId="{A9E34199-387A-4446-8504-E83F0E2B60EA}" srcOrd="4" destOrd="0" presId="urn:microsoft.com/office/officeart/2008/layout/HalfCircleOrganizationChart"/>
    <dgm:cxn modelId="{B97DD380-8027-4F8A-9E0F-C08CC9018A36}" type="presParOf" srcId="{602FAE27-BDE3-4267-BD98-06622AD1FE85}" destId="{4461AE6A-6164-4B7F-90B3-E3D3235C048F}" srcOrd="5" destOrd="0" presId="urn:microsoft.com/office/officeart/2008/layout/HalfCircleOrganizationChart"/>
    <dgm:cxn modelId="{48BAC535-F0D6-44E1-9F4B-403846BFAB1C}" type="presParOf" srcId="{4461AE6A-6164-4B7F-90B3-E3D3235C048F}" destId="{BE6FC944-ACB2-464E-8E86-F4007E959ECE}" srcOrd="0" destOrd="0" presId="urn:microsoft.com/office/officeart/2008/layout/HalfCircleOrganizationChart"/>
    <dgm:cxn modelId="{CDC0676F-3280-4A79-B614-F05F0C051BE4}" type="presParOf" srcId="{BE6FC944-ACB2-464E-8E86-F4007E959ECE}" destId="{D28F2C21-D1B8-46E7-865B-D88631C56264}" srcOrd="0" destOrd="0" presId="urn:microsoft.com/office/officeart/2008/layout/HalfCircleOrganizationChart"/>
    <dgm:cxn modelId="{0A3C0186-8CB7-441F-899B-C9A323F75941}" type="presParOf" srcId="{BE6FC944-ACB2-464E-8E86-F4007E959ECE}" destId="{3522362A-A8DF-4111-8E13-D768BC13BDED}" srcOrd="1" destOrd="0" presId="urn:microsoft.com/office/officeart/2008/layout/HalfCircleOrganizationChart"/>
    <dgm:cxn modelId="{1BD484FD-4376-4548-8B6B-BC466A047BA3}" type="presParOf" srcId="{BE6FC944-ACB2-464E-8E86-F4007E959ECE}" destId="{B7E1B769-327E-45B3-9C59-43521E724A94}" srcOrd="2" destOrd="0" presId="urn:microsoft.com/office/officeart/2008/layout/HalfCircleOrganizationChart"/>
    <dgm:cxn modelId="{F1F3C884-19E1-463E-B01E-F521DA9AA68A}" type="presParOf" srcId="{BE6FC944-ACB2-464E-8E86-F4007E959ECE}" destId="{2F90B0E0-F374-4A22-99A5-5119B7B43EF7}" srcOrd="3" destOrd="0" presId="urn:microsoft.com/office/officeart/2008/layout/HalfCircleOrganizationChart"/>
    <dgm:cxn modelId="{B9E9FB42-49D7-4B5B-832F-B766FD610BAA}" type="presParOf" srcId="{4461AE6A-6164-4B7F-90B3-E3D3235C048F}" destId="{970F5DC8-5CA0-4F6B-915D-A90B028CC3FC}" srcOrd="1" destOrd="0" presId="urn:microsoft.com/office/officeart/2008/layout/HalfCircleOrganizationChart"/>
    <dgm:cxn modelId="{8371586F-845D-4067-8B88-0FAFFD250723}" type="presParOf" srcId="{4461AE6A-6164-4B7F-90B3-E3D3235C048F}" destId="{ABD13760-A669-4C8B-A0CA-870AC80CDB90}" srcOrd="2" destOrd="0" presId="urn:microsoft.com/office/officeart/2008/layout/HalfCircleOrganizationChart"/>
    <dgm:cxn modelId="{910E66E6-7B5C-497B-BDE3-1DFEDCE086CD}" type="presParOf" srcId="{D93D16C0-985B-4B40-92DC-B8153650E5B0}" destId="{A9B5012A-E302-445C-A013-4E8C1C9C449B}"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F2B1EB-92FC-461C-8D36-594B10A8D5E8}" type="doc">
      <dgm:prSet loTypeId="urn:microsoft.com/office/officeart/2005/8/layout/venn1" loCatId="relationship" qsTypeId="urn:microsoft.com/office/officeart/2005/8/quickstyle/simple1" qsCatId="simple" csTypeId="urn:microsoft.com/office/officeart/2005/8/colors/colorful3" csCatId="colorful" phldr="1"/>
      <dgm:spPr/>
    </dgm:pt>
    <dgm:pt modelId="{D99C73EC-0489-491E-B29A-061300CFE6F6}">
      <dgm:prSet phldrT="[Text]"/>
      <dgm:spPr/>
      <dgm:t>
        <a:bodyPr/>
        <a:lstStyle/>
        <a:p>
          <a:r>
            <a:rPr lang="en-US">
              <a:solidFill>
                <a:schemeClr val="bg1"/>
              </a:solidFill>
            </a:rPr>
            <a:t>PreDM 35%</a:t>
          </a:r>
          <a:endParaRPr lang="en-US" dirty="0">
            <a:solidFill>
              <a:schemeClr val="bg1"/>
            </a:solidFill>
          </a:endParaRPr>
        </a:p>
      </dgm:t>
    </dgm:pt>
    <dgm:pt modelId="{52CCC1B2-098C-4A4B-825B-21EFD5BFE8EF}" type="parTrans" cxnId="{90A9EF24-AA8E-4E28-94FA-9B9F3B7AFC69}">
      <dgm:prSet/>
      <dgm:spPr/>
      <dgm:t>
        <a:bodyPr/>
        <a:lstStyle/>
        <a:p>
          <a:endParaRPr lang="en-US">
            <a:solidFill>
              <a:schemeClr val="bg1"/>
            </a:solidFill>
          </a:endParaRPr>
        </a:p>
      </dgm:t>
    </dgm:pt>
    <dgm:pt modelId="{029DB9E5-F5F2-4F9A-A72A-9FF3D003E644}" type="sibTrans" cxnId="{90A9EF24-AA8E-4E28-94FA-9B9F3B7AFC69}">
      <dgm:prSet/>
      <dgm:spPr/>
      <dgm:t>
        <a:bodyPr/>
        <a:lstStyle/>
        <a:p>
          <a:endParaRPr lang="en-US">
            <a:solidFill>
              <a:schemeClr val="bg1"/>
            </a:solidFill>
          </a:endParaRPr>
        </a:p>
      </dgm:t>
    </dgm:pt>
    <dgm:pt modelId="{8A45C56A-A5B7-422F-809C-F50966D5BFD4}">
      <dgm:prSet phldrT="[Text]"/>
      <dgm:spPr/>
      <dgm:t>
        <a:bodyPr/>
        <a:lstStyle/>
        <a:p>
          <a:r>
            <a:rPr lang="en-US" dirty="0">
              <a:solidFill>
                <a:schemeClr val="bg1"/>
              </a:solidFill>
            </a:rPr>
            <a:t>Overweight 69%</a:t>
          </a:r>
        </a:p>
      </dgm:t>
    </dgm:pt>
    <dgm:pt modelId="{57D6E609-2193-49CB-9473-674792D60F99}" type="parTrans" cxnId="{7FE0AEEC-3E7B-4F41-A179-347DEA947D2F}">
      <dgm:prSet/>
      <dgm:spPr/>
      <dgm:t>
        <a:bodyPr/>
        <a:lstStyle/>
        <a:p>
          <a:endParaRPr lang="en-US">
            <a:solidFill>
              <a:schemeClr val="bg1"/>
            </a:solidFill>
          </a:endParaRPr>
        </a:p>
      </dgm:t>
    </dgm:pt>
    <dgm:pt modelId="{A12E259A-9DCC-4B26-95B6-FAEFBB72A96F}" type="sibTrans" cxnId="{7FE0AEEC-3E7B-4F41-A179-347DEA947D2F}">
      <dgm:prSet/>
      <dgm:spPr/>
      <dgm:t>
        <a:bodyPr/>
        <a:lstStyle/>
        <a:p>
          <a:endParaRPr lang="en-US">
            <a:solidFill>
              <a:schemeClr val="bg1"/>
            </a:solidFill>
          </a:endParaRPr>
        </a:p>
      </dgm:t>
    </dgm:pt>
    <dgm:pt modelId="{342AFFD6-46FE-447F-8839-48DCBE8D2113}">
      <dgm:prSet phldrT="[Text]"/>
      <dgm:spPr/>
      <dgm:t>
        <a:bodyPr/>
        <a:lstStyle/>
        <a:p>
          <a:r>
            <a:rPr lang="en-US" dirty="0">
              <a:solidFill>
                <a:schemeClr val="bg1"/>
              </a:solidFill>
            </a:rPr>
            <a:t>Smoking 39%</a:t>
          </a:r>
        </a:p>
      </dgm:t>
    </dgm:pt>
    <dgm:pt modelId="{86309346-4696-4BC4-8F2F-BB5E6686D066}" type="parTrans" cxnId="{4C8C8CB6-86E1-47B0-8CDD-161999452DA0}">
      <dgm:prSet/>
      <dgm:spPr/>
      <dgm:t>
        <a:bodyPr/>
        <a:lstStyle/>
        <a:p>
          <a:endParaRPr lang="en-US">
            <a:solidFill>
              <a:schemeClr val="bg1"/>
            </a:solidFill>
          </a:endParaRPr>
        </a:p>
      </dgm:t>
    </dgm:pt>
    <dgm:pt modelId="{3C801403-D606-4E48-9BD2-BB2551709E3A}" type="sibTrans" cxnId="{4C8C8CB6-86E1-47B0-8CDD-161999452DA0}">
      <dgm:prSet/>
      <dgm:spPr/>
      <dgm:t>
        <a:bodyPr/>
        <a:lstStyle/>
        <a:p>
          <a:endParaRPr lang="en-US">
            <a:solidFill>
              <a:schemeClr val="bg1"/>
            </a:solidFill>
          </a:endParaRPr>
        </a:p>
      </dgm:t>
    </dgm:pt>
    <dgm:pt modelId="{2105928C-AB99-48CA-84C2-80959517EF3E}">
      <dgm:prSet phldrT="[Text]"/>
      <dgm:spPr/>
      <dgm:t>
        <a:bodyPr/>
        <a:lstStyle/>
        <a:p>
          <a:r>
            <a:rPr lang="en-US">
              <a:solidFill>
                <a:schemeClr val="bg1"/>
              </a:solidFill>
            </a:rPr>
            <a:t>DM 13%</a:t>
          </a:r>
          <a:endParaRPr lang="en-US" dirty="0">
            <a:solidFill>
              <a:schemeClr val="bg1"/>
            </a:solidFill>
          </a:endParaRPr>
        </a:p>
      </dgm:t>
    </dgm:pt>
    <dgm:pt modelId="{DE8FE613-1195-497E-81FE-45BBBFD93D1B}" type="parTrans" cxnId="{5B1D066C-033F-44F8-BC00-DE11D2657DBA}">
      <dgm:prSet/>
      <dgm:spPr/>
      <dgm:t>
        <a:bodyPr/>
        <a:lstStyle/>
        <a:p>
          <a:endParaRPr lang="en-US">
            <a:solidFill>
              <a:schemeClr val="bg1"/>
            </a:solidFill>
          </a:endParaRPr>
        </a:p>
      </dgm:t>
    </dgm:pt>
    <dgm:pt modelId="{7B3A5BB8-2BEB-4628-9916-DE68A3D213E2}" type="sibTrans" cxnId="{5B1D066C-033F-44F8-BC00-DE11D2657DBA}">
      <dgm:prSet/>
      <dgm:spPr/>
      <dgm:t>
        <a:bodyPr/>
        <a:lstStyle/>
        <a:p>
          <a:endParaRPr lang="en-US">
            <a:solidFill>
              <a:schemeClr val="bg1"/>
            </a:solidFill>
          </a:endParaRPr>
        </a:p>
      </dgm:t>
    </dgm:pt>
    <dgm:pt modelId="{44625235-0900-4608-8F66-5383EDC4781F}">
      <dgm:prSet phldrT="[Text]"/>
      <dgm:spPr/>
      <dgm:t>
        <a:bodyPr/>
        <a:lstStyle/>
        <a:p>
          <a:r>
            <a:rPr lang="en-US" dirty="0">
              <a:solidFill>
                <a:schemeClr val="bg1"/>
              </a:solidFill>
            </a:rPr>
            <a:t>HTN 46%</a:t>
          </a:r>
        </a:p>
      </dgm:t>
    </dgm:pt>
    <dgm:pt modelId="{A52ED90A-0618-42D3-8423-2C7C7761525F}" type="parTrans" cxnId="{B5777F79-124A-4890-ABAB-45D54AE7A99B}">
      <dgm:prSet/>
      <dgm:spPr/>
      <dgm:t>
        <a:bodyPr/>
        <a:lstStyle/>
        <a:p>
          <a:endParaRPr lang="en-US">
            <a:solidFill>
              <a:schemeClr val="bg1"/>
            </a:solidFill>
          </a:endParaRPr>
        </a:p>
      </dgm:t>
    </dgm:pt>
    <dgm:pt modelId="{956101E0-C7C8-40FE-866D-F203D1CF2905}" type="sibTrans" cxnId="{B5777F79-124A-4890-ABAB-45D54AE7A99B}">
      <dgm:prSet/>
      <dgm:spPr/>
      <dgm:t>
        <a:bodyPr/>
        <a:lstStyle/>
        <a:p>
          <a:endParaRPr lang="en-US">
            <a:solidFill>
              <a:schemeClr val="bg1"/>
            </a:solidFill>
          </a:endParaRPr>
        </a:p>
      </dgm:t>
    </dgm:pt>
    <dgm:pt modelId="{4409563D-A8E1-4656-9AC0-E2EE264584D7}">
      <dgm:prSet phldrT="[Text]"/>
      <dgm:spPr/>
      <dgm:t>
        <a:bodyPr/>
        <a:lstStyle/>
        <a:p>
          <a:r>
            <a:rPr lang="en-US">
              <a:solidFill>
                <a:schemeClr val="bg1"/>
              </a:solidFill>
            </a:rPr>
            <a:t>Anxiety 19%</a:t>
          </a:r>
          <a:endParaRPr lang="en-US" dirty="0">
            <a:solidFill>
              <a:schemeClr val="bg1"/>
            </a:solidFill>
          </a:endParaRPr>
        </a:p>
      </dgm:t>
    </dgm:pt>
    <dgm:pt modelId="{2E00899A-E8B2-48EB-92E1-B5902C3CBA78}" type="parTrans" cxnId="{C0964086-9701-4C0D-81E3-879C21576D54}">
      <dgm:prSet/>
      <dgm:spPr/>
      <dgm:t>
        <a:bodyPr/>
        <a:lstStyle/>
        <a:p>
          <a:endParaRPr lang="en-US">
            <a:solidFill>
              <a:schemeClr val="bg1"/>
            </a:solidFill>
          </a:endParaRPr>
        </a:p>
      </dgm:t>
    </dgm:pt>
    <dgm:pt modelId="{6144EBAD-E652-4893-997F-2A493D05DFAB}" type="sibTrans" cxnId="{C0964086-9701-4C0D-81E3-879C21576D54}">
      <dgm:prSet/>
      <dgm:spPr/>
      <dgm:t>
        <a:bodyPr/>
        <a:lstStyle/>
        <a:p>
          <a:endParaRPr lang="en-US">
            <a:solidFill>
              <a:schemeClr val="bg1"/>
            </a:solidFill>
          </a:endParaRPr>
        </a:p>
      </dgm:t>
    </dgm:pt>
    <dgm:pt modelId="{2F50244E-50A9-44A8-A44D-A37F878FDF6A}" type="pres">
      <dgm:prSet presAssocID="{C3F2B1EB-92FC-461C-8D36-594B10A8D5E8}" presName="compositeShape" presStyleCnt="0">
        <dgm:presLayoutVars>
          <dgm:chMax val="7"/>
          <dgm:dir/>
          <dgm:resizeHandles val="exact"/>
        </dgm:presLayoutVars>
      </dgm:prSet>
      <dgm:spPr/>
    </dgm:pt>
    <dgm:pt modelId="{E0562457-D42F-447F-8448-11B96F05DF00}" type="pres">
      <dgm:prSet presAssocID="{D99C73EC-0489-491E-B29A-061300CFE6F6}" presName="circ1" presStyleLbl="vennNode1" presStyleIdx="0" presStyleCnt="6" custScaleX="78324" custScaleY="75279" custLinFactNeighborX="-9" custLinFactNeighborY="7257"/>
      <dgm:spPr/>
    </dgm:pt>
    <dgm:pt modelId="{4D64A81E-DA92-448F-B400-9C4364836785}" type="pres">
      <dgm:prSet presAssocID="{D99C73EC-0489-491E-B29A-061300CFE6F6}" presName="circ1Tx" presStyleLbl="revTx" presStyleIdx="0" presStyleCnt="0">
        <dgm:presLayoutVars>
          <dgm:chMax val="0"/>
          <dgm:chPref val="0"/>
          <dgm:bulletEnabled val="1"/>
        </dgm:presLayoutVars>
      </dgm:prSet>
      <dgm:spPr/>
    </dgm:pt>
    <dgm:pt modelId="{1F04CB31-E6C4-4502-A0E4-415C9A7B9280}" type="pres">
      <dgm:prSet presAssocID="{2105928C-AB99-48CA-84C2-80959517EF3E}" presName="circ2" presStyleLbl="vennNode1" presStyleIdx="1" presStyleCnt="6" custScaleX="63777" custScaleY="58093"/>
      <dgm:spPr/>
    </dgm:pt>
    <dgm:pt modelId="{882C3D87-E75E-47DA-BE15-ACF576B12AEB}" type="pres">
      <dgm:prSet presAssocID="{2105928C-AB99-48CA-84C2-80959517EF3E}" presName="circ2Tx" presStyleLbl="revTx" presStyleIdx="0" presStyleCnt="0">
        <dgm:presLayoutVars>
          <dgm:chMax val="0"/>
          <dgm:chPref val="0"/>
          <dgm:bulletEnabled val="1"/>
        </dgm:presLayoutVars>
      </dgm:prSet>
      <dgm:spPr/>
    </dgm:pt>
    <dgm:pt modelId="{24CC5EA7-6521-4BA6-9D62-37BBAA193D73}" type="pres">
      <dgm:prSet presAssocID="{44625235-0900-4608-8F66-5383EDC4781F}" presName="circ3" presStyleLbl="vennNode1" presStyleIdx="2" presStyleCnt="6" custScaleX="74769" custScaleY="80677" custLinFactNeighborX="4917" custLinFactNeighborY="3435"/>
      <dgm:spPr/>
    </dgm:pt>
    <dgm:pt modelId="{E639C7C4-3DD3-468A-9B63-927A4285A793}" type="pres">
      <dgm:prSet presAssocID="{44625235-0900-4608-8F66-5383EDC4781F}" presName="circ3Tx" presStyleLbl="revTx" presStyleIdx="0" presStyleCnt="0">
        <dgm:presLayoutVars>
          <dgm:chMax val="0"/>
          <dgm:chPref val="0"/>
          <dgm:bulletEnabled val="1"/>
        </dgm:presLayoutVars>
      </dgm:prSet>
      <dgm:spPr/>
    </dgm:pt>
    <dgm:pt modelId="{70B3E79A-8047-43DA-87AE-A66E81A9BBF6}" type="pres">
      <dgm:prSet presAssocID="{4409563D-A8E1-4656-9AC0-E2EE264584D7}" presName="circ4" presStyleLbl="vennNode1" presStyleIdx="3" presStyleCnt="6" custScaleX="39387" custScaleY="36258" custLinFactNeighborX="-8473" custLinFactNeighborY="12366"/>
      <dgm:spPr/>
    </dgm:pt>
    <dgm:pt modelId="{5A90CAAB-F9F4-42BC-82EE-DF5E5C2A4B44}" type="pres">
      <dgm:prSet presAssocID="{4409563D-A8E1-4656-9AC0-E2EE264584D7}" presName="circ4Tx" presStyleLbl="revTx" presStyleIdx="0" presStyleCnt="0">
        <dgm:presLayoutVars>
          <dgm:chMax val="0"/>
          <dgm:chPref val="0"/>
          <dgm:bulletEnabled val="1"/>
        </dgm:presLayoutVars>
      </dgm:prSet>
      <dgm:spPr/>
    </dgm:pt>
    <dgm:pt modelId="{18229FDE-4BD7-4E87-B349-AB3E53372F00}" type="pres">
      <dgm:prSet presAssocID="{8A45C56A-A5B7-422F-809C-F50966D5BFD4}" presName="circ5" presStyleLbl="vennNode1" presStyleIdx="4" presStyleCnt="6" custLinFactNeighborX="-6183" custLinFactNeighborY="-4122"/>
      <dgm:spPr/>
    </dgm:pt>
    <dgm:pt modelId="{57414C41-85C9-4EAB-8D11-BC4927460C95}" type="pres">
      <dgm:prSet presAssocID="{8A45C56A-A5B7-422F-809C-F50966D5BFD4}" presName="circ5Tx" presStyleLbl="revTx" presStyleIdx="0" presStyleCnt="0">
        <dgm:presLayoutVars>
          <dgm:chMax val="0"/>
          <dgm:chPref val="0"/>
          <dgm:bulletEnabled val="1"/>
        </dgm:presLayoutVars>
      </dgm:prSet>
      <dgm:spPr/>
    </dgm:pt>
    <dgm:pt modelId="{2ACF357B-A7E4-4230-AE14-41E73EF19B87}" type="pres">
      <dgm:prSet presAssocID="{342AFFD6-46FE-447F-8839-48DCBE8D2113}" presName="circ6" presStyleLbl="vennNode1" presStyleIdx="5" presStyleCnt="6" custScaleX="71563" custScaleY="76555" custLinFactNeighborX="-11796" custLinFactNeighborY="-2748"/>
      <dgm:spPr/>
    </dgm:pt>
    <dgm:pt modelId="{28BD850A-32C3-482D-B774-BCA23DBAA624}" type="pres">
      <dgm:prSet presAssocID="{342AFFD6-46FE-447F-8839-48DCBE8D2113}" presName="circ6Tx" presStyleLbl="revTx" presStyleIdx="0" presStyleCnt="0">
        <dgm:presLayoutVars>
          <dgm:chMax val="0"/>
          <dgm:chPref val="0"/>
          <dgm:bulletEnabled val="1"/>
        </dgm:presLayoutVars>
      </dgm:prSet>
      <dgm:spPr/>
    </dgm:pt>
  </dgm:ptLst>
  <dgm:cxnLst>
    <dgm:cxn modelId="{9DB6D110-928E-44BF-90AB-C58760A2D379}" type="presOf" srcId="{8A45C56A-A5B7-422F-809C-F50966D5BFD4}" destId="{57414C41-85C9-4EAB-8D11-BC4927460C95}" srcOrd="0" destOrd="0" presId="urn:microsoft.com/office/officeart/2005/8/layout/venn1"/>
    <dgm:cxn modelId="{90A9EF24-AA8E-4E28-94FA-9B9F3B7AFC69}" srcId="{C3F2B1EB-92FC-461C-8D36-594B10A8D5E8}" destId="{D99C73EC-0489-491E-B29A-061300CFE6F6}" srcOrd="0" destOrd="0" parTransId="{52CCC1B2-098C-4A4B-825B-21EFD5BFE8EF}" sibTransId="{029DB9E5-F5F2-4F9A-A72A-9FF3D003E644}"/>
    <dgm:cxn modelId="{C99C8066-B039-4D5B-BFA9-0F951A95B57F}" type="presOf" srcId="{44625235-0900-4608-8F66-5383EDC4781F}" destId="{E639C7C4-3DD3-468A-9B63-927A4285A793}" srcOrd="0" destOrd="0" presId="urn:microsoft.com/office/officeart/2005/8/layout/venn1"/>
    <dgm:cxn modelId="{5B1D066C-033F-44F8-BC00-DE11D2657DBA}" srcId="{C3F2B1EB-92FC-461C-8D36-594B10A8D5E8}" destId="{2105928C-AB99-48CA-84C2-80959517EF3E}" srcOrd="1" destOrd="0" parTransId="{DE8FE613-1195-497E-81FE-45BBBFD93D1B}" sibTransId="{7B3A5BB8-2BEB-4628-9916-DE68A3D213E2}"/>
    <dgm:cxn modelId="{E8425177-B06E-47B9-98D2-47FE142510A5}" type="presOf" srcId="{2105928C-AB99-48CA-84C2-80959517EF3E}" destId="{882C3D87-E75E-47DA-BE15-ACF576B12AEB}" srcOrd="0" destOrd="0" presId="urn:microsoft.com/office/officeart/2005/8/layout/venn1"/>
    <dgm:cxn modelId="{B5777F79-124A-4890-ABAB-45D54AE7A99B}" srcId="{C3F2B1EB-92FC-461C-8D36-594B10A8D5E8}" destId="{44625235-0900-4608-8F66-5383EDC4781F}" srcOrd="2" destOrd="0" parTransId="{A52ED90A-0618-42D3-8423-2C7C7761525F}" sibTransId="{956101E0-C7C8-40FE-866D-F203D1CF2905}"/>
    <dgm:cxn modelId="{F3348684-949C-4906-88E7-F266BC94E33D}" type="presOf" srcId="{D99C73EC-0489-491E-B29A-061300CFE6F6}" destId="{4D64A81E-DA92-448F-B400-9C4364836785}" srcOrd="0" destOrd="0" presId="urn:microsoft.com/office/officeart/2005/8/layout/venn1"/>
    <dgm:cxn modelId="{C0964086-9701-4C0D-81E3-879C21576D54}" srcId="{C3F2B1EB-92FC-461C-8D36-594B10A8D5E8}" destId="{4409563D-A8E1-4656-9AC0-E2EE264584D7}" srcOrd="3" destOrd="0" parTransId="{2E00899A-E8B2-48EB-92E1-B5902C3CBA78}" sibTransId="{6144EBAD-E652-4893-997F-2A493D05DFAB}"/>
    <dgm:cxn modelId="{4C8C8CB6-86E1-47B0-8CDD-161999452DA0}" srcId="{C3F2B1EB-92FC-461C-8D36-594B10A8D5E8}" destId="{342AFFD6-46FE-447F-8839-48DCBE8D2113}" srcOrd="5" destOrd="0" parTransId="{86309346-4696-4BC4-8F2F-BB5E6686D066}" sibTransId="{3C801403-D606-4E48-9BD2-BB2551709E3A}"/>
    <dgm:cxn modelId="{88139AC0-81AE-4984-B128-132396DF85CA}" type="presOf" srcId="{4409563D-A8E1-4656-9AC0-E2EE264584D7}" destId="{5A90CAAB-F9F4-42BC-82EE-DF5E5C2A4B44}" srcOrd="0" destOrd="0" presId="urn:microsoft.com/office/officeart/2005/8/layout/venn1"/>
    <dgm:cxn modelId="{769035E1-1785-4DCE-9FE2-E98C79B2E82E}" type="presOf" srcId="{C3F2B1EB-92FC-461C-8D36-594B10A8D5E8}" destId="{2F50244E-50A9-44A8-A44D-A37F878FDF6A}" srcOrd="0" destOrd="0" presId="urn:microsoft.com/office/officeart/2005/8/layout/venn1"/>
    <dgm:cxn modelId="{7FE0AEEC-3E7B-4F41-A179-347DEA947D2F}" srcId="{C3F2B1EB-92FC-461C-8D36-594B10A8D5E8}" destId="{8A45C56A-A5B7-422F-809C-F50966D5BFD4}" srcOrd="4" destOrd="0" parTransId="{57D6E609-2193-49CB-9473-674792D60F99}" sibTransId="{A12E259A-9DCC-4B26-95B6-FAEFBB72A96F}"/>
    <dgm:cxn modelId="{B062CAEF-7343-4A40-993C-DC0E81723958}" type="presOf" srcId="{342AFFD6-46FE-447F-8839-48DCBE8D2113}" destId="{28BD850A-32C3-482D-B774-BCA23DBAA624}" srcOrd="0" destOrd="0" presId="urn:microsoft.com/office/officeart/2005/8/layout/venn1"/>
    <dgm:cxn modelId="{D512A7FB-1DED-4090-B9CF-CBE3B976F3BF}" type="presParOf" srcId="{2F50244E-50A9-44A8-A44D-A37F878FDF6A}" destId="{E0562457-D42F-447F-8448-11B96F05DF00}" srcOrd="0" destOrd="0" presId="urn:microsoft.com/office/officeart/2005/8/layout/venn1"/>
    <dgm:cxn modelId="{45BFF215-B645-4C86-9CBA-DEA431DACB0A}" type="presParOf" srcId="{2F50244E-50A9-44A8-A44D-A37F878FDF6A}" destId="{4D64A81E-DA92-448F-B400-9C4364836785}" srcOrd="1" destOrd="0" presId="urn:microsoft.com/office/officeart/2005/8/layout/venn1"/>
    <dgm:cxn modelId="{F33E4820-4CC3-46DB-B4FA-0D0335A4D00D}" type="presParOf" srcId="{2F50244E-50A9-44A8-A44D-A37F878FDF6A}" destId="{1F04CB31-E6C4-4502-A0E4-415C9A7B9280}" srcOrd="2" destOrd="0" presId="urn:microsoft.com/office/officeart/2005/8/layout/venn1"/>
    <dgm:cxn modelId="{FD661141-2BFC-49FF-951E-BC5F51D75BBE}" type="presParOf" srcId="{2F50244E-50A9-44A8-A44D-A37F878FDF6A}" destId="{882C3D87-E75E-47DA-BE15-ACF576B12AEB}" srcOrd="3" destOrd="0" presId="urn:microsoft.com/office/officeart/2005/8/layout/venn1"/>
    <dgm:cxn modelId="{36275C4D-0CE0-4AEB-A865-9AB61C8FB285}" type="presParOf" srcId="{2F50244E-50A9-44A8-A44D-A37F878FDF6A}" destId="{24CC5EA7-6521-4BA6-9D62-37BBAA193D73}" srcOrd="4" destOrd="0" presId="urn:microsoft.com/office/officeart/2005/8/layout/venn1"/>
    <dgm:cxn modelId="{AD51F539-DBF7-4028-BA26-EBFFDF075F94}" type="presParOf" srcId="{2F50244E-50A9-44A8-A44D-A37F878FDF6A}" destId="{E639C7C4-3DD3-468A-9B63-927A4285A793}" srcOrd="5" destOrd="0" presId="urn:microsoft.com/office/officeart/2005/8/layout/venn1"/>
    <dgm:cxn modelId="{25654895-92BE-4383-9ECC-833D4181CF44}" type="presParOf" srcId="{2F50244E-50A9-44A8-A44D-A37F878FDF6A}" destId="{70B3E79A-8047-43DA-87AE-A66E81A9BBF6}" srcOrd="6" destOrd="0" presId="urn:microsoft.com/office/officeart/2005/8/layout/venn1"/>
    <dgm:cxn modelId="{5C1FAAB4-9EDE-4D0F-ACE2-212B9DE68011}" type="presParOf" srcId="{2F50244E-50A9-44A8-A44D-A37F878FDF6A}" destId="{5A90CAAB-F9F4-42BC-82EE-DF5E5C2A4B44}" srcOrd="7" destOrd="0" presId="urn:microsoft.com/office/officeart/2005/8/layout/venn1"/>
    <dgm:cxn modelId="{1D4EC105-B453-4B83-8852-31C70DF1134F}" type="presParOf" srcId="{2F50244E-50A9-44A8-A44D-A37F878FDF6A}" destId="{18229FDE-4BD7-4E87-B349-AB3E53372F00}" srcOrd="8" destOrd="0" presId="urn:microsoft.com/office/officeart/2005/8/layout/venn1"/>
    <dgm:cxn modelId="{7F78337A-A4D3-4E89-A06B-3161D23DEEBC}" type="presParOf" srcId="{2F50244E-50A9-44A8-A44D-A37F878FDF6A}" destId="{57414C41-85C9-4EAB-8D11-BC4927460C95}" srcOrd="9" destOrd="0" presId="urn:microsoft.com/office/officeart/2005/8/layout/venn1"/>
    <dgm:cxn modelId="{ABAB80C8-E218-4CAA-86BE-0422ADCD954E}" type="presParOf" srcId="{2F50244E-50A9-44A8-A44D-A37F878FDF6A}" destId="{2ACF357B-A7E4-4230-AE14-41E73EF19B87}" srcOrd="10" destOrd="0" presId="urn:microsoft.com/office/officeart/2005/8/layout/venn1"/>
    <dgm:cxn modelId="{6966A89B-6B8F-40DE-BEE8-F64364EE57F9}" type="presParOf" srcId="{2F50244E-50A9-44A8-A44D-A37F878FDF6A}" destId="{28BD850A-32C3-482D-B774-BCA23DBAA624}"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082FDC-7721-405F-8D52-6A0E975CF28E}" type="doc">
      <dgm:prSet loTypeId="urn:microsoft.com/office/officeart/2005/8/layout/hProcess3" loCatId="process" qsTypeId="urn:microsoft.com/office/officeart/2005/8/quickstyle/simple1" qsCatId="simple" csTypeId="urn:microsoft.com/office/officeart/2005/8/colors/accent1_2" csCatId="accent1" phldr="1"/>
      <dgm:spPr/>
    </dgm:pt>
    <dgm:pt modelId="{9C7AF51F-F250-4747-A485-C3A95FF767E7}">
      <dgm:prSet phldrT="[Text]" custT="1"/>
      <dgm:spPr/>
      <dgm:t>
        <a:bodyPr/>
        <a:lstStyle/>
        <a:p>
          <a:r>
            <a:rPr lang="en-US" sz="2000" i="1" dirty="0">
              <a:solidFill>
                <a:schemeClr val="bg1"/>
              </a:solidFill>
            </a:rPr>
            <a:t>Biggest impact</a:t>
          </a:r>
        </a:p>
      </dgm:t>
    </dgm:pt>
    <dgm:pt modelId="{3A9F5D91-556B-4F99-98D7-3CD296DED671}" type="parTrans" cxnId="{5D0181CB-9E92-45B9-AFDE-EE0E00A612F7}">
      <dgm:prSet/>
      <dgm:spPr/>
      <dgm:t>
        <a:bodyPr/>
        <a:lstStyle/>
        <a:p>
          <a:endParaRPr lang="en-US" i="1">
            <a:solidFill>
              <a:schemeClr val="tx1"/>
            </a:solidFill>
          </a:endParaRPr>
        </a:p>
      </dgm:t>
    </dgm:pt>
    <dgm:pt modelId="{C1400D2A-5115-4A6A-9673-875DD8F12D82}" type="sibTrans" cxnId="{5D0181CB-9E92-45B9-AFDE-EE0E00A612F7}">
      <dgm:prSet/>
      <dgm:spPr/>
      <dgm:t>
        <a:bodyPr/>
        <a:lstStyle/>
        <a:p>
          <a:endParaRPr lang="en-US" i="1">
            <a:solidFill>
              <a:schemeClr val="tx1"/>
            </a:solidFill>
          </a:endParaRPr>
        </a:p>
      </dgm:t>
    </dgm:pt>
    <dgm:pt modelId="{FBD77D3D-3E3C-426C-87FF-6B6408D95827}" type="pres">
      <dgm:prSet presAssocID="{76082FDC-7721-405F-8D52-6A0E975CF28E}" presName="Name0" presStyleCnt="0">
        <dgm:presLayoutVars>
          <dgm:dir/>
          <dgm:animLvl val="lvl"/>
          <dgm:resizeHandles val="exact"/>
        </dgm:presLayoutVars>
      </dgm:prSet>
      <dgm:spPr/>
    </dgm:pt>
    <dgm:pt modelId="{0F320ABD-90E6-4A61-980F-A388D38E6AF8}" type="pres">
      <dgm:prSet presAssocID="{76082FDC-7721-405F-8D52-6A0E975CF28E}" presName="dummy" presStyleCnt="0"/>
      <dgm:spPr/>
    </dgm:pt>
    <dgm:pt modelId="{49C4B7A7-625A-4E7B-A1C3-A565F6A86B79}" type="pres">
      <dgm:prSet presAssocID="{76082FDC-7721-405F-8D52-6A0E975CF28E}" presName="linH" presStyleCnt="0"/>
      <dgm:spPr/>
    </dgm:pt>
    <dgm:pt modelId="{3E289BF6-5FBB-4521-81D0-A0D8A740810B}" type="pres">
      <dgm:prSet presAssocID="{76082FDC-7721-405F-8D52-6A0E975CF28E}" presName="padding1" presStyleCnt="0"/>
      <dgm:spPr/>
    </dgm:pt>
    <dgm:pt modelId="{A5778754-6D4F-4A3B-92CC-03BB68C993BD}" type="pres">
      <dgm:prSet presAssocID="{9C7AF51F-F250-4747-A485-C3A95FF767E7}" presName="linV" presStyleCnt="0"/>
      <dgm:spPr/>
    </dgm:pt>
    <dgm:pt modelId="{4E88DD1B-0C94-4C90-9732-683858E702E4}" type="pres">
      <dgm:prSet presAssocID="{9C7AF51F-F250-4747-A485-C3A95FF767E7}" presName="spVertical1" presStyleCnt="0"/>
      <dgm:spPr/>
    </dgm:pt>
    <dgm:pt modelId="{9FA40D17-BDBD-4E6B-8E28-1E71A89375A5}" type="pres">
      <dgm:prSet presAssocID="{9C7AF51F-F250-4747-A485-C3A95FF767E7}" presName="parTx" presStyleLbl="revTx" presStyleIdx="0" presStyleCnt="1">
        <dgm:presLayoutVars>
          <dgm:chMax val="0"/>
          <dgm:chPref val="0"/>
          <dgm:bulletEnabled val="1"/>
        </dgm:presLayoutVars>
      </dgm:prSet>
      <dgm:spPr/>
    </dgm:pt>
    <dgm:pt modelId="{B2CD2C89-7213-49C6-A96C-03BDF5A4FE34}" type="pres">
      <dgm:prSet presAssocID="{9C7AF51F-F250-4747-A485-C3A95FF767E7}" presName="spVertical2" presStyleCnt="0"/>
      <dgm:spPr/>
    </dgm:pt>
    <dgm:pt modelId="{64EA9F60-F008-498B-A842-1436C035D3BF}" type="pres">
      <dgm:prSet presAssocID="{9C7AF51F-F250-4747-A485-C3A95FF767E7}" presName="spVertical3" presStyleCnt="0"/>
      <dgm:spPr/>
    </dgm:pt>
    <dgm:pt modelId="{54516200-04DA-45A0-857C-DC9B33588E78}" type="pres">
      <dgm:prSet presAssocID="{76082FDC-7721-405F-8D52-6A0E975CF28E}" presName="padding2" presStyleCnt="0"/>
      <dgm:spPr/>
    </dgm:pt>
    <dgm:pt modelId="{39F336C4-DB53-4D90-95E3-A2C6AFE8002E}" type="pres">
      <dgm:prSet presAssocID="{76082FDC-7721-405F-8D52-6A0E975CF28E}" presName="negArrow" presStyleCnt="0"/>
      <dgm:spPr/>
    </dgm:pt>
    <dgm:pt modelId="{CEDE6473-0C96-462F-8371-ABE682840A18}" type="pres">
      <dgm:prSet presAssocID="{76082FDC-7721-405F-8D52-6A0E975CF28E}" presName="backgroundArrow" presStyleLbl="node1" presStyleIdx="0" presStyleCnt="1" custFlipHor="1" custScaleY="206278" custLinFactNeighborX="-617" custLinFactNeighborY="-26031"/>
      <dgm:spPr>
        <a:gradFill flip="none" rotWithShape="0">
          <a:gsLst>
            <a:gs pos="34000">
              <a:schemeClr val="accent1"/>
            </a:gs>
            <a:gs pos="100000">
              <a:schemeClr val="accent1">
                <a:lumMod val="20000"/>
                <a:lumOff val="80000"/>
              </a:schemeClr>
            </a:gs>
          </a:gsLst>
          <a:lin ang="0" scaled="1"/>
          <a:tileRect/>
        </a:gradFill>
      </dgm:spPr>
    </dgm:pt>
  </dgm:ptLst>
  <dgm:cxnLst>
    <dgm:cxn modelId="{38BE2181-C560-4426-A8FE-05DC822C48C4}" type="presOf" srcId="{9C7AF51F-F250-4747-A485-C3A95FF767E7}" destId="{9FA40D17-BDBD-4E6B-8E28-1E71A89375A5}" srcOrd="0" destOrd="0" presId="urn:microsoft.com/office/officeart/2005/8/layout/hProcess3"/>
    <dgm:cxn modelId="{5D0181CB-9E92-45B9-AFDE-EE0E00A612F7}" srcId="{76082FDC-7721-405F-8D52-6A0E975CF28E}" destId="{9C7AF51F-F250-4747-A485-C3A95FF767E7}" srcOrd="0" destOrd="0" parTransId="{3A9F5D91-556B-4F99-98D7-3CD296DED671}" sibTransId="{C1400D2A-5115-4A6A-9673-875DD8F12D82}"/>
    <dgm:cxn modelId="{99965AD7-58F5-49E1-A5EC-1F016D94C198}" type="presOf" srcId="{76082FDC-7721-405F-8D52-6A0E975CF28E}" destId="{FBD77D3D-3E3C-426C-87FF-6B6408D95827}" srcOrd="0" destOrd="0" presId="urn:microsoft.com/office/officeart/2005/8/layout/hProcess3"/>
    <dgm:cxn modelId="{289E2D6B-463D-45B1-A4EC-A769809BD9E5}" type="presParOf" srcId="{FBD77D3D-3E3C-426C-87FF-6B6408D95827}" destId="{0F320ABD-90E6-4A61-980F-A388D38E6AF8}" srcOrd="0" destOrd="0" presId="urn:microsoft.com/office/officeart/2005/8/layout/hProcess3"/>
    <dgm:cxn modelId="{17833C8E-D141-411E-BF12-888B88AEC069}" type="presParOf" srcId="{FBD77D3D-3E3C-426C-87FF-6B6408D95827}" destId="{49C4B7A7-625A-4E7B-A1C3-A565F6A86B79}" srcOrd="1" destOrd="0" presId="urn:microsoft.com/office/officeart/2005/8/layout/hProcess3"/>
    <dgm:cxn modelId="{81ACA88B-EFA2-4F5C-B857-ABB2B01BAE99}" type="presParOf" srcId="{49C4B7A7-625A-4E7B-A1C3-A565F6A86B79}" destId="{3E289BF6-5FBB-4521-81D0-A0D8A740810B}" srcOrd="0" destOrd="0" presId="urn:microsoft.com/office/officeart/2005/8/layout/hProcess3"/>
    <dgm:cxn modelId="{6880DF6E-A93E-4382-8610-21CF0D7A9ADF}" type="presParOf" srcId="{49C4B7A7-625A-4E7B-A1C3-A565F6A86B79}" destId="{A5778754-6D4F-4A3B-92CC-03BB68C993BD}" srcOrd="1" destOrd="0" presId="urn:microsoft.com/office/officeart/2005/8/layout/hProcess3"/>
    <dgm:cxn modelId="{9A9FFDAF-F050-4CE0-8183-460FCE7C70E1}" type="presParOf" srcId="{A5778754-6D4F-4A3B-92CC-03BB68C993BD}" destId="{4E88DD1B-0C94-4C90-9732-683858E702E4}" srcOrd="0" destOrd="0" presId="urn:microsoft.com/office/officeart/2005/8/layout/hProcess3"/>
    <dgm:cxn modelId="{EB1C61CB-9F2E-4005-B6B6-1F620275DD9F}" type="presParOf" srcId="{A5778754-6D4F-4A3B-92CC-03BB68C993BD}" destId="{9FA40D17-BDBD-4E6B-8E28-1E71A89375A5}" srcOrd="1" destOrd="0" presId="urn:microsoft.com/office/officeart/2005/8/layout/hProcess3"/>
    <dgm:cxn modelId="{C9C91DAC-1865-4C15-B9F7-C089A2D937B3}" type="presParOf" srcId="{A5778754-6D4F-4A3B-92CC-03BB68C993BD}" destId="{B2CD2C89-7213-49C6-A96C-03BDF5A4FE34}" srcOrd="2" destOrd="0" presId="urn:microsoft.com/office/officeart/2005/8/layout/hProcess3"/>
    <dgm:cxn modelId="{317DABA6-343B-47F4-8DC4-714BCE3EDD65}" type="presParOf" srcId="{A5778754-6D4F-4A3B-92CC-03BB68C993BD}" destId="{64EA9F60-F008-498B-A842-1436C035D3BF}" srcOrd="3" destOrd="0" presId="urn:microsoft.com/office/officeart/2005/8/layout/hProcess3"/>
    <dgm:cxn modelId="{70D875F8-C2AA-448D-9E08-0DE54C73377A}" type="presParOf" srcId="{49C4B7A7-625A-4E7B-A1C3-A565F6A86B79}" destId="{54516200-04DA-45A0-857C-DC9B33588E78}" srcOrd="2" destOrd="0" presId="urn:microsoft.com/office/officeart/2005/8/layout/hProcess3"/>
    <dgm:cxn modelId="{A215E6F9-8B9C-4AEC-BA05-029AEFE6C28E}" type="presParOf" srcId="{49C4B7A7-625A-4E7B-A1C3-A565F6A86B79}" destId="{39F336C4-DB53-4D90-95E3-A2C6AFE8002E}" srcOrd="3" destOrd="0" presId="urn:microsoft.com/office/officeart/2005/8/layout/hProcess3"/>
    <dgm:cxn modelId="{582C2F07-E319-46EA-AB99-BB0740D7C1FE}" type="presParOf" srcId="{49C4B7A7-625A-4E7B-A1C3-A565F6A86B79}" destId="{CEDE6473-0C96-462F-8371-ABE682840A18}"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546BD6-8AA9-4B20-98C8-C2B85E90C49F}" type="doc">
      <dgm:prSet loTypeId="urn:microsoft.com/office/officeart/2005/8/layout/cycle8" loCatId="cycle" qsTypeId="urn:microsoft.com/office/officeart/2005/8/quickstyle/simple2" qsCatId="simple" csTypeId="urn:microsoft.com/office/officeart/2005/8/colors/accent0_3" csCatId="mainScheme" phldr="1"/>
      <dgm:spPr/>
    </dgm:pt>
    <dgm:pt modelId="{916764CB-7268-44B1-9628-DED18F508DD2}">
      <dgm:prSet phldrT="[Text]"/>
      <dgm:spPr/>
      <dgm:t>
        <a:bodyPr/>
        <a:lstStyle/>
        <a:p>
          <a:r>
            <a:rPr lang="en-US" dirty="0"/>
            <a:t>Coach</a:t>
          </a:r>
        </a:p>
      </dgm:t>
    </dgm:pt>
    <dgm:pt modelId="{FCCB1F75-C808-487F-AA2D-CEC2CFB510CD}" type="parTrans" cxnId="{9EB01DB8-E209-4D9B-A4EA-F49BF4F97CE8}">
      <dgm:prSet/>
      <dgm:spPr/>
      <dgm:t>
        <a:bodyPr/>
        <a:lstStyle/>
        <a:p>
          <a:endParaRPr lang="en-US"/>
        </a:p>
      </dgm:t>
    </dgm:pt>
    <dgm:pt modelId="{9D115DE8-D4F7-4B5A-974D-7C26FD808942}" type="sibTrans" cxnId="{9EB01DB8-E209-4D9B-A4EA-F49BF4F97CE8}">
      <dgm:prSet/>
      <dgm:spPr/>
      <dgm:t>
        <a:bodyPr/>
        <a:lstStyle/>
        <a:p>
          <a:endParaRPr lang="en-US"/>
        </a:p>
      </dgm:t>
    </dgm:pt>
    <dgm:pt modelId="{74FFC0A6-B8BC-45F4-A720-1A550A93F5AD}">
      <dgm:prSet phldrT="[Text]"/>
      <dgm:spPr/>
      <dgm:t>
        <a:bodyPr/>
        <a:lstStyle/>
        <a:p>
          <a:r>
            <a:rPr lang="en-US" dirty="0"/>
            <a:t>Participant</a:t>
          </a:r>
        </a:p>
      </dgm:t>
    </dgm:pt>
    <dgm:pt modelId="{688F3F87-B1B1-4CD4-AF1E-19D8C5969476}" type="parTrans" cxnId="{63D47C89-FF68-455F-B8A4-E1787CA0A646}">
      <dgm:prSet/>
      <dgm:spPr/>
      <dgm:t>
        <a:bodyPr/>
        <a:lstStyle/>
        <a:p>
          <a:endParaRPr lang="en-US"/>
        </a:p>
      </dgm:t>
    </dgm:pt>
    <dgm:pt modelId="{B04A7EF9-076F-42ED-A900-0C171689735B}" type="sibTrans" cxnId="{63D47C89-FF68-455F-B8A4-E1787CA0A646}">
      <dgm:prSet/>
      <dgm:spPr/>
      <dgm:t>
        <a:bodyPr/>
        <a:lstStyle/>
        <a:p>
          <a:endParaRPr lang="en-US"/>
        </a:p>
      </dgm:t>
    </dgm:pt>
    <dgm:pt modelId="{4220F0A7-F454-4271-BA15-1FAF0685F2E6}">
      <dgm:prSet phldrT="[Text]"/>
      <dgm:spPr/>
      <dgm:t>
        <a:bodyPr/>
        <a:lstStyle/>
        <a:p>
          <a:r>
            <a:rPr lang="en-US" dirty="0"/>
            <a:t>Clinical decision support</a:t>
          </a:r>
        </a:p>
      </dgm:t>
    </dgm:pt>
    <dgm:pt modelId="{4BCE2524-4ACB-4369-9AB6-37805EB6A6FD}" type="parTrans" cxnId="{A7A98BA7-91E5-44D6-B22E-4FE4A91E144C}">
      <dgm:prSet/>
      <dgm:spPr/>
      <dgm:t>
        <a:bodyPr/>
        <a:lstStyle/>
        <a:p>
          <a:endParaRPr lang="en-US"/>
        </a:p>
      </dgm:t>
    </dgm:pt>
    <dgm:pt modelId="{08306D26-7A58-4AD5-9092-B2B2DDDBE2D3}" type="sibTrans" cxnId="{A7A98BA7-91E5-44D6-B22E-4FE4A91E144C}">
      <dgm:prSet/>
      <dgm:spPr/>
      <dgm:t>
        <a:bodyPr/>
        <a:lstStyle/>
        <a:p>
          <a:endParaRPr lang="en-US"/>
        </a:p>
      </dgm:t>
    </dgm:pt>
    <dgm:pt modelId="{0FC8A6A6-528E-483C-90DD-FF98A42ED56B}">
      <dgm:prSet phldrT="[Text]"/>
      <dgm:spPr/>
      <dgm:t>
        <a:bodyPr/>
        <a:lstStyle/>
        <a:p>
          <a:r>
            <a:rPr lang="en-US" dirty="0"/>
            <a:t>Data empowered outreach tools</a:t>
          </a:r>
        </a:p>
      </dgm:t>
    </dgm:pt>
    <dgm:pt modelId="{C203F659-28D7-404F-A3F7-8A28EC389E18}" type="parTrans" cxnId="{9F3AEC08-ABAA-49C6-995B-456C15129DD1}">
      <dgm:prSet/>
      <dgm:spPr/>
      <dgm:t>
        <a:bodyPr/>
        <a:lstStyle/>
        <a:p>
          <a:endParaRPr lang="en-US"/>
        </a:p>
      </dgm:t>
    </dgm:pt>
    <dgm:pt modelId="{15AFA89F-BA27-4B53-B906-33BCF3AF7515}" type="sibTrans" cxnId="{9F3AEC08-ABAA-49C6-995B-456C15129DD1}">
      <dgm:prSet/>
      <dgm:spPr/>
      <dgm:t>
        <a:bodyPr/>
        <a:lstStyle/>
        <a:p>
          <a:endParaRPr lang="en-US"/>
        </a:p>
      </dgm:t>
    </dgm:pt>
    <dgm:pt modelId="{AE903EC8-EE12-41E3-BB1A-A96B5D7993B5}">
      <dgm:prSet phldrT="[Text]"/>
      <dgm:spPr/>
      <dgm:t>
        <a:bodyPr/>
        <a:lstStyle/>
        <a:p>
          <a:r>
            <a:rPr lang="en-US" dirty="0"/>
            <a:t>Specialized coaching skills</a:t>
          </a:r>
        </a:p>
      </dgm:t>
    </dgm:pt>
    <dgm:pt modelId="{4109AB02-5950-43CB-BC4E-B4848A5EDE55}" type="parTrans" cxnId="{E42ACE3B-9406-4863-81B5-61E0F93851DF}">
      <dgm:prSet/>
      <dgm:spPr/>
      <dgm:t>
        <a:bodyPr/>
        <a:lstStyle/>
        <a:p>
          <a:endParaRPr lang="en-US"/>
        </a:p>
      </dgm:t>
    </dgm:pt>
    <dgm:pt modelId="{BE1856AA-F267-4F52-BDBB-528E41664AD8}" type="sibTrans" cxnId="{E42ACE3B-9406-4863-81B5-61E0F93851DF}">
      <dgm:prSet/>
      <dgm:spPr/>
      <dgm:t>
        <a:bodyPr/>
        <a:lstStyle/>
        <a:p>
          <a:endParaRPr lang="en-US"/>
        </a:p>
      </dgm:t>
    </dgm:pt>
    <dgm:pt modelId="{38E343B3-038F-4079-9041-113505878055}">
      <dgm:prSet phldrT="[Text]"/>
      <dgm:spPr/>
      <dgm:t>
        <a:bodyPr/>
        <a:lstStyle/>
        <a:p>
          <a:r>
            <a:rPr lang="en-US" dirty="0"/>
            <a:t>Standardized curriculum customized to participant needs</a:t>
          </a:r>
        </a:p>
      </dgm:t>
    </dgm:pt>
    <dgm:pt modelId="{C18E77D3-4328-4D0E-83AA-74EF1446896E}" type="parTrans" cxnId="{27C40E08-99F4-4E4D-BADE-CCB334E497FD}">
      <dgm:prSet/>
      <dgm:spPr/>
      <dgm:t>
        <a:bodyPr/>
        <a:lstStyle/>
        <a:p>
          <a:endParaRPr lang="en-US"/>
        </a:p>
      </dgm:t>
    </dgm:pt>
    <dgm:pt modelId="{37DF4A8A-CEA1-4267-81B1-4117A2F89D5B}" type="sibTrans" cxnId="{27C40E08-99F4-4E4D-BADE-CCB334E497FD}">
      <dgm:prSet/>
      <dgm:spPr/>
      <dgm:t>
        <a:bodyPr/>
        <a:lstStyle/>
        <a:p>
          <a:endParaRPr lang="en-US"/>
        </a:p>
      </dgm:t>
    </dgm:pt>
    <dgm:pt modelId="{68D5B4F9-C678-419D-8035-137998C35556}">
      <dgm:prSet phldrT="[Text]"/>
      <dgm:spPr/>
      <dgm:t>
        <a:bodyPr/>
        <a:lstStyle/>
        <a:p>
          <a:r>
            <a:rPr lang="en-US" dirty="0"/>
            <a:t>Trained in empathy</a:t>
          </a:r>
        </a:p>
      </dgm:t>
    </dgm:pt>
    <dgm:pt modelId="{0EF5C825-B540-4ECC-A673-53423649FCDD}" type="parTrans" cxnId="{76DCD520-DA88-4CC6-A2F1-2115BED484ED}">
      <dgm:prSet/>
      <dgm:spPr/>
      <dgm:t>
        <a:bodyPr/>
        <a:lstStyle/>
        <a:p>
          <a:endParaRPr lang="en-US"/>
        </a:p>
      </dgm:t>
    </dgm:pt>
    <dgm:pt modelId="{B9D4DB6D-1898-406A-964C-483B5B648138}" type="sibTrans" cxnId="{76DCD520-DA88-4CC6-A2F1-2115BED484ED}">
      <dgm:prSet/>
      <dgm:spPr/>
      <dgm:t>
        <a:bodyPr/>
        <a:lstStyle/>
        <a:p>
          <a:endParaRPr lang="en-US"/>
        </a:p>
      </dgm:t>
    </dgm:pt>
    <dgm:pt modelId="{4D5DAD2C-7659-47C5-9B60-A87EFBF86E36}">
      <dgm:prSet phldrT="[Text]"/>
      <dgm:spPr/>
      <dgm:t>
        <a:bodyPr/>
        <a:lstStyle/>
        <a:p>
          <a:r>
            <a:rPr lang="en-US" dirty="0"/>
            <a:t>Skills building</a:t>
          </a:r>
        </a:p>
      </dgm:t>
    </dgm:pt>
    <dgm:pt modelId="{67A070FB-9081-4D19-9810-34360B4005B2}" type="parTrans" cxnId="{1C33D6A6-1248-46F1-ABEB-EFEB609DAE20}">
      <dgm:prSet/>
      <dgm:spPr/>
      <dgm:t>
        <a:bodyPr/>
        <a:lstStyle/>
        <a:p>
          <a:endParaRPr lang="en-US"/>
        </a:p>
      </dgm:t>
    </dgm:pt>
    <dgm:pt modelId="{5436AB84-D0F1-47FC-B440-675153070715}" type="sibTrans" cxnId="{1C33D6A6-1248-46F1-ABEB-EFEB609DAE20}">
      <dgm:prSet/>
      <dgm:spPr/>
      <dgm:t>
        <a:bodyPr/>
        <a:lstStyle/>
        <a:p>
          <a:endParaRPr lang="en-US"/>
        </a:p>
      </dgm:t>
    </dgm:pt>
    <dgm:pt modelId="{C2BF11DC-74DD-4893-89FA-8E87BD3018A7}">
      <dgm:prSet phldrT="[Text]"/>
      <dgm:spPr/>
      <dgm:t>
        <a:bodyPr/>
        <a:lstStyle/>
        <a:p>
          <a:r>
            <a:rPr lang="en-US" dirty="0"/>
            <a:t>Addressing barriers</a:t>
          </a:r>
        </a:p>
      </dgm:t>
    </dgm:pt>
    <dgm:pt modelId="{4CCC3D53-7E05-4A75-98BD-6412418B4784}" type="parTrans" cxnId="{3213FCCF-37F8-448E-B3E0-220BB44D71F3}">
      <dgm:prSet/>
      <dgm:spPr/>
      <dgm:t>
        <a:bodyPr/>
        <a:lstStyle/>
        <a:p>
          <a:endParaRPr lang="en-US"/>
        </a:p>
      </dgm:t>
    </dgm:pt>
    <dgm:pt modelId="{4331A60E-272D-4DA3-B552-DB94AE4D3A6C}" type="sibTrans" cxnId="{3213FCCF-37F8-448E-B3E0-220BB44D71F3}">
      <dgm:prSet/>
      <dgm:spPr/>
      <dgm:t>
        <a:bodyPr/>
        <a:lstStyle/>
        <a:p>
          <a:endParaRPr lang="en-US"/>
        </a:p>
      </dgm:t>
    </dgm:pt>
    <dgm:pt modelId="{6DF4B3B2-9C8F-4211-A881-D0462E941544}">
      <dgm:prSet phldrT="[Text]"/>
      <dgm:spPr/>
      <dgm:t>
        <a:bodyPr/>
        <a:lstStyle/>
        <a:p>
          <a:r>
            <a:rPr lang="en-US" dirty="0"/>
            <a:t>Autonomy and intrinsic motivation</a:t>
          </a:r>
        </a:p>
      </dgm:t>
    </dgm:pt>
    <dgm:pt modelId="{925BBA06-E49F-44B9-811D-6AA541F34091}" type="parTrans" cxnId="{D788EB23-F276-42E0-BCA3-F863586A55F2}">
      <dgm:prSet/>
      <dgm:spPr/>
      <dgm:t>
        <a:bodyPr/>
        <a:lstStyle/>
        <a:p>
          <a:endParaRPr lang="en-US"/>
        </a:p>
      </dgm:t>
    </dgm:pt>
    <dgm:pt modelId="{3A871AD2-E864-4817-ADCD-D2CBECE31848}" type="sibTrans" cxnId="{D788EB23-F276-42E0-BCA3-F863586A55F2}">
      <dgm:prSet/>
      <dgm:spPr/>
      <dgm:t>
        <a:bodyPr/>
        <a:lstStyle/>
        <a:p>
          <a:endParaRPr lang="en-US"/>
        </a:p>
      </dgm:t>
    </dgm:pt>
    <dgm:pt modelId="{FB0FE90D-3AC6-4D90-A306-FB51041F85C1}">
      <dgm:prSet phldrT="[Text]"/>
      <dgm:spPr/>
      <dgm:t>
        <a:bodyPr/>
        <a:lstStyle/>
        <a:p>
          <a:r>
            <a:rPr lang="en-US" dirty="0"/>
            <a:t>Promoting coping</a:t>
          </a:r>
        </a:p>
      </dgm:t>
    </dgm:pt>
    <dgm:pt modelId="{B5F37903-1ACE-4F73-BC6F-FCBB9C85EA59}" type="parTrans" cxnId="{A3A69502-A4EE-467C-B072-292C52B131E5}">
      <dgm:prSet/>
      <dgm:spPr/>
      <dgm:t>
        <a:bodyPr/>
        <a:lstStyle/>
        <a:p>
          <a:endParaRPr lang="en-US"/>
        </a:p>
      </dgm:t>
    </dgm:pt>
    <dgm:pt modelId="{B9C881C4-24E1-4D1A-8265-FB965F449473}" type="sibTrans" cxnId="{A3A69502-A4EE-467C-B072-292C52B131E5}">
      <dgm:prSet/>
      <dgm:spPr/>
      <dgm:t>
        <a:bodyPr/>
        <a:lstStyle/>
        <a:p>
          <a:endParaRPr lang="en-US"/>
        </a:p>
      </dgm:t>
    </dgm:pt>
    <dgm:pt modelId="{75D1EB82-B49F-4DB5-820D-E6BE82731988}">
      <dgm:prSet phldrT="[Text]"/>
      <dgm:spPr/>
      <dgm:t>
        <a:bodyPr/>
        <a:lstStyle/>
        <a:p>
          <a:r>
            <a:rPr lang="en-US" dirty="0"/>
            <a:t>Social support</a:t>
          </a:r>
        </a:p>
      </dgm:t>
    </dgm:pt>
    <dgm:pt modelId="{F2997D82-63D0-4667-B9AA-EC71AA3BFD67}" type="parTrans" cxnId="{C38B4264-BC76-45A7-8B70-3607E11692F2}">
      <dgm:prSet/>
      <dgm:spPr/>
      <dgm:t>
        <a:bodyPr/>
        <a:lstStyle/>
        <a:p>
          <a:endParaRPr lang="en-US"/>
        </a:p>
      </dgm:t>
    </dgm:pt>
    <dgm:pt modelId="{68718921-67A3-4C4F-9D83-13FAA50D4758}" type="sibTrans" cxnId="{C38B4264-BC76-45A7-8B70-3607E11692F2}">
      <dgm:prSet/>
      <dgm:spPr/>
      <dgm:t>
        <a:bodyPr/>
        <a:lstStyle/>
        <a:p>
          <a:endParaRPr lang="en-US"/>
        </a:p>
      </dgm:t>
    </dgm:pt>
    <dgm:pt modelId="{CA906FFD-C9FF-4C8D-BBD4-249B8A0829B8}">
      <dgm:prSet phldrT="[Text]"/>
      <dgm:spPr/>
      <dgm:t>
        <a:bodyPr/>
        <a:lstStyle/>
        <a:p>
          <a:r>
            <a:rPr lang="en-US" dirty="0"/>
            <a:t>Behavior Change</a:t>
          </a:r>
        </a:p>
      </dgm:t>
    </dgm:pt>
    <dgm:pt modelId="{9518B14E-552C-4B2B-A540-2860009DD6B9}" type="parTrans" cxnId="{F94FB75A-9DEA-4F9C-8442-D4E4A1D9A031}">
      <dgm:prSet/>
      <dgm:spPr/>
      <dgm:t>
        <a:bodyPr/>
        <a:lstStyle/>
        <a:p>
          <a:endParaRPr lang="en-US"/>
        </a:p>
      </dgm:t>
    </dgm:pt>
    <dgm:pt modelId="{22A10706-5DBD-471E-8F45-454B8B82141F}" type="sibTrans" cxnId="{F94FB75A-9DEA-4F9C-8442-D4E4A1D9A031}">
      <dgm:prSet/>
      <dgm:spPr/>
      <dgm:t>
        <a:bodyPr/>
        <a:lstStyle/>
        <a:p>
          <a:endParaRPr lang="en-US"/>
        </a:p>
      </dgm:t>
    </dgm:pt>
    <dgm:pt modelId="{540A1D2F-EE0A-48ED-8DCA-99EBD5FF4667}" type="pres">
      <dgm:prSet presAssocID="{E6546BD6-8AA9-4B20-98C8-C2B85E90C49F}" presName="compositeShape" presStyleCnt="0">
        <dgm:presLayoutVars>
          <dgm:chMax val="7"/>
          <dgm:dir/>
          <dgm:resizeHandles val="exact"/>
        </dgm:presLayoutVars>
      </dgm:prSet>
      <dgm:spPr/>
    </dgm:pt>
    <dgm:pt modelId="{259E615B-2B04-4CA0-82DD-0BF5AB736BCA}" type="pres">
      <dgm:prSet presAssocID="{E6546BD6-8AA9-4B20-98C8-C2B85E90C49F}" presName="wedge1" presStyleLbl="node1" presStyleIdx="0" presStyleCnt="2" custScaleX="115389" custScaleY="106882" custLinFactNeighborY="-596"/>
      <dgm:spPr/>
    </dgm:pt>
    <dgm:pt modelId="{F7E3ECB9-E2A7-479C-B268-D75A16E6D124}" type="pres">
      <dgm:prSet presAssocID="{E6546BD6-8AA9-4B20-98C8-C2B85E90C49F}" presName="dummy1a" presStyleCnt="0"/>
      <dgm:spPr/>
    </dgm:pt>
    <dgm:pt modelId="{52EFDD65-406E-452D-A08F-776B1D823A63}" type="pres">
      <dgm:prSet presAssocID="{E6546BD6-8AA9-4B20-98C8-C2B85E90C49F}" presName="dummy1b" presStyleCnt="0"/>
      <dgm:spPr/>
    </dgm:pt>
    <dgm:pt modelId="{5411A461-1232-4DE2-AA45-4E598F9C14DE}" type="pres">
      <dgm:prSet presAssocID="{E6546BD6-8AA9-4B20-98C8-C2B85E90C49F}" presName="wedge1Tx" presStyleLbl="node1" presStyleIdx="0" presStyleCnt="2">
        <dgm:presLayoutVars>
          <dgm:chMax val="0"/>
          <dgm:chPref val="0"/>
          <dgm:bulletEnabled val="1"/>
        </dgm:presLayoutVars>
      </dgm:prSet>
      <dgm:spPr/>
    </dgm:pt>
    <dgm:pt modelId="{01860697-A126-427A-BD50-7518EC615048}" type="pres">
      <dgm:prSet presAssocID="{E6546BD6-8AA9-4B20-98C8-C2B85E90C49F}" presName="wedge2" presStyleLbl="node1" presStyleIdx="1" presStyleCnt="2" custScaleX="114611" custScaleY="106492"/>
      <dgm:spPr/>
    </dgm:pt>
    <dgm:pt modelId="{68F9BD6A-7A08-42D6-9815-C6EE80CD395D}" type="pres">
      <dgm:prSet presAssocID="{E6546BD6-8AA9-4B20-98C8-C2B85E90C49F}" presName="dummy2a" presStyleCnt="0"/>
      <dgm:spPr/>
    </dgm:pt>
    <dgm:pt modelId="{207098C5-D6D0-4084-A1E4-1651FB321174}" type="pres">
      <dgm:prSet presAssocID="{E6546BD6-8AA9-4B20-98C8-C2B85E90C49F}" presName="dummy2b" presStyleCnt="0"/>
      <dgm:spPr/>
    </dgm:pt>
    <dgm:pt modelId="{BB56D4B8-8DB8-481E-9677-A8D13A4E99FB}" type="pres">
      <dgm:prSet presAssocID="{E6546BD6-8AA9-4B20-98C8-C2B85E90C49F}" presName="wedge2Tx" presStyleLbl="node1" presStyleIdx="1" presStyleCnt="2">
        <dgm:presLayoutVars>
          <dgm:chMax val="0"/>
          <dgm:chPref val="0"/>
          <dgm:bulletEnabled val="1"/>
        </dgm:presLayoutVars>
      </dgm:prSet>
      <dgm:spPr/>
    </dgm:pt>
    <dgm:pt modelId="{E09D3807-AA86-4E7A-8E9B-B58D45D4E726}" type="pres">
      <dgm:prSet presAssocID="{9D115DE8-D4F7-4B5A-974D-7C26FD808942}" presName="arrowWedge1" presStyleLbl="fgSibTrans2D1" presStyleIdx="0" presStyleCnt="2" custLinFactNeighborX="5993" custLinFactNeighborY="-580"/>
      <dgm:spPr/>
    </dgm:pt>
    <dgm:pt modelId="{A51B2D45-BACF-4FCC-82C6-CE90315DB866}" type="pres">
      <dgm:prSet presAssocID="{B04A7EF9-076F-42ED-A900-0C171689735B}" presName="arrowWedge2" presStyleLbl="fgSibTrans2D1" presStyleIdx="1" presStyleCnt="2" custLinFactNeighborX="-6582" custLinFactNeighborY="275"/>
      <dgm:spPr/>
    </dgm:pt>
  </dgm:ptLst>
  <dgm:cxnLst>
    <dgm:cxn modelId="{A3A69502-A4EE-467C-B072-292C52B131E5}" srcId="{74FFC0A6-B8BC-45F4-A720-1A550A93F5AD}" destId="{FB0FE90D-3AC6-4D90-A306-FB51041F85C1}" srcOrd="3" destOrd="0" parTransId="{B5F37903-1ACE-4F73-BC6F-FCBB9C85EA59}" sibTransId="{B9C881C4-24E1-4D1A-8265-FB965F449473}"/>
    <dgm:cxn modelId="{27C40E08-99F4-4E4D-BADE-CCB334E497FD}" srcId="{916764CB-7268-44B1-9628-DED18F508DD2}" destId="{38E343B3-038F-4079-9041-113505878055}" srcOrd="3" destOrd="0" parTransId="{C18E77D3-4328-4D0E-83AA-74EF1446896E}" sibTransId="{37DF4A8A-CEA1-4267-81B1-4117A2F89D5B}"/>
    <dgm:cxn modelId="{9F3AEC08-ABAA-49C6-995B-456C15129DD1}" srcId="{916764CB-7268-44B1-9628-DED18F508DD2}" destId="{0FC8A6A6-528E-483C-90DD-FF98A42ED56B}" srcOrd="1" destOrd="0" parTransId="{C203F659-28D7-404F-A3F7-8A28EC389E18}" sibTransId="{15AFA89F-BA27-4B53-B906-33BCF3AF7515}"/>
    <dgm:cxn modelId="{5C423709-9028-451C-85EA-7FE3E525E9F1}" type="presOf" srcId="{4D5DAD2C-7659-47C5-9B60-A87EFBF86E36}" destId="{01860697-A126-427A-BD50-7518EC615048}" srcOrd="0" destOrd="1" presId="urn:microsoft.com/office/officeart/2005/8/layout/cycle8"/>
    <dgm:cxn modelId="{2C24430C-DF7D-4B00-BA4E-3924CC8DCEE5}" type="presOf" srcId="{4D5DAD2C-7659-47C5-9B60-A87EFBF86E36}" destId="{BB56D4B8-8DB8-481E-9677-A8D13A4E99FB}" srcOrd="1" destOrd="1" presId="urn:microsoft.com/office/officeart/2005/8/layout/cycle8"/>
    <dgm:cxn modelId="{76DCD520-DA88-4CC6-A2F1-2115BED484ED}" srcId="{916764CB-7268-44B1-9628-DED18F508DD2}" destId="{68D5B4F9-C678-419D-8035-137998C35556}" srcOrd="4" destOrd="0" parTransId="{0EF5C825-B540-4ECC-A673-53423649FCDD}" sibTransId="{B9D4DB6D-1898-406A-964C-483B5B648138}"/>
    <dgm:cxn modelId="{D788EB23-F276-42E0-BCA3-F863586A55F2}" srcId="{74FFC0A6-B8BC-45F4-A720-1A550A93F5AD}" destId="{6DF4B3B2-9C8F-4211-A881-D0462E941544}" srcOrd="2" destOrd="0" parTransId="{925BBA06-E49F-44B9-811D-6AA541F34091}" sibTransId="{3A871AD2-E864-4817-ADCD-D2CBECE31848}"/>
    <dgm:cxn modelId="{AFCEFB2C-6DB6-4C7E-AD59-BF95C4D09614}" type="presOf" srcId="{AE903EC8-EE12-41E3-BB1A-A96B5D7993B5}" destId="{259E615B-2B04-4CA0-82DD-0BF5AB736BCA}" srcOrd="0" destOrd="3" presId="urn:microsoft.com/office/officeart/2005/8/layout/cycle8"/>
    <dgm:cxn modelId="{513B3E35-F698-4291-A0D3-6D27443998BC}" type="presOf" srcId="{916764CB-7268-44B1-9628-DED18F508DD2}" destId="{259E615B-2B04-4CA0-82DD-0BF5AB736BCA}" srcOrd="0" destOrd="0" presId="urn:microsoft.com/office/officeart/2005/8/layout/cycle8"/>
    <dgm:cxn modelId="{3BDAD337-E0E9-4587-868D-F18273F868AC}" type="presOf" srcId="{CA906FFD-C9FF-4C8D-BBD4-249B8A0829B8}" destId="{BB56D4B8-8DB8-481E-9677-A8D13A4E99FB}" srcOrd="1" destOrd="6" presId="urn:microsoft.com/office/officeart/2005/8/layout/cycle8"/>
    <dgm:cxn modelId="{62690C38-6921-4CC6-928A-7C19BEF604CC}" type="presOf" srcId="{38E343B3-038F-4079-9041-113505878055}" destId="{5411A461-1232-4DE2-AA45-4E598F9C14DE}" srcOrd="1" destOrd="4" presId="urn:microsoft.com/office/officeart/2005/8/layout/cycle8"/>
    <dgm:cxn modelId="{7A21093A-620C-414C-93A3-D2FCEB2D77D7}" type="presOf" srcId="{74FFC0A6-B8BC-45F4-A720-1A550A93F5AD}" destId="{BB56D4B8-8DB8-481E-9677-A8D13A4E99FB}" srcOrd="1" destOrd="0" presId="urn:microsoft.com/office/officeart/2005/8/layout/cycle8"/>
    <dgm:cxn modelId="{E42ACE3B-9406-4863-81B5-61E0F93851DF}" srcId="{916764CB-7268-44B1-9628-DED18F508DD2}" destId="{AE903EC8-EE12-41E3-BB1A-A96B5D7993B5}" srcOrd="2" destOrd="0" parTransId="{4109AB02-5950-43CB-BC4E-B4848A5EDE55}" sibTransId="{BE1856AA-F267-4F52-BDBB-528E41664AD8}"/>
    <dgm:cxn modelId="{AD48983C-896E-4539-8CFF-BE985EF1C4B4}" type="presOf" srcId="{FB0FE90D-3AC6-4D90-A306-FB51041F85C1}" destId="{01860697-A126-427A-BD50-7518EC615048}" srcOrd="0" destOrd="4" presId="urn:microsoft.com/office/officeart/2005/8/layout/cycle8"/>
    <dgm:cxn modelId="{C38B4264-BC76-45A7-8B70-3607E11692F2}" srcId="{74FFC0A6-B8BC-45F4-A720-1A550A93F5AD}" destId="{75D1EB82-B49F-4DB5-820D-E6BE82731988}" srcOrd="4" destOrd="0" parTransId="{F2997D82-63D0-4667-B9AA-EC71AA3BFD67}" sibTransId="{68718921-67A3-4C4F-9D83-13FAA50D4758}"/>
    <dgm:cxn modelId="{7DB4994E-97F8-49AB-9549-C2D20A8DD222}" type="presOf" srcId="{38E343B3-038F-4079-9041-113505878055}" destId="{259E615B-2B04-4CA0-82DD-0BF5AB736BCA}" srcOrd="0" destOrd="4" presId="urn:microsoft.com/office/officeart/2005/8/layout/cycle8"/>
    <dgm:cxn modelId="{2A17BA75-5A8D-4EEF-9DCA-4AC5AB49D99F}" type="presOf" srcId="{74FFC0A6-B8BC-45F4-A720-1A550A93F5AD}" destId="{01860697-A126-427A-BD50-7518EC615048}" srcOrd="0" destOrd="0" presId="urn:microsoft.com/office/officeart/2005/8/layout/cycle8"/>
    <dgm:cxn modelId="{3E5AE177-3F11-4898-8542-8C89437AF4CC}" type="presOf" srcId="{68D5B4F9-C678-419D-8035-137998C35556}" destId="{5411A461-1232-4DE2-AA45-4E598F9C14DE}" srcOrd="1" destOrd="5" presId="urn:microsoft.com/office/officeart/2005/8/layout/cycle8"/>
    <dgm:cxn modelId="{85D01E5A-87B5-4E63-86B9-86A5D931A1B4}" type="presOf" srcId="{916764CB-7268-44B1-9628-DED18F508DD2}" destId="{5411A461-1232-4DE2-AA45-4E598F9C14DE}" srcOrd="1" destOrd="0" presId="urn:microsoft.com/office/officeart/2005/8/layout/cycle8"/>
    <dgm:cxn modelId="{F94FB75A-9DEA-4F9C-8442-D4E4A1D9A031}" srcId="{74FFC0A6-B8BC-45F4-A720-1A550A93F5AD}" destId="{CA906FFD-C9FF-4C8D-BBD4-249B8A0829B8}" srcOrd="5" destOrd="0" parTransId="{9518B14E-552C-4B2B-A540-2860009DD6B9}" sibTransId="{22A10706-5DBD-471E-8F45-454B8B82141F}"/>
    <dgm:cxn modelId="{12A7F280-60CB-4F98-ADAC-8D4B1581CA35}" type="presOf" srcId="{C2BF11DC-74DD-4893-89FA-8E87BD3018A7}" destId="{BB56D4B8-8DB8-481E-9677-A8D13A4E99FB}" srcOrd="1" destOrd="2" presId="urn:microsoft.com/office/officeart/2005/8/layout/cycle8"/>
    <dgm:cxn modelId="{0534B883-DB35-4783-998C-D3F8AC9D5C70}" type="presOf" srcId="{C2BF11DC-74DD-4893-89FA-8E87BD3018A7}" destId="{01860697-A126-427A-BD50-7518EC615048}" srcOrd="0" destOrd="2" presId="urn:microsoft.com/office/officeart/2005/8/layout/cycle8"/>
    <dgm:cxn modelId="{63D47C89-FF68-455F-B8A4-E1787CA0A646}" srcId="{E6546BD6-8AA9-4B20-98C8-C2B85E90C49F}" destId="{74FFC0A6-B8BC-45F4-A720-1A550A93F5AD}" srcOrd="1" destOrd="0" parTransId="{688F3F87-B1B1-4CD4-AF1E-19D8C5969476}" sibTransId="{B04A7EF9-076F-42ED-A900-0C171689735B}"/>
    <dgm:cxn modelId="{189A5C8B-E256-42B8-8AF8-767E5487B4B1}" type="presOf" srcId="{AE903EC8-EE12-41E3-BB1A-A96B5D7993B5}" destId="{5411A461-1232-4DE2-AA45-4E598F9C14DE}" srcOrd="1" destOrd="3" presId="urn:microsoft.com/office/officeart/2005/8/layout/cycle8"/>
    <dgm:cxn modelId="{C517B496-75C5-461D-B8E6-8F62F5348915}" type="presOf" srcId="{0FC8A6A6-528E-483C-90DD-FF98A42ED56B}" destId="{259E615B-2B04-4CA0-82DD-0BF5AB736BCA}" srcOrd="0" destOrd="2" presId="urn:microsoft.com/office/officeart/2005/8/layout/cycle8"/>
    <dgm:cxn modelId="{1C33D6A6-1248-46F1-ABEB-EFEB609DAE20}" srcId="{74FFC0A6-B8BC-45F4-A720-1A550A93F5AD}" destId="{4D5DAD2C-7659-47C5-9B60-A87EFBF86E36}" srcOrd="0" destOrd="0" parTransId="{67A070FB-9081-4D19-9810-34360B4005B2}" sibTransId="{5436AB84-D0F1-47FC-B440-675153070715}"/>
    <dgm:cxn modelId="{A7A98BA7-91E5-44D6-B22E-4FE4A91E144C}" srcId="{916764CB-7268-44B1-9628-DED18F508DD2}" destId="{4220F0A7-F454-4271-BA15-1FAF0685F2E6}" srcOrd="0" destOrd="0" parTransId="{4BCE2524-4ACB-4369-9AB6-37805EB6A6FD}" sibTransId="{08306D26-7A58-4AD5-9092-B2B2DDDBE2D3}"/>
    <dgm:cxn modelId="{E0D2FBA9-821F-454B-82F7-8F9D0E4439EA}" type="presOf" srcId="{4220F0A7-F454-4271-BA15-1FAF0685F2E6}" destId="{5411A461-1232-4DE2-AA45-4E598F9C14DE}" srcOrd="1" destOrd="1" presId="urn:microsoft.com/office/officeart/2005/8/layout/cycle8"/>
    <dgm:cxn modelId="{94B7E0AD-596F-4A1F-B2CE-FFE6C3EFF470}" type="presOf" srcId="{FB0FE90D-3AC6-4D90-A306-FB51041F85C1}" destId="{BB56D4B8-8DB8-481E-9677-A8D13A4E99FB}" srcOrd="1" destOrd="4" presId="urn:microsoft.com/office/officeart/2005/8/layout/cycle8"/>
    <dgm:cxn modelId="{D6CA60B4-3E5B-412D-8BE5-75F159A8ABDE}" type="presOf" srcId="{6DF4B3B2-9C8F-4211-A881-D0462E941544}" destId="{BB56D4B8-8DB8-481E-9677-A8D13A4E99FB}" srcOrd="1" destOrd="3" presId="urn:microsoft.com/office/officeart/2005/8/layout/cycle8"/>
    <dgm:cxn modelId="{9EB01DB8-E209-4D9B-A4EA-F49BF4F97CE8}" srcId="{E6546BD6-8AA9-4B20-98C8-C2B85E90C49F}" destId="{916764CB-7268-44B1-9628-DED18F508DD2}" srcOrd="0" destOrd="0" parTransId="{FCCB1F75-C808-487F-AA2D-CEC2CFB510CD}" sibTransId="{9D115DE8-D4F7-4B5A-974D-7C26FD808942}"/>
    <dgm:cxn modelId="{3F4C5FC1-B982-4CFD-A8AA-AA7D112351F1}" type="presOf" srcId="{CA906FFD-C9FF-4C8D-BBD4-249B8A0829B8}" destId="{01860697-A126-427A-BD50-7518EC615048}" srcOrd="0" destOrd="6" presId="urn:microsoft.com/office/officeart/2005/8/layout/cycle8"/>
    <dgm:cxn modelId="{B2311CC3-0D0E-467A-89E3-3BDE1E3D53BD}" type="presOf" srcId="{E6546BD6-8AA9-4B20-98C8-C2B85E90C49F}" destId="{540A1D2F-EE0A-48ED-8DCA-99EBD5FF4667}" srcOrd="0" destOrd="0" presId="urn:microsoft.com/office/officeart/2005/8/layout/cycle8"/>
    <dgm:cxn modelId="{124693CB-5D49-4C64-B973-B0B8450AEF52}" type="presOf" srcId="{0FC8A6A6-528E-483C-90DD-FF98A42ED56B}" destId="{5411A461-1232-4DE2-AA45-4E598F9C14DE}" srcOrd="1" destOrd="2" presId="urn:microsoft.com/office/officeart/2005/8/layout/cycle8"/>
    <dgm:cxn modelId="{FBE5D9CE-806B-4859-89FC-FA36EEC31055}" type="presOf" srcId="{75D1EB82-B49F-4DB5-820D-E6BE82731988}" destId="{01860697-A126-427A-BD50-7518EC615048}" srcOrd="0" destOrd="5" presId="urn:microsoft.com/office/officeart/2005/8/layout/cycle8"/>
    <dgm:cxn modelId="{3213FCCF-37F8-448E-B3E0-220BB44D71F3}" srcId="{74FFC0A6-B8BC-45F4-A720-1A550A93F5AD}" destId="{C2BF11DC-74DD-4893-89FA-8E87BD3018A7}" srcOrd="1" destOrd="0" parTransId="{4CCC3D53-7E05-4A75-98BD-6412418B4784}" sibTransId="{4331A60E-272D-4DA3-B552-DB94AE4D3A6C}"/>
    <dgm:cxn modelId="{6C6C5FD7-34EA-47A2-9C43-7FB8E154CE6B}" type="presOf" srcId="{68D5B4F9-C678-419D-8035-137998C35556}" destId="{259E615B-2B04-4CA0-82DD-0BF5AB736BCA}" srcOrd="0" destOrd="5" presId="urn:microsoft.com/office/officeart/2005/8/layout/cycle8"/>
    <dgm:cxn modelId="{C87A0ED9-D6E2-41F6-A278-EF770BD41162}" type="presOf" srcId="{4220F0A7-F454-4271-BA15-1FAF0685F2E6}" destId="{259E615B-2B04-4CA0-82DD-0BF5AB736BCA}" srcOrd="0" destOrd="1" presId="urn:microsoft.com/office/officeart/2005/8/layout/cycle8"/>
    <dgm:cxn modelId="{2395F0F3-CF37-4340-980D-BBDF25CAF98F}" type="presOf" srcId="{6DF4B3B2-9C8F-4211-A881-D0462E941544}" destId="{01860697-A126-427A-BD50-7518EC615048}" srcOrd="0" destOrd="3" presId="urn:microsoft.com/office/officeart/2005/8/layout/cycle8"/>
    <dgm:cxn modelId="{B6B27EF4-E4CE-4097-A78D-761B3E149416}" type="presOf" srcId="{75D1EB82-B49F-4DB5-820D-E6BE82731988}" destId="{BB56D4B8-8DB8-481E-9677-A8D13A4E99FB}" srcOrd="1" destOrd="5" presId="urn:microsoft.com/office/officeart/2005/8/layout/cycle8"/>
    <dgm:cxn modelId="{42D8D5ED-97A3-4496-8B64-7325712E09FC}" type="presParOf" srcId="{540A1D2F-EE0A-48ED-8DCA-99EBD5FF4667}" destId="{259E615B-2B04-4CA0-82DD-0BF5AB736BCA}" srcOrd="0" destOrd="0" presId="urn:microsoft.com/office/officeart/2005/8/layout/cycle8"/>
    <dgm:cxn modelId="{9B450626-5AF2-4AD1-8D54-15985F418544}" type="presParOf" srcId="{540A1D2F-EE0A-48ED-8DCA-99EBD5FF4667}" destId="{F7E3ECB9-E2A7-479C-B268-D75A16E6D124}" srcOrd="1" destOrd="0" presId="urn:microsoft.com/office/officeart/2005/8/layout/cycle8"/>
    <dgm:cxn modelId="{39E375B3-5A4B-450C-8D76-CCE4F2D3F73F}" type="presParOf" srcId="{540A1D2F-EE0A-48ED-8DCA-99EBD5FF4667}" destId="{52EFDD65-406E-452D-A08F-776B1D823A63}" srcOrd="2" destOrd="0" presId="urn:microsoft.com/office/officeart/2005/8/layout/cycle8"/>
    <dgm:cxn modelId="{2ABDCA7D-6F06-41E4-B305-4828F1A43FB9}" type="presParOf" srcId="{540A1D2F-EE0A-48ED-8DCA-99EBD5FF4667}" destId="{5411A461-1232-4DE2-AA45-4E598F9C14DE}" srcOrd="3" destOrd="0" presId="urn:microsoft.com/office/officeart/2005/8/layout/cycle8"/>
    <dgm:cxn modelId="{20C651BD-5504-401D-9590-9B3CC1A152CC}" type="presParOf" srcId="{540A1D2F-EE0A-48ED-8DCA-99EBD5FF4667}" destId="{01860697-A126-427A-BD50-7518EC615048}" srcOrd="4" destOrd="0" presId="urn:microsoft.com/office/officeart/2005/8/layout/cycle8"/>
    <dgm:cxn modelId="{B37A977E-58E0-409F-8296-ED82B82E4FB3}" type="presParOf" srcId="{540A1D2F-EE0A-48ED-8DCA-99EBD5FF4667}" destId="{68F9BD6A-7A08-42D6-9815-C6EE80CD395D}" srcOrd="5" destOrd="0" presId="urn:microsoft.com/office/officeart/2005/8/layout/cycle8"/>
    <dgm:cxn modelId="{F5DCB65E-AEF3-4345-9E0E-FF392900D796}" type="presParOf" srcId="{540A1D2F-EE0A-48ED-8DCA-99EBD5FF4667}" destId="{207098C5-D6D0-4084-A1E4-1651FB321174}" srcOrd="6" destOrd="0" presId="urn:microsoft.com/office/officeart/2005/8/layout/cycle8"/>
    <dgm:cxn modelId="{CD042AA6-2226-4A1D-8511-EAA50123103F}" type="presParOf" srcId="{540A1D2F-EE0A-48ED-8DCA-99EBD5FF4667}" destId="{BB56D4B8-8DB8-481E-9677-A8D13A4E99FB}" srcOrd="7" destOrd="0" presId="urn:microsoft.com/office/officeart/2005/8/layout/cycle8"/>
    <dgm:cxn modelId="{BFC05CD6-65D3-4813-B38F-B9A9FC753D30}" type="presParOf" srcId="{540A1D2F-EE0A-48ED-8DCA-99EBD5FF4667}" destId="{E09D3807-AA86-4E7A-8E9B-B58D45D4E726}" srcOrd="8" destOrd="0" presId="urn:microsoft.com/office/officeart/2005/8/layout/cycle8"/>
    <dgm:cxn modelId="{91CC82A6-DEA8-4160-8737-DDE6E6FDC8B2}" type="presParOf" srcId="{540A1D2F-EE0A-48ED-8DCA-99EBD5FF4667}" destId="{A51B2D45-BACF-4FCC-82C6-CE90315DB866}" srcOrd="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34199-387A-4446-8504-E83F0E2B60EA}">
      <dsp:nvSpPr>
        <dsp:cNvPr id="0" name=""/>
        <dsp:cNvSpPr/>
      </dsp:nvSpPr>
      <dsp:spPr>
        <a:xfrm>
          <a:off x="3116151" y="2638980"/>
          <a:ext cx="1936447" cy="290929"/>
        </a:xfrm>
        <a:custGeom>
          <a:avLst/>
          <a:gdLst/>
          <a:ahLst/>
          <a:cxnLst/>
          <a:rect l="0" t="0" r="0" b="0"/>
          <a:pathLst>
            <a:path>
              <a:moveTo>
                <a:pt x="0" y="0"/>
              </a:moveTo>
              <a:lnTo>
                <a:pt x="0" y="290929"/>
              </a:lnTo>
              <a:lnTo>
                <a:pt x="1936447" y="29092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E57450-8AE0-4779-B808-B42178EE141D}">
      <dsp:nvSpPr>
        <dsp:cNvPr id="0" name=""/>
        <dsp:cNvSpPr/>
      </dsp:nvSpPr>
      <dsp:spPr>
        <a:xfrm>
          <a:off x="3116151" y="2638980"/>
          <a:ext cx="416358" cy="300981"/>
        </a:xfrm>
        <a:custGeom>
          <a:avLst/>
          <a:gdLst/>
          <a:ahLst/>
          <a:cxnLst/>
          <a:rect l="0" t="0" r="0" b="0"/>
          <a:pathLst>
            <a:path>
              <a:moveTo>
                <a:pt x="0" y="0"/>
              </a:moveTo>
              <a:lnTo>
                <a:pt x="0" y="300981"/>
              </a:lnTo>
              <a:lnTo>
                <a:pt x="416358" y="30098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985DB-841B-4320-B643-60A84AE65857}">
      <dsp:nvSpPr>
        <dsp:cNvPr id="0" name=""/>
        <dsp:cNvSpPr/>
      </dsp:nvSpPr>
      <dsp:spPr>
        <a:xfrm>
          <a:off x="2699793" y="2638980"/>
          <a:ext cx="416358" cy="300981"/>
        </a:xfrm>
        <a:custGeom>
          <a:avLst/>
          <a:gdLst/>
          <a:ahLst/>
          <a:cxnLst/>
          <a:rect l="0" t="0" r="0" b="0"/>
          <a:pathLst>
            <a:path>
              <a:moveTo>
                <a:pt x="416358" y="0"/>
              </a:moveTo>
              <a:lnTo>
                <a:pt x="416358" y="300981"/>
              </a:lnTo>
              <a:lnTo>
                <a:pt x="0" y="30098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E79AE3-3BDD-4138-820E-535006804F4E}">
      <dsp:nvSpPr>
        <dsp:cNvPr id="0" name=""/>
        <dsp:cNvSpPr/>
      </dsp:nvSpPr>
      <dsp:spPr>
        <a:xfrm>
          <a:off x="3306773" y="1926656"/>
          <a:ext cx="1023338" cy="300981"/>
        </a:xfrm>
        <a:custGeom>
          <a:avLst/>
          <a:gdLst/>
          <a:ahLst/>
          <a:cxnLst/>
          <a:rect l="0" t="0" r="0" b="0"/>
          <a:pathLst>
            <a:path>
              <a:moveTo>
                <a:pt x="1023338" y="0"/>
              </a:moveTo>
              <a:lnTo>
                <a:pt x="1023338" y="300981"/>
              </a:lnTo>
              <a:lnTo>
                <a:pt x="0" y="300981"/>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9CCE5-C6DA-42FD-BF4A-AAFE51C8A3F7}">
      <dsp:nvSpPr>
        <dsp:cNvPr id="0" name=""/>
        <dsp:cNvSpPr/>
      </dsp:nvSpPr>
      <dsp:spPr>
        <a:xfrm>
          <a:off x="4520734" y="1214332"/>
          <a:ext cx="416358" cy="300981"/>
        </a:xfrm>
        <a:custGeom>
          <a:avLst/>
          <a:gdLst/>
          <a:ahLst/>
          <a:cxnLst/>
          <a:rect l="0" t="0" r="0" b="0"/>
          <a:pathLst>
            <a:path>
              <a:moveTo>
                <a:pt x="416358" y="0"/>
              </a:moveTo>
              <a:lnTo>
                <a:pt x="416358" y="300981"/>
              </a:lnTo>
              <a:lnTo>
                <a:pt x="0" y="300981"/>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066CC9-61DD-4469-88E6-211C0F02794A}">
      <dsp:nvSpPr>
        <dsp:cNvPr id="0" name=""/>
        <dsp:cNvSpPr/>
      </dsp:nvSpPr>
      <dsp:spPr>
        <a:xfrm>
          <a:off x="4891372" y="502008"/>
          <a:ext cx="91440" cy="210687"/>
        </a:xfrm>
        <a:custGeom>
          <a:avLst/>
          <a:gdLst/>
          <a:ahLst/>
          <a:cxnLst/>
          <a:rect l="0" t="0" r="0" b="0"/>
          <a:pathLst>
            <a:path>
              <a:moveTo>
                <a:pt x="45720" y="0"/>
              </a:moveTo>
              <a:lnTo>
                <a:pt x="45720" y="210687"/>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3FA42-06A4-4CFF-860A-F6DE171C25A6}">
      <dsp:nvSpPr>
        <dsp:cNvPr id="0" name=""/>
        <dsp:cNvSpPr/>
      </dsp:nvSpPr>
      <dsp:spPr>
        <a:xfrm>
          <a:off x="4686274" y="371"/>
          <a:ext cx="501636" cy="501636"/>
        </a:xfrm>
        <a:prstGeom prst="arc">
          <a:avLst>
            <a:gd name="adj1" fmla="val 13200000"/>
            <a:gd name="adj2" fmla="val 192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10582-5FE5-4055-851B-831B4C7F0083}">
      <dsp:nvSpPr>
        <dsp:cNvPr id="0" name=""/>
        <dsp:cNvSpPr/>
      </dsp:nvSpPr>
      <dsp:spPr>
        <a:xfrm>
          <a:off x="4686274" y="371"/>
          <a:ext cx="501636" cy="501636"/>
        </a:xfrm>
        <a:prstGeom prst="arc">
          <a:avLst>
            <a:gd name="adj1" fmla="val 2400000"/>
            <a:gd name="adj2" fmla="val 84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1FBD48-AAD3-448C-98C2-104C6B464C4A}">
      <dsp:nvSpPr>
        <dsp:cNvPr id="0" name=""/>
        <dsp:cNvSpPr/>
      </dsp:nvSpPr>
      <dsp:spPr>
        <a:xfrm>
          <a:off x="4435455" y="90666"/>
          <a:ext cx="1003273" cy="32104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DHSS</a:t>
          </a:r>
        </a:p>
      </dsp:txBody>
      <dsp:txXfrm>
        <a:off x="4435455" y="90666"/>
        <a:ext cx="1003273" cy="321047"/>
      </dsp:txXfrm>
    </dsp:sp>
    <dsp:sp modelId="{7D2E726C-E9F4-43D0-8831-7AE15AAF38B0}">
      <dsp:nvSpPr>
        <dsp:cNvPr id="0" name=""/>
        <dsp:cNvSpPr/>
      </dsp:nvSpPr>
      <dsp:spPr>
        <a:xfrm>
          <a:off x="4686274" y="712695"/>
          <a:ext cx="501636" cy="501636"/>
        </a:xfrm>
        <a:prstGeom prst="arc">
          <a:avLst>
            <a:gd name="adj1" fmla="val 13200000"/>
            <a:gd name="adj2" fmla="val 192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55B0E-00C0-48E5-AF7F-A59C9AC14EE4}">
      <dsp:nvSpPr>
        <dsp:cNvPr id="0" name=""/>
        <dsp:cNvSpPr/>
      </dsp:nvSpPr>
      <dsp:spPr>
        <a:xfrm>
          <a:off x="4686274" y="712695"/>
          <a:ext cx="501636" cy="501636"/>
        </a:xfrm>
        <a:prstGeom prst="arc">
          <a:avLst>
            <a:gd name="adj1" fmla="val 2400000"/>
            <a:gd name="adj2" fmla="val 84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FA802F-F2C2-4879-B3BA-E7EB4A0BA9ED}">
      <dsp:nvSpPr>
        <dsp:cNvPr id="0" name=""/>
        <dsp:cNvSpPr/>
      </dsp:nvSpPr>
      <dsp:spPr>
        <a:xfrm>
          <a:off x="4435455" y="802990"/>
          <a:ext cx="1003273" cy="32104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DPH</a:t>
          </a:r>
        </a:p>
      </dsp:txBody>
      <dsp:txXfrm>
        <a:off x="4435455" y="802990"/>
        <a:ext cx="1003273" cy="321047"/>
      </dsp:txXfrm>
    </dsp:sp>
    <dsp:sp modelId="{2CDA14A4-36FD-4C4D-9DF3-84B32D0CC0B5}">
      <dsp:nvSpPr>
        <dsp:cNvPr id="0" name=""/>
        <dsp:cNvSpPr/>
      </dsp:nvSpPr>
      <dsp:spPr>
        <a:xfrm>
          <a:off x="4079293" y="1425019"/>
          <a:ext cx="501636" cy="501636"/>
        </a:xfrm>
        <a:prstGeom prst="arc">
          <a:avLst>
            <a:gd name="adj1" fmla="val 13200000"/>
            <a:gd name="adj2" fmla="val 192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957395-15D3-45AF-AE63-49648F592645}">
      <dsp:nvSpPr>
        <dsp:cNvPr id="0" name=""/>
        <dsp:cNvSpPr/>
      </dsp:nvSpPr>
      <dsp:spPr>
        <a:xfrm>
          <a:off x="4079293" y="1425019"/>
          <a:ext cx="501636" cy="501636"/>
        </a:xfrm>
        <a:prstGeom prst="arc">
          <a:avLst>
            <a:gd name="adj1" fmla="val 2400000"/>
            <a:gd name="adj2" fmla="val 84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51CA3-42EF-4AAF-8A4D-151286112CDB}">
      <dsp:nvSpPr>
        <dsp:cNvPr id="0" name=""/>
        <dsp:cNvSpPr/>
      </dsp:nvSpPr>
      <dsp:spPr>
        <a:xfrm>
          <a:off x="3828475" y="1515314"/>
          <a:ext cx="1003273" cy="32104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CDPHP</a:t>
          </a:r>
        </a:p>
      </dsp:txBody>
      <dsp:txXfrm>
        <a:off x="3828475" y="1515314"/>
        <a:ext cx="1003273" cy="321047"/>
      </dsp:txXfrm>
    </dsp:sp>
    <dsp:sp modelId="{DAB62298-D7BE-4A9D-BC72-7EF75C39F888}">
      <dsp:nvSpPr>
        <dsp:cNvPr id="0" name=""/>
        <dsp:cNvSpPr/>
      </dsp:nvSpPr>
      <dsp:spPr>
        <a:xfrm>
          <a:off x="2865333" y="2137343"/>
          <a:ext cx="501636" cy="501636"/>
        </a:xfrm>
        <a:prstGeom prst="arc">
          <a:avLst>
            <a:gd name="adj1" fmla="val 13200000"/>
            <a:gd name="adj2" fmla="val 192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9DA10F-C77B-4AF5-81EA-FDC5B575C3E3}">
      <dsp:nvSpPr>
        <dsp:cNvPr id="0" name=""/>
        <dsp:cNvSpPr/>
      </dsp:nvSpPr>
      <dsp:spPr>
        <a:xfrm>
          <a:off x="2865333" y="2137343"/>
          <a:ext cx="501636" cy="501636"/>
        </a:xfrm>
        <a:prstGeom prst="arc">
          <a:avLst>
            <a:gd name="adj1" fmla="val 2400000"/>
            <a:gd name="adj2" fmla="val 84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9DA0E-759A-4B20-BD7D-DC7A38BAB1B6}">
      <dsp:nvSpPr>
        <dsp:cNvPr id="0" name=""/>
        <dsp:cNvSpPr/>
      </dsp:nvSpPr>
      <dsp:spPr>
        <a:xfrm>
          <a:off x="2614515" y="2227638"/>
          <a:ext cx="1003273" cy="32104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HSC</a:t>
          </a:r>
        </a:p>
      </dsp:txBody>
      <dsp:txXfrm>
        <a:off x="2614515" y="2227638"/>
        <a:ext cx="1003273" cy="321047"/>
      </dsp:txXfrm>
    </dsp:sp>
    <dsp:sp modelId="{4C248209-F2C2-4291-BC7D-CC97C9FCD12C}">
      <dsp:nvSpPr>
        <dsp:cNvPr id="0" name=""/>
        <dsp:cNvSpPr/>
      </dsp:nvSpPr>
      <dsp:spPr>
        <a:xfrm>
          <a:off x="2258353" y="2849667"/>
          <a:ext cx="501636" cy="501636"/>
        </a:xfrm>
        <a:prstGeom prst="arc">
          <a:avLst>
            <a:gd name="adj1" fmla="val 13200000"/>
            <a:gd name="adj2" fmla="val 192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BB08E9-BD68-4BE3-92B9-89E25D872D7F}">
      <dsp:nvSpPr>
        <dsp:cNvPr id="0" name=""/>
        <dsp:cNvSpPr/>
      </dsp:nvSpPr>
      <dsp:spPr>
        <a:xfrm>
          <a:off x="2258353" y="2849667"/>
          <a:ext cx="501636" cy="501636"/>
        </a:xfrm>
        <a:prstGeom prst="arc">
          <a:avLst>
            <a:gd name="adj1" fmla="val 2400000"/>
            <a:gd name="adj2" fmla="val 84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C8214-239C-4076-A460-06869BB990CE}">
      <dsp:nvSpPr>
        <dsp:cNvPr id="0" name=""/>
        <dsp:cNvSpPr/>
      </dsp:nvSpPr>
      <dsp:spPr>
        <a:xfrm>
          <a:off x="2007534" y="2939962"/>
          <a:ext cx="1003273" cy="32104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Heart Disease</a:t>
          </a:r>
        </a:p>
      </dsp:txBody>
      <dsp:txXfrm>
        <a:off x="2007534" y="2939962"/>
        <a:ext cx="1003273" cy="321047"/>
      </dsp:txXfrm>
    </dsp:sp>
    <dsp:sp modelId="{CC1374BE-9C73-4414-AD71-B861E274ACDE}">
      <dsp:nvSpPr>
        <dsp:cNvPr id="0" name=""/>
        <dsp:cNvSpPr/>
      </dsp:nvSpPr>
      <dsp:spPr>
        <a:xfrm>
          <a:off x="3472313" y="2849667"/>
          <a:ext cx="501636" cy="501636"/>
        </a:xfrm>
        <a:prstGeom prst="arc">
          <a:avLst>
            <a:gd name="adj1" fmla="val 13200000"/>
            <a:gd name="adj2" fmla="val 192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20812-6D2F-43E2-B774-60C5956FEE49}">
      <dsp:nvSpPr>
        <dsp:cNvPr id="0" name=""/>
        <dsp:cNvSpPr/>
      </dsp:nvSpPr>
      <dsp:spPr>
        <a:xfrm>
          <a:off x="3472313" y="2849667"/>
          <a:ext cx="501636" cy="501636"/>
        </a:xfrm>
        <a:prstGeom prst="arc">
          <a:avLst>
            <a:gd name="adj1" fmla="val 2400000"/>
            <a:gd name="adj2" fmla="val 84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7EE6C4-8A05-4F83-9E72-BF875028D9C1}">
      <dsp:nvSpPr>
        <dsp:cNvPr id="0" name=""/>
        <dsp:cNvSpPr/>
      </dsp:nvSpPr>
      <dsp:spPr>
        <a:xfrm>
          <a:off x="3221495" y="2939962"/>
          <a:ext cx="1003273" cy="32104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Diabetes </a:t>
          </a:r>
          <a:r>
            <a:rPr lang="en-US" sz="1000" kern="1200" dirty="0" err="1"/>
            <a:t>Prev</a:t>
          </a:r>
          <a:r>
            <a:rPr lang="en-US" sz="1000" kern="1200" dirty="0"/>
            <a:t> and Management</a:t>
          </a:r>
        </a:p>
      </dsp:txBody>
      <dsp:txXfrm>
        <a:off x="3221495" y="2939962"/>
        <a:ext cx="1003273" cy="321047"/>
      </dsp:txXfrm>
    </dsp:sp>
    <dsp:sp modelId="{3522362A-A8DF-4111-8E13-D768BC13BDED}">
      <dsp:nvSpPr>
        <dsp:cNvPr id="0" name=""/>
        <dsp:cNvSpPr/>
      </dsp:nvSpPr>
      <dsp:spPr>
        <a:xfrm>
          <a:off x="4992402" y="2839615"/>
          <a:ext cx="501636" cy="501636"/>
        </a:xfrm>
        <a:prstGeom prst="arc">
          <a:avLst>
            <a:gd name="adj1" fmla="val 13200000"/>
            <a:gd name="adj2" fmla="val 192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E1B769-327E-45B3-9C59-43521E724A94}">
      <dsp:nvSpPr>
        <dsp:cNvPr id="0" name=""/>
        <dsp:cNvSpPr/>
      </dsp:nvSpPr>
      <dsp:spPr>
        <a:xfrm>
          <a:off x="4992402" y="2839615"/>
          <a:ext cx="501636" cy="501636"/>
        </a:xfrm>
        <a:prstGeom prst="arc">
          <a:avLst>
            <a:gd name="adj1" fmla="val 2400000"/>
            <a:gd name="adj2" fmla="val 8400000"/>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F2C21-D1B8-46E7-865B-D88631C56264}">
      <dsp:nvSpPr>
        <dsp:cNvPr id="0" name=""/>
        <dsp:cNvSpPr/>
      </dsp:nvSpPr>
      <dsp:spPr>
        <a:xfrm>
          <a:off x="4741584" y="2929910"/>
          <a:ext cx="1003273" cy="32104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Comp Cancer</a:t>
          </a:r>
        </a:p>
      </dsp:txBody>
      <dsp:txXfrm>
        <a:off x="4741584" y="2929910"/>
        <a:ext cx="1003273" cy="3210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62457-D42F-447F-8448-11B96F05DF00}">
      <dsp:nvSpPr>
        <dsp:cNvPr id="0" name=""/>
        <dsp:cNvSpPr/>
      </dsp:nvSpPr>
      <dsp:spPr>
        <a:xfrm>
          <a:off x="3463420" y="1193404"/>
          <a:ext cx="991634" cy="953082"/>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64A81E-DA92-448F-B400-9C4364836785}">
      <dsp:nvSpPr>
        <dsp:cNvPr id="0" name=""/>
        <dsp:cNvSpPr/>
      </dsp:nvSpPr>
      <dsp:spPr>
        <a:xfrm>
          <a:off x="3168060" y="0"/>
          <a:ext cx="1582583" cy="8621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rPr>
            <a:t>PreDM 35%</a:t>
          </a:r>
          <a:endParaRPr lang="en-US" sz="2500" kern="1200" dirty="0">
            <a:solidFill>
              <a:schemeClr val="bg1"/>
            </a:solidFill>
          </a:endParaRPr>
        </a:p>
      </dsp:txBody>
      <dsp:txXfrm>
        <a:off x="3168060" y="0"/>
        <a:ext cx="1582583" cy="862107"/>
      </dsp:txXfrm>
    </dsp:sp>
    <dsp:sp modelId="{1F04CB31-E6C4-4502-A0E4-415C9A7B9280}">
      <dsp:nvSpPr>
        <dsp:cNvPr id="0" name=""/>
        <dsp:cNvSpPr/>
      </dsp:nvSpPr>
      <dsp:spPr>
        <a:xfrm>
          <a:off x="3966566" y="1447604"/>
          <a:ext cx="807459" cy="735496"/>
        </a:xfrm>
        <a:prstGeom prst="ellipse">
          <a:avLst/>
        </a:prstGeom>
        <a:solidFill>
          <a:schemeClr val="accent3">
            <a:alpha val="50000"/>
            <a:hueOff val="-2760720"/>
            <a:satOff val="-7277"/>
            <a:lumOff val="-188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82C3D87-E75E-47DA-BE15-ACF576B12AEB}">
      <dsp:nvSpPr>
        <dsp:cNvPr id="0" name=""/>
        <dsp:cNvSpPr/>
      </dsp:nvSpPr>
      <dsp:spPr>
        <a:xfrm>
          <a:off x="5097229" y="821054"/>
          <a:ext cx="1499761" cy="9442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rPr>
            <a:t>DM 13%</a:t>
          </a:r>
          <a:endParaRPr lang="en-US" sz="2500" kern="1200" dirty="0">
            <a:solidFill>
              <a:schemeClr val="bg1"/>
            </a:solidFill>
          </a:endParaRPr>
        </a:p>
      </dsp:txBody>
      <dsp:txXfrm>
        <a:off x="5097229" y="821054"/>
        <a:ext cx="1499761" cy="944213"/>
      </dsp:txXfrm>
    </dsp:sp>
    <dsp:sp modelId="{24CC5EA7-6521-4BA6-9D62-37BBAA193D73}">
      <dsp:nvSpPr>
        <dsp:cNvPr id="0" name=""/>
        <dsp:cNvSpPr/>
      </dsp:nvSpPr>
      <dsp:spPr>
        <a:xfrm>
          <a:off x="3959235" y="1822699"/>
          <a:ext cx="946625" cy="1021424"/>
        </a:xfrm>
        <a:prstGeom prst="ellipse">
          <a:avLst/>
        </a:prstGeom>
        <a:solidFill>
          <a:schemeClr val="accent3">
            <a:alpha val="50000"/>
            <a:hueOff val="-5521439"/>
            <a:satOff val="-14554"/>
            <a:lumOff val="-3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639C7C4-3DD3-468A-9B63-927A4285A793}">
      <dsp:nvSpPr>
        <dsp:cNvPr id="0" name=""/>
        <dsp:cNvSpPr/>
      </dsp:nvSpPr>
      <dsp:spPr>
        <a:xfrm>
          <a:off x="5097229" y="2229164"/>
          <a:ext cx="1499761" cy="10550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HTN 46%</a:t>
          </a:r>
        </a:p>
      </dsp:txBody>
      <dsp:txXfrm>
        <a:off x="5097229" y="2229164"/>
        <a:ext cx="1499761" cy="1055055"/>
      </dsp:txXfrm>
    </dsp:sp>
    <dsp:sp modelId="{70B3E79A-8047-43DA-87AE-A66E81A9BBF6}">
      <dsp:nvSpPr>
        <dsp:cNvPr id="0" name=""/>
        <dsp:cNvSpPr/>
      </dsp:nvSpPr>
      <dsp:spPr>
        <a:xfrm>
          <a:off x="3602745" y="2454654"/>
          <a:ext cx="498665" cy="459050"/>
        </a:xfrm>
        <a:prstGeom prst="ellipse">
          <a:avLst/>
        </a:prstGeom>
        <a:solidFill>
          <a:schemeClr val="accent3">
            <a:alpha val="50000"/>
            <a:hueOff val="-8282159"/>
            <a:satOff val="-21831"/>
            <a:lumOff val="-564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A90CAAB-F9F4-42BC-82EE-DF5E5C2A4B44}">
      <dsp:nvSpPr>
        <dsp:cNvPr id="0" name=""/>
        <dsp:cNvSpPr/>
      </dsp:nvSpPr>
      <dsp:spPr>
        <a:xfrm>
          <a:off x="3168060" y="3243167"/>
          <a:ext cx="1582583" cy="8621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rPr>
            <a:t>Anxiety 19%</a:t>
          </a:r>
          <a:endParaRPr lang="en-US" sz="2500" kern="1200" dirty="0">
            <a:solidFill>
              <a:schemeClr val="bg1"/>
            </a:solidFill>
          </a:endParaRPr>
        </a:p>
      </dsp:txBody>
      <dsp:txXfrm>
        <a:off x="3168060" y="3243167"/>
        <a:ext cx="1582583" cy="862107"/>
      </dsp:txXfrm>
    </dsp:sp>
    <dsp:sp modelId="{18229FDE-4BD7-4E87-B349-AB3E53372F00}">
      <dsp:nvSpPr>
        <dsp:cNvPr id="0" name=""/>
        <dsp:cNvSpPr/>
      </dsp:nvSpPr>
      <dsp:spPr>
        <a:xfrm>
          <a:off x="2837093" y="1604701"/>
          <a:ext cx="1266066" cy="1266066"/>
        </a:xfrm>
        <a:prstGeom prst="ellipse">
          <a:avLst/>
        </a:prstGeom>
        <a:solidFill>
          <a:schemeClr val="accent3">
            <a:alpha val="50000"/>
            <a:hueOff val="-11042878"/>
            <a:satOff val="-29108"/>
            <a:lumOff val="-7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7414C41-85C9-4EAB-8D11-BC4927460C95}">
      <dsp:nvSpPr>
        <dsp:cNvPr id="0" name=""/>
        <dsp:cNvSpPr/>
      </dsp:nvSpPr>
      <dsp:spPr>
        <a:xfrm>
          <a:off x="1321712" y="2229164"/>
          <a:ext cx="1499761" cy="10550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Overweight 69%</a:t>
          </a:r>
        </a:p>
      </dsp:txBody>
      <dsp:txXfrm>
        <a:off x="1321712" y="2229164"/>
        <a:ext cx="1499761" cy="1055055"/>
      </dsp:txXfrm>
    </dsp:sp>
    <dsp:sp modelId="{2ACF357B-A7E4-4230-AE14-41E73EF19B87}">
      <dsp:nvSpPr>
        <dsp:cNvPr id="0" name=""/>
        <dsp:cNvSpPr/>
      </dsp:nvSpPr>
      <dsp:spPr>
        <a:xfrm>
          <a:off x="2946044" y="1295942"/>
          <a:ext cx="906035" cy="969237"/>
        </a:xfrm>
        <a:prstGeom prst="ellipse">
          <a:avLst/>
        </a:prstGeom>
        <a:solidFill>
          <a:schemeClr val="accent3">
            <a:alpha val="50000"/>
            <a:hueOff val="-13803598"/>
            <a:satOff val="-36385"/>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8BD850A-32C3-482D-B774-BCA23DBAA624}">
      <dsp:nvSpPr>
        <dsp:cNvPr id="0" name=""/>
        <dsp:cNvSpPr/>
      </dsp:nvSpPr>
      <dsp:spPr>
        <a:xfrm>
          <a:off x="1321712" y="821054"/>
          <a:ext cx="1499761" cy="10550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Smoking 39%</a:t>
          </a:r>
        </a:p>
      </dsp:txBody>
      <dsp:txXfrm>
        <a:off x="1321712" y="821054"/>
        <a:ext cx="1499761" cy="1055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E6473-0C96-462F-8371-ABE682840A18}">
      <dsp:nvSpPr>
        <dsp:cNvPr id="0" name=""/>
        <dsp:cNvSpPr/>
      </dsp:nvSpPr>
      <dsp:spPr>
        <a:xfrm flipH="1">
          <a:off x="0" y="0"/>
          <a:ext cx="7961607" cy="1243881"/>
        </a:xfrm>
        <a:prstGeom prst="rightArrow">
          <a:avLst/>
        </a:prstGeom>
        <a:gradFill flip="none" rotWithShape="0">
          <a:gsLst>
            <a:gs pos="34000">
              <a:schemeClr val="accent1"/>
            </a:gs>
            <a:gs pos="100000">
              <a:schemeClr val="accent1">
                <a:lumMod val="20000"/>
                <a:lumOff val="80000"/>
              </a:schemeClr>
            </a:gs>
          </a:gsLst>
          <a:lin ang="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40D17-BDBD-4E6B-8E28-1E71A89375A5}">
      <dsp:nvSpPr>
        <dsp:cNvPr id="0" name=""/>
        <dsp:cNvSpPr/>
      </dsp:nvSpPr>
      <dsp:spPr>
        <a:xfrm>
          <a:off x="650176" y="310878"/>
          <a:ext cx="7013056" cy="621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marL="0" lvl="0" indent="0" algn="ctr" defTabSz="889000">
            <a:lnSpc>
              <a:spcPct val="90000"/>
            </a:lnSpc>
            <a:spcBef>
              <a:spcPct val="0"/>
            </a:spcBef>
            <a:spcAft>
              <a:spcPct val="35000"/>
            </a:spcAft>
            <a:buNone/>
          </a:pPr>
          <a:r>
            <a:rPr lang="en-US" sz="2000" i="1" kern="1200" dirty="0">
              <a:solidFill>
                <a:schemeClr val="bg1"/>
              </a:solidFill>
            </a:rPr>
            <a:t>Biggest impact</a:t>
          </a:r>
        </a:p>
      </dsp:txBody>
      <dsp:txXfrm>
        <a:off x="650176" y="310878"/>
        <a:ext cx="7013056" cy="6217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E615B-2B04-4CA0-82DD-0BF5AB736BCA}">
      <dsp:nvSpPr>
        <dsp:cNvPr id="0" name=""/>
        <dsp:cNvSpPr/>
      </dsp:nvSpPr>
      <dsp:spPr>
        <a:xfrm>
          <a:off x="2152510" y="240571"/>
          <a:ext cx="5059286" cy="4686292"/>
        </a:xfrm>
        <a:prstGeom prst="pie">
          <a:avLst>
            <a:gd name="adj1" fmla="val 16200000"/>
            <a:gd name="adj2" fmla="val 5400000"/>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t" anchorCtr="0">
          <a:noAutofit/>
        </a:bodyPr>
        <a:lstStyle/>
        <a:p>
          <a:pPr marL="0" lvl="0" indent="0" algn="l" defTabSz="755650">
            <a:lnSpc>
              <a:spcPct val="90000"/>
            </a:lnSpc>
            <a:spcBef>
              <a:spcPct val="0"/>
            </a:spcBef>
            <a:spcAft>
              <a:spcPct val="35000"/>
            </a:spcAft>
            <a:buNone/>
          </a:pPr>
          <a:r>
            <a:rPr lang="en-US" sz="1700" kern="1200" dirty="0"/>
            <a:t>Coach</a:t>
          </a:r>
        </a:p>
        <a:p>
          <a:pPr marL="114300" lvl="1" indent="-114300" algn="l" defTabSz="577850">
            <a:lnSpc>
              <a:spcPct val="90000"/>
            </a:lnSpc>
            <a:spcBef>
              <a:spcPct val="0"/>
            </a:spcBef>
            <a:spcAft>
              <a:spcPct val="15000"/>
            </a:spcAft>
            <a:buChar char="•"/>
          </a:pPr>
          <a:r>
            <a:rPr lang="en-US" sz="1300" kern="1200" dirty="0"/>
            <a:t>Clinical decision support</a:t>
          </a:r>
        </a:p>
        <a:p>
          <a:pPr marL="114300" lvl="1" indent="-114300" algn="l" defTabSz="577850">
            <a:lnSpc>
              <a:spcPct val="90000"/>
            </a:lnSpc>
            <a:spcBef>
              <a:spcPct val="0"/>
            </a:spcBef>
            <a:spcAft>
              <a:spcPct val="15000"/>
            </a:spcAft>
            <a:buChar char="•"/>
          </a:pPr>
          <a:r>
            <a:rPr lang="en-US" sz="1300" kern="1200" dirty="0"/>
            <a:t>Data empowered outreach tools</a:t>
          </a:r>
        </a:p>
        <a:p>
          <a:pPr marL="114300" lvl="1" indent="-114300" algn="l" defTabSz="577850">
            <a:lnSpc>
              <a:spcPct val="90000"/>
            </a:lnSpc>
            <a:spcBef>
              <a:spcPct val="0"/>
            </a:spcBef>
            <a:spcAft>
              <a:spcPct val="15000"/>
            </a:spcAft>
            <a:buChar char="•"/>
          </a:pPr>
          <a:r>
            <a:rPr lang="en-US" sz="1300" kern="1200" dirty="0"/>
            <a:t>Specialized coaching skills</a:t>
          </a:r>
        </a:p>
        <a:p>
          <a:pPr marL="114300" lvl="1" indent="-114300" algn="l" defTabSz="577850">
            <a:lnSpc>
              <a:spcPct val="90000"/>
            </a:lnSpc>
            <a:spcBef>
              <a:spcPct val="0"/>
            </a:spcBef>
            <a:spcAft>
              <a:spcPct val="15000"/>
            </a:spcAft>
            <a:buChar char="•"/>
          </a:pPr>
          <a:r>
            <a:rPr lang="en-US" sz="1300" kern="1200" dirty="0"/>
            <a:t>Standardized curriculum customized to participant needs</a:t>
          </a:r>
        </a:p>
        <a:p>
          <a:pPr marL="114300" lvl="1" indent="-114300" algn="l" defTabSz="577850">
            <a:lnSpc>
              <a:spcPct val="90000"/>
            </a:lnSpc>
            <a:spcBef>
              <a:spcPct val="0"/>
            </a:spcBef>
            <a:spcAft>
              <a:spcPct val="15000"/>
            </a:spcAft>
            <a:buChar char="•"/>
          </a:pPr>
          <a:r>
            <a:rPr lang="en-US" sz="1300" kern="1200" dirty="0"/>
            <a:t>Trained in empathy</a:t>
          </a:r>
        </a:p>
      </dsp:txBody>
      <dsp:txXfrm>
        <a:off x="4917048" y="1467934"/>
        <a:ext cx="1806887" cy="2231567"/>
      </dsp:txXfrm>
    </dsp:sp>
    <dsp:sp modelId="{01860697-A126-427A-BD50-7518EC615048}">
      <dsp:nvSpPr>
        <dsp:cNvPr id="0" name=""/>
        <dsp:cNvSpPr/>
      </dsp:nvSpPr>
      <dsp:spPr>
        <a:xfrm>
          <a:off x="1960778" y="275253"/>
          <a:ext cx="5025174" cy="4669192"/>
        </a:xfrm>
        <a:prstGeom prst="pie">
          <a:avLst>
            <a:gd name="adj1" fmla="val 5400000"/>
            <a:gd name="adj2" fmla="val 16200000"/>
          </a:avLst>
        </a:prstGeom>
        <a:solidFill>
          <a:schemeClr val="dk2">
            <a:hueOff val="0"/>
            <a:satOff val="0"/>
            <a:lumOff val="0"/>
            <a:alphaOff val="0"/>
          </a:schemeClr>
        </a:solidFill>
        <a:ln w="47625" cap="flat" cmpd="dbl" algn="ctr">
          <a:solidFill>
            <a:schemeClr val="lt2">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t" anchorCtr="0">
          <a:noAutofit/>
        </a:bodyPr>
        <a:lstStyle/>
        <a:p>
          <a:pPr marL="0" lvl="0" indent="0" algn="l" defTabSz="755650">
            <a:lnSpc>
              <a:spcPct val="90000"/>
            </a:lnSpc>
            <a:spcBef>
              <a:spcPct val="0"/>
            </a:spcBef>
            <a:spcAft>
              <a:spcPct val="35000"/>
            </a:spcAft>
            <a:buNone/>
          </a:pPr>
          <a:r>
            <a:rPr lang="en-US" sz="1700" kern="1200" dirty="0"/>
            <a:t>Participant</a:t>
          </a:r>
        </a:p>
        <a:p>
          <a:pPr marL="114300" lvl="1" indent="-114300" algn="l" defTabSz="577850">
            <a:lnSpc>
              <a:spcPct val="90000"/>
            </a:lnSpc>
            <a:spcBef>
              <a:spcPct val="0"/>
            </a:spcBef>
            <a:spcAft>
              <a:spcPct val="15000"/>
            </a:spcAft>
            <a:buChar char="•"/>
          </a:pPr>
          <a:r>
            <a:rPr lang="en-US" sz="1300" kern="1200" dirty="0"/>
            <a:t>Skills building</a:t>
          </a:r>
        </a:p>
        <a:p>
          <a:pPr marL="114300" lvl="1" indent="-114300" algn="l" defTabSz="577850">
            <a:lnSpc>
              <a:spcPct val="90000"/>
            </a:lnSpc>
            <a:spcBef>
              <a:spcPct val="0"/>
            </a:spcBef>
            <a:spcAft>
              <a:spcPct val="15000"/>
            </a:spcAft>
            <a:buChar char="•"/>
          </a:pPr>
          <a:r>
            <a:rPr lang="en-US" sz="1300" kern="1200" dirty="0"/>
            <a:t>Addressing barriers</a:t>
          </a:r>
        </a:p>
        <a:p>
          <a:pPr marL="114300" lvl="1" indent="-114300" algn="l" defTabSz="577850">
            <a:lnSpc>
              <a:spcPct val="90000"/>
            </a:lnSpc>
            <a:spcBef>
              <a:spcPct val="0"/>
            </a:spcBef>
            <a:spcAft>
              <a:spcPct val="15000"/>
            </a:spcAft>
            <a:buChar char="•"/>
          </a:pPr>
          <a:r>
            <a:rPr lang="en-US" sz="1300" kern="1200" dirty="0"/>
            <a:t>Autonomy and intrinsic motivation</a:t>
          </a:r>
        </a:p>
        <a:p>
          <a:pPr marL="114300" lvl="1" indent="-114300" algn="l" defTabSz="577850">
            <a:lnSpc>
              <a:spcPct val="90000"/>
            </a:lnSpc>
            <a:spcBef>
              <a:spcPct val="0"/>
            </a:spcBef>
            <a:spcAft>
              <a:spcPct val="15000"/>
            </a:spcAft>
            <a:buChar char="•"/>
          </a:pPr>
          <a:r>
            <a:rPr lang="en-US" sz="1300" kern="1200" dirty="0"/>
            <a:t>Promoting coping</a:t>
          </a:r>
        </a:p>
        <a:p>
          <a:pPr marL="114300" lvl="1" indent="-114300" algn="l" defTabSz="577850">
            <a:lnSpc>
              <a:spcPct val="90000"/>
            </a:lnSpc>
            <a:spcBef>
              <a:spcPct val="0"/>
            </a:spcBef>
            <a:spcAft>
              <a:spcPct val="15000"/>
            </a:spcAft>
            <a:buChar char="•"/>
          </a:pPr>
          <a:r>
            <a:rPr lang="en-US" sz="1300" kern="1200" dirty="0"/>
            <a:t>Social support</a:t>
          </a:r>
        </a:p>
        <a:p>
          <a:pPr marL="114300" lvl="1" indent="-114300" algn="l" defTabSz="577850">
            <a:lnSpc>
              <a:spcPct val="90000"/>
            </a:lnSpc>
            <a:spcBef>
              <a:spcPct val="0"/>
            </a:spcBef>
            <a:spcAft>
              <a:spcPct val="15000"/>
            </a:spcAft>
            <a:buChar char="•"/>
          </a:pPr>
          <a:r>
            <a:rPr lang="en-US" sz="1300" kern="1200" dirty="0"/>
            <a:t>Behavior Change</a:t>
          </a:r>
        </a:p>
      </dsp:txBody>
      <dsp:txXfrm>
        <a:off x="2445348" y="1498137"/>
        <a:ext cx="1794705" cy="2223425"/>
      </dsp:txXfrm>
    </dsp:sp>
    <dsp:sp modelId="{E09D3807-AA86-4E7A-8E9B-B58D45D4E726}">
      <dsp:nvSpPr>
        <dsp:cNvPr id="0" name=""/>
        <dsp:cNvSpPr/>
      </dsp:nvSpPr>
      <dsp:spPr>
        <a:xfrm>
          <a:off x="2510983" y="90202"/>
          <a:ext cx="4927396" cy="4927396"/>
        </a:xfrm>
        <a:prstGeom prst="circularArrow">
          <a:avLst>
            <a:gd name="adj1" fmla="val 5085"/>
            <a:gd name="adj2" fmla="val 327528"/>
            <a:gd name="adj3" fmla="val 5072472"/>
            <a:gd name="adj4" fmla="val 16200000"/>
            <a:gd name="adj5" fmla="val 5932"/>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A51B2D45-BACF-4FCC-82C6-CE90315DB866}">
      <dsp:nvSpPr>
        <dsp:cNvPr id="0" name=""/>
        <dsp:cNvSpPr/>
      </dsp:nvSpPr>
      <dsp:spPr>
        <a:xfrm>
          <a:off x="1682715" y="158533"/>
          <a:ext cx="4927396" cy="4927396"/>
        </a:xfrm>
        <a:prstGeom prst="circularArrow">
          <a:avLst>
            <a:gd name="adj1" fmla="val 5085"/>
            <a:gd name="adj2" fmla="val 327528"/>
            <a:gd name="adj3" fmla="val 15872472"/>
            <a:gd name="adj4" fmla="val 5400000"/>
            <a:gd name="adj5" fmla="val 5932"/>
          </a:avLst>
        </a:prstGeom>
        <a:solidFill>
          <a:schemeClr val="dk2">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0.4565</cdr:x>
      <cdr:y>0.7623</cdr:y>
    </cdr:from>
    <cdr:to>
      <cdr:x>0.73723</cdr:x>
      <cdr:y>0.83042</cdr:y>
    </cdr:to>
    <cdr:sp macro="" textlink="">
      <cdr:nvSpPr>
        <cdr:cNvPr id="2" name="TextBox 1">
          <a:extLst xmlns:a="http://schemas.openxmlformats.org/drawingml/2006/main">
            <a:ext uri="{FF2B5EF4-FFF2-40B4-BE49-F238E27FC236}">
              <a16:creationId xmlns:a16="http://schemas.microsoft.com/office/drawing/2014/main" id="{7B86FC79-0817-4E3A-813D-86424F38A095}"/>
            </a:ext>
          </a:extLst>
        </cdr:cNvPr>
        <cdr:cNvSpPr txBox="1"/>
      </cdr:nvSpPr>
      <cdr:spPr>
        <a:xfrm xmlns:a="http://schemas.openxmlformats.org/drawingml/2006/main">
          <a:off x="2748010" y="2984220"/>
          <a:ext cx="1689942"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solidFill>
                <a:sysClr val="windowText" lastClr="000000"/>
              </a:solidFill>
            </a:rPr>
            <a:t>26%  are former smokers</a:t>
          </a:r>
          <a:endParaRPr lang="en-US" sz="1100" b="1" baseline="0">
            <a:solidFill>
              <a:sysClr val="windowText" lastClr="000000"/>
            </a:solidFill>
          </a:endParaRPr>
        </a:p>
      </cdr:txBody>
    </cdr:sp>
  </cdr:relSizeAnchor>
  <cdr:relSizeAnchor xmlns:cdr="http://schemas.openxmlformats.org/drawingml/2006/chartDrawing">
    <cdr:from>
      <cdr:x>0.26744</cdr:x>
      <cdr:y>0.7609</cdr:y>
    </cdr:from>
    <cdr:to>
      <cdr:x>0.46179</cdr:x>
      <cdr:y>0.82903</cdr:y>
    </cdr:to>
    <cdr:sp macro="" textlink="">
      <cdr:nvSpPr>
        <cdr:cNvPr id="3" name="TextBox 1">
          <a:extLst xmlns:a="http://schemas.openxmlformats.org/drawingml/2006/main">
            <a:ext uri="{FF2B5EF4-FFF2-40B4-BE49-F238E27FC236}">
              <a16:creationId xmlns:a16="http://schemas.microsoft.com/office/drawing/2014/main" id="{242FFA6A-BECD-4470-BD15-6A59E94882BC}"/>
            </a:ext>
          </a:extLst>
        </cdr:cNvPr>
        <cdr:cNvSpPr txBox="1"/>
      </cdr:nvSpPr>
      <cdr:spPr>
        <a:xfrm xmlns:a="http://schemas.openxmlformats.org/drawingml/2006/main">
          <a:off x="1533524" y="2978754"/>
          <a:ext cx="11144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a:solidFill>
                <a:sysClr val="windowText" lastClr="000000"/>
              </a:solidFill>
            </a:rPr>
            <a:t>20% smoke </a:t>
          </a:r>
          <a:r>
            <a:rPr lang="en-US" sz="1100">
              <a:solidFill>
                <a:sysClr val="windowText" lastClr="000000"/>
              </a:solidFill>
            </a:rPr>
            <a:t>now</a:t>
          </a:r>
          <a:endParaRPr lang="en-US" sz="1050">
            <a:solidFill>
              <a:sysClr val="windowText" lastClr="000000"/>
            </a:solidFill>
          </a:endParaRPr>
        </a:p>
      </cdr:txBody>
    </cdr:sp>
  </cdr:relSizeAnchor>
  <cdr:relSizeAnchor xmlns:cdr="http://schemas.openxmlformats.org/drawingml/2006/chartDrawing">
    <cdr:from>
      <cdr:x>0.26887</cdr:x>
      <cdr:y>0.87746</cdr:y>
    </cdr:from>
    <cdr:to>
      <cdr:x>0.67788</cdr:x>
      <cdr:y>0.94559</cdr:y>
    </cdr:to>
    <cdr:sp macro="" textlink="">
      <cdr:nvSpPr>
        <cdr:cNvPr id="4" name="TextBox 1">
          <a:extLst xmlns:a="http://schemas.openxmlformats.org/drawingml/2006/main">
            <a:ext uri="{FF2B5EF4-FFF2-40B4-BE49-F238E27FC236}">
              <a16:creationId xmlns:a16="http://schemas.microsoft.com/office/drawing/2014/main" id="{A13513F5-698B-423C-956E-330C1EFAE527}"/>
            </a:ext>
          </a:extLst>
        </cdr:cNvPr>
        <cdr:cNvSpPr txBox="1"/>
      </cdr:nvSpPr>
      <cdr:spPr>
        <a:xfrm xmlns:a="http://schemas.openxmlformats.org/drawingml/2006/main">
          <a:off x="1598055" y="3504150"/>
          <a:ext cx="2431019" cy="2720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a:t>43% have 1 condition</a:t>
          </a:r>
        </a:p>
      </cdr:txBody>
    </cdr:sp>
  </cdr:relSizeAnchor>
  <cdr:relSizeAnchor xmlns:cdr="http://schemas.openxmlformats.org/drawingml/2006/chartDrawing">
    <cdr:from>
      <cdr:x>0.68513</cdr:x>
      <cdr:y>0.8748</cdr:y>
    </cdr:from>
    <cdr:to>
      <cdr:x>0.94518</cdr:x>
      <cdr:y>0.94293</cdr:y>
    </cdr:to>
    <cdr:sp macro="" textlink="">
      <cdr:nvSpPr>
        <cdr:cNvPr id="5" name="TextBox 1">
          <a:extLst xmlns:a="http://schemas.openxmlformats.org/drawingml/2006/main">
            <a:ext uri="{FF2B5EF4-FFF2-40B4-BE49-F238E27FC236}">
              <a16:creationId xmlns:a16="http://schemas.microsoft.com/office/drawing/2014/main" id="{7C1D66F3-A0F7-4D8E-9652-5F38DE8091E2}"/>
            </a:ext>
          </a:extLst>
        </cdr:cNvPr>
        <cdr:cNvSpPr txBox="1"/>
      </cdr:nvSpPr>
      <cdr:spPr>
        <a:xfrm xmlns:a="http://schemas.openxmlformats.org/drawingml/2006/main">
          <a:off x="4124325" y="3424661"/>
          <a:ext cx="1565484"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solidFill>
                <a:sysClr val="windowText" lastClr="000000"/>
              </a:solidFill>
            </a:rPr>
            <a:t>24% have</a:t>
          </a:r>
          <a:r>
            <a:rPr lang="en-US" sz="1100" baseline="0">
              <a:solidFill>
                <a:sysClr val="windowText" lastClr="000000"/>
              </a:solidFill>
            </a:rPr>
            <a:t> </a:t>
          </a:r>
          <a:r>
            <a:rPr lang="en-US" sz="1100">
              <a:solidFill>
                <a:sysClr val="windowText" lastClr="000000"/>
              </a:solidFill>
            </a:rPr>
            <a:t>2+ conditions</a:t>
          </a:r>
        </a:p>
      </cdr:txBody>
    </cdr:sp>
  </cdr:relSizeAnchor>
  <cdr:relSizeAnchor xmlns:cdr="http://schemas.openxmlformats.org/drawingml/2006/chartDrawing">
    <cdr:from>
      <cdr:x>0.7165</cdr:x>
      <cdr:y>0.7609</cdr:y>
    </cdr:from>
    <cdr:to>
      <cdr:x>0.80565</cdr:x>
      <cdr:y>0.82903</cdr:y>
    </cdr:to>
    <cdr:sp macro="" textlink="">
      <cdr:nvSpPr>
        <cdr:cNvPr id="10" name="TextBox 1">
          <a:extLst xmlns:a="http://schemas.openxmlformats.org/drawingml/2006/main">
            <a:ext uri="{FF2B5EF4-FFF2-40B4-BE49-F238E27FC236}">
              <a16:creationId xmlns:a16="http://schemas.microsoft.com/office/drawing/2014/main" id="{A82E4277-4BE9-4522-9F1D-12BE3AEE3601}"/>
            </a:ext>
          </a:extLst>
        </cdr:cNvPr>
        <cdr:cNvSpPr txBox="1"/>
      </cdr:nvSpPr>
      <cdr:spPr>
        <a:xfrm xmlns:a="http://schemas.openxmlformats.org/drawingml/2006/main">
          <a:off x="4108450" y="3123706"/>
          <a:ext cx="511174" cy="2796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ysClr val="windowText" lastClr="000000"/>
              </a:solidFill>
            </a:rPr>
            <a:t>46%</a:t>
          </a:r>
        </a:p>
      </cdr:txBody>
    </cdr:sp>
  </cdr:relSizeAnchor>
  <cdr:relSizeAnchor xmlns:cdr="http://schemas.openxmlformats.org/drawingml/2006/chartDrawing">
    <cdr:from>
      <cdr:x>0.92525</cdr:x>
      <cdr:y>0.8748</cdr:y>
    </cdr:from>
    <cdr:to>
      <cdr:x>1</cdr:x>
      <cdr:y>0.94293</cdr:y>
    </cdr:to>
    <cdr:sp macro="" textlink="">
      <cdr:nvSpPr>
        <cdr:cNvPr id="11" name="TextBox 1">
          <a:extLst xmlns:a="http://schemas.openxmlformats.org/drawingml/2006/main">
            <a:ext uri="{FF2B5EF4-FFF2-40B4-BE49-F238E27FC236}">
              <a16:creationId xmlns:a16="http://schemas.microsoft.com/office/drawing/2014/main" id="{FDFB08E8-27FD-4972-B8AC-603ED17F37DC}"/>
            </a:ext>
          </a:extLst>
        </cdr:cNvPr>
        <cdr:cNvSpPr txBox="1"/>
      </cdr:nvSpPr>
      <cdr:spPr>
        <a:xfrm xmlns:a="http://schemas.openxmlformats.org/drawingml/2006/main">
          <a:off x="5305424" y="3591311"/>
          <a:ext cx="428626" cy="2796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a:solidFill>
                <a:sysClr val="windowText" lastClr="000000"/>
              </a:solidFill>
            </a:rPr>
            <a:t>67%</a:t>
          </a:r>
        </a:p>
      </cdr:txBody>
    </cdr:sp>
  </cdr:relSizeAnchor>
  <cdr:relSizeAnchor xmlns:cdr="http://schemas.openxmlformats.org/drawingml/2006/chartDrawing">
    <cdr:from>
      <cdr:x>0.02507</cdr:x>
      <cdr:y>0.03588</cdr:y>
    </cdr:from>
    <cdr:to>
      <cdr:x>1</cdr:x>
      <cdr:y>0.18186</cdr:y>
    </cdr:to>
    <cdr:sp macro="" textlink="">
      <cdr:nvSpPr>
        <cdr:cNvPr id="6" name="TextBox 5">
          <a:extLst xmlns:a="http://schemas.openxmlformats.org/drawingml/2006/main">
            <a:ext uri="{FF2B5EF4-FFF2-40B4-BE49-F238E27FC236}">
              <a16:creationId xmlns:a16="http://schemas.microsoft.com/office/drawing/2014/main" id="{CEEEF79E-6C41-432E-AC0C-CC811CB9DFE9}"/>
            </a:ext>
          </a:extLst>
        </cdr:cNvPr>
        <cdr:cNvSpPr txBox="1"/>
      </cdr:nvSpPr>
      <cdr:spPr>
        <a:xfrm xmlns:a="http://schemas.openxmlformats.org/drawingml/2006/main">
          <a:off x="200519" y="178961"/>
          <a:ext cx="7797865" cy="7280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n-US" sz="1600" b="1" dirty="0">
              <a:effectLst/>
              <a:latin typeface="Poppins" panose="020B0604020202020204" charset="0"/>
              <a:cs typeface="Poppins" panose="020B0604020202020204" charset="0"/>
            </a:rPr>
            <a:t>Most</a:t>
          </a:r>
          <a:r>
            <a:rPr lang="en-US" sz="1600" b="1" baseline="0" dirty="0">
              <a:effectLst/>
              <a:latin typeface="Poppins" panose="020B0604020202020204" charset="0"/>
              <a:cs typeface="Poppins" panose="020B0604020202020204" charset="0"/>
            </a:rPr>
            <a:t> Alaska adults have at least one ongoing condition that increases their chances of getting seriously ill or hospitalized with COVID-19.</a:t>
          </a:r>
          <a:endParaRPr lang="en-US" sz="1600" b="1" dirty="0">
            <a:effectLst/>
            <a:latin typeface="Poppins" panose="020B0604020202020204" charset="0"/>
            <a:cs typeface="Poppins" panose="020B060402020202020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21D87-CFA0-40B6-9D06-D06004409613}" type="datetimeFigureOut">
              <a:rPr lang="en-US" smtClean="0"/>
              <a:pPr/>
              <a:t>5/4/2022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EF6C29-B53D-4A33-BAC1-69BE9FCB2D76}" type="slidenum">
              <a:rPr lang="en-US" smtClean="0"/>
              <a:pPr/>
              <a:t>‹#›</a:t>
            </a:fld>
            <a:endParaRPr lang="en-US"/>
          </a:p>
        </p:txBody>
      </p:sp>
    </p:spTree>
    <p:extLst>
      <p:ext uri="{BB962C8B-B14F-4D97-AF65-F5344CB8AC3E}">
        <p14:creationId xmlns:p14="http://schemas.microsoft.com/office/powerpoint/2010/main" val="171621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hss.alaska.gov/dph/Chronic/Pages/Cardiovascular/TakeHeartAlaska/default.asp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29F50-0E4A-4DB1-A9EF-6E945D2C6C17}" type="slidenum">
              <a:rPr lang="en-US" smtClean="0"/>
              <a:t>7</a:t>
            </a:fld>
            <a:endParaRPr lang="en-US"/>
          </a:p>
        </p:txBody>
      </p:sp>
    </p:spTree>
    <p:extLst>
      <p:ext uri="{BB962C8B-B14F-4D97-AF65-F5344CB8AC3E}">
        <p14:creationId xmlns:p14="http://schemas.microsoft.com/office/powerpoint/2010/main" val="344399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E27C31-F4ED-4384-899F-E5F3A70F7C6D}" type="slidenum">
              <a:rPr lang="en-US" smtClean="0"/>
              <a:t>26</a:t>
            </a:fld>
            <a:endParaRPr lang="en-US"/>
          </a:p>
        </p:txBody>
      </p:sp>
    </p:spTree>
    <p:extLst>
      <p:ext uri="{BB962C8B-B14F-4D97-AF65-F5344CB8AC3E}">
        <p14:creationId xmlns:p14="http://schemas.microsoft.com/office/powerpoint/2010/main" val="1200804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F6C29-B53D-4A33-BAC1-69BE9FCB2D76}" type="slidenum">
              <a:rPr lang="en-US" smtClean="0"/>
              <a:pPr/>
              <a:t>28</a:t>
            </a:fld>
            <a:endParaRPr lang="en-US"/>
          </a:p>
        </p:txBody>
      </p:sp>
    </p:spTree>
    <p:extLst>
      <p:ext uri="{BB962C8B-B14F-4D97-AF65-F5344CB8AC3E}">
        <p14:creationId xmlns:p14="http://schemas.microsoft.com/office/powerpoint/2010/main" val="3666645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a:solidFill>
                  <a:srgbClr val="0000FF"/>
                </a:solidFill>
                <a:effectLst/>
                <a:latin typeface="Calibri" panose="020F0502020204030204" pitchFamily="34" charset="0"/>
                <a:ea typeface="Calibri" panose="020F0502020204030204" pitchFamily="34" charset="0"/>
                <a:hlinkClick r:id="rId3"/>
              </a:rPr>
              <a:t>Takeheart.alaska.gov</a:t>
            </a:r>
            <a:r>
              <a:rPr lang="en-US" sz="1200">
                <a:effectLst/>
                <a:latin typeface="Calibri" panose="020F0502020204030204" pitchFamily="34" charset="0"/>
                <a:ea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fld id="{2FA29F50-0E4A-4DB1-A9EF-6E945D2C6C17}" type="slidenum">
              <a:rPr lang="en-US" smtClean="0"/>
              <a:t>29</a:t>
            </a:fld>
            <a:endParaRPr lang="en-US"/>
          </a:p>
        </p:txBody>
      </p:sp>
    </p:spTree>
    <p:extLst>
      <p:ext uri="{BB962C8B-B14F-4D97-AF65-F5344CB8AC3E}">
        <p14:creationId xmlns:p14="http://schemas.microsoft.com/office/powerpoint/2010/main" val="187324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Alaska follows national trends.</a:t>
            </a:r>
          </a:p>
          <a:p>
            <a:endParaRPr lang="en-US"/>
          </a:p>
          <a:p>
            <a:r>
              <a:rPr lang="en-US"/>
              <a:t>CDC publication, April 2019: Health, United States Spotlight Racial and Ethnic Disparities in Heart Disease </a:t>
            </a:r>
          </a:p>
        </p:txBody>
      </p:sp>
      <p:sp>
        <p:nvSpPr>
          <p:cNvPr id="4" name="Slide Number Placeholder 3"/>
          <p:cNvSpPr>
            <a:spLocks noGrp="1"/>
          </p:cNvSpPr>
          <p:nvPr>
            <p:ph type="sldNum" sz="quarter" idx="5"/>
          </p:nvPr>
        </p:nvSpPr>
        <p:spPr/>
        <p:txBody>
          <a:bodyPr/>
          <a:lstStyle/>
          <a:p>
            <a:fld id="{98892AD7-E215-442E-BB56-47A14D8C872F}" type="slidenum">
              <a:rPr lang="en-US" smtClean="0"/>
              <a:t>9</a:t>
            </a:fld>
            <a:endParaRPr lang="en-US"/>
          </a:p>
        </p:txBody>
      </p:sp>
    </p:spTree>
    <p:extLst>
      <p:ext uri="{BB962C8B-B14F-4D97-AF65-F5344CB8AC3E}">
        <p14:creationId xmlns:p14="http://schemas.microsoft.com/office/powerpoint/2010/main" val="115212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Heart Disease, Stroke, and Diabetes burden is not equal.</a:t>
            </a:r>
          </a:p>
          <a:p>
            <a:r>
              <a:rPr lang="en-US" sz="1200" b="0" dirty="0"/>
              <a:t>A coalition must work with and within communities and include community members most impacted by the health issue being addressed. </a:t>
            </a:r>
          </a:p>
          <a:p>
            <a:r>
              <a:rPr lang="en-US" sz="1200" b="0" dirty="0"/>
              <a:t>This requires disaggregating data to understand who bears the most burden.</a:t>
            </a:r>
          </a:p>
          <a:p>
            <a:r>
              <a:rPr lang="en-US" sz="1200" b="0" dirty="0"/>
              <a:t>A first step toward health equity.</a:t>
            </a:r>
          </a:p>
          <a:p>
            <a:endParaRPr lang="en-US" sz="1200" b="0" dirty="0"/>
          </a:p>
          <a:p>
            <a:endParaRPr lang="en-US" dirty="0"/>
          </a:p>
        </p:txBody>
      </p:sp>
      <p:sp>
        <p:nvSpPr>
          <p:cNvPr id="4" name="Slide Number Placeholder 3"/>
          <p:cNvSpPr>
            <a:spLocks noGrp="1"/>
          </p:cNvSpPr>
          <p:nvPr>
            <p:ph type="sldNum" sz="quarter" idx="5"/>
          </p:nvPr>
        </p:nvSpPr>
        <p:spPr/>
        <p:txBody>
          <a:bodyPr/>
          <a:lstStyle/>
          <a:p>
            <a:fld id="{98892AD7-E215-442E-BB56-47A14D8C872F}" type="slidenum">
              <a:rPr lang="en-US" smtClean="0"/>
              <a:t>10</a:t>
            </a:fld>
            <a:endParaRPr lang="en-US"/>
          </a:p>
        </p:txBody>
      </p:sp>
    </p:spTree>
    <p:extLst>
      <p:ext uri="{BB962C8B-B14F-4D97-AF65-F5344CB8AC3E}">
        <p14:creationId xmlns:p14="http://schemas.microsoft.com/office/powerpoint/2010/main" val="329708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In Alaska, Heart Disease is the 2</a:t>
            </a:r>
            <a:r>
              <a:rPr lang="en-US" baseline="30000"/>
              <a:t>nd</a:t>
            </a:r>
            <a:r>
              <a:rPr lang="en-US"/>
              <a:t> leading cause of death, attributed to 1/3 of all deaths in AK. </a:t>
            </a:r>
          </a:p>
          <a:p>
            <a:pPr marL="171450" indent="-171450">
              <a:buFont typeface="Arial" panose="020B0604020202020204" pitchFamily="34" charset="0"/>
              <a:buChar char="•"/>
            </a:pPr>
            <a:r>
              <a:rPr lang="en-US"/>
              <a:t>Heart Disease, Stroke, and Diabetes are experienced differently across regions of our state. NW and YK regions have higher rates of death from stroke and heart disease. While prevalence is higher in the south and southeast for all three.</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98892AD7-E215-442E-BB56-47A14D8C872F}" type="slidenum">
              <a:rPr lang="en-US" smtClean="0"/>
              <a:t>13</a:t>
            </a:fld>
            <a:endParaRPr lang="en-US"/>
          </a:p>
        </p:txBody>
      </p:sp>
    </p:spTree>
    <p:extLst>
      <p:ext uri="{BB962C8B-B14F-4D97-AF65-F5344CB8AC3E}">
        <p14:creationId xmlns:p14="http://schemas.microsoft.com/office/powerpoint/2010/main" val="1869915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222222"/>
                </a:solidFill>
                <a:effectLst/>
                <a:latin typeface="Times New Roman" panose="02020603050405020304" pitchFamily="18" charset="0"/>
                <a:ea typeface="Calibri" panose="020F0502020204030204" pitchFamily="34" charset="0"/>
              </a:rPr>
              <a:t>People with poor cardiovascular health are also at increased risk of severe illness from COVID-19.</a:t>
            </a:r>
            <a:endParaRPr lang="en-US" dirty="0"/>
          </a:p>
        </p:txBody>
      </p:sp>
      <p:sp>
        <p:nvSpPr>
          <p:cNvPr id="4" name="Slide Number Placeholder 3"/>
          <p:cNvSpPr>
            <a:spLocks noGrp="1"/>
          </p:cNvSpPr>
          <p:nvPr>
            <p:ph type="sldNum" sz="quarter" idx="5"/>
          </p:nvPr>
        </p:nvSpPr>
        <p:spPr/>
        <p:txBody>
          <a:bodyPr/>
          <a:lstStyle/>
          <a:p>
            <a:fld id="{2FA29F50-0E4A-4DB1-A9EF-6E945D2C6C17}" type="slidenum">
              <a:rPr lang="en-US" smtClean="0"/>
              <a:t>14</a:t>
            </a:fld>
            <a:endParaRPr lang="en-US"/>
          </a:p>
        </p:txBody>
      </p:sp>
    </p:spTree>
    <p:extLst>
      <p:ext uri="{BB962C8B-B14F-4D97-AF65-F5344CB8AC3E}">
        <p14:creationId xmlns:p14="http://schemas.microsoft.com/office/powerpoint/2010/main" val="21699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Notice the darkest areas are in population centers</a:t>
            </a:r>
          </a:p>
        </p:txBody>
      </p:sp>
      <p:sp>
        <p:nvSpPr>
          <p:cNvPr id="4" name="Slide Number Placeholder 3"/>
          <p:cNvSpPr>
            <a:spLocks noGrp="1"/>
          </p:cNvSpPr>
          <p:nvPr>
            <p:ph type="sldNum" sz="quarter" idx="5"/>
          </p:nvPr>
        </p:nvSpPr>
        <p:spPr/>
        <p:txBody>
          <a:bodyPr/>
          <a:lstStyle/>
          <a:p>
            <a:fld id="{F4EF6C29-B53D-4A33-BAC1-69BE9FCB2D76}" type="slidenum">
              <a:rPr lang="en-US" smtClean="0"/>
              <a:pPr/>
              <a:t>15</a:t>
            </a:fld>
            <a:endParaRPr lang="en-US"/>
          </a:p>
        </p:txBody>
      </p:sp>
    </p:spTree>
    <p:extLst>
      <p:ext uri="{BB962C8B-B14F-4D97-AF65-F5344CB8AC3E}">
        <p14:creationId xmlns:p14="http://schemas.microsoft.com/office/powerpoint/2010/main" val="108626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Notice the lightest areas are in population centers</a:t>
            </a:r>
          </a:p>
          <a:p>
            <a:r>
              <a:rPr lang="en-US"/>
              <a:t>Shows the significant burden of stroke related deaths caused by undiagnosed disease</a:t>
            </a:r>
          </a:p>
        </p:txBody>
      </p:sp>
      <p:sp>
        <p:nvSpPr>
          <p:cNvPr id="4" name="Slide Number Placeholder 3"/>
          <p:cNvSpPr>
            <a:spLocks noGrp="1"/>
          </p:cNvSpPr>
          <p:nvPr>
            <p:ph type="sldNum" sz="quarter" idx="5"/>
          </p:nvPr>
        </p:nvSpPr>
        <p:spPr/>
        <p:txBody>
          <a:bodyPr/>
          <a:lstStyle/>
          <a:p>
            <a:fld id="{F4EF6C29-B53D-4A33-BAC1-69BE9FCB2D76}" type="slidenum">
              <a:rPr lang="en-US" smtClean="0"/>
              <a:pPr/>
              <a:t>16</a:t>
            </a:fld>
            <a:endParaRPr lang="en-US"/>
          </a:p>
        </p:txBody>
      </p:sp>
    </p:spTree>
    <p:extLst>
      <p:ext uri="{BB962C8B-B14F-4D97-AF65-F5344CB8AC3E}">
        <p14:creationId xmlns:p14="http://schemas.microsoft.com/office/powerpoint/2010/main" val="1434168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Heart Disease and Stroke Burden is not equal. In Alaska, some groups are disproportionately impacted by heart disease, stroke, and diabetes</a:t>
            </a:r>
          </a:p>
          <a:p>
            <a:endParaRPr lang="en-US" sz="1200" b="0"/>
          </a:p>
          <a:p>
            <a:pPr marL="171450" indent="-171450">
              <a:buFont typeface="Arial" panose="020B0604020202020204" pitchFamily="34" charset="0"/>
              <a:buChar char="•"/>
            </a:pPr>
            <a:r>
              <a:rPr lang="en-US" sz="1200" b="0"/>
              <a:t>Higher rates of heart disease are found among men, people with fewer economic resources, and individuals over 75</a:t>
            </a:r>
          </a:p>
          <a:p>
            <a:pPr marL="171450" indent="-171450">
              <a:buFont typeface="Arial" panose="020B0604020202020204" pitchFamily="34" charset="0"/>
              <a:buChar char="•"/>
            </a:pPr>
            <a:r>
              <a:rPr lang="en-US" sz="1200" b="0"/>
              <a:t>Higher rates of death from heart disease occur among men, Alaska Native people, and individuals 75 and over</a:t>
            </a:r>
          </a:p>
          <a:p>
            <a:pPr marL="171450" indent="-171450">
              <a:buFont typeface="Arial" panose="020B0604020202020204" pitchFamily="34" charset="0"/>
              <a:buChar char="•"/>
            </a:pPr>
            <a:r>
              <a:rPr lang="en-US" sz="1200" b="0"/>
              <a:t>Higher rates of stroke are found among individuals over 75</a:t>
            </a:r>
          </a:p>
          <a:p>
            <a:pPr marL="171450" indent="-171450">
              <a:buFont typeface="Arial" panose="020B0604020202020204" pitchFamily="34" charset="0"/>
              <a:buChar char="•"/>
            </a:pPr>
            <a:r>
              <a:rPr lang="en-US" sz="1200" b="0"/>
              <a:t>Higher rates of death from stroke occur for Alaska Native People and individuals over 75</a:t>
            </a:r>
          </a:p>
          <a:p>
            <a:endParaRPr lang="en-US"/>
          </a:p>
        </p:txBody>
      </p:sp>
      <p:sp>
        <p:nvSpPr>
          <p:cNvPr id="4" name="Slide Number Placeholder 3"/>
          <p:cNvSpPr>
            <a:spLocks noGrp="1"/>
          </p:cNvSpPr>
          <p:nvPr>
            <p:ph type="sldNum" sz="quarter" idx="5"/>
          </p:nvPr>
        </p:nvSpPr>
        <p:spPr/>
        <p:txBody>
          <a:bodyPr/>
          <a:lstStyle/>
          <a:p>
            <a:fld id="{98892AD7-E215-442E-BB56-47A14D8C872F}" type="slidenum">
              <a:rPr lang="en-US" smtClean="0"/>
              <a:t>17</a:t>
            </a:fld>
            <a:endParaRPr lang="en-US"/>
          </a:p>
        </p:txBody>
      </p:sp>
    </p:spTree>
    <p:extLst>
      <p:ext uri="{BB962C8B-B14F-4D97-AF65-F5344CB8AC3E}">
        <p14:creationId xmlns:p14="http://schemas.microsoft.com/office/powerpoint/2010/main" val="203884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EF6C29-B53D-4A33-BAC1-69BE9FCB2D76}" type="slidenum">
              <a:rPr lang="en-US" smtClean="0"/>
              <a:pPr/>
              <a:t>23</a:t>
            </a:fld>
            <a:endParaRPr lang="en-US"/>
          </a:p>
        </p:txBody>
      </p:sp>
    </p:spTree>
    <p:extLst>
      <p:ext uri="{BB962C8B-B14F-4D97-AF65-F5344CB8AC3E}">
        <p14:creationId xmlns:p14="http://schemas.microsoft.com/office/powerpoint/2010/main" val="417897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D49FDA7-9A1F-4C2E-A814-6A70E5AE34CA}" type="datetimeFigureOut">
              <a:rPr lang="en-US" smtClean="0"/>
              <a:pPr/>
              <a:t>5/4/2022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0E6DB0F-3957-4F13-93BE-F056F54449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49FDA7-9A1F-4C2E-A814-6A70E5AE34CA}"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6DB0F-3957-4F13-93BE-F056F54449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D49FDA7-9A1F-4C2E-A814-6A70E5AE34CA}" type="datetimeFigureOut">
              <a:rPr lang="en-US" smtClean="0"/>
              <a:pPr/>
              <a:t>5/4/2022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0E6DB0F-3957-4F13-93BE-F056F54449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lgn="ctr">
              <a:defRPr b="1">
                <a:solidFill>
                  <a:schemeClr val="bg2">
                    <a:lumMod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CD49FDA7-9A1F-4C2E-A814-6A70E5AE34CA}"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0E6DB0F-3957-4F13-93BE-F056F544498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lvl1pPr>
              <a:defRPr>
                <a:solidFill>
                  <a:schemeClr val="bg1"/>
                </a:solidFill>
              </a:defRPr>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1" cap="none">
                <a:solidFill>
                  <a:schemeClr val="bg2">
                    <a:lumMod val="75000"/>
                  </a:schemeClr>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D49FDA7-9A1F-4C2E-A814-6A70E5AE34CA}" type="datetimeFigureOut">
              <a:rPr lang="en-US" smtClean="0"/>
              <a:pPr/>
              <a:t>5/4/2022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0E6DB0F-3957-4F13-93BE-F056F544498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2">
                    <a:lumMod val="75000"/>
                  </a:schemeClr>
                </a:solidFill>
              </a:defRPr>
            </a:lvl1p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D49FDA7-9A1F-4C2E-A814-6A70E5AE34CA}" type="datetimeFigureOut">
              <a:rPr lang="en-US" smtClean="0"/>
              <a:pPr/>
              <a:t>5/4/2022</a:t>
            </a:fld>
            <a:endParaRPr lang="en-US"/>
          </a:p>
        </p:txBody>
      </p:sp>
      <p:sp>
        <p:nvSpPr>
          <p:cNvPr id="10" name="Slide Number Placeholder 9"/>
          <p:cNvSpPr>
            <a:spLocks noGrp="1"/>
          </p:cNvSpPr>
          <p:nvPr>
            <p:ph type="sldNum" sz="quarter" idx="16"/>
          </p:nvPr>
        </p:nvSpPr>
        <p:spPr/>
        <p:txBody>
          <a:bodyPr rtlCol="0"/>
          <a:lstStyle/>
          <a:p>
            <a:fld id="{C0E6DB0F-3957-4F13-93BE-F056F544498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D49FDA7-9A1F-4C2E-A814-6A70E5AE34CA}" type="datetimeFigureOut">
              <a:rPr lang="en-US" smtClean="0"/>
              <a:pPr/>
              <a:t>5/4/2022</a:t>
            </a:fld>
            <a:endParaRPr lang="en-US"/>
          </a:p>
        </p:txBody>
      </p:sp>
      <p:sp>
        <p:nvSpPr>
          <p:cNvPr id="12" name="Slide Number Placeholder 11"/>
          <p:cNvSpPr>
            <a:spLocks noGrp="1"/>
          </p:cNvSpPr>
          <p:nvPr>
            <p:ph type="sldNum" sz="quarter" idx="16"/>
          </p:nvPr>
        </p:nvSpPr>
        <p:spPr/>
        <p:txBody>
          <a:bodyPr rtlCol="0"/>
          <a:lstStyle/>
          <a:p>
            <a:fld id="{C0E6DB0F-3957-4F13-93BE-F056F544498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D49FDA7-9A1F-4C2E-A814-6A70E5AE34CA}"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0E6DB0F-3957-4F13-93BE-F056F54449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9FDA7-9A1F-4C2E-A814-6A70E5AE34CA}" type="datetimeFigureOut">
              <a:rPr lang="en-US" smtClean="0"/>
              <a:pPr/>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0E6DB0F-3957-4F13-93BE-F056F54449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1"/>
            </a:lvl1pPr>
          </a:lstStyle>
          <a:p>
            <a:r>
              <a:rPr kumimoji="0" lang="en-US"/>
              <a:t>Click to edit Master title style</a:t>
            </a:r>
          </a:p>
        </p:txBody>
      </p:sp>
      <p:sp>
        <p:nvSpPr>
          <p:cNvPr id="5" name="Date Placeholder 4"/>
          <p:cNvSpPr>
            <a:spLocks noGrp="1"/>
          </p:cNvSpPr>
          <p:nvPr>
            <p:ph type="dt" sz="half" idx="10"/>
          </p:nvPr>
        </p:nvSpPr>
        <p:spPr/>
        <p:txBody>
          <a:bodyPr/>
          <a:lstStyle/>
          <a:p>
            <a:fld id="{CD49FDA7-9A1F-4C2E-A814-6A70E5AE34CA}"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0E6DB0F-3957-4F13-93BE-F056F544498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D49FDA7-9A1F-4C2E-A814-6A70E5AE34CA}" type="datetimeFigureOut">
              <a:rPr lang="en-US" smtClean="0"/>
              <a:pPr/>
              <a:t>5/4/2022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0E6DB0F-3957-4F13-93BE-F056F544498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D49FDA7-9A1F-4C2E-A814-6A70E5AE34CA}" type="datetimeFigureOut">
              <a:rPr lang="en-US" smtClean="0"/>
              <a:pPr/>
              <a:t>5/4/2022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0E6DB0F-3957-4F13-93BE-F056F544498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400" b="1" kern="1200">
          <a:solidFill>
            <a:schemeClr val="bg2">
              <a:lumMod val="75000"/>
            </a:schemeClr>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bg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bg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bg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bg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bg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mailto:heart@alaska.gov" TargetMode="External"/><Relationship Id="rId3" Type="http://schemas.openxmlformats.org/officeDocument/2006/relationships/hyperlink" Target="http://diabetes.alaska.gov/" TargetMode="External"/><Relationship Id="rId7" Type="http://schemas.openxmlformats.org/officeDocument/2006/relationships/hyperlink" Target="mailto:ashley.minaei@alaska.gov" TargetMode="External"/><Relationship Id="rId12" Type="http://schemas.openxmlformats.org/officeDocument/2006/relationships/hyperlink" Target="http://dhss.alaska.gov/dph/Chronic/Documents/Cardiovascular/takeheartalaska/TakeHeartAlaska_MembershipForm.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diabetes@alaska.gov" TargetMode="External"/><Relationship Id="rId11" Type="http://schemas.openxmlformats.org/officeDocument/2006/relationships/hyperlink" Target="https://www.facebook.com/TakeHeartAlaska" TargetMode="External"/><Relationship Id="rId5" Type="http://schemas.openxmlformats.org/officeDocument/2006/relationships/hyperlink" Target="http://dhss.alaska.gov/dph/Chronic/Documents/Diabetes/coalition/AKDiabetesCoalition_MembershipForm.pdf" TargetMode="External"/><Relationship Id="rId15" Type="http://schemas.openxmlformats.org/officeDocument/2006/relationships/hyperlink" Target="http://dhss.alaska.gov/dph/Chronic/Pages/default.aspx" TargetMode="External"/><Relationship Id="rId10" Type="http://schemas.openxmlformats.org/officeDocument/2006/relationships/hyperlink" Target="http://takeheart.alaska.gov/" TargetMode="External"/><Relationship Id="rId4" Type="http://schemas.openxmlformats.org/officeDocument/2006/relationships/hyperlink" Target="http://dhss.alaska.gov/dph/Chronic/Documents/Diabetes/coalition/AKDiabetesCoalition_StrategicPlan_2020-25.pdf" TargetMode="External"/><Relationship Id="rId9" Type="http://schemas.openxmlformats.org/officeDocument/2006/relationships/image" Target="../media/image22.png"/><Relationship Id="rId14" Type="http://schemas.openxmlformats.org/officeDocument/2006/relationships/hyperlink" Target="mailto:Ashley.minaei@alaska.gov"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millionhearts.hhs.gov/files/MH_SMBP.pdf" TargetMode="External"/><Relationship Id="rId7" Type="http://schemas.openxmlformats.org/officeDocument/2006/relationships/hyperlink" Target="https://www.cdc.gov/sixeighteen/" TargetMode="External"/><Relationship Id="rId2" Type="http://schemas.openxmlformats.org/officeDocument/2006/relationships/hyperlink" Target="http://millionhearts.hhs.gov/files/MH_SMBP_Clinicians.pdf" TargetMode="External"/><Relationship Id="rId1" Type="http://schemas.openxmlformats.org/officeDocument/2006/relationships/slideLayout" Target="../slideLayouts/slideLayout6.xml"/><Relationship Id="rId6" Type="http://schemas.openxmlformats.org/officeDocument/2006/relationships/hyperlink" Target="https://www.uspreventiveservicestaskforce.org/Page/Document/RecommendationStatementFinal/high-blood-pressure-in-adults-screening" TargetMode="External"/><Relationship Id="rId5" Type="http://schemas.openxmlformats.org/officeDocument/2006/relationships/hyperlink" Target="https://www.uspreventiveservicestaskforce.org/uspstf/recommendation/hypertension-in-adults-screening" TargetMode="External"/><Relationship Id="rId4" Type="http://schemas.openxmlformats.org/officeDocument/2006/relationships/hyperlink" Target="http://millionhearts.hhs.gov/tools-protocols/smbp.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Ashley.Minaei@Alaska.gov" TargetMode="External"/><Relationship Id="rId2" Type="http://schemas.openxmlformats.org/officeDocument/2006/relationships/image" Target="../media/image32.t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pa.org/news/press/releases/2021/03/one-year-pandemic-stres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dhss.alaska.gov/dph/VitalStats/Documents/PDFs/VitalStatistics_AnnualReport_2016.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D251368-C96B-4735-B759-A6AE09F3E2FB}"/>
              </a:ext>
            </a:extLst>
          </p:cNvPr>
          <p:cNvSpPr txBox="1"/>
          <p:nvPr/>
        </p:nvSpPr>
        <p:spPr>
          <a:xfrm>
            <a:off x="82296" y="813816"/>
            <a:ext cx="8924544" cy="5247590"/>
          </a:xfrm>
          <a:prstGeom prst="rect">
            <a:avLst/>
          </a:prstGeom>
          <a:noFill/>
        </p:spPr>
        <p:txBody>
          <a:bodyPr wrap="square" lIns="91440" tIns="45720" rIns="91440" bIns="45720" anchor="t">
            <a:spAutoFit/>
          </a:bodyPr>
          <a:lstStyle/>
          <a:p>
            <a:pPr algn="ctr"/>
            <a:r>
              <a:rPr lang="en-US" sz="2700" dirty="0">
                <a:solidFill>
                  <a:schemeClr val="bg2">
                    <a:lumMod val="75000"/>
                  </a:schemeClr>
                </a:solidFill>
                <a:cs typeface="Calibri"/>
              </a:rPr>
              <a:t>STATE OF ALASKA PUBLIC HEALTH</a:t>
            </a:r>
          </a:p>
          <a:p>
            <a:pPr algn="ctr"/>
            <a:br>
              <a:rPr lang="en-US" sz="3200" b="1" dirty="0">
                <a:solidFill>
                  <a:schemeClr val="bg1"/>
                </a:solidFill>
              </a:rPr>
            </a:br>
            <a:r>
              <a:rPr lang="en-US" sz="3600" b="1" dirty="0">
                <a:solidFill>
                  <a:schemeClr val="bg2">
                    <a:lumMod val="75000"/>
                  </a:schemeClr>
                </a:solidFill>
                <a:cs typeface="Calibri"/>
              </a:rPr>
              <a:t>Health Systems Collaboration Program</a:t>
            </a:r>
            <a:br>
              <a:rPr lang="en-US" sz="3200" b="1" u="sng" dirty="0">
                <a:solidFill>
                  <a:schemeClr val="bg1"/>
                </a:solidFill>
              </a:rPr>
            </a:br>
            <a:br>
              <a:rPr lang="en-US" sz="4400" b="1" u="sng" dirty="0">
                <a:solidFill>
                  <a:schemeClr val="bg1"/>
                </a:solidFill>
              </a:rPr>
            </a:br>
            <a:r>
              <a:rPr lang="en-US" sz="2800" dirty="0">
                <a:solidFill>
                  <a:schemeClr val="bg1"/>
                </a:solidFill>
              </a:rPr>
              <a:t>The role and value of Self Monitored Blood Pressure in preventing furtherance of chronic diseases. </a:t>
            </a:r>
            <a:endParaRPr lang="en-US" sz="1600" dirty="0">
              <a:solidFill>
                <a:schemeClr val="bg2">
                  <a:lumMod val="75000"/>
                </a:schemeClr>
              </a:solidFill>
              <a:cs typeface="Calibri"/>
            </a:endParaRPr>
          </a:p>
          <a:p>
            <a:pPr algn="ctr"/>
            <a:endParaRPr lang="en-US" sz="4000" dirty="0">
              <a:solidFill>
                <a:schemeClr val="bg1"/>
              </a:solidFill>
            </a:endParaRPr>
          </a:p>
          <a:p>
            <a:pPr algn="ctr"/>
            <a:endParaRPr lang="en-US" sz="3200" dirty="0">
              <a:solidFill>
                <a:schemeClr val="bg1"/>
              </a:solidFill>
            </a:endParaRPr>
          </a:p>
          <a:p>
            <a:r>
              <a:rPr lang="en-US" sz="2400" dirty="0">
                <a:solidFill>
                  <a:schemeClr val="bg1"/>
                </a:solidFill>
              </a:rPr>
              <a:t>Ashley Minaei, MPH, CPH</a:t>
            </a:r>
          </a:p>
          <a:p>
            <a:r>
              <a:rPr lang="en-US" sz="2400" dirty="0">
                <a:solidFill>
                  <a:schemeClr val="bg1"/>
                </a:solidFill>
              </a:rPr>
              <a:t>Public Health Specialist II and Program Manager</a:t>
            </a:r>
          </a:p>
          <a:p>
            <a:r>
              <a:rPr lang="en-US" sz="2000" dirty="0">
                <a:solidFill>
                  <a:schemeClr val="bg1"/>
                </a:solidFill>
              </a:rPr>
              <a:t>Section of Chronic Disease Prevention and Health Promotion, DPH, DHSS</a:t>
            </a:r>
          </a:p>
        </p:txBody>
      </p:sp>
    </p:spTree>
    <p:extLst>
      <p:ext uri="{BB962C8B-B14F-4D97-AF65-F5344CB8AC3E}">
        <p14:creationId xmlns:p14="http://schemas.microsoft.com/office/powerpoint/2010/main" val="213266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43FE4-2FA0-4470-8FB6-0DF15A867843}"/>
              </a:ext>
            </a:extLst>
          </p:cNvPr>
          <p:cNvSpPr>
            <a:spLocks noGrp="1"/>
          </p:cNvSpPr>
          <p:nvPr>
            <p:ph type="title"/>
          </p:nvPr>
        </p:nvSpPr>
        <p:spPr>
          <a:xfrm>
            <a:off x="259373" y="365126"/>
            <a:ext cx="7886700" cy="1325563"/>
          </a:xfrm>
        </p:spPr>
        <p:txBody>
          <a:bodyPr>
            <a:normAutofit/>
          </a:bodyPr>
          <a:lstStyle/>
          <a:p>
            <a:r>
              <a:rPr lang="en-US" dirty="0"/>
              <a:t>Disease Burden: A Deeper Look</a:t>
            </a:r>
          </a:p>
        </p:txBody>
      </p:sp>
      <p:sp>
        <p:nvSpPr>
          <p:cNvPr id="5" name="Rectangle 4">
            <a:extLst>
              <a:ext uri="{FF2B5EF4-FFF2-40B4-BE49-F238E27FC236}">
                <a16:creationId xmlns:a16="http://schemas.microsoft.com/office/drawing/2014/main" id="{B9FEC117-B09A-480B-9077-046A5F2F03A1}"/>
              </a:ext>
            </a:extLst>
          </p:cNvPr>
          <p:cNvSpPr/>
          <p:nvPr/>
        </p:nvSpPr>
        <p:spPr>
          <a:xfrm>
            <a:off x="0" y="1912010"/>
            <a:ext cx="9144000" cy="116833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Magnifying glass">
            <a:extLst>
              <a:ext uri="{FF2B5EF4-FFF2-40B4-BE49-F238E27FC236}">
                <a16:creationId xmlns:a16="http://schemas.microsoft.com/office/drawing/2014/main" id="{B63FCB6F-9085-4C26-AAF9-2E74623CE7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3056" y="381410"/>
            <a:ext cx="1143455" cy="1143455"/>
          </a:xfrm>
          <a:prstGeom prst="rect">
            <a:avLst/>
          </a:prstGeom>
        </p:spPr>
      </p:pic>
      <p:pic>
        <p:nvPicPr>
          <p:cNvPr id="8" name="Picture 7">
            <a:extLst>
              <a:ext uri="{FF2B5EF4-FFF2-40B4-BE49-F238E27FC236}">
                <a16:creationId xmlns:a16="http://schemas.microsoft.com/office/drawing/2014/main" id="{AFED926D-4C96-4BC6-94BC-AA30E87250EE}"/>
              </a:ext>
            </a:extLst>
          </p:cNvPr>
          <p:cNvPicPr>
            <a:picLocks noChangeAspect="1"/>
          </p:cNvPicPr>
          <p:nvPr/>
        </p:nvPicPr>
        <p:blipFill>
          <a:blip r:embed="rId5"/>
          <a:stretch>
            <a:fillRect/>
          </a:stretch>
        </p:blipFill>
        <p:spPr>
          <a:xfrm>
            <a:off x="36333" y="2091176"/>
            <a:ext cx="9075009" cy="4701388"/>
          </a:xfrm>
          <a:prstGeom prst="rect">
            <a:avLst/>
          </a:prstGeom>
        </p:spPr>
      </p:pic>
    </p:spTree>
    <p:extLst>
      <p:ext uri="{BB962C8B-B14F-4D97-AF65-F5344CB8AC3E}">
        <p14:creationId xmlns:p14="http://schemas.microsoft.com/office/powerpoint/2010/main" val="36808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DA675E-8881-4A91-96FB-9C2C6F3324D0}"/>
              </a:ext>
            </a:extLst>
          </p:cNvPr>
          <p:cNvPicPr>
            <a:picLocks noChangeAspect="1"/>
          </p:cNvPicPr>
          <p:nvPr/>
        </p:nvPicPr>
        <p:blipFill rotWithShape="1">
          <a:blip r:embed="rId2">
            <a:extLst>
              <a:ext uri="{28A0092B-C50C-407E-A947-70E740481C1C}">
                <a14:useLocalDpi xmlns:a14="http://schemas.microsoft.com/office/drawing/2010/main" val="0"/>
              </a:ext>
            </a:extLst>
          </a:blip>
          <a:srcRect t="28900"/>
          <a:stretch/>
        </p:blipFill>
        <p:spPr>
          <a:xfrm>
            <a:off x="440601" y="1777427"/>
            <a:ext cx="8444096" cy="3303146"/>
          </a:xfrm>
          <a:prstGeom prst="rect">
            <a:avLst/>
          </a:prstGeom>
        </p:spPr>
      </p:pic>
      <p:sp>
        <p:nvSpPr>
          <p:cNvPr id="2" name="Title 1">
            <a:extLst>
              <a:ext uri="{FF2B5EF4-FFF2-40B4-BE49-F238E27FC236}">
                <a16:creationId xmlns:a16="http://schemas.microsoft.com/office/drawing/2014/main" id="{5734FA42-D422-4FD0-979B-7BE9271BE5E5}"/>
              </a:ext>
            </a:extLst>
          </p:cNvPr>
          <p:cNvSpPr>
            <a:spLocks noGrp="1"/>
          </p:cNvSpPr>
          <p:nvPr>
            <p:ph type="title"/>
          </p:nvPr>
        </p:nvSpPr>
        <p:spPr/>
        <p:txBody>
          <a:bodyPr>
            <a:normAutofit/>
          </a:bodyPr>
          <a:lstStyle/>
          <a:p>
            <a:pPr algn="ctr"/>
            <a:r>
              <a:rPr lang="en-US" dirty="0"/>
              <a:t>Making an impact</a:t>
            </a:r>
          </a:p>
        </p:txBody>
      </p:sp>
      <p:graphicFrame>
        <p:nvGraphicFramePr>
          <p:cNvPr id="3" name="Diagram 2">
            <a:extLst>
              <a:ext uri="{FF2B5EF4-FFF2-40B4-BE49-F238E27FC236}">
                <a16:creationId xmlns:a16="http://schemas.microsoft.com/office/drawing/2014/main" id="{35959385-20D9-4C20-A230-6A48760878D6}"/>
              </a:ext>
            </a:extLst>
          </p:cNvPr>
          <p:cNvGraphicFramePr/>
          <p:nvPr/>
        </p:nvGraphicFramePr>
        <p:xfrm>
          <a:off x="579511" y="4820075"/>
          <a:ext cx="7984978" cy="1243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9720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C9C99-2296-458B-8D82-39515BAF9B3B}"/>
              </a:ext>
            </a:extLst>
          </p:cNvPr>
          <p:cNvSpPr>
            <a:spLocks noGrp="1"/>
          </p:cNvSpPr>
          <p:nvPr>
            <p:ph type="title"/>
          </p:nvPr>
        </p:nvSpPr>
        <p:spPr/>
        <p:txBody>
          <a:bodyPr>
            <a:normAutofit/>
          </a:bodyPr>
          <a:lstStyle/>
          <a:p>
            <a:pPr algn="ctr"/>
            <a:r>
              <a:rPr lang="en-US" dirty="0"/>
              <a:t>Risk Factors</a:t>
            </a:r>
          </a:p>
        </p:txBody>
      </p:sp>
      <p:sp>
        <p:nvSpPr>
          <p:cNvPr id="5" name="Content Placeholder 4">
            <a:extLst>
              <a:ext uri="{FF2B5EF4-FFF2-40B4-BE49-F238E27FC236}">
                <a16:creationId xmlns:a16="http://schemas.microsoft.com/office/drawing/2014/main" id="{CA1102A5-37BA-417F-AB47-EC688A1BCE8F}"/>
              </a:ext>
            </a:extLst>
          </p:cNvPr>
          <p:cNvSpPr>
            <a:spLocks noGrp="1"/>
          </p:cNvSpPr>
          <p:nvPr>
            <p:ph sz="half" idx="1"/>
          </p:nvPr>
        </p:nvSpPr>
        <p:spPr>
          <a:xfrm>
            <a:off x="609600" y="1219200"/>
            <a:ext cx="3886200" cy="4572000"/>
          </a:xfrm>
        </p:spPr>
        <p:txBody>
          <a:bodyPr/>
          <a:lstStyle/>
          <a:p>
            <a:r>
              <a:rPr lang="en-US" dirty="0"/>
              <a:t>Obesity</a:t>
            </a:r>
          </a:p>
          <a:p>
            <a:r>
              <a:rPr lang="en-US" dirty="0"/>
              <a:t>Lack of physical activity</a:t>
            </a:r>
          </a:p>
        </p:txBody>
      </p:sp>
      <p:sp>
        <p:nvSpPr>
          <p:cNvPr id="6" name="Content Placeholder 5">
            <a:extLst>
              <a:ext uri="{FF2B5EF4-FFF2-40B4-BE49-F238E27FC236}">
                <a16:creationId xmlns:a16="http://schemas.microsoft.com/office/drawing/2014/main" id="{0B60981F-6138-492A-9F61-49C75E08B05C}"/>
              </a:ext>
            </a:extLst>
          </p:cNvPr>
          <p:cNvSpPr>
            <a:spLocks noGrp="1"/>
          </p:cNvSpPr>
          <p:nvPr>
            <p:ph sz="half" idx="2"/>
          </p:nvPr>
        </p:nvSpPr>
        <p:spPr>
          <a:xfrm>
            <a:off x="4844901" y="1219200"/>
            <a:ext cx="3886200" cy="4572000"/>
          </a:xfrm>
        </p:spPr>
        <p:txBody>
          <a:bodyPr/>
          <a:lstStyle/>
          <a:p>
            <a:r>
              <a:rPr lang="en-US" dirty="0"/>
              <a:t>High Blood Pressure</a:t>
            </a:r>
          </a:p>
          <a:p>
            <a:r>
              <a:rPr lang="en-US" dirty="0"/>
              <a:t>High Cholesterol</a:t>
            </a:r>
          </a:p>
          <a:p>
            <a:r>
              <a:rPr lang="en-US" dirty="0"/>
              <a:t>Smoking</a:t>
            </a:r>
          </a:p>
        </p:txBody>
      </p:sp>
      <p:pic>
        <p:nvPicPr>
          <p:cNvPr id="4" name="Picture 3">
            <a:extLst>
              <a:ext uri="{FF2B5EF4-FFF2-40B4-BE49-F238E27FC236}">
                <a16:creationId xmlns:a16="http://schemas.microsoft.com/office/drawing/2014/main" id="{DF8A346D-68BD-48AE-8FCF-CE4DF48805F1}"/>
              </a:ext>
            </a:extLst>
          </p:cNvPr>
          <p:cNvPicPr>
            <a:picLocks noChangeAspect="1"/>
          </p:cNvPicPr>
          <p:nvPr/>
        </p:nvPicPr>
        <p:blipFill>
          <a:blip r:embed="rId2"/>
          <a:stretch>
            <a:fillRect/>
          </a:stretch>
        </p:blipFill>
        <p:spPr>
          <a:xfrm>
            <a:off x="0" y="3088812"/>
            <a:ext cx="9183724" cy="2773817"/>
          </a:xfrm>
          <a:prstGeom prst="rect">
            <a:avLst/>
          </a:prstGeom>
        </p:spPr>
      </p:pic>
    </p:spTree>
    <p:extLst>
      <p:ext uri="{BB962C8B-B14F-4D97-AF65-F5344CB8AC3E}">
        <p14:creationId xmlns:p14="http://schemas.microsoft.com/office/powerpoint/2010/main" val="181173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4296-1F9C-40FC-AAE4-14BE085F26E2}"/>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38246B9-7110-4C74-B9E5-608E95307C98}"/>
              </a:ext>
            </a:extLst>
          </p:cNvPr>
          <p:cNvPicPr>
            <a:picLocks noChangeAspect="1"/>
          </p:cNvPicPr>
          <p:nvPr/>
        </p:nvPicPr>
        <p:blipFill>
          <a:blip r:embed="rId3"/>
          <a:stretch>
            <a:fillRect/>
          </a:stretch>
        </p:blipFill>
        <p:spPr>
          <a:xfrm>
            <a:off x="0" y="113729"/>
            <a:ext cx="9144000" cy="4841497"/>
          </a:xfrm>
          <a:prstGeom prst="rect">
            <a:avLst/>
          </a:prstGeom>
        </p:spPr>
      </p:pic>
      <p:pic>
        <p:nvPicPr>
          <p:cNvPr id="6" name="Picture 5">
            <a:extLst>
              <a:ext uri="{FF2B5EF4-FFF2-40B4-BE49-F238E27FC236}">
                <a16:creationId xmlns:a16="http://schemas.microsoft.com/office/drawing/2014/main" id="{7C2CA910-3812-40C7-BDCC-20F83AB43F52}"/>
              </a:ext>
            </a:extLst>
          </p:cNvPr>
          <p:cNvPicPr>
            <a:picLocks noChangeAspect="1"/>
          </p:cNvPicPr>
          <p:nvPr/>
        </p:nvPicPr>
        <p:blipFill>
          <a:blip r:embed="rId4"/>
          <a:stretch>
            <a:fillRect/>
          </a:stretch>
        </p:blipFill>
        <p:spPr>
          <a:xfrm>
            <a:off x="609600" y="4860819"/>
            <a:ext cx="8587823" cy="1981806"/>
          </a:xfrm>
          <a:prstGeom prst="rect">
            <a:avLst/>
          </a:prstGeom>
        </p:spPr>
      </p:pic>
    </p:spTree>
    <p:extLst>
      <p:ext uri="{BB962C8B-B14F-4D97-AF65-F5344CB8AC3E}">
        <p14:creationId xmlns:p14="http://schemas.microsoft.com/office/powerpoint/2010/main" val="337074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DCD6B8-DCDA-7846-8B39-6D52DB8AF747}"/>
              </a:ext>
            </a:extLst>
          </p:cNvPr>
          <p:cNvSpPr>
            <a:spLocks noGrp="1"/>
          </p:cNvSpPr>
          <p:nvPr>
            <p:ph type="title"/>
          </p:nvPr>
        </p:nvSpPr>
        <p:spPr/>
        <p:txBody>
          <a:bodyPr>
            <a:noAutofit/>
          </a:bodyPr>
          <a:lstStyle/>
          <a:p>
            <a:pPr algn="ctr"/>
            <a:r>
              <a:rPr lang="en-US" dirty="0"/>
              <a:t>Alaskans + Underlying Conditions</a:t>
            </a:r>
          </a:p>
        </p:txBody>
      </p:sp>
      <p:graphicFrame>
        <p:nvGraphicFramePr>
          <p:cNvPr id="9" name="Chart 8">
            <a:extLst>
              <a:ext uri="{FF2B5EF4-FFF2-40B4-BE49-F238E27FC236}">
                <a16:creationId xmlns:a16="http://schemas.microsoft.com/office/drawing/2014/main" id="{532F048B-7B87-4382-B447-3EA6158B9943}"/>
              </a:ext>
            </a:extLst>
          </p:cNvPr>
          <p:cNvGraphicFramePr/>
          <p:nvPr>
            <p:extLst>
              <p:ext uri="{D42A27DB-BD31-4B8C-83A1-F6EECF244321}">
                <p14:modId xmlns:p14="http://schemas.microsoft.com/office/powerpoint/2010/main" val="2187571508"/>
              </p:ext>
            </p:extLst>
          </p:nvPr>
        </p:nvGraphicFramePr>
        <p:xfrm>
          <a:off x="447346" y="1255566"/>
          <a:ext cx="7998384" cy="498763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0A913C8-36A7-4085-934F-8D023B840B75}"/>
              </a:ext>
            </a:extLst>
          </p:cNvPr>
          <p:cNvSpPr txBox="1"/>
          <p:nvPr/>
        </p:nvSpPr>
        <p:spPr>
          <a:xfrm>
            <a:off x="281354" y="6455159"/>
            <a:ext cx="6858000" cy="215444"/>
          </a:xfrm>
          <a:prstGeom prst="rect">
            <a:avLst/>
          </a:prstGeom>
          <a:noFill/>
        </p:spPr>
        <p:txBody>
          <a:bodyPr wrap="square">
            <a:spAutoFit/>
          </a:bodyPr>
          <a:lstStyle/>
          <a:p>
            <a:r>
              <a:rPr lang="en-US" sz="800" b="1" dirty="0">
                <a:latin typeface="Poppins" panose="020B0604020202020204" charset="0"/>
                <a:cs typeface="Poppins" panose="020B0604020202020204" charset="0"/>
              </a:rPr>
              <a:t>DHSS Insights Blog: http://dhss.alaska.gov/dph/Epi/id/Pages/COVID-19/blog/default.aspx</a:t>
            </a:r>
          </a:p>
        </p:txBody>
      </p:sp>
    </p:spTree>
    <p:extLst>
      <p:ext uri="{BB962C8B-B14F-4D97-AF65-F5344CB8AC3E}">
        <p14:creationId xmlns:p14="http://schemas.microsoft.com/office/powerpoint/2010/main" val="78937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7AA3B-68A2-4DB5-A715-307F313A93EB}"/>
              </a:ext>
            </a:extLst>
          </p:cNvPr>
          <p:cNvSpPr>
            <a:spLocks noGrp="1"/>
          </p:cNvSpPr>
          <p:nvPr>
            <p:ph type="title"/>
          </p:nvPr>
        </p:nvSpPr>
        <p:spPr/>
        <p:txBody>
          <a:bodyPr>
            <a:noAutofit/>
          </a:bodyPr>
          <a:lstStyle/>
          <a:p>
            <a:r>
              <a:rPr lang="en-US" sz="3200" dirty="0"/>
              <a:t>Prevalence of Ever Being Diagnosed with Heart Disease Among Adults by Public Health System Regions (2012-2016)</a:t>
            </a:r>
          </a:p>
        </p:txBody>
      </p:sp>
      <p:pic>
        <p:nvPicPr>
          <p:cNvPr id="4" name="Content Placeholder 3" descr="Data for this map are included in the table below. ">
            <a:extLst>
              <a:ext uri="{FF2B5EF4-FFF2-40B4-BE49-F238E27FC236}">
                <a16:creationId xmlns:a16="http://schemas.microsoft.com/office/drawing/2014/main" id="{46067130-FADC-495D-8BB6-86BDED2DD243}"/>
              </a:ext>
            </a:extLst>
          </p:cNvPr>
          <p:cNvPicPr>
            <a:picLocks noGrp="1"/>
          </p:cNvPicPr>
          <p:nvPr>
            <p:ph sz="quarter" idx="1"/>
          </p:nvPr>
        </p:nvPicPr>
        <p:blipFill rotWithShape="1">
          <a:blip r:embed="rId3">
            <a:extLst>
              <a:ext uri="{28A0092B-C50C-407E-A947-70E740481C1C}">
                <a14:useLocalDpi xmlns:a14="http://schemas.microsoft.com/office/drawing/2010/main" val="0"/>
              </a:ext>
            </a:extLst>
          </a:blip>
          <a:srcRect l="8977" t="10043" r="20388" b="6066"/>
          <a:stretch/>
        </p:blipFill>
        <p:spPr bwMode="auto">
          <a:xfrm>
            <a:off x="1434800" y="1600200"/>
            <a:ext cx="6509349" cy="4495800"/>
          </a:xfrm>
          <a:prstGeom prst="rect">
            <a:avLst/>
          </a:prstGeom>
          <a:ln>
            <a:solidFill>
              <a:schemeClr val="bg1">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935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1B17-AC26-4AAE-821E-689F396BF521}"/>
              </a:ext>
            </a:extLst>
          </p:cNvPr>
          <p:cNvSpPr>
            <a:spLocks noGrp="1"/>
          </p:cNvSpPr>
          <p:nvPr>
            <p:ph type="title"/>
          </p:nvPr>
        </p:nvSpPr>
        <p:spPr/>
        <p:txBody>
          <a:bodyPr>
            <a:noAutofit/>
          </a:bodyPr>
          <a:lstStyle/>
          <a:p>
            <a:r>
              <a:rPr lang="en-US" sz="3600" dirty="0"/>
              <a:t>Stroke Related Death Rates, by Public Health Systems Region (2007-2016)</a:t>
            </a:r>
          </a:p>
        </p:txBody>
      </p:sp>
      <p:pic>
        <p:nvPicPr>
          <p:cNvPr id="4" name="Content Placeholder 3" descr="Data for this map are included in the table below. ">
            <a:extLst>
              <a:ext uri="{FF2B5EF4-FFF2-40B4-BE49-F238E27FC236}">
                <a16:creationId xmlns:a16="http://schemas.microsoft.com/office/drawing/2014/main" id="{9109594B-0128-4623-8763-E48A6ABEE633}"/>
              </a:ext>
            </a:extLst>
          </p:cNvPr>
          <p:cNvPicPr>
            <a:picLocks noGrp="1"/>
          </p:cNvPicPr>
          <p:nvPr>
            <p:ph sz="quarter" idx="1"/>
          </p:nvPr>
        </p:nvPicPr>
        <p:blipFill rotWithShape="1">
          <a:blip r:embed="rId3">
            <a:extLst>
              <a:ext uri="{28A0092B-C50C-407E-A947-70E740481C1C}">
                <a14:useLocalDpi xmlns:a14="http://schemas.microsoft.com/office/drawing/2010/main" val="0"/>
              </a:ext>
            </a:extLst>
          </a:blip>
          <a:srcRect l="10102" t="8735" r="12567" b="6574"/>
          <a:stretch/>
        </p:blipFill>
        <p:spPr bwMode="auto">
          <a:xfrm>
            <a:off x="1384607" y="1600200"/>
            <a:ext cx="6609736" cy="4495800"/>
          </a:xfrm>
          <a:prstGeom prst="rect">
            <a:avLst/>
          </a:prstGeom>
          <a:ln>
            <a:solidFill>
              <a:schemeClr val="bg1">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703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187F0-62D6-4A1D-A031-2E2376B2C999}"/>
              </a:ext>
            </a:extLst>
          </p:cNvPr>
          <p:cNvSpPr>
            <a:spLocks noGrp="1"/>
          </p:cNvSpPr>
          <p:nvPr>
            <p:ph type="title"/>
          </p:nvPr>
        </p:nvSpPr>
        <p:spPr/>
        <p:txBody>
          <a:bodyPr>
            <a:normAutofit/>
          </a:bodyPr>
          <a:lstStyle/>
          <a:p>
            <a:pPr algn="ctr"/>
            <a:r>
              <a:rPr lang="en-US" dirty="0"/>
              <a:t>Who has Hypertension?</a:t>
            </a:r>
          </a:p>
        </p:txBody>
      </p:sp>
      <p:pic>
        <p:nvPicPr>
          <p:cNvPr id="4" name="Picture 3">
            <a:extLst>
              <a:ext uri="{FF2B5EF4-FFF2-40B4-BE49-F238E27FC236}">
                <a16:creationId xmlns:a16="http://schemas.microsoft.com/office/drawing/2014/main" id="{57746767-AC4D-4DC8-AFDD-5902DC5D6DE6}"/>
              </a:ext>
            </a:extLst>
          </p:cNvPr>
          <p:cNvPicPr>
            <a:picLocks noChangeAspect="1"/>
          </p:cNvPicPr>
          <p:nvPr/>
        </p:nvPicPr>
        <p:blipFill>
          <a:blip r:embed="rId3"/>
          <a:stretch>
            <a:fillRect/>
          </a:stretch>
        </p:blipFill>
        <p:spPr>
          <a:xfrm>
            <a:off x="90487" y="1004887"/>
            <a:ext cx="8963025" cy="4848225"/>
          </a:xfrm>
          <a:prstGeom prst="rect">
            <a:avLst/>
          </a:prstGeom>
        </p:spPr>
      </p:pic>
    </p:spTree>
    <p:extLst>
      <p:ext uri="{BB962C8B-B14F-4D97-AF65-F5344CB8AC3E}">
        <p14:creationId xmlns:p14="http://schemas.microsoft.com/office/powerpoint/2010/main" val="1142338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53E4-6499-4524-85EF-3C9EC41E337D}"/>
              </a:ext>
            </a:extLst>
          </p:cNvPr>
          <p:cNvSpPr>
            <a:spLocks noGrp="1"/>
          </p:cNvSpPr>
          <p:nvPr>
            <p:ph type="title"/>
          </p:nvPr>
        </p:nvSpPr>
        <p:spPr>
          <a:xfrm>
            <a:off x="612648" y="228600"/>
            <a:ext cx="8153400" cy="3429000"/>
          </a:xfrm>
        </p:spPr>
        <p:txBody>
          <a:bodyPr>
            <a:normAutofit/>
          </a:bodyPr>
          <a:lstStyle/>
          <a:p>
            <a:r>
              <a:rPr lang="en-US" dirty="0"/>
              <a:t>Managing, preventing or delaying through risk reduction programs</a:t>
            </a:r>
          </a:p>
        </p:txBody>
      </p:sp>
      <p:sp>
        <p:nvSpPr>
          <p:cNvPr id="3" name="Content Placeholder 2">
            <a:extLst>
              <a:ext uri="{FF2B5EF4-FFF2-40B4-BE49-F238E27FC236}">
                <a16:creationId xmlns:a16="http://schemas.microsoft.com/office/drawing/2014/main" id="{2069EADA-14CD-450A-89A6-0059C3D5BB63}"/>
              </a:ext>
            </a:extLst>
          </p:cNvPr>
          <p:cNvSpPr>
            <a:spLocks noGrp="1"/>
          </p:cNvSpPr>
          <p:nvPr>
            <p:ph sz="quarter" idx="1"/>
          </p:nvPr>
        </p:nvSpPr>
        <p:spPr>
          <a:xfrm>
            <a:off x="612648" y="4250986"/>
            <a:ext cx="8153400" cy="1845013"/>
          </a:xfrm>
        </p:spPr>
        <p:txBody>
          <a:bodyPr/>
          <a:lstStyle/>
          <a:p>
            <a:endParaRPr lang="en-US" dirty="0"/>
          </a:p>
        </p:txBody>
      </p:sp>
    </p:spTree>
    <p:extLst>
      <p:ext uri="{BB962C8B-B14F-4D97-AF65-F5344CB8AC3E}">
        <p14:creationId xmlns:p14="http://schemas.microsoft.com/office/powerpoint/2010/main" val="193500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5581-07E6-4304-9D9E-A61D911D13D3}"/>
              </a:ext>
            </a:extLst>
          </p:cNvPr>
          <p:cNvSpPr>
            <a:spLocks noGrp="1"/>
          </p:cNvSpPr>
          <p:nvPr>
            <p:ph type="title"/>
          </p:nvPr>
        </p:nvSpPr>
        <p:spPr/>
        <p:txBody>
          <a:bodyPr/>
          <a:lstStyle/>
          <a:p>
            <a:r>
              <a:rPr lang="en-US" dirty="0"/>
              <a:t>A few State supported programs</a:t>
            </a:r>
          </a:p>
        </p:txBody>
      </p:sp>
      <p:sp>
        <p:nvSpPr>
          <p:cNvPr id="3" name="Content Placeholder 2">
            <a:extLst>
              <a:ext uri="{FF2B5EF4-FFF2-40B4-BE49-F238E27FC236}">
                <a16:creationId xmlns:a16="http://schemas.microsoft.com/office/drawing/2014/main" id="{E729EDAB-AB49-4ED1-9216-10E9D40F48A6}"/>
              </a:ext>
            </a:extLst>
          </p:cNvPr>
          <p:cNvSpPr>
            <a:spLocks noGrp="1"/>
          </p:cNvSpPr>
          <p:nvPr>
            <p:ph sz="quarter" idx="1"/>
          </p:nvPr>
        </p:nvSpPr>
        <p:spPr>
          <a:xfrm>
            <a:off x="474786" y="1600200"/>
            <a:ext cx="8153400" cy="4495800"/>
          </a:xfrm>
        </p:spPr>
        <p:txBody>
          <a:bodyPr>
            <a:normAutofit/>
          </a:bodyPr>
          <a:lstStyle/>
          <a:p>
            <a:r>
              <a:rPr lang="en-US" sz="2400" dirty="0"/>
              <a:t>National Diabetes Prevention Program (NDPP)</a:t>
            </a:r>
          </a:p>
          <a:p>
            <a:r>
              <a:rPr lang="en-US" sz="2400" dirty="0"/>
              <a:t>Self Management Resource Center (SMRC)</a:t>
            </a:r>
          </a:p>
          <a:p>
            <a:r>
              <a:rPr lang="en-US" sz="2400" dirty="0"/>
              <a:t>Self Monitoring Blood Pressure (SMBP)</a:t>
            </a:r>
          </a:p>
          <a:p>
            <a:r>
              <a:rPr lang="en-US" sz="2400" dirty="0"/>
              <a:t>Diabetes Self Management Education and Support (DSMES)</a:t>
            </a:r>
          </a:p>
          <a:p>
            <a:pPr marL="0" indent="0">
              <a:buNone/>
            </a:pPr>
            <a:endParaRPr lang="en-US" sz="2400" dirty="0"/>
          </a:p>
          <a:p>
            <a:pPr marL="0" indent="0">
              <a:buNone/>
            </a:pPr>
            <a:r>
              <a:rPr lang="en-US" sz="2400" dirty="0" err="1"/>
              <a:t>SoA</a:t>
            </a:r>
            <a:r>
              <a:rPr lang="en-US" sz="2400" dirty="0"/>
              <a:t> support is specifically directed towards </a:t>
            </a:r>
            <a:r>
              <a:rPr lang="en-US" sz="2400" b="1" dirty="0"/>
              <a:t>evidence based, recognized or accredited programs</a:t>
            </a:r>
            <a:r>
              <a:rPr lang="en-US" sz="2400" dirty="0"/>
              <a:t>. </a:t>
            </a:r>
          </a:p>
        </p:txBody>
      </p:sp>
    </p:spTree>
    <p:extLst>
      <p:ext uri="{BB962C8B-B14F-4D97-AF65-F5344CB8AC3E}">
        <p14:creationId xmlns:p14="http://schemas.microsoft.com/office/powerpoint/2010/main" val="192384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55952-D404-4D0F-8892-279ECF4272BA}"/>
              </a:ext>
            </a:extLst>
          </p:cNvPr>
          <p:cNvSpPr>
            <a:spLocks noGrp="1"/>
          </p:cNvSpPr>
          <p:nvPr>
            <p:ph type="title"/>
          </p:nvPr>
        </p:nvSpPr>
        <p:spPr/>
        <p:txBody>
          <a:bodyPr/>
          <a:lstStyle/>
          <a:p>
            <a:pPr algn="ctr"/>
            <a:r>
              <a:rPr lang="en-US" dirty="0">
                <a:solidFill>
                  <a:schemeClr val="bg2">
                    <a:lumMod val="75000"/>
                  </a:schemeClr>
                </a:solidFill>
              </a:rPr>
              <a:t>Land acknowledgement </a:t>
            </a:r>
          </a:p>
        </p:txBody>
      </p:sp>
      <p:sp>
        <p:nvSpPr>
          <p:cNvPr id="3" name="Content Placeholder 2">
            <a:extLst>
              <a:ext uri="{FF2B5EF4-FFF2-40B4-BE49-F238E27FC236}">
                <a16:creationId xmlns:a16="http://schemas.microsoft.com/office/drawing/2014/main" id="{A4E650EC-2EA9-4817-AE8C-AA2181BBE9BF}"/>
              </a:ext>
            </a:extLst>
          </p:cNvPr>
          <p:cNvSpPr>
            <a:spLocks noGrp="1"/>
          </p:cNvSpPr>
          <p:nvPr>
            <p:ph sz="quarter" idx="1"/>
          </p:nvPr>
        </p:nvSpPr>
        <p:spPr>
          <a:xfrm>
            <a:off x="612648" y="1219200"/>
            <a:ext cx="8153400" cy="3868366"/>
          </a:xfrm>
        </p:spPr>
        <p:txBody>
          <a:bodyPr vert="horz" lIns="91440" tIns="45720" rIns="91440" bIns="45720" anchor="t">
            <a:noAutofit/>
          </a:bodyPr>
          <a:lstStyle/>
          <a:p>
            <a:pPr marL="0" indent="0">
              <a:buNone/>
            </a:pPr>
            <a:r>
              <a:rPr lang="en-US" sz="2400" dirty="0">
                <a:solidFill>
                  <a:schemeClr val="bg1"/>
                </a:solidFill>
                <a:ea typeface="+mn-lt"/>
                <a:cs typeface="+mn-lt"/>
              </a:rPr>
              <a:t>I want to acknowledge that our work today is done on traditional </a:t>
            </a:r>
            <a:r>
              <a:rPr lang="en-US" sz="2400" dirty="0" err="1">
                <a:solidFill>
                  <a:schemeClr val="bg1"/>
                </a:solidFill>
                <a:ea typeface="+mn-lt"/>
                <a:cs typeface="+mn-lt"/>
              </a:rPr>
              <a:t>Dena’ina</a:t>
            </a:r>
            <a:r>
              <a:rPr lang="en-US" sz="2400" dirty="0">
                <a:solidFill>
                  <a:schemeClr val="bg1"/>
                </a:solidFill>
                <a:ea typeface="+mn-lt"/>
                <a:cs typeface="+mn-lt"/>
              </a:rPr>
              <a:t> land, whose original people are the </a:t>
            </a:r>
            <a:r>
              <a:rPr lang="en-US" sz="2400" dirty="0" err="1">
                <a:solidFill>
                  <a:schemeClr val="bg1"/>
                </a:solidFill>
                <a:ea typeface="+mn-lt"/>
                <a:cs typeface="+mn-lt"/>
              </a:rPr>
              <a:t>Dena’ina</a:t>
            </a:r>
            <a:r>
              <a:rPr lang="en-US" sz="2400" dirty="0">
                <a:solidFill>
                  <a:schemeClr val="bg1"/>
                </a:solidFill>
                <a:ea typeface="+mn-lt"/>
                <a:cs typeface="+mn-lt"/>
              </a:rPr>
              <a:t> Athabascan people, one of Alaska’s many distinct and diverse indigenous groups.</a:t>
            </a:r>
          </a:p>
          <a:p>
            <a:pPr marL="0" indent="0">
              <a:buNone/>
            </a:pPr>
            <a:endParaRPr lang="en-US" sz="2400" dirty="0">
              <a:solidFill>
                <a:schemeClr val="bg1"/>
              </a:solidFill>
              <a:ea typeface="+mn-lt"/>
              <a:cs typeface="+mn-lt"/>
            </a:endParaRPr>
          </a:p>
          <a:p>
            <a:pPr marL="0" indent="0">
              <a:buNone/>
            </a:pPr>
            <a:r>
              <a:rPr lang="en-US" sz="2400" dirty="0">
                <a:solidFill>
                  <a:schemeClr val="bg1"/>
                </a:solidFill>
                <a:ea typeface="+mn-lt"/>
                <a:cs typeface="+mn-lt"/>
              </a:rPr>
              <a:t>Generations of indigenous Native Alaskans created the Alaska that sustains us today. </a:t>
            </a:r>
          </a:p>
          <a:p>
            <a:pPr marL="0" indent="0">
              <a:buNone/>
            </a:pPr>
            <a:r>
              <a:rPr lang="en-US" sz="2400" dirty="0">
                <a:solidFill>
                  <a:schemeClr val="bg1"/>
                </a:solidFill>
                <a:ea typeface="+mn-lt"/>
                <a:cs typeface="+mn-lt"/>
              </a:rPr>
              <a:t>It is my hope that our public health work supports everyone’s ability to thrive in their traditional homeland. </a:t>
            </a:r>
            <a:endParaRPr lang="en-US" sz="2400" dirty="0">
              <a:solidFill>
                <a:schemeClr val="bg1"/>
              </a:solidFill>
              <a:cs typeface="Calibri"/>
            </a:endParaRPr>
          </a:p>
        </p:txBody>
      </p:sp>
      <p:sp>
        <p:nvSpPr>
          <p:cNvPr id="5" name="TextBox 4">
            <a:extLst>
              <a:ext uri="{FF2B5EF4-FFF2-40B4-BE49-F238E27FC236}">
                <a16:creationId xmlns:a16="http://schemas.microsoft.com/office/drawing/2014/main" id="{A4F8F57B-D78E-454C-8BE4-6E143D884934}"/>
              </a:ext>
            </a:extLst>
          </p:cNvPr>
          <p:cNvSpPr txBox="1"/>
          <p:nvPr/>
        </p:nvSpPr>
        <p:spPr>
          <a:xfrm>
            <a:off x="733421" y="5472910"/>
            <a:ext cx="7677157" cy="646331"/>
          </a:xfrm>
          <a:prstGeom prst="rect">
            <a:avLst/>
          </a:prstGeom>
          <a:noFill/>
        </p:spPr>
        <p:txBody>
          <a:bodyPr wrap="square">
            <a:spAutoFit/>
          </a:bodyPr>
          <a:lstStyle/>
          <a:p>
            <a:pPr marL="0" marR="0">
              <a:spcBef>
                <a:spcPts val="0"/>
              </a:spcBef>
              <a:spcAft>
                <a:spcPts val="0"/>
              </a:spcAft>
            </a:pPr>
            <a:r>
              <a:rPr lang="en-US" sz="1800" i="1" err="1">
                <a:solidFill>
                  <a:srgbClr val="000000"/>
                </a:solidFill>
                <a:effectLst/>
                <a:latin typeface="Garamond" panose="02020404030301010803" pitchFamily="18" charset="0"/>
                <a:ea typeface="Calibri" panose="020F0502020204030204" pitchFamily="34" charset="0"/>
              </a:rPr>
              <a:t>Dena'inaq</a:t>
            </a:r>
            <a:r>
              <a:rPr lang="en-US" sz="1800" i="1">
                <a:solidFill>
                  <a:srgbClr val="000000"/>
                </a:solidFill>
                <a:effectLst/>
                <a:latin typeface="Garamond" panose="02020404030301010803" pitchFamily="18" charset="0"/>
                <a:ea typeface="Calibri" panose="020F0502020204030204" pitchFamily="34" charset="0"/>
              </a:rPr>
              <a:t> </a:t>
            </a:r>
            <a:r>
              <a:rPr lang="en-US" sz="1800" i="1" err="1">
                <a:solidFill>
                  <a:srgbClr val="000000"/>
                </a:solidFill>
                <a:effectLst/>
                <a:latin typeface="Garamond" panose="02020404030301010803" pitchFamily="18" charset="0"/>
                <a:ea typeface="Calibri" panose="020F0502020204030204" pitchFamily="34" charset="0"/>
              </a:rPr>
              <a:t>ełnen'aq</a:t>
            </a:r>
            <a:r>
              <a:rPr lang="en-US" sz="1800" i="1">
                <a:solidFill>
                  <a:srgbClr val="000000"/>
                </a:solidFill>
                <a:effectLst/>
                <a:latin typeface="Garamond" panose="02020404030301010803" pitchFamily="18" charset="0"/>
                <a:ea typeface="Calibri" panose="020F0502020204030204" pitchFamily="34" charset="0"/>
              </a:rPr>
              <a:t>' </a:t>
            </a:r>
            <a:r>
              <a:rPr lang="en-US" sz="1800" i="1" err="1">
                <a:solidFill>
                  <a:srgbClr val="000000"/>
                </a:solidFill>
                <a:effectLst/>
                <a:latin typeface="Garamond" panose="02020404030301010803" pitchFamily="18" charset="0"/>
                <a:ea typeface="Calibri" panose="020F0502020204030204" pitchFamily="34" charset="0"/>
              </a:rPr>
              <a:t>gheshtnu</a:t>
            </a:r>
            <a:r>
              <a:rPr lang="en-US" sz="1800" i="1">
                <a:solidFill>
                  <a:srgbClr val="000000"/>
                </a:solidFill>
                <a:effectLst/>
                <a:latin typeface="Garamond" panose="02020404030301010803" pitchFamily="18" charset="0"/>
                <a:ea typeface="Calibri" panose="020F0502020204030204" pitchFamily="34" charset="0"/>
              </a:rPr>
              <a:t> </a:t>
            </a:r>
            <a:r>
              <a:rPr lang="en-US" sz="1800" i="1" err="1">
                <a:solidFill>
                  <a:srgbClr val="000000"/>
                </a:solidFill>
                <a:effectLst/>
                <a:latin typeface="Garamond" panose="02020404030301010803" pitchFamily="18" charset="0"/>
                <a:ea typeface="Calibri" panose="020F0502020204030204" pitchFamily="34" charset="0"/>
              </a:rPr>
              <a:t>ch'q'u</a:t>
            </a:r>
            <a:r>
              <a:rPr lang="en-US" sz="1800" i="1">
                <a:solidFill>
                  <a:srgbClr val="000000"/>
                </a:solidFill>
                <a:effectLst/>
                <a:latin typeface="Garamond" panose="02020404030301010803" pitchFamily="18" charset="0"/>
                <a:ea typeface="Calibri" panose="020F0502020204030204" pitchFamily="34" charset="0"/>
              </a:rPr>
              <a:t> </a:t>
            </a:r>
            <a:r>
              <a:rPr lang="en-US" sz="1800" i="1" err="1">
                <a:solidFill>
                  <a:srgbClr val="000000"/>
                </a:solidFill>
                <a:effectLst/>
                <a:latin typeface="Garamond" panose="02020404030301010803" pitchFamily="18" charset="0"/>
                <a:ea typeface="Calibri" panose="020F0502020204030204" pitchFamily="34" charset="0"/>
              </a:rPr>
              <a:t>yeshdu</a:t>
            </a:r>
            <a:r>
              <a:rPr lang="en-US" sz="1800" i="1">
                <a:solidFill>
                  <a:srgbClr val="000000"/>
                </a:solidFill>
                <a:effectLst/>
                <a:latin typeface="Garamond" panose="02020404030301010803" pitchFamily="18" charset="0"/>
                <a:ea typeface="Calibri" panose="020F0502020204030204" pitchFamily="34" charset="0"/>
              </a:rPr>
              <a:t>.</a:t>
            </a:r>
            <a:br>
              <a:rPr lang="en-US" sz="1600" i="1">
                <a:solidFill>
                  <a:srgbClr val="000000"/>
                </a:solidFill>
                <a:effectLst/>
                <a:latin typeface="Garamond" panose="02020404030301010803" pitchFamily="18" charset="0"/>
                <a:ea typeface="Calibri" panose="020F0502020204030204" pitchFamily="34" charset="0"/>
              </a:rPr>
            </a:br>
            <a:r>
              <a:rPr lang="en-US" sz="1800" i="1">
                <a:solidFill>
                  <a:srgbClr val="000000"/>
                </a:solidFill>
                <a:effectLst/>
                <a:latin typeface="Garamond" panose="02020404030301010803" pitchFamily="18" charset="0"/>
                <a:ea typeface="Calibri" panose="020F0502020204030204" pitchFamily="34" charset="0"/>
              </a:rPr>
              <a:t>I live and work on the land of the </a:t>
            </a:r>
            <a:r>
              <a:rPr lang="en-US" sz="1800" i="1" err="1">
                <a:solidFill>
                  <a:srgbClr val="000000"/>
                </a:solidFill>
                <a:effectLst/>
                <a:latin typeface="Garamond" panose="02020404030301010803" pitchFamily="18" charset="0"/>
                <a:ea typeface="Calibri" panose="020F0502020204030204" pitchFamily="34" charset="0"/>
              </a:rPr>
              <a:t>Dena’ina</a:t>
            </a:r>
            <a:r>
              <a:rPr lang="en-US" sz="1200" i="1">
                <a:solidFill>
                  <a:srgbClr val="000000"/>
                </a:solidFill>
                <a:effectLst/>
                <a:latin typeface="Garamond" panose="02020404030301010803" pitchFamily="18" charset="0"/>
                <a:ea typeface="Calibri" panose="020F0502020204030204" pitchFamily="34" charset="0"/>
              </a:rPr>
              <a:t>. (</a:t>
            </a:r>
            <a:r>
              <a:rPr lang="en-US" sz="1200" i="1">
                <a:solidFill>
                  <a:srgbClr val="1D2129"/>
                </a:solidFill>
                <a:effectLst/>
                <a:latin typeface="Garamond" panose="02020404030301010803" pitchFamily="18" charset="0"/>
                <a:ea typeface="Calibri" panose="020F0502020204030204" pitchFamily="34" charset="0"/>
              </a:rPr>
              <a:t>Translation by Sondra Shaginoff-Stuart and Joel Isaak</a:t>
            </a:r>
            <a:r>
              <a:rPr lang="en-US" sz="1600" i="1">
                <a:solidFill>
                  <a:srgbClr val="000000"/>
                </a:solidFill>
                <a:effectLst/>
                <a:latin typeface="Calibri" panose="020F0502020204030204" pitchFamily="34" charset="0"/>
                <a:ea typeface="Calibri" panose="020F0502020204030204" pitchFamily="34" charset="0"/>
              </a:rPr>
              <a:t>) </a:t>
            </a:r>
            <a:endParaRPr lang="en-US"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907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BD348-B10A-49F9-A5E0-C66D658CE302}"/>
              </a:ext>
            </a:extLst>
          </p:cNvPr>
          <p:cNvSpPr>
            <a:spLocks noGrp="1"/>
          </p:cNvSpPr>
          <p:nvPr>
            <p:ph type="title"/>
          </p:nvPr>
        </p:nvSpPr>
        <p:spPr/>
        <p:txBody>
          <a:bodyPr/>
          <a:lstStyle/>
          <a:p>
            <a:r>
              <a:rPr lang="en-US" dirty="0"/>
              <a:t>What do they have in common</a:t>
            </a:r>
          </a:p>
        </p:txBody>
      </p:sp>
      <p:sp>
        <p:nvSpPr>
          <p:cNvPr id="3" name="Content Placeholder 2">
            <a:extLst>
              <a:ext uri="{FF2B5EF4-FFF2-40B4-BE49-F238E27FC236}">
                <a16:creationId xmlns:a16="http://schemas.microsoft.com/office/drawing/2014/main" id="{D0A54126-569C-4737-B919-0C93392E2095}"/>
              </a:ext>
            </a:extLst>
          </p:cNvPr>
          <p:cNvSpPr>
            <a:spLocks noGrp="1"/>
          </p:cNvSpPr>
          <p:nvPr>
            <p:ph sz="quarter" idx="1"/>
          </p:nvPr>
        </p:nvSpPr>
        <p:spPr/>
        <p:txBody>
          <a:bodyPr>
            <a:normAutofit/>
          </a:bodyPr>
          <a:lstStyle/>
          <a:p>
            <a:pPr algn="l"/>
            <a:r>
              <a:rPr lang="en-US" sz="2400" b="0" i="0" u="none" strike="noStrike" baseline="0" dirty="0">
                <a:solidFill>
                  <a:srgbClr val="383838"/>
                </a:solidFill>
              </a:rPr>
              <a:t>Studies showed that health-coach-led intensive behavioral counseling for lifestyle modification</a:t>
            </a:r>
            <a:r>
              <a:rPr lang="en-US" sz="2400" dirty="0">
                <a:solidFill>
                  <a:srgbClr val="383838"/>
                </a:solidFill>
              </a:rPr>
              <a:t> – </a:t>
            </a:r>
            <a:r>
              <a:rPr lang="en-US" sz="2400" b="0" i="0" u="none" strike="noStrike" baseline="0" dirty="0">
                <a:solidFill>
                  <a:srgbClr val="383838"/>
                </a:solidFill>
              </a:rPr>
              <a:t>with a focus on healthy eating, physical activity, and stress management – </a:t>
            </a:r>
            <a:r>
              <a:rPr lang="en-US" sz="2400" b="1" i="0" u="none" strike="noStrike" baseline="0" dirty="0">
                <a:solidFill>
                  <a:srgbClr val="383838"/>
                </a:solidFill>
              </a:rPr>
              <a:t>was more effective than placebo or medication alone at reducing the risk of developing diabetes and other chronic diseases .</a:t>
            </a:r>
            <a:endParaRPr lang="en-US" sz="3600" b="1" dirty="0"/>
          </a:p>
        </p:txBody>
      </p:sp>
    </p:spTree>
    <p:extLst>
      <p:ext uri="{BB962C8B-B14F-4D97-AF65-F5344CB8AC3E}">
        <p14:creationId xmlns:p14="http://schemas.microsoft.com/office/powerpoint/2010/main" val="409763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F4D1-7593-44D9-8F7D-6606BCCCFC20}"/>
              </a:ext>
            </a:extLst>
          </p:cNvPr>
          <p:cNvSpPr>
            <a:spLocks noGrp="1"/>
          </p:cNvSpPr>
          <p:nvPr>
            <p:ph type="title"/>
          </p:nvPr>
        </p:nvSpPr>
        <p:spPr/>
        <p:txBody>
          <a:bodyPr>
            <a:normAutofit fontScale="90000"/>
          </a:bodyPr>
          <a:lstStyle/>
          <a:p>
            <a:r>
              <a:rPr lang="en-US"/>
              <a:t>Coaching</a:t>
            </a:r>
            <a:r>
              <a:rPr lang="en-US" dirty="0"/>
              <a:t> through deep connection</a:t>
            </a:r>
          </a:p>
        </p:txBody>
      </p:sp>
      <p:graphicFrame>
        <p:nvGraphicFramePr>
          <p:cNvPr id="4" name="Content Placeholder 3">
            <a:extLst>
              <a:ext uri="{FF2B5EF4-FFF2-40B4-BE49-F238E27FC236}">
                <a16:creationId xmlns:a16="http://schemas.microsoft.com/office/drawing/2014/main" id="{7026402F-9DAE-4CF5-BA52-E6165EAEB433}"/>
              </a:ext>
            </a:extLst>
          </p:cNvPr>
          <p:cNvGraphicFramePr>
            <a:graphicFrameLocks noGrp="1"/>
          </p:cNvGraphicFramePr>
          <p:nvPr>
            <p:ph sz="quarter" idx="1"/>
          </p:nvPr>
        </p:nvGraphicFramePr>
        <p:xfrm>
          <a:off x="103060" y="1001486"/>
          <a:ext cx="9172575" cy="521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2609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E029E-99FA-4DA5-BFD9-70650AA409BE}"/>
              </a:ext>
            </a:extLst>
          </p:cNvPr>
          <p:cNvSpPr>
            <a:spLocks noGrp="1"/>
          </p:cNvSpPr>
          <p:nvPr>
            <p:ph type="title"/>
          </p:nvPr>
        </p:nvSpPr>
        <p:spPr/>
        <p:txBody>
          <a:bodyPr/>
          <a:lstStyle/>
          <a:p>
            <a:pPr algn="ctr"/>
            <a:r>
              <a:rPr lang="en-US" dirty="0"/>
              <a:t>What is SMBP</a:t>
            </a:r>
          </a:p>
        </p:txBody>
      </p:sp>
      <p:sp>
        <p:nvSpPr>
          <p:cNvPr id="3" name="Content Placeholder 2">
            <a:extLst>
              <a:ext uri="{FF2B5EF4-FFF2-40B4-BE49-F238E27FC236}">
                <a16:creationId xmlns:a16="http://schemas.microsoft.com/office/drawing/2014/main" id="{DD5C8D53-EB57-40B0-87EF-039EDB017241}"/>
              </a:ext>
            </a:extLst>
          </p:cNvPr>
          <p:cNvSpPr>
            <a:spLocks noGrp="1"/>
          </p:cNvSpPr>
          <p:nvPr>
            <p:ph sz="quarter" idx="1"/>
          </p:nvPr>
        </p:nvSpPr>
        <p:spPr/>
        <p:txBody>
          <a:bodyPr>
            <a:normAutofit fontScale="62500" lnSpcReduction="20000"/>
          </a:bodyPr>
          <a:lstStyle/>
          <a:p>
            <a:r>
              <a:rPr lang="en-US" dirty="0"/>
              <a:t>SMBP, or home blood pressure monitoring, is the regular measurement of blood pressure by a patient at home or elsewhere outside the clinic setting using a personal home measurement device.</a:t>
            </a:r>
          </a:p>
          <a:p>
            <a:pPr marL="0" indent="0">
              <a:buNone/>
            </a:pPr>
            <a:endParaRPr lang="en-US" dirty="0"/>
          </a:p>
          <a:p>
            <a:r>
              <a:rPr lang="en-US" dirty="0"/>
              <a:t>SMBP may be particularly useful in certain types of patients, including the elderly, people with diabetes or chronic kidney disease, pregnant women, and those with suspected or confirmed white coat hypertension</a:t>
            </a:r>
          </a:p>
        </p:txBody>
      </p:sp>
      <p:sp>
        <p:nvSpPr>
          <p:cNvPr id="4" name="Content Placeholder 3">
            <a:extLst>
              <a:ext uri="{FF2B5EF4-FFF2-40B4-BE49-F238E27FC236}">
                <a16:creationId xmlns:a16="http://schemas.microsoft.com/office/drawing/2014/main" id="{8A2340BA-BD32-4C9D-9FC5-C2A4172F083D}"/>
              </a:ext>
            </a:extLst>
          </p:cNvPr>
          <p:cNvSpPr>
            <a:spLocks noGrp="1"/>
          </p:cNvSpPr>
          <p:nvPr>
            <p:ph sz="quarter" idx="2"/>
          </p:nvPr>
        </p:nvSpPr>
        <p:spPr/>
        <p:txBody>
          <a:bodyPr>
            <a:normAutofit fontScale="62500" lnSpcReduction="20000"/>
          </a:bodyPr>
          <a:lstStyle/>
          <a:p>
            <a:r>
              <a:rPr lang="en-US" dirty="0"/>
              <a:t>A Joint Scientific Statement from the American Heart Association (AHA), American Society of Hypertension (ASH), and Preventive Cardiovascular Nurses Association (PCNA) encourages increased regular use of SMBP by clinicians for the majority of patients with known or suspected hypertension as a way to:</a:t>
            </a:r>
          </a:p>
          <a:p>
            <a:pPr lvl="1"/>
            <a:r>
              <a:rPr lang="en-US" dirty="0"/>
              <a:t> increase patients’ engagement </a:t>
            </a:r>
          </a:p>
          <a:p>
            <a:pPr lvl="1"/>
            <a:r>
              <a:rPr lang="en-US" dirty="0"/>
              <a:t> increase ability to self-manage their condition, </a:t>
            </a:r>
          </a:p>
          <a:p>
            <a:pPr lvl="1"/>
            <a:r>
              <a:rPr lang="en-US" dirty="0"/>
              <a:t>enabling the care team to assist in timely achievement </a:t>
            </a:r>
          </a:p>
          <a:p>
            <a:pPr lvl="1"/>
            <a:r>
              <a:rPr lang="en-US" dirty="0"/>
              <a:t>maintenance of control and preventing heart attacks and strokes.</a:t>
            </a:r>
          </a:p>
          <a:p>
            <a:endParaRPr lang="en-US" dirty="0"/>
          </a:p>
        </p:txBody>
      </p:sp>
    </p:spTree>
    <p:extLst>
      <p:ext uri="{BB962C8B-B14F-4D97-AF65-F5344CB8AC3E}">
        <p14:creationId xmlns:p14="http://schemas.microsoft.com/office/powerpoint/2010/main" val="57027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EBF3A-E917-4BA4-B2A7-8E87E4FE823C}"/>
              </a:ext>
            </a:extLst>
          </p:cNvPr>
          <p:cNvSpPr>
            <a:spLocks noGrp="1"/>
          </p:cNvSpPr>
          <p:nvPr>
            <p:ph type="title"/>
          </p:nvPr>
        </p:nvSpPr>
        <p:spPr/>
        <p:txBody>
          <a:bodyPr>
            <a:normAutofit fontScale="90000"/>
          </a:bodyPr>
          <a:lstStyle/>
          <a:p>
            <a:r>
              <a:rPr lang="en-US" dirty="0"/>
              <a:t>Self-Measured Blood Pressure (SMBP) Monitoring</a:t>
            </a:r>
          </a:p>
        </p:txBody>
      </p:sp>
      <p:sp>
        <p:nvSpPr>
          <p:cNvPr id="5" name="Content Placeholder 4">
            <a:extLst>
              <a:ext uri="{FF2B5EF4-FFF2-40B4-BE49-F238E27FC236}">
                <a16:creationId xmlns:a16="http://schemas.microsoft.com/office/drawing/2014/main" id="{51D27F89-5CE2-4587-A61A-B1C67937FB0B}"/>
              </a:ext>
            </a:extLst>
          </p:cNvPr>
          <p:cNvSpPr>
            <a:spLocks noGrp="1"/>
          </p:cNvSpPr>
          <p:nvPr>
            <p:ph sz="quarter" idx="2"/>
          </p:nvPr>
        </p:nvSpPr>
        <p:spPr>
          <a:xfrm>
            <a:off x="3024554" y="1547446"/>
            <a:ext cx="5902192" cy="4614121"/>
          </a:xfrm>
        </p:spPr>
        <p:txBody>
          <a:bodyPr vert="horz" lIns="91440" tIns="45720" rIns="91440" bIns="45720" anchor="t">
            <a:normAutofit fontScale="70000" lnSpcReduction="20000"/>
          </a:bodyPr>
          <a:lstStyle/>
          <a:p>
            <a:r>
              <a:rPr lang="en-US" b="0" i="0" dirty="0">
                <a:solidFill>
                  <a:srgbClr val="202124"/>
                </a:solidFill>
                <a:effectLst/>
                <a:latin typeface="Roboto"/>
              </a:rPr>
              <a:t>A priority initiative as outlined by the Surgeon General in October 2020</a:t>
            </a:r>
          </a:p>
          <a:p>
            <a:pPr marL="0" indent="0">
              <a:buNone/>
            </a:pPr>
            <a:endParaRPr lang="en-US" b="0" i="0" dirty="0">
              <a:solidFill>
                <a:srgbClr val="202124"/>
              </a:solidFill>
              <a:effectLst/>
              <a:latin typeface="Roboto"/>
            </a:endParaRPr>
          </a:p>
          <a:p>
            <a:r>
              <a:rPr lang="en-US" b="0" i="0" dirty="0">
                <a:solidFill>
                  <a:srgbClr val="202124"/>
                </a:solidFill>
                <a:effectLst/>
                <a:latin typeface="Roboto"/>
              </a:rPr>
              <a:t>A patient's regular use of personal blood pressure monitoring devices to assess and record blood pressure across different points in time outside of a clinical, community, or public setting, typically at home.</a:t>
            </a:r>
          </a:p>
          <a:p>
            <a:pPr marL="0" indent="0">
              <a:buNone/>
            </a:pPr>
            <a:endParaRPr lang="en-US" dirty="0">
              <a:latin typeface="Roboto"/>
            </a:endParaRPr>
          </a:p>
          <a:p>
            <a:r>
              <a:rPr lang="en-US" altLang="en-US" dirty="0">
                <a:solidFill>
                  <a:srgbClr val="000000"/>
                </a:solidFill>
                <a:latin typeface="Roboto"/>
              </a:rPr>
              <a:t>There are r</a:t>
            </a:r>
            <a:r>
              <a:rPr kumimoji="0" lang="en-US" altLang="en-US" b="0" i="0" u="none" strike="noStrike" cap="none" normalizeH="0" baseline="0" dirty="0">
                <a:ln>
                  <a:noFill/>
                </a:ln>
                <a:solidFill>
                  <a:srgbClr val="000000"/>
                </a:solidFill>
                <a:effectLst/>
                <a:latin typeface="Roboto"/>
              </a:rPr>
              <a:t>esources free to Alaskans – and we are actively working to expand these resources</a:t>
            </a:r>
            <a:endParaRPr lang="en-US" altLang="en-US" b="0" i="0" u="none" strike="noStrike" cap="none" normalizeH="0" baseline="0" dirty="0">
              <a:ln>
                <a:noFill/>
              </a:ln>
              <a:solidFill>
                <a:srgbClr val="000000"/>
              </a:solidFill>
              <a:effectLst/>
              <a:latin typeface="Roboto"/>
            </a:endParaRPr>
          </a:p>
          <a:p>
            <a:pPr lvl="1"/>
            <a:r>
              <a:rPr lang="en-US" altLang="en-US" dirty="0">
                <a:solidFill>
                  <a:srgbClr val="000000"/>
                </a:solidFill>
                <a:latin typeface="Roboto"/>
              </a:rPr>
              <a:t>In-Person programs in communities around the state </a:t>
            </a:r>
          </a:p>
          <a:p>
            <a:pPr lvl="1"/>
            <a:r>
              <a:rPr lang="en-US" altLang="en-US" dirty="0">
                <a:solidFill>
                  <a:srgbClr val="000000"/>
                </a:solidFill>
                <a:latin typeface="Roboto"/>
              </a:rPr>
              <a:t>State-wide online/app program</a:t>
            </a:r>
          </a:p>
          <a:p>
            <a:pPr lvl="1"/>
            <a:r>
              <a:rPr lang="en-US" altLang="en-US" i="1" dirty="0">
                <a:solidFill>
                  <a:srgbClr val="000000"/>
                </a:solidFill>
                <a:latin typeface="Roboto"/>
              </a:rPr>
              <a:t>Please let us know if we can provide your office with print materials to support referral</a:t>
            </a:r>
          </a:p>
        </p:txBody>
      </p:sp>
      <p:pic>
        <p:nvPicPr>
          <p:cNvPr id="6" name="Picture 5" descr="A picture containing person, hand, device, gauge&#10;&#10;Description automatically generated">
            <a:extLst>
              <a:ext uri="{FF2B5EF4-FFF2-40B4-BE49-F238E27FC236}">
                <a16:creationId xmlns:a16="http://schemas.microsoft.com/office/drawing/2014/main" id="{E656AF11-626A-4A08-B559-7A632653030A}"/>
              </a:ext>
            </a:extLst>
          </p:cNvPr>
          <p:cNvPicPr>
            <a:picLocks noChangeAspect="1"/>
          </p:cNvPicPr>
          <p:nvPr/>
        </p:nvPicPr>
        <p:blipFill>
          <a:blip r:embed="rId3"/>
          <a:stretch>
            <a:fillRect/>
          </a:stretch>
        </p:blipFill>
        <p:spPr>
          <a:xfrm>
            <a:off x="217254" y="1651106"/>
            <a:ext cx="2661819" cy="1777894"/>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B5DD85BE-8404-441E-A80D-A58E78B7F70D}"/>
              </a:ext>
            </a:extLst>
          </p:cNvPr>
          <p:cNvPicPr>
            <a:picLocks noChangeAspect="1"/>
          </p:cNvPicPr>
          <p:nvPr/>
        </p:nvPicPr>
        <p:blipFill>
          <a:blip r:embed="rId4"/>
          <a:stretch>
            <a:fillRect/>
          </a:stretch>
        </p:blipFill>
        <p:spPr>
          <a:xfrm>
            <a:off x="302142" y="3801201"/>
            <a:ext cx="2576931" cy="1719745"/>
          </a:xfrm>
          <a:prstGeom prst="rect">
            <a:avLst/>
          </a:prstGeom>
        </p:spPr>
      </p:pic>
    </p:spTree>
    <p:extLst>
      <p:ext uri="{BB962C8B-B14F-4D97-AF65-F5344CB8AC3E}">
        <p14:creationId xmlns:p14="http://schemas.microsoft.com/office/powerpoint/2010/main" val="1764573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58428F-490B-418A-ABDE-CD546379AD67}"/>
              </a:ext>
            </a:extLst>
          </p:cNvPr>
          <p:cNvSpPr>
            <a:spLocks noGrp="1"/>
          </p:cNvSpPr>
          <p:nvPr>
            <p:ph type="title"/>
          </p:nvPr>
        </p:nvSpPr>
        <p:spPr/>
        <p:txBody>
          <a:bodyPr>
            <a:normAutofit/>
          </a:bodyPr>
          <a:lstStyle/>
          <a:p>
            <a:r>
              <a:rPr lang="en-US" dirty="0"/>
              <a:t>SMBP Programs in Alaska</a:t>
            </a:r>
          </a:p>
        </p:txBody>
      </p:sp>
      <p:graphicFrame>
        <p:nvGraphicFramePr>
          <p:cNvPr id="10" name="Table 10">
            <a:extLst>
              <a:ext uri="{FF2B5EF4-FFF2-40B4-BE49-F238E27FC236}">
                <a16:creationId xmlns:a16="http://schemas.microsoft.com/office/drawing/2014/main" id="{B4535826-3E98-4C0C-96A2-375FB5D7071A}"/>
              </a:ext>
            </a:extLst>
          </p:cNvPr>
          <p:cNvGraphicFramePr>
            <a:graphicFrameLocks noGrp="1"/>
          </p:cNvGraphicFramePr>
          <p:nvPr>
            <p:ph sz="quarter" idx="1"/>
            <p:extLst>
              <p:ext uri="{D42A27DB-BD31-4B8C-83A1-F6EECF244321}">
                <p14:modId xmlns:p14="http://schemas.microsoft.com/office/powerpoint/2010/main" val="3477651171"/>
              </p:ext>
            </p:extLst>
          </p:nvPr>
        </p:nvGraphicFramePr>
        <p:xfrm>
          <a:off x="495301" y="1219200"/>
          <a:ext cx="8153398" cy="4450080"/>
        </p:xfrm>
        <a:graphic>
          <a:graphicData uri="http://schemas.openxmlformats.org/drawingml/2006/table">
            <a:tbl>
              <a:tblPr firstRow="1" bandRow="1">
                <a:tableStyleId>{5C22544A-7EE6-4342-B048-85BDC9FD1C3A}</a:tableStyleId>
              </a:tblPr>
              <a:tblGrid>
                <a:gridCol w="5040679">
                  <a:extLst>
                    <a:ext uri="{9D8B030D-6E8A-4147-A177-3AD203B41FA5}">
                      <a16:colId xmlns:a16="http://schemas.microsoft.com/office/drawing/2014/main" val="350377917"/>
                    </a:ext>
                  </a:extLst>
                </a:gridCol>
                <a:gridCol w="3112719">
                  <a:extLst>
                    <a:ext uri="{9D8B030D-6E8A-4147-A177-3AD203B41FA5}">
                      <a16:colId xmlns:a16="http://schemas.microsoft.com/office/drawing/2014/main" val="1042381255"/>
                    </a:ext>
                  </a:extLst>
                </a:gridCol>
              </a:tblGrid>
              <a:tr h="370840">
                <a:tc>
                  <a:txBody>
                    <a:bodyPr/>
                    <a:lstStyle/>
                    <a:p>
                      <a:r>
                        <a:rPr lang="en-US" dirty="0"/>
                        <a:t>Program</a:t>
                      </a:r>
                    </a:p>
                  </a:txBody>
                  <a:tcPr/>
                </a:tc>
                <a:tc>
                  <a:txBody>
                    <a:bodyPr/>
                    <a:lstStyle/>
                    <a:p>
                      <a:r>
                        <a:rPr lang="en-US" dirty="0"/>
                        <a:t>City</a:t>
                      </a:r>
                    </a:p>
                  </a:txBody>
                  <a:tcPr/>
                </a:tc>
                <a:extLst>
                  <a:ext uri="{0D108BD9-81ED-4DB2-BD59-A6C34878D82A}">
                    <a16:rowId xmlns:a16="http://schemas.microsoft.com/office/drawing/2014/main" val="1054665184"/>
                  </a:ext>
                </a:extLst>
              </a:tr>
              <a:tr h="370840">
                <a:tc>
                  <a:txBody>
                    <a:bodyPr/>
                    <a:lstStyle/>
                    <a:p>
                      <a:r>
                        <a:rPr lang="en-US" dirty="0"/>
                        <a:t>Omada Health (Online/App)</a:t>
                      </a:r>
                    </a:p>
                  </a:txBody>
                  <a:tcPr/>
                </a:tc>
                <a:tc>
                  <a:txBody>
                    <a:bodyPr/>
                    <a:lstStyle/>
                    <a:p>
                      <a:r>
                        <a:rPr lang="en-US" dirty="0"/>
                        <a:t>Statewide</a:t>
                      </a:r>
                    </a:p>
                  </a:txBody>
                  <a:tcPr/>
                </a:tc>
                <a:extLst>
                  <a:ext uri="{0D108BD9-81ED-4DB2-BD59-A6C34878D82A}">
                    <a16:rowId xmlns:a16="http://schemas.microsoft.com/office/drawing/2014/main" val="761107993"/>
                  </a:ext>
                </a:extLst>
              </a:tr>
              <a:tr h="370840">
                <a:tc>
                  <a:txBody>
                    <a:bodyPr/>
                    <a:lstStyle/>
                    <a:p>
                      <a:r>
                        <a:rPr lang="en-US" dirty="0" err="1"/>
                        <a:t>AlfaDoc</a:t>
                      </a:r>
                      <a:r>
                        <a:rPr lang="en-US" dirty="0"/>
                        <a:t> Clinic</a:t>
                      </a:r>
                    </a:p>
                  </a:txBody>
                  <a:tcPr/>
                </a:tc>
                <a:tc>
                  <a:txBody>
                    <a:bodyPr/>
                    <a:lstStyle/>
                    <a:p>
                      <a:r>
                        <a:rPr lang="en-US" dirty="0"/>
                        <a:t>Valdez</a:t>
                      </a:r>
                    </a:p>
                  </a:txBody>
                  <a:tcPr/>
                </a:tc>
                <a:extLst>
                  <a:ext uri="{0D108BD9-81ED-4DB2-BD59-A6C34878D82A}">
                    <a16:rowId xmlns:a16="http://schemas.microsoft.com/office/drawing/2014/main" val="732257100"/>
                  </a:ext>
                </a:extLst>
              </a:tr>
              <a:tr h="370840">
                <a:tc>
                  <a:txBody>
                    <a:bodyPr/>
                    <a:lstStyle/>
                    <a:p>
                      <a:r>
                        <a:rPr lang="en-US" dirty="0"/>
                        <a:t>City of Juneau (for municipal employees)</a:t>
                      </a:r>
                    </a:p>
                  </a:txBody>
                  <a:tcPr/>
                </a:tc>
                <a:tc>
                  <a:txBody>
                    <a:bodyPr/>
                    <a:lstStyle/>
                    <a:p>
                      <a:r>
                        <a:rPr lang="en-US" dirty="0"/>
                        <a:t>Juneau</a:t>
                      </a:r>
                    </a:p>
                  </a:txBody>
                  <a:tcPr/>
                </a:tc>
                <a:extLst>
                  <a:ext uri="{0D108BD9-81ED-4DB2-BD59-A6C34878D82A}">
                    <a16:rowId xmlns:a16="http://schemas.microsoft.com/office/drawing/2014/main" val="3528814706"/>
                  </a:ext>
                </a:extLst>
              </a:tr>
              <a:tr h="370840">
                <a:tc>
                  <a:txBody>
                    <a:bodyPr/>
                    <a:lstStyle/>
                    <a:p>
                      <a:r>
                        <a:rPr lang="en-US" dirty="0" err="1"/>
                        <a:t>Qawalangin</a:t>
                      </a:r>
                      <a:r>
                        <a:rPr lang="en-US" dirty="0"/>
                        <a:t> Tribe of Unalaska</a:t>
                      </a:r>
                    </a:p>
                  </a:txBody>
                  <a:tcPr/>
                </a:tc>
                <a:tc>
                  <a:txBody>
                    <a:bodyPr/>
                    <a:lstStyle/>
                    <a:p>
                      <a:r>
                        <a:rPr lang="en-US" dirty="0"/>
                        <a:t>Unalaska</a:t>
                      </a:r>
                    </a:p>
                  </a:txBody>
                  <a:tcPr/>
                </a:tc>
                <a:extLst>
                  <a:ext uri="{0D108BD9-81ED-4DB2-BD59-A6C34878D82A}">
                    <a16:rowId xmlns:a16="http://schemas.microsoft.com/office/drawing/2014/main" val="2282094026"/>
                  </a:ext>
                </a:extLst>
              </a:tr>
              <a:tr h="370840">
                <a:tc>
                  <a:txBody>
                    <a:bodyPr/>
                    <a:lstStyle/>
                    <a:p>
                      <a:r>
                        <a:rPr lang="en-US" dirty="0"/>
                        <a:t>Anchorage Neighborhood Health Center</a:t>
                      </a:r>
                    </a:p>
                  </a:txBody>
                  <a:tcPr/>
                </a:tc>
                <a:tc>
                  <a:txBody>
                    <a:bodyPr/>
                    <a:lstStyle/>
                    <a:p>
                      <a:r>
                        <a:rPr lang="en-US" dirty="0"/>
                        <a:t>Anchorage</a:t>
                      </a:r>
                    </a:p>
                  </a:txBody>
                  <a:tcPr/>
                </a:tc>
                <a:extLst>
                  <a:ext uri="{0D108BD9-81ED-4DB2-BD59-A6C34878D82A}">
                    <a16:rowId xmlns:a16="http://schemas.microsoft.com/office/drawing/2014/main" val="2176621479"/>
                  </a:ext>
                </a:extLst>
              </a:tr>
              <a:tr h="370840">
                <a:tc>
                  <a:txBody>
                    <a:bodyPr/>
                    <a:lstStyle/>
                    <a:p>
                      <a:r>
                        <a:rPr lang="en-US" dirty="0" err="1"/>
                        <a:t>SouthEast</a:t>
                      </a:r>
                      <a:r>
                        <a:rPr lang="en-US" dirty="0"/>
                        <a:t> Alaska Regional Health Consortium </a:t>
                      </a:r>
                    </a:p>
                  </a:txBody>
                  <a:tcPr/>
                </a:tc>
                <a:tc>
                  <a:txBody>
                    <a:bodyPr/>
                    <a:lstStyle/>
                    <a:p>
                      <a:r>
                        <a:rPr lang="en-US" dirty="0"/>
                        <a:t>Sitka</a:t>
                      </a:r>
                    </a:p>
                  </a:txBody>
                  <a:tcPr/>
                </a:tc>
                <a:extLst>
                  <a:ext uri="{0D108BD9-81ED-4DB2-BD59-A6C34878D82A}">
                    <a16:rowId xmlns:a16="http://schemas.microsoft.com/office/drawing/2014/main" val="447638136"/>
                  </a:ext>
                </a:extLst>
              </a:tr>
              <a:tr h="370840">
                <a:tc>
                  <a:txBody>
                    <a:bodyPr/>
                    <a:lstStyle/>
                    <a:p>
                      <a:r>
                        <a:rPr lang="en-US" dirty="0"/>
                        <a:t>Yukon-Kuskokwim Health Corporation</a:t>
                      </a:r>
                    </a:p>
                  </a:txBody>
                  <a:tcPr/>
                </a:tc>
                <a:tc>
                  <a:txBody>
                    <a:bodyPr/>
                    <a:lstStyle/>
                    <a:p>
                      <a:r>
                        <a:rPr lang="en-US" dirty="0" err="1"/>
                        <a:t>Aniak</a:t>
                      </a:r>
                      <a:endParaRPr lang="en-US" dirty="0"/>
                    </a:p>
                  </a:txBody>
                  <a:tcPr/>
                </a:tc>
                <a:extLst>
                  <a:ext uri="{0D108BD9-81ED-4DB2-BD59-A6C34878D82A}">
                    <a16:rowId xmlns:a16="http://schemas.microsoft.com/office/drawing/2014/main" val="728245138"/>
                  </a:ext>
                </a:extLst>
              </a:tr>
              <a:tr h="370840">
                <a:tc>
                  <a:txBody>
                    <a:bodyPr/>
                    <a:lstStyle/>
                    <a:p>
                      <a:r>
                        <a:rPr lang="en-US" dirty="0"/>
                        <a:t>Cordova Community Health Center</a:t>
                      </a:r>
                    </a:p>
                  </a:txBody>
                  <a:tcPr/>
                </a:tc>
                <a:tc>
                  <a:txBody>
                    <a:bodyPr/>
                    <a:lstStyle/>
                    <a:p>
                      <a:r>
                        <a:rPr lang="en-US" dirty="0"/>
                        <a:t>Cordova </a:t>
                      </a:r>
                    </a:p>
                  </a:txBody>
                  <a:tcPr/>
                </a:tc>
                <a:extLst>
                  <a:ext uri="{0D108BD9-81ED-4DB2-BD59-A6C34878D82A}">
                    <a16:rowId xmlns:a16="http://schemas.microsoft.com/office/drawing/2014/main" val="1420634979"/>
                  </a:ext>
                </a:extLst>
              </a:tr>
              <a:tr h="370840">
                <a:tc>
                  <a:txBody>
                    <a:bodyPr/>
                    <a:lstStyle/>
                    <a:p>
                      <a:r>
                        <a:rPr lang="en-US" dirty="0"/>
                        <a:t>River Health and Wellness</a:t>
                      </a:r>
                    </a:p>
                  </a:txBody>
                  <a:tcPr/>
                </a:tc>
                <a:tc>
                  <a:txBody>
                    <a:bodyPr/>
                    <a:lstStyle/>
                    <a:p>
                      <a:r>
                        <a:rPr lang="en-US" dirty="0"/>
                        <a:t>Soldotna</a:t>
                      </a:r>
                    </a:p>
                  </a:txBody>
                  <a:tcPr/>
                </a:tc>
                <a:extLst>
                  <a:ext uri="{0D108BD9-81ED-4DB2-BD59-A6C34878D82A}">
                    <a16:rowId xmlns:a16="http://schemas.microsoft.com/office/drawing/2014/main" val="2329632109"/>
                  </a:ext>
                </a:extLst>
              </a:tr>
              <a:tr h="370840">
                <a:tc>
                  <a:txBody>
                    <a:bodyPr/>
                    <a:lstStyle/>
                    <a:p>
                      <a:r>
                        <a:rPr lang="en-US" dirty="0"/>
                        <a:t>Homer Medical Center</a:t>
                      </a:r>
                    </a:p>
                  </a:txBody>
                  <a:tcPr/>
                </a:tc>
                <a:tc>
                  <a:txBody>
                    <a:bodyPr/>
                    <a:lstStyle/>
                    <a:p>
                      <a:r>
                        <a:rPr lang="en-US" dirty="0"/>
                        <a:t>Homer</a:t>
                      </a:r>
                    </a:p>
                  </a:txBody>
                  <a:tcPr/>
                </a:tc>
                <a:extLst>
                  <a:ext uri="{0D108BD9-81ED-4DB2-BD59-A6C34878D82A}">
                    <a16:rowId xmlns:a16="http://schemas.microsoft.com/office/drawing/2014/main" val="2862311539"/>
                  </a:ext>
                </a:extLst>
              </a:tr>
              <a:tr h="370840">
                <a:tc>
                  <a:txBody>
                    <a:bodyPr/>
                    <a:lstStyle/>
                    <a:p>
                      <a:r>
                        <a:rPr lang="en-US" dirty="0"/>
                        <a:t>Petersburg Medical Center</a:t>
                      </a:r>
                    </a:p>
                  </a:txBody>
                  <a:tcPr/>
                </a:tc>
                <a:tc>
                  <a:txBody>
                    <a:bodyPr/>
                    <a:lstStyle/>
                    <a:p>
                      <a:r>
                        <a:rPr lang="en-US" dirty="0"/>
                        <a:t>Petersburg</a:t>
                      </a:r>
                    </a:p>
                  </a:txBody>
                  <a:tcPr/>
                </a:tc>
                <a:extLst>
                  <a:ext uri="{0D108BD9-81ED-4DB2-BD59-A6C34878D82A}">
                    <a16:rowId xmlns:a16="http://schemas.microsoft.com/office/drawing/2014/main" val="670293356"/>
                  </a:ext>
                </a:extLst>
              </a:tr>
            </a:tbl>
          </a:graphicData>
        </a:graphic>
      </p:graphicFrame>
      <p:sp>
        <p:nvSpPr>
          <p:cNvPr id="11" name="TextBox 10">
            <a:extLst>
              <a:ext uri="{FF2B5EF4-FFF2-40B4-BE49-F238E27FC236}">
                <a16:creationId xmlns:a16="http://schemas.microsoft.com/office/drawing/2014/main" id="{E61AB79C-30F0-4F55-949C-0E4B13BFBC2E}"/>
              </a:ext>
            </a:extLst>
          </p:cNvPr>
          <p:cNvSpPr txBox="1"/>
          <p:nvPr/>
        </p:nvSpPr>
        <p:spPr>
          <a:xfrm>
            <a:off x="297440" y="5785338"/>
            <a:ext cx="8783815" cy="369332"/>
          </a:xfrm>
          <a:prstGeom prst="rect">
            <a:avLst/>
          </a:prstGeom>
          <a:noFill/>
        </p:spPr>
        <p:txBody>
          <a:bodyPr wrap="none" rtlCol="0">
            <a:spAutoFit/>
          </a:bodyPr>
          <a:lstStyle/>
          <a:p>
            <a:r>
              <a:rPr lang="en-US" dirty="0">
                <a:solidFill>
                  <a:schemeClr val="bg1"/>
                </a:solidFill>
              </a:rPr>
              <a:t>*More programs coming soon… Please let Ashley know if you’re open to hosting a program!</a:t>
            </a:r>
            <a:endParaRPr lang="en-US" dirty="0"/>
          </a:p>
        </p:txBody>
      </p:sp>
    </p:spTree>
    <p:extLst>
      <p:ext uri="{BB962C8B-B14F-4D97-AF65-F5344CB8AC3E}">
        <p14:creationId xmlns:p14="http://schemas.microsoft.com/office/powerpoint/2010/main" val="961937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0B94-4A44-4D21-A474-4E7607577871}"/>
              </a:ext>
            </a:extLst>
          </p:cNvPr>
          <p:cNvSpPr>
            <a:spLocks noGrp="1"/>
          </p:cNvSpPr>
          <p:nvPr>
            <p:ph type="title"/>
          </p:nvPr>
        </p:nvSpPr>
        <p:spPr/>
        <p:txBody>
          <a:bodyPr/>
          <a:lstStyle/>
          <a:p>
            <a:r>
              <a:rPr lang="en-US" dirty="0">
                <a:solidFill>
                  <a:srgbClr val="0070C0"/>
                </a:solidFill>
              </a:rPr>
              <a:t>Digital SMBP with Omada</a:t>
            </a:r>
          </a:p>
        </p:txBody>
      </p:sp>
      <p:sp>
        <p:nvSpPr>
          <p:cNvPr id="3" name="Content Placeholder 2">
            <a:extLst>
              <a:ext uri="{FF2B5EF4-FFF2-40B4-BE49-F238E27FC236}">
                <a16:creationId xmlns:a16="http://schemas.microsoft.com/office/drawing/2014/main" id="{FD313D92-79C9-47EE-ABA3-C19E8F2D5216}"/>
              </a:ext>
            </a:extLst>
          </p:cNvPr>
          <p:cNvSpPr>
            <a:spLocks noGrp="1"/>
          </p:cNvSpPr>
          <p:nvPr>
            <p:ph sz="quarter" idx="1"/>
          </p:nvPr>
        </p:nvSpPr>
        <p:spPr>
          <a:xfrm>
            <a:off x="609600" y="1671144"/>
            <a:ext cx="8153400" cy="4120055"/>
          </a:xfrm>
        </p:spPr>
        <p:txBody>
          <a:bodyPr>
            <a:normAutofit lnSpcReduction="10000"/>
          </a:bodyPr>
          <a:lstStyle/>
          <a:p>
            <a:pPr lvl="0"/>
            <a:r>
              <a:rPr lang="en-US">
                <a:solidFill>
                  <a:schemeClr val="bg1"/>
                </a:solidFill>
              </a:rPr>
              <a:t>Will receive a home BP cuff</a:t>
            </a:r>
          </a:p>
          <a:p>
            <a:pPr lvl="0"/>
            <a:r>
              <a:rPr lang="en-US">
                <a:solidFill>
                  <a:schemeClr val="bg1"/>
                </a:solidFill>
              </a:rPr>
              <a:t>Must attend online classes, work with health coach and report their home blood pressure on a regular basis. </a:t>
            </a:r>
          </a:p>
          <a:p>
            <a:pPr lvl="0"/>
            <a:r>
              <a:rPr lang="en-US">
                <a:solidFill>
                  <a:schemeClr val="bg1"/>
                </a:solidFill>
              </a:rPr>
              <a:t>Does not need a smart phone but will need regular internet access. </a:t>
            </a:r>
          </a:p>
          <a:p>
            <a:pPr lvl="0"/>
            <a:r>
              <a:rPr lang="en-US">
                <a:solidFill>
                  <a:schemeClr val="bg1"/>
                </a:solidFill>
              </a:rPr>
              <a:t>Will learn how to take their BP at home. </a:t>
            </a:r>
          </a:p>
          <a:p>
            <a:pPr lvl="0"/>
            <a:r>
              <a:rPr lang="en-US">
                <a:solidFill>
                  <a:schemeClr val="bg1"/>
                </a:solidFill>
              </a:rPr>
              <a:t>Program is FREE to anyone in Alaska who qualifies. </a:t>
            </a:r>
          </a:p>
          <a:p>
            <a:pPr lvl="0"/>
            <a:r>
              <a:rPr lang="en-US">
                <a:solidFill>
                  <a:schemeClr val="bg1"/>
                </a:solidFill>
              </a:rPr>
              <a:t>To enroll: omadahealth.com/</a:t>
            </a:r>
            <a:r>
              <a:rPr lang="en-US" err="1">
                <a:solidFill>
                  <a:schemeClr val="bg1"/>
                </a:solidFill>
              </a:rPr>
              <a:t>alaska</a:t>
            </a:r>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3320996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Graphical user interface, application&#10;&#10;Description automatically generated">
            <a:extLst>
              <a:ext uri="{FF2B5EF4-FFF2-40B4-BE49-F238E27FC236}">
                <a16:creationId xmlns:a16="http://schemas.microsoft.com/office/drawing/2014/main" id="{541E15E1-C314-4414-9712-BEE6A3328896}"/>
              </a:ext>
            </a:extLst>
          </p:cNvPr>
          <p:cNvPicPr>
            <a:picLocks noGrp="1" noChangeAspect="1"/>
          </p:cNvPicPr>
          <p:nvPr>
            <p:ph sz="quarter" idx="1"/>
          </p:nvPr>
        </p:nvPicPr>
        <p:blipFill rotWithShape="1">
          <a:blip r:embed="rId3"/>
          <a:srcRect l="46529" t="33787" r="2143" b="28811"/>
          <a:stretch/>
        </p:blipFill>
        <p:spPr>
          <a:xfrm>
            <a:off x="767273" y="822318"/>
            <a:ext cx="7609453" cy="3602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1374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6A42F-2FE6-43E0-AF4F-31552F8DAFA0}"/>
              </a:ext>
            </a:extLst>
          </p:cNvPr>
          <p:cNvSpPr>
            <a:spLocks noGrp="1"/>
          </p:cNvSpPr>
          <p:nvPr>
            <p:ph type="title"/>
          </p:nvPr>
        </p:nvSpPr>
        <p:spPr/>
        <p:txBody>
          <a:bodyPr>
            <a:normAutofit fontScale="90000"/>
          </a:bodyPr>
          <a:lstStyle/>
          <a:p>
            <a:r>
              <a:rPr lang="en-US" dirty="0"/>
              <a:t>Alaska Heart and Diabetes Coalition</a:t>
            </a:r>
          </a:p>
        </p:txBody>
      </p:sp>
      <p:sp>
        <p:nvSpPr>
          <p:cNvPr id="4" name="Content Placeholder 3">
            <a:extLst>
              <a:ext uri="{FF2B5EF4-FFF2-40B4-BE49-F238E27FC236}">
                <a16:creationId xmlns:a16="http://schemas.microsoft.com/office/drawing/2014/main" id="{48576254-308D-4CFD-850B-EC135CBE53FE}"/>
              </a:ext>
            </a:extLst>
          </p:cNvPr>
          <p:cNvSpPr>
            <a:spLocks noGrp="1"/>
          </p:cNvSpPr>
          <p:nvPr>
            <p:ph sz="quarter" idx="2"/>
          </p:nvPr>
        </p:nvSpPr>
        <p:spPr>
          <a:xfrm>
            <a:off x="4432041" y="1343608"/>
            <a:ext cx="4299060" cy="4817959"/>
          </a:xfrm>
        </p:spPr>
        <p:txBody>
          <a:bodyPr>
            <a:normAutofit fontScale="62500" lnSpcReduction="20000"/>
          </a:bodyPr>
          <a:lstStyle/>
          <a:p>
            <a:r>
              <a:rPr lang="en-US"/>
              <a:t>Vision</a:t>
            </a:r>
          </a:p>
          <a:p>
            <a:pPr lvl="1"/>
            <a:r>
              <a:rPr lang="en-US"/>
              <a:t>Statewide collaboration for a heart healthy Alaska</a:t>
            </a:r>
          </a:p>
          <a:p>
            <a:r>
              <a:rPr lang="en-US"/>
              <a:t>Mission</a:t>
            </a:r>
          </a:p>
          <a:p>
            <a:pPr lvl="1"/>
            <a:r>
              <a:rPr lang="en-US"/>
              <a:t>Collaborates with stakeholders, healthcare, and community partners to improve cardiovascular health while reducing the overall burden of cardiovascular diseases in their community</a:t>
            </a:r>
          </a:p>
          <a:p>
            <a:r>
              <a:rPr lang="en-US"/>
              <a:t>Guiding Principles</a:t>
            </a:r>
          </a:p>
          <a:p>
            <a:pPr lvl="1"/>
            <a:r>
              <a:rPr lang="en-US"/>
              <a:t>Patient Self-Advocacy and Empowerment</a:t>
            </a:r>
          </a:p>
          <a:p>
            <a:pPr lvl="1"/>
            <a:r>
              <a:rPr lang="en-US"/>
              <a:t>Collaboration and Partnership</a:t>
            </a:r>
          </a:p>
          <a:p>
            <a:pPr lvl="1"/>
            <a:r>
              <a:rPr lang="en-US"/>
              <a:t>Health Literacy and Education</a:t>
            </a:r>
          </a:p>
          <a:p>
            <a:pPr lvl="1"/>
            <a:r>
              <a:rPr lang="en-US"/>
              <a:t>Prevention</a:t>
            </a:r>
          </a:p>
          <a:p>
            <a:pPr lvl="1"/>
            <a:r>
              <a:rPr lang="en-US"/>
              <a:t>High Value and Quality Healthcare</a:t>
            </a:r>
          </a:p>
          <a:p>
            <a:pPr lvl="1"/>
            <a:r>
              <a:rPr lang="en-US"/>
              <a:t>Optimum Health for Alaskans</a:t>
            </a:r>
          </a:p>
          <a:p>
            <a:r>
              <a:rPr lang="en-US" i="1"/>
              <a:t>We warmly welcome new members!</a:t>
            </a:r>
          </a:p>
        </p:txBody>
      </p:sp>
      <p:pic>
        <p:nvPicPr>
          <p:cNvPr id="5" name="Picture 2" descr="A screenshot of a cell phone&#10;&#10;Description automatically generated">
            <a:extLst>
              <a:ext uri="{FF2B5EF4-FFF2-40B4-BE49-F238E27FC236}">
                <a16:creationId xmlns:a16="http://schemas.microsoft.com/office/drawing/2014/main" id="{8A9A7DF6-302A-460F-9699-35904AAAB4D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1" y="1175313"/>
            <a:ext cx="3588394" cy="49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65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9AB55-E3C4-4F7E-ADA4-FE00DC70A4B7}"/>
              </a:ext>
            </a:extLst>
          </p:cNvPr>
          <p:cNvSpPr>
            <a:spLocks noGrp="1"/>
          </p:cNvSpPr>
          <p:nvPr>
            <p:ph type="title"/>
          </p:nvPr>
        </p:nvSpPr>
        <p:spPr/>
        <p:txBody>
          <a:bodyPr vert="horz" lIns="91440" tIns="45720" rIns="91440" bIns="45720" anchor="ctr">
            <a:noAutofit/>
          </a:bodyPr>
          <a:lstStyle/>
          <a:p>
            <a:r>
              <a:rPr lang="en-US" sz="3600" dirty="0">
                <a:cs typeface="Calibri"/>
              </a:rPr>
              <a:t>Alaska Heart and Diabetes Joint Coalition</a:t>
            </a:r>
            <a:endParaRPr lang="en-US" sz="3600" dirty="0"/>
          </a:p>
        </p:txBody>
      </p:sp>
      <p:sp>
        <p:nvSpPr>
          <p:cNvPr id="3" name="Content Placeholder 2">
            <a:extLst>
              <a:ext uri="{FF2B5EF4-FFF2-40B4-BE49-F238E27FC236}">
                <a16:creationId xmlns:a16="http://schemas.microsoft.com/office/drawing/2014/main" id="{15A6DD06-7E9E-4D7D-B758-3102A59C8BFB}"/>
              </a:ext>
            </a:extLst>
          </p:cNvPr>
          <p:cNvSpPr>
            <a:spLocks noGrp="1"/>
          </p:cNvSpPr>
          <p:nvPr>
            <p:ph sz="quarter" idx="1"/>
          </p:nvPr>
        </p:nvSpPr>
        <p:spPr>
          <a:xfrm>
            <a:off x="3236119" y="1459721"/>
            <a:ext cx="5842236" cy="1362059"/>
          </a:xfrm>
        </p:spPr>
        <p:txBody>
          <a:bodyPr vert="horz" lIns="91440" tIns="45720" rIns="91440" bIns="45720" anchor="t">
            <a:noAutofit/>
          </a:bodyPr>
          <a:lstStyle/>
          <a:p>
            <a:r>
              <a:rPr lang="en-US" sz="1400" dirty="0">
                <a:cs typeface="Calibri"/>
              </a:rPr>
              <a:t>Visit our program website: </a:t>
            </a:r>
            <a:r>
              <a:rPr lang="en-US" sz="1400" dirty="0">
                <a:cs typeface="Calibri"/>
                <a:hlinkClick r:id="rId3"/>
              </a:rPr>
              <a:t>diabetes.alaska.gov</a:t>
            </a:r>
            <a:endParaRPr lang="en-US" sz="1400" dirty="0">
              <a:cs typeface="Calibri"/>
            </a:endParaRPr>
          </a:p>
          <a:p>
            <a:r>
              <a:rPr lang="en-US" sz="1400" dirty="0">
                <a:cs typeface="Calibri"/>
              </a:rPr>
              <a:t>View the </a:t>
            </a:r>
            <a:r>
              <a:rPr lang="en-US" sz="1400" dirty="0">
                <a:cs typeface="Calibri"/>
                <a:hlinkClick r:id="rId4"/>
              </a:rPr>
              <a:t>Alaska Diabetes Coalition Strategic Plan, 2020-2025</a:t>
            </a:r>
            <a:endParaRPr lang="en-US" sz="1400" dirty="0">
              <a:ea typeface="+mn-lt"/>
              <a:cs typeface="+mn-lt"/>
            </a:endParaRPr>
          </a:p>
          <a:p>
            <a:r>
              <a:rPr lang="en-US" sz="1400" dirty="0">
                <a:cs typeface="Calibri"/>
              </a:rPr>
              <a:t>Become a Member! </a:t>
            </a:r>
            <a:r>
              <a:rPr lang="en-US" sz="1400" dirty="0">
                <a:cs typeface="Calibri"/>
                <a:hlinkClick r:id="rId5"/>
              </a:rPr>
              <a:t>Click here</a:t>
            </a:r>
            <a:r>
              <a:rPr lang="en-US" sz="1400" dirty="0">
                <a:cs typeface="Calibri"/>
              </a:rPr>
              <a:t> for membership form.</a:t>
            </a:r>
            <a:endParaRPr lang="en-US" sz="1400" dirty="0">
              <a:ea typeface="+mn-lt"/>
              <a:cs typeface="+mn-lt"/>
            </a:endParaRPr>
          </a:p>
          <a:p>
            <a:r>
              <a:rPr lang="en-US" sz="1400" dirty="0">
                <a:cs typeface="Calibri"/>
              </a:rPr>
              <a:t>Email: </a:t>
            </a:r>
            <a:r>
              <a:rPr lang="en-US" sz="1400" dirty="0">
                <a:cs typeface="Calibri"/>
                <a:hlinkClick r:id="rId6"/>
              </a:rPr>
              <a:t>diabetes@alaska.gov</a:t>
            </a:r>
            <a:r>
              <a:rPr lang="en-US" sz="1400" dirty="0">
                <a:cs typeface="Calibri"/>
              </a:rPr>
              <a:t> or </a:t>
            </a:r>
            <a:r>
              <a:rPr lang="en-US" sz="1400" dirty="0">
                <a:cs typeface="Calibri"/>
                <a:hlinkClick r:id="rId7"/>
              </a:rPr>
              <a:t>ashley.minaei@alaska.gov</a:t>
            </a:r>
            <a:endParaRPr lang="en-US" sz="1400" dirty="0">
              <a:cs typeface="Calibri"/>
            </a:endParaRPr>
          </a:p>
        </p:txBody>
      </p:sp>
      <p:pic>
        <p:nvPicPr>
          <p:cNvPr id="6" name="Picture 6">
            <a:extLst>
              <a:ext uri="{FF2B5EF4-FFF2-40B4-BE49-F238E27FC236}">
                <a16:creationId xmlns:a16="http://schemas.microsoft.com/office/drawing/2014/main" id="{50E1E60D-FEDC-4EE4-8A73-AD4C661FE5A1}"/>
              </a:ext>
            </a:extLst>
          </p:cNvPr>
          <p:cNvPicPr>
            <a:picLocks noChangeAspect="1"/>
          </p:cNvPicPr>
          <p:nvPr/>
        </p:nvPicPr>
        <p:blipFill>
          <a:blip r:embed="rId8"/>
          <a:stretch>
            <a:fillRect/>
          </a:stretch>
        </p:blipFill>
        <p:spPr>
          <a:xfrm>
            <a:off x="671807" y="1373254"/>
            <a:ext cx="2433543" cy="1534992"/>
          </a:xfrm>
          <a:prstGeom prst="rect">
            <a:avLst/>
          </a:prstGeom>
        </p:spPr>
      </p:pic>
      <p:pic>
        <p:nvPicPr>
          <p:cNvPr id="7" name="Picture 6">
            <a:extLst>
              <a:ext uri="{FF2B5EF4-FFF2-40B4-BE49-F238E27FC236}">
                <a16:creationId xmlns:a16="http://schemas.microsoft.com/office/drawing/2014/main" id="{AE4C84F3-A2ED-44CD-81B7-A2DF9322ECA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601" y="3061722"/>
            <a:ext cx="2616404" cy="1130175"/>
          </a:xfrm>
          <a:prstGeom prst="rect">
            <a:avLst/>
          </a:prstGeom>
        </p:spPr>
      </p:pic>
      <p:sp>
        <p:nvSpPr>
          <p:cNvPr id="10" name="Content Placeholder 2">
            <a:extLst>
              <a:ext uri="{FF2B5EF4-FFF2-40B4-BE49-F238E27FC236}">
                <a16:creationId xmlns:a16="http://schemas.microsoft.com/office/drawing/2014/main" id="{49711D0E-B39B-4633-8400-FA63856E1A3C}"/>
              </a:ext>
            </a:extLst>
          </p:cNvPr>
          <p:cNvSpPr txBox="1">
            <a:spLocks/>
          </p:cNvSpPr>
          <p:nvPr/>
        </p:nvSpPr>
        <p:spPr>
          <a:xfrm>
            <a:off x="3233534" y="3001620"/>
            <a:ext cx="5844821" cy="1362058"/>
          </a:xfrm>
          <a:prstGeom prst="rect">
            <a:avLst/>
          </a:prstGeom>
        </p:spPr>
        <p:txBody>
          <a:bodyPr vert="horz" lIns="91440" tIns="45720" rIns="91440" bIns="45720" anchor="t">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bg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bg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bg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bg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bg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400" dirty="0">
                <a:cs typeface="Calibri"/>
              </a:rPr>
              <a:t>Visit our coalition website: </a:t>
            </a:r>
            <a:r>
              <a:rPr lang="en-US" sz="1400" dirty="0">
                <a:cs typeface="Calibri"/>
                <a:hlinkClick r:id="rId10"/>
              </a:rPr>
              <a:t>takeheart.alaska.gov</a:t>
            </a:r>
            <a:endParaRPr lang="en-US" sz="1400" dirty="0">
              <a:cs typeface="Calibri"/>
            </a:endParaRPr>
          </a:p>
          <a:p>
            <a:r>
              <a:rPr lang="en-US" sz="1400" dirty="0">
                <a:cs typeface="Calibri"/>
              </a:rPr>
              <a:t>Follow us: </a:t>
            </a:r>
            <a:r>
              <a:rPr lang="en-US" sz="1400" dirty="0">
                <a:cs typeface="Calibri"/>
                <a:hlinkClick r:id="rId11"/>
              </a:rPr>
              <a:t>facebook.com/TakeHeartAlaska</a:t>
            </a:r>
            <a:endParaRPr lang="en-US" sz="1400" dirty="0">
              <a:cs typeface="Calibri"/>
            </a:endParaRPr>
          </a:p>
          <a:p>
            <a:r>
              <a:rPr lang="en-US" sz="1400" dirty="0">
                <a:cs typeface="Calibri"/>
              </a:rPr>
              <a:t>Become a Member! </a:t>
            </a:r>
            <a:r>
              <a:rPr lang="en-US" sz="1400" dirty="0">
                <a:cs typeface="Calibri"/>
                <a:hlinkClick r:id="rId12"/>
              </a:rPr>
              <a:t>Click here</a:t>
            </a:r>
            <a:r>
              <a:rPr lang="en-US" sz="1400" dirty="0">
                <a:cs typeface="Calibri"/>
              </a:rPr>
              <a:t> for membership form.</a:t>
            </a:r>
            <a:endParaRPr lang="en-US" sz="1400" dirty="0">
              <a:ea typeface="+mn-lt"/>
              <a:cs typeface="+mn-lt"/>
            </a:endParaRPr>
          </a:p>
          <a:p>
            <a:r>
              <a:rPr lang="en-US" sz="1400" dirty="0">
                <a:cs typeface="Calibri"/>
              </a:rPr>
              <a:t>Email: </a:t>
            </a:r>
            <a:r>
              <a:rPr lang="en-US" sz="1400" dirty="0">
                <a:cs typeface="Calibri"/>
                <a:hlinkClick r:id="rId13"/>
              </a:rPr>
              <a:t>heart@alaska.gov</a:t>
            </a:r>
            <a:r>
              <a:rPr lang="en-US" sz="1400" dirty="0">
                <a:cs typeface="Calibri"/>
              </a:rPr>
              <a:t> or </a:t>
            </a:r>
            <a:r>
              <a:rPr lang="en-US" sz="1400" dirty="0">
                <a:cs typeface="Calibri"/>
                <a:hlinkClick r:id="rId14"/>
              </a:rPr>
              <a:t>ashley.minaei@alaska.gov</a:t>
            </a:r>
            <a:r>
              <a:rPr lang="en-US" sz="1400" dirty="0">
                <a:cs typeface="Calibri"/>
              </a:rPr>
              <a:t> </a:t>
            </a:r>
          </a:p>
        </p:txBody>
      </p:sp>
      <p:sp>
        <p:nvSpPr>
          <p:cNvPr id="5" name="TextBox 4">
            <a:extLst>
              <a:ext uri="{FF2B5EF4-FFF2-40B4-BE49-F238E27FC236}">
                <a16:creationId xmlns:a16="http://schemas.microsoft.com/office/drawing/2014/main" id="{B35F47AC-AD51-4C58-94C1-ED6A497AD085}"/>
              </a:ext>
            </a:extLst>
          </p:cNvPr>
          <p:cNvSpPr txBox="1"/>
          <p:nvPr/>
        </p:nvSpPr>
        <p:spPr>
          <a:xfrm>
            <a:off x="1867124" y="5911426"/>
            <a:ext cx="5409751" cy="369332"/>
          </a:xfrm>
          <a:prstGeom prst="rect">
            <a:avLst/>
          </a:prstGeom>
          <a:noFill/>
        </p:spPr>
        <p:txBody>
          <a:bodyPr wrap="none" rtlCol="0">
            <a:spAutoFit/>
          </a:bodyPr>
          <a:lstStyle/>
          <a:p>
            <a:pPr algn="ctr"/>
            <a:r>
              <a:rPr lang="en-US" dirty="0">
                <a:solidFill>
                  <a:schemeClr val="bg1"/>
                </a:solidFill>
              </a:rPr>
              <a:t>Visit our Section website: </a:t>
            </a:r>
            <a:r>
              <a:rPr lang="en-US" dirty="0">
                <a:solidFill>
                  <a:schemeClr val="bg1"/>
                </a:solidFill>
                <a:hlinkClick r:id="rId15"/>
              </a:rPr>
              <a:t>dhss.alaska.gov/dph/Chronic</a:t>
            </a:r>
            <a:endParaRPr lang="en-US" dirty="0">
              <a:solidFill>
                <a:schemeClr val="bg1"/>
              </a:solidFill>
            </a:endParaRPr>
          </a:p>
        </p:txBody>
      </p:sp>
    </p:spTree>
    <p:extLst>
      <p:ext uri="{BB962C8B-B14F-4D97-AF65-F5344CB8AC3E}">
        <p14:creationId xmlns:p14="http://schemas.microsoft.com/office/powerpoint/2010/main" val="417882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0F8D0-34DD-B344-B16C-BB4DAACE20F8}"/>
              </a:ext>
            </a:extLst>
          </p:cNvPr>
          <p:cNvSpPr>
            <a:spLocks noGrp="1"/>
          </p:cNvSpPr>
          <p:nvPr>
            <p:ph sz="half" idx="2"/>
          </p:nvPr>
        </p:nvSpPr>
        <p:spPr>
          <a:xfrm>
            <a:off x="272559" y="1029799"/>
            <a:ext cx="8598881" cy="718590"/>
          </a:xfrm>
        </p:spPr>
        <p:txBody>
          <a:bodyPr>
            <a:noAutofit/>
          </a:bodyPr>
          <a:lstStyle/>
          <a:p>
            <a:pPr indent="0" algn="ctr" defTabSz="914400">
              <a:spcBef>
                <a:spcPts val="0"/>
              </a:spcBef>
              <a:spcAft>
                <a:spcPts val="600"/>
              </a:spcAft>
              <a:buNone/>
            </a:pPr>
            <a:r>
              <a:rPr lang="en-US" sz="2400">
                <a:solidFill>
                  <a:srgbClr val="000000"/>
                </a:solidFill>
                <a:effectLst/>
                <a:latin typeface="+mn-lt"/>
              </a:rPr>
              <a:t>Goal: to prevent 1 million heart attacks and strokes by 2022</a:t>
            </a:r>
          </a:p>
        </p:txBody>
      </p:sp>
      <p:sp>
        <p:nvSpPr>
          <p:cNvPr id="6" name="Title 5">
            <a:extLst>
              <a:ext uri="{FF2B5EF4-FFF2-40B4-BE49-F238E27FC236}">
                <a16:creationId xmlns:a16="http://schemas.microsoft.com/office/drawing/2014/main" id="{0CDCD6B8-DCDA-7846-8B39-6D52DB8AF747}"/>
              </a:ext>
            </a:extLst>
          </p:cNvPr>
          <p:cNvSpPr>
            <a:spLocks noGrp="1"/>
          </p:cNvSpPr>
          <p:nvPr>
            <p:ph type="title"/>
          </p:nvPr>
        </p:nvSpPr>
        <p:spPr/>
        <p:txBody>
          <a:bodyPr>
            <a:noAutofit/>
          </a:bodyPr>
          <a:lstStyle/>
          <a:p>
            <a:r>
              <a:rPr lang="en-US" sz="3600">
                <a:latin typeface="+mn-lt"/>
              </a:rPr>
              <a:t>CDC Million Hearts Initiative </a:t>
            </a:r>
          </a:p>
        </p:txBody>
      </p:sp>
      <p:pic>
        <p:nvPicPr>
          <p:cNvPr id="4" name="Picture 3" descr="Text&#10;&#10;Description automatically generated">
            <a:extLst>
              <a:ext uri="{FF2B5EF4-FFF2-40B4-BE49-F238E27FC236}">
                <a16:creationId xmlns:a16="http://schemas.microsoft.com/office/drawing/2014/main" id="{B0578FD8-9FB1-47A2-9A75-6FF85D4C0212}"/>
              </a:ext>
            </a:extLst>
          </p:cNvPr>
          <p:cNvPicPr>
            <a:picLocks noChangeAspect="1"/>
          </p:cNvPicPr>
          <p:nvPr/>
        </p:nvPicPr>
        <p:blipFill>
          <a:blip r:embed="rId3"/>
          <a:stretch>
            <a:fillRect/>
          </a:stretch>
        </p:blipFill>
        <p:spPr>
          <a:xfrm>
            <a:off x="5531892" y="1864955"/>
            <a:ext cx="3152046" cy="987641"/>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B5C4E840-4632-4F69-BBB7-DA25BDD90CBB}"/>
              </a:ext>
            </a:extLst>
          </p:cNvPr>
          <p:cNvPicPr>
            <a:picLocks noChangeAspect="1"/>
          </p:cNvPicPr>
          <p:nvPr/>
        </p:nvPicPr>
        <p:blipFill>
          <a:blip r:embed="rId4"/>
          <a:stretch>
            <a:fillRect/>
          </a:stretch>
        </p:blipFill>
        <p:spPr>
          <a:xfrm>
            <a:off x="5531892" y="3338569"/>
            <a:ext cx="2705978" cy="774652"/>
          </a:xfrm>
          <a:prstGeom prst="rect">
            <a:avLst/>
          </a:prstGeom>
        </p:spPr>
      </p:pic>
      <p:pic>
        <p:nvPicPr>
          <p:cNvPr id="7" name="Picture 6" descr="A picture containing text, sign&#10;&#10;Description automatically generated">
            <a:extLst>
              <a:ext uri="{FF2B5EF4-FFF2-40B4-BE49-F238E27FC236}">
                <a16:creationId xmlns:a16="http://schemas.microsoft.com/office/drawing/2014/main" id="{F378E2B2-0C0E-4A10-9865-E34FA7CCAE30}"/>
              </a:ext>
            </a:extLst>
          </p:cNvPr>
          <p:cNvPicPr>
            <a:picLocks noChangeAspect="1"/>
          </p:cNvPicPr>
          <p:nvPr/>
        </p:nvPicPr>
        <p:blipFill>
          <a:blip r:embed="rId5"/>
          <a:stretch>
            <a:fillRect/>
          </a:stretch>
        </p:blipFill>
        <p:spPr>
          <a:xfrm>
            <a:off x="533400" y="3275123"/>
            <a:ext cx="1609725" cy="1619250"/>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910BD61B-5D96-49B2-9255-60EBCC20F08C}"/>
              </a:ext>
            </a:extLst>
          </p:cNvPr>
          <p:cNvPicPr>
            <a:picLocks noChangeAspect="1"/>
          </p:cNvPicPr>
          <p:nvPr/>
        </p:nvPicPr>
        <p:blipFill>
          <a:blip r:embed="rId6"/>
          <a:stretch>
            <a:fillRect/>
          </a:stretch>
        </p:blipFill>
        <p:spPr>
          <a:xfrm>
            <a:off x="2546872" y="4744882"/>
            <a:ext cx="3642199" cy="729460"/>
          </a:xfrm>
          <a:prstGeom prst="rect">
            <a:avLst/>
          </a:prstGeom>
        </p:spPr>
      </p:pic>
      <p:pic>
        <p:nvPicPr>
          <p:cNvPr id="14" name="Picture 13" descr="Logo, company name&#10;&#10;Description automatically generated">
            <a:extLst>
              <a:ext uri="{FF2B5EF4-FFF2-40B4-BE49-F238E27FC236}">
                <a16:creationId xmlns:a16="http://schemas.microsoft.com/office/drawing/2014/main" id="{357878CA-B750-472B-BFA4-233492BBFC05}"/>
              </a:ext>
            </a:extLst>
          </p:cNvPr>
          <p:cNvPicPr>
            <a:picLocks noChangeAspect="1"/>
          </p:cNvPicPr>
          <p:nvPr/>
        </p:nvPicPr>
        <p:blipFill>
          <a:blip r:embed="rId7"/>
          <a:stretch>
            <a:fillRect/>
          </a:stretch>
        </p:blipFill>
        <p:spPr>
          <a:xfrm>
            <a:off x="6673586" y="4494661"/>
            <a:ext cx="1850553" cy="1572970"/>
          </a:xfrm>
          <a:prstGeom prst="rect">
            <a:avLst/>
          </a:prstGeom>
        </p:spPr>
      </p:pic>
      <p:pic>
        <p:nvPicPr>
          <p:cNvPr id="16" name="Picture 15" descr="A picture containing qr code&#10;&#10;Description automatically generated">
            <a:extLst>
              <a:ext uri="{FF2B5EF4-FFF2-40B4-BE49-F238E27FC236}">
                <a16:creationId xmlns:a16="http://schemas.microsoft.com/office/drawing/2014/main" id="{F98CDC19-AC1D-4C1C-B796-1D4344FB5029}"/>
              </a:ext>
            </a:extLst>
          </p:cNvPr>
          <p:cNvPicPr>
            <a:picLocks noChangeAspect="1"/>
          </p:cNvPicPr>
          <p:nvPr/>
        </p:nvPicPr>
        <p:blipFill>
          <a:blip r:embed="rId8"/>
          <a:stretch>
            <a:fillRect/>
          </a:stretch>
        </p:blipFill>
        <p:spPr>
          <a:xfrm>
            <a:off x="3568127" y="2222785"/>
            <a:ext cx="1355775" cy="2104677"/>
          </a:xfrm>
          <a:prstGeom prst="rect">
            <a:avLst/>
          </a:prstGeom>
        </p:spPr>
      </p:pic>
      <p:pic>
        <p:nvPicPr>
          <p:cNvPr id="18" name="Picture 17" descr="Logo, company name&#10;&#10;Description automatically generated">
            <a:extLst>
              <a:ext uri="{FF2B5EF4-FFF2-40B4-BE49-F238E27FC236}">
                <a16:creationId xmlns:a16="http://schemas.microsoft.com/office/drawing/2014/main" id="{D986D6B9-CB53-4C13-9B21-ABDA8B684940}"/>
              </a:ext>
            </a:extLst>
          </p:cNvPr>
          <p:cNvPicPr>
            <a:picLocks noChangeAspect="1"/>
          </p:cNvPicPr>
          <p:nvPr/>
        </p:nvPicPr>
        <p:blipFill>
          <a:blip r:embed="rId9"/>
          <a:stretch>
            <a:fillRect/>
          </a:stretch>
        </p:blipFill>
        <p:spPr>
          <a:xfrm>
            <a:off x="272559" y="1419882"/>
            <a:ext cx="2857500" cy="1903809"/>
          </a:xfrm>
          <a:prstGeom prst="rect">
            <a:avLst/>
          </a:prstGeom>
        </p:spPr>
      </p:pic>
      <p:pic>
        <p:nvPicPr>
          <p:cNvPr id="20" name="Picture 19" descr="Graphical user interface, text, application&#10;&#10;Description automatically generated">
            <a:extLst>
              <a:ext uri="{FF2B5EF4-FFF2-40B4-BE49-F238E27FC236}">
                <a16:creationId xmlns:a16="http://schemas.microsoft.com/office/drawing/2014/main" id="{83A13DF9-239E-430A-A0C1-61A8FAC64EB3}"/>
              </a:ext>
            </a:extLst>
          </p:cNvPr>
          <p:cNvPicPr>
            <a:picLocks noChangeAspect="1"/>
          </p:cNvPicPr>
          <p:nvPr/>
        </p:nvPicPr>
        <p:blipFill rotWithShape="1">
          <a:blip r:embed="rId10"/>
          <a:srcRect l="2713" t="3048" r="61140" b="86061"/>
          <a:stretch/>
        </p:blipFill>
        <p:spPr>
          <a:xfrm>
            <a:off x="85039" y="5420937"/>
            <a:ext cx="2634010" cy="588019"/>
          </a:xfrm>
          <a:prstGeom prst="rect">
            <a:avLst/>
          </a:prstGeom>
        </p:spPr>
      </p:pic>
    </p:spTree>
    <p:extLst>
      <p:ext uri="{BB962C8B-B14F-4D97-AF65-F5344CB8AC3E}">
        <p14:creationId xmlns:p14="http://schemas.microsoft.com/office/powerpoint/2010/main" val="74556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814F-674F-4614-B7B4-7EEDD280789F}"/>
              </a:ext>
            </a:extLst>
          </p:cNvPr>
          <p:cNvSpPr>
            <a:spLocks noGrp="1"/>
          </p:cNvSpPr>
          <p:nvPr>
            <p:ph type="title"/>
          </p:nvPr>
        </p:nvSpPr>
        <p:spPr/>
        <p:txBody>
          <a:bodyPr>
            <a:normAutofit/>
          </a:bodyPr>
          <a:lstStyle/>
          <a:p>
            <a:r>
              <a:rPr lang="en-US" dirty="0"/>
              <a:t>Introduction </a:t>
            </a:r>
          </a:p>
        </p:txBody>
      </p:sp>
      <p:sp>
        <p:nvSpPr>
          <p:cNvPr id="3" name="Content Placeholder 2">
            <a:extLst>
              <a:ext uri="{FF2B5EF4-FFF2-40B4-BE49-F238E27FC236}">
                <a16:creationId xmlns:a16="http://schemas.microsoft.com/office/drawing/2014/main" id="{A21A309F-AA5E-4006-8DE6-2661641799F1}"/>
              </a:ext>
            </a:extLst>
          </p:cNvPr>
          <p:cNvSpPr>
            <a:spLocks noGrp="1"/>
          </p:cNvSpPr>
          <p:nvPr>
            <p:ph sz="quarter" idx="1"/>
          </p:nvPr>
        </p:nvSpPr>
        <p:spPr>
          <a:xfrm>
            <a:off x="612647" y="1600200"/>
            <a:ext cx="6684967" cy="2787162"/>
          </a:xfrm>
        </p:spPr>
        <p:txBody>
          <a:bodyPr>
            <a:normAutofit/>
          </a:bodyPr>
          <a:lstStyle/>
          <a:p>
            <a:pPr marL="0" indent="0">
              <a:buNone/>
            </a:pPr>
            <a:r>
              <a:rPr lang="en-US" sz="2400" dirty="0">
                <a:solidFill>
                  <a:schemeClr val="bg1"/>
                </a:solidFill>
              </a:rPr>
              <a:t>Ashley Minaei, MPH, CPH</a:t>
            </a:r>
          </a:p>
          <a:p>
            <a:pPr marL="0" indent="0">
              <a:buNone/>
            </a:pPr>
            <a:r>
              <a:rPr lang="en-US" sz="2400" dirty="0">
                <a:solidFill>
                  <a:schemeClr val="bg1"/>
                </a:solidFill>
              </a:rPr>
              <a:t>Public Health Specialist II, and Program Manager</a:t>
            </a:r>
          </a:p>
          <a:p>
            <a:pPr marL="0" indent="0">
              <a:buNone/>
            </a:pPr>
            <a:r>
              <a:rPr lang="en-US" sz="2400" dirty="0"/>
              <a:t>Heart Disease and Stroke Prevention Program</a:t>
            </a:r>
            <a:endParaRPr lang="en-US" sz="2400" dirty="0">
              <a:solidFill>
                <a:schemeClr val="bg1"/>
              </a:solidFill>
            </a:endParaRPr>
          </a:p>
          <a:p>
            <a:pPr marL="0" indent="0">
              <a:buNone/>
            </a:pPr>
            <a:r>
              <a:rPr lang="en-US" sz="2400" dirty="0">
                <a:solidFill>
                  <a:schemeClr val="bg1"/>
                </a:solidFill>
              </a:rPr>
              <a:t>Health Systems Collaboration Team</a:t>
            </a:r>
          </a:p>
        </p:txBody>
      </p:sp>
      <p:graphicFrame>
        <p:nvGraphicFramePr>
          <p:cNvPr id="4" name="Diagram 3">
            <a:extLst>
              <a:ext uri="{FF2B5EF4-FFF2-40B4-BE49-F238E27FC236}">
                <a16:creationId xmlns:a16="http://schemas.microsoft.com/office/drawing/2014/main" id="{EF78BCA3-D9BD-4A14-B16F-DCAD3CE1CE36}"/>
              </a:ext>
            </a:extLst>
          </p:cNvPr>
          <p:cNvGraphicFramePr/>
          <p:nvPr>
            <p:extLst>
              <p:ext uri="{D42A27DB-BD31-4B8C-83A1-F6EECF244321}">
                <p14:modId xmlns:p14="http://schemas.microsoft.com/office/powerpoint/2010/main" val="3213464131"/>
              </p:ext>
            </p:extLst>
          </p:nvPr>
        </p:nvGraphicFramePr>
        <p:xfrm>
          <a:off x="2814828" y="2032000"/>
          <a:ext cx="74462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4400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770B2-6AB5-4D92-824D-132720914701}"/>
              </a:ext>
            </a:extLst>
          </p:cNvPr>
          <p:cNvSpPr>
            <a:spLocks noGrp="1"/>
          </p:cNvSpPr>
          <p:nvPr>
            <p:ph type="title"/>
          </p:nvPr>
        </p:nvSpPr>
        <p:spPr/>
        <p:txBody>
          <a:bodyPr/>
          <a:lstStyle/>
          <a:p>
            <a:r>
              <a:rPr lang="en-US" dirty="0"/>
              <a:t>So, what next?</a:t>
            </a:r>
          </a:p>
        </p:txBody>
      </p:sp>
      <p:sp>
        <p:nvSpPr>
          <p:cNvPr id="3" name="Content Placeholder 2">
            <a:extLst>
              <a:ext uri="{FF2B5EF4-FFF2-40B4-BE49-F238E27FC236}">
                <a16:creationId xmlns:a16="http://schemas.microsoft.com/office/drawing/2014/main" id="{1D692471-55BD-466D-8FBD-C8A028380814}"/>
              </a:ext>
            </a:extLst>
          </p:cNvPr>
          <p:cNvSpPr>
            <a:spLocks noGrp="1"/>
          </p:cNvSpPr>
          <p:nvPr>
            <p:ph sz="quarter" idx="1"/>
          </p:nvPr>
        </p:nvSpPr>
        <p:spPr/>
        <p:txBody>
          <a:bodyPr vert="horz" lIns="91440" tIns="45720" rIns="91440" bIns="45720" anchor="t">
            <a:normAutofit/>
          </a:bodyPr>
          <a:lstStyle/>
          <a:p>
            <a:r>
              <a:rPr lang="en-US" dirty="0"/>
              <a:t>Chronic disease prevention and control activities can help to address </a:t>
            </a:r>
            <a:r>
              <a:rPr lang="en-US" b="1" dirty="0"/>
              <a:t>health debt</a:t>
            </a:r>
          </a:p>
          <a:p>
            <a:pPr lvl="1"/>
            <a:r>
              <a:rPr lang="en-US" dirty="0"/>
              <a:t>Help Prevent Chronic Disease</a:t>
            </a:r>
          </a:p>
          <a:p>
            <a:r>
              <a:rPr lang="en-US" dirty="0"/>
              <a:t>To succeed, the gap between risk reduction and clinical services must be bridged</a:t>
            </a:r>
            <a:endParaRPr lang="en-US" dirty="0">
              <a:cs typeface="Calibri"/>
            </a:endParaRPr>
          </a:p>
        </p:txBody>
      </p:sp>
      <p:pic>
        <p:nvPicPr>
          <p:cNvPr id="1028" name="Picture 4" descr="An Ounce of Prevention - Brian A. Ripley">
            <a:extLst>
              <a:ext uri="{FF2B5EF4-FFF2-40B4-BE49-F238E27FC236}">
                <a16:creationId xmlns:a16="http://schemas.microsoft.com/office/drawing/2014/main" id="{68D34C86-D02D-45E8-9D10-4446B6AE0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436" y="3962400"/>
            <a:ext cx="377791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873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5797-6B37-4D54-AC3D-DE81136B02C2}"/>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3184274A-4356-4138-88F1-50BB2CAE4C3F}"/>
              </a:ext>
            </a:extLst>
          </p:cNvPr>
          <p:cNvSpPr>
            <a:spLocks noGrp="1"/>
          </p:cNvSpPr>
          <p:nvPr>
            <p:ph sz="quarter" idx="1"/>
          </p:nvPr>
        </p:nvSpPr>
        <p:spPr>
          <a:xfrm>
            <a:off x="612648" y="1104088"/>
            <a:ext cx="8153400" cy="4943785"/>
          </a:xfrm>
        </p:spPr>
        <p:txBody>
          <a:bodyPr>
            <a:normAutofit fontScale="92500" lnSpcReduction="20000"/>
          </a:bodyPr>
          <a:lstStyle/>
          <a:p>
            <a:r>
              <a:rPr lang="en-US" b="1" dirty="0"/>
              <a:t>Each contact with the healthcare system is an opportunity. </a:t>
            </a:r>
          </a:p>
          <a:p>
            <a:pPr lvl="1"/>
            <a:r>
              <a:rPr lang="en-US" dirty="0"/>
              <a:t>Creating collaborative referral partnerships with community risk reduction programs</a:t>
            </a:r>
          </a:p>
          <a:p>
            <a:pPr lvl="2"/>
            <a:r>
              <a:rPr lang="en-US" dirty="0"/>
              <a:t>Establish collaborative agreements</a:t>
            </a:r>
          </a:p>
          <a:p>
            <a:pPr lvl="2"/>
            <a:r>
              <a:rPr lang="en-US" dirty="0"/>
              <a:t>Support Evidence Based programs</a:t>
            </a:r>
          </a:p>
          <a:p>
            <a:pPr lvl="2"/>
            <a:r>
              <a:rPr lang="en-US" dirty="0"/>
              <a:t>Refer to digital therapeutics</a:t>
            </a:r>
          </a:p>
          <a:p>
            <a:pPr lvl="2"/>
            <a:r>
              <a:rPr lang="en-US" dirty="0"/>
              <a:t>Train and empower CHWs</a:t>
            </a:r>
          </a:p>
          <a:p>
            <a:pPr marL="685800" lvl="2" indent="0">
              <a:buNone/>
            </a:pPr>
            <a:endParaRPr lang="en-US" dirty="0"/>
          </a:p>
          <a:p>
            <a:pPr lvl="1"/>
            <a:r>
              <a:rPr lang="en-US" b="1" dirty="0"/>
              <a:t>Get Creative</a:t>
            </a:r>
          </a:p>
          <a:p>
            <a:pPr lvl="2"/>
            <a:r>
              <a:rPr lang="en-US" dirty="0"/>
              <a:t>Prevention should include primary care, but it does not have to only include primary care</a:t>
            </a:r>
          </a:p>
          <a:p>
            <a:pPr lvl="3"/>
            <a:r>
              <a:rPr lang="en-US" dirty="0"/>
              <a:t>Link with specialty providers</a:t>
            </a:r>
          </a:p>
          <a:p>
            <a:pPr lvl="3"/>
            <a:r>
              <a:rPr lang="en-US" dirty="0"/>
              <a:t>Augment services at your office by hosting enrollment specialists</a:t>
            </a:r>
          </a:p>
        </p:txBody>
      </p:sp>
    </p:spTree>
    <p:extLst>
      <p:ext uri="{BB962C8B-B14F-4D97-AF65-F5344CB8AC3E}">
        <p14:creationId xmlns:p14="http://schemas.microsoft.com/office/powerpoint/2010/main" val="1292354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A1FD-6BC4-4152-BE8D-FFDDBE8589F1}"/>
              </a:ext>
            </a:extLst>
          </p:cNvPr>
          <p:cNvSpPr>
            <a:spLocks noGrp="1"/>
          </p:cNvSpPr>
          <p:nvPr>
            <p:ph type="title"/>
          </p:nvPr>
        </p:nvSpPr>
        <p:spPr/>
        <p:txBody>
          <a:bodyPr/>
          <a:lstStyle/>
          <a:p>
            <a:r>
              <a:rPr lang="en-US" dirty="0"/>
              <a:t>Thinking outside the box</a:t>
            </a:r>
          </a:p>
        </p:txBody>
      </p:sp>
      <p:sp>
        <p:nvSpPr>
          <p:cNvPr id="3" name="Content Placeholder 2">
            <a:extLst>
              <a:ext uri="{FF2B5EF4-FFF2-40B4-BE49-F238E27FC236}">
                <a16:creationId xmlns:a16="http://schemas.microsoft.com/office/drawing/2014/main" id="{3E2D36A3-33B3-405A-9FE5-3673CCC33714}"/>
              </a:ext>
            </a:extLst>
          </p:cNvPr>
          <p:cNvSpPr>
            <a:spLocks noGrp="1"/>
          </p:cNvSpPr>
          <p:nvPr>
            <p:ph sz="quarter" idx="1"/>
          </p:nvPr>
        </p:nvSpPr>
        <p:spPr/>
        <p:txBody>
          <a:bodyPr>
            <a:normAutofit fontScale="92500" lnSpcReduction="20000"/>
          </a:bodyPr>
          <a:lstStyle/>
          <a:p>
            <a:r>
              <a:rPr lang="en-US" b="1" dirty="0"/>
              <a:t>Same thinking leads to same results. </a:t>
            </a:r>
          </a:p>
          <a:p>
            <a:pPr lvl="1"/>
            <a:r>
              <a:rPr lang="en-US" dirty="0"/>
              <a:t>Covid has created an opportunity for us to begin thinking about healthcare delivery differently.</a:t>
            </a:r>
          </a:p>
          <a:p>
            <a:pPr lvl="2"/>
            <a:r>
              <a:rPr lang="en-US" dirty="0"/>
              <a:t>Collaboration with risk reduction programs will result in improved wellness</a:t>
            </a:r>
          </a:p>
          <a:p>
            <a:pPr lvl="2"/>
            <a:r>
              <a:rPr lang="en-US" dirty="0"/>
              <a:t>Help decrease or delay chronic disease onset. </a:t>
            </a:r>
          </a:p>
          <a:p>
            <a:pPr marL="685800" lvl="2" indent="0">
              <a:buNone/>
            </a:pPr>
            <a:endParaRPr lang="en-US" dirty="0"/>
          </a:p>
          <a:p>
            <a:r>
              <a:rPr lang="en-US" b="1" dirty="0"/>
              <a:t>Don’t have a risk reduction program in your community?</a:t>
            </a:r>
          </a:p>
          <a:p>
            <a:pPr lvl="1"/>
            <a:r>
              <a:rPr lang="en-US" dirty="0"/>
              <a:t>Remember digital options</a:t>
            </a:r>
          </a:p>
          <a:p>
            <a:pPr lvl="1"/>
            <a:r>
              <a:rPr lang="en-US" dirty="0"/>
              <a:t>Consider starting one in your clinic (or maybe hosting one)</a:t>
            </a:r>
          </a:p>
          <a:p>
            <a:pPr lvl="2"/>
            <a:r>
              <a:rPr lang="en-US" dirty="0"/>
              <a:t>Community partners</a:t>
            </a:r>
          </a:p>
          <a:p>
            <a:pPr lvl="2"/>
            <a:r>
              <a:rPr lang="en-US" dirty="0"/>
              <a:t>State of Alaska DHSS is here to support and offer TA</a:t>
            </a:r>
          </a:p>
        </p:txBody>
      </p:sp>
    </p:spTree>
    <p:extLst>
      <p:ext uri="{BB962C8B-B14F-4D97-AF65-F5344CB8AC3E}">
        <p14:creationId xmlns:p14="http://schemas.microsoft.com/office/powerpoint/2010/main" val="2740394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30957-7F14-4540-8CE8-2BAA7B820367}"/>
              </a:ext>
            </a:extLst>
          </p:cNvPr>
          <p:cNvSpPr>
            <a:spLocks noGrp="1"/>
          </p:cNvSpPr>
          <p:nvPr>
            <p:ph type="title"/>
          </p:nvPr>
        </p:nvSpPr>
        <p:spPr/>
        <p:txBody>
          <a:bodyPr/>
          <a:lstStyle/>
          <a:p>
            <a:r>
              <a:rPr lang="en-US" dirty="0"/>
              <a:t>Resources </a:t>
            </a:r>
          </a:p>
        </p:txBody>
      </p:sp>
      <p:sp>
        <p:nvSpPr>
          <p:cNvPr id="4" name="TextBox 3">
            <a:extLst>
              <a:ext uri="{FF2B5EF4-FFF2-40B4-BE49-F238E27FC236}">
                <a16:creationId xmlns:a16="http://schemas.microsoft.com/office/drawing/2014/main" id="{6B29DD96-50F3-4600-BA8C-42C5BEE46598}"/>
              </a:ext>
            </a:extLst>
          </p:cNvPr>
          <p:cNvSpPr txBox="1"/>
          <p:nvPr/>
        </p:nvSpPr>
        <p:spPr>
          <a:xfrm>
            <a:off x="694944" y="1137607"/>
            <a:ext cx="8311896" cy="4801314"/>
          </a:xfrm>
          <a:prstGeom prst="rect">
            <a:avLst/>
          </a:prstGeom>
          <a:noFill/>
        </p:spPr>
        <p:txBody>
          <a:bodyPr wrap="square">
            <a:spAutoFit/>
          </a:bodyPr>
          <a:lstStyle/>
          <a:p>
            <a:pPr algn="l">
              <a:buFont typeface="+mj-lt"/>
              <a:buAutoNum type="arabicPeriod"/>
            </a:pPr>
            <a:r>
              <a:rPr lang="en-US" b="1" i="0" dirty="0">
                <a:solidFill>
                  <a:srgbClr val="000000"/>
                </a:solidFill>
                <a:effectLst/>
                <a:latin typeface="Open Sans" panose="020B0606030504020204" pitchFamily="34" charset="0"/>
              </a:rPr>
              <a:t>Implementation Guidance</a:t>
            </a:r>
            <a:br>
              <a:rPr lang="en-US" b="0" i="0" dirty="0">
                <a:solidFill>
                  <a:srgbClr val="000000"/>
                </a:solidFill>
                <a:effectLst/>
                <a:latin typeface="Open Sans" panose="020B0606030504020204" pitchFamily="34" charset="0"/>
              </a:rPr>
            </a:br>
            <a:r>
              <a:rPr lang="en-US" b="0" i="0" dirty="0">
                <a:solidFill>
                  <a:srgbClr val="000000"/>
                </a:solidFill>
                <a:effectLst/>
                <a:latin typeface="Open Sans" panose="020B0606030504020204" pitchFamily="34" charset="0"/>
              </a:rPr>
              <a:t>Through the Million Hearts</a:t>
            </a:r>
            <a:r>
              <a:rPr lang="en-US" b="0" i="0" u="none" strike="noStrike" baseline="30000" dirty="0">
                <a:solidFill>
                  <a:srgbClr val="000000"/>
                </a:solidFill>
                <a:effectLst/>
                <a:latin typeface="Open Sans" panose="020B0606030504020204" pitchFamily="34" charset="0"/>
              </a:rPr>
              <a:t>®</a:t>
            </a:r>
            <a:r>
              <a:rPr lang="en-US" b="0" i="0" dirty="0">
                <a:solidFill>
                  <a:srgbClr val="000000"/>
                </a:solidFill>
                <a:effectLst/>
                <a:latin typeface="Open Sans" panose="020B0606030504020204" pitchFamily="34" charset="0"/>
              </a:rPr>
              <a:t> initiative, CDC has created a series of translation guides on SMBP for public health practitioners and clinicians. The Million Hearts</a:t>
            </a:r>
            <a:r>
              <a:rPr lang="en-US" b="0" i="0" u="none" strike="noStrike" baseline="30000" dirty="0">
                <a:solidFill>
                  <a:srgbClr val="000000"/>
                </a:solidFill>
                <a:effectLst/>
                <a:latin typeface="Open Sans" panose="020B0606030504020204" pitchFamily="34" charset="0"/>
              </a:rPr>
              <a:t>®</a:t>
            </a:r>
            <a:r>
              <a:rPr lang="en-US" b="0" i="0" dirty="0">
                <a:solidFill>
                  <a:srgbClr val="000000"/>
                </a:solidFill>
                <a:effectLst/>
                <a:latin typeface="Open Sans" panose="020B0606030504020204" pitchFamily="34" charset="0"/>
              </a:rPr>
              <a:t> website also has an SMBP webpage, which has resources, evidence, tools, and information about effective SMBP practices. See these links for more information on implementation:</a:t>
            </a:r>
          </a:p>
          <a:p>
            <a:pPr algn="l">
              <a:buFont typeface="Arial" panose="020B0604020202020204" pitchFamily="34" charset="0"/>
              <a:buChar char="•"/>
            </a:pPr>
            <a:r>
              <a:rPr lang="en-US" b="0" i="0" u="sng" dirty="0">
                <a:solidFill>
                  <a:srgbClr val="075290"/>
                </a:solidFill>
                <a:effectLst/>
                <a:latin typeface="Open Sans" panose="020B0606030504020204" pitchFamily="34" charset="0"/>
                <a:hlinkClick r:id="rId2"/>
              </a:rPr>
              <a:t>Self-Measured Blood Pressure Monitoring: Action Steps for Clinicians </a:t>
            </a:r>
            <a:r>
              <a:rPr lang="en-US" b="0" i="0" u="none" strike="noStrike" dirty="0">
                <a:solidFill>
                  <a:srgbClr val="075290"/>
                </a:solidFill>
                <a:effectLst/>
                <a:latin typeface="Open Sans" panose="020B0606030504020204" pitchFamily="34" charset="0"/>
                <a:hlinkClick r:id="rId2"/>
              </a:rPr>
              <a:t>pdf icon[PDF-946 KB]external icon</a:t>
            </a:r>
            <a:r>
              <a:rPr lang="en-US" b="0" i="0" u="none" strike="noStrike" baseline="30000" dirty="0">
                <a:solidFill>
                  <a:srgbClr val="000000"/>
                </a:solidFill>
                <a:effectLst/>
                <a:latin typeface="Open Sans" panose="020B0606030504020204" pitchFamily="34" charset="0"/>
              </a:rPr>
              <a:t>3</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u="sng" dirty="0">
                <a:solidFill>
                  <a:srgbClr val="075290"/>
                </a:solidFill>
                <a:effectLst/>
                <a:latin typeface="Open Sans" panose="020B0606030504020204" pitchFamily="34" charset="0"/>
                <a:hlinkClick r:id="rId3"/>
              </a:rPr>
              <a:t>Self-Measured Blood Pressure Monitoring: Action Steps for Public Health Practitioners </a:t>
            </a:r>
            <a:r>
              <a:rPr lang="en-US" b="0" i="0" u="none" strike="noStrike" dirty="0">
                <a:solidFill>
                  <a:srgbClr val="075290"/>
                </a:solidFill>
                <a:effectLst/>
                <a:latin typeface="Open Sans" panose="020B0606030504020204" pitchFamily="34" charset="0"/>
                <a:hlinkClick r:id="rId3"/>
              </a:rPr>
              <a:t>pdf icon[PDF-1 MB]external icon</a:t>
            </a:r>
            <a:r>
              <a:rPr lang="en-US" b="0" i="0" u="none" strike="noStrike" baseline="30000" dirty="0">
                <a:solidFill>
                  <a:srgbClr val="000000"/>
                </a:solidFill>
                <a:effectLst/>
                <a:latin typeface="Open Sans" panose="020B0606030504020204" pitchFamily="34" charset="0"/>
              </a:rPr>
              <a:t>9</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u="sng" dirty="0">
                <a:solidFill>
                  <a:srgbClr val="075290"/>
                </a:solidFill>
                <a:effectLst/>
                <a:latin typeface="Open Sans" panose="020B0606030504020204" pitchFamily="34" charset="0"/>
                <a:hlinkClick r:id="rId4"/>
              </a:rPr>
              <a:t>Self-Measured Blood Pressure Monitoring by Million </a:t>
            </a:r>
            <a:r>
              <a:rPr lang="en-US" b="0" i="0" u="sng" dirty="0" err="1">
                <a:solidFill>
                  <a:srgbClr val="075290"/>
                </a:solidFill>
                <a:effectLst/>
                <a:latin typeface="Open Sans" panose="020B0606030504020204" pitchFamily="34" charset="0"/>
                <a:hlinkClick r:id="rId4"/>
              </a:rPr>
              <a:t>Hearts</a:t>
            </a:r>
            <a:r>
              <a:rPr lang="en-US" b="0" i="0" u="none" strike="noStrike" dirty="0" err="1">
                <a:solidFill>
                  <a:srgbClr val="075290"/>
                </a:solidFill>
                <a:effectLst/>
                <a:latin typeface="Open Sans" panose="020B0606030504020204" pitchFamily="34" charset="0"/>
                <a:hlinkClick r:id="rId4"/>
              </a:rPr>
              <a:t>external</a:t>
            </a:r>
            <a:r>
              <a:rPr lang="en-US" b="0" i="0" u="none" strike="noStrike" dirty="0">
                <a:solidFill>
                  <a:srgbClr val="075290"/>
                </a:solidFill>
                <a:effectLst/>
                <a:latin typeface="Open Sans" panose="020B0606030504020204" pitchFamily="34" charset="0"/>
                <a:hlinkClick r:id="rId4"/>
              </a:rPr>
              <a:t> icon</a:t>
            </a:r>
            <a:r>
              <a:rPr lang="en-US" b="0" i="0" u="none" strike="noStrike" baseline="30000" dirty="0">
                <a:solidFill>
                  <a:srgbClr val="000000"/>
                </a:solidFill>
                <a:effectLst/>
                <a:latin typeface="Open Sans" panose="020B0606030504020204" pitchFamily="34" charset="0"/>
              </a:rPr>
              <a:t>10</a:t>
            </a:r>
            <a:endParaRPr lang="en-US" b="0" i="0" dirty="0">
              <a:solidFill>
                <a:srgbClr val="000000"/>
              </a:solidFill>
              <a:effectLst/>
              <a:latin typeface="Open Sans" panose="020B0606030504020204" pitchFamily="34" charset="0"/>
            </a:endParaRPr>
          </a:p>
          <a:p>
            <a:pPr algn="l"/>
            <a:r>
              <a:rPr lang="en-US" b="1" i="0" dirty="0">
                <a:solidFill>
                  <a:srgbClr val="000000"/>
                </a:solidFill>
                <a:effectLst/>
                <a:latin typeface="Open Sans" panose="020B0606030504020204" pitchFamily="34" charset="0"/>
              </a:rPr>
              <a:t>2. Resources</a:t>
            </a:r>
            <a:br>
              <a:rPr lang="en-US" b="0" i="0" dirty="0">
                <a:solidFill>
                  <a:srgbClr val="000000"/>
                </a:solidFill>
                <a:effectLst/>
                <a:latin typeface="Open Sans" panose="020B0606030504020204" pitchFamily="34" charset="0"/>
              </a:rPr>
            </a:br>
            <a:r>
              <a:rPr lang="en-US" b="0" i="0" dirty="0">
                <a:solidFill>
                  <a:srgbClr val="000000"/>
                </a:solidFill>
                <a:effectLst/>
                <a:latin typeface="Open Sans" panose="020B0606030504020204" pitchFamily="34" charset="0"/>
              </a:rPr>
              <a:t>Several federal agencies and initiatives provide resources related to the use of SMBP, including the following:</a:t>
            </a:r>
          </a:p>
          <a:p>
            <a:pPr algn="l">
              <a:buFont typeface="Arial" panose="020B0604020202020204" pitchFamily="34" charset="0"/>
              <a:buChar char="•"/>
            </a:pPr>
            <a:r>
              <a:rPr lang="en-US" b="0" i="0" u="sng" dirty="0">
                <a:solidFill>
                  <a:srgbClr val="075290"/>
                </a:solidFill>
                <a:effectLst/>
                <a:latin typeface="Open Sans" panose="020B0606030504020204" pitchFamily="34" charset="0"/>
                <a:hlinkClick r:id="rId5"/>
              </a:rPr>
              <a:t>Community Preventive Services Task </a:t>
            </a:r>
            <a:r>
              <a:rPr lang="en-US" b="0" i="0" u="sng" dirty="0" err="1">
                <a:solidFill>
                  <a:srgbClr val="075290"/>
                </a:solidFill>
                <a:effectLst/>
                <a:latin typeface="Open Sans" panose="020B0606030504020204" pitchFamily="34" charset="0"/>
                <a:hlinkClick r:id="rId5"/>
              </a:rPr>
              <a:t>Force</a:t>
            </a:r>
            <a:r>
              <a:rPr lang="en-US" b="0" i="0" u="none" strike="noStrike" dirty="0" err="1">
                <a:solidFill>
                  <a:srgbClr val="075290"/>
                </a:solidFill>
                <a:effectLst/>
                <a:latin typeface="Open Sans" panose="020B0606030504020204" pitchFamily="34" charset="0"/>
                <a:hlinkClick r:id="rId5"/>
              </a:rPr>
              <a:t>external</a:t>
            </a:r>
            <a:r>
              <a:rPr lang="en-US" b="0" i="0" u="none" strike="noStrike" dirty="0">
                <a:solidFill>
                  <a:srgbClr val="075290"/>
                </a:solidFill>
                <a:effectLst/>
                <a:latin typeface="Open Sans" panose="020B0606030504020204" pitchFamily="34" charset="0"/>
                <a:hlinkClick r:id="rId5"/>
              </a:rPr>
              <a:t> icon</a:t>
            </a:r>
            <a:r>
              <a:rPr lang="en-US" b="0" i="0" u="none" strike="noStrike" baseline="30000" dirty="0">
                <a:solidFill>
                  <a:srgbClr val="000000"/>
                </a:solidFill>
                <a:effectLst/>
                <a:latin typeface="Open Sans" panose="020B0606030504020204" pitchFamily="34" charset="0"/>
              </a:rPr>
              <a:t>11</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u="sng" dirty="0">
                <a:solidFill>
                  <a:srgbClr val="075290"/>
                </a:solidFill>
                <a:effectLst/>
                <a:latin typeface="Open Sans" panose="020B0606030504020204" pitchFamily="34" charset="0"/>
                <a:hlinkClick r:id="rId6"/>
              </a:rPr>
              <a:t>S. Preventive Services Task </a:t>
            </a:r>
            <a:r>
              <a:rPr lang="en-US" b="0" i="0" u="sng" dirty="0" err="1">
                <a:solidFill>
                  <a:srgbClr val="075290"/>
                </a:solidFill>
                <a:effectLst/>
                <a:latin typeface="Open Sans" panose="020B0606030504020204" pitchFamily="34" charset="0"/>
                <a:hlinkClick r:id="rId6"/>
              </a:rPr>
              <a:t>Force</a:t>
            </a:r>
            <a:r>
              <a:rPr lang="en-US" b="0" i="0" u="none" strike="noStrike" dirty="0" err="1">
                <a:solidFill>
                  <a:srgbClr val="075290"/>
                </a:solidFill>
                <a:effectLst/>
                <a:latin typeface="Open Sans" panose="020B0606030504020204" pitchFamily="34" charset="0"/>
                <a:hlinkClick r:id="rId6"/>
              </a:rPr>
              <a:t>external</a:t>
            </a:r>
            <a:r>
              <a:rPr lang="en-US" b="0" i="0" u="none" strike="noStrike" dirty="0">
                <a:solidFill>
                  <a:srgbClr val="075290"/>
                </a:solidFill>
                <a:effectLst/>
                <a:latin typeface="Open Sans" panose="020B0606030504020204" pitchFamily="34" charset="0"/>
                <a:hlinkClick r:id="rId6"/>
              </a:rPr>
              <a:t> icon</a:t>
            </a:r>
            <a:r>
              <a:rPr lang="en-US" b="0" i="0" u="none" strike="noStrike" baseline="30000" dirty="0">
                <a:solidFill>
                  <a:srgbClr val="000000"/>
                </a:solidFill>
                <a:effectLst/>
                <a:latin typeface="Open Sans" panose="020B0606030504020204" pitchFamily="34" charset="0"/>
              </a:rPr>
              <a:t>12</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u="sng" dirty="0">
                <a:solidFill>
                  <a:srgbClr val="075290"/>
                </a:solidFill>
                <a:effectLst/>
                <a:latin typeface="Open Sans" panose="020B0606030504020204" pitchFamily="34" charset="0"/>
                <a:hlinkClick r:id="rId7"/>
              </a:rPr>
              <a:t>Centers for Disease Control and Prevention’s 6|18 Initiative</a:t>
            </a:r>
            <a:r>
              <a:rPr lang="en-US" b="0" i="0" u="none" strike="noStrike" baseline="30000" dirty="0">
                <a:solidFill>
                  <a:srgbClr val="000000"/>
                </a:solidFill>
                <a:effectLst/>
                <a:latin typeface="Open Sans" panose="020B0606030504020204" pitchFamily="34" charset="0"/>
              </a:rPr>
              <a:t>13</a:t>
            </a:r>
            <a:endParaRPr lang="en-US"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15692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40BD1E7-EBD7-43E0-B318-EB7EDBBD4098}"/>
              </a:ext>
            </a:extLst>
          </p:cNvPr>
          <p:cNvPicPr>
            <a:picLocks noGrp="1" noChangeAspect="1"/>
          </p:cNvPicPr>
          <p:nvPr>
            <p:ph sz="quarter" idx="1"/>
          </p:nvPr>
        </p:nvPicPr>
        <p:blipFill>
          <a:blip r:embed="rId2"/>
          <a:stretch>
            <a:fillRect/>
          </a:stretch>
        </p:blipFill>
        <p:spPr>
          <a:xfrm>
            <a:off x="1194816" y="0"/>
            <a:ext cx="5718048" cy="4558215"/>
          </a:xfrm>
        </p:spPr>
      </p:pic>
      <p:sp>
        <p:nvSpPr>
          <p:cNvPr id="11" name="TextBox 10">
            <a:extLst>
              <a:ext uri="{FF2B5EF4-FFF2-40B4-BE49-F238E27FC236}">
                <a16:creationId xmlns:a16="http://schemas.microsoft.com/office/drawing/2014/main" id="{E361C971-AB51-426A-8E0F-2852A852FCE3}"/>
              </a:ext>
            </a:extLst>
          </p:cNvPr>
          <p:cNvSpPr txBox="1"/>
          <p:nvPr/>
        </p:nvSpPr>
        <p:spPr>
          <a:xfrm>
            <a:off x="137160" y="4694212"/>
            <a:ext cx="8741664" cy="1477328"/>
          </a:xfrm>
          <a:prstGeom prst="rect">
            <a:avLst/>
          </a:prstGeom>
          <a:noFill/>
        </p:spPr>
        <p:txBody>
          <a:bodyPr wrap="square">
            <a:spAutoFit/>
          </a:bodyPr>
          <a:lstStyle/>
          <a:p>
            <a:r>
              <a:rPr lang="en-US" sz="1800" dirty="0">
                <a:solidFill>
                  <a:schemeClr val="bg1"/>
                </a:solidFill>
              </a:rPr>
              <a:t>Ashley Minaei, MPH, CPH</a:t>
            </a:r>
          </a:p>
          <a:p>
            <a:r>
              <a:rPr lang="en-US" dirty="0">
                <a:solidFill>
                  <a:schemeClr val="bg1"/>
                </a:solidFill>
              </a:rPr>
              <a:t>Public Health Specialist II and Program Manager</a:t>
            </a:r>
            <a:endParaRPr lang="en-US" sz="1800" dirty="0">
              <a:solidFill>
                <a:schemeClr val="bg1"/>
              </a:solidFill>
            </a:endParaRPr>
          </a:p>
          <a:p>
            <a:r>
              <a:rPr lang="en-US" sz="1800" dirty="0">
                <a:solidFill>
                  <a:schemeClr val="bg1"/>
                </a:solidFill>
              </a:rPr>
              <a:t>Section of Chronic Disease Prevention and Health Promotion, DPH, DHSS</a:t>
            </a:r>
          </a:p>
          <a:p>
            <a:r>
              <a:rPr lang="en-US" dirty="0">
                <a:solidFill>
                  <a:schemeClr val="bg1"/>
                </a:solidFill>
                <a:hlinkClick r:id="rId3"/>
              </a:rPr>
              <a:t>Ashley.Minaei@Alaska.gov</a:t>
            </a:r>
            <a:r>
              <a:rPr lang="en-US" dirty="0">
                <a:solidFill>
                  <a:schemeClr val="bg1"/>
                </a:solidFill>
              </a:rPr>
              <a:t> </a:t>
            </a:r>
          </a:p>
          <a:p>
            <a:endParaRPr lang="en-US" sz="1800" dirty="0">
              <a:solidFill>
                <a:schemeClr val="bg1"/>
              </a:solidFill>
            </a:endParaRPr>
          </a:p>
        </p:txBody>
      </p:sp>
    </p:spTree>
    <p:extLst>
      <p:ext uri="{BB962C8B-B14F-4D97-AF65-F5344CB8AC3E}">
        <p14:creationId xmlns:p14="http://schemas.microsoft.com/office/powerpoint/2010/main" val="427908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7D1D-58CC-4CB8-8525-F744B9B1ACA4}"/>
              </a:ext>
            </a:extLst>
          </p:cNvPr>
          <p:cNvSpPr>
            <a:spLocks noGrp="1"/>
          </p:cNvSpPr>
          <p:nvPr>
            <p:ph type="title"/>
          </p:nvPr>
        </p:nvSpPr>
        <p:spPr/>
        <p:txBody>
          <a:bodyPr>
            <a:noAutofit/>
          </a:bodyPr>
          <a:lstStyle/>
          <a:p>
            <a:r>
              <a:rPr lang="en-US" sz="3600" dirty="0"/>
              <a:t>Chronic Disease is a public health crisis</a:t>
            </a:r>
          </a:p>
        </p:txBody>
      </p:sp>
      <p:graphicFrame>
        <p:nvGraphicFramePr>
          <p:cNvPr id="10" name="Content Placeholder 9">
            <a:extLst>
              <a:ext uri="{FF2B5EF4-FFF2-40B4-BE49-F238E27FC236}">
                <a16:creationId xmlns:a16="http://schemas.microsoft.com/office/drawing/2014/main" id="{A83A806E-0956-4D01-92B9-80E378D8BD4A}"/>
              </a:ext>
            </a:extLst>
          </p:cNvPr>
          <p:cNvGraphicFramePr>
            <a:graphicFrameLocks noGrp="1"/>
          </p:cNvGraphicFramePr>
          <p:nvPr>
            <p:ph sz="quarter" idx="1"/>
          </p:nvPr>
        </p:nvGraphicFramePr>
        <p:xfrm>
          <a:off x="612648" y="1219200"/>
          <a:ext cx="7918704" cy="41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3380F732-7F4A-4B76-925E-B27E01AC473E}"/>
              </a:ext>
            </a:extLst>
          </p:cNvPr>
          <p:cNvSpPr txBox="1"/>
          <p:nvPr/>
        </p:nvSpPr>
        <p:spPr>
          <a:xfrm>
            <a:off x="58674" y="5176391"/>
            <a:ext cx="9026652" cy="954107"/>
          </a:xfrm>
          <a:prstGeom prst="rect">
            <a:avLst/>
          </a:prstGeom>
          <a:noFill/>
        </p:spPr>
        <p:txBody>
          <a:bodyPr wrap="square">
            <a:spAutoFit/>
          </a:bodyPr>
          <a:lstStyle/>
          <a:p>
            <a:pPr algn="l"/>
            <a:r>
              <a:rPr lang="en-US" sz="800" b="0" i="0" u="none" strike="noStrike" baseline="0" dirty="0">
                <a:solidFill>
                  <a:srgbClr val="9A9A9A"/>
                </a:solidFill>
                <a:latin typeface="Calibri" panose="020F0502020204030204" pitchFamily="34" charset="0"/>
              </a:rPr>
              <a:t>1. </a:t>
            </a:r>
            <a:r>
              <a:rPr lang="en-US" sz="800" b="0" i="0" u="none" strike="noStrike" baseline="0" dirty="0">
                <a:solidFill>
                  <a:srgbClr val="9A9A9A"/>
                </a:solidFill>
                <a:latin typeface="ArialMT"/>
              </a:rPr>
              <a:t>Centers for Disease Control and Prevention. National Diabetes Statistics Report, 2020: Estimates of Diabetes and Its Burden in the United States. Atlanta, GA: US Department of Health and Human Services; 2020.</a:t>
            </a:r>
          </a:p>
          <a:p>
            <a:pPr algn="l"/>
            <a:r>
              <a:rPr lang="en-US" sz="800" b="0" i="0" u="none" strike="noStrike" baseline="0" dirty="0">
                <a:solidFill>
                  <a:srgbClr val="9A9A9A"/>
                </a:solidFill>
                <a:latin typeface="Calibri" panose="020F0502020204030204" pitchFamily="34" charset="0"/>
              </a:rPr>
              <a:t>2. </a:t>
            </a:r>
            <a:r>
              <a:rPr lang="en-US" sz="800" b="0" i="0" u="none" strike="noStrike" baseline="0" dirty="0" err="1">
                <a:solidFill>
                  <a:srgbClr val="9A9A9A"/>
                </a:solidFill>
                <a:latin typeface="ArialMT"/>
              </a:rPr>
              <a:t>Whelton</a:t>
            </a:r>
            <a:r>
              <a:rPr lang="en-US" sz="800" b="0" i="0" u="none" strike="noStrike" baseline="0" dirty="0">
                <a:solidFill>
                  <a:srgbClr val="9A9A9A"/>
                </a:solidFill>
                <a:latin typeface="ArialMT"/>
              </a:rPr>
              <a:t> PK, Carey RM, </a:t>
            </a:r>
            <a:r>
              <a:rPr lang="en-US" sz="800" b="0" i="0" u="none" strike="noStrike" baseline="0" dirty="0" err="1">
                <a:solidFill>
                  <a:srgbClr val="9A9A9A"/>
                </a:solidFill>
                <a:latin typeface="ArialMT"/>
              </a:rPr>
              <a:t>Aronow</a:t>
            </a:r>
            <a:r>
              <a:rPr lang="en-US" sz="800" b="0" i="0" u="none" strike="noStrike" baseline="0" dirty="0">
                <a:solidFill>
                  <a:srgbClr val="9A9A9A"/>
                </a:solidFill>
                <a:latin typeface="ArialMT"/>
              </a:rPr>
              <a:t> WS, et al. 2017 ACC/AHA/AAPA/ABC/ACPM/AGS/APHA/ASH/ASPC/NMA/PCNA guideline for the prevention, detection, evaluation, and management of high blood pressure in adults: A report of the </a:t>
            </a:r>
            <a:r>
              <a:rPr lang="en-US" sz="800" b="0" i="0" u="none" strike="noStrike" baseline="0" dirty="0" err="1">
                <a:solidFill>
                  <a:srgbClr val="9A9A9A"/>
                </a:solidFill>
                <a:latin typeface="ArialMT"/>
              </a:rPr>
              <a:t>american</a:t>
            </a:r>
            <a:endParaRPr lang="en-US" sz="800" b="0" i="0" u="none" strike="noStrike" baseline="0" dirty="0">
              <a:solidFill>
                <a:srgbClr val="9A9A9A"/>
              </a:solidFill>
              <a:latin typeface="ArialMT"/>
            </a:endParaRPr>
          </a:p>
          <a:p>
            <a:pPr algn="l"/>
            <a:r>
              <a:rPr lang="en-US" sz="800" b="0" i="0" u="none" strike="noStrike" baseline="0" dirty="0">
                <a:solidFill>
                  <a:srgbClr val="9A9A9A"/>
                </a:solidFill>
                <a:latin typeface="ArialMT"/>
              </a:rPr>
              <a:t>college of cardiology/</a:t>
            </a:r>
            <a:r>
              <a:rPr lang="en-US" sz="800" b="0" i="0" u="none" strike="noStrike" baseline="0" dirty="0" err="1">
                <a:solidFill>
                  <a:srgbClr val="9A9A9A"/>
                </a:solidFill>
                <a:latin typeface="ArialMT"/>
              </a:rPr>
              <a:t>american</a:t>
            </a:r>
            <a:r>
              <a:rPr lang="en-US" sz="800" b="0" i="0" u="none" strike="noStrike" baseline="0" dirty="0">
                <a:solidFill>
                  <a:srgbClr val="9A9A9A"/>
                </a:solidFill>
                <a:latin typeface="ArialMT"/>
              </a:rPr>
              <a:t> heart association task force on clinical practice guidelines. J. Am. Coll. </a:t>
            </a:r>
            <a:r>
              <a:rPr lang="en-US" sz="800" b="0" i="0" u="none" strike="noStrike" baseline="0" dirty="0" err="1">
                <a:solidFill>
                  <a:srgbClr val="9A9A9A"/>
                </a:solidFill>
                <a:latin typeface="ArialMT"/>
              </a:rPr>
              <a:t>Cardiol</a:t>
            </a:r>
            <a:r>
              <a:rPr lang="en-US" sz="800" b="0" i="0" u="none" strike="noStrike" baseline="0" dirty="0">
                <a:solidFill>
                  <a:srgbClr val="9A9A9A"/>
                </a:solidFill>
                <a:latin typeface="ArialMT"/>
              </a:rPr>
              <a:t>. 2017;71(19):2199-2269. doi:10.1016/j.jacc.2017.11.006.</a:t>
            </a:r>
          </a:p>
          <a:p>
            <a:pPr algn="l"/>
            <a:r>
              <a:rPr lang="en-US" sz="800" b="0" i="0" u="none" strike="noStrike" baseline="0" dirty="0">
                <a:solidFill>
                  <a:srgbClr val="9A9A9A"/>
                </a:solidFill>
                <a:latin typeface="Calibri" panose="020F0502020204030204" pitchFamily="34" charset="0"/>
              </a:rPr>
              <a:t>3. </a:t>
            </a:r>
            <a:r>
              <a:rPr lang="en-US" sz="800" b="0" i="0" u="none" strike="noStrike" baseline="0" dirty="0">
                <a:solidFill>
                  <a:srgbClr val="9A9A9A"/>
                </a:solidFill>
                <a:latin typeface="ArialMT"/>
              </a:rPr>
              <a:t>National Institute of Mental Health. Mental Health Information - Statistics. https://www.nimh.nih.gov/health/statistics/any-anxiety-disorder.shtml#part_155094. Published November 2017. Accessed February 19, 2019.</a:t>
            </a:r>
          </a:p>
        </p:txBody>
      </p:sp>
      <p:cxnSp>
        <p:nvCxnSpPr>
          <p:cNvPr id="14" name="Straight Arrow Connector 13">
            <a:extLst>
              <a:ext uri="{FF2B5EF4-FFF2-40B4-BE49-F238E27FC236}">
                <a16:creationId xmlns:a16="http://schemas.microsoft.com/office/drawing/2014/main" id="{D538D4B2-B4DF-4AAB-A125-3B77ABF0F506}"/>
              </a:ext>
            </a:extLst>
          </p:cNvPr>
          <p:cNvCxnSpPr/>
          <p:nvPr/>
        </p:nvCxnSpPr>
        <p:spPr>
          <a:xfrm>
            <a:off x="3048000" y="2733675"/>
            <a:ext cx="5238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9106A80-2DC1-4148-8FDD-450F3ABF0D4F}"/>
              </a:ext>
            </a:extLst>
          </p:cNvPr>
          <p:cNvCxnSpPr/>
          <p:nvPr/>
        </p:nvCxnSpPr>
        <p:spPr>
          <a:xfrm flipV="1">
            <a:off x="3228975" y="3886200"/>
            <a:ext cx="342900" cy="2381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0273FE2-D428-4E5E-A82E-E8C59D50067D}"/>
              </a:ext>
            </a:extLst>
          </p:cNvPr>
          <p:cNvCxnSpPr/>
          <p:nvPr/>
        </p:nvCxnSpPr>
        <p:spPr>
          <a:xfrm flipV="1">
            <a:off x="4467225" y="4124325"/>
            <a:ext cx="0" cy="4286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E32B047-9E5F-4104-BA66-3666EF30BE72}"/>
              </a:ext>
            </a:extLst>
          </p:cNvPr>
          <p:cNvCxnSpPr/>
          <p:nvPr/>
        </p:nvCxnSpPr>
        <p:spPr>
          <a:xfrm flipH="1" flipV="1">
            <a:off x="5514975" y="3762375"/>
            <a:ext cx="266700" cy="1238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42E7792-0E97-477A-B04D-3E2C525D053E}"/>
              </a:ext>
            </a:extLst>
          </p:cNvPr>
          <p:cNvCxnSpPr/>
          <p:nvPr/>
        </p:nvCxnSpPr>
        <p:spPr>
          <a:xfrm flipH="1">
            <a:off x="5343525" y="2600325"/>
            <a:ext cx="495300" cy="2762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773FFCE-ACDD-40FB-9A33-E6D9350E5A30}"/>
              </a:ext>
            </a:extLst>
          </p:cNvPr>
          <p:cNvCxnSpPr/>
          <p:nvPr/>
        </p:nvCxnSpPr>
        <p:spPr>
          <a:xfrm>
            <a:off x="4467225" y="1809750"/>
            <a:ext cx="0" cy="533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60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D125-9636-4C49-A8A0-34DC20E4824A}"/>
              </a:ext>
            </a:extLst>
          </p:cNvPr>
          <p:cNvSpPr>
            <a:spLocks noGrp="1"/>
          </p:cNvSpPr>
          <p:nvPr>
            <p:ph type="title"/>
          </p:nvPr>
        </p:nvSpPr>
        <p:spPr>
          <a:xfrm>
            <a:off x="612648" y="228600"/>
            <a:ext cx="8153400" cy="838200"/>
          </a:xfrm>
        </p:spPr>
        <p:txBody>
          <a:bodyPr>
            <a:normAutofit/>
          </a:bodyPr>
          <a:lstStyle/>
          <a:p>
            <a:r>
              <a:rPr lang="en-US" dirty="0"/>
              <a:t>The Web of Chronic Disease</a:t>
            </a:r>
          </a:p>
        </p:txBody>
      </p:sp>
      <p:pic>
        <p:nvPicPr>
          <p:cNvPr id="4" name="Content Placeholder 3">
            <a:extLst>
              <a:ext uri="{FF2B5EF4-FFF2-40B4-BE49-F238E27FC236}">
                <a16:creationId xmlns:a16="http://schemas.microsoft.com/office/drawing/2014/main" id="{2E9A3904-7034-4994-AB2B-4A5E7704F6B1}"/>
              </a:ext>
            </a:extLst>
          </p:cNvPr>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2648" y="953311"/>
            <a:ext cx="8153400" cy="5330765"/>
          </a:xfrm>
          <a:prstGeom prst="rect">
            <a:avLst/>
          </a:prstGeom>
          <a:ln>
            <a:noFill/>
          </a:ln>
        </p:spPr>
      </p:pic>
    </p:spTree>
    <p:extLst>
      <p:ext uri="{BB962C8B-B14F-4D97-AF65-F5344CB8AC3E}">
        <p14:creationId xmlns:p14="http://schemas.microsoft.com/office/powerpoint/2010/main" val="141919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2D69-01AB-412D-ADC2-AFBDAA5BAE62}"/>
              </a:ext>
            </a:extLst>
          </p:cNvPr>
          <p:cNvSpPr>
            <a:spLocks noGrp="1"/>
          </p:cNvSpPr>
          <p:nvPr>
            <p:ph type="title"/>
          </p:nvPr>
        </p:nvSpPr>
        <p:spPr>
          <a:xfrm>
            <a:off x="612648" y="156754"/>
            <a:ext cx="8153400" cy="1312332"/>
          </a:xfrm>
        </p:spPr>
        <p:txBody>
          <a:bodyPr>
            <a:normAutofit fontScale="90000"/>
          </a:bodyPr>
          <a:lstStyle/>
          <a:p>
            <a:br>
              <a:rPr lang="en-US" dirty="0">
                <a:solidFill>
                  <a:schemeClr val="bg1"/>
                </a:solidFill>
              </a:rPr>
            </a:br>
            <a:r>
              <a:rPr lang="en-US" sz="4900" dirty="0"/>
              <a:t>The pandemic has had direct and indirect effects</a:t>
            </a:r>
          </a:p>
        </p:txBody>
      </p:sp>
      <p:sp>
        <p:nvSpPr>
          <p:cNvPr id="3" name="Content Placeholder 2">
            <a:extLst>
              <a:ext uri="{FF2B5EF4-FFF2-40B4-BE49-F238E27FC236}">
                <a16:creationId xmlns:a16="http://schemas.microsoft.com/office/drawing/2014/main" id="{9F00BE96-F033-403A-82C0-B9AB760C5A02}"/>
              </a:ext>
            </a:extLst>
          </p:cNvPr>
          <p:cNvSpPr>
            <a:spLocks noGrp="1"/>
          </p:cNvSpPr>
          <p:nvPr>
            <p:ph sz="quarter" idx="1"/>
          </p:nvPr>
        </p:nvSpPr>
        <p:spPr>
          <a:xfrm>
            <a:off x="612648" y="1892808"/>
            <a:ext cx="8153400" cy="4203192"/>
          </a:xfrm>
        </p:spPr>
        <p:txBody>
          <a:bodyPr vert="horz" lIns="91440" tIns="45720" rIns="91440" bIns="45720" anchor="t">
            <a:normAutofit/>
          </a:bodyPr>
          <a:lstStyle/>
          <a:p>
            <a:pPr marL="0" indent="0" algn="l">
              <a:buNone/>
            </a:pPr>
            <a:r>
              <a:rPr lang="en-US" sz="1800" b="0" i="0" u="none" strike="noStrike" baseline="0" dirty="0">
                <a:solidFill>
                  <a:schemeClr val="bg1"/>
                </a:solidFill>
                <a:latin typeface="ArialMT"/>
              </a:rPr>
              <a:t>June 2020: Americans gaining 1.5lbs per month</a:t>
            </a:r>
            <a:r>
              <a:rPr lang="en-US" sz="1800" b="0" i="0" u="none" strike="noStrike" baseline="30000" dirty="0">
                <a:solidFill>
                  <a:schemeClr val="bg1"/>
                </a:solidFill>
                <a:latin typeface="ArialMT"/>
              </a:rPr>
              <a:t>1</a:t>
            </a:r>
          </a:p>
          <a:p>
            <a:pPr marL="0" indent="0" algn="l">
              <a:buNone/>
            </a:pPr>
            <a:r>
              <a:rPr lang="en-US" sz="1800" b="0" i="0" u="none" strike="noStrike" baseline="0" dirty="0">
                <a:solidFill>
                  <a:schemeClr val="bg1"/>
                </a:solidFill>
                <a:latin typeface="ArialMT"/>
              </a:rPr>
              <a:t> ● A year later</a:t>
            </a:r>
            <a:r>
              <a:rPr lang="en-US" sz="1800" b="0" i="0" u="none" strike="noStrike" baseline="30000" dirty="0">
                <a:solidFill>
                  <a:schemeClr val="bg1"/>
                </a:solidFill>
                <a:latin typeface="ArialMT"/>
              </a:rPr>
              <a:t>2</a:t>
            </a:r>
            <a:r>
              <a:rPr lang="en-US" sz="1800" b="0" i="0" u="none" strike="noStrike" baseline="0" dirty="0">
                <a:solidFill>
                  <a:schemeClr val="bg1"/>
                </a:solidFill>
                <a:latin typeface="ArialMT"/>
              </a:rPr>
              <a:t>:</a:t>
            </a:r>
          </a:p>
          <a:p>
            <a:pPr lvl="1"/>
            <a:r>
              <a:rPr lang="en-US" sz="1500" b="0" i="0" u="none" strike="noStrike" baseline="0" dirty="0">
                <a:solidFill>
                  <a:schemeClr val="bg1"/>
                </a:solidFill>
                <a:latin typeface="ArialMT"/>
              </a:rPr>
              <a:t> Nearly half (42%) have gained an average of 29 pounds and 10% gained more than 50 pounds</a:t>
            </a:r>
          </a:p>
          <a:p>
            <a:pPr lvl="1"/>
            <a:r>
              <a:rPr lang="en-US" sz="1500" b="0" i="0" u="none" strike="noStrike" baseline="0" dirty="0">
                <a:solidFill>
                  <a:schemeClr val="bg1"/>
                </a:solidFill>
                <a:latin typeface="ArialMT"/>
              </a:rPr>
              <a:t>2 in 3 reported sleeping more or less than desired since the pandemic started</a:t>
            </a:r>
          </a:p>
          <a:p>
            <a:pPr lvl="1"/>
            <a:endParaRPr lang="en-US" sz="1500" b="0" i="0" u="none" strike="noStrike" baseline="0" dirty="0">
              <a:solidFill>
                <a:schemeClr val="bg1"/>
              </a:solidFill>
              <a:latin typeface="ArialMT"/>
            </a:endParaRPr>
          </a:p>
          <a:p>
            <a:pPr marL="0" indent="0" algn="l">
              <a:buNone/>
            </a:pPr>
            <a:r>
              <a:rPr lang="en-US" sz="1800" b="0" i="0" u="none" strike="noStrike" baseline="0" dirty="0">
                <a:solidFill>
                  <a:schemeClr val="bg1"/>
                </a:solidFill>
                <a:latin typeface="ArialMT"/>
              </a:rPr>
              <a:t>Between 2020 and 2022 </a:t>
            </a:r>
          </a:p>
          <a:p>
            <a:r>
              <a:rPr lang="en-US" sz="1800" dirty="0">
                <a:solidFill>
                  <a:schemeClr val="bg1"/>
                </a:solidFill>
                <a:latin typeface="ArialMT"/>
              </a:rPr>
              <a:t>Nearly 1 in 2 delayed or canceled health care services</a:t>
            </a:r>
            <a:endParaRPr lang="en-US" sz="1800" dirty="0">
              <a:solidFill>
                <a:schemeClr val="bg1"/>
              </a:solidFill>
              <a:highlight>
                <a:srgbClr val="FFFF00"/>
              </a:highlight>
              <a:latin typeface="ArialMT"/>
            </a:endParaRPr>
          </a:p>
          <a:p>
            <a:r>
              <a:rPr lang="en-US" sz="1800" dirty="0">
                <a:solidFill>
                  <a:schemeClr val="bg1"/>
                </a:solidFill>
                <a:latin typeface="ArialMT"/>
              </a:rPr>
              <a:t>Nearly 10 million missed cancer screenings in 2022</a:t>
            </a:r>
          </a:p>
        </p:txBody>
      </p:sp>
      <p:sp>
        <p:nvSpPr>
          <p:cNvPr id="5" name="TextBox 4">
            <a:extLst>
              <a:ext uri="{FF2B5EF4-FFF2-40B4-BE49-F238E27FC236}">
                <a16:creationId xmlns:a16="http://schemas.microsoft.com/office/drawing/2014/main" id="{C82E2319-4914-4C20-AC26-ED6317DD27FB}"/>
              </a:ext>
            </a:extLst>
          </p:cNvPr>
          <p:cNvSpPr txBox="1"/>
          <p:nvPr/>
        </p:nvSpPr>
        <p:spPr>
          <a:xfrm>
            <a:off x="377952" y="5449669"/>
            <a:ext cx="8892508" cy="646331"/>
          </a:xfrm>
          <a:prstGeom prst="rect">
            <a:avLst/>
          </a:prstGeom>
          <a:noFill/>
        </p:spPr>
        <p:txBody>
          <a:bodyPr wrap="square" lIns="91440" tIns="45720" rIns="91440" bIns="45720" anchor="t">
            <a:spAutoFit/>
          </a:bodyPr>
          <a:lstStyle/>
          <a:p>
            <a:r>
              <a:rPr lang="en-US" sz="900" dirty="0">
                <a:solidFill>
                  <a:schemeClr val="bg1"/>
                </a:solidFill>
              </a:rPr>
              <a:t>1 Lin AL, </a:t>
            </a:r>
            <a:r>
              <a:rPr lang="en-US" sz="900" dirty="0" err="1">
                <a:solidFill>
                  <a:schemeClr val="bg1"/>
                </a:solidFill>
              </a:rPr>
              <a:t>Vittinghoff</a:t>
            </a:r>
            <a:r>
              <a:rPr lang="en-US" sz="900" dirty="0">
                <a:solidFill>
                  <a:schemeClr val="bg1"/>
                </a:solidFill>
              </a:rPr>
              <a:t> E, </a:t>
            </a:r>
            <a:r>
              <a:rPr lang="en-US" sz="900" dirty="0" err="1">
                <a:solidFill>
                  <a:schemeClr val="bg1"/>
                </a:solidFill>
              </a:rPr>
              <a:t>Olgin</a:t>
            </a:r>
            <a:r>
              <a:rPr lang="en-US" sz="900" dirty="0">
                <a:solidFill>
                  <a:schemeClr val="bg1"/>
                </a:solidFill>
              </a:rPr>
              <a:t> JE, Pletcher MJ, Marcus GM. Body Weight Changes During Pandemic-Related Shelter-in-Place in a Longitudinal Cohort Study. JAMA </a:t>
            </a:r>
            <a:r>
              <a:rPr lang="en-US" sz="900" dirty="0" err="1">
                <a:solidFill>
                  <a:schemeClr val="bg1"/>
                </a:solidFill>
              </a:rPr>
              <a:t>Netw</a:t>
            </a:r>
            <a:r>
              <a:rPr lang="en-US" sz="900" dirty="0">
                <a:solidFill>
                  <a:schemeClr val="bg1"/>
                </a:solidFill>
              </a:rPr>
              <a:t> Open. 2021;4(3):e212536. doi:10.1001/jamanetworkopen.2021.2536 2American Psychological Association. (2021, March 11). One year on: Unhealthy weight gains, increased drinking reported by Americans coping with pandemic stress [Press release]. </a:t>
            </a:r>
            <a:r>
              <a:rPr lang="en-US" sz="900" dirty="0">
                <a:solidFill>
                  <a:schemeClr val="bg1"/>
                </a:solidFill>
                <a:hlinkClick r:id="rId2">
                  <a:extLst>
                    <a:ext uri="{A12FA001-AC4F-418D-AE19-62706E023703}">
                      <ahyp:hlinkClr xmlns:ahyp="http://schemas.microsoft.com/office/drawing/2018/hyperlinkcolor" val="tx"/>
                    </a:ext>
                  </a:extLst>
                </a:hlinkClick>
              </a:rPr>
              <a:t>http://www.apa.org/news/press/releases/2021/03/one-year-pandemic-stress</a:t>
            </a:r>
            <a:r>
              <a:rPr lang="en-US" sz="900" dirty="0">
                <a:solidFill>
                  <a:schemeClr val="bg1"/>
                </a:solidFill>
              </a:rPr>
              <a:t>; 3 </a:t>
            </a:r>
            <a:r>
              <a:rPr lang="en-US" sz="900" dirty="0">
                <a:solidFill>
                  <a:schemeClr val="bg1"/>
                </a:solidFill>
                <a:ea typeface="+mn-lt"/>
                <a:cs typeface="+mn-lt"/>
              </a:rPr>
              <a:t>American Association for Cancer Research. AACR Report on the Impact of COVID-19 on Cancer Research and Patient Care. https://www.AACR.org/COVIDReport. Published February 9, 2022. Accessed 2/16/22</a:t>
            </a:r>
            <a:endParaRPr lang="en-US" sz="900" dirty="0">
              <a:solidFill>
                <a:schemeClr val="bg1"/>
              </a:solidFill>
            </a:endParaRPr>
          </a:p>
        </p:txBody>
      </p:sp>
    </p:spTree>
    <p:extLst>
      <p:ext uri="{BB962C8B-B14F-4D97-AF65-F5344CB8AC3E}">
        <p14:creationId xmlns:p14="http://schemas.microsoft.com/office/powerpoint/2010/main" val="1557018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DCD6B8-DCDA-7846-8B39-6D52DB8AF747}"/>
              </a:ext>
            </a:extLst>
          </p:cNvPr>
          <p:cNvSpPr>
            <a:spLocks noGrp="1"/>
          </p:cNvSpPr>
          <p:nvPr>
            <p:ph type="title"/>
          </p:nvPr>
        </p:nvSpPr>
        <p:spPr/>
        <p:txBody>
          <a:bodyPr>
            <a:noAutofit/>
          </a:bodyPr>
          <a:lstStyle/>
          <a:p>
            <a:pPr algn="ctr"/>
            <a:r>
              <a:rPr lang="en-US" dirty="0"/>
              <a:t>Did You Know?</a:t>
            </a:r>
          </a:p>
        </p:txBody>
      </p:sp>
      <p:sp>
        <p:nvSpPr>
          <p:cNvPr id="5" name="Content Placeholder 1">
            <a:extLst>
              <a:ext uri="{FF2B5EF4-FFF2-40B4-BE49-F238E27FC236}">
                <a16:creationId xmlns:a16="http://schemas.microsoft.com/office/drawing/2014/main" id="{358D615D-AB1D-4B63-A6BC-4000A7DE2B68}"/>
              </a:ext>
            </a:extLst>
          </p:cNvPr>
          <p:cNvSpPr>
            <a:spLocks noGrp="1"/>
          </p:cNvSpPr>
          <p:nvPr>
            <p:ph sz="half" idx="2"/>
          </p:nvPr>
        </p:nvSpPr>
        <p:spPr>
          <a:xfrm>
            <a:off x="5152293" y="1588829"/>
            <a:ext cx="3015761" cy="2736986"/>
          </a:xfrm>
        </p:spPr>
        <p:txBody>
          <a:bodyPr vert="horz" lIns="91440" tIns="45720" rIns="91440" bIns="45720" anchor="t">
            <a:noAutofit/>
          </a:bodyPr>
          <a:lstStyle/>
          <a:p>
            <a:pPr marL="0" indent="0">
              <a:buNone/>
            </a:pPr>
            <a:r>
              <a:rPr lang="en-US" sz="2800" dirty="0">
                <a:solidFill>
                  <a:srgbClr val="1C1E21"/>
                </a:solidFill>
                <a:latin typeface="+mn-lt"/>
              </a:rPr>
              <a:t>C</a:t>
            </a:r>
            <a:r>
              <a:rPr lang="en-US" sz="2800" b="0" i="0" dirty="0">
                <a:solidFill>
                  <a:srgbClr val="1C1E21"/>
                </a:solidFill>
                <a:effectLst/>
                <a:latin typeface="+mn-lt"/>
              </a:rPr>
              <a:t>oronary heart disease is the most common form of heart disease and is preventable.</a:t>
            </a:r>
          </a:p>
        </p:txBody>
      </p:sp>
      <p:pic>
        <p:nvPicPr>
          <p:cNvPr id="7" name="Picture 6" descr="A picture containing diagram&#10;&#10;Description automatically generated">
            <a:extLst>
              <a:ext uri="{FF2B5EF4-FFF2-40B4-BE49-F238E27FC236}">
                <a16:creationId xmlns:a16="http://schemas.microsoft.com/office/drawing/2014/main" id="{F9BAE315-7701-413A-9C47-5EA7BEA959CE}"/>
              </a:ext>
            </a:extLst>
          </p:cNvPr>
          <p:cNvPicPr>
            <a:picLocks noChangeAspect="1"/>
          </p:cNvPicPr>
          <p:nvPr/>
        </p:nvPicPr>
        <p:blipFill>
          <a:blip r:embed="rId3"/>
          <a:stretch>
            <a:fillRect/>
          </a:stretch>
        </p:blipFill>
        <p:spPr>
          <a:xfrm>
            <a:off x="298938" y="1532968"/>
            <a:ext cx="4495448" cy="4495448"/>
          </a:xfrm>
          <a:prstGeom prst="rect">
            <a:avLst/>
          </a:prstGeom>
        </p:spPr>
      </p:pic>
    </p:spTree>
    <p:extLst>
      <p:ext uri="{BB962C8B-B14F-4D97-AF65-F5344CB8AC3E}">
        <p14:creationId xmlns:p14="http://schemas.microsoft.com/office/powerpoint/2010/main" val="299277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6652E-A813-46E5-88DD-2DD9FDDBB8B7}"/>
              </a:ext>
            </a:extLst>
          </p:cNvPr>
          <p:cNvSpPr>
            <a:spLocks noGrp="1"/>
          </p:cNvSpPr>
          <p:nvPr>
            <p:ph type="title"/>
          </p:nvPr>
        </p:nvSpPr>
        <p:spPr/>
        <p:txBody>
          <a:bodyPr>
            <a:noAutofit/>
          </a:bodyPr>
          <a:lstStyle/>
          <a:p>
            <a:r>
              <a:rPr lang="en-US" sz="4000" dirty="0"/>
              <a:t>Cause of Death by Rank in AK and US</a:t>
            </a:r>
          </a:p>
        </p:txBody>
      </p:sp>
      <p:graphicFrame>
        <p:nvGraphicFramePr>
          <p:cNvPr id="4" name="Content Placeholder 3">
            <a:extLst>
              <a:ext uri="{FF2B5EF4-FFF2-40B4-BE49-F238E27FC236}">
                <a16:creationId xmlns:a16="http://schemas.microsoft.com/office/drawing/2014/main" id="{32A4D335-BF3B-46E0-BCF5-AC91D71F03BE}"/>
              </a:ext>
            </a:extLst>
          </p:cNvPr>
          <p:cNvGraphicFramePr>
            <a:graphicFrameLocks noGrp="1"/>
          </p:cNvGraphicFramePr>
          <p:nvPr>
            <p:ph sz="quarter" idx="1"/>
            <p:extLst>
              <p:ext uri="{D42A27DB-BD31-4B8C-83A1-F6EECF244321}">
                <p14:modId xmlns:p14="http://schemas.microsoft.com/office/powerpoint/2010/main" val="3857367408"/>
              </p:ext>
            </p:extLst>
          </p:nvPr>
        </p:nvGraphicFramePr>
        <p:xfrm>
          <a:off x="914400" y="1202284"/>
          <a:ext cx="6781799" cy="4853074"/>
        </p:xfrm>
        <a:graphic>
          <a:graphicData uri="http://schemas.openxmlformats.org/drawingml/2006/table">
            <a:tbl>
              <a:tblPr firstRow="1" firstCol="1" bandRow="1">
                <a:tableStyleId>{5C22544A-7EE6-4342-B048-85BDC9FD1C3A}</a:tableStyleId>
              </a:tblPr>
              <a:tblGrid>
                <a:gridCol w="2675788">
                  <a:extLst>
                    <a:ext uri="{9D8B030D-6E8A-4147-A177-3AD203B41FA5}">
                      <a16:colId xmlns:a16="http://schemas.microsoft.com/office/drawing/2014/main" val="4088326188"/>
                    </a:ext>
                  </a:extLst>
                </a:gridCol>
                <a:gridCol w="782098">
                  <a:extLst>
                    <a:ext uri="{9D8B030D-6E8A-4147-A177-3AD203B41FA5}">
                      <a16:colId xmlns:a16="http://schemas.microsoft.com/office/drawing/2014/main" val="2285478381"/>
                    </a:ext>
                  </a:extLst>
                </a:gridCol>
                <a:gridCol w="651748">
                  <a:extLst>
                    <a:ext uri="{9D8B030D-6E8A-4147-A177-3AD203B41FA5}">
                      <a16:colId xmlns:a16="http://schemas.microsoft.com/office/drawing/2014/main" val="1640891190"/>
                    </a:ext>
                  </a:extLst>
                </a:gridCol>
                <a:gridCol w="1042796">
                  <a:extLst>
                    <a:ext uri="{9D8B030D-6E8A-4147-A177-3AD203B41FA5}">
                      <a16:colId xmlns:a16="http://schemas.microsoft.com/office/drawing/2014/main" val="2942223751"/>
                    </a:ext>
                  </a:extLst>
                </a:gridCol>
                <a:gridCol w="1042796">
                  <a:extLst>
                    <a:ext uri="{9D8B030D-6E8A-4147-A177-3AD203B41FA5}">
                      <a16:colId xmlns:a16="http://schemas.microsoft.com/office/drawing/2014/main" val="4226925019"/>
                    </a:ext>
                  </a:extLst>
                </a:gridCol>
                <a:gridCol w="586573">
                  <a:extLst>
                    <a:ext uri="{9D8B030D-6E8A-4147-A177-3AD203B41FA5}">
                      <a16:colId xmlns:a16="http://schemas.microsoft.com/office/drawing/2014/main" val="255982763"/>
                    </a:ext>
                  </a:extLst>
                </a:gridCol>
              </a:tblGrid>
              <a:tr h="519850">
                <a:tc>
                  <a:txBody>
                    <a:bodyPr/>
                    <a:lstStyle/>
                    <a:p>
                      <a:pPr marL="0" marR="0" algn="l">
                        <a:lnSpc>
                          <a:spcPct val="105000"/>
                        </a:lnSpc>
                        <a:spcBef>
                          <a:spcPts val="0"/>
                        </a:spcBef>
                        <a:spcAft>
                          <a:spcPts val="0"/>
                        </a:spcAft>
                      </a:pP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gridSpan="3">
                  <a:txBody>
                    <a:bodyPr/>
                    <a:lstStyle/>
                    <a:p>
                      <a:pPr marL="0" marR="0" algn="ctr">
                        <a:lnSpc>
                          <a:spcPct val="105000"/>
                        </a:lnSpc>
                        <a:spcBef>
                          <a:spcPts val="0"/>
                        </a:spcBef>
                        <a:spcAft>
                          <a:spcPts val="0"/>
                        </a:spcAft>
                      </a:pPr>
                      <a:r>
                        <a:rPr lang="en-US" sz="1300">
                          <a:effectLst/>
                        </a:rPr>
                        <a:t>Alaska Deaths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0793" marR="100793" marT="50396" marB="50396"/>
                </a:tc>
                <a:tc hMerge="1">
                  <a:txBody>
                    <a:bodyPr/>
                    <a:lstStyle/>
                    <a:p>
                      <a:endParaRPr lang="en-US"/>
                    </a:p>
                  </a:txBody>
                  <a:tcPr/>
                </a:tc>
                <a:tc hMerge="1">
                  <a:txBody>
                    <a:bodyPr/>
                    <a:lstStyle/>
                    <a:p>
                      <a:endParaRPr lang="en-US"/>
                    </a:p>
                  </a:txBody>
                  <a:tcPr/>
                </a:tc>
                <a:tc gridSpan="2">
                  <a:txBody>
                    <a:bodyPr/>
                    <a:lstStyle/>
                    <a:p>
                      <a:pPr marL="0" marR="0" algn="ctr">
                        <a:lnSpc>
                          <a:spcPct val="105000"/>
                        </a:lnSpc>
                        <a:spcBef>
                          <a:spcPts val="0"/>
                        </a:spcBef>
                        <a:spcAft>
                          <a:spcPts val="600"/>
                        </a:spcAft>
                      </a:pPr>
                      <a:r>
                        <a:rPr lang="en-US" sz="1300">
                          <a:effectLst/>
                        </a:rPr>
                        <a:t>US Deaths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0793" marR="100793" marT="50396" marB="50396"/>
                </a:tc>
                <a:tc hMerge="1">
                  <a:txBody>
                    <a:bodyPr/>
                    <a:lstStyle/>
                    <a:p>
                      <a:endParaRPr lang="en-US"/>
                    </a:p>
                  </a:txBody>
                  <a:tcPr/>
                </a:tc>
                <a:extLst>
                  <a:ext uri="{0D108BD9-81ED-4DB2-BD59-A6C34878D82A}">
                    <a16:rowId xmlns:a16="http://schemas.microsoft.com/office/drawing/2014/main" val="609602724"/>
                  </a:ext>
                </a:extLst>
              </a:tr>
              <a:tr h="519850">
                <a:tc>
                  <a:txBody>
                    <a:bodyPr/>
                    <a:lstStyle/>
                    <a:p>
                      <a:pPr marL="0" marR="0" algn="l">
                        <a:lnSpc>
                          <a:spcPct val="105000"/>
                        </a:lnSpc>
                        <a:spcBef>
                          <a:spcPts val="0"/>
                        </a:spcBef>
                        <a:spcAft>
                          <a:spcPts val="0"/>
                        </a:spcAft>
                      </a:pPr>
                      <a:r>
                        <a:rPr lang="en-US" sz="13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Age-Adjusted</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Age Adjusted</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600"/>
                        </a:spcAft>
                      </a:pPr>
                      <a:r>
                        <a:rPr lang="en-US" sz="1300">
                          <a:effectLst/>
                        </a:rPr>
                        <a:t>Rank</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extLst>
                  <a:ext uri="{0D108BD9-81ED-4DB2-BD59-A6C34878D82A}">
                    <a16:rowId xmlns:a16="http://schemas.microsoft.com/office/drawing/2014/main" val="3965890710"/>
                  </a:ext>
                </a:extLst>
              </a:tr>
              <a:tr h="308186">
                <a:tc>
                  <a:txBody>
                    <a:bodyPr/>
                    <a:lstStyle/>
                    <a:p>
                      <a:pPr marL="0" marR="0" algn="l">
                        <a:lnSpc>
                          <a:spcPct val="105000"/>
                        </a:lnSpc>
                        <a:spcBef>
                          <a:spcPts val="0"/>
                        </a:spcBef>
                        <a:spcAft>
                          <a:spcPts val="0"/>
                        </a:spcAft>
                      </a:pPr>
                      <a:r>
                        <a:rPr lang="en-US" sz="1300">
                          <a:effectLst/>
                        </a:rPr>
                        <a:t>Cause of Death by Rank in Alaska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Number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Rate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Rate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600"/>
                        </a:spcAft>
                      </a:pPr>
                      <a:r>
                        <a:rPr lang="en-US" sz="1300">
                          <a:effectLst/>
                        </a:rPr>
                        <a:t>Rank</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extLst>
                  <a:ext uri="{0D108BD9-81ED-4DB2-BD59-A6C34878D82A}">
                    <a16:rowId xmlns:a16="http://schemas.microsoft.com/office/drawing/2014/main" val="3195926538"/>
                  </a:ext>
                </a:extLst>
              </a:tr>
              <a:tr h="308186">
                <a:tc>
                  <a:txBody>
                    <a:bodyPr/>
                    <a:lstStyle/>
                    <a:p>
                      <a:pPr marL="0" marR="0" algn="l">
                        <a:lnSpc>
                          <a:spcPct val="105000"/>
                        </a:lnSpc>
                        <a:spcBef>
                          <a:spcPts val="0"/>
                        </a:spcBef>
                        <a:spcAft>
                          <a:spcPts val="0"/>
                        </a:spcAft>
                      </a:pPr>
                      <a:r>
                        <a:rPr lang="en-US" sz="1300">
                          <a:effectLst/>
                        </a:rPr>
                        <a:t>1. Cancer</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974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22%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152.5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155.8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600"/>
                        </a:spcAft>
                      </a:pPr>
                      <a:r>
                        <a:rPr lang="en-US" sz="1300">
                          <a:effectLst/>
                        </a:rPr>
                        <a:t>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extLst>
                  <a:ext uri="{0D108BD9-81ED-4DB2-BD59-A6C34878D82A}">
                    <a16:rowId xmlns:a16="http://schemas.microsoft.com/office/drawing/2014/main" val="1491970079"/>
                  </a:ext>
                </a:extLst>
              </a:tr>
              <a:tr h="308186">
                <a:tc>
                  <a:txBody>
                    <a:bodyPr/>
                    <a:lstStyle/>
                    <a:p>
                      <a:pPr marL="0" marR="0" algn="l">
                        <a:lnSpc>
                          <a:spcPct val="105000"/>
                        </a:lnSpc>
                        <a:spcBef>
                          <a:spcPts val="0"/>
                        </a:spcBef>
                        <a:spcAft>
                          <a:spcPts val="0"/>
                        </a:spcAft>
                      </a:pPr>
                      <a:r>
                        <a:rPr lang="en-US" sz="1300">
                          <a:effectLst/>
                        </a:rPr>
                        <a:t>2. Diseases of the Heart</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814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18%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136.3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165.5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600"/>
                        </a:spcAft>
                      </a:pPr>
                      <a:r>
                        <a:rPr lang="en-US" sz="1300">
                          <a:effectLst/>
                        </a:rPr>
                        <a:t>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extLst>
                  <a:ext uri="{0D108BD9-81ED-4DB2-BD59-A6C34878D82A}">
                    <a16:rowId xmlns:a16="http://schemas.microsoft.com/office/drawing/2014/main" val="2996666061"/>
                  </a:ext>
                </a:extLst>
              </a:tr>
              <a:tr h="308186">
                <a:tc>
                  <a:txBody>
                    <a:bodyPr/>
                    <a:lstStyle/>
                    <a:p>
                      <a:pPr marL="0" marR="0" algn="l">
                        <a:lnSpc>
                          <a:spcPct val="105000"/>
                        </a:lnSpc>
                        <a:spcBef>
                          <a:spcPts val="0"/>
                        </a:spcBef>
                        <a:spcAft>
                          <a:spcPts val="0"/>
                        </a:spcAft>
                      </a:pPr>
                      <a:r>
                        <a:rPr lang="en-US" sz="1300">
                          <a:effectLst/>
                        </a:rPr>
                        <a:t>3. Unintentional Injuries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429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61.9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47.4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600"/>
                        </a:spcAft>
                      </a:pPr>
                      <a:r>
                        <a:rPr lang="en-US" sz="13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extLst>
                  <a:ext uri="{0D108BD9-81ED-4DB2-BD59-A6C34878D82A}">
                    <a16:rowId xmlns:a16="http://schemas.microsoft.com/office/drawing/2014/main" val="399258841"/>
                  </a:ext>
                </a:extLst>
              </a:tr>
              <a:tr h="519850">
                <a:tc>
                  <a:txBody>
                    <a:bodyPr/>
                    <a:lstStyle/>
                    <a:p>
                      <a:pPr marL="0" marR="0" algn="l">
                        <a:lnSpc>
                          <a:spcPct val="105000"/>
                        </a:lnSpc>
                        <a:spcBef>
                          <a:spcPts val="0"/>
                        </a:spcBef>
                        <a:spcAft>
                          <a:spcPts val="0"/>
                        </a:spcAft>
                      </a:pPr>
                      <a:r>
                        <a:rPr lang="en-US" sz="1300">
                          <a:effectLst/>
                        </a:rPr>
                        <a:t>4. Chronic Lower Respiratory Disease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236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40.4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40.6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600"/>
                        </a:spcAft>
                      </a:pPr>
                      <a:r>
                        <a:rPr lang="en-US" sz="1300">
                          <a:effectLst/>
                        </a:rPr>
                        <a:t>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extLst>
                  <a:ext uri="{0D108BD9-81ED-4DB2-BD59-A6C34878D82A}">
                    <a16:rowId xmlns:a16="http://schemas.microsoft.com/office/drawing/2014/main" val="4138143492"/>
                  </a:ext>
                </a:extLst>
              </a:tr>
              <a:tr h="308186">
                <a:tc>
                  <a:txBody>
                    <a:bodyPr/>
                    <a:lstStyle/>
                    <a:p>
                      <a:pPr marL="0" marR="0" algn="l">
                        <a:lnSpc>
                          <a:spcPct val="105000"/>
                        </a:lnSpc>
                        <a:spcBef>
                          <a:spcPts val="0"/>
                        </a:spcBef>
                        <a:spcAft>
                          <a:spcPts val="0"/>
                        </a:spcAft>
                      </a:pPr>
                      <a:r>
                        <a:rPr lang="en-US" sz="1300">
                          <a:effectLst/>
                        </a:rPr>
                        <a:t>5. Stroke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193 </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38.2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37.3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600"/>
                        </a:spcAft>
                      </a:pPr>
                      <a:r>
                        <a:rPr lang="en-US" sz="1300">
                          <a:effectLst/>
                        </a:rPr>
                        <a:t>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extLst>
                  <a:ext uri="{0D108BD9-81ED-4DB2-BD59-A6C34878D82A}">
                    <a16:rowId xmlns:a16="http://schemas.microsoft.com/office/drawing/2014/main" val="3603316167"/>
                  </a:ext>
                </a:extLst>
              </a:tr>
              <a:tr h="308186">
                <a:tc>
                  <a:txBody>
                    <a:bodyPr/>
                    <a:lstStyle/>
                    <a:p>
                      <a:pPr marL="0" marR="0" algn="l">
                        <a:lnSpc>
                          <a:spcPct val="105000"/>
                        </a:lnSpc>
                        <a:spcBef>
                          <a:spcPts val="0"/>
                        </a:spcBef>
                        <a:spcAft>
                          <a:spcPts val="0"/>
                        </a:spcAft>
                      </a:pPr>
                      <a:r>
                        <a:rPr lang="en-US" sz="1300">
                          <a:effectLst/>
                        </a:rPr>
                        <a:t>6. Suicide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186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25.3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13.5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600"/>
                        </a:spcAft>
                      </a:pPr>
                      <a:r>
                        <a:rPr lang="en-US" sz="1300">
                          <a:effectLst/>
                        </a:rPr>
                        <a:t>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extLst>
                  <a:ext uri="{0D108BD9-81ED-4DB2-BD59-A6C34878D82A}">
                    <a16:rowId xmlns:a16="http://schemas.microsoft.com/office/drawing/2014/main" val="935649359"/>
                  </a:ext>
                </a:extLst>
              </a:tr>
              <a:tr h="519850">
                <a:tc>
                  <a:txBody>
                    <a:bodyPr/>
                    <a:lstStyle/>
                    <a:p>
                      <a:pPr marL="0" marR="0" algn="l">
                        <a:lnSpc>
                          <a:spcPct val="105000"/>
                        </a:lnSpc>
                        <a:spcBef>
                          <a:spcPts val="0"/>
                        </a:spcBef>
                        <a:spcAft>
                          <a:spcPts val="0"/>
                        </a:spcAft>
                      </a:pPr>
                      <a:r>
                        <a:rPr lang="en-US" sz="1300">
                          <a:effectLst/>
                        </a:rPr>
                        <a:t>7. Chronic Liver Disease and Cirrhosis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123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15.9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10.7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600"/>
                        </a:spcAft>
                      </a:pPr>
                      <a:r>
                        <a:rPr lang="en-US" sz="1300">
                          <a:effectLst/>
                        </a:rPr>
                        <a:t>12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extLst>
                  <a:ext uri="{0D108BD9-81ED-4DB2-BD59-A6C34878D82A}">
                    <a16:rowId xmlns:a16="http://schemas.microsoft.com/office/drawing/2014/main" val="1516724151"/>
                  </a:ext>
                </a:extLst>
              </a:tr>
              <a:tr h="308186">
                <a:tc>
                  <a:txBody>
                    <a:bodyPr/>
                    <a:lstStyle/>
                    <a:p>
                      <a:pPr marL="0" marR="0" algn="l">
                        <a:lnSpc>
                          <a:spcPct val="105000"/>
                        </a:lnSpc>
                        <a:spcBef>
                          <a:spcPts val="0"/>
                        </a:spcBef>
                        <a:spcAft>
                          <a:spcPts val="0"/>
                        </a:spcAft>
                      </a:pPr>
                      <a:r>
                        <a:rPr lang="en-US" sz="1300">
                          <a:effectLst/>
                        </a:rPr>
                        <a:t>8. Diabetes</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122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18.6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0"/>
                        </a:spcAft>
                      </a:pPr>
                      <a:r>
                        <a:rPr lang="en-US" sz="1300">
                          <a:effectLst/>
                        </a:rPr>
                        <a:t>21.0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tc>
                  <a:txBody>
                    <a:bodyPr/>
                    <a:lstStyle/>
                    <a:p>
                      <a:pPr marL="0" marR="0" algn="ctr">
                        <a:lnSpc>
                          <a:spcPct val="105000"/>
                        </a:lnSpc>
                        <a:spcBef>
                          <a:spcPts val="0"/>
                        </a:spcBef>
                        <a:spcAft>
                          <a:spcPts val="600"/>
                        </a:spcAft>
                      </a:pPr>
                      <a:r>
                        <a:rPr lang="en-US" sz="1300">
                          <a:effectLst/>
                        </a:rPr>
                        <a:t>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solidFill>
                      <a:schemeClr val="tx1">
                        <a:lumMod val="65000"/>
                      </a:schemeClr>
                    </a:solidFill>
                  </a:tcPr>
                </a:tc>
                <a:extLst>
                  <a:ext uri="{0D108BD9-81ED-4DB2-BD59-A6C34878D82A}">
                    <a16:rowId xmlns:a16="http://schemas.microsoft.com/office/drawing/2014/main" val="2717286794"/>
                  </a:ext>
                </a:extLst>
              </a:tr>
              <a:tr h="308186">
                <a:tc>
                  <a:txBody>
                    <a:bodyPr/>
                    <a:lstStyle/>
                    <a:p>
                      <a:pPr marL="0" marR="0" algn="l">
                        <a:lnSpc>
                          <a:spcPct val="105000"/>
                        </a:lnSpc>
                        <a:spcBef>
                          <a:spcPts val="0"/>
                        </a:spcBef>
                        <a:spcAft>
                          <a:spcPts val="0"/>
                        </a:spcAft>
                      </a:pPr>
                      <a:r>
                        <a:rPr lang="en-US" sz="1300">
                          <a:effectLst/>
                        </a:rPr>
                        <a:t>9. Alzheimer’s Disease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109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2%</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25.4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30.3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600"/>
                        </a:spcAft>
                      </a:pPr>
                      <a:r>
                        <a:rPr lang="en-US" sz="1300">
                          <a:effectLst/>
                        </a:rPr>
                        <a:t>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extLst>
                  <a:ext uri="{0D108BD9-81ED-4DB2-BD59-A6C34878D82A}">
                    <a16:rowId xmlns:a16="http://schemas.microsoft.com/office/drawing/2014/main" val="48689560"/>
                  </a:ext>
                </a:extLst>
              </a:tr>
              <a:tr h="308186">
                <a:tc>
                  <a:txBody>
                    <a:bodyPr/>
                    <a:lstStyle/>
                    <a:p>
                      <a:pPr marL="0" marR="0" algn="l">
                        <a:lnSpc>
                          <a:spcPct val="105000"/>
                        </a:lnSpc>
                        <a:spcBef>
                          <a:spcPts val="0"/>
                        </a:spcBef>
                        <a:spcAft>
                          <a:spcPts val="0"/>
                        </a:spcAft>
                      </a:pPr>
                      <a:r>
                        <a:rPr lang="en-US" sz="1300">
                          <a:effectLst/>
                        </a:rPr>
                        <a:t>10. Influenza and Pneumonia</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60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12.4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0"/>
                        </a:spcAft>
                      </a:pPr>
                      <a:r>
                        <a:rPr lang="en-US" sz="1300">
                          <a:effectLst/>
                        </a:rPr>
                        <a:t>13.5</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tc>
                  <a:txBody>
                    <a:bodyPr/>
                    <a:lstStyle/>
                    <a:p>
                      <a:pPr marL="0" marR="0" algn="ctr">
                        <a:lnSpc>
                          <a:spcPct val="105000"/>
                        </a:lnSpc>
                        <a:spcBef>
                          <a:spcPts val="0"/>
                        </a:spcBef>
                        <a:spcAft>
                          <a:spcPts val="600"/>
                        </a:spcAft>
                      </a:pPr>
                      <a:r>
                        <a:rPr lang="en-US" sz="1300">
                          <a:effectLst/>
                        </a:rPr>
                        <a:t>8</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104155" marR="104155" marT="52530" marB="52530"/>
                </a:tc>
                <a:extLst>
                  <a:ext uri="{0D108BD9-81ED-4DB2-BD59-A6C34878D82A}">
                    <a16:rowId xmlns:a16="http://schemas.microsoft.com/office/drawing/2014/main" val="478228559"/>
                  </a:ext>
                </a:extLst>
              </a:tr>
            </a:tbl>
          </a:graphicData>
        </a:graphic>
      </p:graphicFrame>
      <p:sp>
        <p:nvSpPr>
          <p:cNvPr id="5" name="TextBox 4">
            <a:extLst>
              <a:ext uri="{FF2B5EF4-FFF2-40B4-BE49-F238E27FC236}">
                <a16:creationId xmlns:a16="http://schemas.microsoft.com/office/drawing/2014/main" id="{82EF7C62-E827-4CBE-8A24-779A42C82E0B}"/>
              </a:ext>
            </a:extLst>
          </p:cNvPr>
          <p:cNvSpPr txBox="1"/>
          <p:nvPr/>
        </p:nvSpPr>
        <p:spPr>
          <a:xfrm>
            <a:off x="175804" y="6055358"/>
            <a:ext cx="8258992" cy="307777"/>
          </a:xfrm>
          <a:prstGeom prst="rect">
            <a:avLst/>
          </a:prstGeom>
          <a:noFill/>
        </p:spPr>
        <p:txBody>
          <a:bodyPr wrap="none" rtlCol="0">
            <a:spAutoFit/>
          </a:bodyPr>
          <a:lstStyle/>
          <a:p>
            <a:r>
              <a:rPr lang="en-US" sz="7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Source</a:t>
            </a:r>
            <a:r>
              <a:rPr lang="en-US" sz="7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Reproduced from State of Alaska, DHSS. Alaska Vital Statistics 2016 Annual Report. Available at </a:t>
            </a:r>
            <a:r>
              <a:rPr lang="en-US" sz="700" u="sng">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http://dhss.alaska.gov/dph/VitalStats/Documents/PDFs/VitalStatistics_AnnualReport_2016.pdf</a:t>
            </a:r>
            <a:r>
              <a:rPr lang="en-US" sz="7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Accessed 2-17-2020. </a:t>
            </a:r>
          </a:p>
          <a:p>
            <a:endParaRPr lang="en-US" sz="700">
              <a:solidFill>
                <a:schemeClr val="bg1"/>
              </a:solidFill>
            </a:endParaRPr>
          </a:p>
        </p:txBody>
      </p:sp>
    </p:spTree>
    <p:extLst>
      <p:ext uri="{BB962C8B-B14F-4D97-AF65-F5344CB8AC3E}">
        <p14:creationId xmlns:p14="http://schemas.microsoft.com/office/powerpoint/2010/main" val="324470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675C-EA15-4475-AC18-2FB44E6E0B3B}"/>
              </a:ext>
            </a:extLst>
          </p:cNvPr>
          <p:cNvSpPr>
            <a:spLocks noGrp="1"/>
          </p:cNvSpPr>
          <p:nvPr>
            <p:ph type="title"/>
          </p:nvPr>
        </p:nvSpPr>
        <p:spPr/>
        <p:txBody>
          <a:bodyPr>
            <a:normAutofit/>
          </a:bodyPr>
          <a:lstStyle/>
          <a:p>
            <a:pPr algn="ctr"/>
            <a:r>
              <a:rPr lang="en-US" dirty="0"/>
              <a:t>National Data</a:t>
            </a:r>
          </a:p>
        </p:txBody>
      </p:sp>
      <p:pic>
        <p:nvPicPr>
          <p:cNvPr id="4" name="Picture 3">
            <a:extLst>
              <a:ext uri="{FF2B5EF4-FFF2-40B4-BE49-F238E27FC236}">
                <a16:creationId xmlns:a16="http://schemas.microsoft.com/office/drawing/2014/main" id="{415C92A7-E9D6-4F0B-A9E0-8E026246D3B6}"/>
              </a:ext>
            </a:extLst>
          </p:cNvPr>
          <p:cNvPicPr>
            <a:picLocks noChangeAspect="1"/>
          </p:cNvPicPr>
          <p:nvPr/>
        </p:nvPicPr>
        <p:blipFill>
          <a:blip r:embed="rId3"/>
          <a:stretch>
            <a:fillRect/>
          </a:stretch>
        </p:blipFill>
        <p:spPr>
          <a:xfrm>
            <a:off x="143202" y="1097756"/>
            <a:ext cx="9000798" cy="4618667"/>
          </a:xfrm>
          <a:prstGeom prst="rect">
            <a:avLst/>
          </a:prstGeom>
        </p:spPr>
      </p:pic>
    </p:spTree>
    <p:extLst>
      <p:ext uri="{BB962C8B-B14F-4D97-AF65-F5344CB8AC3E}">
        <p14:creationId xmlns:p14="http://schemas.microsoft.com/office/powerpoint/2010/main" val="39598143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DPHP">
  <a:themeElements>
    <a:clrScheme name="NewTheme020811">
      <a:dk1>
        <a:sysClr val="windowText" lastClr="000000"/>
      </a:dk1>
      <a:lt1>
        <a:sysClr val="window" lastClr="FFFFFF"/>
      </a:lt1>
      <a:dk2>
        <a:srgbClr val="336699"/>
      </a:dk2>
      <a:lt2>
        <a:srgbClr val="D4D4D6"/>
      </a:lt2>
      <a:accent1>
        <a:srgbClr val="A3C1E0"/>
      </a:accent1>
      <a:accent2>
        <a:srgbClr val="51A553"/>
      </a:accent2>
      <a:accent3>
        <a:srgbClr val="E66C7D"/>
      </a:accent3>
      <a:accent4>
        <a:srgbClr val="6BB76D"/>
      </a:accent4>
      <a:accent5>
        <a:srgbClr val="E88651"/>
      </a:accent5>
      <a:accent6>
        <a:srgbClr val="C64847"/>
      </a:accent6>
      <a:hlink>
        <a:srgbClr val="168BBA"/>
      </a:hlink>
      <a:folHlink>
        <a:srgbClr val="680000"/>
      </a:folHlink>
    </a:clrScheme>
    <a:fontScheme name="CDPHP">
      <a:majorFont>
        <a:latin typeface="Calibri"/>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DED0A8816A7C46ABEEF546E219BDAA" ma:contentTypeVersion="8" ma:contentTypeDescription="Create a new document." ma:contentTypeScope="" ma:versionID="2467fc0dfcf6f61918c8abb1aec35a98">
  <xsd:schema xmlns:xsd="http://www.w3.org/2001/XMLSchema" xmlns:xs="http://www.w3.org/2001/XMLSchema" xmlns:p="http://schemas.microsoft.com/office/2006/metadata/properties" xmlns:ns2="21cc2def-8389-4a6b-9176-2fbb5c64e048" targetNamespace="http://schemas.microsoft.com/office/2006/metadata/properties" ma:root="true" ma:fieldsID="1853bcbb9e3d726fec653bf4adaa1eb2" ns2:_="">
    <xsd:import namespace="21cc2def-8389-4a6b-9176-2fbb5c64e0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cc2def-8389-4a6b-9176-2fbb5c64e0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EsriMapsInfo xmlns="ESRI.ArcGIS.Mapping.OfficeIntegration.PowerPointInfo">
  <Version>Version1</Version>
  <RequiresSignIn>False</RequiresSignIn>
</EsriMapsInfo>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00A434-DAC6-4711-801F-D697787DC438}">
  <ds:schemaRefs>
    <ds:schemaRef ds:uri="http://schemas.microsoft.com/sharepoint/v3/contenttype/forms"/>
  </ds:schemaRefs>
</ds:datastoreItem>
</file>

<file path=customXml/itemProps2.xml><?xml version="1.0" encoding="utf-8"?>
<ds:datastoreItem xmlns:ds="http://schemas.openxmlformats.org/officeDocument/2006/customXml" ds:itemID="{14068BAA-4289-4B82-BB1E-A7B575F123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cc2def-8389-4a6b-9176-2fbb5c64e0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80983F-22F3-46FE-9FF7-76BD87CF93D6}">
  <ds:schemaRefs>
    <ds:schemaRef ds:uri="ESRI.ArcGIS.Mapping.OfficeIntegration.PowerPointInfo"/>
  </ds:schemaRefs>
</ds:datastoreItem>
</file>

<file path=customXml/itemProps4.xml><?xml version="1.0" encoding="utf-8"?>
<ds:datastoreItem xmlns:ds="http://schemas.openxmlformats.org/officeDocument/2006/customXml" ds:itemID="{F43CE516-9F43-44D6-834C-9262B5EEA35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21cc2def-8389-4a6b-9176-2fbb5c64e04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2080</TotalTime>
  <Words>2355</Words>
  <Application>Microsoft Office PowerPoint</Application>
  <PresentationFormat>On-screen Show (4:3)</PresentationFormat>
  <Paragraphs>324</Paragraphs>
  <Slides>34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ArialMT</vt:lpstr>
      <vt:lpstr>Calibri</vt:lpstr>
      <vt:lpstr>Garamond</vt:lpstr>
      <vt:lpstr>Open Sans</vt:lpstr>
      <vt:lpstr>Poppins</vt:lpstr>
      <vt:lpstr>Roboto</vt:lpstr>
      <vt:lpstr>Times New Roman</vt:lpstr>
      <vt:lpstr>Wingdings</vt:lpstr>
      <vt:lpstr>Wingdings 2</vt:lpstr>
      <vt:lpstr>CDPHP</vt:lpstr>
      <vt:lpstr>PowerPoint Presentation</vt:lpstr>
      <vt:lpstr>Land acknowledgement </vt:lpstr>
      <vt:lpstr>Introduction </vt:lpstr>
      <vt:lpstr>Chronic Disease is a public health crisis</vt:lpstr>
      <vt:lpstr>The Web of Chronic Disease</vt:lpstr>
      <vt:lpstr> The pandemic has had direct and indirect effects</vt:lpstr>
      <vt:lpstr>Did You Know?</vt:lpstr>
      <vt:lpstr>Cause of Death by Rank in AK and US</vt:lpstr>
      <vt:lpstr>National Data</vt:lpstr>
      <vt:lpstr>Disease Burden: A Deeper Look</vt:lpstr>
      <vt:lpstr>Making an impact</vt:lpstr>
      <vt:lpstr>Risk Factors</vt:lpstr>
      <vt:lpstr>PowerPoint Presentation</vt:lpstr>
      <vt:lpstr>Alaskans + Underlying Conditions</vt:lpstr>
      <vt:lpstr>Prevalence of Ever Being Diagnosed with Heart Disease Among Adults by Public Health System Regions (2012-2016)</vt:lpstr>
      <vt:lpstr>Stroke Related Death Rates, by Public Health Systems Region (2007-2016)</vt:lpstr>
      <vt:lpstr>Who has Hypertension?</vt:lpstr>
      <vt:lpstr>Managing, preventing or delaying through risk reduction programs</vt:lpstr>
      <vt:lpstr>A few State supported programs</vt:lpstr>
      <vt:lpstr>What do they have in common</vt:lpstr>
      <vt:lpstr>Coaching through deep connection</vt:lpstr>
      <vt:lpstr>What is SMBP</vt:lpstr>
      <vt:lpstr>Self-Measured Blood Pressure (SMBP) Monitoring</vt:lpstr>
      <vt:lpstr>SMBP Programs in Alaska</vt:lpstr>
      <vt:lpstr>Digital SMBP with Omada</vt:lpstr>
      <vt:lpstr>PowerPoint Presentation</vt:lpstr>
      <vt:lpstr>Alaska Heart and Diabetes Coalition</vt:lpstr>
      <vt:lpstr>Alaska Heart and Diabetes Joint Coalition</vt:lpstr>
      <vt:lpstr>CDC Million Hearts Initiative </vt:lpstr>
      <vt:lpstr>So, what next?</vt:lpstr>
      <vt:lpstr>Call to Action</vt:lpstr>
      <vt:lpstr>Thinking outside the box</vt:lpstr>
      <vt:lpstr>Resources </vt:lpstr>
      <vt:lpstr>PowerPoint Presentation</vt:lpstr>
    </vt:vector>
  </TitlesOfParts>
  <Company>State of Alaska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jabates</dc:creator>
  <cp:lastModifiedBy>Minaei, Ashley A (HSS)</cp:lastModifiedBy>
  <cp:revision>8</cp:revision>
  <dcterms:created xsi:type="dcterms:W3CDTF">2011-09-21T22:19:35Z</dcterms:created>
  <dcterms:modified xsi:type="dcterms:W3CDTF">2022-05-05T23:28:48Z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0x010100C9DED0A8816A7C46ABEEF546E219BDAA</vt:lpwstr>
  </property>
</Properties>
</file>