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11"/>
  </p:notesMasterIdLst>
  <p:sldIdLst>
    <p:sldId id="256" r:id="rId2"/>
    <p:sldId id="257" r:id="rId3"/>
    <p:sldId id="258" r:id="rId4"/>
    <p:sldId id="259" r:id="rId5"/>
    <p:sldId id="260" r:id="rId6"/>
    <p:sldId id="261" r:id="rId7"/>
    <p:sldId id="263" r:id="rId8"/>
    <p:sldId id="264" r:id="rId9"/>
    <p:sldId id="262" r:id="rId10"/>
  </p:sldIdLst>
  <p:sldSz cx="9144000" cy="5143500" type="screen16x9"/>
  <p:notesSz cx="6858000" cy="9144000"/>
  <p:embeddedFontLst>
    <p:embeddedFont>
      <p:font typeface="Georgia" panose="02040502050405020303" pitchFamily="18"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Inria Serif" panose="020B0604020202020204" charset="0"/>
      <p:regular r:id="rId20"/>
      <p:bold r:id="rId21"/>
      <p:italic r:id="rId22"/>
      <p:boldItalic r:id="rId23"/>
    </p:embeddedFont>
    <p:embeddedFont>
      <p:font typeface="Inria Serif Light" panose="020B0604020202020204" charset="0"/>
      <p:regular r:id="rId24"/>
      <p:bold r:id="rId25"/>
      <p:italic r:id="rId26"/>
      <p:boldItalic r:id="rId27"/>
    </p:embeddedFont>
    <p:embeddedFont>
      <p:font typeface="Playfair Display Medium"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11" autoAdjust="0"/>
  </p:normalViewPr>
  <p:slideViewPr>
    <p:cSldViewPr snapToGrid="0">
      <p:cViewPr varScale="1">
        <p:scale>
          <a:sx n="76" d="100"/>
          <a:sy n="76" d="100"/>
        </p:scale>
        <p:origin x="100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Photo: 2019 Climate Strike, Anchorage</a:t>
            </a:r>
            <a:endParaRPr/>
          </a:p>
          <a:p>
            <a:pPr marL="0" lvl="0" indent="0" algn="l" rtl="0">
              <a:spcBef>
                <a:spcPts val="0"/>
              </a:spcBef>
              <a:spcAft>
                <a:spcPts val="0"/>
              </a:spcAft>
              <a:buNone/>
            </a:pPr>
            <a:r>
              <a:rPr lang="en"/>
              <a:t>Personal Introduction (Name, pronouns, lands, connection to YET)</a:t>
            </a:r>
            <a:endParaRPr/>
          </a:p>
          <a:p>
            <a:pPr marL="0" lvl="0" indent="0" algn="l" rtl="0">
              <a:spcBef>
                <a:spcPts val="0"/>
              </a:spcBef>
              <a:spcAft>
                <a:spcPts val="0"/>
              </a:spcAft>
              <a:buNone/>
            </a:pPr>
            <a:r>
              <a:rPr lang="en"/>
              <a:t>Intro AYEA, program of AKcenter Education Fund</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30ab2460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30ab2460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from ANLC</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30ab2460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30ab2460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2019 Climate Strike, Statewide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7daf3e08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7daf3e08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Photo: YO Summit 2017</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30ab2460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30ab2460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Left: YO 2014</a:t>
            </a:r>
            <a:endParaRPr/>
          </a:p>
          <a:p>
            <a:pPr marL="0" lvl="0" indent="0" algn="l" rtl="0">
              <a:spcBef>
                <a:spcPts val="0"/>
              </a:spcBef>
              <a:spcAft>
                <a:spcPts val="0"/>
              </a:spcAft>
              <a:buNone/>
            </a:pPr>
            <a:r>
              <a:rPr lang="en"/>
              <a:t>Photo Right: DC Trip 2018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7daf3e08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7daf3e0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Left: 2019 Climate Strike, Anchorage</a:t>
            </a:r>
            <a:endParaRPr/>
          </a:p>
          <a:p>
            <a:pPr marL="0" lvl="0" indent="0" algn="l" rtl="0">
              <a:spcBef>
                <a:spcPts val="0"/>
              </a:spcBef>
              <a:spcAft>
                <a:spcPts val="0"/>
              </a:spcAft>
              <a:buNone/>
            </a:pPr>
            <a:r>
              <a:rPr lang="en"/>
              <a:t>Photo Right: CCS 2017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30ab2460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30ab2460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YO 2017</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30ab2460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30ab2460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30ab2460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30ab2460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CCS 2018</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Font typeface="Helvetica Neue"/>
              <a:buNone/>
              <a:defRPr sz="3600" b="1">
                <a:latin typeface="Helvetica Neue"/>
                <a:ea typeface="Helvetica Neue"/>
                <a:cs typeface="Helvetica Neue"/>
                <a:sym typeface="Helvetica Neu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600" b="1">
                <a:solidFill>
                  <a:schemeClr val="lt2"/>
                </a:solidFill>
                <a:latin typeface="Inria Serif"/>
                <a:ea typeface="Inria Serif"/>
                <a:cs typeface="Inria Serif"/>
                <a:sym typeface="Inria Serif"/>
              </a:rPr>
              <a:t>“</a:t>
            </a:r>
            <a:endParaRPr sz="9600" b="1">
              <a:solidFill>
                <a:schemeClr val="lt2"/>
              </a:solidFill>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Font typeface="Helvetica Neue"/>
              <a:buNone/>
              <a:defRPr b="1">
                <a:latin typeface="Helvetica Neue"/>
                <a:ea typeface="Helvetica Neue"/>
                <a:cs typeface="Helvetica Neue"/>
                <a:sym typeface="Helvetica Neu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Font typeface="Georgia"/>
              <a:buChar char="▫"/>
              <a:defRPr>
                <a:latin typeface="Georgia"/>
                <a:ea typeface="Georgia"/>
                <a:cs typeface="Georgia"/>
                <a:sym typeface="Georgia"/>
              </a:defRPr>
            </a:lvl1pPr>
            <a:lvl2pPr marL="914400" lvl="1" indent="-355600" rtl="0">
              <a:spcBef>
                <a:spcPts val="600"/>
              </a:spcBef>
              <a:spcAft>
                <a:spcPts val="0"/>
              </a:spcAft>
              <a:buSzPts val="2000"/>
              <a:buFont typeface="Georgia"/>
              <a:buChar char="▪"/>
              <a:defRPr>
                <a:latin typeface="Georgia"/>
                <a:ea typeface="Georgia"/>
                <a:cs typeface="Georgia"/>
                <a:sym typeface="Georgia"/>
              </a:defRPr>
            </a:lvl2pPr>
            <a:lvl3pPr marL="1371600" lvl="2" indent="-355600" rtl="0">
              <a:spcBef>
                <a:spcPts val="600"/>
              </a:spcBef>
              <a:spcAft>
                <a:spcPts val="0"/>
              </a:spcAft>
              <a:buSzPts val="2000"/>
              <a:buFont typeface="Georgia"/>
              <a:buChar char="▫"/>
              <a:defRPr>
                <a:latin typeface="Georgia"/>
                <a:ea typeface="Georgia"/>
                <a:cs typeface="Georgia"/>
                <a:sym typeface="Georgia"/>
              </a:defRPr>
            </a:lvl3pPr>
            <a:lvl4pPr marL="1828800" lvl="3" indent="-355600" rtl="0">
              <a:spcBef>
                <a:spcPts val="600"/>
              </a:spcBef>
              <a:spcAft>
                <a:spcPts val="0"/>
              </a:spcAft>
              <a:buSzPts val="2000"/>
              <a:buFont typeface="Georgia"/>
              <a:buChar char="●"/>
              <a:defRPr>
                <a:latin typeface="Georgia"/>
                <a:ea typeface="Georgia"/>
                <a:cs typeface="Georgia"/>
                <a:sym typeface="Georgia"/>
              </a:defRPr>
            </a:lvl4pPr>
            <a:lvl5pPr marL="2286000" lvl="4" indent="-355600" rtl="0">
              <a:spcBef>
                <a:spcPts val="600"/>
              </a:spcBef>
              <a:spcAft>
                <a:spcPts val="0"/>
              </a:spcAft>
              <a:buSzPts val="2000"/>
              <a:buFont typeface="Georgia"/>
              <a:buChar char="○"/>
              <a:defRPr>
                <a:latin typeface="Georgia"/>
                <a:ea typeface="Georgia"/>
                <a:cs typeface="Georgia"/>
                <a:sym typeface="Georgia"/>
              </a:defRPr>
            </a:lvl5pPr>
            <a:lvl6pPr marL="2743200" lvl="5" indent="-355600" rtl="0">
              <a:spcBef>
                <a:spcPts val="600"/>
              </a:spcBef>
              <a:spcAft>
                <a:spcPts val="0"/>
              </a:spcAft>
              <a:buSzPts val="2000"/>
              <a:buFont typeface="Georgia"/>
              <a:buChar char="■"/>
              <a:defRPr>
                <a:latin typeface="Georgia"/>
                <a:ea typeface="Georgia"/>
                <a:cs typeface="Georgia"/>
                <a:sym typeface="Georgia"/>
              </a:defRPr>
            </a:lvl6pPr>
            <a:lvl7pPr marL="3200400" lvl="6" indent="-355600" rtl="0">
              <a:spcBef>
                <a:spcPts val="600"/>
              </a:spcBef>
              <a:spcAft>
                <a:spcPts val="0"/>
              </a:spcAft>
              <a:buSzPts val="2000"/>
              <a:buFont typeface="Georgia"/>
              <a:buChar char="●"/>
              <a:defRPr>
                <a:latin typeface="Georgia"/>
                <a:ea typeface="Georgia"/>
                <a:cs typeface="Georgia"/>
                <a:sym typeface="Georgia"/>
              </a:defRPr>
            </a:lvl7pPr>
            <a:lvl8pPr marL="3657600" lvl="7" indent="-355600" rtl="0">
              <a:spcBef>
                <a:spcPts val="600"/>
              </a:spcBef>
              <a:spcAft>
                <a:spcPts val="0"/>
              </a:spcAft>
              <a:buSzPts val="2000"/>
              <a:buFont typeface="Georgia"/>
              <a:buChar char="○"/>
              <a:defRPr>
                <a:latin typeface="Georgia"/>
                <a:ea typeface="Georgia"/>
                <a:cs typeface="Georgia"/>
                <a:sym typeface="Georgia"/>
              </a:defRPr>
            </a:lvl8pPr>
            <a:lvl9pPr marL="4114800" lvl="8" indent="-355600" rtl="0">
              <a:spcBef>
                <a:spcPts val="600"/>
              </a:spcBef>
              <a:spcAft>
                <a:spcPts val="600"/>
              </a:spcAft>
              <a:buSzPts val="2000"/>
              <a:buFont typeface="Georgia"/>
              <a:buChar char="■"/>
              <a:defRPr>
                <a:latin typeface="Georgia"/>
                <a:ea typeface="Georgia"/>
                <a:cs typeface="Georgia"/>
                <a:sym typeface="Georgia"/>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Font typeface="Helvetica Neue"/>
              <a:buNone/>
              <a:defRPr b="1">
                <a:latin typeface="Helvetica Neue"/>
                <a:ea typeface="Helvetica Neue"/>
                <a:cs typeface="Helvetica Neue"/>
                <a:sym typeface="Helvetica Neu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Font typeface="Georgia"/>
              <a:buChar char="▫"/>
              <a:defRPr>
                <a:latin typeface="Georgia"/>
                <a:ea typeface="Georgia"/>
                <a:cs typeface="Georgia"/>
                <a:sym typeface="Georgia"/>
              </a:defRPr>
            </a:lvl1pPr>
            <a:lvl2pPr marL="914400" lvl="1" indent="-355600" rtl="0">
              <a:spcBef>
                <a:spcPts val="600"/>
              </a:spcBef>
              <a:spcAft>
                <a:spcPts val="0"/>
              </a:spcAft>
              <a:buSzPts val="2000"/>
              <a:buFont typeface="Georgia"/>
              <a:buChar char="▪"/>
              <a:defRPr>
                <a:latin typeface="Georgia"/>
                <a:ea typeface="Georgia"/>
                <a:cs typeface="Georgia"/>
                <a:sym typeface="Georgia"/>
              </a:defRPr>
            </a:lvl2pPr>
            <a:lvl3pPr marL="1371600" lvl="2" indent="-355600" rtl="0">
              <a:spcBef>
                <a:spcPts val="600"/>
              </a:spcBef>
              <a:spcAft>
                <a:spcPts val="0"/>
              </a:spcAft>
              <a:buSzPts val="2000"/>
              <a:buFont typeface="Georgia"/>
              <a:buChar char="▫"/>
              <a:defRPr>
                <a:latin typeface="Georgia"/>
                <a:ea typeface="Georgia"/>
                <a:cs typeface="Georgia"/>
                <a:sym typeface="Georgia"/>
              </a:defRPr>
            </a:lvl3pPr>
            <a:lvl4pPr marL="1828800" lvl="3" indent="-355600" rtl="0">
              <a:spcBef>
                <a:spcPts val="600"/>
              </a:spcBef>
              <a:spcAft>
                <a:spcPts val="0"/>
              </a:spcAft>
              <a:buSzPts val="2000"/>
              <a:buFont typeface="Georgia"/>
              <a:buChar char="●"/>
              <a:defRPr>
                <a:latin typeface="Georgia"/>
                <a:ea typeface="Georgia"/>
                <a:cs typeface="Georgia"/>
                <a:sym typeface="Georgia"/>
              </a:defRPr>
            </a:lvl4pPr>
            <a:lvl5pPr marL="2286000" lvl="4" indent="-355600" rtl="0">
              <a:spcBef>
                <a:spcPts val="600"/>
              </a:spcBef>
              <a:spcAft>
                <a:spcPts val="0"/>
              </a:spcAft>
              <a:buSzPts val="2000"/>
              <a:buFont typeface="Georgia"/>
              <a:buChar char="○"/>
              <a:defRPr>
                <a:latin typeface="Georgia"/>
                <a:ea typeface="Georgia"/>
                <a:cs typeface="Georgia"/>
                <a:sym typeface="Georgia"/>
              </a:defRPr>
            </a:lvl5pPr>
            <a:lvl6pPr marL="2743200" lvl="5" indent="-355600" rtl="0">
              <a:spcBef>
                <a:spcPts val="600"/>
              </a:spcBef>
              <a:spcAft>
                <a:spcPts val="0"/>
              </a:spcAft>
              <a:buSzPts val="2000"/>
              <a:buFont typeface="Georgia"/>
              <a:buChar char="■"/>
              <a:defRPr>
                <a:latin typeface="Georgia"/>
                <a:ea typeface="Georgia"/>
                <a:cs typeface="Georgia"/>
                <a:sym typeface="Georgia"/>
              </a:defRPr>
            </a:lvl6pPr>
            <a:lvl7pPr marL="3200400" lvl="6" indent="-355600" rtl="0">
              <a:spcBef>
                <a:spcPts val="600"/>
              </a:spcBef>
              <a:spcAft>
                <a:spcPts val="0"/>
              </a:spcAft>
              <a:buSzPts val="2000"/>
              <a:buFont typeface="Georgia"/>
              <a:buChar char="●"/>
              <a:defRPr>
                <a:latin typeface="Georgia"/>
                <a:ea typeface="Georgia"/>
                <a:cs typeface="Georgia"/>
                <a:sym typeface="Georgia"/>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7" name="Google Shape;37;p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0"/>
        <p:cNvGrpSpPr/>
        <p:nvPr/>
      </p:nvGrpSpPr>
      <p:grpSpPr>
        <a:xfrm>
          <a:off x="0" y="0"/>
          <a:ext cx="0" cy="0"/>
          <a:chOff x="0" y="0"/>
          <a:chExt cx="0" cy="0"/>
        </a:xfrm>
      </p:grpSpPr>
      <p:sp>
        <p:nvSpPr>
          <p:cNvPr id="41" name="Google Shape;41;p8"/>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43" name="Google Shape;43;p8"/>
          <p:cNvSpPr txBox="1">
            <a:spLocks noGrp="1"/>
          </p:cNvSpPr>
          <p:nvPr>
            <p:ph type="body" idx="1"/>
          </p:nvPr>
        </p:nvSpPr>
        <p:spPr>
          <a:xfrm>
            <a:off x="2762975"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4" name="Google Shape;44;p8"/>
          <p:cNvSpPr txBox="1">
            <a:spLocks noGrp="1"/>
          </p:cNvSpPr>
          <p:nvPr>
            <p:ph type="body" idx="2"/>
          </p:nvPr>
        </p:nvSpPr>
        <p:spPr>
          <a:xfrm>
            <a:off x="4802737"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5" name="Google Shape;45;p8"/>
          <p:cNvSpPr txBox="1">
            <a:spLocks noGrp="1"/>
          </p:cNvSpPr>
          <p:nvPr>
            <p:ph type="body" idx="3"/>
          </p:nvPr>
        </p:nvSpPr>
        <p:spPr>
          <a:xfrm>
            <a:off x="6842500"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6" name="Google Shape;46;p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0" name="Google Shape;50;p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51"/>
        <p:cNvGrpSpPr/>
        <p:nvPr/>
      </p:nvGrpSpPr>
      <p:grpSpPr>
        <a:xfrm>
          <a:off x="0" y="0"/>
          <a:ext cx="0" cy="0"/>
          <a:chOff x="0" y="0"/>
          <a:chExt cx="0" cy="0"/>
        </a:xfrm>
      </p:grpSpPr>
      <p:sp>
        <p:nvSpPr>
          <p:cNvPr id="52" name="Google Shape;52;p10"/>
          <p:cNvSpPr/>
          <p:nvPr/>
        </p:nvSpPr>
        <p:spPr>
          <a:xfrm>
            <a:off x="2307300" y="0"/>
            <a:ext cx="6836700" cy="46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367825" y="3875252"/>
            <a:ext cx="1767300" cy="859500"/>
          </a:xfrm>
          <a:prstGeom prst="rect">
            <a:avLst/>
          </a:prstGeom>
        </p:spPr>
        <p:txBody>
          <a:bodyPr spcFirstLastPara="1" wrap="square" lIns="0" tIns="0" rIns="0" bIns="0" anchor="b" anchorCtr="0">
            <a:noAutofit/>
          </a:bodyPr>
          <a:lstStyle>
            <a:lvl1pPr marL="457200" lvl="0" indent="-228600" algn="r" rtl="0">
              <a:lnSpc>
                <a:spcPct val="100000"/>
              </a:lnSpc>
              <a:spcBef>
                <a:spcPts val="0"/>
              </a:spcBef>
              <a:spcAft>
                <a:spcPts val="0"/>
              </a:spcAft>
              <a:buClr>
                <a:schemeClr val="dk2"/>
              </a:buClr>
              <a:buSzPts val="1500"/>
              <a:buNone/>
              <a:defRPr sz="1500">
                <a:solidFill>
                  <a:schemeClr val="dk2"/>
                </a:solidFill>
              </a:defRPr>
            </a:lvl1pPr>
          </a:lstStyle>
          <a:p>
            <a:endParaRPr/>
          </a:p>
        </p:txBody>
      </p:sp>
      <p:sp>
        <p:nvSpPr>
          <p:cNvPr id="54" name="Google Shape;54;p1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1pPr>
            <a:lvl2pPr lvl="1"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2pPr>
            <a:lvl3pPr lvl="2"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3pPr>
            <a:lvl4pPr lvl="3"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4pPr>
            <a:lvl5pPr lvl="4"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5pPr>
            <a:lvl6pPr lvl="5"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6pPr>
            <a:lvl7pPr lvl="6"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7pPr>
            <a:lvl8pPr lvl="7"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8pPr>
            <a:lvl9pPr lvl="8"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qquY-oZHEPo"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ayea@akcenter.or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ctrTitle"/>
          </p:nvPr>
        </p:nvSpPr>
        <p:spPr>
          <a:xfrm>
            <a:off x="174350" y="1361350"/>
            <a:ext cx="4253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ALASKA YOUTH FOR ENVIRONMENTAL ACTION</a:t>
            </a:r>
            <a:endParaRPr/>
          </a:p>
        </p:txBody>
      </p:sp>
      <p:sp>
        <p:nvSpPr>
          <p:cNvPr id="123" name="Google Shape;123;p25"/>
          <p:cNvSpPr txBox="1">
            <a:spLocks noGrp="1"/>
          </p:cNvSpPr>
          <p:nvPr>
            <p:ph type="subTitle" idx="4294967295"/>
          </p:nvPr>
        </p:nvSpPr>
        <p:spPr>
          <a:xfrm>
            <a:off x="174350" y="2798225"/>
            <a:ext cx="3568800" cy="2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latin typeface="Georgia"/>
                <a:ea typeface="Georgia"/>
                <a:cs typeface="Georgia"/>
                <a:sym typeface="Georgia"/>
              </a:rPr>
              <a:t>Activating, inspiring and training the next generation of Alaskan leaders.</a:t>
            </a:r>
            <a:endParaRPr>
              <a:latin typeface="Georgia"/>
              <a:ea typeface="Georgia"/>
              <a:cs typeface="Georgia"/>
              <a:sym typeface="Georgia"/>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pic>
        <p:nvPicPr>
          <p:cNvPr id="124" name="Google Shape;124;p25"/>
          <p:cNvPicPr preferRelativeResize="0"/>
          <p:nvPr/>
        </p:nvPicPr>
        <p:blipFill>
          <a:blip r:embed="rId3">
            <a:alphaModFix/>
          </a:blip>
          <a:stretch>
            <a:fillRect/>
          </a:stretch>
        </p:blipFill>
        <p:spPr>
          <a:xfrm>
            <a:off x="4271700" y="980679"/>
            <a:ext cx="4774374" cy="3182132"/>
          </a:xfrm>
          <a:prstGeom prst="rect">
            <a:avLst/>
          </a:prstGeom>
          <a:noFill/>
          <a:ln>
            <a:noFill/>
          </a:ln>
        </p:spPr>
      </p:pic>
      <p:pic>
        <p:nvPicPr>
          <p:cNvPr id="125" name="Google Shape;125;p25"/>
          <p:cNvPicPr preferRelativeResize="0"/>
          <p:nvPr/>
        </p:nvPicPr>
        <p:blipFill>
          <a:blip r:embed="rId4">
            <a:alphaModFix/>
          </a:blip>
          <a:stretch>
            <a:fillRect/>
          </a:stretch>
        </p:blipFill>
        <p:spPr>
          <a:xfrm>
            <a:off x="7274040" y="4038200"/>
            <a:ext cx="2142535" cy="115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55700" y="551463"/>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LAND ACKNOWLEDGEMENT</a:t>
            </a:r>
            <a:endParaRPr/>
          </a:p>
        </p:txBody>
      </p:sp>
      <p:sp>
        <p:nvSpPr>
          <p:cNvPr id="131" name="Google Shape;131;p26"/>
          <p:cNvSpPr txBox="1">
            <a:spLocks noGrp="1"/>
          </p:cNvSpPr>
          <p:nvPr>
            <p:ph type="body" idx="1"/>
          </p:nvPr>
        </p:nvSpPr>
        <p:spPr>
          <a:xfrm>
            <a:off x="455700" y="1071125"/>
            <a:ext cx="4001400" cy="1418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t>Indigenous Peoples of Alaska never gave up rights or resources to Russia or the United States. We are on stolen lands. Colonialism is still here today. Colonial values spread through all parts of our lives. </a:t>
            </a:r>
            <a:endParaRPr sz="1600"/>
          </a:p>
          <a:p>
            <a:pPr marL="0" lvl="0" indent="0" algn="l" rtl="0">
              <a:spcBef>
                <a:spcPts val="600"/>
              </a:spcBef>
              <a:spcAft>
                <a:spcPts val="0"/>
              </a:spcAft>
              <a:buNone/>
            </a:pPr>
            <a:endParaRPr sz="1600"/>
          </a:p>
          <a:p>
            <a:pPr marL="0" lvl="0" indent="0" algn="l" rtl="0">
              <a:spcBef>
                <a:spcPts val="600"/>
              </a:spcBef>
              <a:spcAft>
                <a:spcPts val="0"/>
              </a:spcAft>
              <a:buNone/>
            </a:pPr>
            <a:r>
              <a:rPr lang="en" sz="1600"/>
              <a:t>Alaska Youth for Environmental Action knows that this legacy needs to be torn down and the true history of Alaska and the United States must be heard. We stand with Indigenous peoples and communities worldwide fighting for clean air, clean water and the right to self-governance.</a:t>
            </a:r>
            <a:endParaRPr sz="1600"/>
          </a:p>
          <a:p>
            <a:pPr marL="0" lvl="0" indent="0" algn="l" rtl="0">
              <a:spcBef>
                <a:spcPts val="600"/>
              </a:spcBef>
              <a:spcAft>
                <a:spcPts val="600"/>
              </a:spcAft>
              <a:buNone/>
            </a:pPr>
            <a:endParaRPr/>
          </a:p>
        </p:txBody>
      </p:sp>
      <p:sp>
        <p:nvSpPr>
          <p:cNvPr id="132" name="Google Shape;132;p2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33" name="Google Shape;133;p26"/>
          <p:cNvPicPr preferRelativeResize="0"/>
          <p:nvPr/>
        </p:nvPicPr>
        <p:blipFill>
          <a:blip r:embed="rId3">
            <a:alphaModFix/>
          </a:blip>
          <a:stretch>
            <a:fillRect/>
          </a:stretch>
        </p:blipFill>
        <p:spPr>
          <a:xfrm>
            <a:off x="4680300" y="886275"/>
            <a:ext cx="4399225" cy="325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139" name="Google Shape;139;p27" descr="Alaska You for Environmental Action (AYEA) and allies teens talk climate change." title="The Oceans are Rising - Youth Climate Strike">
            <a:hlinkClick r:id="rId3"/>
          </p:cNvPr>
          <p:cNvPicPr preferRelativeResize="0"/>
          <p:nvPr/>
        </p:nvPicPr>
        <p:blipFill>
          <a:blip r:embed="rId4">
            <a:alphaModFix/>
          </a:blip>
          <a:stretch>
            <a:fillRect/>
          </a:stretch>
        </p:blipFill>
        <p:spPr>
          <a:xfrm>
            <a:off x="1173921" y="23188"/>
            <a:ext cx="6796166" cy="5097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ctrTitle" idx="4294967295"/>
          </p:nvPr>
        </p:nvSpPr>
        <p:spPr>
          <a:xfrm>
            <a:off x="855300" y="1722038"/>
            <a:ext cx="3195000" cy="40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ACTIVITY</a:t>
            </a:r>
            <a:endParaRPr sz="3000"/>
          </a:p>
        </p:txBody>
      </p:sp>
      <p:sp>
        <p:nvSpPr>
          <p:cNvPr id="145" name="Google Shape;145;p2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146" name="Google Shape;146;p28"/>
          <p:cNvPicPr preferRelativeResize="0"/>
          <p:nvPr/>
        </p:nvPicPr>
        <p:blipFill>
          <a:blip r:embed="rId3">
            <a:alphaModFix/>
          </a:blip>
          <a:stretch>
            <a:fillRect/>
          </a:stretch>
        </p:blipFill>
        <p:spPr>
          <a:xfrm>
            <a:off x="3534350" y="770076"/>
            <a:ext cx="5322726" cy="3547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PAST AYEA PROJECTS</a:t>
            </a:r>
            <a:endParaRPr/>
          </a:p>
        </p:txBody>
      </p:sp>
      <p:sp>
        <p:nvSpPr>
          <p:cNvPr id="152" name="Google Shape;152;p29"/>
          <p:cNvSpPr txBox="1">
            <a:spLocks noGrp="1"/>
          </p:cNvSpPr>
          <p:nvPr>
            <p:ph type="body" idx="1"/>
          </p:nvPr>
        </p:nvSpPr>
        <p:spPr>
          <a:xfrm>
            <a:off x="2632250" y="1100238"/>
            <a:ext cx="5925300" cy="3311100"/>
          </a:xfrm>
          <a:prstGeom prst="rect">
            <a:avLst/>
          </a:prstGeom>
        </p:spPr>
        <p:txBody>
          <a:bodyPr spcFirstLastPara="1" wrap="square" lIns="0" tIns="0" rIns="0" bIns="0" anchor="t" anchorCtr="0">
            <a:noAutofit/>
          </a:bodyPr>
          <a:lstStyle/>
          <a:p>
            <a:pPr marL="457200" lvl="0" indent="-352425" algn="l" rtl="0">
              <a:lnSpc>
                <a:spcPct val="100000"/>
              </a:lnSpc>
              <a:spcBef>
                <a:spcPts val="0"/>
              </a:spcBef>
              <a:spcAft>
                <a:spcPts val="0"/>
              </a:spcAft>
              <a:buSzPts val="1950"/>
              <a:buChar char="▫"/>
            </a:pPr>
            <a:r>
              <a:rPr lang="en" sz="1950"/>
              <a:t>Collected over 5,000 petitions against Pebble Mine</a:t>
            </a:r>
            <a:endParaRPr sz="1950"/>
          </a:p>
          <a:p>
            <a:pPr marL="457200" lvl="0" indent="-352425" algn="l" rtl="0">
              <a:lnSpc>
                <a:spcPct val="100000"/>
              </a:lnSpc>
              <a:spcBef>
                <a:spcPts val="1000"/>
              </a:spcBef>
              <a:spcAft>
                <a:spcPts val="0"/>
              </a:spcAft>
              <a:buSzPts val="1950"/>
              <a:buChar char="▫"/>
            </a:pPr>
            <a:r>
              <a:rPr lang="en" sz="1950"/>
              <a:t>Made a local foods cookbook with recipes from across Alaska and kept funding for local food in schools</a:t>
            </a:r>
            <a:endParaRPr sz="1950"/>
          </a:p>
          <a:p>
            <a:pPr marL="457200" lvl="0" indent="-352425" algn="l" rtl="0">
              <a:lnSpc>
                <a:spcPct val="100000"/>
              </a:lnSpc>
              <a:spcBef>
                <a:spcPts val="1000"/>
              </a:spcBef>
              <a:spcAft>
                <a:spcPts val="0"/>
              </a:spcAft>
              <a:buSzPts val="1950"/>
              <a:buChar char="▫"/>
            </a:pPr>
            <a:r>
              <a:rPr lang="en" sz="1950"/>
              <a:t>2006 Letter to Our Leaders to ask Alaskan decision makers to act on climate</a:t>
            </a:r>
            <a:endParaRPr sz="1950"/>
          </a:p>
          <a:p>
            <a:pPr marL="0" lvl="0" indent="0" algn="l" rtl="0">
              <a:lnSpc>
                <a:spcPct val="100000"/>
              </a:lnSpc>
              <a:spcBef>
                <a:spcPts val="1000"/>
              </a:spcBef>
              <a:spcAft>
                <a:spcPts val="1000"/>
              </a:spcAft>
              <a:buNone/>
            </a:pPr>
            <a:endParaRPr sz="1950"/>
          </a:p>
        </p:txBody>
      </p:sp>
      <p:sp>
        <p:nvSpPr>
          <p:cNvPr id="153" name="Google Shape;153;p2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154" name="Google Shape;154;p29"/>
          <p:cNvPicPr preferRelativeResize="0"/>
          <p:nvPr/>
        </p:nvPicPr>
        <p:blipFill>
          <a:blip r:embed="rId3">
            <a:alphaModFix/>
          </a:blip>
          <a:stretch>
            <a:fillRect/>
          </a:stretch>
        </p:blipFill>
        <p:spPr>
          <a:xfrm>
            <a:off x="455691" y="1721102"/>
            <a:ext cx="2170234" cy="2893676"/>
          </a:xfrm>
          <a:prstGeom prst="rect">
            <a:avLst/>
          </a:prstGeom>
          <a:noFill/>
          <a:ln>
            <a:noFill/>
          </a:ln>
        </p:spPr>
      </p:pic>
      <p:pic>
        <p:nvPicPr>
          <p:cNvPr id="155" name="Google Shape;155;p29"/>
          <p:cNvPicPr preferRelativeResize="0"/>
          <p:nvPr/>
        </p:nvPicPr>
        <p:blipFill rotWithShape="1">
          <a:blip r:embed="rId4">
            <a:alphaModFix/>
          </a:blip>
          <a:srcRect l="16531" t="14288" r="13655"/>
          <a:stretch/>
        </p:blipFill>
        <p:spPr>
          <a:xfrm>
            <a:off x="6825975" y="3236756"/>
            <a:ext cx="2170225" cy="1775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PAST AYEA PROJECTS</a:t>
            </a:r>
            <a:endParaRPr/>
          </a:p>
        </p:txBody>
      </p:sp>
      <p:sp>
        <p:nvSpPr>
          <p:cNvPr id="161" name="Google Shape;161;p30"/>
          <p:cNvSpPr txBox="1">
            <a:spLocks noGrp="1"/>
          </p:cNvSpPr>
          <p:nvPr>
            <p:ph type="body" idx="1"/>
          </p:nvPr>
        </p:nvSpPr>
        <p:spPr>
          <a:xfrm>
            <a:off x="2763000" y="1231000"/>
            <a:ext cx="5925300" cy="3311100"/>
          </a:xfrm>
          <a:prstGeom prst="rect">
            <a:avLst/>
          </a:prstGeom>
        </p:spPr>
        <p:txBody>
          <a:bodyPr spcFirstLastPara="1" wrap="square" lIns="0" tIns="0" rIns="0" bIns="0" anchor="t" anchorCtr="0">
            <a:noAutofit/>
          </a:bodyPr>
          <a:lstStyle/>
          <a:p>
            <a:pPr marL="457200" lvl="0" indent="-339725" algn="l" rtl="0">
              <a:lnSpc>
                <a:spcPct val="100000"/>
              </a:lnSpc>
              <a:spcBef>
                <a:spcPts val="0"/>
              </a:spcBef>
              <a:spcAft>
                <a:spcPts val="0"/>
              </a:spcAft>
              <a:buSzPts val="1750"/>
              <a:buChar char="▫"/>
            </a:pPr>
            <a:r>
              <a:rPr lang="en" sz="1750"/>
              <a:t>In 2014-15 the teens asked Governor Walker to reconvene a Climate Change Task Force</a:t>
            </a:r>
            <a:endParaRPr sz="1750"/>
          </a:p>
          <a:p>
            <a:pPr marL="457200" lvl="0" indent="-339725" algn="l" rtl="0">
              <a:lnSpc>
                <a:spcPct val="100000"/>
              </a:lnSpc>
              <a:spcBef>
                <a:spcPts val="1000"/>
              </a:spcBef>
              <a:spcAft>
                <a:spcPts val="0"/>
              </a:spcAft>
              <a:buSzPts val="1750"/>
              <a:buChar char="▫"/>
            </a:pPr>
            <a:r>
              <a:rPr lang="en" sz="1750"/>
              <a:t>Local recycling, reducing plastic use projects</a:t>
            </a:r>
            <a:endParaRPr sz="1750"/>
          </a:p>
          <a:p>
            <a:pPr marL="457200" lvl="0" indent="-339725" algn="l" rtl="0">
              <a:lnSpc>
                <a:spcPct val="100000"/>
              </a:lnSpc>
              <a:spcBef>
                <a:spcPts val="1000"/>
              </a:spcBef>
              <a:spcAft>
                <a:spcPts val="0"/>
              </a:spcAft>
              <a:buSzPts val="1750"/>
              <a:buChar char="▫"/>
            </a:pPr>
            <a:r>
              <a:rPr lang="en" sz="1750"/>
              <a:t>Climate Strikes engaging hundreds of young Alaskans</a:t>
            </a:r>
            <a:endParaRPr sz="1750"/>
          </a:p>
          <a:p>
            <a:pPr marL="457200" lvl="0" indent="-339725" algn="l" rtl="0">
              <a:lnSpc>
                <a:spcPct val="100000"/>
              </a:lnSpc>
              <a:spcBef>
                <a:spcPts val="1000"/>
              </a:spcBef>
              <a:spcAft>
                <a:spcPts val="1000"/>
              </a:spcAft>
              <a:buSzPts val="1750"/>
              <a:buChar char="▫"/>
            </a:pPr>
            <a:r>
              <a:rPr lang="en" sz="1750"/>
              <a:t>Advocated for federal climate action by meeting with Senator Murkowski and other elected leaders</a:t>
            </a:r>
            <a:endParaRPr sz="1750"/>
          </a:p>
        </p:txBody>
      </p:sp>
      <p:sp>
        <p:nvSpPr>
          <p:cNvPr id="162" name="Google Shape;162;p3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163" name="Google Shape;163;p30"/>
          <p:cNvPicPr preferRelativeResize="0"/>
          <p:nvPr/>
        </p:nvPicPr>
        <p:blipFill>
          <a:blip r:embed="rId3">
            <a:alphaModFix/>
          </a:blip>
          <a:stretch>
            <a:fillRect/>
          </a:stretch>
        </p:blipFill>
        <p:spPr>
          <a:xfrm>
            <a:off x="6320400" y="3227975"/>
            <a:ext cx="2745774" cy="1825675"/>
          </a:xfrm>
          <a:prstGeom prst="rect">
            <a:avLst/>
          </a:prstGeom>
          <a:noFill/>
          <a:ln>
            <a:noFill/>
          </a:ln>
        </p:spPr>
      </p:pic>
      <p:pic>
        <p:nvPicPr>
          <p:cNvPr id="164" name="Google Shape;164;p30"/>
          <p:cNvPicPr preferRelativeResize="0"/>
          <p:nvPr/>
        </p:nvPicPr>
        <p:blipFill rotWithShape="1">
          <a:blip r:embed="rId4">
            <a:alphaModFix/>
          </a:blip>
          <a:srcRect l="31990" r="10964"/>
          <a:stretch/>
        </p:blipFill>
        <p:spPr>
          <a:xfrm>
            <a:off x="217700" y="1949175"/>
            <a:ext cx="2545300" cy="2973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455700" y="642038"/>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YOUTH ORGANIZER SUMMIT: OCT 14-17</a:t>
            </a:r>
            <a:endParaRPr/>
          </a:p>
        </p:txBody>
      </p:sp>
      <p:sp>
        <p:nvSpPr>
          <p:cNvPr id="178" name="Google Shape;178;p32"/>
          <p:cNvSpPr txBox="1">
            <a:spLocks noGrp="1"/>
          </p:cNvSpPr>
          <p:nvPr>
            <p:ph type="body" idx="1"/>
          </p:nvPr>
        </p:nvSpPr>
        <p:spPr>
          <a:xfrm>
            <a:off x="455700" y="1157688"/>
            <a:ext cx="3623100" cy="1418100"/>
          </a:xfrm>
          <a:prstGeom prst="rect">
            <a:avLst/>
          </a:prstGeom>
        </p:spPr>
        <p:txBody>
          <a:bodyPr spcFirstLastPara="1" wrap="square" lIns="0" tIns="0" rIns="0" bIns="0" anchor="t" anchorCtr="0">
            <a:noAutofit/>
          </a:bodyPr>
          <a:lstStyle/>
          <a:p>
            <a:pPr marL="457200" lvl="0" indent="-368300" algn="l" rtl="0">
              <a:lnSpc>
                <a:spcPct val="100000"/>
              </a:lnSpc>
              <a:spcBef>
                <a:spcPts val="0"/>
              </a:spcBef>
              <a:spcAft>
                <a:spcPts val="0"/>
              </a:spcAft>
              <a:buSzPts val="2200"/>
              <a:buChar char="▫"/>
            </a:pPr>
            <a:r>
              <a:rPr lang="en" sz="2200"/>
              <a:t>Meet other passionate young Alaskans</a:t>
            </a:r>
            <a:endParaRPr sz="2200"/>
          </a:p>
          <a:p>
            <a:pPr marL="457200" lvl="0" indent="-368300" algn="l" rtl="0">
              <a:lnSpc>
                <a:spcPct val="100000"/>
              </a:lnSpc>
              <a:spcBef>
                <a:spcPts val="1000"/>
              </a:spcBef>
              <a:spcAft>
                <a:spcPts val="0"/>
              </a:spcAft>
              <a:buSzPts val="2200"/>
              <a:buChar char="▫"/>
            </a:pPr>
            <a:r>
              <a:rPr lang="en" sz="2200"/>
              <a:t>Discuss issues in their communities</a:t>
            </a:r>
            <a:endParaRPr sz="2200"/>
          </a:p>
          <a:p>
            <a:pPr marL="457200" lvl="0" indent="-368300" algn="l" rtl="0">
              <a:lnSpc>
                <a:spcPct val="100000"/>
              </a:lnSpc>
              <a:spcBef>
                <a:spcPts val="1000"/>
              </a:spcBef>
              <a:spcAft>
                <a:spcPts val="0"/>
              </a:spcAft>
              <a:buSzPts val="2200"/>
              <a:buChar char="▫"/>
            </a:pPr>
            <a:r>
              <a:rPr lang="en" sz="2200"/>
              <a:t>Learn and practice skills to take action</a:t>
            </a:r>
            <a:endParaRPr sz="2200"/>
          </a:p>
          <a:p>
            <a:pPr marL="457200" lvl="0" indent="-368300" algn="l" rtl="0">
              <a:lnSpc>
                <a:spcPct val="100000"/>
              </a:lnSpc>
              <a:spcBef>
                <a:spcPts val="1000"/>
              </a:spcBef>
              <a:spcAft>
                <a:spcPts val="0"/>
              </a:spcAft>
              <a:buSzPts val="2200"/>
              <a:buChar char="▫"/>
            </a:pPr>
            <a:r>
              <a:rPr lang="en" sz="2200"/>
              <a:t>Plan the AYEA statewide action project</a:t>
            </a:r>
            <a:endParaRPr sz="2200"/>
          </a:p>
          <a:p>
            <a:pPr marL="0" lvl="0" indent="0" algn="l" rtl="0">
              <a:spcBef>
                <a:spcPts val="1000"/>
              </a:spcBef>
              <a:spcAft>
                <a:spcPts val="600"/>
              </a:spcAft>
              <a:buNone/>
            </a:pPr>
            <a:endParaRPr/>
          </a:p>
        </p:txBody>
      </p:sp>
      <p:sp>
        <p:nvSpPr>
          <p:cNvPr id="179" name="Google Shape;179;p3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80" name="Google Shape;180;p32"/>
          <p:cNvPicPr preferRelativeResize="0"/>
          <p:nvPr/>
        </p:nvPicPr>
        <p:blipFill>
          <a:blip r:embed="rId3">
            <a:alphaModFix/>
          </a:blip>
          <a:stretch>
            <a:fillRect/>
          </a:stretch>
        </p:blipFill>
        <p:spPr>
          <a:xfrm>
            <a:off x="4305750" y="1235200"/>
            <a:ext cx="4760402" cy="2673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ctrTitle" idx="4294967295"/>
          </p:nvPr>
        </p:nvSpPr>
        <p:spPr>
          <a:xfrm>
            <a:off x="855300" y="1722038"/>
            <a:ext cx="3195000" cy="40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b="1">
                <a:solidFill>
                  <a:srgbClr val="FFFFFF"/>
                </a:solidFill>
                <a:latin typeface="Helvetica Neue"/>
                <a:ea typeface="Helvetica Neue"/>
                <a:cs typeface="Helvetica Neue"/>
                <a:sym typeface="Helvetica Neue"/>
              </a:rPr>
              <a:t>APPLY TODAY!</a:t>
            </a:r>
            <a:endParaRPr sz="3000" b="1">
              <a:solidFill>
                <a:srgbClr val="FFFFFF"/>
              </a:solidFill>
              <a:latin typeface="Helvetica Neue"/>
              <a:ea typeface="Helvetica Neue"/>
              <a:cs typeface="Helvetica Neue"/>
              <a:sym typeface="Helvetica Neue"/>
            </a:endParaRPr>
          </a:p>
        </p:txBody>
      </p:sp>
      <p:sp>
        <p:nvSpPr>
          <p:cNvPr id="186" name="Google Shape;186;p33"/>
          <p:cNvSpPr txBox="1">
            <a:spLocks noGrp="1"/>
          </p:cNvSpPr>
          <p:nvPr>
            <p:ph type="subTitle" idx="4294967295"/>
          </p:nvPr>
        </p:nvSpPr>
        <p:spPr>
          <a:xfrm>
            <a:off x="855300" y="2259858"/>
            <a:ext cx="3195000" cy="11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latin typeface="Georgia"/>
                <a:ea typeface="Georgia"/>
                <a:cs typeface="Georgia"/>
                <a:sym typeface="Georgia"/>
              </a:rPr>
              <a:t>DEADLINE: SEP 1</a:t>
            </a:r>
            <a:endParaRPr sz="1800">
              <a:latin typeface="Georgia"/>
              <a:ea typeface="Georgia"/>
              <a:cs typeface="Georgia"/>
              <a:sym typeface="Georgia"/>
            </a:endParaRPr>
          </a:p>
          <a:p>
            <a:pPr marL="0" lvl="0" indent="0" algn="l" rtl="0">
              <a:spcBef>
                <a:spcPts val="600"/>
              </a:spcBef>
              <a:spcAft>
                <a:spcPts val="0"/>
              </a:spcAft>
              <a:buClr>
                <a:schemeClr val="dk1"/>
              </a:buClr>
              <a:buSzPts val="1100"/>
              <a:buFont typeface="Arial"/>
              <a:buNone/>
            </a:pPr>
            <a:r>
              <a:rPr lang="en" sz="1800">
                <a:latin typeface="Georgia"/>
                <a:ea typeface="Georgia"/>
                <a:cs typeface="Georgia"/>
                <a:sym typeface="Georgia"/>
              </a:rPr>
              <a:t>AYEA.org</a:t>
            </a:r>
            <a:endParaRPr sz="1800">
              <a:latin typeface="Georgia"/>
              <a:ea typeface="Georgia"/>
              <a:cs typeface="Georgia"/>
              <a:sym typeface="Georgia"/>
            </a:endParaRPr>
          </a:p>
          <a:p>
            <a:pPr marL="0" lvl="0" indent="0" algn="l" rtl="0">
              <a:spcBef>
                <a:spcPts val="600"/>
              </a:spcBef>
              <a:spcAft>
                <a:spcPts val="0"/>
              </a:spcAft>
              <a:buClr>
                <a:schemeClr val="dk1"/>
              </a:buClr>
              <a:buSzPts val="1100"/>
              <a:buFont typeface="Arial"/>
              <a:buNone/>
            </a:pPr>
            <a:r>
              <a:rPr lang="en" sz="1800" u="sng">
                <a:solidFill>
                  <a:schemeClr val="hlink"/>
                </a:solidFill>
                <a:latin typeface="Georgia"/>
                <a:ea typeface="Georgia"/>
                <a:cs typeface="Georgia"/>
                <a:sym typeface="Georgia"/>
                <a:hlinkClick r:id="rId3"/>
              </a:rPr>
              <a:t>ayea@akcenter.org</a:t>
            </a:r>
            <a:endParaRPr sz="1800">
              <a:latin typeface="Georgia"/>
              <a:ea typeface="Georgia"/>
              <a:cs typeface="Georgia"/>
              <a:sym typeface="Georgia"/>
            </a:endParaRPr>
          </a:p>
          <a:p>
            <a:pPr marL="0" lvl="0" indent="0" algn="l" rtl="0">
              <a:spcBef>
                <a:spcPts val="600"/>
              </a:spcBef>
              <a:spcAft>
                <a:spcPts val="0"/>
              </a:spcAft>
              <a:buClr>
                <a:schemeClr val="dk1"/>
              </a:buClr>
              <a:buSzPts val="1100"/>
              <a:buFont typeface="Arial"/>
              <a:buNone/>
            </a:pPr>
            <a:r>
              <a:rPr lang="en" sz="1800">
                <a:latin typeface="Georgia"/>
                <a:ea typeface="Georgia"/>
                <a:cs typeface="Georgia"/>
                <a:sym typeface="Georgia"/>
              </a:rPr>
              <a:t>@ayea907</a:t>
            </a:r>
            <a:endParaRPr sz="1800">
              <a:latin typeface="Georgia"/>
              <a:ea typeface="Georgia"/>
              <a:cs typeface="Georgia"/>
              <a:sym typeface="Georgia"/>
            </a:endParaRPr>
          </a:p>
          <a:p>
            <a:pPr marL="0" lvl="0" indent="0" algn="l" rtl="0">
              <a:spcBef>
                <a:spcPts val="600"/>
              </a:spcBef>
              <a:spcAft>
                <a:spcPts val="0"/>
              </a:spcAft>
              <a:buClr>
                <a:schemeClr val="dk1"/>
              </a:buClr>
              <a:buSzPts val="1100"/>
              <a:buFont typeface="Arial"/>
              <a:buNone/>
            </a:pPr>
            <a:endParaRPr sz="1400"/>
          </a:p>
          <a:p>
            <a:pPr marL="0" lvl="0" indent="0" algn="l" rtl="0">
              <a:spcBef>
                <a:spcPts val="600"/>
              </a:spcBef>
              <a:spcAft>
                <a:spcPts val="600"/>
              </a:spcAft>
              <a:buClr>
                <a:schemeClr val="dk1"/>
              </a:buClr>
              <a:buSzPts val="1100"/>
              <a:buFont typeface="Arial"/>
              <a:buNone/>
            </a:pPr>
            <a:endParaRPr sz="1400" b="1"/>
          </a:p>
        </p:txBody>
      </p:sp>
      <p:sp>
        <p:nvSpPr>
          <p:cNvPr id="187" name="Google Shape;187;p33"/>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188" name="Google Shape;188;p33"/>
          <p:cNvPicPr preferRelativeResize="0"/>
          <p:nvPr/>
        </p:nvPicPr>
        <p:blipFill rotWithShape="1">
          <a:blip r:embed="rId4">
            <a:alphaModFix/>
          </a:blip>
          <a:srcRect b="20515"/>
          <a:stretch/>
        </p:blipFill>
        <p:spPr>
          <a:xfrm>
            <a:off x="4050300" y="587838"/>
            <a:ext cx="3924202" cy="3967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455700" y="985338"/>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CIVICS &amp; CONSERVATION SUMMIT</a:t>
            </a:r>
            <a:endParaRPr/>
          </a:p>
        </p:txBody>
      </p:sp>
      <p:sp>
        <p:nvSpPr>
          <p:cNvPr id="170" name="Google Shape;170;p31"/>
          <p:cNvSpPr txBox="1">
            <a:spLocks noGrp="1"/>
          </p:cNvSpPr>
          <p:nvPr>
            <p:ph type="body" idx="1"/>
          </p:nvPr>
        </p:nvSpPr>
        <p:spPr>
          <a:xfrm>
            <a:off x="455700" y="1542813"/>
            <a:ext cx="3623100" cy="1418100"/>
          </a:xfrm>
          <a:prstGeom prst="rect">
            <a:avLst/>
          </a:prstGeom>
        </p:spPr>
        <p:txBody>
          <a:bodyPr spcFirstLastPara="1" wrap="square" lIns="0" tIns="0" rIns="0" bIns="0" anchor="t" anchorCtr="0">
            <a:noAutofit/>
          </a:bodyPr>
          <a:lstStyle/>
          <a:p>
            <a:pPr marL="457200" lvl="0" indent="-368300" algn="l" rtl="0">
              <a:lnSpc>
                <a:spcPct val="100000"/>
              </a:lnSpc>
              <a:spcBef>
                <a:spcPts val="0"/>
              </a:spcBef>
              <a:spcAft>
                <a:spcPts val="0"/>
              </a:spcAft>
              <a:buSzPts val="2200"/>
              <a:buChar char="▫"/>
            </a:pPr>
            <a:r>
              <a:rPr lang="en" sz="2200"/>
              <a:t>Learn the 101’s of our state government</a:t>
            </a:r>
            <a:endParaRPr sz="2200"/>
          </a:p>
          <a:p>
            <a:pPr marL="457200" lvl="0" indent="-368300" algn="l" rtl="0">
              <a:lnSpc>
                <a:spcPct val="100000"/>
              </a:lnSpc>
              <a:spcBef>
                <a:spcPts val="1000"/>
              </a:spcBef>
              <a:spcAft>
                <a:spcPts val="0"/>
              </a:spcAft>
              <a:buSzPts val="2200"/>
              <a:buChar char="▫"/>
            </a:pPr>
            <a:r>
              <a:rPr lang="en" sz="2200"/>
              <a:t>Follow focus bills through the State House and Senate </a:t>
            </a:r>
            <a:endParaRPr sz="2200"/>
          </a:p>
          <a:p>
            <a:pPr marL="457200" lvl="0" indent="-368300" algn="l" rtl="0">
              <a:lnSpc>
                <a:spcPct val="100000"/>
              </a:lnSpc>
              <a:spcBef>
                <a:spcPts val="1000"/>
              </a:spcBef>
              <a:spcAft>
                <a:spcPts val="0"/>
              </a:spcAft>
              <a:buSzPts val="2200"/>
              <a:buChar char="▫"/>
            </a:pPr>
            <a:r>
              <a:rPr lang="en" sz="2200"/>
              <a:t>Meet with your representatives in Juneau!</a:t>
            </a:r>
            <a:endParaRPr sz="2200"/>
          </a:p>
          <a:p>
            <a:pPr marL="0" lvl="0" indent="0" algn="l" rtl="0">
              <a:lnSpc>
                <a:spcPct val="100000"/>
              </a:lnSpc>
              <a:spcBef>
                <a:spcPts val="1000"/>
              </a:spcBef>
              <a:spcAft>
                <a:spcPts val="1000"/>
              </a:spcAft>
              <a:buNone/>
            </a:pPr>
            <a:endParaRPr sz="2200"/>
          </a:p>
        </p:txBody>
      </p:sp>
      <p:sp>
        <p:nvSpPr>
          <p:cNvPr id="171" name="Google Shape;171;p3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172" name="Google Shape;172;p31"/>
          <p:cNvPicPr preferRelativeResize="0"/>
          <p:nvPr/>
        </p:nvPicPr>
        <p:blipFill>
          <a:blip r:embed="rId3">
            <a:alphaModFix/>
          </a:blip>
          <a:stretch>
            <a:fillRect/>
          </a:stretch>
        </p:blipFill>
        <p:spPr>
          <a:xfrm>
            <a:off x="4256050" y="985338"/>
            <a:ext cx="4760402" cy="3172826"/>
          </a:xfrm>
          <a:prstGeom prst="rect">
            <a:avLst/>
          </a:prstGeom>
          <a:noFill/>
          <a:ln>
            <a:noFill/>
          </a:ln>
        </p:spPr>
      </p:pic>
    </p:spTree>
  </p:cSld>
  <p:clrMapOvr>
    <a:masterClrMapping/>
  </p:clrMapOvr>
</p:sld>
</file>

<file path=ppt/theme/theme1.xml><?xml version="1.0" encoding="utf-8"?>
<a:theme xmlns:a="http://schemas.openxmlformats.org/drawingml/2006/main" name="Paulina template">
  <a:themeElements>
    <a:clrScheme name="Custom 347">
      <a:dk1>
        <a:srgbClr val="353F57"/>
      </a:dk1>
      <a:lt1>
        <a:srgbClr val="F5F1F0"/>
      </a:lt1>
      <a:dk2>
        <a:srgbClr val="759DB5"/>
      </a:dk2>
      <a:lt2>
        <a:srgbClr val="759DB5"/>
      </a:lt2>
      <a:accent1>
        <a:srgbClr val="353F57"/>
      </a:accent1>
      <a:accent2>
        <a:srgbClr val="D8A05C"/>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On-screen Show (16:9)</PresentationFormat>
  <Paragraphs>50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Georgia</vt:lpstr>
      <vt:lpstr>Helvetica Neue</vt:lpstr>
      <vt:lpstr>Inria Serif</vt:lpstr>
      <vt:lpstr>Inria Serif Light</vt:lpstr>
      <vt:lpstr>Playfair Display Medium</vt:lpstr>
      <vt:lpstr>Arial</vt:lpstr>
      <vt:lpstr>Paulina template</vt:lpstr>
      <vt:lpstr>ALASKA YOUTH FOR ENVIRONMENTAL ACTION</vt:lpstr>
      <vt:lpstr>LAND ACKNOWLEDGEMENT</vt:lpstr>
      <vt:lpstr>PowerPoint Presentation</vt:lpstr>
      <vt:lpstr>ACTIVITY</vt:lpstr>
      <vt:lpstr>PAST AYEA PROJECTS</vt:lpstr>
      <vt:lpstr>PAST AYEA PROJECTS</vt:lpstr>
      <vt:lpstr>YOUTH ORGANIZER SUMMIT: OCT 14-17</vt:lpstr>
      <vt:lpstr>APPLY TODAY!</vt:lpstr>
      <vt:lpstr>CIVICS &amp; CONSERVATION SUMMIT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YOUTH FOR ENVIRONMENTAL ACTION</dc:title>
  <dc:creator>AKC93</dc:creator>
  <cp:lastModifiedBy>AKC93</cp:lastModifiedBy>
  <cp:revision>1</cp:revision>
  <dcterms:modified xsi:type="dcterms:W3CDTF">2022-08-12T19:29:31Z</dcterms:modified>
</cp:coreProperties>
</file>