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media/image2.jpeg" ContentType="image/jpeg"/>
  <Override PartName="/ppt/media/image3.jpeg" ContentType="image/jpeg"/>
  <Override PartName="/ppt/media/image4.jpeg" ContentType="image/jpeg"/>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7.jpeg" ContentType="image/jpeg"/>
  <Override PartName="/ppt/notesSlides/notesSlide9.xml" ContentType="application/vnd.openxmlformats-officedocument.presentationml.notesSlide+xml"/>
  <Override PartName="/ppt/media/image8.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9.jpeg" ContentType="image/jpeg"/>
  <Override PartName="/ppt/notesSlides/notesSlide16.xml" ContentType="application/vnd.openxmlformats-officedocument.presentationml.notesSlide+xml"/>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notesSlides/notesSlide17.xml" ContentType="application/vnd.openxmlformats-officedocument.presentationml.notesSlide+xml"/>
  <Override PartName="/ppt/media/image23.jpeg" ContentType="image/jpeg"/>
  <Override PartName="/ppt/media/image24.jpeg" ContentType="image/jpeg"/>
  <Override PartName="/ppt/media/image25.jpeg" ContentType="image/jpeg"/>
  <Override PartName="/ppt/media/image26.jpeg" ContentType="image/jpeg"/>
  <Override PartName="/ppt/notesSlides/notesSlide18.xml" ContentType="application/vnd.openxmlformats-officedocument.presentationml.notesSlide+xml"/>
  <Override PartName="/ppt/media/image27.jpeg" ContentType="image/jpeg"/>
  <Override PartName="/ppt/media/image28.jpeg" ContentType="image/jpeg"/>
  <Override PartName="/ppt/media/image29.jpeg" ContentType="image/jpeg"/>
  <Override PartName="/ppt/media/image3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b="def" i="def"/>
      <a:tcStyle>
        <a:tcBdr/>
        <a:fill>
          <a:solidFill>
            <a:srgbClr val="E6EB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b="def" i="def"/>
      <a:tcStyle>
        <a:tcBdr/>
        <a:fill>
          <a:solidFill>
            <a:srgbClr val="E7F2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b="def" i="def"/>
      <a:tcStyle>
        <a:tcBdr/>
        <a:fill>
          <a:solidFill>
            <a:srgbClr val="F6E7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2182"/>
          <c:y val="0.0712068"/>
          <c:w val="0.87318"/>
          <c:h val="0.816987"/>
        </c:manualLayout>
      </c:layout>
      <c:barChart>
        <c:barDir val="col"/>
        <c:grouping val="clustered"/>
        <c:varyColors val="0"/>
        <c:ser>
          <c:idx val="0"/>
          <c:order val="0"/>
          <c:tx>
            <c:strRef>
              <c:f>Sheet1!$A$2</c:f>
              <c:strCache>
                <c:ptCount val="1"/>
                <c:pt idx="0">
                  <c:v>Series1</c:v>
                </c:pt>
              </c:strCache>
            </c:strRef>
          </c:tx>
          <c:spPr>
            <a:solidFill>
              <a:srgbClr val="0A0FE6"/>
            </a:solidFill>
            <a:ln w="12700" cap="flat">
              <a:noFill/>
              <a:miter lim="400000"/>
            </a:ln>
            <a:effectLst>
              <a:outerShdw sx="100000" sy="100000" kx="0" ky="0" algn="tl" rotWithShape="1" blurRad="38100" dist="25400" dir="2700000">
                <a:srgbClr val="000000">
                  <a:alpha val="60000"/>
                </a:srgbClr>
              </a:outerShdw>
            </a:effectLst>
          </c:spPr>
          <c:invertIfNegative val="0"/>
          <c:dLbls>
            <c:numFmt formatCode="0.####" sourceLinked="0"/>
            <c:txPr>
              <a:bodyPr/>
              <a:lstStyle/>
              <a:p>
                <a:pPr>
                  <a:defRPr b="0" i="0" strike="noStrike" sz="1800" u="none">
                    <a:solidFill>
                      <a:srgbClr val="000000"/>
                    </a:solidFill>
                    <a:latin typeface="Arial"/>
                  </a:defRPr>
                </a:pPr>
              </a:p>
            </c:txPr>
            <c:dLblPos val="outEnd"/>
            <c:showLegendKey val="0"/>
            <c:showVal val="1"/>
            <c:showCatName val="0"/>
            <c:showSerName val="0"/>
            <c:showPercent val="0"/>
            <c:showBubbleSize val="0"/>
            <c:showLeaderLines val="0"/>
          </c:dLbls>
          <c:cat>
            <c:strRef>
              <c:f>Sheet1!$B$1:$I$1</c:f>
              <c:strCache>
                <c:ptCount val="8"/>
                <c:pt idx="0">
                  <c:v>YK Delta</c:v>
                </c:pt>
                <c:pt idx="1">
                  <c:v>Maniilaq</c:v>
                </c:pt>
                <c:pt idx="2">
                  <c:v>A</c:v>
                </c:pt>
                <c:pt idx="3">
                  <c:v>B</c:v>
                </c:pt>
                <c:pt idx="4">
                  <c:v>C</c:v>
                </c:pt>
                <c:pt idx="5">
                  <c:v>D</c:v>
                </c:pt>
                <c:pt idx="6">
                  <c:v>Anchorage</c:v>
                </c:pt>
                <c:pt idx="7">
                  <c:v>US</c:v>
                </c:pt>
              </c:strCache>
            </c:strRef>
          </c:cat>
          <c:val>
            <c:numRef>
              <c:f>Sheet1!$B$2:$I$2</c:f>
              <c:numCache>
                <c:ptCount val="8"/>
                <c:pt idx="0">
                  <c:v>117.389000</c:v>
                </c:pt>
                <c:pt idx="1">
                  <c:v>172.464000</c:v>
                </c:pt>
                <c:pt idx="2">
                  <c:v>110.204000</c:v>
                </c:pt>
                <c:pt idx="3">
                  <c:v>99.078000</c:v>
                </c:pt>
                <c:pt idx="4">
                  <c:v>42.328000</c:v>
                </c:pt>
                <c:pt idx="5">
                  <c:v>13.857000</c:v>
                </c:pt>
                <c:pt idx="6">
                  <c:v>16.103000</c:v>
                </c:pt>
                <c:pt idx="7">
                  <c:v>11.700000</c:v>
                </c:pt>
              </c:numCache>
            </c:numRef>
          </c:val>
        </c:ser>
        <c:gapWidth val="150"/>
        <c:overlap val="0"/>
        <c:axId val="2094734552"/>
        <c:axId val="2094734553"/>
      </c:barChart>
      <c:catAx>
        <c:axId val="2094734552"/>
        <c:scaling>
          <c:orientation val="minMax"/>
        </c:scaling>
        <c:delete val="0"/>
        <c:axPos val="b"/>
        <c:numFmt formatCode="General" sourceLinked="0"/>
        <c:majorTickMark val="none"/>
        <c:minorTickMark val="none"/>
        <c:tickLblPos val="low"/>
        <c:spPr>
          <a:ln w="12700" cap="flat">
            <a:noFill/>
            <a:prstDash val="solid"/>
            <a:round/>
          </a:ln>
        </c:spPr>
        <c:txPr>
          <a:bodyPr rot="0"/>
          <a:lstStyle/>
          <a:p>
            <a:pPr>
              <a:defRPr b="0" i="0" strike="noStrike" sz="1800" u="none">
                <a:solidFill>
                  <a:srgbClr val="000000"/>
                </a:solidFill>
                <a:latin typeface="Arial"/>
              </a:defRPr>
            </a:pPr>
          </a:p>
        </c:txPr>
        <c:crossAx val="2094734553"/>
        <c:crosses val="autoZero"/>
        <c:auto val="1"/>
        <c:lblAlgn val="ctr"/>
        <c:noMultiLvlLbl val="1"/>
      </c:catAx>
      <c:valAx>
        <c:axId val="2094734553"/>
        <c:scaling>
          <c:orientation val="minMax"/>
          <c:max val="200"/>
          <c:min val="0"/>
        </c:scaling>
        <c:delete val="0"/>
        <c:axPos val="l"/>
        <c:title>
          <c:tx>
            <c:rich>
              <a:bodyPr rot="-5400000"/>
              <a:lstStyle/>
              <a:p>
                <a:pPr>
                  <a:defRPr b="1" i="0" strike="noStrike" sz="1200" u="none">
                    <a:solidFill>
                      <a:srgbClr val="000000"/>
                    </a:solidFill>
                    <a:latin typeface="Arial"/>
                  </a:defRPr>
                </a:pPr>
                <a:r>
                  <a:rPr b="1" i="0" strike="noStrike" sz="1200" u="none">
                    <a:solidFill>
                      <a:srgbClr val="000000"/>
                    </a:solidFill>
                    <a:latin typeface="Arial"/>
                  </a:rPr>
                  <a:t>Pneumonia-associated Hospitalizations/1000 per year</a:t>
                </a:r>
              </a:p>
            </c:rich>
          </c:tx>
          <c:layout/>
          <c:overlay val="1"/>
        </c:title>
        <c:numFmt formatCode="#,##0" sourceLinked="0"/>
        <c:majorTickMark val="none"/>
        <c:minorTickMark val="none"/>
        <c:tickLblPos val="nextTo"/>
        <c:spPr>
          <a:ln w="12700" cap="flat">
            <a:noFill/>
            <a:prstDash val="solid"/>
            <a:round/>
          </a:ln>
        </c:spPr>
        <c:txPr>
          <a:bodyPr rot="0"/>
          <a:lstStyle/>
          <a:p>
            <a:pPr>
              <a:defRPr b="0" i="0" strike="noStrike" sz="1800" u="none">
                <a:solidFill>
                  <a:srgbClr val="000000"/>
                </a:solidFill>
                <a:latin typeface="Arial"/>
              </a:defRPr>
            </a:pPr>
          </a:p>
        </c:txPr>
        <c:crossAx val="2094734552"/>
        <c:crosses val="autoZero"/>
        <c:crossBetween val="between"/>
        <c:majorUnit val="50"/>
        <c:minorUnit val="2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68298"/>
          <c:y val="0.0918541"/>
          <c:w val="0.817914"/>
          <c:h val="0.781402"/>
        </c:manualLayout>
      </c:layout>
      <c:barChart>
        <c:barDir val="col"/>
        <c:grouping val="clustered"/>
        <c:varyColors val="0"/>
        <c:ser>
          <c:idx val="0"/>
          <c:order val="0"/>
          <c:tx>
            <c:strRef>
              <c:f>Sheet1!$B$1</c:f>
              <c:strCache>
                <c:ptCount val="1"/>
                <c:pt idx="0">
                  <c:v>incidence/100,000</c:v>
                </c:pt>
              </c:strCache>
            </c:strRef>
          </c:tx>
          <c:spPr>
            <a:solidFill>
              <a:srgbClr val="1D9A78"/>
            </a:solidFill>
            <a:ln w="12700" cap="flat">
              <a:noFill/>
              <a:miter lim="400000"/>
            </a:ln>
            <a:effectLst/>
          </c:spPr>
          <c:invertIfNegative val="0"/>
          <c:dLbls>
            <c:numFmt formatCode="0" sourceLinked="0"/>
            <c:txPr>
              <a:bodyPr/>
              <a:lstStyle/>
              <a:p>
                <a:pPr>
                  <a:defRPr b="0" i="0" strike="noStrike" sz="1400" u="none">
                    <a:solidFill>
                      <a:srgbClr val="404040"/>
                    </a:solidFill>
                    <a:latin typeface="Calibri"/>
                  </a:defRPr>
                </a:pPr>
              </a:p>
            </c:txPr>
            <c:dLblPos val="outEnd"/>
            <c:showLegendKey val="0"/>
            <c:showVal val="1"/>
            <c:showCatName val="0"/>
            <c:showSerName val="0"/>
            <c:showPercent val="0"/>
            <c:showBubbleSize val="0"/>
            <c:showLeaderLines val="0"/>
          </c:dLbls>
          <c:cat>
            <c:strRef>
              <c:f>Sheet1!$A$2:$A$6</c:f>
              <c:strCache>
                <c:ptCount val="5"/>
                <c:pt idx="0">
                  <c:v>Alaska Native</c:v>
                </c:pt>
                <c:pt idx="1">
                  <c:v>Australian Aborigine</c:v>
                </c:pt>
                <c:pt idx="2">
                  <c:v>Pacific Island (New Zealand)</c:v>
                </c:pt>
                <c:pt idx="3">
                  <c:v>Maori (New Zealand)</c:v>
                </c:pt>
                <c:pt idx="4">
                  <c:v>United States</c:v>
                </c:pt>
              </c:strCache>
            </c:strRef>
          </c:cat>
          <c:val>
            <c:numRef>
              <c:f>Sheet1!$B$2:$B$6</c:f>
              <c:numCache>
                <c:ptCount val="5"/>
                <c:pt idx="0">
                  <c:v>1600.000000</c:v>
                </c:pt>
                <c:pt idx="1">
                  <c:v>1470.000000</c:v>
                </c:pt>
                <c:pt idx="2">
                  <c:v>160.000000</c:v>
                </c:pt>
                <c:pt idx="3">
                  <c:v>70.000000</c:v>
                </c:pt>
                <c:pt idx="4">
                  <c:v>0.400000</c:v>
                </c:pt>
              </c:numCache>
            </c:numRef>
          </c:val>
        </c:ser>
        <c:gapWidth val="219"/>
        <c:overlap val="-27"/>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D9D9D9"/>
            </a:solidFill>
            <a:prstDash val="solid"/>
            <a:round/>
          </a:ln>
        </c:spPr>
        <c:txPr>
          <a:bodyPr rot="0"/>
          <a:lstStyle/>
          <a:p>
            <a:pPr>
              <a:defRPr b="0" i="0" strike="noStrike" sz="1400" u="none">
                <a:solidFill>
                  <a:srgbClr val="595959"/>
                </a:solidFill>
                <a:latin typeface="Calibri"/>
              </a:defRPr>
            </a:pPr>
          </a:p>
        </c:txPr>
        <c:crossAx val="2094734553"/>
        <c:crosses val="autoZero"/>
        <c:auto val="1"/>
        <c:lblAlgn val="ctr"/>
        <c:noMultiLvlLbl val="1"/>
      </c:catAx>
      <c:valAx>
        <c:axId val="2094734553"/>
        <c:scaling>
          <c:orientation val="minMax"/>
        </c:scaling>
        <c:delete val="0"/>
        <c:axPos val="l"/>
        <c:majorGridlines>
          <c:spPr>
            <a:ln w="12700" cap="flat">
              <a:solidFill>
                <a:srgbClr val="D9D9D9"/>
              </a:solidFill>
              <a:prstDash val="solid"/>
              <a:round/>
            </a:ln>
          </c:spPr>
        </c:majorGridlines>
        <c:title>
          <c:tx>
            <c:rich>
              <a:bodyPr rot="-5400000"/>
              <a:lstStyle/>
              <a:p>
                <a:pPr>
                  <a:defRPr b="0" i="0" strike="noStrike" sz="1800" u="none">
                    <a:solidFill>
                      <a:srgbClr val="595959"/>
                    </a:solidFill>
                    <a:latin typeface="Calibri"/>
                  </a:defRPr>
                </a:pPr>
                <a:r>
                  <a:rPr b="0" i="0" strike="noStrike" sz="1800" u="none">
                    <a:solidFill>
                      <a:srgbClr val="595959"/>
                    </a:solidFill>
                    <a:latin typeface="Calibri"/>
                  </a:rPr>
                  <a:t>Rate per 100,000</a:t>
                </a:r>
              </a:p>
            </c:rich>
          </c:tx>
          <c:layout/>
          <c:overlay val="1"/>
        </c:title>
        <c:numFmt formatCode="0" sourceLinked="0"/>
        <c:majorTickMark val="none"/>
        <c:minorTickMark val="none"/>
        <c:tickLblPos val="nextTo"/>
        <c:spPr>
          <a:ln w="12700" cap="flat">
            <a:noFill/>
            <a:prstDash val="solid"/>
            <a:round/>
          </a:ln>
        </c:spPr>
        <c:txPr>
          <a:bodyPr rot="0"/>
          <a:lstStyle/>
          <a:p>
            <a:pPr>
              <a:defRPr b="0" i="0" strike="noStrike" sz="1400" u="none">
                <a:solidFill>
                  <a:srgbClr val="595959"/>
                </a:solidFill>
                <a:latin typeface="Calibri"/>
              </a:defRPr>
            </a:pPr>
          </a:p>
        </c:txPr>
        <c:crossAx val="2094734552"/>
        <c:crosses val="autoZero"/>
        <c:crossBetween val="between"/>
        <c:majorUnit val="400"/>
        <c:minorUnit val="200"/>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260144"/>
          <c:y val="0.184091"/>
          <c:w val="0.729953"/>
          <c:h val="0.744219"/>
        </c:manualLayout>
      </c:layout>
      <c:barChart>
        <c:barDir val="bar"/>
        <c:grouping val="clustered"/>
        <c:varyColors val="0"/>
        <c:ser>
          <c:idx val="0"/>
          <c:order val="0"/>
          <c:tx>
            <c:strRef>
              <c:f>Sheet1!$B$1</c:f>
              <c:strCache>
                <c:ptCount val="1"/>
                <c:pt idx="0">
                  <c:v>Study homes</c:v>
                </c:pt>
              </c:strCache>
            </c:strRef>
          </c:tx>
          <c:spPr>
            <a:solidFill>
              <a:srgbClr val="000000"/>
            </a:solidFill>
            <a:ln w="12700" cap="flat">
              <a:noFill/>
              <a:miter lim="400000"/>
            </a:ln>
            <a:effectLst>
              <a:outerShdw sx="100000" sy="100000" kx="0" ky="0" algn="tl" rotWithShape="1" blurRad="38100" dist="25400" dir="2700000">
                <a:srgbClr val="000000">
                  <a:alpha val="60000"/>
                </a:srgbClr>
              </a:outerShdw>
            </a:effectLst>
          </c:spPr>
          <c:invertIfNegative val="0"/>
          <c:dLbls>
            <c:numFmt formatCode="0" sourceLinked="0"/>
            <c:txPr>
              <a:bodyPr/>
              <a:lstStyle/>
              <a:p>
                <a:pPr>
                  <a:defRPr b="0" i="0" strike="noStrike" sz="1400" u="none">
                    <a:solidFill>
                      <a:srgbClr val="1F497D"/>
                    </a:solidFill>
                    <a:latin typeface="Arial"/>
                  </a:defRPr>
                </a:pPr>
              </a:p>
            </c:txPr>
            <c:dLblPos val="outEnd"/>
            <c:showLegendKey val="0"/>
            <c:showVal val="1"/>
            <c:showCatName val="0"/>
            <c:showSerName val="0"/>
            <c:showPercent val="0"/>
            <c:showBubbleSize val="0"/>
            <c:showLeaderLines val="0"/>
          </c:dLbls>
          <c:cat>
            <c:strRef>
              <c:f>Sheet1!$A$2:$A$7</c:f>
              <c:strCache>
                <c:ptCount val="6"/>
                <c:pt idx="0">
                  <c:v>Mean # occupants</c:v>
                </c:pt>
                <c:pt idx="1">
                  <c:v>Mean sq. feet (hundreds)</c:v>
                </c:pt>
                <c:pt idx="2">
                  <c:v>% &gt;1 person/room</c:v>
                </c:pt>
                <c:pt idx="3">
                  <c:v>% primary wood stove</c:v>
                </c:pt>
                <c:pt idx="4">
                  <c:v>% with smoker</c:v>
                </c:pt>
                <c:pt idx="5">
                  <c:v>% no running water</c:v>
                </c:pt>
              </c:strCache>
            </c:strRef>
          </c:cat>
          <c:val>
            <c:numRef>
              <c:f>Sheet1!$B$2:$B$7</c:f>
              <c:numCache>
                <c:ptCount val="6"/>
                <c:pt idx="0">
                  <c:v>7.300000</c:v>
                </c:pt>
                <c:pt idx="1">
                  <c:v>9.000000</c:v>
                </c:pt>
                <c:pt idx="2">
                  <c:v>73.000000</c:v>
                </c:pt>
                <c:pt idx="3">
                  <c:v>16.000000</c:v>
                </c:pt>
                <c:pt idx="4">
                  <c:v>49.000000</c:v>
                </c:pt>
                <c:pt idx="5">
                  <c:v>60.000000</c:v>
                </c:pt>
              </c:numCache>
            </c:numRef>
          </c:val>
        </c:ser>
        <c:ser>
          <c:idx val="1"/>
          <c:order val="1"/>
          <c:tx>
            <c:strRef>
              <c:f>Sheet1!$C$1</c:f>
              <c:strCache>
                <c:ptCount val="1"/>
                <c:pt idx="0">
                  <c:v>U.S. homes</c:v>
                </c:pt>
              </c:strCache>
            </c:strRef>
          </c:tx>
          <c:spPr>
            <a:solidFill>
              <a:srgbClr val="A6A6A6"/>
            </a:solidFill>
            <a:ln w="12700" cap="flat">
              <a:noFill/>
              <a:miter lim="400000"/>
            </a:ln>
            <a:effectLst>
              <a:outerShdw sx="100000" sy="100000" kx="0" ky="0" algn="tl" rotWithShape="1" blurRad="38100" dist="25400" dir="2700000">
                <a:srgbClr val="000000">
                  <a:alpha val="60000"/>
                </a:srgbClr>
              </a:outerShdw>
            </a:effectLst>
          </c:spPr>
          <c:invertIfNegative val="0"/>
          <c:dLbls>
            <c:numFmt formatCode="0" sourceLinked="0"/>
            <c:txPr>
              <a:bodyPr/>
              <a:lstStyle/>
              <a:p>
                <a:pPr>
                  <a:defRPr b="0" i="0" strike="noStrike" sz="1400" u="none">
                    <a:solidFill>
                      <a:srgbClr val="1F497D"/>
                    </a:solidFill>
                    <a:latin typeface="Arial"/>
                  </a:defRPr>
                </a:pPr>
              </a:p>
            </c:txPr>
            <c:dLblPos val="outEnd"/>
            <c:showLegendKey val="0"/>
            <c:showVal val="1"/>
            <c:showCatName val="0"/>
            <c:showSerName val="0"/>
            <c:showPercent val="0"/>
            <c:showBubbleSize val="0"/>
            <c:showLeaderLines val="0"/>
          </c:dLbls>
          <c:cat>
            <c:strRef>
              <c:f>Sheet1!$A$2:$A$7</c:f>
              <c:strCache>
                <c:ptCount val="6"/>
                <c:pt idx="0">
                  <c:v>Mean # occupants</c:v>
                </c:pt>
                <c:pt idx="1">
                  <c:v>Mean sq. feet (hundreds)</c:v>
                </c:pt>
                <c:pt idx="2">
                  <c:v>% &gt;1 person/room</c:v>
                </c:pt>
                <c:pt idx="3">
                  <c:v>% primary wood stove</c:v>
                </c:pt>
                <c:pt idx="4">
                  <c:v>% with smoker</c:v>
                </c:pt>
                <c:pt idx="5">
                  <c:v>% no running water</c:v>
                </c:pt>
              </c:strCache>
            </c:strRef>
          </c:cat>
          <c:val>
            <c:numRef>
              <c:f>Sheet1!$C$2:$C$7</c:f>
              <c:numCache>
                <c:ptCount val="6"/>
                <c:pt idx="0">
                  <c:v>2.600000</c:v>
                </c:pt>
                <c:pt idx="1">
                  <c:v>24.000000</c:v>
                </c:pt>
                <c:pt idx="2">
                  <c:v>3.000000</c:v>
                </c:pt>
                <c:pt idx="3">
                  <c:v>2.000000</c:v>
                </c:pt>
                <c:pt idx="4">
                  <c:v>26.000000</c:v>
                </c:pt>
                <c:pt idx="5">
                  <c:v>0.500000</c:v>
                </c:pt>
              </c:numCache>
            </c:numRef>
          </c:val>
        </c:ser>
        <c:gapWidth val="100"/>
        <c:overlap val="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D4E3F4"/>
            </a:solidFill>
            <a:prstDash val="solid"/>
            <a:round/>
          </a:ln>
        </c:spPr>
        <c:txPr>
          <a:bodyPr rot="0"/>
          <a:lstStyle/>
          <a:p>
            <a:pPr>
              <a:defRPr b="0" i="0" strike="noStrike" sz="1800" u="none">
                <a:solidFill>
                  <a:srgbClr val="1F497D"/>
                </a:solidFill>
                <a:latin typeface="Arial"/>
              </a:defRPr>
            </a:pPr>
          </a:p>
        </c:txPr>
        <c:crossAx val="2094734553"/>
        <c:crosses val="autoZero"/>
        <c:auto val="1"/>
        <c:lblAlgn val="ctr"/>
        <c:noMultiLvlLbl val="1"/>
      </c:catAx>
      <c:valAx>
        <c:axId val="2094734553"/>
        <c:scaling>
          <c:orientation val="minMax"/>
        </c:scaling>
        <c:delete val="0"/>
        <c:axPos val="b"/>
        <c:majorGridlines>
          <c:spPr>
            <a:ln w="12700" cap="flat">
              <a:solidFill>
                <a:srgbClr val="D4E3F4"/>
              </a:solidFill>
              <a:prstDash val="solid"/>
              <a:round/>
            </a:ln>
          </c:spPr>
        </c:majorGridlines>
        <c:numFmt formatCode="0" sourceLinked="0"/>
        <c:majorTickMark val="none"/>
        <c:minorTickMark val="none"/>
        <c:tickLblPos val="high"/>
        <c:spPr>
          <a:ln w="12700" cap="flat">
            <a:noFill/>
            <a:prstDash val="solid"/>
            <a:round/>
          </a:ln>
        </c:spPr>
        <c:txPr>
          <a:bodyPr rot="0"/>
          <a:lstStyle/>
          <a:p>
            <a:pPr>
              <a:defRPr b="0" i="0" strike="noStrike" sz="1400" u="none">
                <a:solidFill>
                  <a:srgbClr val="1F497D"/>
                </a:solidFill>
                <a:latin typeface="Arial"/>
              </a:defRPr>
            </a:pPr>
          </a:p>
        </c:txPr>
        <c:crossAx val="2094734552"/>
        <c:crosses val="autoZero"/>
        <c:crossBetween val="between"/>
        <c:majorUnit val="20"/>
        <c:minorUnit val="10"/>
      </c:valAx>
      <c:spPr>
        <a:noFill/>
        <a:ln w="12700" cap="flat">
          <a:noFill/>
          <a:miter lim="400000"/>
        </a:ln>
        <a:effectLst/>
      </c:spPr>
    </c:plotArea>
    <c:legend>
      <c:legendPos val="t"/>
      <c:layout>
        <c:manualLayout>
          <c:xMode val="edge"/>
          <c:yMode val="edge"/>
          <c:x val="0.122052"/>
          <c:y val="0"/>
          <c:w val="0.557782"/>
          <c:h val="0.0869142"/>
        </c:manualLayout>
      </c:layout>
      <c:overlay val="1"/>
      <c:spPr>
        <a:noFill/>
        <a:ln w="12700" cap="flat">
          <a:noFill/>
          <a:miter lim="400000"/>
        </a:ln>
        <a:effectLst/>
      </c:spPr>
      <c:txPr>
        <a:bodyPr rot="0"/>
        <a:lstStyle/>
        <a:p>
          <a:pPr>
            <a:defRPr b="0" i="0" strike="noStrike" sz="2000" u="none">
              <a:solidFill>
                <a:srgbClr val="1F497D"/>
              </a:solidFill>
              <a:latin typeface="Arial"/>
            </a:defRPr>
          </a:pPr>
        </a:p>
      </c:txPr>
    </c:legend>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6" name="Shape 156"/>
          <p:cNvSpPr/>
          <p:nvPr>
            <p:ph type="sldImg"/>
          </p:nvPr>
        </p:nvSpPr>
        <p:spPr>
          <a:xfrm>
            <a:off x="1143000" y="685800"/>
            <a:ext cx="4572000" cy="3429000"/>
          </a:xfrm>
          <a:prstGeom prst="rect">
            <a:avLst/>
          </a:prstGeom>
        </p:spPr>
        <p:txBody>
          <a:bodyPr/>
          <a:lstStyle/>
          <a:p>
            <a:pPr/>
          </a:p>
        </p:txBody>
      </p:sp>
      <p:sp>
        <p:nvSpPr>
          <p:cNvPr id="157" name="Shape 15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a:r>
              <a:t>I am going to talk today about bronchiectasis which is a highly prevalent disease in Alaskan Natives that in many instances is under-recognized and under-treated.  What makes bronchiectasis an “orphan disease” is that there is little interest or money from pharmaceutical companies, device makers, or government for research into better treatments likely related to absence of financial incentives.  absence of financial incentives is related to the fact that bronchiectasis is most prevalent in underdeveloped impoverished third world countries.  it is however a very rewarding disease to treat as with relatively simple interventions we can improve patients quality of life, reduce frequency of exacerbations, improve outcomes and reduce spending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Bronchiectasis is not a disease in itself, it is the end result of different diseases with a common endpoint - chronic inflammation of the bronchial wall causing abnormal and irreversible dilatation fo the cartilaginous bronchus, accompanied by the destruction of the muscular and elastic components of the bronchial wall.  Just as we should not accept the presence of anemia, or rash without some effort at further evaluation, the finding of bronchiectasis mandates additional evaluation as identifying the underlying cause can have significant implications for management and prognosis.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r>
              <a:t>Aspiration of upper airway secretions and colonizing microorganisms may be primary event preceding most cases of bacterial pneumonia.  In this study ten healthy volunteers, age 22-55 underwent two full night PSG recordings with infusion of Tc99 tracer at 2 ml/hr into nasopharynx through a small catheter.  lung scans were performed immediately upon final awakening.  5/10 had tracer evident in pulmonary parenchyma.  two subjects aspirated on both nights.  quantity aspirated .01 to .129 ml.  upper airway secretions contain 10/6 to 10/8 organisms thus minimum quantity aspirated on order of 10 to 4 or 10 to 5</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r>
              <a:t>In this study pulmonary clearance of S. aureus and phagocytic response over a wide range of inoculate size was studied.  study showed that small bolus inoculate were rapidly cleared by alveolar macrophages. at larger inoculate PMN’s are necessary for inoculate clearance, which is delayed in time.  at even larger inoculate neither AM or PMN’s were sufficient to clear staph from the lung.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a:r>
              <a:t>In this study from New Zealand bacterial respiratory pathogens from 107 patients with non-CF bronchiectasis were evaluated by culture, quantitative PCR and ribosomal gene sequencing.  Microbiological data was correlated with concurrent clinical measures and subsequent outcomes.  Microbiota data defined three groups: Pseudomonas dominated, H flu dominated and “other taxa” dominated.  Predominance of Pseudomonas, followed by Veillonella species was the best predictor of future exacerbation frequency.  75% of Veillonella and Prevotella isolates were culture negative.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hape 319"/>
          <p:cNvSpPr/>
          <p:nvPr>
            <p:ph type="sldImg"/>
          </p:nvPr>
        </p:nvSpPr>
        <p:spPr>
          <a:prstGeom prst="rect">
            <a:avLst/>
          </a:prstGeom>
        </p:spPr>
        <p:txBody>
          <a:bodyPr/>
          <a:lstStyle/>
          <a:p>
            <a:pPr/>
          </a:p>
        </p:txBody>
      </p:sp>
      <p:sp>
        <p:nvSpPr>
          <p:cNvPr id="320" name="Shape 320"/>
          <p:cNvSpPr/>
          <p:nvPr>
            <p:ph type="body" sz="quarter" idx="1"/>
          </p:nvPr>
        </p:nvSpPr>
        <p:spPr>
          <a:prstGeom prst="rect">
            <a:avLst/>
          </a:prstGeom>
        </p:spPr>
        <p:txBody>
          <a:bodyPr/>
          <a:lstStyle/>
          <a:p>
            <a:pPr/>
            <a:r>
              <a:t>CT can also aid in identifying etiology of bronchiectasis - ABPA, NTM, Alpha one antitrypsin, foreign body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lvl1pPr>
              <a:lnSpc>
                <a:spcPct val="104000"/>
              </a:lnSpc>
              <a:tabLst>
                <a:tab pos="723900" algn="l"/>
                <a:tab pos="1447800" algn="l"/>
                <a:tab pos="2171700" algn="l"/>
                <a:tab pos="2895600" algn="l"/>
                <a:tab pos="3619500" algn="l"/>
                <a:tab pos="4343400" algn="l"/>
                <a:tab pos="5067300" algn="l"/>
              </a:tabLst>
              <a:defRPr sz="1000">
                <a:latin typeface="Arial Unicode MS"/>
                <a:ea typeface="Arial Unicode MS"/>
                <a:cs typeface="Arial Unicode MS"/>
                <a:sym typeface="Arial Unicode MS"/>
              </a:defRPr>
            </a:lvl1pPr>
          </a:lstStyle>
          <a:p>
            <a:pPr/>
            <a:r>
              <a:t>Figure 1. High-Resolution Computed Tomographic Images of Lungs with Bronchiectasis. Panel A shows dilated and thickened airways (arrow); Panel B shows airways that do not taper (arrows) toward the periphery in a patient with Kartagener's syndrome; Panel C shows varicose changes (dilated and beaded airways [arrows]); Panel D shows clustered cysts or saccules (arrow) as well as a peripheral infiltrate; Panel E shows middle-lobe bronchiectasis (arrows) in a patient with Mycobacterium avium complex infection.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hape 352"/>
          <p:cNvSpPr/>
          <p:nvPr>
            <p:ph type="sldImg"/>
          </p:nvPr>
        </p:nvSpPr>
        <p:spPr>
          <a:prstGeom prst="rect">
            <a:avLst/>
          </a:prstGeom>
        </p:spPr>
        <p:txBody>
          <a:bodyPr/>
          <a:lstStyle/>
          <a:p>
            <a:pPr/>
          </a:p>
        </p:txBody>
      </p:sp>
      <p:sp>
        <p:nvSpPr>
          <p:cNvPr id="353" name="Shape 353"/>
          <p:cNvSpPr/>
          <p:nvPr>
            <p:ph type="body" sz="quarter" idx="1"/>
          </p:nvPr>
        </p:nvSpPr>
        <p:spPr>
          <a:prstGeom prst="rect">
            <a:avLst/>
          </a:prstGeom>
        </p:spPr>
        <p:txBody>
          <a:bodyPr/>
          <a:lstStyle>
            <a:lvl1pPr marL="85725" indent="-85725">
              <a:lnSpc>
                <a:spcPct val="93000"/>
              </a:lnSpc>
              <a:tabLst>
                <a:tab pos="723900" algn="l"/>
                <a:tab pos="1447800" algn="l"/>
                <a:tab pos="2171700" algn="l"/>
                <a:tab pos="2895600" algn="l"/>
                <a:tab pos="3619500" algn="l"/>
                <a:tab pos="4343400" algn="l"/>
                <a:tab pos="5067300" algn="l"/>
              </a:tabLst>
              <a:defRPr sz="1200">
                <a:latin typeface="Arial"/>
                <a:ea typeface="Arial"/>
                <a:cs typeface="Arial"/>
                <a:sym typeface="Arial"/>
              </a:defRPr>
            </a:lvl1pPr>
          </a:lstStyle>
          <a:p>
            <a:pPr/>
            <a:r>
              <a:t>Persistent airflow limitation in view of clinical disease expressions. ABPA, allergic bronchopulmonary aspergillosis; ACOS, asthma COPD overlap syndrome; ALFA 1- AT deficiency, alpha 1-antitrypsin deficiency.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hape 411"/>
          <p:cNvSpPr/>
          <p:nvPr>
            <p:ph type="sldImg"/>
          </p:nvPr>
        </p:nvSpPr>
        <p:spPr>
          <a:prstGeom prst="rect">
            <a:avLst/>
          </a:prstGeom>
        </p:spPr>
        <p:txBody>
          <a:bodyPr/>
          <a:lstStyle/>
          <a:p>
            <a:pPr/>
          </a:p>
        </p:txBody>
      </p:sp>
      <p:sp>
        <p:nvSpPr>
          <p:cNvPr id="412" name="Shape 412"/>
          <p:cNvSpPr/>
          <p:nvPr>
            <p:ph type="body" sz="quarter" idx="1"/>
          </p:nvPr>
        </p:nvSpPr>
        <p:spPr>
          <a:prstGeom prst="rect">
            <a:avLst/>
          </a:prstGeom>
        </p:spPr>
        <p:txBody>
          <a:bodyPr/>
          <a:lstStyle/>
          <a:p>
            <a:pPr/>
            <a:r>
              <a:t>in placebo group 32/40 (80%) participants had at least one exacerbation during study period.  In treatment group, 20/43 (46%) had one exacerbation.  QOL scores better in rx group.  no difference in adverse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p>
            <a:pPr/>
            <a:r>
              <a:t>In the BSI model prior hospitalization was strongest predictor of future hospitalization risk.  FEV1&lt;30% predicted, colonization with pseudomonas, increased age, BMI &lt; 18.5 and 3 or more exacerbations per year were all associated with higher mortality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Bronchiectasis is a chronic, progressive, and irreversible dilatation of the airway that exhibits geographic variation, contrasting endophenotypes, and involvement in “overlap” states (1–4). Its clinical heterogeneity and etiological complexity are compounded by our incomplete understanding of its pathogenesis. This leads to difficulties with clinical trials and therefore a lack of evidence-based treatments for patients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Similarly one of our former Alaska track residents Eric Foote published a paper in 2014 demonstrating the exceedingly high number of hospitalizations for pneumonia in the YK delta where the rates of bronchiectasis are highest.  And in this particular paper the hosp in the YK Delta were 117 compared to a tenth of in the US population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Shape 202"/>
          <p:cNvSpPr/>
          <p:nvPr>
            <p:ph type="sldImg"/>
          </p:nvPr>
        </p:nvSpPr>
        <p:spPr>
          <a:prstGeom prst="rect">
            <a:avLst/>
          </a:prstGeom>
        </p:spPr>
        <p:txBody>
          <a:bodyPr/>
          <a:lstStyle/>
          <a:p>
            <a:pPr/>
          </a:p>
        </p:txBody>
      </p:sp>
      <p:sp>
        <p:nvSpPr>
          <p:cNvPr id="203" name="Shape 203"/>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It is well known/recognized that children who developed a chronic wet cough following pneumonia and recurrent acute lower resp. tract infections in infancy and early childhood can progress to radiologic diagnosis of bronchiectasis or clinical diagnosis of chronic suppurative lung disease in instances where is an absence of imaging. </a:t>
            </a:r>
          </a:p>
          <a:p>
            <a:pPr defTabSz="914400">
              <a:lnSpc>
                <a:spcPct val="100000"/>
              </a:lnSpc>
              <a:defRPr sz="1200">
                <a:latin typeface="Calibri"/>
                <a:ea typeface="Calibri"/>
                <a:cs typeface="Calibri"/>
                <a:sym typeface="Calibri"/>
              </a:defRPr>
            </a:pPr>
            <a:r>
              <a:t>In our Alaskan Native population we know that childhood pneumonia and recurrent acute LRIs are strongly associated with bronchiectasis. </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Dr Singleton published a paper in 2000 that showed the rates of bronchiectasis of Alaskan and Australian indigenous populations are astronomically high when compared with the rest of the population in those countries.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THE NEXT COUPLE OF SLIDES really address some environmental risk factors and in my mind really prompted the question why in a developed country or the Global north, the rates of pneumonia without any underlying genetic or anatomical abnormality, a treatable disease are so high – and studies have shown that village houses have some inherent environmental or situational problems that attribute risk.</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When compared with the rest of the country – homes in villages are small with high numbers of occupants, heat source is often fuel that produces pollutants and there is a small percentage with running water.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t>in a terrific book “fifty years below zero” by charles brower it is interesting that he comments on the health effects of natives moving into framed houses in the early 1900’s….  so i’ll comment more on this later, but in evaluating and treating out native patients with bronchiectasis i think it is important to attempt to understand their living environment and its impact on their risk of disease and its management.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In his 1848 report on the typhus epidemic he recognized the economic, social and cultural factors that contributed to the typhus epidemic and instead of recommending medical interventions with more doctors or hospitals he emphasized the importance of education, employment, higher wages and social reconstruction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lvl1pPr>
              <a:lnSpc>
                <a:spcPct val="104000"/>
              </a:lnSpc>
              <a:tabLst>
                <a:tab pos="723900" algn="l"/>
                <a:tab pos="1447800" algn="l"/>
                <a:tab pos="2171700" algn="l"/>
                <a:tab pos="2895600" algn="l"/>
                <a:tab pos="3619500" algn="l"/>
                <a:tab pos="4343400" algn="l"/>
                <a:tab pos="5067300" algn="l"/>
              </a:tabLst>
              <a:defRPr sz="1000">
                <a:latin typeface="Arial Unicode MS"/>
                <a:ea typeface="Arial Unicode MS"/>
                <a:cs typeface="Arial Unicode MS"/>
                <a:sym typeface="Arial Unicode MS"/>
              </a:defRPr>
            </a:lvl1pPr>
          </a:lstStyle>
          <a:p>
            <a:pPr/>
            <a:r>
              <a:t>Figure 2. Normal Lung and Airways (Panel A) and the Lung of a Patient with Bronchiectasis (Panel B). In Panel B, bronchiectasis is primarily in the lower lobe, which is the most common distribution. The saccular dilatations and grape-like clusters with pools of mucus are signs of severe bronchiectasis.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r>
              <a:t>some authors like to make the point that bronchiectasis is not so much a diagnosis in itself as it is the end result of a heterogeneous group of diseases with a common endpoint of airway injury, architectural distortion, inflammation and infection.  these causes include…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Body Level One…"/>
          <p:cNvSpPr txBox="1"/>
          <p:nvPr>
            <p:ph type="body" sz="quarter" idx="1"/>
          </p:nvPr>
        </p:nvSpPr>
        <p:spPr>
          <a:xfrm>
            <a:off x="1270000" y="6362700"/>
            <a:ext cx="10464800" cy="461366"/>
          </a:xfrm>
          <a:prstGeom prst="rect">
            <a:avLst/>
          </a:prstGeom>
        </p:spPr>
        <p:txBody>
          <a:bodyPr anchor="t"/>
          <a:lstStyle>
            <a:lvl1pPr marL="0" indent="0" algn="ctr">
              <a:spcBef>
                <a:spcPts val="0"/>
              </a:spcBef>
              <a:buSzTx/>
              <a:buNone/>
              <a:defRPr i="1" sz="2400"/>
            </a:lvl1pPr>
            <a:lvl2pPr marL="777875" indent="-333375" algn="ctr">
              <a:spcBef>
                <a:spcPts val="0"/>
              </a:spcBef>
              <a:defRPr i="1" sz="2400"/>
            </a:lvl2pPr>
            <a:lvl3pPr marL="1222375" indent="-333375" algn="ctr">
              <a:spcBef>
                <a:spcPts val="0"/>
              </a:spcBef>
              <a:defRPr i="1" sz="2400"/>
            </a:lvl3pPr>
            <a:lvl4pPr marL="1666875" indent="-333375" algn="ctr">
              <a:spcBef>
                <a:spcPts val="0"/>
              </a:spcBef>
              <a:defRPr i="1" sz="2400"/>
            </a:lvl4pPr>
            <a:lvl5pPr marL="2111375" indent="-333375" algn="ctr">
              <a:spcBef>
                <a:spcPts val="0"/>
              </a:spcBef>
              <a:defRPr i="1" sz="2400"/>
            </a:lvl5pPr>
          </a:lstStyle>
          <a:p>
            <a:pPr/>
            <a:r>
              <a:t>Body Level One</a:t>
            </a:r>
          </a:p>
          <a:p>
            <a:pPr lvl="1"/>
            <a:r>
              <a:t>Body Level Two</a:t>
            </a:r>
          </a:p>
          <a:p>
            <a:pPr lvl="2"/>
            <a:r>
              <a:t>Body Level Three</a:t>
            </a:r>
          </a:p>
          <a:p>
            <a:pPr lvl="3"/>
            <a:r>
              <a:t>Body Level Four</a:t>
            </a:r>
          </a:p>
          <a:p>
            <a:pPr lvl="4"/>
            <a:r>
              <a:t>Body Level Five</a:t>
            </a:r>
          </a:p>
        </p:txBody>
      </p:sp>
      <p:sp>
        <p:nvSpPr>
          <p:cNvPr id="94" name="“Type a quote here.”"/>
          <p:cNvSpPr txBox="1"/>
          <p:nvPr>
            <p:ph type="body" sz="quarter" idx="21"/>
          </p:nvPr>
        </p:nvSpPr>
        <p:spPr>
          <a:xfrm>
            <a:off x="1270000" y="4308599"/>
            <a:ext cx="10464800" cy="609777"/>
          </a:xfrm>
          <a:prstGeom prst="rect">
            <a:avLst/>
          </a:prstGeom>
        </p:spPr>
        <p:txBody>
          <a:bodyPr/>
          <a:lstStyle/>
          <a:p>
            <a:pPr marL="0" indent="0" algn="ctr">
              <a:spcBef>
                <a:spcPts val="0"/>
              </a:spcBef>
              <a:buSzTx/>
              <a:buNone/>
              <a:defRPr sz="3400">
                <a:latin typeface="Helvetica Neue Medium"/>
                <a:ea typeface="Helvetica Neue Medium"/>
                <a:cs typeface="Helvetica Neue Medium"/>
                <a:sym typeface="Helvetica Neue Medium"/>
              </a:defRPr>
            </a:pP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929606" y="-12700"/>
            <a:ext cx="16551778" cy="11034518"/>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9010396" y="8883306"/>
            <a:ext cx="308527" cy="313673"/>
          </a:xfrm>
          <a:prstGeom prst="rect">
            <a:avLst/>
          </a:prstGeom>
        </p:spPr>
        <p:txBody>
          <a:bodyPr lIns="59012" tIns="59012" rIns="59012" bIns="59012" anchor="ctr"/>
          <a:lstStyle>
            <a:lvl1pPr algn="r" defTabSz="590133">
              <a:lnSpc>
                <a:spcPct val="93000"/>
              </a:lnSpc>
              <a:defRPr sz="1400">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24" name="Rectangle"/>
          <p:cNvSpPr/>
          <p:nvPr/>
        </p:nvSpPr>
        <p:spPr>
          <a:xfrm>
            <a:off x="191246" y="-1"/>
            <a:ext cx="181289" cy="8606119"/>
          </a:xfrm>
          <a:prstGeom prst="rect">
            <a:avLst/>
          </a:prstGeom>
          <a:solidFill>
            <a:srgbClr val="000000"/>
          </a:solidFill>
          <a:ln w="12700">
            <a:miter lim="400000"/>
          </a:ln>
        </p:spPr>
        <p:txBody>
          <a:bodyPr lIns="50800" tIns="50800" rIns="50800" bIns="50800" anchor="ctr"/>
          <a:lstStyle/>
          <a:p>
            <a:pPr algn="l" defTabSz="1147481">
              <a:defRPr sz="2200">
                <a:latin typeface="Arial"/>
                <a:ea typeface="Arial"/>
                <a:cs typeface="Arial"/>
                <a:sym typeface="Arial"/>
              </a:defRPr>
            </a:pPr>
          </a:p>
        </p:txBody>
      </p:sp>
      <p:sp>
        <p:nvSpPr>
          <p:cNvPr id="125" name="Rectangle"/>
          <p:cNvSpPr/>
          <p:nvPr/>
        </p:nvSpPr>
        <p:spPr>
          <a:xfrm>
            <a:off x="191246" y="-1"/>
            <a:ext cx="181289" cy="1504080"/>
          </a:xfrm>
          <a:prstGeom prst="rect">
            <a:avLst/>
          </a:prstGeom>
          <a:solidFill>
            <a:srgbClr val="000000"/>
          </a:solidFill>
          <a:ln w="12700">
            <a:miter lim="400000"/>
          </a:ln>
        </p:spPr>
        <p:txBody>
          <a:bodyPr lIns="50800" tIns="50800" rIns="50800" bIns="50800" anchor="ctr"/>
          <a:lstStyle/>
          <a:p>
            <a:pPr algn="l" defTabSz="1147481">
              <a:defRPr sz="2200">
                <a:latin typeface="Arial"/>
                <a:ea typeface="Arial"/>
                <a:cs typeface="Arial"/>
                <a:sym typeface="Arial"/>
              </a:defRPr>
            </a:pPr>
          </a:p>
        </p:txBody>
      </p:sp>
      <p:sp>
        <p:nvSpPr>
          <p:cNvPr id="126" name="Slide Number"/>
          <p:cNvSpPr txBox="1"/>
          <p:nvPr>
            <p:ph type="sldNum" sz="quarter" idx="2"/>
          </p:nvPr>
        </p:nvSpPr>
        <p:spPr>
          <a:xfrm>
            <a:off x="8912017" y="8884076"/>
            <a:ext cx="325217" cy="312133"/>
          </a:xfrm>
          <a:prstGeom prst="rect">
            <a:avLst/>
          </a:prstGeom>
        </p:spPr>
        <p:txBody>
          <a:bodyPr lIns="57373" tIns="57373" rIns="57373" bIns="57373" anchor="ctr"/>
          <a:lstStyle>
            <a:lvl1pPr algn="r" defTabSz="573740">
              <a:defRPr sz="14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133" name="Rectangle 9"/>
          <p:cNvSpPr/>
          <p:nvPr/>
        </p:nvSpPr>
        <p:spPr>
          <a:xfrm>
            <a:off x="-1" y="314006"/>
            <a:ext cx="13004802" cy="325122"/>
          </a:xfrm>
          <a:prstGeom prst="rect">
            <a:avLst/>
          </a:prstGeom>
          <a:solidFill>
            <a:srgbClr val="FFFFFF"/>
          </a:solidFill>
          <a:ln w="12700">
            <a:miter lim="400000"/>
          </a:ln>
        </p:spPr>
        <p:txBody>
          <a:bodyPr lIns="50800" tIns="50800" rIns="50800" bIns="50800" anchor="ctr"/>
          <a:lstStyle/>
          <a:p>
            <a:pPr defTabSz="1300480">
              <a:defRPr>
                <a:solidFill>
                  <a:srgbClr val="FFFFFF"/>
                </a:solidFill>
                <a:latin typeface="Arial"/>
                <a:ea typeface="Arial"/>
                <a:cs typeface="Arial"/>
                <a:sym typeface="Arial"/>
              </a:defRPr>
            </a:pPr>
          </a:p>
        </p:txBody>
      </p:sp>
      <p:sp>
        <p:nvSpPr>
          <p:cNvPr id="134" name="Rectangle 6"/>
          <p:cNvSpPr/>
          <p:nvPr/>
        </p:nvSpPr>
        <p:spPr>
          <a:xfrm>
            <a:off x="-1" y="-2"/>
            <a:ext cx="13004802" cy="520195"/>
          </a:xfrm>
          <a:prstGeom prst="rect">
            <a:avLst/>
          </a:prstGeom>
          <a:solidFill>
            <a:srgbClr val="4F81BD"/>
          </a:solidFill>
          <a:ln w="12700">
            <a:miter lim="400000"/>
          </a:ln>
        </p:spPr>
        <p:txBody>
          <a:bodyPr lIns="50800" tIns="50800" rIns="50800" bIns="50800" anchor="ctr"/>
          <a:lstStyle/>
          <a:p>
            <a:pPr defTabSz="1300480">
              <a:defRPr>
                <a:solidFill>
                  <a:srgbClr val="FFFFFF"/>
                </a:solidFill>
                <a:latin typeface="Arial"/>
                <a:ea typeface="Arial"/>
                <a:cs typeface="Arial"/>
                <a:sym typeface="Arial"/>
              </a:defRPr>
            </a:pPr>
          </a:p>
        </p:txBody>
      </p:sp>
      <p:sp>
        <p:nvSpPr>
          <p:cNvPr id="135" name="Title Text"/>
          <p:cNvSpPr txBox="1"/>
          <p:nvPr>
            <p:ph type="title"/>
          </p:nvPr>
        </p:nvSpPr>
        <p:spPr>
          <a:xfrm>
            <a:off x="650238" y="758612"/>
            <a:ext cx="11704324" cy="1408856"/>
          </a:xfrm>
          <a:prstGeom prst="rect">
            <a:avLst/>
          </a:prstGeom>
        </p:spPr>
        <p:txBody>
          <a:bodyPr lIns="65022" tIns="65022" rIns="65022" bIns="65022"/>
          <a:lstStyle>
            <a:lvl1pPr algn="l" defTabSz="1300480">
              <a:defRPr spc="-140" sz="5600">
                <a:solidFill>
                  <a:srgbClr val="1F497D"/>
                </a:solidFill>
                <a:latin typeface="Arial"/>
                <a:ea typeface="Arial"/>
                <a:cs typeface="Arial"/>
                <a:sym typeface="Arial"/>
              </a:defRPr>
            </a:lvl1pPr>
          </a:lstStyle>
          <a:p>
            <a:pPr/>
            <a:r>
              <a:t>Title Text</a:t>
            </a:r>
          </a:p>
        </p:txBody>
      </p:sp>
      <p:sp>
        <p:nvSpPr>
          <p:cNvPr id="136" name="Body Level One…"/>
          <p:cNvSpPr txBox="1"/>
          <p:nvPr>
            <p:ph type="body" idx="1"/>
          </p:nvPr>
        </p:nvSpPr>
        <p:spPr>
          <a:xfrm>
            <a:off x="650238" y="2275838"/>
            <a:ext cx="11704324" cy="6935897"/>
          </a:xfrm>
          <a:prstGeom prst="rect">
            <a:avLst/>
          </a:prstGeom>
        </p:spPr>
        <p:txBody>
          <a:bodyPr lIns="65022" tIns="65022" rIns="65022" bIns="65022" anchor="t"/>
          <a:lstStyle>
            <a:lvl1pPr marL="259079" indent="-259079" defTabSz="1300480">
              <a:spcBef>
                <a:spcPts val="800"/>
              </a:spcBef>
              <a:buClr>
                <a:srgbClr val="4F81BD"/>
              </a:buClr>
              <a:buSzPct val="85000"/>
              <a:buFont typeface="Arial"/>
              <a:defRPr sz="3400">
                <a:solidFill>
                  <a:srgbClr val="000000"/>
                </a:solidFill>
                <a:latin typeface="Arial"/>
                <a:ea typeface="Arial"/>
                <a:cs typeface="Arial"/>
                <a:sym typeface="Arial"/>
              </a:defRPr>
            </a:lvl1pPr>
            <a:lvl2pPr marL="585216" indent="-310895" defTabSz="1300480">
              <a:spcBef>
                <a:spcPts val="800"/>
              </a:spcBef>
              <a:buClr>
                <a:srgbClr val="4F81BD"/>
              </a:buClr>
              <a:buSzPct val="85000"/>
              <a:buFont typeface="Arial"/>
              <a:defRPr sz="3400">
                <a:solidFill>
                  <a:srgbClr val="000000"/>
                </a:solidFill>
                <a:latin typeface="Arial"/>
                <a:ea typeface="Arial"/>
                <a:cs typeface="Arial"/>
                <a:sym typeface="Arial"/>
              </a:defRPr>
            </a:lvl2pPr>
            <a:lvl3pPr marL="894080" indent="-345440" defTabSz="1300480">
              <a:spcBef>
                <a:spcPts val="800"/>
              </a:spcBef>
              <a:buClr>
                <a:srgbClr val="4F81BD"/>
              </a:buClr>
              <a:buSzPct val="90000"/>
              <a:buFont typeface="Arial"/>
              <a:defRPr sz="3400">
                <a:solidFill>
                  <a:srgbClr val="000000"/>
                </a:solidFill>
                <a:latin typeface="Arial"/>
                <a:ea typeface="Arial"/>
                <a:cs typeface="Arial"/>
                <a:sym typeface="Arial"/>
              </a:defRPr>
            </a:lvl3pPr>
            <a:lvl4pPr marL="1211578" indent="-388619" defTabSz="1300480">
              <a:spcBef>
                <a:spcPts val="800"/>
              </a:spcBef>
              <a:buClr>
                <a:srgbClr val="4F81BD"/>
              </a:buClr>
              <a:buSzPct val="100000"/>
              <a:buFont typeface="Arial"/>
              <a:defRPr sz="3400">
                <a:solidFill>
                  <a:srgbClr val="000000"/>
                </a:solidFill>
                <a:latin typeface="Arial"/>
                <a:ea typeface="Arial"/>
                <a:cs typeface="Arial"/>
                <a:sym typeface="Arial"/>
              </a:defRPr>
            </a:lvl4pPr>
            <a:lvl5pPr marL="1384661" indent="-333101" defTabSz="1300480">
              <a:spcBef>
                <a:spcPts val="800"/>
              </a:spcBef>
              <a:buClr>
                <a:srgbClr val="4F81BD"/>
              </a:buClr>
              <a:buSzPct val="100000"/>
              <a:buFont typeface="Arial"/>
              <a:defRPr sz="3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10837333" y="65462"/>
            <a:ext cx="397019" cy="389268"/>
          </a:xfrm>
          <a:prstGeom prst="rect">
            <a:avLst/>
          </a:prstGeom>
        </p:spPr>
        <p:txBody>
          <a:bodyPr lIns="65022" tIns="65022" rIns="65022" bIns="65022" anchor="ctr"/>
          <a:lstStyle>
            <a:lvl1pPr algn="l" defTabSz="1300480">
              <a:defRPr b="1" sz="1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144" name="TextBox 6"/>
          <p:cNvSpPr/>
          <p:nvPr/>
        </p:nvSpPr>
        <p:spPr>
          <a:xfrm>
            <a:off x="975358" y="2763518"/>
            <a:ext cx="11162457" cy="394550"/>
          </a:xfrm>
          <a:prstGeom prst="rect">
            <a:avLst/>
          </a:prstGeom>
          <a:solidFill>
            <a:srgbClr val="7030A0"/>
          </a:solidFill>
          <a:ln w="12700">
            <a:miter lim="400000"/>
          </a:ln>
        </p:spPr>
        <p:txBody>
          <a:bodyPr lIns="50800" tIns="50800" rIns="50800" bIns="50800"/>
          <a:lstStyle/>
          <a:p>
            <a:pPr algn="l" defTabSz="1300480">
              <a:defRPr>
                <a:latin typeface="Calibri"/>
                <a:ea typeface="Calibri"/>
                <a:cs typeface="Calibri"/>
                <a:sym typeface="Calibri"/>
              </a:defRPr>
            </a:pPr>
          </a:p>
        </p:txBody>
      </p:sp>
      <p:sp>
        <p:nvSpPr>
          <p:cNvPr id="145" name="TextBox 7"/>
          <p:cNvSpPr/>
          <p:nvPr/>
        </p:nvSpPr>
        <p:spPr>
          <a:xfrm>
            <a:off x="216746" y="1381758"/>
            <a:ext cx="541868" cy="393957"/>
          </a:xfrm>
          <a:prstGeom prst="rect">
            <a:avLst/>
          </a:prstGeom>
          <a:solidFill>
            <a:srgbClr val="26859D"/>
          </a:solidFill>
          <a:ln w="12700">
            <a:miter lim="400000"/>
          </a:ln>
        </p:spPr>
        <p:txBody>
          <a:bodyPr lIns="50800" tIns="50800" rIns="50800" bIns="50800"/>
          <a:lstStyle/>
          <a:p>
            <a:pPr algn="l" defTabSz="1300480">
              <a:defRPr>
                <a:latin typeface="Calibri"/>
                <a:ea typeface="Calibri"/>
                <a:cs typeface="Calibri"/>
                <a:sym typeface="Calibri"/>
              </a:defRPr>
            </a:pPr>
          </a:p>
        </p:txBody>
      </p:sp>
      <p:sp>
        <p:nvSpPr>
          <p:cNvPr id="146" name="Title Text"/>
          <p:cNvSpPr txBox="1"/>
          <p:nvPr>
            <p:ph type="title"/>
          </p:nvPr>
        </p:nvSpPr>
        <p:spPr>
          <a:xfrm>
            <a:off x="894078" y="1608665"/>
            <a:ext cx="11216643" cy="1413936"/>
          </a:xfrm>
          <a:prstGeom prst="rect">
            <a:avLst/>
          </a:prstGeom>
        </p:spPr>
        <p:txBody>
          <a:bodyPr lIns="48766" tIns="48766" rIns="48766" bIns="48766"/>
          <a:lstStyle>
            <a:lvl1pPr algn="l" defTabSz="1300480">
              <a:lnSpc>
                <a:spcPct val="90000"/>
              </a:lnSpc>
              <a:defRPr sz="6200">
                <a:solidFill>
                  <a:srgbClr val="000000"/>
                </a:solidFill>
                <a:latin typeface="Calibri Light"/>
                <a:ea typeface="Calibri Light"/>
                <a:cs typeface="Calibri Light"/>
                <a:sym typeface="Calibri Light"/>
              </a:defRPr>
            </a:lvl1pPr>
          </a:lstStyle>
          <a:p>
            <a:pPr/>
            <a:r>
              <a:t>Title Text</a:t>
            </a:r>
          </a:p>
        </p:txBody>
      </p:sp>
      <p:sp>
        <p:nvSpPr>
          <p:cNvPr id="147" name="Body Level One…"/>
          <p:cNvSpPr txBox="1"/>
          <p:nvPr>
            <p:ph type="body" idx="1"/>
          </p:nvPr>
        </p:nvSpPr>
        <p:spPr>
          <a:xfrm>
            <a:off x="894078" y="3166533"/>
            <a:ext cx="11216643" cy="4641429"/>
          </a:xfrm>
          <a:prstGeom prst="rect">
            <a:avLst/>
          </a:prstGeom>
        </p:spPr>
        <p:txBody>
          <a:bodyPr lIns="48766" tIns="48766" rIns="48766" bIns="48766" anchor="t"/>
          <a:lstStyle>
            <a:lvl1pPr marL="310241" indent="-310241" defTabSz="1300480">
              <a:lnSpc>
                <a:spcPct val="90000"/>
              </a:lnSpc>
              <a:spcBef>
                <a:spcPts val="1400"/>
              </a:spcBef>
              <a:buSzPct val="100000"/>
              <a:buFont typeface="Arial"/>
              <a:defRPr sz="3800">
                <a:solidFill>
                  <a:srgbClr val="000000"/>
                </a:solidFill>
                <a:latin typeface="Calibri"/>
                <a:ea typeface="Calibri"/>
                <a:cs typeface="Calibri"/>
                <a:sym typeface="Calibri"/>
              </a:defRPr>
            </a:lvl1pPr>
            <a:lvl2pPr marL="819150" indent="-361950" defTabSz="1300480">
              <a:lnSpc>
                <a:spcPct val="90000"/>
              </a:lnSpc>
              <a:spcBef>
                <a:spcPts val="1400"/>
              </a:spcBef>
              <a:buSzPct val="100000"/>
              <a:buFont typeface="Arial"/>
              <a:defRPr sz="3800">
                <a:solidFill>
                  <a:srgbClr val="000000"/>
                </a:solidFill>
                <a:latin typeface="Calibri"/>
                <a:ea typeface="Calibri"/>
                <a:cs typeface="Calibri"/>
                <a:sym typeface="Calibri"/>
              </a:defRPr>
            </a:lvl2pPr>
            <a:lvl3pPr marL="1348738" indent="-434338" defTabSz="1300480">
              <a:lnSpc>
                <a:spcPct val="90000"/>
              </a:lnSpc>
              <a:spcBef>
                <a:spcPts val="1400"/>
              </a:spcBef>
              <a:buSzPct val="100000"/>
              <a:buFont typeface="Arial"/>
              <a:defRPr sz="3800">
                <a:solidFill>
                  <a:srgbClr val="000000"/>
                </a:solidFill>
                <a:latin typeface="Calibri"/>
                <a:ea typeface="Calibri"/>
                <a:cs typeface="Calibri"/>
                <a:sym typeface="Calibri"/>
              </a:defRPr>
            </a:lvl3pPr>
            <a:lvl4pPr marL="1854200" indent="-482600" defTabSz="1300480">
              <a:lnSpc>
                <a:spcPct val="90000"/>
              </a:lnSpc>
              <a:spcBef>
                <a:spcPts val="1400"/>
              </a:spcBef>
              <a:buSzPct val="100000"/>
              <a:buFont typeface="Arial"/>
              <a:defRPr sz="3800">
                <a:solidFill>
                  <a:srgbClr val="000000"/>
                </a:solidFill>
                <a:latin typeface="Calibri"/>
                <a:ea typeface="Calibri"/>
                <a:cs typeface="Calibri"/>
                <a:sym typeface="Calibri"/>
              </a:defRPr>
            </a:lvl4pPr>
            <a:lvl5pPr marL="2311400" indent="-482600" defTabSz="1300480">
              <a:lnSpc>
                <a:spcPct val="90000"/>
              </a:lnSpc>
              <a:spcBef>
                <a:spcPts val="1400"/>
              </a:spcBef>
              <a:buSzPct val="100000"/>
              <a:buFont typeface="Arial"/>
              <a:defRPr sz="38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8" name="TextBox 6"/>
          <p:cNvSpPr/>
          <p:nvPr/>
        </p:nvSpPr>
        <p:spPr>
          <a:xfrm>
            <a:off x="975358" y="2763518"/>
            <a:ext cx="11162457" cy="394550"/>
          </a:xfrm>
          <a:prstGeom prst="rect">
            <a:avLst/>
          </a:prstGeom>
          <a:solidFill>
            <a:srgbClr val="7030A0"/>
          </a:solidFill>
          <a:ln w="12700">
            <a:miter lim="400000"/>
          </a:ln>
        </p:spPr>
        <p:txBody>
          <a:bodyPr lIns="50800" tIns="50800" rIns="50800" bIns="50800"/>
          <a:lstStyle/>
          <a:p>
            <a:pPr algn="l" defTabSz="1300480">
              <a:defRPr>
                <a:latin typeface="Calibri"/>
                <a:ea typeface="Calibri"/>
                <a:cs typeface="Calibri"/>
                <a:sym typeface="Calibri"/>
              </a:defRPr>
            </a:pPr>
          </a:p>
        </p:txBody>
      </p:sp>
      <p:sp>
        <p:nvSpPr>
          <p:cNvPr id="149" name="TextBox 7"/>
          <p:cNvSpPr/>
          <p:nvPr/>
        </p:nvSpPr>
        <p:spPr>
          <a:xfrm>
            <a:off x="216746" y="1381758"/>
            <a:ext cx="541868" cy="393957"/>
          </a:xfrm>
          <a:prstGeom prst="rect">
            <a:avLst/>
          </a:prstGeom>
          <a:solidFill>
            <a:srgbClr val="26859D"/>
          </a:solidFill>
          <a:ln w="12700">
            <a:miter lim="400000"/>
          </a:ln>
        </p:spPr>
        <p:txBody>
          <a:bodyPr lIns="50800" tIns="50800" rIns="50800" bIns="50800"/>
          <a:lstStyle/>
          <a:p>
            <a:pPr algn="l" defTabSz="1300480">
              <a:defRPr>
                <a:latin typeface="Calibri"/>
                <a:ea typeface="Calibri"/>
                <a:cs typeface="Calibri"/>
                <a:sym typeface="Calibri"/>
              </a:defRPr>
            </a:pPr>
          </a:p>
        </p:txBody>
      </p:sp>
      <p:sp>
        <p:nvSpPr>
          <p:cNvPr id="150" name="Slide Number"/>
          <p:cNvSpPr txBox="1"/>
          <p:nvPr>
            <p:ph type="sldNum" sz="quarter" idx="2"/>
          </p:nvPr>
        </p:nvSpPr>
        <p:spPr>
          <a:xfrm>
            <a:off x="11794508" y="8040696"/>
            <a:ext cx="316213" cy="306688"/>
          </a:xfrm>
          <a:prstGeom prst="rect">
            <a:avLst/>
          </a:prstGeom>
        </p:spPr>
        <p:txBody>
          <a:bodyPr lIns="48766" tIns="48766" rIns="48766" bIns="48766" anchor="ctr"/>
          <a:lstStyle>
            <a:lvl1pPr algn="r" defTabSz="65024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647700" y="508000"/>
            <a:ext cx="12369801" cy="6142538"/>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2451057" y="-138499"/>
            <a:ext cx="13525503" cy="9017003"/>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4473575" y="2032000"/>
            <a:ext cx="10287000" cy="68580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6426200" y="4965700"/>
            <a:ext cx="5886450" cy="3924300"/>
          </a:xfrm>
          <a:prstGeom prst="rect">
            <a:avLst/>
          </a:prstGeom>
        </p:spPr>
        <p:txBody>
          <a:bodyPr lIns="91439" tIns="45719" rIns="91439" bIns="45719" anchor="t">
            <a:noAutofit/>
          </a:bodyPr>
          <a:lstStyle/>
          <a:p>
            <a:pPr/>
          </a:p>
        </p:txBody>
      </p:sp>
      <p:sp>
        <p:nvSpPr>
          <p:cNvPr id="84" name="Image"/>
          <p:cNvSpPr/>
          <p:nvPr>
            <p:ph type="pic" sz="quarter" idx="22"/>
          </p:nvPr>
        </p:nvSpPr>
        <p:spPr>
          <a:xfrm>
            <a:off x="6737350" y="639232"/>
            <a:ext cx="5880100" cy="3920068"/>
          </a:xfrm>
          <a:prstGeom prst="rect">
            <a:avLst/>
          </a:prstGeom>
        </p:spPr>
        <p:txBody>
          <a:bodyPr lIns="91439" tIns="45719" rIns="91439" bIns="45719" anchor="t">
            <a:noAutofit/>
          </a:bodyPr>
          <a:lstStyle/>
          <a:p>
            <a:pPr/>
          </a:p>
        </p:txBody>
      </p:sp>
      <p:sp>
        <p:nvSpPr>
          <p:cNvPr id="85" name="Image"/>
          <p:cNvSpPr/>
          <p:nvPr>
            <p:ph type="pic" idx="23"/>
          </p:nvPr>
        </p:nvSpPr>
        <p:spPr>
          <a:xfrm>
            <a:off x="-3400425" y="-127000"/>
            <a:ext cx="13525500" cy="90170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7.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9.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10.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image" Target="../media/image18.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image" Target="../media/image21.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2.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eg"/><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chart" Target="../charts/chart1.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jpeg"/><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chart" Target="../charts/chart2.xml"/><Relationship Id="rId4" Type="http://schemas.openxmlformats.org/officeDocument/2006/relationships/image" Target="../media/image4.png"/><Relationship Id="rId5"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chart" Target="../charts/chart3.xml"/><Relationship Id="rId4" Type="http://schemas.openxmlformats.org/officeDocument/2006/relationships/image" Target="../media/image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Bronchiectasis…"/>
          <p:cNvSpPr txBox="1"/>
          <p:nvPr>
            <p:ph type="ctrTitle"/>
          </p:nvPr>
        </p:nvSpPr>
        <p:spPr>
          <a:xfrm>
            <a:off x="1270000" y="925094"/>
            <a:ext cx="10464800" cy="2288633"/>
          </a:xfrm>
          <a:prstGeom prst="rect">
            <a:avLst/>
          </a:prstGeom>
        </p:spPr>
        <p:txBody>
          <a:bodyPr anchor="ctr"/>
          <a:lstStyle/>
          <a:p>
            <a:pPr lvl="1" defTabSz="549148">
              <a:defRPr sz="7500">
                <a:latin typeface="Calisto MT"/>
                <a:ea typeface="Calisto MT"/>
                <a:cs typeface="Calisto MT"/>
                <a:sym typeface="Calisto MT"/>
              </a:defRPr>
            </a:pPr>
            <a:r>
              <a:t>Bronchiectasis</a:t>
            </a:r>
          </a:p>
          <a:p>
            <a:pPr lvl="1" defTabSz="549148">
              <a:defRPr i="1" sz="3300">
                <a:latin typeface="+mj-lt"/>
                <a:ea typeface="+mj-ea"/>
                <a:cs typeface="+mj-cs"/>
                <a:sym typeface="Helvetica"/>
              </a:defRPr>
            </a:pPr>
            <a:r>
              <a:t>An Under-diagnosed and Under-treated “Orphan Disease”  in Alaskan Natives</a:t>
            </a:r>
          </a:p>
        </p:txBody>
      </p:sp>
      <p:pic>
        <p:nvPicPr>
          <p:cNvPr id="160" name="D8383606-CC05-4DFA-8F83-80811F3DFA1F_1_201_a.jpeg" descr="D8383606-CC05-4DFA-8F83-80811F3DFA1F_1_201_a.jpeg"/>
          <p:cNvPicPr>
            <a:picLocks noChangeAspect="1"/>
          </p:cNvPicPr>
          <p:nvPr/>
        </p:nvPicPr>
        <p:blipFill>
          <a:blip r:embed="rId3">
            <a:extLst/>
          </a:blip>
          <a:stretch>
            <a:fillRect/>
          </a:stretch>
        </p:blipFill>
        <p:spPr>
          <a:xfrm>
            <a:off x="3989385" y="3715937"/>
            <a:ext cx="5026031" cy="376952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Charles Brower (1863-1945)…"/>
          <p:cNvSpPr txBox="1"/>
          <p:nvPr>
            <p:ph type="body" sz="quarter" idx="1"/>
          </p:nvPr>
        </p:nvSpPr>
        <p:spPr>
          <a:xfrm>
            <a:off x="5068813" y="7338441"/>
            <a:ext cx="6613130" cy="654001"/>
          </a:xfrm>
          <a:prstGeom prst="rect">
            <a:avLst/>
          </a:prstGeom>
        </p:spPr>
        <p:txBody>
          <a:bodyPr/>
          <a:lstStyle/>
          <a:p>
            <a:pPr algn="l" defTabSz="578358">
              <a:defRPr sz="1782"/>
            </a:pPr>
            <a:r>
              <a:t>–Charles Brower (1863-1945)</a:t>
            </a:r>
          </a:p>
          <a:p>
            <a:pPr algn="l" defTabSz="578358">
              <a:defRPr sz="1782"/>
            </a:pPr>
            <a:r>
              <a:t>Fifty Years Below Zero - A lifetime of adventure in the Far North</a:t>
            </a:r>
          </a:p>
        </p:txBody>
      </p:sp>
      <p:sp>
        <p:nvSpPr>
          <p:cNvPr id="219" name="But I couldn’t always agree with the missionaries either…. they were urging the natives to live in frame houses like white people.  This meant heating by stoves, and as driftwood continued scarce as hens teeth, the result was that the wooden shacks were "/>
          <p:cNvSpPr txBox="1"/>
          <p:nvPr>
            <p:ph type="body" idx="21"/>
          </p:nvPr>
        </p:nvSpPr>
        <p:spPr>
          <a:xfrm>
            <a:off x="1181100" y="440344"/>
            <a:ext cx="10464800" cy="5272886"/>
          </a:xfrm>
          <a:prstGeom prst="rect">
            <a:avLst/>
          </a:prstGeom>
          <a:extLst>
            <a:ext uri="{C572A759-6A51-4108-AA02-DFA0A04FC94B}">
              <ma14:wrappingTextBoxFlag xmlns:ma14="http://schemas.microsoft.com/office/mac/drawingml/2011/main" val="1"/>
            </a:ext>
          </a:extLst>
        </p:spPr>
        <p:txBody>
          <a:bodyPr/>
          <a:lstStyle>
            <a:lvl1pPr marL="0" indent="0" algn="just">
              <a:spcBef>
                <a:spcPts val="0"/>
              </a:spcBef>
              <a:buSzTx/>
              <a:buNone/>
              <a:defRPr i="1" sz="2800"/>
            </a:lvl1pPr>
          </a:lstStyle>
          <a:p>
            <a:pPr/>
            <a:r>
              <a:t>But I couldn’t always agree with the missionaries either…. they were urging the natives to live in frame houses like white people.  This meant heating by stoves, and as driftwood continued scarce as hens teeth, the result was that the wooden shacks were usually cold and drafty, with much pneumonia ensuing.  They weren’t half so practical as the old-style native igloos which generations of trial and error had developed for just such conditions, and in which an even day and night temperature could be maintained by stone lamps.  The new houses certainly were harder to keep clean, and soon each contained as many Eskimos as ever packed into a single igloo.</a:t>
            </a:r>
          </a:p>
        </p:txBody>
      </p:sp>
      <p:pic>
        <p:nvPicPr>
          <p:cNvPr id="220" name="D2A5F0ED-0203-4C89-9EB9-4E484EC10458_1_201_a.jpeg" descr="D2A5F0ED-0203-4C89-9EB9-4E484EC10458_1_201_a.jpeg"/>
          <p:cNvPicPr>
            <a:picLocks noChangeAspect="1"/>
          </p:cNvPicPr>
          <p:nvPr/>
        </p:nvPicPr>
        <p:blipFill>
          <a:blip r:embed="rId3">
            <a:extLst/>
          </a:blip>
          <a:stretch>
            <a:fillRect/>
          </a:stretch>
        </p:blipFill>
        <p:spPr>
          <a:xfrm>
            <a:off x="1412428" y="6209415"/>
            <a:ext cx="2184040" cy="291205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Virchow…"/>
          <p:cNvSpPr txBox="1"/>
          <p:nvPr>
            <p:ph type="body" sz="quarter" idx="1"/>
          </p:nvPr>
        </p:nvSpPr>
        <p:spPr>
          <a:xfrm>
            <a:off x="4879304" y="1153616"/>
            <a:ext cx="3246191" cy="945871"/>
          </a:xfrm>
          <a:prstGeom prst="rect">
            <a:avLst/>
          </a:prstGeom>
        </p:spPr>
        <p:txBody>
          <a:bodyPr/>
          <a:lstStyle/>
          <a:p>
            <a:pPr defTabSz="578358">
              <a:defRPr sz="3564">
                <a:latin typeface="Helvetica Neue Medium"/>
                <a:ea typeface="Helvetica Neue Medium"/>
                <a:cs typeface="Helvetica Neue Medium"/>
                <a:sym typeface="Helvetica Neue Medium"/>
              </a:defRPr>
            </a:pPr>
            <a:r>
              <a:t>Virchow</a:t>
            </a:r>
          </a:p>
          <a:p>
            <a:pPr defTabSz="578358">
              <a:defRPr sz="1782">
                <a:latin typeface="Helvetica Neue Medium"/>
                <a:ea typeface="Helvetica Neue Medium"/>
                <a:cs typeface="Helvetica Neue Medium"/>
                <a:sym typeface="Helvetica Neue Medium"/>
              </a:defRPr>
            </a:pPr>
            <a:r>
              <a:t>1821-1902</a:t>
            </a:r>
          </a:p>
        </p:txBody>
      </p:sp>
      <p:sp>
        <p:nvSpPr>
          <p:cNvPr id="225" name="“Medicine is a social science and politics is nothing else but medicine on a large scale. Medicine as a social science, as the science of human beings, has the obligation to point out problems and to attempt their theoretical solution… Science for its ow"/>
          <p:cNvSpPr txBox="1"/>
          <p:nvPr>
            <p:ph type="body" idx="21"/>
          </p:nvPr>
        </p:nvSpPr>
        <p:spPr>
          <a:xfrm>
            <a:off x="1270000" y="3277400"/>
            <a:ext cx="10464800" cy="4841086"/>
          </a:xfrm>
          <a:prstGeom prst="rect">
            <a:avLst/>
          </a:prstGeom>
          <a:extLst>
            <a:ext uri="{C572A759-6A51-4108-AA02-DFA0A04FC94B}">
              <ma14:wrappingTextBoxFlag xmlns:ma14="http://schemas.microsoft.com/office/mac/drawingml/2011/main" val="1"/>
            </a:ext>
          </a:extLst>
        </p:spPr>
        <p:txBody>
          <a:bodyPr/>
          <a:lstStyle>
            <a:lvl1pPr marL="0" indent="0" algn="just">
              <a:spcBef>
                <a:spcPts val="0"/>
              </a:spcBef>
              <a:buSzTx/>
              <a:buNone/>
              <a:defRPr i="1" sz="2800"/>
            </a:lvl1pPr>
          </a:lstStyle>
          <a:p>
            <a:pPr/>
            <a:r>
              <a:t>“Medicine is a social science and politics is nothing else but medicine on a large scale. Medicine as a social science, as the science of human beings, has the obligation to point out problems and to attempt their theoretical solution… Science for its own sake usually means nothing more than science for the sake of the people who happen to be pursuing it.  Knowledge which is unable to support action is not genuine…If Medicine is to fulfill her great task, then she must enter the political and social life… The physicians are the natural attorneys of the poor, and the social problems should largely be solved by them.</a:t>
            </a:r>
          </a:p>
        </p:txBody>
      </p:sp>
      <p:sp>
        <p:nvSpPr>
          <p:cNvPr id="226" name="Slide Number"/>
          <p:cNvSpPr txBox="1"/>
          <p:nvPr>
            <p:ph type="sldNum" sz="quarter" idx="4294967295"/>
          </p:nvPr>
        </p:nvSpPr>
        <p:spPr>
          <a:xfrm>
            <a:off x="6328883" y="9296399"/>
            <a:ext cx="340260" cy="32430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7" name="Screen Shot 2019-11-12 at 7.56.49 PM.png" descr="Screen Shot 2019-11-12 at 7.56.49 PM.png"/>
          <p:cNvPicPr>
            <a:picLocks noChangeAspect="1"/>
          </p:cNvPicPr>
          <p:nvPr/>
        </p:nvPicPr>
        <p:blipFill>
          <a:blip r:embed="rId3">
            <a:extLst/>
          </a:blip>
          <a:stretch>
            <a:fillRect/>
          </a:stretch>
        </p:blipFill>
        <p:spPr>
          <a:xfrm>
            <a:off x="2899087" y="278268"/>
            <a:ext cx="1926121" cy="2696567"/>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Bronchiectasis"/>
          <p:cNvSpPr txBox="1"/>
          <p:nvPr>
            <p:ph type="title"/>
          </p:nvPr>
        </p:nvSpPr>
        <p:spPr>
          <a:prstGeom prst="rect">
            <a:avLst/>
          </a:prstGeom>
        </p:spPr>
        <p:txBody>
          <a:bodyPr/>
          <a:lstStyle/>
          <a:p>
            <a:pPr lvl="1"/>
            <a:r>
              <a:t>Bronchiectasis</a:t>
            </a:r>
          </a:p>
        </p:txBody>
      </p:sp>
      <p:sp>
        <p:nvSpPr>
          <p:cNvPr id="232" name="Characterized pathologically by airway inflammation and permanent bronchial dilatation, and clinically by productive cough and recurrent respiratory infections"/>
          <p:cNvSpPr txBox="1"/>
          <p:nvPr>
            <p:ph type="body" idx="1"/>
          </p:nvPr>
        </p:nvSpPr>
        <p:spPr>
          <a:xfrm>
            <a:off x="952500" y="2590800"/>
            <a:ext cx="11099800" cy="4572000"/>
          </a:xfrm>
          <a:prstGeom prst="rect">
            <a:avLst/>
          </a:prstGeom>
        </p:spPr>
        <p:txBody>
          <a:bodyPr/>
          <a:lstStyle/>
          <a:p>
            <a:pPr/>
            <a:r>
              <a:t>Characterized </a:t>
            </a:r>
            <a:r>
              <a:rPr i="1" u="sng"/>
              <a:t>pathologically</a:t>
            </a:r>
            <a:r>
              <a:t> by airway inflammation and permanent bronchial dilatation, and </a:t>
            </a:r>
            <a:r>
              <a:rPr i="1" u="sng"/>
              <a:t>clinically </a:t>
            </a:r>
            <a:r>
              <a:t>by productive cough and recurrent respiratory infections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Screen Shot 2019-10-16 at 8.19.55 AM.png" descr="Screen Shot 2019-10-16 at 8.19.55 AM.png"/>
          <p:cNvPicPr>
            <a:picLocks noChangeAspect="1"/>
          </p:cNvPicPr>
          <p:nvPr/>
        </p:nvPicPr>
        <p:blipFill>
          <a:blip r:embed="rId2">
            <a:extLst/>
          </a:blip>
          <a:stretch>
            <a:fillRect/>
          </a:stretch>
        </p:blipFill>
        <p:spPr>
          <a:xfrm>
            <a:off x="-256196" y="-425917"/>
            <a:ext cx="13517192" cy="10605435"/>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image.png" descr="image.png"/>
          <p:cNvPicPr>
            <a:picLocks noChangeAspect="1"/>
          </p:cNvPicPr>
          <p:nvPr/>
        </p:nvPicPr>
        <p:blipFill>
          <a:blip r:embed="rId3">
            <a:extLst/>
          </a:blip>
          <a:stretch>
            <a:fillRect/>
          </a:stretch>
        </p:blipFill>
        <p:spPr>
          <a:xfrm>
            <a:off x="9361144" y="9169897"/>
            <a:ext cx="3207375" cy="496049"/>
          </a:xfrm>
          <a:prstGeom prst="rect">
            <a:avLst/>
          </a:prstGeom>
          <a:ln w="12700">
            <a:miter lim="400000"/>
          </a:ln>
        </p:spPr>
      </p:pic>
      <p:sp>
        <p:nvSpPr>
          <p:cNvPr id="237" name="Barker AF. N Engl J Med 2002;346:1383-1393."/>
          <p:cNvSpPr txBox="1"/>
          <p:nvPr>
            <p:ph type="title" idx="4294967295"/>
          </p:nvPr>
        </p:nvSpPr>
        <p:spPr>
          <a:xfrm>
            <a:off x="416360" y="9144000"/>
            <a:ext cx="8809319" cy="456204"/>
          </a:xfrm>
          <a:prstGeom prst="rect">
            <a:avLst/>
          </a:prstGeom>
        </p:spPr>
        <p:txBody>
          <a:bodyPr lIns="0" tIns="0" rIns="0" bIns="0"/>
          <a:lstStyle>
            <a:lvl1pPr algn="l" defTabSz="573740">
              <a:lnSpc>
                <a:spcPct val="93000"/>
              </a:lnSpc>
              <a:tabLst>
                <a:tab pos="901700" algn="l"/>
                <a:tab pos="1816100" algn="l"/>
                <a:tab pos="2717800" algn="l"/>
                <a:tab pos="3632200" algn="l"/>
                <a:tab pos="4533900" algn="l"/>
                <a:tab pos="5448300" algn="l"/>
                <a:tab pos="6350000" algn="l"/>
                <a:tab pos="7264400" algn="l"/>
                <a:tab pos="8166100" algn="l"/>
              </a:tabLst>
              <a:defRPr b="1" sz="1400">
                <a:latin typeface="Arial"/>
                <a:ea typeface="Arial"/>
                <a:cs typeface="Arial"/>
                <a:sym typeface="Arial"/>
              </a:defRPr>
            </a:lvl1pPr>
          </a:lstStyle>
          <a:p>
            <a:pPr/>
            <a:r>
              <a:t>Barker AF. N Engl J Med 2002;346:1383-1393.</a:t>
            </a:r>
          </a:p>
        </p:txBody>
      </p:sp>
      <p:pic>
        <p:nvPicPr>
          <p:cNvPr id="238" name="image.jpeg" descr="image.jpeg"/>
          <p:cNvPicPr>
            <a:picLocks noChangeAspect="1"/>
          </p:cNvPicPr>
          <p:nvPr/>
        </p:nvPicPr>
        <p:blipFill>
          <a:blip r:embed="rId4">
            <a:extLst/>
          </a:blip>
          <a:stretch>
            <a:fillRect/>
          </a:stretch>
        </p:blipFill>
        <p:spPr>
          <a:xfrm>
            <a:off x="2338790" y="1784972"/>
            <a:ext cx="8325227" cy="6866967"/>
          </a:xfrm>
          <a:prstGeom prst="rect">
            <a:avLst/>
          </a:prstGeom>
          <a:ln w="12700">
            <a:miter lim="400000"/>
          </a:ln>
        </p:spPr>
      </p:pic>
      <p:sp>
        <p:nvSpPr>
          <p:cNvPr id="239" name="Normal Lung and Airways (Panel A) and the Lung of a Patient with Bronchiectasis (Panel B)."/>
          <p:cNvSpPr txBox="1"/>
          <p:nvPr/>
        </p:nvSpPr>
        <p:spPr>
          <a:xfrm>
            <a:off x="764987" y="554737"/>
            <a:ext cx="11474826" cy="64162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147481">
              <a:lnSpc>
                <a:spcPct val="97000"/>
              </a:lnSpc>
              <a:tabLst>
                <a:tab pos="901700" algn="l"/>
                <a:tab pos="1816100" algn="l"/>
                <a:tab pos="2717800" algn="l"/>
                <a:tab pos="3632200" algn="l"/>
                <a:tab pos="4533900" algn="l"/>
                <a:tab pos="5448300" algn="l"/>
                <a:tab pos="6350000" algn="l"/>
                <a:tab pos="7264400" algn="l"/>
                <a:tab pos="8166100" algn="l"/>
                <a:tab pos="9080500" algn="l"/>
                <a:tab pos="9982200" algn="l"/>
                <a:tab pos="10896600" algn="l"/>
              </a:tabLst>
              <a:defRPr b="1" sz="2200">
                <a:solidFill>
                  <a:srgbClr val="FFFFFF"/>
                </a:solidFill>
                <a:latin typeface="Arial"/>
                <a:ea typeface="Arial"/>
                <a:cs typeface="Arial"/>
                <a:sym typeface="Arial"/>
              </a:defRPr>
            </a:lvl1pPr>
          </a:lstStyle>
          <a:p>
            <a:pPr/>
            <a:r>
              <a:t>Normal Lung and Airways (Panel A) and the Lung of a Patient with Bronchiectasis (Panel B).</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Screen Shot 2019-10-14 at 8.52.43 PM.png" descr="Screen Shot 2019-10-14 at 8.52.43 PM.png"/>
          <p:cNvPicPr>
            <a:picLocks noChangeAspect="1"/>
          </p:cNvPicPr>
          <p:nvPr/>
        </p:nvPicPr>
        <p:blipFill>
          <a:blip r:embed="rId2">
            <a:extLst/>
          </a:blip>
          <a:stretch>
            <a:fillRect/>
          </a:stretch>
        </p:blipFill>
        <p:spPr>
          <a:xfrm>
            <a:off x="2912242" y="1760165"/>
            <a:ext cx="7180315" cy="6233270"/>
          </a:xfrm>
          <a:prstGeom prst="rect">
            <a:avLst/>
          </a:prstGeom>
          <a:ln w="12700">
            <a:miter lim="400000"/>
          </a:ln>
        </p:spPr>
      </p:pic>
      <p:sp>
        <p:nvSpPr>
          <p:cNvPr id="244" name="Am J Resp Crit Care Med 2013;188:647-656"/>
          <p:cNvSpPr txBox="1"/>
          <p:nvPr/>
        </p:nvSpPr>
        <p:spPr>
          <a:xfrm>
            <a:off x="5232348" y="8392769"/>
            <a:ext cx="637550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latin typeface="+mn-lt"/>
                <a:ea typeface="+mn-ea"/>
                <a:cs typeface="+mn-cs"/>
                <a:sym typeface="Helvetica Neue"/>
              </a:defRPr>
            </a:lvl1pPr>
          </a:lstStyle>
          <a:p>
            <a:pPr/>
            <a:r>
              <a:t>Am J Resp Crit Care Med 2013;188:647-656</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image.png" descr="image.png"/>
          <p:cNvPicPr>
            <a:picLocks noChangeAspect="1"/>
          </p:cNvPicPr>
          <p:nvPr/>
        </p:nvPicPr>
        <p:blipFill>
          <a:blip r:embed="rId3">
            <a:extLst/>
          </a:blip>
          <a:stretch>
            <a:fillRect/>
          </a:stretch>
        </p:blipFill>
        <p:spPr>
          <a:xfrm>
            <a:off x="9361144" y="9169897"/>
            <a:ext cx="3207375" cy="496049"/>
          </a:xfrm>
          <a:prstGeom prst="rect">
            <a:avLst/>
          </a:prstGeom>
          <a:ln w="12700">
            <a:miter lim="400000"/>
          </a:ln>
        </p:spPr>
      </p:pic>
      <p:sp>
        <p:nvSpPr>
          <p:cNvPr id="247" name="Barker AF. N Engl J Med 2002;346:1383-1393."/>
          <p:cNvSpPr txBox="1"/>
          <p:nvPr>
            <p:ph type="title" idx="4294967295"/>
          </p:nvPr>
        </p:nvSpPr>
        <p:spPr>
          <a:xfrm>
            <a:off x="416360" y="9144000"/>
            <a:ext cx="8809319" cy="456204"/>
          </a:xfrm>
          <a:prstGeom prst="rect">
            <a:avLst/>
          </a:prstGeom>
        </p:spPr>
        <p:txBody>
          <a:bodyPr lIns="0" tIns="0" rIns="0" bIns="0"/>
          <a:lstStyle>
            <a:lvl1pPr algn="l" defTabSz="573740">
              <a:lnSpc>
                <a:spcPct val="93000"/>
              </a:lnSpc>
              <a:tabLst>
                <a:tab pos="901700" algn="l"/>
                <a:tab pos="1816100" algn="l"/>
                <a:tab pos="2717800" algn="l"/>
                <a:tab pos="3632200" algn="l"/>
                <a:tab pos="4533900" algn="l"/>
                <a:tab pos="5448300" algn="l"/>
                <a:tab pos="6350000" algn="l"/>
                <a:tab pos="7264400" algn="l"/>
                <a:tab pos="8166100" algn="l"/>
              </a:tabLst>
              <a:defRPr b="1" sz="1400">
                <a:latin typeface="Arial"/>
                <a:ea typeface="Arial"/>
                <a:cs typeface="Arial"/>
                <a:sym typeface="Arial"/>
              </a:defRPr>
            </a:lvl1pPr>
          </a:lstStyle>
          <a:p>
            <a:pPr/>
            <a:r>
              <a:t>Barker AF. N Engl J Med 2002;346:1383-1393.</a:t>
            </a:r>
          </a:p>
        </p:txBody>
      </p:sp>
      <p:pic>
        <p:nvPicPr>
          <p:cNvPr id="248" name="image.jpeg" descr="image.jpeg"/>
          <p:cNvPicPr>
            <a:picLocks noChangeAspect="1"/>
          </p:cNvPicPr>
          <p:nvPr/>
        </p:nvPicPr>
        <p:blipFill>
          <a:blip r:embed="rId4">
            <a:extLst/>
          </a:blip>
          <a:stretch>
            <a:fillRect/>
          </a:stretch>
        </p:blipFill>
        <p:spPr>
          <a:xfrm>
            <a:off x="3964392" y="1784972"/>
            <a:ext cx="5074025" cy="6866967"/>
          </a:xfrm>
          <a:prstGeom prst="rect">
            <a:avLst/>
          </a:prstGeom>
          <a:ln w="12700">
            <a:miter lim="400000"/>
          </a:ln>
        </p:spPr>
      </p:pic>
      <p:sp>
        <p:nvSpPr>
          <p:cNvPr id="249" name="Conditions Associated with Bronchiectasis."/>
          <p:cNvSpPr txBox="1"/>
          <p:nvPr/>
        </p:nvSpPr>
        <p:spPr>
          <a:xfrm>
            <a:off x="764987" y="715023"/>
            <a:ext cx="11474826" cy="32106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147481">
              <a:lnSpc>
                <a:spcPct val="97000"/>
              </a:lnSpc>
              <a:tabLst>
                <a:tab pos="901700" algn="l"/>
                <a:tab pos="1816100" algn="l"/>
                <a:tab pos="2717800" algn="l"/>
                <a:tab pos="3632200" algn="l"/>
                <a:tab pos="4533900" algn="l"/>
                <a:tab pos="5448300" algn="l"/>
                <a:tab pos="6350000" algn="l"/>
                <a:tab pos="7264400" algn="l"/>
                <a:tab pos="8166100" algn="l"/>
                <a:tab pos="9080500" algn="l"/>
                <a:tab pos="9982200" algn="l"/>
                <a:tab pos="10896600" algn="l"/>
              </a:tabLst>
              <a:defRPr b="1" sz="2200">
                <a:solidFill>
                  <a:srgbClr val="FFFFFF"/>
                </a:solidFill>
                <a:latin typeface="Arial"/>
                <a:ea typeface="Arial"/>
                <a:cs typeface="Arial"/>
                <a:sym typeface="Arial"/>
              </a:defRPr>
            </a:lvl1pPr>
          </a:lstStyle>
          <a:p>
            <a:pPr/>
            <a:r>
              <a:t>Conditions Associated with Bronchiectasis.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Bronchiectasis: “not a disease”…"/>
          <p:cNvSpPr txBox="1"/>
          <p:nvPr/>
        </p:nvSpPr>
        <p:spPr>
          <a:xfrm>
            <a:off x="236245" y="331537"/>
            <a:ext cx="12532310" cy="1764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3600">
                <a:solidFill>
                  <a:srgbClr val="FFFFFF"/>
                </a:solidFill>
                <a:latin typeface="+mn-lt"/>
                <a:ea typeface="+mn-ea"/>
                <a:cs typeface="+mn-cs"/>
                <a:sym typeface="Helvetica Neue"/>
              </a:defRPr>
            </a:pPr>
            <a:r>
              <a:t>Bronchiectasis: “not a disease”</a:t>
            </a:r>
          </a:p>
          <a:p>
            <a:pPr>
              <a:defRPr b="1" sz="3600">
                <a:solidFill>
                  <a:srgbClr val="FFFFFF"/>
                </a:solidFill>
                <a:latin typeface="+mn-lt"/>
                <a:ea typeface="+mn-ea"/>
                <a:cs typeface="+mn-cs"/>
                <a:sym typeface="Helvetica Neue"/>
              </a:defRPr>
            </a:pPr>
          </a:p>
          <a:p>
            <a:pPr>
              <a:defRPr b="1" sz="3600">
                <a:solidFill>
                  <a:srgbClr val="FFFFFF"/>
                </a:solidFill>
                <a:latin typeface="+mn-lt"/>
                <a:ea typeface="+mn-ea"/>
                <a:cs typeface="+mn-cs"/>
                <a:sym typeface="Helvetica Neue"/>
              </a:defRPr>
            </a:pPr>
            <a:r>
              <a:t>End result of different diseases with a common endpoint </a:t>
            </a:r>
          </a:p>
        </p:txBody>
      </p:sp>
      <p:sp>
        <p:nvSpPr>
          <p:cNvPr id="254" name="Anemia…"/>
          <p:cNvSpPr txBox="1"/>
          <p:nvPr/>
        </p:nvSpPr>
        <p:spPr>
          <a:xfrm>
            <a:off x="129286" y="3918510"/>
            <a:ext cx="2614804" cy="19165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33375" indent="-333375" algn="l">
              <a:lnSpc>
                <a:spcPct val="200000"/>
              </a:lnSpc>
              <a:buSzPct val="145000"/>
              <a:buChar char="•"/>
              <a:defRPr b="1">
                <a:solidFill>
                  <a:srgbClr val="FFFFFF"/>
                </a:solidFill>
                <a:latin typeface="+mn-lt"/>
                <a:ea typeface="+mn-ea"/>
                <a:cs typeface="+mn-cs"/>
                <a:sym typeface="Helvetica Neue"/>
              </a:defRPr>
            </a:pPr>
            <a:r>
              <a:t>Anemia</a:t>
            </a:r>
          </a:p>
          <a:p>
            <a:pPr marL="333375" indent="-333375" algn="l">
              <a:lnSpc>
                <a:spcPct val="200000"/>
              </a:lnSpc>
              <a:buSzPct val="145000"/>
              <a:buChar char="•"/>
              <a:defRPr b="1">
                <a:solidFill>
                  <a:srgbClr val="FFFFFF"/>
                </a:solidFill>
                <a:latin typeface="+mn-lt"/>
                <a:ea typeface="+mn-ea"/>
                <a:cs typeface="+mn-cs"/>
                <a:sym typeface="Helvetica Neue"/>
              </a:defRPr>
            </a:pPr>
            <a:r>
              <a:t>Rash</a:t>
            </a:r>
          </a:p>
          <a:p>
            <a:pPr marL="333375" indent="-333375" algn="l">
              <a:lnSpc>
                <a:spcPct val="200000"/>
              </a:lnSpc>
              <a:buSzPct val="145000"/>
              <a:buChar char="•"/>
              <a:defRPr b="1">
                <a:solidFill>
                  <a:srgbClr val="FFFFFF"/>
                </a:solidFill>
                <a:latin typeface="+mn-lt"/>
                <a:ea typeface="+mn-ea"/>
                <a:cs typeface="+mn-cs"/>
                <a:sym typeface="Helvetica Neue"/>
              </a:defRPr>
            </a:pPr>
            <a:r>
              <a:t>Bronchiectasis</a:t>
            </a:r>
          </a:p>
        </p:txBody>
      </p:sp>
      <p:sp>
        <p:nvSpPr>
          <p:cNvPr id="255" name="Macrocytic Anemia Secondary to vitamin B12 deficiency…"/>
          <p:cNvSpPr txBox="1"/>
          <p:nvPr/>
        </p:nvSpPr>
        <p:spPr>
          <a:xfrm>
            <a:off x="4324196" y="3918511"/>
            <a:ext cx="8608391" cy="19165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33375" indent="-333375" algn="l">
              <a:lnSpc>
                <a:spcPct val="200000"/>
              </a:lnSpc>
              <a:buSzPct val="145000"/>
              <a:buChar char="•"/>
              <a:defRPr b="1">
                <a:solidFill>
                  <a:srgbClr val="FFFFFF"/>
                </a:solidFill>
                <a:latin typeface="+mn-lt"/>
                <a:ea typeface="+mn-ea"/>
                <a:cs typeface="+mn-cs"/>
                <a:sym typeface="Helvetica Neue"/>
              </a:defRPr>
            </a:pPr>
            <a:r>
              <a:t>Macrocytic Anemia Secondary to vitamin B12 deficiency</a:t>
            </a:r>
          </a:p>
          <a:p>
            <a:pPr marL="333375" indent="-333375" algn="l">
              <a:lnSpc>
                <a:spcPct val="200000"/>
              </a:lnSpc>
              <a:buSzPct val="145000"/>
              <a:buChar char="•"/>
              <a:defRPr b="1">
                <a:solidFill>
                  <a:srgbClr val="FFFFFF"/>
                </a:solidFill>
                <a:latin typeface="+mn-lt"/>
                <a:ea typeface="+mn-ea"/>
                <a:cs typeface="+mn-cs"/>
                <a:sym typeface="Helvetica Neue"/>
              </a:defRPr>
            </a:pPr>
            <a:r>
              <a:t>Leukocytoclastic Vasculitis</a:t>
            </a:r>
          </a:p>
          <a:p>
            <a:pPr marL="333375" indent="-333375" algn="l">
              <a:lnSpc>
                <a:spcPct val="200000"/>
              </a:lnSpc>
              <a:buSzPct val="145000"/>
              <a:buChar char="•"/>
              <a:defRPr b="1">
                <a:solidFill>
                  <a:srgbClr val="FFFFFF"/>
                </a:solidFill>
                <a:latin typeface="+mn-lt"/>
                <a:ea typeface="+mn-ea"/>
                <a:cs typeface="+mn-cs"/>
                <a:sym typeface="Helvetica Neue"/>
              </a:defRPr>
            </a:pPr>
            <a:r>
              <a:t>Allergic Bronchopulmonary Aspergillosis</a:t>
            </a:r>
          </a:p>
        </p:txBody>
      </p:sp>
      <p:pic>
        <p:nvPicPr>
          <p:cNvPr id="256" name="Line Line" descr="Line Line"/>
          <p:cNvPicPr>
            <a:picLocks noChangeAspect="1"/>
          </p:cNvPicPr>
          <p:nvPr/>
        </p:nvPicPr>
        <p:blipFill>
          <a:blip r:embed="rId3">
            <a:extLst/>
          </a:blip>
          <a:stretch>
            <a:fillRect/>
          </a:stretch>
        </p:blipFill>
        <p:spPr>
          <a:xfrm>
            <a:off x="48805" y="2465698"/>
            <a:ext cx="11602795" cy="524591"/>
          </a:xfrm>
          <a:prstGeom prst="rect">
            <a:avLst/>
          </a:prstGeom>
          <a:ln w="12700">
            <a:miter lim="400000"/>
          </a:ln>
          <a:effectLst>
            <a:outerShdw sx="100000" sy="100000" kx="0" ky="0" algn="b" rotWithShape="0" blurRad="50800" dist="173478" dir="2700000">
              <a:srgbClr val="000000">
                <a:alpha val="50000"/>
              </a:srgbClr>
            </a:outerShdw>
            <a:reflection blurRad="0" stA="50000" stPos="0" endA="0" endPos="40000" dist="0" dir="5400000" fadeDir="5400000" sx="100000" sy="-100000" kx="0" ky="0" algn="bl" rotWithShape="0"/>
          </a:effectLst>
        </p:spPr>
      </p:pic>
      <p:sp>
        <p:nvSpPr>
          <p:cNvPr id="257" name="Line"/>
          <p:cNvSpPr/>
          <p:nvPr/>
        </p:nvSpPr>
        <p:spPr>
          <a:xfrm>
            <a:off x="2001689" y="4143325"/>
            <a:ext cx="2120507" cy="2"/>
          </a:xfrm>
          <a:prstGeom prst="line">
            <a:avLst/>
          </a:prstGeom>
          <a:ln w="25400">
            <a:solidFill>
              <a:srgbClr val="FF2600"/>
            </a:solidFill>
            <a:miter lim="400000"/>
            <a:tailEnd type="triangle"/>
          </a:ln>
        </p:spPr>
        <p:txBody>
          <a:bodyPr lIns="45718" tIns="45718" rIns="45718" bIns="45718"/>
          <a:lstStyle/>
          <a:p>
            <a:pPr>
              <a:defRPr>
                <a:solidFill>
                  <a:srgbClr val="FFFFFF"/>
                </a:solidFill>
              </a:defRPr>
            </a:pPr>
          </a:p>
        </p:txBody>
      </p:sp>
      <p:sp>
        <p:nvSpPr>
          <p:cNvPr id="258" name="Line"/>
          <p:cNvSpPr/>
          <p:nvPr/>
        </p:nvSpPr>
        <p:spPr>
          <a:xfrm>
            <a:off x="2001689" y="4876800"/>
            <a:ext cx="2120507" cy="0"/>
          </a:xfrm>
          <a:prstGeom prst="line">
            <a:avLst/>
          </a:prstGeom>
          <a:ln w="25400">
            <a:solidFill>
              <a:srgbClr val="FF2600"/>
            </a:solidFill>
            <a:miter lim="400000"/>
            <a:tailEnd type="triangle"/>
          </a:ln>
        </p:spPr>
        <p:txBody>
          <a:bodyPr lIns="45718" tIns="45718" rIns="45718" bIns="45718"/>
          <a:lstStyle/>
          <a:p>
            <a:pPr>
              <a:defRPr>
                <a:solidFill>
                  <a:srgbClr val="FFFFFF"/>
                </a:solidFill>
              </a:defRPr>
            </a:pPr>
          </a:p>
        </p:txBody>
      </p:sp>
      <p:sp>
        <p:nvSpPr>
          <p:cNvPr id="259" name="Line"/>
          <p:cNvSpPr/>
          <p:nvPr/>
        </p:nvSpPr>
        <p:spPr>
          <a:xfrm>
            <a:off x="2903633" y="5610273"/>
            <a:ext cx="1261022" cy="2"/>
          </a:xfrm>
          <a:prstGeom prst="line">
            <a:avLst/>
          </a:prstGeom>
          <a:ln w="25400">
            <a:solidFill>
              <a:srgbClr val="FF2600"/>
            </a:solidFill>
            <a:miter lim="400000"/>
            <a:tailEnd type="triangle"/>
          </a:ln>
        </p:spPr>
        <p:txBody>
          <a:bodyPr lIns="45718" tIns="45718" rIns="45718" bIns="45718"/>
          <a:lstStyle/>
          <a:p>
            <a:pPr>
              <a:defRPr>
                <a:solidFill>
                  <a:srgbClr val="FFFFFF"/>
                </a:solidFill>
              </a:defRPr>
            </a:pPr>
          </a:p>
        </p:txBody>
      </p:sp>
      <p:sp>
        <p:nvSpPr>
          <p:cNvPr id="260" name="evaluation"/>
          <p:cNvSpPr txBox="1"/>
          <p:nvPr/>
        </p:nvSpPr>
        <p:spPr>
          <a:xfrm>
            <a:off x="2318839" y="3217366"/>
            <a:ext cx="1486205"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u="sng">
                <a:solidFill>
                  <a:srgbClr val="FF2600"/>
                </a:solidFill>
                <a:latin typeface="+mn-lt"/>
                <a:ea typeface="+mn-ea"/>
                <a:cs typeface="+mn-cs"/>
                <a:sym typeface="Helvetica Neue"/>
              </a:defRPr>
            </a:lvl1pPr>
          </a:lstStyle>
          <a:p>
            <a:pPr/>
            <a:r>
              <a:t>evaluation</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The Lung Microbiome in Health and Disease"/>
          <p:cNvSpPr txBox="1"/>
          <p:nvPr>
            <p:ph type="title"/>
          </p:nvPr>
        </p:nvSpPr>
        <p:spPr>
          <a:prstGeom prst="rect">
            <a:avLst/>
          </a:prstGeom>
        </p:spPr>
        <p:txBody>
          <a:bodyPr/>
          <a:lstStyle>
            <a:lvl1pPr>
              <a:defRPr i="1" sz="6400">
                <a:latin typeface="+mn-lt"/>
                <a:ea typeface="+mn-ea"/>
                <a:cs typeface="+mn-cs"/>
                <a:sym typeface="Helvetica Neue"/>
              </a:defRPr>
            </a:lvl1pPr>
          </a:lstStyle>
          <a:p>
            <a:pPr/>
            <a:r>
              <a:t>The Lung Microbiome in Health and Disease</a:t>
            </a:r>
          </a:p>
        </p:txBody>
      </p:sp>
      <p:sp>
        <p:nvSpPr>
          <p:cNvPr id="265" name="The Lungs Are Not Sterile…"/>
          <p:cNvSpPr txBox="1"/>
          <p:nvPr>
            <p:ph type="body" idx="1"/>
          </p:nvPr>
        </p:nvSpPr>
        <p:spPr>
          <a:prstGeom prst="rect">
            <a:avLst/>
          </a:prstGeom>
        </p:spPr>
        <p:txBody>
          <a:bodyPr/>
          <a:lstStyle/>
          <a:p>
            <a:pPr marL="426719" indent="-426719" defTabSz="560830">
              <a:spcBef>
                <a:spcPts val="4000"/>
              </a:spcBef>
              <a:defRPr sz="3000"/>
            </a:pPr>
            <a:r>
              <a:t>The Lungs Are Not Sterile</a:t>
            </a:r>
          </a:p>
          <a:p>
            <a:pPr marL="426719" indent="-426719" defTabSz="560830">
              <a:spcBef>
                <a:spcPts val="4000"/>
              </a:spcBef>
              <a:defRPr sz="3000"/>
            </a:pPr>
            <a:r>
              <a:t>Lung Microbiome Is Determined by Three Ecological Factors</a:t>
            </a:r>
          </a:p>
          <a:p>
            <a:pPr lvl="1" marL="853438" indent="-426719" defTabSz="560830">
              <a:spcBef>
                <a:spcPts val="4000"/>
              </a:spcBef>
              <a:defRPr sz="3000"/>
            </a:pPr>
            <a:r>
              <a:t>microbial immigration into the airways (air/micro-aspiration)</a:t>
            </a:r>
          </a:p>
          <a:p>
            <a:pPr lvl="1" marL="853438" indent="-426719" defTabSz="560830">
              <a:spcBef>
                <a:spcPts val="4000"/>
              </a:spcBef>
              <a:defRPr sz="3000"/>
            </a:pPr>
            <a:r>
              <a:t>elimination of microbes from airways (mucociliary clearance, cough, host immune defenses)</a:t>
            </a:r>
          </a:p>
          <a:p>
            <a:pPr lvl="1" marL="853438" indent="-426719" defTabSz="560830">
              <a:spcBef>
                <a:spcPts val="4000"/>
              </a:spcBef>
              <a:defRPr sz="3000"/>
            </a:pPr>
            <a:r>
              <a:t>relative reproduction rates of bacteria as determined by regional growth conditions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Screen Shot 2019-10-22 at 12.30.48 PM.png" descr="Screen Shot 2019-10-22 at 12.30.48 PM.png"/>
          <p:cNvPicPr>
            <a:picLocks noChangeAspect="1"/>
          </p:cNvPicPr>
          <p:nvPr/>
        </p:nvPicPr>
        <p:blipFill>
          <a:blip r:embed="rId2">
            <a:extLst/>
          </a:blip>
          <a:stretch>
            <a:fillRect/>
          </a:stretch>
        </p:blipFill>
        <p:spPr>
          <a:xfrm>
            <a:off x="0" y="1177971"/>
            <a:ext cx="13004800" cy="7397658"/>
          </a:xfrm>
          <a:prstGeom prst="rect">
            <a:avLst/>
          </a:prstGeom>
          <a:ln w="12700">
            <a:miter lim="400000"/>
          </a:ln>
        </p:spPr>
      </p:pic>
      <p:sp>
        <p:nvSpPr>
          <p:cNvPr id="268" name="Dickson RP.  PLoS Pathog. 2015;  11 (7)"/>
          <p:cNvSpPr txBox="1"/>
          <p:nvPr/>
        </p:nvSpPr>
        <p:spPr>
          <a:xfrm>
            <a:off x="4403394" y="9032899"/>
            <a:ext cx="4198011" cy="37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solidFill>
                  <a:srgbClr val="FFFFFF"/>
                </a:solidFill>
                <a:latin typeface="+mn-lt"/>
                <a:ea typeface="+mn-ea"/>
                <a:cs typeface="+mn-cs"/>
                <a:sym typeface="Helvetica Neue"/>
              </a:defRPr>
            </a:lvl1pPr>
          </a:lstStyle>
          <a:p>
            <a:pPr/>
            <a:r>
              <a:t>Dickson RP.  PLoS Pathog. 2015;  11 (7)</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Screen Shot 2019-10-15 at 11.11.55 AM.png" descr="Screen Shot 2019-10-15 at 11.11.55 AM.png"/>
          <p:cNvPicPr>
            <a:picLocks noChangeAspect="1"/>
          </p:cNvPicPr>
          <p:nvPr/>
        </p:nvPicPr>
        <p:blipFill>
          <a:blip r:embed="rId3">
            <a:extLst/>
          </a:blip>
          <a:stretch>
            <a:fillRect/>
          </a:stretch>
        </p:blipFill>
        <p:spPr>
          <a:xfrm>
            <a:off x="641072" y="3111748"/>
            <a:ext cx="6665788" cy="5599863"/>
          </a:xfrm>
          <a:prstGeom prst="rect">
            <a:avLst/>
          </a:prstGeom>
          <a:ln w="12700">
            <a:miter lim="400000"/>
          </a:ln>
        </p:spPr>
      </p:pic>
      <p:pic>
        <p:nvPicPr>
          <p:cNvPr id="165" name="Screen Shot 2019-10-15 at 11.12.50 AM.png" descr="Screen Shot 2019-10-15 at 11.12.50 AM.png"/>
          <p:cNvPicPr>
            <a:picLocks noChangeAspect="1"/>
          </p:cNvPicPr>
          <p:nvPr/>
        </p:nvPicPr>
        <p:blipFill>
          <a:blip r:embed="rId4">
            <a:extLst/>
          </a:blip>
          <a:stretch>
            <a:fillRect/>
          </a:stretch>
        </p:blipFill>
        <p:spPr>
          <a:xfrm>
            <a:off x="627244" y="590550"/>
            <a:ext cx="11750311" cy="2329509"/>
          </a:xfrm>
          <a:prstGeom prst="rect">
            <a:avLst/>
          </a:prstGeom>
          <a:ln w="12700">
            <a:miter lim="400000"/>
          </a:ln>
        </p:spPr>
      </p:pic>
      <p:pic>
        <p:nvPicPr>
          <p:cNvPr id="166" name="Screen Shot 2019-10-15 at 11.13.20 AM.png" descr="Screen Shot 2019-10-15 at 11.13.20 AM.png"/>
          <p:cNvPicPr>
            <a:picLocks noChangeAspect="1"/>
          </p:cNvPicPr>
          <p:nvPr/>
        </p:nvPicPr>
        <p:blipFill>
          <a:blip r:embed="rId5">
            <a:extLst/>
          </a:blip>
          <a:stretch>
            <a:fillRect/>
          </a:stretch>
        </p:blipFill>
        <p:spPr>
          <a:xfrm>
            <a:off x="7406999" y="4118581"/>
            <a:ext cx="5355555" cy="2939994"/>
          </a:xfrm>
          <a:prstGeom prst="rect">
            <a:avLst/>
          </a:prstGeom>
          <a:ln w="12700">
            <a:miter lim="400000"/>
          </a:ln>
        </p:spPr>
      </p:pic>
      <p:sp>
        <p:nvSpPr>
          <p:cNvPr id="167" name="BMJ 2003;327:1459-61"/>
          <p:cNvSpPr txBox="1"/>
          <p:nvPr/>
        </p:nvSpPr>
        <p:spPr>
          <a:xfrm>
            <a:off x="9214446" y="8257096"/>
            <a:ext cx="2490937"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1800">
                <a:solidFill>
                  <a:srgbClr val="FFFFFF"/>
                </a:solidFill>
                <a:latin typeface="+mj-lt"/>
                <a:ea typeface="+mj-ea"/>
                <a:cs typeface="+mj-cs"/>
                <a:sym typeface="Helvetica"/>
              </a:defRPr>
            </a:lvl1pPr>
          </a:lstStyle>
          <a:p>
            <a:pPr/>
            <a:r>
              <a:t>BMJ 2003;327:1459-61</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Quantitative Aspiration During Sleep in Normal Subjects"/>
          <p:cNvSpPr txBox="1"/>
          <p:nvPr/>
        </p:nvSpPr>
        <p:spPr>
          <a:xfrm>
            <a:off x="1196637" y="811301"/>
            <a:ext cx="10611524"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100">
                <a:solidFill>
                  <a:srgbClr val="FFFFFF"/>
                </a:solidFill>
                <a:latin typeface="+mn-lt"/>
                <a:ea typeface="+mn-ea"/>
                <a:cs typeface="+mn-cs"/>
                <a:sym typeface="Helvetica Neue"/>
              </a:defRPr>
            </a:lvl1pPr>
          </a:lstStyle>
          <a:p>
            <a:pPr/>
            <a:r>
              <a:t>Quantitative Aspiration During Sleep in Normal Subjects</a:t>
            </a:r>
          </a:p>
        </p:txBody>
      </p:sp>
      <p:sp>
        <p:nvSpPr>
          <p:cNvPr id="271" name="CHEST 1997;111:1266-72"/>
          <p:cNvSpPr txBox="1"/>
          <p:nvPr/>
        </p:nvSpPr>
        <p:spPr>
          <a:xfrm>
            <a:off x="7866291" y="8525723"/>
            <a:ext cx="2804009" cy="387070"/>
          </a:xfrm>
          <a:prstGeom prst="rect">
            <a:avLst/>
          </a:prstGeom>
          <a:solidFill>
            <a:srgbClr val="00A2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solidFill>
                  <a:srgbClr val="FFFFFF"/>
                </a:solidFill>
              </a:defRPr>
            </a:lvl1pPr>
          </a:lstStyle>
          <a:p>
            <a:pPr/>
            <a:r>
              <a:t>CHEST 1997;111:1266-72</a:t>
            </a:r>
          </a:p>
        </p:txBody>
      </p:sp>
      <p:sp>
        <p:nvSpPr>
          <p:cNvPr id="272" name="Kevin Gleeson, MD; Douglas F Eggli, MD and Steven L Maxwell DO, FCCP"/>
          <p:cNvSpPr txBox="1"/>
          <p:nvPr/>
        </p:nvSpPr>
        <p:spPr>
          <a:xfrm>
            <a:off x="3496524" y="1424888"/>
            <a:ext cx="6011750" cy="2998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1400">
                <a:solidFill>
                  <a:srgbClr val="FFFFFF"/>
                </a:solidFill>
                <a:latin typeface="+mn-lt"/>
                <a:ea typeface="+mn-ea"/>
                <a:cs typeface="+mn-cs"/>
                <a:sym typeface="Helvetica Neue"/>
              </a:defRPr>
            </a:lvl1pPr>
          </a:lstStyle>
          <a:p>
            <a:pPr/>
            <a:r>
              <a:t>Kevin Gleeson, MD; Douglas F Eggli, MD and Steven L Maxwell DO, FCCP</a:t>
            </a:r>
          </a:p>
        </p:txBody>
      </p:sp>
      <p:pic>
        <p:nvPicPr>
          <p:cNvPr id="273" name="Screen Shot 2019-10-22 at 12.07.58 PM.png" descr="Screen Shot 2019-10-22 at 12.07.58 PM.png"/>
          <p:cNvPicPr>
            <a:picLocks noChangeAspect="1"/>
          </p:cNvPicPr>
          <p:nvPr/>
        </p:nvPicPr>
        <p:blipFill>
          <a:blip r:embed="rId3">
            <a:extLst/>
          </a:blip>
          <a:stretch>
            <a:fillRect/>
          </a:stretch>
        </p:blipFill>
        <p:spPr>
          <a:xfrm>
            <a:off x="6942111" y="2771090"/>
            <a:ext cx="4652371" cy="4211420"/>
          </a:xfrm>
          <a:prstGeom prst="rect">
            <a:avLst/>
          </a:prstGeom>
          <a:ln w="12700">
            <a:miter lim="400000"/>
          </a:ln>
        </p:spPr>
      </p:pic>
      <p:pic>
        <p:nvPicPr>
          <p:cNvPr id="274" name="Screen Shot 2019-10-22 at 12.07.08 PM.png" descr="Screen Shot 2019-10-22 at 12.07.08 PM.png"/>
          <p:cNvPicPr>
            <a:picLocks noChangeAspect="1"/>
          </p:cNvPicPr>
          <p:nvPr/>
        </p:nvPicPr>
        <p:blipFill>
          <a:blip r:embed="rId4">
            <a:extLst/>
          </a:blip>
          <a:stretch>
            <a:fillRect/>
          </a:stretch>
        </p:blipFill>
        <p:spPr>
          <a:xfrm>
            <a:off x="627176" y="2563440"/>
            <a:ext cx="5984647" cy="4211418"/>
          </a:xfrm>
          <a:prstGeom prst="rect">
            <a:avLst/>
          </a:prstGeom>
          <a:ln w="12700">
            <a:miter lim="400000"/>
          </a:ln>
        </p:spPr>
      </p:pic>
      <p:sp>
        <p:nvSpPr>
          <p:cNvPr id="275" name="upper airway secretions: 106 to 108 organisms"/>
          <p:cNvSpPr txBox="1"/>
          <p:nvPr/>
        </p:nvSpPr>
        <p:spPr>
          <a:xfrm>
            <a:off x="247751" y="6966556"/>
            <a:ext cx="6743497"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FFFFFF"/>
                </a:solidFill>
                <a:latin typeface="+mn-lt"/>
                <a:ea typeface="+mn-ea"/>
                <a:cs typeface="+mn-cs"/>
                <a:sym typeface="Helvetica Neue"/>
              </a:defRPr>
            </a:pPr>
            <a:r>
              <a:t>upper airway secretions: 10</a:t>
            </a:r>
            <a:r>
              <a:rPr baseline="31999"/>
              <a:t>6</a:t>
            </a:r>
            <a:r>
              <a:t> to 10</a:t>
            </a:r>
            <a:r>
              <a:rPr baseline="31999"/>
              <a:t>8</a:t>
            </a:r>
            <a:r>
              <a:t> organisms</a:t>
            </a:r>
          </a:p>
        </p:txBody>
      </p:sp>
      <p:sp>
        <p:nvSpPr>
          <p:cNvPr id="276" name=".01 to .13 ml aspirated"/>
          <p:cNvSpPr txBox="1"/>
          <p:nvPr/>
        </p:nvSpPr>
        <p:spPr>
          <a:xfrm>
            <a:off x="1962302" y="7893815"/>
            <a:ext cx="3314396"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latin typeface="+mn-lt"/>
                <a:ea typeface="+mn-ea"/>
                <a:cs typeface="+mn-cs"/>
                <a:sym typeface="Helvetica Neue"/>
              </a:defRPr>
            </a:lvl1pPr>
          </a:lstStyle>
          <a:p>
            <a:pPr/>
            <a:r>
              <a:t>.01 to .13 ml aspirated</a:t>
            </a:r>
          </a:p>
        </p:txBody>
      </p:sp>
      <p:sp>
        <p:nvSpPr>
          <p:cNvPr id="277" name="104 to 105 organisms aspirated"/>
          <p:cNvSpPr txBox="1"/>
          <p:nvPr/>
        </p:nvSpPr>
        <p:spPr>
          <a:xfrm>
            <a:off x="1781797" y="8987056"/>
            <a:ext cx="450819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FFFFFF"/>
                </a:solidFill>
                <a:latin typeface="+mn-lt"/>
                <a:ea typeface="+mn-ea"/>
                <a:cs typeface="+mn-cs"/>
                <a:sym typeface="Helvetica Neue"/>
              </a:defRPr>
            </a:pPr>
            <a:r>
              <a:t>10</a:t>
            </a:r>
            <a:r>
              <a:rPr baseline="31999"/>
              <a:t>4</a:t>
            </a:r>
            <a:r>
              <a:t> to 10</a:t>
            </a:r>
            <a:r>
              <a:rPr baseline="31999"/>
              <a:t>5 </a:t>
            </a:r>
            <a:r>
              <a:t>organisms aspirated</a:t>
            </a:r>
          </a:p>
        </p:txBody>
      </p:sp>
      <p:sp>
        <p:nvSpPr>
          <p:cNvPr id="278" name="Line"/>
          <p:cNvSpPr/>
          <p:nvPr/>
        </p:nvSpPr>
        <p:spPr>
          <a:xfrm>
            <a:off x="3619499" y="8409323"/>
            <a:ext cx="3" cy="619872"/>
          </a:xfrm>
          <a:prstGeom prst="line">
            <a:avLst/>
          </a:prstGeom>
          <a:ln w="25400">
            <a:solidFill>
              <a:srgbClr val="FF2600"/>
            </a:solidFill>
            <a:miter lim="400000"/>
            <a:tailEnd type="triangle"/>
          </a:ln>
        </p:spPr>
        <p:txBody>
          <a:bodyPr lIns="45718" tIns="45718" rIns="45718" bIns="45718"/>
          <a:lstStyle/>
          <a:p>
            <a:pPr>
              <a:defRPr>
                <a:solidFill>
                  <a:srgbClr val="FFFFFF"/>
                </a:solidFill>
              </a:defRPr>
            </a:pPr>
          </a:p>
        </p:txBody>
      </p:sp>
      <p:sp>
        <p:nvSpPr>
          <p:cNvPr id="279" name="Line"/>
          <p:cNvSpPr/>
          <p:nvPr/>
        </p:nvSpPr>
        <p:spPr>
          <a:xfrm>
            <a:off x="3619499" y="7378307"/>
            <a:ext cx="3" cy="572782"/>
          </a:xfrm>
          <a:prstGeom prst="line">
            <a:avLst/>
          </a:prstGeom>
          <a:ln w="25400">
            <a:solidFill>
              <a:srgbClr val="FF2600"/>
            </a:solidFill>
            <a:miter lim="400000"/>
            <a:tailEnd type="triangle"/>
          </a:ln>
        </p:spPr>
        <p:txBody>
          <a:bodyPr lIns="45718" tIns="45718" rIns="45718" bIns="45718"/>
          <a:lstStyle/>
          <a:p>
            <a:pPr>
              <a:defRPr>
                <a:solidFill>
                  <a:srgbClr val="FFFFFF"/>
                </a:solidFill>
              </a:defRPr>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3" name="Screen Shot 2019-10-22 at 10.31.30 AM.png" descr="Screen Shot 2019-10-22 at 10.31.30 AM.png"/>
          <p:cNvPicPr>
            <a:picLocks noChangeAspect="1"/>
          </p:cNvPicPr>
          <p:nvPr/>
        </p:nvPicPr>
        <p:blipFill>
          <a:blip r:embed="rId3">
            <a:extLst/>
          </a:blip>
          <a:stretch>
            <a:fillRect/>
          </a:stretch>
        </p:blipFill>
        <p:spPr>
          <a:xfrm>
            <a:off x="238667" y="2184063"/>
            <a:ext cx="3764466" cy="4062741"/>
          </a:xfrm>
          <a:prstGeom prst="rect">
            <a:avLst/>
          </a:prstGeom>
          <a:ln w="12700">
            <a:miter lim="400000"/>
          </a:ln>
        </p:spPr>
      </p:pic>
      <p:pic>
        <p:nvPicPr>
          <p:cNvPr id="284" name="Screen Shot 2019-10-22 at 10.38.01 AM.png" descr="Screen Shot 2019-10-22 at 10.38.01 AM.png"/>
          <p:cNvPicPr>
            <a:picLocks noChangeAspect="1"/>
          </p:cNvPicPr>
          <p:nvPr/>
        </p:nvPicPr>
        <p:blipFill>
          <a:blip r:embed="rId4">
            <a:extLst/>
          </a:blip>
          <a:stretch>
            <a:fillRect/>
          </a:stretch>
        </p:blipFill>
        <p:spPr>
          <a:xfrm>
            <a:off x="4222808" y="2184063"/>
            <a:ext cx="8560329" cy="4062741"/>
          </a:xfrm>
          <a:prstGeom prst="rect">
            <a:avLst/>
          </a:prstGeom>
          <a:ln w="12700">
            <a:miter lim="400000"/>
          </a:ln>
        </p:spPr>
      </p:pic>
      <p:sp>
        <p:nvSpPr>
          <p:cNvPr id="285" name="AM REV RESPIR DIS 1983;127:335-341"/>
          <p:cNvSpPr txBox="1"/>
          <p:nvPr/>
        </p:nvSpPr>
        <p:spPr>
          <a:xfrm>
            <a:off x="7537373" y="6816038"/>
            <a:ext cx="3289453" cy="2998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solidFill>
                  <a:srgbClr val="FFFFFF"/>
                </a:solidFill>
                <a:latin typeface="+mn-lt"/>
                <a:ea typeface="+mn-ea"/>
                <a:cs typeface="+mn-cs"/>
                <a:sym typeface="Helvetica Neue"/>
              </a:defRPr>
            </a:lvl1pPr>
          </a:lstStyle>
          <a:p>
            <a:pPr/>
            <a:r>
              <a:t>AM REV RESPIR DIS 1983;127:335-341</a:t>
            </a:r>
          </a:p>
        </p:txBody>
      </p:sp>
      <p:sp>
        <p:nvSpPr>
          <p:cNvPr id="286" name="Granulocyte-Alveolar-Macrophage Interaction in the Pulmonary Clearance of Staphylococcus aureus"/>
          <p:cNvSpPr txBox="1"/>
          <p:nvPr/>
        </p:nvSpPr>
        <p:spPr>
          <a:xfrm>
            <a:off x="835405" y="785470"/>
            <a:ext cx="11333989" cy="8293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latin typeface="+mn-lt"/>
                <a:ea typeface="+mn-ea"/>
                <a:cs typeface="+mn-cs"/>
                <a:sym typeface="Helvetica Neue"/>
              </a:defRPr>
            </a:lvl1pPr>
          </a:lstStyle>
          <a:p>
            <a:pPr/>
            <a:r>
              <a:t>Granulocyte-Alveolar-Macrophage Interaction in the Pulmonary Clearance of Staphylococcus aureus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A Novel Microbiota Stratification System Predicts Future Exacerbations in Bronchiectasis…"/>
          <p:cNvSpPr txBox="1"/>
          <p:nvPr/>
        </p:nvSpPr>
        <p:spPr>
          <a:xfrm>
            <a:off x="804907" y="144463"/>
            <a:ext cx="10926242" cy="12223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4900"/>
              </a:lnSpc>
              <a:spcBef>
                <a:spcPts val="1200"/>
              </a:spcBef>
              <a:defRPr sz="2100">
                <a:latin typeface="Times Roman"/>
                <a:ea typeface="Times Roman"/>
                <a:cs typeface="Times Roman"/>
                <a:sym typeface="Times Roman"/>
              </a:defRPr>
            </a:pPr>
            <a:r>
              <a:t>A Novel Microbiota Stratification System Predicts Future Exacerbations in Bronchiectasis </a:t>
            </a:r>
            <a:endParaRPr sz="1200"/>
          </a:p>
          <a:p>
            <a:pPr algn="l" defTabSz="457200">
              <a:lnSpc>
                <a:spcPts val="3000"/>
              </a:lnSpc>
              <a:spcBef>
                <a:spcPts val="1200"/>
              </a:spcBef>
              <a:defRPr sz="1300">
                <a:latin typeface="Times Roman"/>
                <a:ea typeface="Times Roman"/>
                <a:cs typeface="Times Roman"/>
                <a:sym typeface="Times Roman"/>
              </a:defRPr>
            </a:pPr>
            <a:r>
              <a:t>Geraint B. Rogers</a:t>
            </a:r>
            <a:r>
              <a:rPr baseline="53573" sz="900"/>
              <a:t>1</a:t>
            </a:r>
            <a:r>
              <a:t>, Nur Masirah M. Zain</a:t>
            </a:r>
            <a:r>
              <a:rPr baseline="53573" sz="900"/>
              <a:t>2</a:t>
            </a:r>
            <a:r>
              <a:t>, Kenneth D. Bruce</a:t>
            </a:r>
            <a:r>
              <a:rPr baseline="53573" sz="900"/>
              <a:t>2</a:t>
            </a:r>
            <a:r>
              <a:t>*, Lucy D. Burr</a:t>
            </a:r>
            <a:r>
              <a:rPr baseline="53573" sz="900"/>
              <a:t>1</a:t>
            </a:r>
            <a:r>
              <a:t>, Alice C. Chen</a:t>
            </a:r>
            <a:r>
              <a:rPr baseline="53573" sz="900"/>
              <a:t>1</a:t>
            </a:r>
            <a:r>
              <a:t>, Damian W. Rivett</a:t>
            </a:r>
            <a:r>
              <a:rPr baseline="53573" sz="900"/>
              <a:t>3</a:t>
            </a:r>
            <a:r>
              <a:t>, Michael A. McGuckin</a:t>
            </a:r>
            <a:r>
              <a:rPr baseline="53573" sz="900"/>
              <a:t>1</a:t>
            </a:r>
            <a:r>
              <a:t>, and David J. Serisier</a:t>
            </a:r>
            <a:r>
              <a:rPr baseline="53573" sz="900"/>
              <a:t>1,4</a:t>
            </a:r>
            <a:r>
              <a:t>* </a:t>
            </a:r>
          </a:p>
        </p:txBody>
      </p:sp>
      <p:sp>
        <p:nvSpPr>
          <p:cNvPr id="291" name="AnnalsATS Volume 11 Number 4|May 2014"/>
          <p:cNvSpPr txBox="1"/>
          <p:nvPr/>
        </p:nvSpPr>
        <p:spPr>
          <a:xfrm>
            <a:off x="8498920" y="7211236"/>
            <a:ext cx="2849704" cy="5254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3400"/>
              </a:lnSpc>
              <a:spcBef>
                <a:spcPts val="1200"/>
              </a:spcBef>
              <a:defRPr sz="1200">
                <a:latin typeface="Times Roman"/>
                <a:ea typeface="Times Roman"/>
                <a:cs typeface="Times Roman"/>
                <a:sym typeface="Times Roman"/>
              </a:defRPr>
            </a:pPr>
            <a:r>
              <a:t>AnnalsATS Volume 11 Number 4</a:t>
            </a:r>
            <a:r>
              <a:rPr baseline="-17307" sz="1700"/>
              <a:t>|</a:t>
            </a:r>
            <a:r>
              <a:t>May 2014 </a:t>
            </a:r>
          </a:p>
        </p:txBody>
      </p:sp>
      <p:pic>
        <p:nvPicPr>
          <p:cNvPr id="292" name="Screen Shot 2019-10-22 at 10.52.38 AM.png" descr="Screen Shot 2019-10-22 at 10.52.38 AM.png"/>
          <p:cNvPicPr>
            <a:picLocks noChangeAspect="1"/>
          </p:cNvPicPr>
          <p:nvPr/>
        </p:nvPicPr>
        <p:blipFill>
          <a:blip r:embed="rId3">
            <a:extLst/>
          </a:blip>
          <a:stretch>
            <a:fillRect/>
          </a:stretch>
        </p:blipFill>
        <p:spPr>
          <a:xfrm>
            <a:off x="1712015" y="1615329"/>
            <a:ext cx="9580771" cy="519579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A Novel Microbiota Stratification System Predicts Future Exacerbations in Bronchiectasis…"/>
          <p:cNvSpPr txBox="1"/>
          <p:nvPr/>
        </p:nvSpPr>
        <p:spPr>
          <a:xfrm>
            <a:off x="804907" y="144463"/>
            <a:ext cx="10926242" cy="12223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4900"/>
              </a:lnSpc>
              <a:spcBef>
                <a:spcPts val="1200"/>
              </a:spcBef>
              <a:defRPr sz="2100">
                <a:latin typeface="Times Roman"/>
                <a:ea typeface="Times Roman"/>
                <a:cs typeface="Times Roman"/>
                <a:sym typeface="Times Roman"/>
              </a:defRPr>
            </a:pPr>
            <a:r>
              <a:t>A Novel Microbiota Stratification System Predicts Future Exacerbations in Bronchiectasis </a:t>
            </a:r>
            <a:endParaRPr sz="1200"/>
          </a:p>
          <a:p>
            <a:pPr algn="l" defTabSz="457200">
              <a:lnSpc>
                <a:spcPts val="3000"/>
              </a:lnSpc>
              <a:spcBef>
                <a:spcPts val="1200"/>
              </a:spcBef>
              <a:defRPr sz="1300">
                <a:latin typeface="Times Roman"/>
                <a:ea typeface="Times Roman"/>
                <a:cs typeface="Times Roman"/>
                <a:sym typeface="Times Roman"/>
              </a:defRPr>
            </a:pPr>
            <a:r>
              <a:t>Geraint B. Rogers</a:t>
            </a:r>
            <a:r>
              <a:rPr baseline="53573" sz="900"/>
              <a:t>1</a:t>
            </a:r>
            <a:r>
              <a:t>, Nur Masirah M. Zain</a:t>
            </a:r>
            <a:r>
              <a:rPr baseline="53573" sz="900"/>
              <a:t>2</a:t>
            </a:r>
            <a:r>
              <a:t>, Kenneth D. Bruce</a:t>
            </a:r>
            <a:r>
              <a:rPr baseline="53573" sz="900"/>
              <a:t>2</a:t>
            </a:r>
            <a:r>
              <a:t>*, Lucy D. Burr</a:t>
            </a:r>
            <a:r>
              <a:rPr baseline="53573" sz="900"/>
              <a:t>1</a:t>
            </a:r>
            <a:r>
              <a:t>, Alice C. Chen</a:t>
            </a:r>
            <a:r>
              <a:rPr baseline="53573" sz="900"/>
              <a:t>1</a:t>
            </a:r>
            <a:r>
              <a:t>, Damian W. Rivett</a:t>
            </a:r>
            <a:r>
              <a:rPr baseline="53573" sz="900"/>
              <a:t>3</a:t>
            </a:r>
            <a:r>
              <a:t>, Michael A. McGuckin</a:t>
            </a:r>
            <a:r>
              <a:rPr baseline="53573" sz="900"/>
              <a:t>1</a:t>
            </a:r>
            <a:r>
              <a:t>, and David J. Serisier</a:t>
            </a:r>
            <a:r>
              <a:rPr baseline="53573" sz="900"/>
              <a:t>1,4</a:t>
            </a:r>
            <a:r>
              <a:t>* </a:t>
            </a:r>
          </a:p>
        </p:txBody>
      </p:sp>
      <p:pic>
        <p:nvPicPr>
          <p:cNvPr id="297" name="Screen Shot 2019-10-22 at 11.11.43 AM.png" descr="Screen Shot 2019-10-22 at 11.11.43 AM.png"/>
          <p:cNvPicPr>
            <a:picLocks noChangeAspect="1"/>
          </p:cNvPicPr>
          <p:nvPr/>
        </p:nvPicPr>
        <p:blipFill>
          <a:blip r:embed="rId2">
            <a:extLst/>
          </a:blip>
          <a:stretch>
            <a:fillRect/>
          </a:stretch>
        </p:blipFill>
        <p:spPr>
          <a:xfrm>
            <a:off x="361277" y="2559793"/>
            <a:ext cx="12282246" cy="4634014"/>
          </a:xfrm>
          <a:prstGeom prst="rect">
            <a:avLst/>
          </a:prstGeom>
          <a:ln w="12700">
            <a:miter lim="400000"/>
          </a:ln>
        </p:spPr>
      </p:pic>
      <p:sp>
        <p:nvSpPr>
          <p:cNvPr id="298" name="AnnalsATS Volume 11 Number 4|May 2014"/>
          <p:cNvSpPr txBox="1"/>
          <p:nvPr/>
        </p:nvSpPr>
        <p:spPr>
          <a:xfrm>
            <a:off x="5069921" y="7649386"/>
            <a:ext cx="2849704" cy="5254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3400"/>
              </a:lnSpc>
              <a:spcBef>
                <a:spcPts val="1200"/>
              </a:spcBef>
              <a:defRPr sz="1200">
                <a:latin typeface="Times Roman"/>
                <a:ea typeface="Times Roman"/>
                <a:cs typeface="Times Roman"/>
                <a:sym typeface="Times Roman"/>
              </a:defRPr>
            </a:pPr>
            <a:r>
              <a:t>AnnalsATS Volume 11 Number 4</a:t>
            </a:r>
            <a:r>
              <a:rPr baseline="-17307" sz="1700"/>
              <a:t>|</a:t>
            </a:r>
            <a:r>
              <a:t>May 2014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Potential Clinical Importance of Veillonella Species"/>
          <p:cNvSpPr txBox="1"/>
          <p:nvPr>
            <p:ph type="title"/>
          </p:nvPr>
        </p:nvSpPr>
        <p:spPr>
          <a:prstGeom prst="rect">
            <a:avLst/>
          </a:prstGeom>
        </p:spPr>
        <p:txBody>
          <a:bodyPr/>
          <a:lstStyle/>
          <a:p>
            <a:pPr>
              <a:defRPr sz="4800"/>
            </a:pPr>
            <a:r>
              <a:t>Potential Clinical Importance of </a:t>
            </a:r>
            <a:r>
              <a:rPr i="1">
                <a:latin typeface="+mj-lt"/>
                <a:ea typeface="+mj-ea"/>
                <a:cs typeface="+mj-cs"/>
                <a:sym typeface="Helvetica"/>
              </a:rPr>
              <a:t>Veillonella</a:t>
            </a:r>
            <a:r>
              <a:t> Species</a:t>
            </a:r>
          </a:p>
        </p:txBody>
      </p:sp>
      <p:sp>
        <p:nvSpPr>
          <p:cNvPr id="301" name="anaerobic, gram-negative cocci…"/>
          <p:cNvSpPr txBox="1"/>
          <p:nvPr>
            <p:ph type="body" idx="1"/>
          </p:nvPr>
        </p:nvSpPr>
        <p:spPr>
          <a:prstGeom prst="rect">
            <a:avLst/>
          </a:prstGeom>
        </p:spPr>
        <p:txBody>
          <a:bodyPr/>
          <a:lstStyle/>
          <a:p>
            <a:pPr/>
            <a:r>
              <a:t>anaerobic, gram-negative cocci</a:t>
            </a:r>
          </a:p>
          <a:p>
            <a:pPr/>
            <a:r>
              <a:t>residents of oral cavity, GI tract, vagina</a:t>
            </a:r>
          </a:p>
          <a:p>
            <a:pPr lvl="1"/>
            <a:r>
              <a:t>rarely subjected to anaerobic diagnostic microbiology</a:t>
            </a:r>
          </a:p>
          <a:p>
            <a:pPr lvl="1"/>
            <a:r>
              <a:t>susceptible to antibiotics used for rx of anaerobic infections (B-lactam, clindamycin, metronidazole)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Lung Microbiome - preliminary conclusions"/>
          <p:cNvSpPr txBox="1"/>
          <p:nvPr>
            <p:ph type="title"/>
          </p:nvPr>
        </p:nvSpPr>
        <p:spPr>
          <a:prstGeom prst="rect">
            <a:avLst/>
          </a:prstGeom>
        </p:spPr>
        <p:txBody>
          <a:bodyPr/>
          <a:lstStyle>
            <a:lvl1pPr defTabSz="484886">
              <a:defRPr sz="6600"/>
            </a:lvl1pPr>
          </a:lstStyle>
          <a:p>
            <a:pPr/>
            <a:r>
              <a:t>Lung Microbiome - preliminary conclusions</a:t>
            </a:r>
          </a:p>
        </p:txBody>
      </p:sp>
      <p:sp>
        <p:nvSpPr>
          <p:cNvPr id="304" name="the lungs are not sterile…"/>
          <p:cNvSpPr txBox="1"/>
          <p:nvPr>
            <p:ph type="body" idx="1"/>
          </p:nvPr>
        </p:nvSpPr>
        <p:spPr>
          <a:prstGeom prst="rect">
            <a:avLst/>
          </a:prstGeom>
        </p:spPr>
        <p:txBody>
          <a:bodyPr/>
          <a:lstStyle/>
          <a:p>
            <a:pPr/>
            <a:r>
              <a:t>the lungs are not sterile</a:t>
            </a:r>
          </a:p>
          <a:p>
            <a:pPr/>
            <a:r>
              <a:t>aspiration is an important factor in determining nature of the lung microbiome</a:t>
            </a:r>
          </a:p>
          <a:p>
            <a:pPr/>
            <a:r>
              <a:t>aspiration of clinically relevant quantities of bacteria occurs  in healthy individuals</a:t>
            </a:r>
          </a:p>
          <a:p>
            <a:pPr/>
            <a:r>
              <a:t>oral anaerobes, including species not cultured by routine methods, comprise a significant component of the lung microbiome and may have clinical utility in identifying patients at risk for poor outcomes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The universe is full of magical things patiently waiting for our wits to grow sharper”…"/>
          <p:cNvSpPr txBox="1"/>
          <p:nvPr/>
        </p:nvSpPr>
        <p:spPr>
          <a:xfrm>
            <a:off x="206635" y="4657864"/>
            <a:ext cx="12591530" cy="18475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3600">
                <a:solidFill>
                  <a:srgbClr val="FFFFFF"/>
                </a:solidFill>
                <a:latin typeface="+mj-lt"/>
                <a:ea typeface="+mj-ea"/>
                <a:cs typeface="+mj-cs"/>
                <a:sym typeface="Helvetica"/>
              </a:defRPr>
            </a:pPr>
            <a:r>
              <a:t>“The universe is full of magical things patiently waiting for our wits to grow sharper”</a:t>
            </a:r>
          </a:p>
          <a:p>
            <a:pPr>
              <a:defRPr b="1">
                <a:solidFill>
                  <a:srgbClr val="FFFFFF"/>
                </a:solidFill>
                <a:latin typeface="+mn-lt"/>
                <a:ea typeface="+mn-ea"/>
                <a:cs typeface="+mn-cs"/>
                <a:sym typeface="Helvetica Neue"/>
              </a:defRPr>
            </a:pPr>
          </a:p>
          <a:p>
            <a:pPr>
              <a:defRPr b="1" sz="1800">
                <a:solidFill>
                  <a:srgbClr val="FFFFFF"/>
                </a:solidFill>
                <a:latin typeface="+mn-lt"/>
                <a:ea typeface="+mn-ea"/>
                <a:cs typeface="+mn-cs"/>
                <a:sym typeface="Helvetica Neue"/>
              </a:defRPr>
            </a:pPr>
            <a:r>
              <a:t>                                                                                                                     Eden Phillpots (1862-1960)</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When Should the Diagnosis of Bronchiectasis be suspected"/>
          <p:cNvSpPr txBox="1"/>
          <p:nvPr>
            <p:ph type="title"/>
          </p:nvPr>
        </p:nvSpPr>
        <p:spPr>
          <a:prstGeom prst="rect">
            <a:avLst/>
          </a:prstGeom>
        </p:spPr>
        <p:txBody>
          <a:bodyPr/>
          <a:lstStyle/>
          <a:p>
            <a:pPr lvl="1">
              <a:defRPr i="1" sz="5500">
                <a:latin typeface="+mn-lt"/>
                <a:ea typeface="+mn-ea"/>
                <a:cs typeface="+mn-cs"/>
                <a:sym typeface="Helvetica Neue"/>
              </a:defRPr>
            </a:pPr>
            <a:r>
              <a:t>When Should the Diagnosis of Bronchiectasis be suspected</a:t>
            </a:r>
          </a:p>
        </p:txBody>
      </p:sp>
      <p:sp>
        <p:nvSpPr>
          <p:cNvPr id="309" name="Persistent productive cough…"/>
          <p:cNvSpPr txBox="1"/>
          <p:nvPr>
            <p:ph type="body" idx="1"/>
          </p:nvPr>
        </p:nvSpPr>
        <p:spPr>
          <a:xfrm>
            <a:off x="952500" y="2597150"/>
            <a:ext cx="11099800" cy="6286500"/>
          </a:xfrm>
          <a:prstGeom prst="rect">
            <a:avLst/>
          </a:prstGeom>
        </p:spPr>
        <p:txBody>
          <a:bodyPr/>
          <a:lstStyle/>
          <a:p>
            <a:pPr>
              <a:buSzPct val="154000"/>
            </a:pPr>
            <a:r>
              <a:t>Persistent productive cough</a:t>
            </a:r>
          </a:p>
          <a:p>
            <a:pPr lvl="1" marL="596900" indent="-152400">
              <a:buClr>
                <a:schemeClr val="accent5"/>
              </a:buClr>
              <a:buSzPct val="75000"/>
              <a:buFont typeface="Helvetica Neue"/>
              <a:buChar char="✓"/>
            </a:pPr>
            <a:r>
              <a:t>Daily sputum production</a:t>
            </a:r>
          </a:p>
          <a:p>
            <a:pPr lvl="1" marL="596900" indent="-152400">
              <a:buClr>
                <a:schemeClr val="accent5"/>
              </a:buClr>
              <a:buSzPct val="75000"/>
              <a:buFont typeface="Helvetica Neue"/>
              <a:buChar char="✓"/>
            </a:pPr>
            <a:r>
              <a:t>Symptoms for many years</a:t>
            </a:r>
          </a:p>
          <a:p>
            <a:pPr lvl="1" marL="596900" indent="-152400">
              <a:buClr>
                <a:schemeClr val="accent5"/>
              </a:buClr>
              <a:buSzPct val="75000"/>
              <a:buFont typeface="Helvetica Neue"/>
              <a:buChar char="✓"/>
            </a:pPr>
            <a:r>
              <a:t>Sputum colonization with Pseudomonas aeruginosa</a:t>
            </a:r>
          </a:p>
          <a:p>
            <a:pPr lvl="1" marL="596900" indent="-152400">
              <a:buClr>
                <a:schemeClr val="accent5"/>
              </a:buClr>
              <a:buSzPct val="75000"/>
              <a:buFont typeface="Helvetica Neue"/>
              <a:buChar char="✓"/>
            </a:pPr>
            <a:r>
              <a:t>Recurrent respiratory tract infections</a:t>
            </a:r>
          </a:p>
          <a:p>
            <a:pPr lvl="1" marL="596900" indent="-152400">
              <a:buClr>
                <a:schemeClr val="accent5"/>
              </a:buClr>
              <a:buSzPct val="75000"/>
              <a:buFont typeface="Helvetica Neue"/>
              <a:buChar char="✓"/>
            </a:pPr>
            <a:r>
              <a:t>Unexplained hemoptysis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Making the Diagnosis…"/>
          <p:cNvSpPr txBox="1"/>
          <p:nvPr>
            <p:ph type="title"/>
          </p:nvPr>
        </p:nvSpPr>
        <p:spPr>
          <a:xfrm>
            <a:off x="1140221" y="254000"/>
            <a:ext cx="10724358" cy="2159000"/>
          </a:xfrm>
          <a:prstGeom prst="rect">
            <a:avLst/>
          </a:prstGeom>
        </p:spPr>
        <p:txBody>
          <a:bodyPr/>
          <a:lstStyle/>
          <a:p>
            <a:pPr>
              <a:defRPr i="1" sz="6400">
                <a:latin typeface="+mn-lt"/>
                <a:ea typeface="+mn-ea"/>
                <a:cs typeface="+mn-cs"/>
                <a:sym typeface="Helvetica Neue"/>
              </a:defRPr>
            </a:pPr>
            <a:r>
              <a:t>Making the Diagnosis</a:t>
            </a:r>
          </a:p>
          <a:p>
            <a:pPr>
              <a:defRPr i="1" sz="6400">
                <a:latin typeface="+mn-lt"/>
                <a:ea typeface="+mn-ea"/>
                <a:cs typeface="+mn-cs"/>
                <a:sym typeface="Helvetica Neue"/>
              </a:defRPr>
            </a:pPr>
            <a:r>
              <a:t>of Bronchiectasis</a:t>
            </a:r>
          </a:p>
        </p:txBody>
      </p:sp>
      <p:sp>
        <p:nvSpPr>
          <p:cNvPr id="312" name="Take a careful history - the Patient is always a better source of information than the EMR…"/>
          <p:cNvSpPr txBox="1"/>
          <p:nvPr>
            <p:ph type="body" idx="1"/>
          </p:nvPr>
        </p:nvSpPr>
        <p:spPr>
          <a:xfrm>
            <a:off x="952500" y="3120453"/>
            <a:ext cx="11099800" cy="5239893"/>
          </a:xfrm>
          <a:prstGeom prst="rect">
            <a:avLst/>
          </a:prstGeom>
        </p:spPr>
        <p:txBody>
          <a:bodyPr/>
          <a:lstStyle/>
          <a:p>
            <a:pPr marL="293370" indent="-293370" defTabSz="385572">
              <a:spcBef>
                <a:spcPts val="2700"/>
              </a:spcBef>
              <a:defRPr sz="2100"/>
            </a:pPr>
            <a:r>
              <a:t>Take a careful history - the Patient is always a better source of information than the EMR</a:t>
            </a:r>
          </a:p>
          <a:p>
            <a:pPr lvl="2" marL="880110" indent="-293369" defTabSz="385572">
              <a:spcBef>
                <a:spcPts val="2700"/>
              </a:spcBef>
              <a:defRPr sz="2100"/>
            </a:pPr>
            <a:r>
              <a:t>childhood illnesses</a:t>
            </a:r>
          </a:p>
          <a:p>
            <a:pPr lvl="2" marL="880110" indent="-293369" defTabSz="385572">
              <a:spcBef>
                <a:spcPts val="2700"/>
              </a:spcBef>
              <a:defRPr sz="2100"/>
            </a:pPr>
            <a:r>
              <a:t>history of TB</a:t>
            </a:r>
          </a:p>
          <a:p>
            <a:pPr lvl="2" marL="880110" indent="-293369" defTabSz="385572">
              <a:spcBef>
                <a:spcPts val="2700"/>
              </a:spcBef>
              <a:defRPr sz="2100"/>
            </a:pPr>
            <a:r>
              <a:t>history of pneumonia or sinusitis</a:t>
            </a:r>
          </a:p>
          <a:p>
            <a:pPr lvl="2" marL="880110" indent="-293369" defTabSz="385572">
              <a:spcBef>
                <a:spcPts val="2700"/>
              </a:spcBef>
              <a:defRPr sz="2100"/>
            </a:pPr>
            <a:r>
              <a:t>signs or symptoms of collagen vascular disease/ILD</a:t>
            </a:r>
          </a:p>
          <a:p>
            <a:pPr marL="293370" indent="-293370" defTabSz="385572">
              <a:spcBef>
                <a:spcPts val="2700"/>
              </a:spcBef>
              <a:defRPr sz="2100"/>
            </a:pPr>
            <a:r>
              <a:t>Order a non-contrast HRCT chest</a:t>
            </a:r>
          </a:p>
          <a:p>
            <a:pPr marL="293370" indent="-293370" defTabSz="385572">
              <a:spcBef>
                <a:spcPts val="2700"/>
              </a:spcBef>
              <a:defRPr sz="2100"/>
            </a:pPr>
            <a:r>
              <a:t>If the CT shows bronchiectasis don’t stop there - ask “why”?</a:t>
            </a:r>
          </a:p>
          <a:p>
            <a:pPr marL="293370" indent="-293370" defTabSz="385572">
              <a:spcBef>
                <a:spcPts val="2700"/>
              </a:spcBef>
              <a:defRPr sz="2100"/>
            </a:pPr>
            <a:r>
              <a:t>If unsure about “why” refer for pulmonary consult</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CT Features of Bronchiectasis"/>
          <p:cNvSpPr txBox="1"/>
          <p:nvPr>
            <p:ph type="title"/>
          </p:nvPr>
        </p:nvSpPr>
        <p:spPr>
          <a:prstGeom prst="rect">
            <a:avLst/>
          </a:prstGeom>
        </p:spPr>
        <p:txBody>
          <a:bodyPr/>
          <a:lstStyle>
            <a:lvl1pPr>
              <a:defRPr sz="5500"/>
            </a:lvl1pPr>
          </a:lstStyle>
          <a:p>
            <a:pPr/>
            <a:r>
              <a:t>CT Features of Bronchiectasis</a:t>
            </a:r>
          </a:p>
        </p:txBody>
      </p:sp>
      <p:sp>
        <p:nvSpPr>
          <p:cNvPr id="315" name="Bronchiectasis is defined by bronchial dilatation as suggested by one or more of the following…"/>
          <p:cNvSpPr txBox="1"/>
          <p:nvPr>
            <p:ph type="body" idx="1"/>
          </p:nvPr>
        </p:nvSpPr>
        <p:spPr>
          <a:prstGeom prst="rect">
            <a:avLst/>
          </a:prstGeom>
        </p:spPr>
        <p:txBody>
          <a:bodyPr/>
          <a:lstStyle/>
          <a:p>
            <a:pPr/>
            <a:r>
              <a:t>Bronchiectasis is defined by bronchial dilatation as suggested by one or more of the following</a:t>
            </a:r>
          </a:p>
          <a:p>
            <a:pPr lvl="1"/>
            <a:r>
              <a:t>Broncho-arterial ratio &gt;1 (internal airway lumen vs adjacent pulmonary artery)</a:t>
            </a:r>
          </a:p>
          <a:p>
            <a:pPr lvl="1"/>
            <a:r>
              <a:t>Lack of airway tapering</a:t>
            </a:r>
          </a:p>
          <a:p>
            <a:pPr lvl="1"/>
            <a:r>
              <a:t>Airway visibility within 1 cm of costal pleural surface or touching mediastinal pleura</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When your map and the ground disagree the ground is usually right…"/>
          <p:cNvSpPr txBox="1"/>
          <p:nvPr/>
        </p:nvSpPr>
        <p:spPr>
          <a:xfrm>
            <a:off x="1454110" y="3591852"/>
            <a:ext cx="10096580" cy="11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i="1">
                <a:solidFill>
                  <a:srgbClr val="FFFFFF"/>
                </a:solidFill>
                <a:latin typeface="+mn-lt"/>
                <a:ea typeface="+mn-ea"/>
                <a:cs typeface="+mn-cs"/>
                <a:sym typeface="Helvetica Neue"/>
              </a:defRPr>
            </a:pPr>
            <a:r>
              <a:t>When your map and the ground disagree the ground is usually right</a:t>
            </a:r>
          </a:p>
          <a:p>
            <a:pPr>
              <a:defRPr b="1">
                <a:solidFill>
                  <a:srgbClr val="FFFFFF"/>
                </a:solidFill>
                <a:latin typeface="+mn-lt"/>
                <a:ea typeface="+mn-ea"/>
                <a:cs typeface="+mn-cs"/>
                <a:sym typeface="Helvetica Neue"/>
              </a:defRPr>
            </a:pPr>
          </a:p>
          <a:p>
            <a:pPr>
              <a:defRPr i="1" sz="1800">
                <a:solidFill>
                  <a:srgbClr val="FFFFFF"/>
                </a:solidFill>
                <a:latin typeface="+mn-lt"/>
                <a:ea typeface="+mn-ea"/>
                <a:cs typeface="+mn-cs"/>
                <a:sym typeface="Helvetica Neue"/>
              </a:defRPr>
            </a:pPr>
            <a:r>
              <a:t>                                                                                                  old bush pilot saying</a:t>
            </a:r>
          </a:p>
        </p:txBody>
      </p:sp>
      <p:sp>
        <p:nvSpPr>
          <p:cNvPr id="172" name="when the patient with bronchiectasis tells you they are sick, they are usually right"/>
          <p:cNvSpPr txBox="1"/>
          <p:nvPr/>
        </p:nvSpPr>
        <p:spPr>
          <a:xfrm>
            <a:off x="272490" y="7757769"/>
            <a:ext cx="1195181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solidFill>
                  <a:srgbClr val="FFFFFF"/>
                </a:solidFill>
                <a:latin typeface="+mn-lt"/>
                <a:ea typeface="+mn-ea"/>
                <a:cs typeface="+mn-cs"/>
                <a:sym typeface="Helvetica Neue"/>
              </a:defRPr>
            </a:lvl1pPr>
          </a:lstStyle>
          <a:p>
            <a:pPr/>
            <a:r>
              <a:t>when the patient with bronchiectasis tells you they are sick, they are usually right</a:t>
            </a:r>
          </a:p>
        </p:txBody>
      </p:sp>
      <p:sp>
        <p:nvSpPr>
          <p:cNvPr id="173" name="Some “truths” transcend the need for proof"/>
          <p:cNvSpPr txBox="1"/>
          <p:nvPr/>
        </p:nvSpPr>
        <p:spPr>
          <a:xfrm>
            <a:off x="553719" y="887783"/>
            <a:ext cx="11389361" cy="7837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4600">
                <a:solidFill>
                  <a:srgbClr val="FFFFFF"/>
                </a:solidFill>
                <a:latin typeface="+mn-lt"/>
                <a:ea typeface="+mn-ea"/>
                <a:cs typeface="+mn-cs"/>
                <a:sym typeface="Helvetica Neue"/>
              </a:defRPr>
            </a:lvl1pPr>
          </a:lstStyle>
          <a:p>
            <a:pPr/>
            <a:r>
              <a:t>Some “truths” transcend the need for proof</a:t>
            </a:r>
          </a:p>
        </p:txBody>
      </p:sp>
      <p:sp>
        <p:nvSpPr>
          <p:cNvPr id="174" name="“the patient will always tell you what is wrong with them”"/>
          <p:cNvSpPr txBox="1"/>
          <p:nvPr/>
        </p:nvSpPr>
        <p:spPr>
          <a:xfrm>
            <a:off x="2274213" y="5793054"/>
            <a:ext cx="845637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solidFill>
                  <a:srgbClr val="FFFFFF"/>
                </a:solidFill>
                <a:latin typeface="+mn-lt"/>
                <a:ea typeface="+mn-ea"/>
                <a:cs typeface="+mn-cs"/>
                <a:sym typeface="Helvetica Neue"/>
              </a:defRPr>
            </a:lvl1pPr>
          </a:lstStyle>
          <a:p>
            <a:pPr/>
            <a:r>
              <a:t>“the patient will always tell you what is wrong with them”</a:t>
            </a:r>
          </a:p>
        </p:txBody>
      </p:sp>
      <p:sp>
        <p:nvSpPr>
          <p:cNvPr id="175" name="Line"/>
          <p:cNvSpPr/>
          <p:nvPr/>
        </p:nvSpPr>
        <p:spPr>
          <a:xfrm>
            <a:off x="598287" y="2463749"/>
            <a:ext cx="11300226" cy="2"/>
          </a:xfrm>
          <a:prstGeom prst="line">
            <a:avLst/>
          </a:prstGeom>
          <a:ln w="76200">
            <a:solidFill>
              <a:srgbClr val="FFFFFF"/>
            </a:solidFill>
            <a:miter lim="400000"/>
          </a:ln>
        </p:spPr>
        <p:txBody>
          <a:bodyPr lIns="45718" tIns="45718" rIns="45718" bIns="45718"/>
          <a:lstStyle/>
          <a:p>
            <a:pPr>
              <a:defRPr>
                <a:solidFill>
                  <a:srgbClr val="FFFFFF"/>
                </a:solidFill>
              </a:defRPr>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Indirect CT findings associated with bronchiectasis"/>
          <p:cNvSpPr txBox="1"/>
          <p:nvPr>
            <p:ph type="title"/>
          </p:nvPr>
        </p:nvSpPr>
        <p:spPr>
          <a:prstGeom prst="rect">
            <a:avLst/>
          </a:prstGeom>
        </p:spPr>
        <p:txBody>
          <a:bodyPr/>
          <a:lstStyle>
            <a:lvl1pPr>
              <a:defRPr i="1" sz="5500">
                <a:latin typeface="+mn-lt"/>
                <a:ea typeface="+mn-ea"/>
                <a:cs typeface="+mn-cs"/>
                <a:sym typeface="Helvetica Neue"/>
              </a:defRPr>
            </a:lvl1pPr>
          </a:lstStyle>
          <a:p>
            <a:pPr/>
            <a:r>
              <a:t>Indirect CT findings associated with bronchiectasis</a:t>
            </a:r>
          </a:p>
        </p:txBody>
      </p:sp>
      <p:sp>
        <p:nvSpPr>
          <p:cNvPr id="318" name="Bronchial wall thickening…"/>
          <p:cNvSpPr txBox="1"/>
          <p:nvPr>
            <p:ph type="body" sz="half" idx="1"/>
          </p:nvPr>
        </p:nvSpPr>
        <p:spPr>
          <a:xfrm>
            <a:off x="952500" y="3573983"/>
            <a:ext cx="11099800" cy="4332834"/>
          </a:xfrm>
          <a:prstGeom prst="rect">
            <a:avLst/>
          </a:prstGeom>
        </p:spPr>
        <p:txBody>
          <a:bodyPr/>
          <a:lstStyle/>
          <a:p>
            <a:pPr/>
            <a:r>
              <a:t>Bronchial wall thickening</a:t>
            </a:r>
          </a:p>
          <a:p>
            <a:pPr/>
            <a:r>
              <a:t>Mucus impaction</a:t>
            </a:r>
          </a:p>
          <a:p>
            <a:pPr/>
            <a:r>
              <a:t>Mosaic pattern lung attenuation/air trapping on expiratory CT</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image.png" descr="image.png"/>
          <p:cNvPicPr>
            <a:picLocks noChangeAspect="1"/>
          </p:cNvPicPr>
          <p:nvPr/>
        </p:nvPicPr>
        <p:blipFill>
          <a:blip r:embed="rId3">
            <a:extLst/>
          </a:blip>
          <a:stretch>
            <a:fillRect/>
          </a:stretch>
        </p:blipFill>
        <p:spPr>
          <a:xfrm>
            <a:off x="9361144" y="9169897"/>
            <a:ext cx="3207375" cy="496049"/>
          </a:xfrm>
          <a:prstGeom prst="rect">
            <a:avLst/>
          </a:prstGeom>
          <a:ln w="12700">
            <a:miter lim="400000"/>
          </a:ln>
        </p:spPr>
      </p:pic>
      <p:sp>
        <p:nvSpPr>
          <p:cNvPr id="323" name="Barker AF. N Engl J Med 2002;346:1383-1393."/>
          <p:cNvSpPr txBox="1"/>
          <p:nvPr>
            <p:ph type="title" idx="4294967295"/>
          </p:nvPr>
        </p:nvSpPr>
        <p:spPr>
          <a:xfrm>
            <a:off x="416360" y="9144000"/>
            <a:ext cx="8809319" cy="456204"/>
          </a:xfrm>
          <a:prstGeom prst="rect">
            <a:avLst/>
          </a:prstGeom>
        </p:spPr>
        <p:txBody>
          <a:bodyPr lIns="0" tIns="0" rIns="0" bIns="0"/>
          <a:lstStyle>
            <a:lvl1pPr algn="l" defTabSz="573740">
              <a:lnSpc>
                <a:spcPct val="93000"/>
              </a:lnSpc>
              <a:tabLst>
                <a:tab pos="901700" algn="l"/>
                <a:tab pos="1816100" algn="l"/>
                <a:tab pos="2717800" algn="l"/>
                <a:tab pos="3632200" algn="l"/>
                <a:tab pos="4533900" algn="l"/>
                <a:tab pos="5448300" algn="l"/>
                <a:tab pos="6350000" algn="l"/>
                <a:tab pos="7264400" algn="l"/>
                <a:tab pos="8166100" algn="l"/>
              </a:tabLst>
              <a:defRPr b="1" sz="1400">
                <a:latin typeface="Arial"/>
                <a:ea typeface="Arial"/>
                <a:cs typeface="Arial"/>
                <a:sym typeface="Arial"/>
              </a:defRPr>
            </a:lvl1pPr>
          </a:lstStyle>
          <a:p>
            <a:pPr/>
            <a:r>
              <a:t>Barker AF. N Engl J Med 2002;346:1383-1393.</a:t>
            </a:r>
          </a:p>
        </p:txBody>
      </p:sp>
      <p:pic>
        <p:nvPicPr>
          <p:cNvPr id="324" name="image.jpeg" descr="image.jpeg"/>
          <p:cNvPicPr>
            <a:picLocks noChangeAspect="1"/>
          </p:cNvPicPr>
          <p:nvPr/>
        </p:nvPicPr>
        <p:blipFill>
          <a:blip r:embed="rId4">
            <a:extLst/>
          </a:blip>
          <a:stretch>
            <a:fillRect/>
          </a:stretch>
        </p:blipFill>
        <p:spPr>
          <a:xfrm>
            <a:off x="3809003" y="1784972"/>
            <a:ext cx="5386795" cy="6866967"/>
          </a:xfrm>
          <a:prstGeom prst="rect">
            <a:avLst/>
          </a:prstGeom>
          <a:ln w="12700">
            <a:miter lim="400000"/>
          </a:ln>
        </p:spPr>
      </p:pic>
      <p:sp>
        <p:nvSpPr>
          <p:cNvPr id="325" name="High-Resolution Computed Tomographic Images of Lungs with Bronchiectasis."/>
          <p:cNvSpPr txBox="1"/>
          <p:nvPr/>
        </p:nvSpPr>
        <p:spPr>
          <a:xfrm>
            <a:off x="764987" y="715023"/>
            <a:ext cx="11474826" cy="32106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147481">
              <a:lnSpc>
                <a:spcPct val="97000"/>
              </a:lnSpc>
              <a:tabLst>
                <a:tab pos="901700" algn="l"/>
                <a:tab pos="1816100" algn="l"/>
                <a:tab pos="2717800" algn="l"/>
                <a:tab pos="3632200" algn="l"/>
                <a:tab pos="4533900" algn="l"/>
                <a:tab pos="5448300" algn="l"/>
                <a:tab pos="6350000" algn="l"/>
                <a:tab pos="7264400" algn="l"/>
                <a:tab pos="8166100" algn="l"/>
                <a:tab pos="9080500" algn="l"/>
                <a:tab pos="9982200" algn="l"/>
                <a:tab pos="10896600" algn="l"/>
              </a:tabLst>
              <a:defRPr b="1" sz="2200">
                <a:solidFill>
                  <a:srgbClr val="FFFFFF"/>
                </a:solidFill>
                <a:latin typeface="Arial"/>
                <a:ea typeface="Arial"/>
                <a:cs typeface="Arial"/>
                <a:sym typeface="Arial"/>
              </a:defRPr>
            </a:lvl1pPr>
          </a:lstStyle>
          <a:p>
            <a:pPr/>
            <a:r>
              <a:t>High-Resolution Computed Tomographic Images of Lungs with Bronchiectasis.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Screen Shot 2019-10-16 at 8.36.41 AM.png" descr="Screen Shot 2019-10-16 at 8.36.41 AM.png"/>
          <p:cNvPicPr>
            <a:picLocks noChangeAspect="1"/>
          </p:cNvPicPr>
          <p:nvPr/>
        </p:nvPicPr>
        <p:blipFill>
          <a:blip r:embed="rId2">
            <a:extLst/>
          </a:blip>
          <a:stretch>
            <a:fillRect/>
          </a:stretch>
        </p:blipFill>
        <p:spPr>
          <a:xfrm>
            <a:off x="-85374" y="-140026"/>
            <a:ext cx="13175548" cy="10151655"/>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Screen Shot 2019-10-16 at 8.38.01 AM.png" descr="Screen Shot 2019-10-16 at 8.38.01 AM.png"/>
          <p:cNvPicPr>
            <a:picLocks noChangeAspect="1"/>
          </p:cNvPicPr>
          <p:nvPr/>
        </p:nvPicPr>
        <p:blipFill>
          <a:blip r:embed="rId2">
            <a:extLst/>
          </a:blip>
          <a:stretch>
            <a:fillRect/>
          </a:stretch>
        </p:blipFill>
        <p:spPr>
          <a:xfrm>
            <a:off x="-64902" y="-32527"/>
            <a:ext cx="13134605" cy="9818655"/>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Challenges in management of bronchiectasis in Alaskan Natives -  co-morbidities and social determinants of health"/>
          <p:cNvSpPr txBox="1"/>
          <p:nvPr>
            <p:ph type="title"/>
          </p:nvPr>
        </p:nvSpPr>
        <p:spPr>
          <a:prstGeom prst="rect">
            <a:avLst/>
          </a:prstGeom>
        </p:spPr>
        <p:txBody>
          <a:bodyPr/>
          <a:lstStyle>
            <a:lvl1pPr defTabSz="303783">
              <a:defRPr sz="4100"/>
            </a:lvl1pPr>
          </a:lstStyle>
          <a:p>
            <a:pPr/>
            <a:r>
              <a:t>Challenges in management of bronchiectasis in Alaskan Natives -  co-morbidities and social determinants of health</a:t>
            </a:r>
          </a:p>
        </p:txBody>
      </p:sp>
      <p:sp>
        <p:nvSpPr>
          <p:cNvPr id="334" name="poor dentition…"/>
          <p:cNvSpPr txBox="1"/>
          <p:nvPr>
            <p:ph type="body" idx="1"/>
          </p:nvPr>
        </p:nvSpPr>
        <p:spPr>
          <a:xfrm>
            <a:off x="952500" y="2597150"/>
            <a:ext cx="11099800" cy="6286500"/>
          </a:xfrm>
          <a:prstGeom prst="rect">
            <a:avLst/>
          </a:prstGeom>
        </p:spPr>
        <p:txBody>
          <a:bodyPr/>
          <a:lstStyle/>
          <a:p>
            <a:pPr/>
            <a:r>
              <a:t>poor dentition</a:t>
            </a:r>
          </a:p>
          <a:p>
            <a:pPr/>
            <a:r>
              <a:t>tobacco addiction</a:t>
            </a:r>
          </a:p>
          <a:p>
            <a:pPr/>
            <a:r>
              <a:t>Alcoholism</a:t>
            </a:r>
          </a:p>
          <a:p>
            <a:pPr/>
            <a:r>
              <a:t>prompt access to care during exacerbations</a:t>
            </a:r>
          </a:p>
          <a:p>
            <a:pPr/>
            <a:r>
              <a:t>crowded living conditions/lack of running water</a:t>
            </a:r>
          </a:p>
          <a:p>
            <a:pPr/>
            <a:r>
              <a:t>poverty</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bank robbers preachers and dj's.pdf" descr="bank robbers preachers and dj's.pdf"/>
          <p:cNvPicPr>
            <a:picLocks noChangeAspect="1"/>
          </p:cNvPicPr>
          <p:nvPr/>
        </p:nvPicPr>
        <p:blipFill>
          <a:blip r:embed="rId2">
            <a:extLst/>
          </a:blip>
          <a:stretch>
            <a:fillRect/>
          </a:stretch>
        </p:blipFill>
        <p:spPr>
          <a:xfrm>
            <a:off x="1420578" y="1751749"/>
            <a:ext cx="10163644" cy="7853726"/>
          </a:xfrm>
          <a:prstGeom prst="rect">
            <a:avLst/>
          </a:prstGeom>
          <a:ln w="12700">
            <a:miter lim="400000"/>
          </a:ln>
        </p:spPr>
      </p:pic>
      <p:sp>
        <p:nvSpPr>
          <p:cNvPr id="337" name="What Do Bank Robbers, DJs and Preachers Have in Common?"/>
          <p:cNvSpPr txBox="1"/>
          <p:nvPr/>
        </p:nvSpPr>
        <p:spPr>
          <a:xfrm>
            <a:off x="401268" y="717094"/>
            <a:ext cx="1220226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200">
                <a:solidFill>
                  <a:srgbClr val="FFFFFF"/>
                </a:solidFill>
                <a:latin typeface="+mn-lt"/>
                <a:ea typeface="+mn-ea"/>
                <a:cs typeface="+mn-cs"/>
                <a:sym typeface="Helvetica Neue"/>
              </a:defRPr>
            </a:lvl1pPr>
          </a:lstStyle>
          <a:p>
            <a:pPr/>
            <a:r>
              <a:t>What Do Bank Robbers, DJs and Preachers Have in Common?</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Oval"/>
          <p:cNvSpPr/>
          <p:nvPr/>
        </p:nvSpPr>
        <p:spPr>
          <a:xfrm>
            <a:off x="1261814" y="1639614"/>
            <a:ext cx="7506248" cy="6267849"/>
          </a:xfrm>
          <a:prstGeom prst="ellipse">
            <a:avLst/>
          </a:prstGeom>
          <a:ln w="63500">
            <a:solidFill>
              <a:srgbClr val="FFFFFF"/>
            </a:solidFill>
            <a:miter lim="400000"/>
          </a:ln>
        </p:spPr>
        <p:txBody>
          <a:bodyPr lIns="50800" tIns="50800" rIns="50800" bIns="50800" anchor="ctr"/>
          <a:lstStyle/>
          <a:p>
            <a:pPr>
              <a:defRPr sz="2200">
                <a:solidFill>
                  <a:srgbClr val="FFFFFF"/>
                </a:solidFill>
              </a:defRPr>
            </a:pPr>
          </a:p>
        </p:txBody>
      </p:sp>
      <p:sp>
        <p:nvSpPr>
          <p:cNvPr id="340" name="Oval"/>
          <p:cNvSpPr/>
          <p:nvPr/>
        </p:nvSpPr>
        <p:spPr>
          <a:xfrm>
            <a:off x="4513187" y="1639614"/>
            <a:ext cx="7506248" cy="6267849"/>
          </a:xfrm>
          <a:prstGeom prst="ellipse">
            <a:avLst/>
          </a:prstGeom>
          <a:ln w="63500">
            <a:solidFill>
              <a:srgbClr val="FFFFFF"/>
            </a:solidFill>
            <a:miter lim="400000"/>
          </a:ln>
        </p:spPr>
        <p:txBody>
          <a:bodyPr lIns="50800" tIns="50800" rIns="50800" bIns="50800" anchor="ctr"/>
          <a:lstStyle/>
          <a:p>
            <a:pPr>
              <a:defRPr sz="2200">
                <a:solidFill>
                  <a:srgbClr val="FFFFFF"/>
                </a:solidFill>
              </a:defRPr>
            </a:pPr>
          </a:p>
        </p:txBody>
      </p:sp>
      <p:sp>
        <p:nvSpPr>
          <p:cNvPr id="341" name="Chronic Cough…"/>
          <p:cNvSpPr txBox="1"/>
          <p:nvPr/>
        </p:nvSpPr>
        <p:spPr>
          <a:xfrm>
            <a:off x="5023179" y="3901106"/>
            <a:ext cx="2958441" cy="17448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91703" indent="-291703" algn="l">
              <a:buSzPct val="145000"/>
              <a:buChar char="•"/>
              <a:defRPr i="1" sz="2100">
                <a:solidFill>
                  <a:srgbClr val="FF2600"/>
                </a:solidFill>
              </a:defRPr>
            </a:pPr>
            <a:r>
              <a:t>Chronic Cough</a:t>
            </a:r>
          </a:p>
          <a:p>
            <a:pPr marL="291703" indent="-291703" algn="l">
              <a:buSzPct val="145000"/>
              <a:buChar char="•"/>
              <a:defRPr i="1" sz="2100">
                <a:solidFill>
                  <a:srgbClr val="FF2600"/>
                </a:solidFill>
              </a:defRPr>
            </a:pPr>
            <a:r>
              <a:t>Sputum Production</a:t>
            </a:r>
          </a:p>
          <a:p>
            <a:pPr marL="291703" indent="-291703" algn="l">
              <a:buSzPct val="145000"/>
              <a:buChar char="•"/>
              <a:defRPr i="1" sz="2100">
                <a:solidFill>
                  <a:srgbClr val="FF2600"/>
                </a:solidFill>
              </a:defRPr>
            </a:pPr>
            <a:r>
              <a:t>Recurrent exacerbations</a:t>
            </a:r>
          </a:p>
          <a:p>
            <a:pPr marL="291703" indent="-291703" algn="l">
              <a:buSzPct val="145000"/>
              <a:buChar char="•"/>
              <a:defRPr i="1" sz="2100">
                <a:solidFill>
                  <a:srgbClr val="FF2600"/>
                </a:solidFill>
              </a:defRPr>
            </a:pPr>
            <a:r>
              <a:t>airflow obstruction</a:t>
            </a:r>
          </a:p>
        </p:txBody>
      </p:sp>
      <p:sp>
        <p:nvSpPr>
          <p:cNvPr id="342" name="COPD -…"/>
          <p:cNvSpPr txBox="1"/>
          <p:nvPr/>
        </p:nvSpPr>
        <p:spPr>
          <a:xfrm>
            <a:off x="2592627" y="2487270"/>
            <a:ext cx="2168044" cy="11976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FFFB00"/>
                </a:solidFill>
                <a:latin typeface="+mn-lt"/>
                <a:ea typeface="+mn-ea"/>
                <a:cs typeface="+mn-cs"/>
                <a:sym typeface="Helvetica Neue"/>
              </a:defRPr>
            </a:pPr>
            <a:r>
              <a:t>COPD -</a:t>
            </a:r>
          </a:p>
          <a:p>
            <a:pPr>
              <a:defRPr b="1">
                <a:solidFill>
                  <a:srgbClr val="FFFB00"/>
                </a:solidFill>
                <a:latin typeface="+mn-lt"/>
                <a:ea typeface="+mn-ea"/>
                <a:cs typeface="+mn-cs"/>
                <a:sym typeface="Helvetica Neue"/>
              </a:defRPr>
            </a:pPr>
            <a:r>
              <a:t>A Physiologic </a:t>
            </a:r>
          </a:p>
          <a:p>
            <a:pPr>
              <a:defRPr b="1">
                <a:solidFill>
                  <a:srgbClr val="FFFB00"/>
                </a:solidFill>
                <a:latin typeface="+mn-lt"/>
                <a:ea typeface="+mn-ea"/>
                <a:cs typeface="+mn-cs"/>
                <a:sym typeface="Helvetica Neue"/>
              </a:defRPr>
            </a:pPr>
            <a:r>
              <a:t>Diagnosis</a:t>
            </a:r>
          </a:p>
        </p:txBody>
      </p:sp>
      <p:sp>
        <p:nvSpPr>
          <p:cNvPr id="343" name="Exposure Plus…"/>
          <p:cNvSpPr txBox="1"/>
          <p:nvPr/>
        </p:nvSpPr>
        <p:spPr>
          <a:xfrm>
            <a:off x="2327299" y="6017717"/>
            <a:ext cx="2698701" cy="11979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a:solidFill>
                  <a:srgbClr val="FFFFFF"/>
                </a:solidFill>
                <a:latin typeface="+mn-lt"/>
                <a:ea typeface="+mn-ea"/>
                <a:cs typeface="+mn-cs"/>
                <a:sym typeface="Helvetica Neue"/>
              </a:defRPr>
            </a:pPr>
            <a:r>
              <a:t>Exposure Plus</a:t>
            </a:r>
          </a:p>
          <a:p>
            <a:pPr>
              <a:defRPr i="1">
                <a:solidFill>
                  <a:srgbClr val="FFFFFF"/>
                </a:solidFill>
                <a:latin typeface="+mn-lt"/>
                <a:ea typeface="+mn-ea"/>
                <a:cs typeface="+mn-cs"/>
                <a:sym typeface="Helvetica Neue"/>
              </a:defRPr>
            </a:pPr>
            <a:r>
              <a:t>Irreversible Airflow </a:t>
            </a:r>
          </a:p>
          <a:p>
            <a:pPr>
              <a:defRPr i="1">
                <a:solidFill>
                  <a:srgbClr val="FFFFFF"/>
                </a:solidFill>
                <a:latin typeface="+mn-lt"/>
                <a:ea typeface="+mn-ea"/>
                <a:cs typeface="+mn-cs"/>
                <a:sym typeface="Helvetica Neue"/>
              </a:defRPr>
            </a:pPr>
            <a:r>
              <a:t>Obstruction</a:t>
            </a:r>
          </a:p>
        </p:txBody>
      </p:sp>
      <p:sp>
        <p:nvSpPr>
          <p:cNvPr id="344" name="Bronchiectasis -…"/>
          <p:cNvSpPr txBox="1"/>
          <p:nvPr/>
        </p:nvSpPr>
        <p:spPr>
          <a:xfrm>
            <a:off x="8425940" y="2487270"/>
            <a:ext cx="2490217" cy="11976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FFFB00"/>
                </a:solidFill>
                <a:latin typeface="+mn-lt"/>
                <a:ea typeface="+mn-ea"/>
                <a:cs typeface="+mn-cs"/>
                <a:sym typeface="Helvetica Neue"/>
              </a:defRPr>
            </a:pPr>
            <a:r>
              <a:t>Bronchiectasis -</a:t>
            </a:r>
          </a:p>
          <a:p>
            <a:pPr>
              <a:defRPr b="1">
                <a:solidFill>
                  <a:srgbClr val="FFFB00"/>
                </a:solidFill>
                <a:latin typeface="+mn-lt"/>
                <a:ea typeface="+mn-ea"/>
                <a:cs typeface="+mn-cs"/>
                <a:sym typeface="Helvetica Neue"/>
              </a:defRPr>
            </a:pPr>
            <a:r>
              <a:t>An Anatomic </a:t>
            </a:r>
          </a:p>
          <a:p>
            <a:pPr>
              <a:defRPr b="1">
                <a:solidFill>
                  <a:srgbClr val="FFFB00"/>
                </a:solidFill>
                <a:latin typeface="+mn-lt"/>
                <a:ea typeface="+mn-ea"/>
                <a:cs typeface="+mn-cs"/>
                <a:sym typeface="Helvetica Neue"/>
              </a:defRPr>
            </a:pPr>
            <a:r>
              <a:t>Diagnosis</a:t>
            </a:r>
          </a:p>
        </p:txBody>
      </p:sp>
      <p:sp>
        <p:nvSpPr>
          <p:cNvPr id="345" name="Airway Dilatation…"/>
          <p:cNvSpPr txBox="1"/>
          <p:nvPr/>
        </p:nvSpPr>
        <p:spPr>
          <a:xfrm>
            <a:off x="8381287" y="6017869"/>
            <a:ext cx="2579524" cy="1197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FFFFFF"/>
                </a:solidFill>
                <a:latin typeface="+mn-lt"/>
                <a:ea typeface="+mn-ea"/>
                <a:cs typeface="+mn-cs"/>
                <a:sym typeface="Helvetica Neue"/>
              </a:defRPr>
            </a:pPr>
            <a:r>
              <a:t>Airway Dilatation</a:t>
            </a:r>
          </a:p>
          <a:p>
            <a:pPr>
              <a:defRPr b="1">
                <a:solidFill>
                  <a:srgbClr val="FFFFFF"/>
                </a:solidFill>
                <a:latin typeface="+mn-lt"/>
                <a:ea typeface="+mn-ea"/>
                <a:cs typeface="+mn-cs"/>
                <a:sym typeface="Helvetica Neue"/>
              </a:defRPr>
            </a:pPr>
            <a:r>
              <a:t>and Airway Wall</a:t>
            </a:r>
          </a:p>
          <a:p>
            <a:pPr>
              <a:defRPr b="1">
                <a:solidFill>
                  <a:srgbClr val="FFFFFF"/>
                </a:solidFill>
                <a:latin typeface="+mn-lt"/>
                <a:ea typeface="+mn-ea"/>
                <a:cs typeface="+mn-cs"/>
                <a:sym typeface="Helvetica Neue"/>
              </a:defRPr>
            </a:pPr>
            <a:r>
              <a:t>Thickening</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Persistent airflow limitation in view of clinical disease expressions."/>
          <p:cNvSpPr txBox="1"/>
          <p:nvPr/>
        </p:nvSpPr>
        <p:spPr>
          <a:xfrm>
            <a:off x="465822" y="543004"/>
            <a:ext cx="12085450" cy="2837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180267">
              <a:lnSpc>
                <a:spcPct val="93000"/>
              </a:lnSpc>
              <a:tabLst>
                <a:tab pos="927100" algn="l"/>
                <a:tab pos="1866900" algn="l"/>
                <a:tab pos="2794000" algn="l"/>
                <a:tab pos="3733800" algn="l"/>
                <a:tab pos="4660900" algn="l"/>
                <a:tab pos="5600700" algn="l"/>
                <a:tab pos="6540500" algn="l"/>
                <a:tab pos="7467600" algn="l"/>
                <a:tab pos="8407400" algn="l"/>
                <a:tab pos="9334500" algn="l"/>
                <a:tab pos="10274300" algn="l"/>
                <a:tab pos="11201400" algn="l"/>
              </a:tabLst>
              <a:defRPr b="1" sz="2000">
                <a:latin typeface="Arial"/>
                <a:ea typeface="Arial"/>
                <a:cs typeface="Arial"/>
                <a:sym typeface="Arial"/>
              </a:defRPr>
            </a:lvl1pPr>
          </a:lstStyle>
          <a:p>
            <a:pPr/>
            <a:r>
              <a:t>Persistent airflow limitation in view of clinical disease expressions. </a:t>
            </a:r>
          </a:p>
        </p:txBody>
      </p:sp>
      <p:pic>
        <p:nvPicPr>
          <p:cNvPr id="348" name="image.png" descr="image.png"/>
          <p:cNvPicPr>
            <a:picLocks noChangeAspect="1"/>
          </p:cNvPicPr>
          <p:nvPr/>
        </p:nvPicPr>
        <p:blipFill>
          <a:blip r:embed="rId3">
            <a:extLst/>
          </a:blip>
          <a:stretch>
            <a:fillRect/>
          </a:stretch>
        </p:blipFill>
        <p:spPr>
          <a:xfrm>
            <a:off x="11295188" y="8829467"/>
            <a:ext cx="1161827" cy="743816"/>
          </a:xfrm>
          <a:prstGeom prst="rect">
            <a:avLst/>
          </a:prstGeom>
          <a:ln w="12700">
            <a:miter lim="400000"/>
          </a:ln>
        </p:spPr>
      </p:pic>
      <p:pic>
        <p:nvPicPr>
          <p:cNvPr id="349" name="image.jpeg" descr="image.jpeg"/>
          <p:cNvPicPr>
            <a:picLocks noChangeAspect="1"/>
          </p:cNvPicPr>
          <p:nvPr/>
        </p:nvPicPr>
        <p:blipFill>
          <a:blip r:embed="rId4">
            <a:extLst/>
          </a:blip>
          <a:stretch>
            <a:fillRect/>
          </a:stretch>
        </p:blipFill>
        <p:spPr>
          <a:xfrm>
            <a:off x="1527243" y="1393370"/>
            <a:ext cx="9970805" cy="6962762"/>
          </a:xfrm>
          <a:prstGeom prst="rect">
            <a:avLst/>
          </a:prstGeom>
          <a:ln w="12700">
            <a:miter lim="400000"/>
          </a:ln>
        </p:spPr>
      </p:pic>
      <p:sp>
        <p:nvSpPr>
          <p:cNvPr id="350" name="Lowie E G W Vanfleteren Thorax 2016;71:781-782"/>
          <p:cNvSpPr txBox="1"/>
          <p:nvPr/>
        </p:nvSpPr>
        <p:spPr>
          <a:xfrm>
            <a:off x="1527243" y="8497516"/>
            <a:ext cx="5575538" cy="19738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180267">
              <a:lnSpc>
                <a:spcPct val="93000"/>
              </a:lnSpc>
              <a:tabLst>
                <a:tab pos="927100" algn="l"/>
                <a:tab pos="1866900" algn="l"/>
                <a:tab pos="2794000" algn="l"/>
                <a:tab pos="3733800" algn="l"/>
                <a:tab pos="4660900" algn="l"/>
              </a:tabLst>
              <a:defRPr b="1" sz="1400">
                <a:latin typeface="Arial"/>
                <a:ea typeface="Arial"/>
                <a:cs typeface="Arial"/>
                <a:sym typeface="Arial"/>
              </a:defRPr>
            </a:lvl1pPr>
          </a:lstStyle>
          <a:p>
            <a:pPr/>
            <a:r>
              <a:t>Lowie E G W Vanfleteren Thorax 2016;71:781-782</a:t>
            </a:r>
          </a:p>
        </p:txBody>
      </p:sp>
      <p:sp>
        <p:nvSpPr>
          <p:cNvPr id="351" name="Copyright © BMJ Publishing Group Ltd &amp; British Thoracic Society. All rights reserved."/>
          <p:cNvSpPr txBox="1"/>
          <p:nvPr/>
        </p:nvSpPr>
        <p:spPr>
          <a:xfrm>
            <a:off x="142069" y="9409355"/>
            <a:ext cx="9757699" cy="17281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0650" indent="-110650" algn="l" defTabSz="1180267">
              <a:lnSpc>
                <a:spcPct val="93000"/>
              </a:lnSpc>
              <a:tabLst>
                <a:tab pos="927100" algn="l"/>
                <a:tab pos="1866900" algn="l"/>
                <a:tab pos="2794000" algn="l"/>
                <a:tab pos="3733800" algn="l"/>
                <a:tab pos="4660900" algn="l"/>
                <a:tab pos="5600700" algn="l"/>
                <a:tab pos="6540500" algn="l"/>
                <a:tab pos="7467600" algn="l"/>
                <a:tab pos="8407400" algn="l"/>
                <a:tab pos="9334500" algn="l"/>
              </a:tabLst>
              <a:defRPr sz="1200">
                <a:latin typeface="Arial"/>
                <a:ea typeface="Arial"/>
                <a:cs typeface="Arial"/>
                <a:sym typeface="Arial"/>
              </a:defRPr>
            </a:lvl1pPr>
          </a:lstStyle>
          <a:p>
            <a:pPr/>
            <a:r>
              <a:t>Copyright © BMJ Publishing Group Ltd &amp; British Thoracic Society. All rights reserved.</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5" name="Screen Shot 2019-10-17 at 8.23.43 AM.png" descr="Screen Shot 2019-10-17 at 8.23.43 AM.png"/>
          <p:cNvPicPr>
            <a:picLocks noChangeAspect="1"/>
          </p:cNvPicPr>
          <p:nvPr/>
        </p:nvPicPr>
        <p:blipFill>
          <a:blip r:embed="rId2">
            <a:extLst/>
          </a:blip>
          <a:stretch>
            <a:fillRect/>
          </a:stretch>
        </p:blipFill>
        <p:spPr>
          <a:xfrm>
            <a:off x="9233481" y="1667068"/>
            <a:ext cx="2873182" cy="3863192"/>
          </a:xfrm>
          <a:prstGeom prst="rect">
            <a:avLst/>
          </a:prstGeom>
          <a:ln w="12700">
            <a:miter lim="400000"/>
          </a:ln>
        </p:spPr>
      </p:pic>
      <p:pic>
        <p:nvPicPr>
          <p:cNvPr id="356" name="Screen Shot 2019-10-17 at 8.24.50 AM.png" descr="Screen Shot 2019-10-17 at 8.24.50 AM.png"/>
          <p:cNvPicPr>
            <a:picLocks noChangeAspect="1"/>
          </p:cNvPicPr>
          <p:nvPr/>
        </p:nvPicPr>
        <p:blipFill>
          <a:blip r:embed="rId3">
            <a:extLst/>
          </a:blip>
          <a:stretch>
            <a:fillRect/>
          </a:stretch>
        </p:blipFill>
        <p:spPr>
          <a:xfrm>
            <a:off x="9214880" y="5969198"/>
            <a:ext cx="2910385" cy="3637980"/>
          </a:xfrm>
          <a:prstGeom prst="rect">
            <a:avLst/>
          </a:prstGeom>
          <a:ln w="12700">
            <a:miter lim="400000"/>
          </a:ln>
        </p:spPr>
      </p:pic>
      <p:sp>
        <p:nvSpPr>
          <p:cNvPr id="357" name="Occam’s Razor vs Hickam’s Dictum"/>
          <p:cNvSpPr txBox="1"/>
          <p:nvPr/>
        </p:nvSpPr>
        <p:spPr>
          <a:xfrm>
            <a:off x="1979752" y="326894"/>
            <a:ext cx="7851496"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600">
                <a:solidFill>
                  <a:srgbClr val="FFFFFF"/>
                </a:solidFill>
                <a:latin typeface="+mn-lt"/>
                <a:ea typeface="+mn-ea"/>
                <a:cs typeface="+mn-cs"/>
                <a:sym typeface="Helvetica Neue"/>
              </a:defRPr>
            </a:lvl1pPr>
          </a:lstStyle>
          <a:p>
            <a:pPr/>
            <a:r>
              <a:t>Occam’s Razor vs Hickam’s Dictum</a:t>
            </a:r>
          </a:p>
        </p:txBody>
      </p:sp>
      <p:sp>
        <p:nvSpPr>
          <p:cNvPr id="358" name="pluralitas non est ponenda sine necessitate…"/>
          <p:cNvSpPr txBox="1"/>
          <p:nvPr/>
        </p:nvSpPr>
        <p:spPr>
          <a:xfrm>
            <a:off x="680211" y="2535525"/>
            <a:ext cx="7427977" cy="1054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20000"/>
              </a:lnSpc>
              <a:defRPr>
                <a:solidFill>
                  <a:srgbClr val="FFFFFF"/>
                </a:solidFill>
                <a:latin typeface="Lucida Calligraphy Italic"/>
                <a:ea typeface="Lucida Calligraphy Italic"/>
                <a:cs typeface="Lucida Calligraphy Italic"/>
                <a:sym typeface="Lucida Calligraphy Italic"/>
              </a:defRPr>
            </a:pPr>
            <a:r>
              <a:t>pluralitas non est ponenda sine necessitate</a:t>
            </a:r>
          </a:p>
          <a:p>
            <a:pPr>
              <a:lnSpc>
                <a:spcPct val="120000"/>
              </a:lnSpc>
              <a:defRPr b="1">
                <a:solidFill>
                  <a:srgbClr val="FFFFFF"/>
                </a:solidFill>
                <a:latin typeface="+mn-lt"/>
                <a:ea typeface="+mn-ea"/>
                <a:cs typeface="+mn-cs"/>
                <a:sym typeface="Helvetica Neue"/>
              </a:defRPr>
            </a:pPr>
            <a:r>
              <a:t>“plurality should not be posited without necessity”</a:t>
            </a:r>
          </a:p>
        </p:txBody>
      </p:sp>
      <p:sp>
        <p:nvSpPr>
          <p:cNvPr id="359" name="William of Ockham (1285-1347)"/>
          <p:cNvSpPr txBox="1"/>
          <p:nvPr/>
        </p:nvSpPr>
        <p:spPr>
          <a:xfrm>
            <a:off x="3889057" y="4151853"/>
            <a:ext cx="4032886"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rgbClr val="FFFFFF"/>
                </a:solidFill>
                <a:latin typeface="+mn-lt"/>
                <a:ea typeface="+mn-ea"/>
                <a:cs typeface="+mn-cs"/>
                <a:sym typeface="Helvetica Neue"/>
              </a:defRPr>
            </a:lvl1pPr>
          </a:lstStyle>
          <a:p>
            <a:pPr/>
            <a:r>
              <a:t>William of Ockham (1285-1347)</a:t>
            </a:r>
          </a:p>
        </p:txBody>
      </p:sp>
      <p:sp>
        <p:nvSpPr>
          <p:cNvPr id="360" name="“A Man can have as many diseases as he damn well pleases”"/>
          <p:cNvSpPr txBox="1"/>
          <p:nvPr/>
        </p:nvSpPr>
        <p:spPr>
          <a:xfrm>
            <a:off x="65605" y="7111513"/>
            <a:ext cx="9008670"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latin typeface="+mn-lt"/>
                <a:ea typeface="+mn-ea"/>
                <a:cs typeface="+mn-cs"/>
                <a:sym typeface="Helvetica Neue"/>
              </a:defRPr>
            </a:lvl1pPr>
          </a:lstStyle>
          <a:p>
            <a:pPr/>
            <a:r>
              <a:t>“A Man can have as many diseases as he damn well pleases”</a:t>
            </a:r>
          </a:p>
        </p:txBody>
      </p:sp>
      <p:sp>
        <p:nvSpPr>
          <p:cNvPr id="361" name="John Bamber Hickam (1914-1970)"/>
          <p:cNvSpPr txBox="1"/>
          <p:nvPr/>
        </p:nvSpPr>
        <p:spPr>
          <a:xfrm>
            <a:off x="3707865" y="8458850"/>
            <a:ext cx="439526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rgbClr val="FFFFFF"/>
                </a:solidFill>
                <a:latin typeface="+mn-lt"/>
                <a:ea typeface="+mn-ea"/>
                <a:cs typeface="+mn-cs"/>
                <a:sym typeface="Helvetica Neue"/>
              </a:defRPr>
            </a:lvl1pPr>
          </a:lstStyle>
          <a:p>
            <a:pPr/>
            <a:r>
              <a:t>John Bamber Hickam (1914-1970)</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Case 1…"/>
          <p:cNvSpPr txBox="1"/>
          <p:nvPr>
            <p:ph type="title"/>
          </p:nvPr>
        </p:nvSpPr>
        <p:spPr>
          <a:prstGeom prst="rect">
            <a:avLst/>
          </a:prstGeom>
        </p:spPr>
        <p:txBody>
          <a:bodyPr/>
          <a:lstStyle/>
          <a:p>
            <a:pPr defTabSz="537462">
              <a:defRPr i="1" sz="4400">
                <a:latin typeface="+mn-lt"/>
                <a:ea typeface="+mn-ea"/>
                <a:cs typeface="+mn-cs"/>
                <a:sym typeface="Helvetica Neue"/>
              </a:defRPr>
            </a:pPr>
            <a:r>
              <a:t>Case 1</a:t>
            </a:r>
          </a:p>
          <a:p>
            <a:pPr defTabSz="537462">
              <a:defRPr i="1" sz="4400">
                <a:latin typeface="+mn-lt"/>
                <a:ea typeface="+mn-ea"/>
                <a:cs typeface="+mn-cs"/>
                <a:sym typeface="Helvetica Neue"/>
              </a:defRPr>
            </a:pPr>
            <a:r>
              <a:t>a study in the natural history of under-treated bronchiectasis</a:t>
            </a:r>
          </a:p>
        </p:txBody>
      </p:sp>
      <p:sp>
        <p:nvSpPr>
          <p:cNvPr id="364" name="70 y.o. from Newtok…"/>
          <p:cNvSpPr txBox="1"/>
          <p:nvPr>
            <p:ph type="body" idx="1"/>
          </p:nvPr>
        </p:nvSpPr>
        <p:spPr>
          <a:prstGeom prst="rect">
            <a:avLst/>
          </a:prstGeom>
        </p:spPr>
        <p:txBody>
          <a:bodyPr/>
          <a:lstStyle/>
          <a:p>
            <a:pPr marL="382270" indent="-382270" defTabSz="502412">
              <a:spcBef>
                <a:spcPts val="3600"/>
              </a:spcBef>
              <a:defRPr sz="2700"/>
            </a:pPr>
            <a:r>
              <a:t>70 y.o. from Newtok</a:t>
            </a:r>
          </a:p>
          <a:p>
            <a:pPr marL="382270" indent="-382270" defTabSz="502412">
              <a:spcBef>
                <a:spcPts val="3600"/>
              </a:spcBef>
              <a:defRPr sz="2700"/>
            </a:pPr>
            <a:r>
              <a:t>25 pack year hx tobacco use</a:t>
            </a:r>
          </a:p>
          <a:p>
            <a:pPr marL="382270" indent="-382270" defTabSz="502412">
              <a:spcBef>
                <a:spcPts val="3600"/>
              </a:spcBef>
              <a:defRPr sz="2700"/>
            </a:pPr>
            <a:r>
              <a:t>History of binge drinking</a:t>
            </a:r>
          </a:p>
          <a:p>
            <a:pPr marL="382270" indent="-382270" defTabSz="502412">
              <a:spcBef>
                <a:spcPts val="3600"/>
              </a:spcBef>
              <a:defRPr sz="2700"/>
            </a:pPr>
            <a:r>
              <a:t>Hospitalized 2 weeks in 1985 with pneumonia/resp failure</a:t>
            </a:r>
          </a:p>
          <a:p>
            <a:pPr marL="382270" indent="-382270" defTabSz="502412">
              <a:spcBef>
                <a:spcPts val="3600"/>
              </a:spcBef>
              <a:defRPr sz="2700"/>
            </a:pPr>
            <a:r>
              <a:t>History of Right Lower Lobe pneumonia/empyema 2014</a:t>
            </a:r>
          </a:p>
          <a:p>
            <a:pPr marL="382270" indent="-382270" defTabSz="502412">
              <a:spcBef>
                <a:spcPts val="3600"/>
              </a:spcBef>
              <a:defRPr sz="2700"/>
            </a:pPr>
            <a:r>
              <a:t>Poor dentition</a:t>
            </a:r>
          </a:p>
          <a:p>
            <a:pPr marL="382270" indent="-382270" defTabSz="502412">
              <a:spcBef>
                <a:spcPts val="3600"/>
              </a:spcBef>
              <a:defRPr sz="2700"/>
            </a:pPr>
            <a:r>
              <a:t>2-3 exacerbations of bronchiectasis/yr (purulent sputum/hemoptysis)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Bronchiectasis"/>
          <p:cNvSpPr txBox="1"/>
          <p:nvPr>
            <p:ph type="title"/>
          </p:nvPr>
        </p:nvSpPr>
        <p:spPr>
          <a:prstGeom prst="rect">
            <a:avLst/>
          </a:prstGeom>
        </p:spPr>
        <p:txBody>
          <a:bodyPr/>
          <a:lstStyle/>
          <a:p>
            <a:pPr/>
            <a:r>
              <a:t>Bronchiectasis</a:t>
            </a:r>
          </a:p>
        </p:txBody>
      </p:sp>
      <p:sp>
        <p:nvSpPr>
          <p:cNvPr id="178" name="Prevalence of bronchiectasis in Alaskan natives…"/>
          <p:cNvSpPr txBox="1"/>
          <p:nvPr>
            <p:ph type="body" idx="1"/>
          </p:nvPr>
        </p:nvSpPr>
        <p:spPr>
          <a:prstGeom prst="rect">
            <a:avLst/>
          </a:prstGeom>
        </p:spPr>
        <p:txBody>
          <a:bodyPr/>
          <a:lstStyle/>
          <a:p>
            <a:pPr marL="355600" indent="-355600" defTabSz="467359">
              <a:spcBef>
                <a:spcPts val="3300"/>
              </a:spcBef>
              <a:defRPr sz="2500"/>
            </a:pPr>
            <a:r>
              <a:t>Prevalence of bronchiectasis in Alaskan natives</a:t>
            </a:r>
          </a:p>
          <a:p>
            <a:pPr marL="355600" indent="-355600" defTabSz="467359">
              <a:spcBef>
                <a:spcPts val="3300"/>
              </a:spcBef>
              <a:defRPr sz="2500"/>
            </a:pPr>
            <a:r>
              <a:t>Definition</a:t>
            </a:r>
          </a:p>
          <a:p>
            <a:pPr marL="355600" indent="-355600" defTabSz="467359">
              <a:spcBef>
                <a:spcPts val="3300"/>
              </a:spcBef>
              <a:defRPr sz="2500"/>
            </a:pPr>
            <a:r>
              <a:t>Lung microbiome</a:t>
            </a:r>
          </a:p>
          <a:p>
            <a:pPr marL="355600" indent="-355600" defTabSz="467359">
              <a:spcBef>
                <a:spcPts val="3300"/>
              </a:spcBef>
              <a:defRPr sz="2500"/>
            </a:pPr>
            <a:r>
              <a:t>When to suspect bronchiectasis</a:t>
            </a:r>
          </a:p>
          <a:p>
            <a:pPr marL="355600" indent="-355600" defTabSz="467359">
              <a:spcBef>
                <a:spcPts val="3300"/>
              </a:spcBef>
              <a:defRPr sz="2500"/>
            </a:pPr>
            <a:r>
              <a:t>Diagnostic criteria</a:t>
            </a:r>
          </a:p>
          <a:p>
            <a:pPr marL="355600" indent="-355600" defTabSz="467359">
              <a:spcBef>
                <a:spcPts val="3300"/>
              </a:spcBef>
              <a:defRPr sz="2500"/>
            </a:pPr>
            <a:r>
              <a:t>Radiographic patterns</a:t>
            </a:r>
          </a:p>
          <a:p>
            <a:pPr marL="355600" indent="-355600" defTabSz="467359">
              <a:spcBef>
                <a:spcPts val="3300"/>
              </a:spcBef>
              <a:defRPr sz="2500"/>
            </a:pPr>
            <a:r>
              <a:t>Directed evaluation of the patient with bronchiectasis</a:t>
            </a:r>
          </a:p>
          <a:p>
            <a:pPr marL="355600" indent="-355600" defTabSz="467359">
              <a:spcBef>
                <a:spcPts val="3300"/>
              </a:spcBef>
              <a:defRPr sz="2500"/>
            </a:pPr>
            <a:r>
              <a:t>Management</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Exam"/>
          <p:cNvSpPr txBox="1"/>
          <p:nvPr>
            <p:ph type="title"/>
          </p:nvPr>
        </p:nvSpPr>
        <p:spPr>
          <a:prstGeom prst="rect">
            <a:avLst/>
          </a:prstGeom>
        </p:spPr>
        <p:txBody>
          <a:bodyPr/>
          <a:lstStyle/>
          <a:p>
            <a:pPr/>
            <a:r>
              <a:t>Exam</a:t>
            </a:r>
          </a:p>
        </p:txBody>
      </p:sp>
      <p:sp>
        <p:nvSpPr>
          <p:cNvPr id="367" name="numerous broken and carious teeth…"/>
          <p:cNvSpPr txBox="1"/>
          <p:nvPr>
            <p:ph type="body" sz="half" idx="1"/>
          </p:nvPr>
        </p:nvSpPr>
        <p:spPr>
          <a:xfrm>
            <a:off x="952500" y="2590800"/>
            <a:ext cx="6364586" cy="6286500"/>
          </a:xfrm>
          <a:prstGeom prst="rect">
            <a:avLst/>
          </a:prstGeom>
        </p:spPr>
        <p:txBody>
          <a:bodyPr/>
          <a:lstStyle/>
          <a:p>
            <a:pPr/>
            <a:r>
              <a:t>numerous broken and carious teeth</a:t>
            </a:r>
          </a:p>
          <a:p>
            <a:pPr/>
            <a:r>
              <a:t>bilateral rhonchi/basilar crackles</a:t>
            </a:r>
          </a:p>
          <a:p>
            <a:pPr/>
            <a:r>
              <a:t>mild clubbing</a:t>
            </a:r>
          </a:p>
          <a:p>
            <a:pPr/>
            <a:r>
              <a:t>PFT’s - mild obstruction.  severe decrease in DLCO (46%)</a:t>
            </a:r>
          </a:p>
        </p:txBody>
      </p:sp>
      <p:pic>
        <p:nvPicPr>
          <p:cNvPr id="368" name="6078D015-49B6-413A-9DE8-309A28796B5C_1_201_a.jpeg" descr="6078D015-49B6-413A-9DE8-309A28796B5C_1_201_a.jpeg"/>
          <p:cNvPicPr>
            <a:picLocks noChangeAspect="1"/>
          </p:cNvPicPr>
          <p:nvPr/>
        </p:nvPicPr>
        <p:blipFill>
          <a:blip r:embed="rId2">
            <a:extLst/>
          </a:blip>
          <a:stretch>
            <a:fillRect/>
          </a:stretch>
        </p:blipFill>
        <p:spPr>
          <a:xfrm>
            <a:off x="7690585" y="4230840"/>
            <a:ext cx="4558871" cy="300642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0" name="IMG_0891.jpeg" descr="IMG_0891.jpeg"/>
          <p:cNvPicPr>
            <a:picLocks noChangeAspect="1"/>
          </p:cNvPicPr>
          <p:nvPr/>
        </p:nvPicPr>
        <p:blipFill>
          <a:blip r:embed="rId2">
            <a:extLst/>
          </a:blip>
          <a:stretch>
            <a:fillRect/>
          </a:stretch>
        </p:blipFill>
        <p:spPr>
          <a:xfrm>
            <a:off x="7659223" y="5362659"/>
            <a:ext cx="5335314" cy="2497557"/>
          </a:xfrm>
          <a:prstGeom prst="rect">
            <a:avLst/>
          </a:prstGeom>
          <a:ln w="12700">
            <a:miter lim="400000"/>
          </a:ln>
        </p:spPr>
      </p:pic>
      <p:pic>
        <p:nvPicPr>
          <p:cNvPr id="371" name="IMG_0889.jpeg" descr="IMG_0889.jpeg"/>
          <p:cNvPicPr>
            <a:picLocks noChangeAspect="1"/>
          </p:cNvPicPr>
          <p:nvPr/>
        </p:nvPicPr>
        <p:blipFill>
          <a:blip r:embed="rId3">
            <a:extLst/>
          </a:blip>
          <a:stretch>
            <a:fillRect/>
          </a:stretch>
        </p:blipFill>
        <p:spPr>
          <a:xfrm>
            <a:off x="7705321" y="-227917"/>
            <a:ext cx="5243117" cy="2832693"/>
          </a:xfrm>
          <a:prstGeom prst="rect">
            <a:avLst/>
          </a:prstGeom>
          <a:ln w="12700">
            <a:miter lim="400000"/>
          </a:ln>
        </p:spPr>
      </p:pic>
      <p:pic>
        <p:nvPicPr>
          <p:cNvPr id="372" name="IMG_0890.jpeg" descr="IMG_0890.jpeg"/>
          <p:cNvPicPr>
            <a:picLocks noChangeAspect="1"/>
          </p:cNvPicPr>
          <p:nvPr/>
        </p:nvPicPr>
        <p:blipFill>
          <a:blip r:embed="rId4">
            <a:extLst/>
          </a:blip>
          <a:stretch>
            <a:fillRect/>
          </a:stretch>
        </p:blipFill>
        <p:spPr>
          <a:xfrm>
            <a:off x="7705321" y="2736935"/>
            <a:ext cx="5243117" cy="2493565"/>
          </a:xfrm>
          <a:prstGeom prst="rect">
            <a:avLst/>
          </a:prstGeom>
          <a:ln w="12700">
            <a:miter lim="400000"/>
          </a:ln>
        </p:spPr>
      </p:pic>
      <p:sp>
        <p:nvSpPr>
          <p:cNvPr id="373" name="The Natural History…"/>
          <p:cNvSpPr txBox="1"/>
          <p:nvPr/>
        </p:nvSpPr>
        <p:spPr>
          <a:xfrm>
            <a:off x="1287423" y="219920"/>
            <a:ext cx="5243117" cy="28285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i="1" sz="4400">
                <a:solidFill>
                  <a:srgbClr val="FFFFFF"/>
                </a:solidFill>
                <a:latin typeface="+mn-lt"/>
                <a:ea typeface="+mn-ea"/>
                <a:cs typeface="+mn-cs"/>
                <a:sym typeface="Helvetica Neue"/>
              </a:defRPr>
            </a:pPr>
            <a:r>
              <a:t>The Natural History </a:t>
            </a:r>
          </a:p>
          <a:p>
            <a:pPr>
              <a:defRPr b="1" i="1" sz="4400">
                <a:solidFill>
                  <a:srgbClr val="FFFFFF"/>
                </a:solidFill>
                <a:latin typeface="+mn-lt"/>
                <a:ea typeface="+mn-ea"/>
                <a:cs typeface="+mn-cs"/>
                <a:sym typeface="Helvetica Neue"/>
              </a:defRPr>
            </a:pPr>
            <a:r>
              <a:t>of “under-treated” </a:t>
            </a:r>
          </a:p>
          <a:p>
            <a:pPr>
              <a:defRPr b="1" i="1" sz="4400">
                <a:solidFill>
                  <a:srgbClr val="FFFFFF"/>
                </a:solidFill>
                <a:latin typeface="+mn-lt"/>
                <a:ea typeface="+mn-ea"/>
                <a:cs typeface="+mn-cs"/>
                <a:sym typeface="Helvetica Neue"/>
              </a:defRPr>
            </a:pPr>
            <a:r>
              <a:t>bronchiectasis</a:t>
            </a:r>
          </a:p>
        </p:txBody>
      </p:sp>
      <p:pic>
        <p:nvPicPr>
          <p:cNvPr id="374" name="8D4415E5-9C27-4F8F-8455-D9BC073D4DFB_1_201_a.jpeg" descr="8D4415E5-9C27-4F8F-8455-D9BC073D4DFB_1_201_a.jpeg"/>
          <p:cNvPicPr>
            <a:picLocks noChangeAspect="1"/>
          </p:cNvPicPr>
          <p:nvPr/>
        </p:nvPicPr>
        <p:blipFill>
          <a:blip r:embed="rId5">
            <a:extLst/>
          </a:blip>
          <a:stretch>
            <a:fillRect/>
          </a:stretch>
        </p:blipFill>
        <p:spPr>
          <a:xfrm>
            <a:off x="200885" y="3609021"/>
            <a:ext cx="7416193" cy="232308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Bronchiectasis - case 2"/>
          <p:cNvSpPr txBox="1"/>
          <p:nvPr>
            <p:ph type="title"/>
          </p:nvPr>
        </p:nvSpPr>
        <p:spPr>
          <a:prstGeom prst="rect">
            <a:avLst/>
          </a:prstGeom>
        </p:spPr>
        <p:txBody>
          <a:bodyPr/>
          <a:lstStyle/>
          <a:p>
            <a:pPr lvl="1"/>
            <a:r>
              <a:t>Bronchiectasis - case 2</a:t>
            </a:r>
          </a:p>
        </p:txBody>
      </p:sp>
      <p:sp>
        <p:nvSpPr>
          <p:cNvPr id="377" name="66 y.o. generally healthy lady with 9 month hx of cough and recent intermittent hemoptysis…"/>
          <p:cNvSpPr txBox="1"/>
          <p:nvPr>
            <p:ph type="body" idx="1"/>
          </p:nvPr>
        </p:nvSpPr>
        <p:spPr>
          <a:prstGeom prst="rect">
            <a:avLst/>
          </a:prstGeom>
        </p:spPr>
        <p:txBody>
          <a:bodyPr/>
          <a:lstStyle/>
          <a:p>
            <a:pPr/>
            <a:r>
              <a:t>66 y.o. generally healthy lady with 9 month hx of cough and recent intermittent hemoptysis</a:t>
            </a:r>
          </a:p>
          <a:p>
            <a:pPr/>
            <a:r>
              <a:t>No hx TB</a:t>
            </a:r>
          </a:p>
          <a:p>
            <a:pPr/>
            <a:r>
              <a:t>non-smoker</a:t>
            </a:r>
          </a:p>
          <a:p>
            <a:pPr/>
            <a:r>
              <a:t>PMH: thyroidectomy</a:t>
            </a:r>
          </a:p>
          <a:p>
            <a:pPr/>
            <a:r>
              <a:t>labs: normal</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Bronchiectasis - case 2"/>
          <p:cNvSpPr txBox="1"/>
          <p:nvPr/>
        </p:nvSpPr>
        <p:spPr>
          <a:xfrm>
            <a:off x="3041853" y="961341"/>
            <a:ext cx="6921094"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800">
                <a:solidFill>
                  <a:srgbClr val="FFFFFF"/>
                </a:solidFill>
                <a:latin typeface="+mn-lt"/>
                <a:ea typeface="+mn-ea"/>
                <a:cs typeface="+mn-cs"/>
                <a:sym typeface="Helvetica Neue"/>
              </a:defRPr>
            </a:lvl1pPr>
          </a:lstStyle>
          <a:p>
            <a:pPr/>
            <a:r>
              <a:t>Bronchiectasis - case 2</a:t>
            </a:r>
          </a:p>
        </p:txBody>
      </p:sp>
      <p:pic>
        <p:nvPicPr>
          <p:cNvPr id="380" name="83735EE5-F216-4894-A69E-5E17FE12DAC1.jpeg" descr="83735EE5-F216-4894-A69E-5E17FE12DAC1.jpeg"/>
          <p:cNvPicPr>
            <a:picLocks noChangeAspect="1"/>
          </p:cNvPicPr>
          <p:nvPr/>
        </p:nvPicPr>
        <p:blipFill>
          <a:blip r:embed="rId2">
            <a:extLst/>
          </a:blip>
          <a:stretch>
            <a:fillRect/>
          </a:stretch>
        </p:blipFill>
        <p:spPr>
          <a:xfrm>
            <a:off x="315482" y="1936172"/>
            <a:ext cx="5459854" cy="4094891"/>
          </a:xfrm>
          <a:prstGeom prst="rect">
            <a:avLst/>
          </a:prstGeom>
          <a:ln w="12700">
            <a:miter lim="400000"/>
          </a:ln>
        </p:spPr>
      </p:pic>
      <p:pic>
        <p:nvPicPr>
          <p:cNvPr id="381" name="D6B1329A-E6F1-4C97-9A19-223521CFD3A5.jpeg" descr="D6B1329A-E6F1-4C97-9A19-223521CFD3A5.jpeg"/>
          <p:cNvPicPr>
            <a:picLocks noChangeAspect="1"/>
          </p:cNvPicPr>
          <p:nvPr/>
        </p:nvPicPr>
        <p:blipFill>
          <a:blip r:embed="rId3">
            <a:extLst/>
          </a:blip>
          <a:stretch>
            <a:fillRect/>
          </a:stretch>
        </p:blipFill>
        <p:spPr>
          <a:xfrm>
            <a:off x="5967462" y="1936172"/>
            <a:ext cx="5459854" cy="4094891"/>
          </a:xfrm>
          <a:prstGeom prst="rect">
            <a:avLst/>
          </a:prstGeom>
          <a:ln w="12700">
            <a:miter lim="400000"/>
          </a:ln>
        </p:spPr>
      </p:pic>
      <p:pic>
        <p:nvPicPr>
          <p:cNvPr id="382" name="A9910F38-4D5F-4119-A0CA-6471A70270C7.jpeg" descr="A9910F38-4D5F-4119-A0CA-6471A70270C7.jpeg"/>
          <p:cNvPicPr>
            <a:picLocks noChangeAspect="1"/>
          </p:cNvPicPr>
          <p:nvPr/>
        </p:nvPicPr>
        <p:blipFill>
          <a:blip r:embed="rId4">
            <a:extLst/>
          </a:blip>
          <a:stretch>
            <a:fillRect/>
          </a:stretch>
        </p:blipFill>
        <p:spPr>
          <a:xfrm>
            <a:off x="3772472" y="6185377"/>
            <a:ext cx="5459855" cy="4094892"/>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Bronchiectasis - case 3…"/>
          <p:cNvSpPr txBox="1"/>
          <p:nvPr>
            <p:ph type="title"/>
          </p:nvPr>
        </p:nvSpPr>
        <p:spPr>
          <a:xfrm>
            <a:off x="952500" y="254000"/>
            <a:ext cx="11099800" cy="2001936"/>
          </a:xfrm>
          <a:prstGeom prst="rect">
            <a:avLst/>
          </a:prstGeom>
        </p:spPr>
        <p:txBody>
          <a:bodyPr/>
          <a:lstStyle/>
          <a:p>
            <a:pPr defTabSz="531622">
              <a:defRPr i="1" sz="6100">
                <a:latin typeface="+mn-lt"/>
                <a:ea typeface="+mn-ea"/>
                <a:cs typeface="+mn-cs"/>
                <a:sym typeface="Helvetica Neue"/>
              </a:defRPr>
            </a:pPr>
            <a:r>
              <a:t>Bronchiectasis - case 3</a:t>
            </a:r>
          </a:p>
          <a:p>
            <a:pPr defTabSz="531622">
              <a:defRPr i="1" sz="6100">
                <a:latin typeface="+mn-lt"/>
                <a:ea typeface="+mn-ea"/>
                <a:cs typeface="+mn-cs"/>
                <a:sym typeface="Helvetica Neue"/>
              </a:defRPr>
            </a:pPr>
            <a:r>
              <a:t>progressive dyspnea</a:t>
            </a:r>
          </a:p>
        </p:txBody>
      </p:sp>
      <p:sp>
        <p:nvSpPr>
          <p:cNvPr id="385" name="55 year old referred by cardiology for evaluation of dyspnea…"/>
          <p:cNvSpPr txBox="1"/>
          <p:nvPr>
            <p:ph type="body" idx="1"/>
          </p:nvPr>
        </p:nvSpPr>
        <p:spPr>
          <a:xfrm>
            <a:off x="952500" y="2941983"/>
            <a:ext cx="11099800" cy="5935317"/>
          </a:xfrm>
          <a:prstGeom prst="rect">
            <a:avLst/>
          </a:prstGeom>
        </p:spPr>
        <p:txBody>
          <a:bodyPr/>
          <a:lstStyle/>
          <a:p>
            <a:pPr marL="422275" indent="-422275" defTabSz="554990">
              <a:spcBef>
                <a:spcPts val="3900"/>
              </a:spcBef>
              <a:defRPr sz="3000"/>
            </a:pPr>
            <a:r>
              <a:t>55 year old referred by cardiology for evaluation of dyspnea</a:t>
            </a:r>
          </a:p>
          <a:p>
            <a:pPr marL="422275" indent="-422275" defTabSz="554990">
              <a:spcBef>
                <a:spcPts val="3900"/>
              </a:spcBef>
              <a:defRPr sz="3000"/>
            </a:pPr>
            <a:r>
              <a:t>s/p right pneumonectomy age 11 for bronchiectasis</a:t>
            </a:r>
          </a:p>
          <a:p>
            <a:pPr marL="422275" indent="-422275" defTabSz="554990">
              <a:spcBef>
                <a:spcPts val="3900"/>
              </a:spcBef>
              <a:defRPr sz="3000"/>
            </a:pPr>
            <a:r>
              <a:t>recurrent pneumonia as child and younger adult</a:t>
            </a:r>
          </a:p>
          <a:p>
            <a:pPr marL="422275" indent="-422275" defTabSz="554990">
              <a:spcBef>
                <a:spcPts val="3900"/>
              </a:spcBef>
              <a:defRPr sz="3000"/>
            </a:pPr>
            <a:r>
              <a:t>echo: PAP 60-70 mm Hg</a:t>
            </a:r>
          </a:p>
          <a:p>
            <a:pPr marL="422275" indent="-422275" defTabSz="554990">
              <a:spcBef>
                <a:spcPts val="3900"/>
              </a:spcBef>
              <a:defRPr sz="3000"/>
            </a:pPr>
            <a:r>
              <a:t>non-smoker</a:t>
            </a:r>
          </a:p>
          <a:p>
            <a:pPr marL="422275" indent="-422275" defTabSz="554990">
              <a:spcBef>
                <a:spcPts val="3900"/>
              </a:spcBef>
              <a:defRPr sz="3000"/>
            </a:pPr>
            <a:r>
              <a:t>PFT’s: moderate airflow obstruction.  12% improvement in FEV1 post bronchodilator</a:t>
            </a:r>
          </a:p>
        </p:txBody>
      </p:sp>
      <p:sp>
        <p:nvSpPr>
          <p:cNvPr id="386" name="Line"/>
          <p:cNvSpPr/>
          <p:nvPr/>
        </p:nvSpPr>
        <p:spPr>
          <a:xfrm>
            <a:off x="426491" y="2423367"/>
            <a:ext cx="12151819" cy="2"/>
          </a:xfrm>
          <a:prstGeom prst="line">
            <a:avLst/>
          </a:prstGeom>
          <a:ln w="76200">
            <a:solidFill>
              <a:srgbClr val="FFFFFF"/>
            </a:solidFill>
            <a:miter lim="400000"/>
          </a:ln>
        </p:spPr>
        <p:txBody>
          <a:bodyPr lIns="45718" tIns="45718" rIns="45718" bIns="45718"/>
          <a:lstStyle/>
          <a:p>
            <a:pPr>
              <a:defRPr>
                <a:solidFill>
                  <a:srgbClr val="FFFFFF"/>
                </a:solidFill>
              </a:defRPr>
            </a:pP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8" name="ABB96159-8396-4F30-ADE4-CA2220CE94F8.jpeg" descr="ABB96159-8396-4F30-ADE4-CA2220CE94F8.jpeg"/>
          <p:cNvPicPr>
            <a:picLocks noChangeAspect="1"/>
          </p:cNvPicPr>
          <p:nvPr/>
        </p:nvPicPr>
        <p:blipFill>
          <a:blip r:embed="rId2">
            <a:extLst/>
          </a:blip>
          <a:stretch>
            <a:fillRect/>
          </a:stretch>
        </p:blipFill>
        <p:spPr>
          <a:xfrm>
            <a:off x="177800" y="1009784"/>
            <a:ext cx="5020772" cy="3765580"/>
          </a:xfrm>
          <a:prstGeom prst="rect">
            <a:avLst/>
          </a:prstGeom>
          <a:ln w="12700">
            <a:miter lim="400000"/>
          </a:ln>
        </p:spPr>
      </p:pic>
      <p:pic>
        <p:nvPicPr>
          <p:cNvPr id="389" name="DFD5074F-AAF2-48D4-B010-6385859B111E.jpeg" descr="DFD5074F-AAF2-48D4-B010-6385859B111E.jpeg"/>
          <p:cNvPicPr>
            <a:picLocks noChangeAspect="1"/>
          </p:cNvPicPr>
          <p:nvPr/>
        </p:nvPicPr>
        <p:blipFill>
          <a:blip r:embed="rId3">
            <a:extLst/>
          </a:blip>
          <a:stretch>
            <a:fillRect/>
          </a:stretch>
        </p:blipFill>
        <p:spPr>
          <a:xfrm>
            <a:off x="177800" y="4961692"/>
            <a:ext cx="5020772" cy="3765580"/>
          </a:xfrm>
          <a:prstGeom prst="rect">
            <a:avLst/>
          </a:prstGeom>
          <a:ln w="12700">
            <a:miter lim="400000"/>
          </a:ln>
        </p:spPr>
      </p:pic>
      <p:pic>
        <p:nvPicPr>
          <p:cNvPr id="390" name="1D616BC4-ADBD-4DD7-82A6-DB63DDE12B5E.jpeg" descr="1D616BC4-ADBD-4DD7-82A6-DB63DDE12B5E.jpeg"/>
          <p:cNvPicPr>
            <a:picLocks noChangeAspect="1"/>
          </p:cNvPicPr>
          <p:nvPr/>
        </p:nvPicPr>
        <p:blipFill>
          <a:blip r:embed="rId4">
            <a:extLst/>
          </a:blip>
          <a:stretch>
            <a:fillRect/>
          </a:stretch>
        </p:blipFill>
        <p:spPr>
          <a:xfrm>
            <a:off x="5510669" y="1799937"/>
            <a:ext cx="7358103" cy="5518578"/>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Case 3…"/>
          <p:cNvSpPr txBox="1"/>
          <p:nvPr>
            <p:ph type="title"/>
          </p:nvPr>
        </p:nvSpPr>
        <p:spPr>
          <a:xfrm>
            <a:off x="952500" y="466823"/>
            <a:ext cx="11099800" cy="1946177"/>
          </a:xfrm>
          <a:prstGeom prst="rect">
            <a:avLst/>
          </a:prstGeom>
        </p:spPr>
        <p:txBody>
          <a:bodyPr/>
          <a:lstStyle/>
          <a:p>
            <a:pPr defTabSz="543305">
              <a:defRPr i="1" sz="5900">
                <a:latin typeface="+mn-lt"/>
                <a:ea typeface="+mn-ea"/>
                <a:cs typeface="+mn-cs"/>
                <a:sym typeface="Helvetica Neue"/>
              </a:defRPr>
            </a:pPr>
            <a:r>
              <a:t>Case 3</a:t>
            </a:r>
          </a:p>
          <a:p>
            <a:pPr defTabSz="543305">
              <a:defRPr i="1" sz="5900">
                <a:latin typeface="+mn-lt"/>
                <a:ea typeface="+mn-ea"/>
                <a:cs typeface="+mn-cs"/>
                <a:sym typeface="Helvetica Neue"/>
              </a:defRPr>
            </a:pPr>
            <a:r>
              <a:t> causes of dyspnea</a:t>
            </a:r>
          </a:p>
        </p:txBody>
      </p:sp>
      <p:sp>
        <p:nvSpPr>
          <p:cNvPr id="393" name="restrictive lung disease secondary to pneumonectomy…"/>
          <p:cNvSpPr txBox="1"/>
          <p:nvPr>
            <p:ph type="body" idx="1"/>
          </p:nvPr>
        </p:nvSpPr>
        <p:spPr>
          <a:xfrm>
            <a:off x="952500" y="2931119"/>
            <a:ext cx="11099800" cy="5618561"/>
          </a:xfrm>
          <a:prstGeom prst="rect">
            <a:avLst/>
          </a:prstGeom>
        </p:spPr>
        <p:txBody>
          <a:bodyPr/>
          <a:lstStyle/>
          <a:p>
            <a:pPr/>
            <a:r>
              <a:t>restrictive lung disease secondary to pneumonectomy</a:t>
            </a:r>
          </a:p>
          <a:p>
            <a:pPr/>
            <a:r>
              <a:t>moderate air-flow obstruction - asthma</a:t>
            </a:r>
          </a:p>
          <a:p>
            <a:pPr/>
            <a:r>
              <a:t>secondary pulmonary hypertension</a:t>
            </a:r>
          </a:p>
          <a:p>
            <a:pPr/>
            <a:r>
              <a:t>aerobic de-conditioning</a:t>
            </a:r>
          </a:p>
          <a:p>
            <a:pPr/>
            <a:r>
              <a:t>bronchitis/bronchiectasis</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5" name="Mary ridi.jpeg" descr="Mary ridi.jpeg"/>
          <p:cNvPicPr>
            <a:picLocks noChangeAspect="1"/>
          </p:cNvPicPr>
          <p:nvPr/>
        </p:nvPicPr>
        <p:blipFill>
          <a:blip r:embed="rId2">
            <a:extLst/>
          </a:blip>
          <a:stretch>
            <a:fillRect/>
          </a:stretch>
        </p:blipFill>
        <p:spPr>
          <a:xfrm>
            <a:off x="53547" y="112710"/>
            <a:ext cx="12897706" cy="952818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Investigations for causes of bronchiectasis"/>
          <p:cNvSpPr txBox="1"/>
          <p:nvPr>
            <p:ph type="title"/>
          </p:nvPr>
        </p:nvSpPr>
        <p:spPr>
          <a:prstGeom prst="rect">
            <a:avLst/>
          </a:prstGeom>
        </p:spPr>
        <p:txBody>
          <a:bodyPr/>
          <a:lstStyle>
            <a:lvl1pPr defTabSz="484886">
              <a:defRPr sz="6600"/>
            </a:lvl1pPr>
          </a:lstStyle>
          <a:p>
            <a:pPr/>
            <a:r>
              <a:t>Investigations for causes of bronchiectasis</a:t>
            </a:r>
          </a:p>
        </p:txBody>
      </p:sp>
      <p:sp>
        <p:nvSpPr>
          <p:cNvPr id="398" name="History (TB, RA, IBD,COPD, GERD, childhood illnesses)…"/>
          <p:cNvSpPr txBox="1"/>
          <p:nvPr>
            <p:ph type="body" idx="1"/>
          </p:nvPr>
        </p:nvSpPr>
        <p:spPr>
          <a:xfrm>
            <a:off x="952500" y="2597150"/>
            <a:ext cx="11099800" cy="6286500"/>
          </a:xfrm>
          <a:prstGeom prst="rect">
            <a:avLst/>
          </a:prstGeom>
        </p:spPr>
        <p:txBody>
          <a:bodyPr/>
          <a:lstStyle/>
          <a:p>
            <a:pPr/>
            <a:r>
              <a:t>History (TB, RA, IBD,COPD, GERD, childhood illnesses)</a:t>
            </a:r>
          </a:p>
          <a:p>
            <a:pPr/>
            <a:r>
              <a:t>CBC, IgE, Quantitative Immunoglobulins, Aspergillus precipitins, CF (if early onset, infertility, pancreatitis)</a:t>
            </a:r>
          </a:p>
          <a:p>
            <a:pPr/>
            <a:r>
              <a:t>Sputum culture</a:t>
            </a:r>
          </a:p>
          <a:p>
            <a:pPr/>
            <a:r>
              <a:t>Sputum for AFB smear and culture</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Bronchiectasis: Treatment"/>
          <p:cNvSpPr txBox="1"/>
          <p:nvPr>
            <p:ph type="title"/>
          </p:nvPr>
        </p:nvSpPr>
        <p:spPr>
          <a:prstGeom prst="rect">
            <a:avLst/>
          </a:prstGeom>
        </p:spPr>
        <p:txBody>
          <a:bodyPr/>
          <a:lstStyle/>
          <a:p>
            <a:pPr lvl="1" defTabSz="525779">
              <a:defRPr sz="7200"/>
            </a:pPr>
            <a:r>
              <a:t>Bronchiectasis: Treatment</a:t>
            </a:r>
          </a:p>
        </p:txBody>
      </p:sp>
      <p:sp>
        <p:nvSpPr>
          <p:cNvPr id="401" name="Neutrophilic Inflammation…"/>
          <p:cNvSpPr txBox="1"/>
          <p:nvPr>
            <p:ph type="body" idx="1"/>
          </p:nvPr>
        </p:nvSpPr>
        <p:spPr>
          <a:xfrm>
            <a:off x="1092200" y="2597150"/>
            <a:ext cx="11099800" cy="6286500"/>
          </a:xfrm>
          <a:prstGeom prst="rect">
            <a:avLst/>
          </a:prstGeom>
        </p:spPr>
        <p:txBody>
          <a:bodyPr/>
          <a:lstStyle/>
          <a:p>
            <a:pPr marL="217804" indent="-217804" defTabSz="286258">
              <a:spcBef>
                <a:spcPts val="2000"/>
              </a:spcBef>
              <a:defRPr b="1" sz="1500" u="sng"/>
            </a:pPr>
            <a:r>
              <a:t>Neutrophilic Inflammation</a:t>
            </a:r>
          </a:p>
          <a:p>
            <a:pPr lvl="1" marL="653415" indent="-217804" defTabSz="286258">
              <a:spcBef>
                <a:spcPts val="2000"/>
              </a:spcBef>
              <a:buSzPct val="100000"/>
              <a:buFont typeface="Helvetica Neue"/>
              <a:buChar char="✦"/>
              <a:defRPr sz="1500"/>
            </a:pPr>
            <a:r>
              <a:t>Macrolides</a:t>
            </a:r>
          </a:p>
          <a:p>
            <a:pPr lvl="1" marL="653415" indent="-217804" defTabSz="286258">
              <a:spcBef>
                <a:spcPts val="2000"/>
              </a:spcBef>
              <a:buSzPct val="100000"/>
              <a:buFont typeface="Helvetica Neue"/>
              <a:buChar char="✦"/>
              <a:defRPr sz="1500"/>
            </a:pPr>
            <a:r>
              <a:t>?Steroids</a:t>
            </a:r>
          </a:p>
          <a:p>
            <a:pPr lvl="1" marL="217804" indent="-217804" defTabSz="286258">
              <a:spcBef>
                <a:spcPts val="2000"/>
              </a:spcBef>
              <a:defRPr sz="1500"/>
            </a:pPr>
            <a:r>
              <a:t>S</a:t>
            </a:r>
            <a:r>
              <a:rPr b="1" u="sng"/>
              <a:t>tructural Lung Disease</a:t>
            </a:r>
          </a:p>
          <a:p>
            <a:pPr lvl="2" marL="653415" indent="-217804" defTabSz="286258">
              <a:spcBef>
                <a:spcPts val="2000"/>
              </a:spcBef>
              <a:buSzPct val="100000"/>
              <a:buFont typeface="Helvetica Neue"/>
              <a:buChar char="✦"/>
              <a:defRPr sz="1500"/>
            </a:pPr>
            <a:r>
              <a:t>surgery</a:t>
            </a:r>
          </a:p>
          <a:p>
            <a:pPr lvl="2" marL="217804" indent="-217804" defTabSz="286258">
              <a:spcBef>
                <a:spcPts val="2000"/>
              </a:spcBef>
              <a:defRPr sz="1500"/>
            </a:pPr>
            <a:r>
              <a:t>A</a:t>
            </a:r>
            <a:r>
              <a:rPr b="1" u="sng"/>
              <a:t>bnormal Mucous Clearance</a:t>
            </a:r>
          </a:p>
          <a:p>
            <a:pPr lvl="3" marL="435609" indent="-217804" defTabSz="286258">
              <a:spcBef>
                <a:spcPts val="2000"/>
              </a:spcBef>
              <a:defRPr sz="1500"/>
            </a:pPr>
            <a:r>
              <a:t>Airway Clearance</a:t>
            </a:r>
          </a:p>
          <a:p>
            <a:pPr lvl="4" marL="653415" indent="-217804" defTabSz="286258">
              <a:spcBef>
                <a:spcPts val="2000"/>
              </a:spcBef>
              <a:buSzPct val="100000"/>
              <a:buFont typeface="Helvetica Neue"/>
              <a:buChar char="✦"/>
              <a:defRPr sz="1500"/>
            </a:pPr>
            <a:r>
              <a:t>Aerobika</a:t>
            </a:r>
          </a:p>
          <a:p>
            <a:pPr lvl="4" marL="653415" indent="-217804" defTabSz="286258">
              <a:spcBef>
                <a:spcPts val="2000"/>
              </a:spcBef>
              <a:buSzPct val="100000"/>
              <a:buFont typeface="Helvetica Neue"/>
              <a:buChar char="✦"/>
              <a:defRPr sz="1500"/>
            </a:pPr>
            <a:r>
              <a:t>VEST</a:t>
            </a:r>
          </a:p>
          <a:p>
            <a:pPr lvl="4" marL="217804" indent="-217804" defTabSz="286258">
              <a:spcBef>
                <a:spcPts val="2000"/>
              </a:spcBef>
              <a:defRPr b="1" sz="1500" u="sng"/>
            </a:pPr>
            <a:r>
              <a:t>Bacterial Colonization/Infection</a:t>
            </a:r>
          </a:p>
          <a:p>
            <a:pPr lvl="5" marL="435609" indent="-217804" defTabSz="286258">
              <a:spcBef>
                <a:spcPts val="2000"/>
              </a:spcBef>
              <a:defRPr sz="1500"/>
            </a:pPr>
            <a:r>
              <a:t>Antibiotics</a:t>
            </a:r>
          </a:p>
          <a:p>
            <a:pPr lvl="5" marL="653415" indent="-217804" defTabSz="286258">
              <a:spcBef>
                <a:spcPts val="2000"/>
              </a:spcBef>
              <a:buSzPct val="100000"/>
              <a:buFont typeface="Helvetica Neue"/>
              <a:buChar char="✦"/>
              <a:defRPr sz="1500"/>
            </a:pPr>
            <a:r>
              <a:t>systemic</a:t>
            </a:r>
          </a:p>
          <a:p>
            <a:pPr lvl="5" marL="653415" indent="-217804" defTabSz="286258">
              <a:spcBef>
                <a:spcPts val="2000"/>
              </a:spcBef>
              <a:buSzPct val="100000"/>
              <a:buFont typeface="Helvetica Neue"/>
              <a:buChar char="✦"/>
              <a:defRPr sz="1500"/>
            </a:pPr>
            <a:r>
              <a:t>inhaled</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Adult Outcomes of  Bronchiectasis - YK Delta"/>
          <p:cNvSpPr txBox="1"/>
          <p:nvPr>
            <p:ph type="title"/>
          </p:nvPr>
        </p:nvSpPr>
        <p:spPr>
          <a:prstGeom prst="rect">
            <a:avLst/>
          </a:prstGeom>
        </p:spPr>
        <p:txBody>
          <a:bodyPr/>
          <a:lstStyle>
            <a:lvl1pPr>
              <a:defRPr sz="5300"/>
            </a:lvl1pPr>
          </a:lstStyle>
          <a:p>
            <a:pPr/>
            <a:r>
              <a:t>Adult Outcomes of  Bronchiectasis - YK Delta</a:t>
            </a:r>
          </a:p>
        </p:txBody>
      </p:sp>
      <p:sp>
        <p:nvSpPr>
          <p:cNvPr id="181" name="Reviewed records of 31 adults age 29-40 with a history of confirmed bronchiectasis as children…"/>
          <p:cNvSpPr txBox="1"/>
          <p:nvPr>
            <p:ph type="body" idx="1"/>
          </p:nvPr>
        </p:nvSpPr>
        <p:spPr>
          <a:prstGeom prst="rect">
            <a:avLst/>
          </a:prstGeom>
        </p:spPr>
        <p:txBody>
          <a:bodyPr/>
          <a:lstStyle/>
          <a:p>
            <a:pPr marL="382270" indent="-382270" defTabSz="502412">
              <a:spcBef>
                <a:spcPts val="3600"/>
              </a:spcBef>
              <a:defRPr sz="2700"/>
            </a:pPr>
            <a:r>
              <a:t>Reviewed records of 31 adults age 29-40 with a history of confirmed bronchiectasis as children</a:t>
            </a:r>
          </a:p>
          <a:p>
            <a:pPr lvl="1" marL="764540" indent="-382270" defTabSz="502412">
              <a:spcBef>
                <a:spcPts val="3600"/>
              </a:spcBef>
              <a:defRPr sz="2700"/>
            </a:pPr>
            <a:r>
              <a:t>4 deceased</a:t>
            </a:r>
          </a:p>
          <a:p>
            <a:pPr lvl="1" marL="764540" indent="-382270" defTabSz="502412">
              <a:spcBef>
                <a:spcPts val="3600"/>
              </a:spcBef>
              <a:defRPr sz="2700"/>
            </a:pPr>
            <a:r>
              <a:t>15 ongoing symptoms</a:t>
            </a:r>
          </a:p>
          <a:p>
            <a:pPr lvl="1" marL="764540" indent="-382270" defTabSz="502412">
              <a:spcBef>
                <a:spcPts val="3600"/>
              </a:spcBef>
              <a:defRPr sz="2700"/>
            </a:pPr>
            <a:r>
              <a:t>27/31 had no documentation of bronchiectasis after age 18 (diagnosis “dropped”)</a:t>
            </a:r>
          </a:p>
          <a:p>
            <a:pPr lvl="1" marL="764540" indent="-382270" defTabSz="502412">
              <a:spcBef>
                <a:spcPts val="3600"/>
              </a:spcBef>
              <a:defRPr sz="2700"/>
            </a:pPr>
            <a:r>
              <a:t>few had regular medical follow up </a:t>
            </a:r>
          </a:p>
          <a:p>
            <a:pPr lvl="1" marL="764540" indent="-382270" defTabSz="502412">
              <a:spcBef>
                <a:spcPts val="3600"/>
              </a:spcBef>
              <a:defRPr sz="2700"/>
            </a:pPr>
            <a:r>
              <a:t>high incidence of tobacco use (24/31), alcoholism (18/31), mental health disease (9/31), unemployment</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Macrolides and Inflammatory Lung Disease"/>
          <p:cNvSpPr txBox="1"/>
          <p:nvPr>
            <p:ph type="title"/>
          </p:nvPr>
        </p:nvSpPr>
        <p:spPr>
          <a:prstGeom prst="rect">
            <a:avLst/>
          </a:prstGeom>
        </p:spPr>
        <p:txBody>
          <a:bodyPr/>
          <a:lstStyle>
            <a:lvl1pPr defTabSz="484886">
              <a:defRPr sz="6600"/>
            </a:lvl1pPr>
          </a:lstStyle>
          <a:p>
            <a:pPr/>
            <a:r>
              <a:t>Macrolides and Inflammatory Lung Disease</a:t>
            </a:r>
          </a:p>
        </p:txBody>
      </p:sp>
      <p:sp>
        <p:nvSpPr>
          <p:cNvPr id="404" name="Precedent for their use in other airways diseases: CF, Panbronchiolitis, post-transplant OB, COPD…"/>
          <p:cNvSpPr txBox="1"/>
          <p:nvPr>
            <p:ph type="body" idx="1"/>
          </p:nvPr>
        </p:nvSpPr>
        <p:spPr>
          <a:prstGeom prst="rect">
            <a:avLst/>
          </a:prstGeom>
        </p:spPr>
        <p:txBody>
          <a:bodyPr/>
          <a:lstStyle/>
          <a:p>
            <a:pPr/>
            <a:r>
              <a:t>Precedent for their use in other airways diseases: CF, Panbronchiolitis, post-transplant OB, COPD</a:t>
            </a:r>
          </a:p>
          <a:p>
            <a:pPr/>
            <a:r>
              <a:t>Studies in non-CF bronchiectasis show reduce sputum volume and infectious exacerbations</a:t>
            </a:r>
          </a:p>
          <a:p>
            <a:pPr/>
            <a:r>
              <a:t>Reducing exacerbations is a desirable endpoint</a:t>
            </a:r>
          </a:p>
          <a:p>
            <a:pPr lvl="1"/>
            <a:r>
              <a:t>improved quality of life</a:t>
            </a:r>
          </a:p>
          <a:p>
            <a:pPr lvl="1"/>
            <a:r>
              <a:t>decrease hospitalization and cost</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Macrolides &amp; Bronchiectasis"/>
          <p:cNvSpPr txBox="1"/>
          <p:nvPr>
            <p:ph type="title"/>
          </p:nvPr>
        </p:nvSpPr>
        <p:spPr>
          <a:prstGeom prst="rect">
            <a:avLst/>
          </a:prstGeom>
        </p:spPr>
        <p:txBody>
          <a:bodyPr/>
          <a:lstStyle>
            <a:lvl1pPr defTabSz="484886">
              <a:defRPr sz="6600"/>
            </a:lvl1pPr>
          </a:lstStyle>
          <a:p>
            <a:pPr/>
            <a:r>
              <a:t>Macrolides &amp; Bronchiectasis</a:t>
            </a:r>
          </a:p>
        </p:txBody>
      </p:sp>
      <p:sp>
        <p:nvSpPr>
          <p:cNvPr id="407" name="Macrolides have myriad anti-inflammatory and immunomodulatory properties…"/>
          <p:cNvSpPr txBox="1"/>
          <p:nvPr>
            <p:ph type="body" idx="1"/>
          </p:nvPr>
        </p:nvSpPr>
        <p:spPr>
          <a:prstGeom prst="rect">
            <a:avLst/>
          </a:prstGeom>
        </p:spPr>
        <p:txBody>
          <a:bodyPr/>
          <a:lstStyle/>
          <a:p>
            <a:pPr/>
            <a:r>
              <a:t>Macrolides have myriad anti-inflammatory and immunomodulatory properties</a:t>
            </a:r>
          </a:p>
          <a:p>
            <a:pPr lvl="1"/>
            <a:r>
              <a:t>Inhibit mucus hyper secretion</a:t>
            </a:r>
          </a:p>
          <a:p>
            <a:pPr lvl="1"/>
            <a:r>
              <a:t>Reduce IL-8 and neutrophil elastase</a:t>
            </a:r>
          </a:p>
          <a:p>
            <a:pPr lvl="1"/>
            <a:r>
              <a:t>Inhibit neutrophil adhesion to epithelial cells</a:t>
            </a:r>
          </a:p>
          <a:p>
            <a:pPr lvl="1"/>
            <a:r>
              <a:t>Inhibit biofilm formation</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Effect of Azithromycin Maintenance Treatment on Infectious Exacerbations Among Patients With Non-Cystic Fibrosis Bronchiectasis…"/>
          <p:cNvSpPr txBox="1"/>
          <p:nvPr>
            <p:ph type="title"/>
          </p:nvPr>
        </p:nvSpPr>
        <p:spPr>
          <a:prstGeom prst="rect">
            <a:avLst/>
          </a:prstGeom>
        </p:spPr>
        <p:txBody>
          <a:bodyPr/>
          <a:lstStyle/>
          <a:p>
            <a:pPr defTabSz="257047">
              <a:defRPr sz="3500"/>
            </a:pPr>
            <a:r>
              <a:t>Effect of Azithromycin Maintenance Treatment on Infectious Exacerbations Among Patients With Non-Cystic Fibrosis Bronchiectasis</a:t>
            </a:r>
          </a:p>
          <a:p>
            <a:pPr defTabSz="257047">
              <a:defRPr sz="1000"/>
            </a:pPr>
          </a:p>
          <a:p>
            <a:pPr defTabSz="257047">
              <a:defRPr b="1" i="1" sz="1500">
                <a:latin typeface="+mn-lt"/>
                <a:ea typeface="+mn-ea"/>
                <a:cs typeface="+mn-cs"/>
                <a:sym typeface="Helvetica Neue"/>
              </a:defRPr>
            </a:pPr>
            <a:r>
              <a:t>                                                                                                                           JAMA.  2013;309(12):1251-1259</a:t>
            </a:r>
          </a:p>
        </p:txBody>
      </p:sp>
      <p:pic>
        <p:nvPicPr>
          <p:cNvPr id="410" name="Screen Shot 2019-11-10 at 12.53.26 PM.png" descr="Screen Shot 2019-11-10 at 12.53.26 PM.png"/>
          <p:cNvPicPr>
            <a:picLocks noChangeAspect="1"/>
          </p:cNvPicPr>
          <p:nvPr/>
        </p:nvPicPr>
        <p:blipFill>
          <a:blip r:embed="rId3">
            <a:extLst/>
          </a:blip>
          <a:stretch>
            <a:fillRect/>
          </a:stretch>
        </p:blipFill>
        <p:spPr>
          <a:xfrm>
            <a:off x="952500" y="3003462"/>
            <a:ext cx="11099800" cy="5473876"/>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Macrolides and Bronchiectasis…"/>
          <p:cNvSpPr txBox="1"/>
          <p:nvPr>
            <p:ph type="title"/>
          </p:nvPr>
        </p:nvSpPr>
        <p:spPr>
          <a:prstGeom prst="rect">
            <a:avLst/>
          </a:prstGeom>
        </p:spPr>
        <p:txBody>
          <a:bodyPr/>
          <a:lstStyle/>
          <a:p>
            <a:pPr defTabSz="438150">
              <a:defRPr sz="6000"/>
            </a:pPr>
            <a:r>
              <a:t>Macrolides and Bronchiectasis</a:t>
            </a:r>
          </a:p>
          <a:p>
            <a:pPr defTabSz="438150">
              <a:defRPr sz="6000"/>
            </a:pPr>
            <a:r>
              <a:t>Target Patients</a:t>
            </a:r>
          </a:p>
        </p:txBody>
      </p:sp>
      <p:sp>
        <p:nvSpPr>
          <p:cNvPr id="415" name="Frequent exacerbations (&gt;2-3 per year)…"/>
          <p:cNvSpPr txBox="1"/>
          <p:nvPr>
            <p:ph type="body" idx="1"/>
          </p:nvPr>
        </p:nvSpPr>
        <p:spPr>
          <a:prstGeom prst="rect">
            <a:avLst/>
          </a:prstGeom>
        </p:spPr>
        <p:txBody>
          <a:bodyPr/>
          <a:lstStyle/>
          <a:p>
            <a:pPr/>
            <a:r>
              <a:t>Frequent exacerbations (&gt;2-3 per year)</a:t>
            </a:r>
          </a:p>
          <a:p>
            <a:pPr/>
            <a:r>
              <a:t>Avoid in patients with suspected NTM infection; obtain sputum culture for AFB prior to initiating therapy</a:t>
            </a:r>
          </a:p>
          <a:p>
            <a:pPr/>
            <a:r>
              <a:t>If patient is on chronic macrolide then periodic audiology exam</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7" name="77CA71BE-0132-4C79-9259-C2CDF4353B4F_4_5005_c.jpeg" descr="77CA71BE-0132-4C79-9259-C2CDF4353B4F_4_5005_c.jpeg"/>
          <p:cNvPicPr>
            <a:picLocks noChangeAspect="1"/>
          </p:cNvPicPr>
          <p:nvPr/>
        </p:nvPicPr>
        <p:blipFill>
          <a:blip r:embed="rId2">
            <a:extLst/>
          </a:blip>
          <a:stretch>
            <a:fillRect/>
          </a:stretch>
        </p:blipFill>
        <p:spPr>
          <a:xfrm>
            <a:off x="7613094" y="5661950"/>
            <a:ext cx="3916943" cy="3085264"/>
          </a:xfrm>
          <a:prstGeom prst="rect">
            <a:avLst/>
          </a:prstGeom>
          <a:ln w="12700">
            <a:miter lim="400000"/>
          </a:ln>
        </p:spPr>
      </p:pic>
      <p:pic>
        <p:nvPicPr>
          <p:cNvPr id="418" name="C0300ED1-89D4-400B-9118-2BA775F7D59F_4_5005_c.jpeg" descr="C0300ED1-89D4-400B-9118-2BA775F7D59F_4_5005_c.jpeg"/>
          <p:cNvPicPr>
            <a:picLocks noChangeAspect="1"/>
          </p:cNvPicPr>
          <p:nvPr/>
        </p:nvPicPr>
        <p:blipFill>
          <a:blip r:embed="rId3">
            <a:extLst/>
          </a:blip>
          <a:stretch>
            <a:fillRect/>
          </a:stretch>
        </p:blipFill>
        <p:spPr>
          <a:xfrm>
            <a:off x="1472005" y="5675555"/>
            <a:ext cx="4637891" cy="3058053"/>
          </a:xfrm>
          <a:prstGeom prst="rect">
            <a:avLst/>
          </a:prstGeom>
          <a:ln w="12700">
            <a:miter lim="400000"/>
          </a:ln>
        </p:spPr>
      </p:pic>
      <p:pic>
        <p:nvPicPr>
          <p:cNvPr id="419" name="7C497D6B-52F9-4694-9D1B-83BEA39F6DDC_4_5005_c.jpeg" descr="7C497D6B-52F9-4694-9D1B-83BEA39F6DDC_4_5005_c.jpeg"/>
          <p:cNvPicPr>
            <a:picLocks noChangeAspect="1"/>
          </p:cNvPicPr>
          <p:nvPr/>
        </p:nvPicPr>
        <p:blipFill>
          <a:blip r:embed="rId4">
            <a:extLst/>
          </a:blip>
          <a:stretch>
            <a:fillRect/>
          </a:stretch>
        </p:blipFill>
        <p:spPr>
          <a:xfrm>
            <a:off x="7985193" y="2114793"/>
            <a:ext cx="3172745" cy="2743103"/>
          </a:xfrm>
          <a:prstGeom prst="rect">
            <a:avLst/>
          </a:prstGeom>
          <a:ln w="12700">
            <a:miter lim="400000"/>
          </a:ln>
        </p:spPr>
      </p:pic>
      <p:pic>
        <p:nvPicPr>
          <p:cNvPr id="420" name="monk-3907972_1280.jpg" descr="monk-3907972_1280.jpg"/>
          <p:cNvPicPr>
            <a:picLocks noChangeAspect="1"/>
          </p:cNvPicPr>
          <p:nvPr/>
        </p:nvPicPr>
        <p:blipFill>
          <a:blip r:embed="rId5">
            <a:extLst/>
          </a:blip>
          <a:stretch>
            <a:fillRect/>
          </a:stretch>
        </p:blipFill>
        <p:spPr>
          <a:xfrm>
            <a:off x="1689424" y="2085875"/>
            <a:ext cx="4203052" cy="2800939"/>
          </a:xfrm>
          <a:prstGeom prst="rect">
            <a:avLst/>
          </a:prstGeom>
          <a:ln w="12700">
            <a:miter lim="400000"/>
          </a:ln>
        </p:spPr>
      </p:pic>
      <p:sp>
        <p:nvSpPr>
          <p:cNvPr id="421" name="Bronchiectasis Treatment…"/>
          <p:cNvSpPr txBox="1"/>
          <p:nvPr/>
        </p:nvSpPr>
        <p:spPr>
          <a:xfrm>
            <a:off x="1664016" y="279484"/>
            <a:ext cx="10168051" cy="12059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3600">
                <a:solidFill>
                  <a:srgbClr val="FFFFFF"/>
                </a:solidFill>
                <a:latin typeface="+mn-lt"/>
                <a:ea typeface="+mn-ea"/>
                <a:cs typeface="+mn-cs"/>
                <a:sym typeface="Helvetica Neue"/>
              </a:defRPr>
            </a:pPr>
            <a:r>
              <a:t>Bronchiectasis Treatment</a:t>
            </a:r>
          </a:p>
          <a:p>
            <a:pPr>
              <a:defRPr b="1" sz="3600">
                <a:solidFill>
                  <a:srgbClr val="FFFFFF"/>
                </a:solidFill>
                <a:latin typeface="+mn-lt"/>
                <a:ea typeface="+mn-ea"/>
                <a:cs typeface="+mn-cs"/>
                <a:sym typeface="Helvetica Neue"/>
              </a:defRPr>
            </a:pPr>
            <a:r>
              <a:t>Chest Physiotherapy</a:t>
            </a:r>
          </a:p>
        </p:txBody>
      </p:sp>
      <p:sp>
        <p:nvSpPr>
          <p:cNvPr id="422" name="“I never saw an illness i couldn’t walk away from”"/>
          <p:cNvSpPr txBox="1"/>
          <p:nvPr/>
        </p:nvSpPr>
        <p:spPr>
          <a:xfrm>
            <a:off x="1041006" y="5087649"/>
            <a:ext cx="5499888"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1800">
                <a:solidFill>
                  <a:srgbClr val="FFFFFF"/>
                </a:solidFill>
                <a:latin typeface="+mn-lt"/>
                <a:ea typeface="+mn-ea"/>
                <a:cs typeface="+mn-cs"/>
                <a:sym typeface="Helvetica Neue"/>
              </a:defRPr>
            </a:lvl1pPr>
          </a:lstStyle>
          <a:p>
            <a:pPr/>
            <a:r>
              <a:t>“I never saw an illness i couldn’t walk away from”</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Definition of bronchiectasis exacerbation"/>
          <p:cNvSpPr txBox="1"/>
          <p:nvPr>
            <p:ph type="title"/>
          </p:nvPr>
        </p:nvSpPr>
        <p:spPr>
          <a:xfrm>
            <a:off x="952500" y="769911"/>
            <a:ext cx="11099800" cy="1127178"/>
          </a:xfrm>
          <a:prstGeom prst="rect">
            <a:avLst/>
          </a:prstGeom>
        </p:spPr>
        <p:txBody>
          <a:bodyPr/>
          <a:lstStyle>
            <a:lvl1pPr>
              <a:defRPr sz="4500"/>
            </a:lvl1pPr>
          </a:lstStyle>
          <a:p>
            <a:pPr/>
            <a:r>
              <a:t>Definition of bronchiectasis exacerbation</a:t>
            </a:r>
          </a:p>
        </p:txBody>
      </p:sp>
      <p:sp>
        <p:nvSpPr>
          <p:cNvPr id="425" name="Cough…"/>
          <p:cNvSpPr txBox="1"/>
          <p:nvPr>
            <p:ph type="body" idx="1"/>
          </p:nvPr>
        </p:nvSpPr>
        <p:spPr>
          <a:xfrm>
            <a:off x="952500" y="1854200"/>
            <a:ext cx="11099800" cy="6286500"/>
          </a:xfrm>
          <a:prstGeom prst="rect">
            <a:avLst/>
          </a:prstGeom>
        </p:spPr>
        <p:txBody>
          <a:bodyPr/>
          <a:lstStyle/>
          <a:p>
            <a:pPr marL="635000" indent="-635000">
              <a:buSzPct val="100000"/>
              <a:buAutoNum type="arabicPeriod" startAt="1"/>
              <a:defRPr sz="2800"/>
            </a:pPr>
            <a:r>
              <a:t>Cough</a:t>
            </a:r>
          </a:p>
          <a:p>
            <a:pPr marL="635000" indent="-635000">
              <a:buSzPct val="100000"/>
              <a:buAutoNum type="arabicPeriod" startAt="1"/>
              <a:defRPr sz="2800"/>
            </a:pPr>
            <a:r>
              <a:t>Sputum volume and/or consistency</a:t>
            </a:r>
          </a:p>
          <a:p>
            <a:pPr marL="635000" indent="-635000">
              <a:buSzPct val="100000"/>
              <a:buAutoNum type="arabicPeriod" startAt="1"/>
              <a:defRPr sz="2800"/>
            </a:pPr>
            <a:r>
              <a:t>Sputum purulence</a:t>
            </a:r>
          </a:p>
          <a:p>
            <a:pPr marL="635000" indent="-635000">
              <a:buSzPct val="100000"/>
              <a:buAutoNum type="arabicPeriod" startAt="1"/>
              <a:defRPr sz="2800"/>
            </a:pPr>
            <a:r>
              <a:t>Breathlessness and/or exercise tolerance</a:t>
            </a:r>
          </a:p>
          <a:p>
            <a:pPr marL="635000" indent="-635000">
              <a:buSzPct val="100000"/>
              <a:buAutoNum type="arabicPeriod" startAt="1"/>
              <a:defRPr sz="2800"/>
            </a:pPr>
            <a:r>
              <a:t>Fatigue and/or malaise</a:t>
            </a:r>
          </a:p>
          <a:p>
            <a:pPr marL="635000" indent="-635000">
              <a:buSzPct val="100000"/>
              <a:buAutoNum type="arabicPeriod" startAt="1"/>
              <a:defRPr sz="2800"/>
            </a:pPr>
            <a:r>
              <a:t>Hemoptysis</a:t>
            </a:r>
          </a:p>
        </p:txBody>
      </p:sp>
      <p:sp>
        <p:nvSpPr>
          <p:cNvPr id="426" name="Eur Respir J 2017;49"/>
          <p:cNvSpPr txBox="1"/>
          <p:nvPr/>
        </p:nvSpPr>
        <p:spPr>
          <a:xfrm>
            <a:off x="7765629" y="8208863"/>
            <a:ext cx="2248740"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solidFill>
                  <a:srgbClr val="FFFFFF"/>
                </a:solidFill>
                <a:latin typeface="+mn-lt"/>
                <a:ea typeface="+mn-ea"/>
                <a:cs typeface="+mn-cs"/>
                <a:sym typeface="Helvetica Neue"/>
              </a:defRPr>
            </a:lvl1pPr>
          </a:lstStyle>
          <a:p>
            <a:pPr/>
            <a:r>
              <a:t>Eur Respir J 2017;49</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Bronchiectasis…"/>
          <p:cNvSpPr txBox="1"/>
          <p:nvPr>
            <p:ph type="title"/>
          </p:nvPr>
        </p:nvSpPr>
        <p:spPr>
          <a:prstGeom prst="rect">
            <a:avLst/>
          </a:prstGeom>
        </p:spPr>
        <p:txBody>
          <a:bodyPr/>
          <a:lstStyle>
            <a:lvl1pPr defTabSz="484886">
              <a:defRPr sz="6600"/>
            </a:lvl1pPr>
            <a:lvl2pPr defTabSz="484886">
              <a:defRPr sz="6600"/>
            </a:lvl2pPr>
          </a:lstStyle>
          <a:p>
            <a:pPr/>
            <a:r>
              <a:t>Bronchiectasis</a:t>
            </a:r>
          </a:p>
          <a:p>
            <a:pPr lvl="1"/>
            <a:r>
              <a:t>Anti-inflammatory agents</a:t>
            </a:r>
          </a:p>
        </p:txBody>
      </p:sp>
      <p:sp>
        <p:nvSpPr>
          <p:cNvPr id="429" name="Inhaled corticosteroids…"/>
          <p:cNvSpPr txBox="1"/>
          <p:nvPr>
            <p:ph type="body" idx="1"/>
          </p:nvPr>
        </p:nvSpPr>
        <p:spPr>
          <a:prstGeom prst="rect">
            <a:avLst/>
          </a:prstGeom>
        </p:spPr>
        <p:txBody>
          <a:bodyPr/>
          <a:lstStyle/>
          <a:p>
            <a:pPr/>
            <a:r>
              <a:t>Inhaled corticosteroids</a:t>
            </a:r>
          </a:p>
          <a:p>
            <a:pPr lvl="1"/>
            <a:r>
              <a:t>No data to support routine use</a:t>
            </a:r>
          </a:p>
          <a:p>
            <a:pPr lvl="1"/>
            <a:r>
              <a:t>Increased risk of NTM infection</a:t>
            </a:r>
          </a:p>
          <a:p>
            <a:pPr lvl="1"/>
            <a:r>
              <a:t>? Increased risk of bronchomalacia</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Bronchiectasis…"/>
          <p:cNvSpPr txBox="1"/>
          <p:nvPr>
            <p:ph type="title"/>
          </p:nvPr>
        </p:nvSpPr>
        <p:spPr>
          <a:prstGeom prst="rect">
            <a:avLst/>
          </a:prstGeom>
        </p:spPr>
        <p:txBody>
          <a:bodyPr/>
          <a:lstStyle>
            <a:lvl1pPr defTabSz="484886">
              <a:defRPr sz="6600"/>
            </a:lvl1pPr>
            <a:lvl2pPr defTabSz="484886">
              <a:defRPr sz="6600"/>
            </a:lvl2pPr>
          </a:lstStyle>
          <a:p>
            <a:pPr/>
            <a:r>
              <a:t>Bronchiectasis </a:t>
            </a:r>
          </a:p>
          <a:p>
            <a:pPr lvl="1"/>
            <a:r>
              <a:t>Specific Therapy</a:t>
            </a:r>
          </a:p>
        </p:txBody>
      </p:sp>
      <p:sp>
        <p:nvSpPr>
          <p:cNvPr id="432" name="Immunoglobulin replacement…"/>
          <p:cNvSpPr txBox="1"/>
          <p:nvPr>
            <p:ph type="body" idx="1"/>
          </p:nvPr>
        </p:nvSpPr>
        <p:spPr>
          <a:prstGeom prst="rect">
            <a:avLst/>
          </a:prstGeom>
        </p:spPr>
        <p:txBody>
          <a:bodyPr/>
          <a:lstStyle/>
          <a:p>
            <a:pPr/>
            <a:r>
              <a:t>Immunoglobulin replacement</a:t>
            </a:r>
          </a:p>
          <a:p>
            <a:pPr/>
            <a:r>
              <a:t>Corticosteroids, itraconazole (ABPA)</a:t>
            </a:r>
          </a:p>
          <a:p>
            <a:pPr/>
            <a:r>
              <a:t>Rx NTM (azithromycin/rifampin/ethambutol)</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urgery"/>
          <p:cNvSpPr txBox="1"/>
          <p:nvPr>
            <p:ph type="title"/>
          </p:nvPr>
        </p:nvSpPr>
        <p:spPr>
          <a:prstGeom prst="rect">
            <a:avLst/>
          </a:prstGeom>
        </p:spPr>
        <p:txBody>
          <a:bodyPr/>
          <a:lstStyle/>
          <a:p>
            <a:pPr/>
            <a:r>
              <a:t>Surgery</a:t>
            </a:r>
          </a:p>
        </p:txBody>
      </p:sp>
      <p:sp>
        <p:nvSpPr>
          <p:cNvPr id="435" name="Refractory or recurrent massive hemoptysis…"/>
          <p:cNvSpPr txBox="1"/>
          <p:nvPr>
            <p:ph type="body" idx="1"/>
          </p:nvPr>
        </p:nvSpPr>
        <p:spPr>
          <a:prstGeom prst="rect">
            <a:avLst/>
          </a:prstGeom>
        </p:spPr>
        <p:txBody>
          <a:bodyPr/>
          <a:lstStyle/>
          <a:p>
            <a:pPr/>
            <a:r>
              <a:t>Refractory or recurrent massive hemoptysis</a:t>
            </a:r>
          </a:p>
          <a:p>
            <a:pPr/>
            <a:r>
              <a:t>Localized disease</a:t>
            </a:r>
          </a:p>
          <a:p>
            <a:pPr/>
            <a:r>
              <a:t>Adjunct to medical therapy</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Bronchiectasis Severity Index"/>
          <p:cNvSpPr txBox="1"/>
          <p:nvPr>
            <p:ph type="title"/>
          </p:nvPr>
        </p:nvSpPr>
        <p:spPr>
          <a:prstGeom prst="rect">
            <a:avLst/>
          </a:prstGeom>
        </p:spPr>
        <p:txBody>
          <a:bodyPr/>
          <a:lstStyle>
            <a:lvl1pPr defTabSz="484886">
              <a:defRPr sz="6600"/>
            </a:lvl1pPr>
          </a:lstStyle>
          <a:p>
            <a:pPr/>
            <a:r>
              <a:t>Bronchiectasis Severity Index</a:t>
            </a:r>
          </a:p>
        </p:txBody>
      </p:sp>
      <p:sp>
        <p:nvSpPr>
          <p:cNvPr id="438" name="Independent predictors of mortality…"/>
          <p:cNvSpPr txBox="1"/>
          <p:nvPr>
            <p:ph type="body" idx="1"/>
          </p:nvPr>
        </p:nvSpPr>
        <p:spPr>
          <a:xfrm>
            <a:off x="952500" y="2597150"/>
            <a:ext cx="11099800" cy="6286500"/>
          </a:xfrm>
          <a:prstGeom prst="rect">
            <a:avLst/>
          </a:prstGeom>
        </p:spPr>
        <p:txBody>
          <a:bodyPr/>
          <a:lstStyle/>
          <a:p>
            <a:pPr lvl="1"/>
            <a:r>
              <a:t>Independent predictors of mortality</a:t>
            </a:r>
          </a:p>
          <a:p>
            <a:pPr lvl="2"/>
            <a:r>
              <a:t>Older age</a:t>
            </a:r>
          </a:p>
          <a:p>
            <a:pPr lvl="2"/>
            <a:r>
              <a:t>FEV1&lt; 30%</a:t>
            </a:r>
          </a:p>
          <a:p>
            <a:pPr lvl="2"/>
            <a:r>
              <a:t>Lower BMI</a:t>
            </a:r>
          </a:p>
          <a:p>
            <a:pPr lvl="2"/>
            <a:r>
              <a:t>Prior hospitalization</a:t>
            </a:r>
          </a:p>
          <a:p>
            <a:pPr lvl="2"/>
            <a:r>
              <a:t>3 or more exacerbations in previous year</a:t>
            </a:r>
          </a:p>
        </p:txBody>
      </p:sp>
      <p:sp>
        <p:nvSpPr>
          <p:cNvPr id="439" name="American Journal of Respiratory and Critical Care Medicine Volume 189 Number 5: March 1 2014"/>
          <p:cNvSpPr txBox="1"/>
          <p:nvPr/>
        </p:nvSpPr>
        <p:spPr>
          <a:xfrm>
            <a:off x="2050948" y="9055099"/>
            <a:ext cx="8902904" cy="3245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1600">
                <a:solidFill>
                  <a:srgbClr val="FFFFFF"/>
                </a:solidFill>
                <a:latin typeface="+mn-lt"/>
                <a:ea typeface="+mn-ea"/>
                <a:cs typeface="+mn-cs"/>
                <a:sym typeface="Helvetica Neue"/>
              </a:defRPr>
            </a:lvl1pPr>
          </a:lstStyle>
          <a:p>
            <a:pPr/>
            <a:r>
              <a:t>American Journal of Respiratory and Critical Care Medicine Volume 189 Number 5: March 1 2014</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Title 1"/>
          <p:cNvSpPr txBox="1"/>
          <p:nvPr>
            <p:ph type="title"/>
          </p:nvPr>
        </p:nvSpPr>
        <p:spPr>
          <a:xfrm>
            <a:off x="650238" y="758612"/>
            <a:ext cx="11704323" cy="1408856"/>
          </a:xfrm>
          <a:prstGeom prst="rect">
            <a:avLst/>
          </a:prstGeom>
        </p:spPr>
        <p:txBody>
          <a:bodyPr/>
          <a:lstStyle>
            <a:lvl1pPr defTabSz="1157427">
              <a:defRPr spc="-200" sz="4400"/>
            </a:lvl1pPr>
          </a:lstStyle>
          <a:p>
            <a:pPr/>
            <a:r>
              <a:t>Pneumonia hospitalizations by region in Alaska Native infants: 2009 - 2011</a:t>
            </a:r>
          </a:p>
        </p:txBody>
      </p:sp>
      <p:graphicFrame>
        <p:nvGraphicFramePr>
          <p:cNvPr id="184" name="Chart 3"/>
          <p:cNvGraphicFramePr/>
          <p:nvPr/>
        </p:nvGraphicFramePr>
        <p:xfrm>
          <a:off x="2098055" y="2772769"/>
          <a:ext cx="8746739" cy="3640402"/>
        </p:xfrm>
        <a:graphic xmlns:a="http://schemas.openxmlformats.org/drawingml/2006/main">
          <a:graphicData uri="http://schemas.openxmlformats.org/drawingml/2006/chart">
            <c:chart xmlns:c="http://schemas.openxmlformats.org/drawingml/2006/chart" r:id="rId3"/>
          </a:graphicData>
        </a:graphic>
      </p:graphicFrame>
      <p:sp>
        <p:nvSpPr>
          <p:cNvPr id="185" name="Left Brace 3"/>
          <p:cNvSpPr/>
          <p:nvPr/>
        </p:nvSpPr>
        <p:spPr>
          <a:xfrm rot="16200000">
            <a:off x="4800541" y="5522407"/>
            <a:ext cx="565714" cy="38893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483"/>
                  <a:pt x="10800" y="21338"/>
                </a:cubicBezTo>
                <a:lnTo>
                  <a:pt x="10800" y="11062"/>
                </a:lnTo>
                <a:cubicBezTo>
                  <a:pt x="10800" y="10917"/>
                  <a:pt x="5965" y="10800"/>
                  <a:pt x="0" y="10800"/>
                </a:cubicBezTo>
                <a:cubicBezTo>
                  <a:pt x="5965" y="10800"/>
                  <a:pt x="10800" y="10683"/>
                  <a:pt x="10800" y="10538"/>
                </a:cubicBezTo>
                <a:lnTo>
                  <a:pt x="10800" y="262"/>
                </a:lnTo>
                <a:cubicBezTo>
                  <a:pt x="10800" y="117"/>
                  <a:pt x="15635" y="0"/>
                  <a:pt x="21600" y="0"/>
                </a:cubicBezTo>
              </a:path>
            </a:pathLst>
          </a:custGeom>
          <a:ln w="25400">
            <a:solidFill>
              <a:srgbClr val="4F81BD"/>
            </a:solidFill>
          </a:ln>
        </p:spPr>
        <p:txBody>
          <a:bodyPr lIns="50800" tIns="50800" rIns="50800" bIns="50800"/>
          <a:lstStyle/>
          <a:p>
            <a:pPr algn="l" defTabSz="1300480">
              <a:defRPr>
                <a:latin typeface="Arial"/>
                <a:ea typeface="Arial"/>
                <a:cs typeface="Arial"/>
                <a:sym typeface="Arial"/>
              </a:defRPr>
            </a:pPr>
          </a:p>
        </p:txBody>
      </p:sp>
      <p:sp>
        <p:nvSpPr>
          <p:cNvPr id="186" name="Left Brace 2"/>
          <p:cNvSpPr/>
          <p:nvPr/>
        </p:nvSpPr>
        <p:spPr>
          <a:xfrm rot="16200000">
            <a:off x="9199074" y="6043710"/>
            <a:ext cx="565713" cy="28467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254"/>
                  <a:pt x="10800" y="20827"/>
                </a:cubicBezTo>
                <a:lnTo>
                  <a:pt x="10800" y="11573"/>
                </a:lnTo>
                <a:cubicBezTo>
                  <a:pt x="10800" y="11146"/>
                  <a:pt x="5965" y="10800"/>
                  <a:pt x="0" y="10800"/>
                </a:cubicBezTo>
                <a:cubicBezTo>
                  <a:pt x="5965" y="10800"/>
                  <a:pt x="10800" y="10454"/>
                  <a:pt x="10800" y="10027"/>
                </a:cubicBezTo>
                <a:lnTo>
                  <a:pt x="10800" y="773"/>
                </a:lnTo>
                <a:cubicBezTo>
                  <a:pt x="10800" y="346"/>
                  <a:pt x="15635" y="0"/>
                  <a:pt x="21600" y="0"/>
                </a:cubicBezTo>
              </a:path>
            </a:pathLst>
          </a:custGeom>
          <a:ln w="25400">
            <a:solidFill>
              <a:srgbClr val="4F81BD"/>
            </a:solidFill>
          </a:ln>
        </p:spPr>
        <p:txBody>
          <a:bodyPr lIns="50800" tIns="50800" rIns="50800" bIns="50800"/>
          <a:lstStyle/>
          <a:p>
            <a:pPr algn="l" defTabSz="1300480">
              <a:defRPr sz="1400">
                <a:latin typeface="Arial"/>
                <a:ea typeface="Arial"/>
                <a:cs typeface="Arial"/>
                <a:sym typeface="Arial"/>
              </a:defRPr>
            </a:pPr>
          </a:p>
        </p:txBody>
      </p:sp>
      <p:sp>
        <p:nvSpPr>
          <p:cNvPr id="187" name="TextBox 5"/>
          <p:cNvSpPr txBox="1"/>
          <p:nvPr/>
        </p:nvSpPr>
        <p:spPr>
          <a:xfrm>
            <a:off x="3067867" y="8151962"/>
            <a:ext cx="3941185" cy="655968"/>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1300480">
              <a:defRPr sz="1800">
                <a:latin typeface="Arial"/>
                <a:ea typeface="Arial"/>
                <a:cs typeface="Arial"/>
                <a:sym typeface="Arial"/>
              </a:defRPr>
            </a:lvl1pPr>
          </a:lstStyle>
          <a:p>
            <a:pPr/>
            <a:r>
              <a:t>Northern and western rural regions – 10-fold higher than U.S.</a:t>
            </a:r>
          </a:p>
        </p:txBody>
      </p:sp>
      <p:sp>
        <p:nvSpPr>
          <p:cNvPr id="188" name="TextBox 6"/>
          <p:cNvSpPr txBox="1"/>
          <p:nvPr/>
        </p:nvSpPr>
        <p:spPr>
          <a:xfrm>
            <a:off x="7809200" y="8130770"/>
            <a:ext cx="3504977" cy="655968"/>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1300480">
              <a:defRPr sz="1800">
                <a:latin typeface="Arial"/>
                <a:ea typeface="Arial"/>
                <a:cs typeface="Arial"/>
                <a:sym typeface="Arial"/>
              </a:defRPr>
            </a:lvl1pPr>
          </a:lstStyle>
          <a:p>
            <a:pPr/>
            <a:r>
              <a:t>Anchorage, urban and SE regions – Similar to the U.S.</a:t>
            </a:r>
          </a:p>
        </p:txBody>
      </p:sp>
      <p:sp>
        <p:nvSpPr>
          <p:cNvPr id="189" name="TextBox 7"/>
          <p:cNvSpPr txBox="1"/>
          <p:nvPr/>
        </p:nvSpPr>
        <p:spPr>
          <a:xfrm>
            <a:off x="1635157" y="9215966"/>
            <a:ext cx="7185153" cy="389269"/>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1300480">
              <a:defRPr i="1" sz="1800">
                <a:solidFill>
                  <a:srgbClr val="17375E"/>
                </a:solidFill>
                <a:latin typeface="Arial"/>
                <a:ea typeface="Arial"/>
                <a:cs typeface="Arial"/>
                <a:sym typeface="Arial"/>
              </a:defRPr>
            </a:lvl1pPr>
          </a:lstStyle>
          <a:p>
            <a:pPr/>
            <a:r>
              <a:t>Foote et al., Alaska Native Research Conference, 2014 </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3" name="Screen Shot 2019-10-16 at 1.00.25 PM.png" descr="Screen Shot 2019-10-16 at 1.00.25 PM.png"/>
          <p:cNvPicPr>
            <a:picLocks noChangeAspect="1"/>
          </p:cNvPicPr>
          <p:nvPr/>
        </p:nvPicPr>
        <p:blipFill>
          <a:blip r:embed="rId2">
            <a:extLst/>
          </a:blip>
          <a:stretch>
            <a:fillRect/>
          </a:stretch>
        </p:blipFill>
        <p:spPr>
          <a:xfrm>
            <a:off x="-58774" y="-11059"/>
            <a:ext cx="13003849" cy="9704042"/>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Bronchiectasis: Summary"/>
          <p:cNvSpPr txBox="1"/>
          <p:nvPr>
            <p:ph type="title"/>
          </p:nvPr>
        </p:nvSpPr>
        <p:spPr>
          <a:prstGeom prst="rect">
            <a:avLst/>
          </a:prstGeom>
        </p:spPr>
        <p:txBody>
          <a:bodyPr/>
          <a:lstStyle>
            <a:lvl1pPr defTabSz="531622">
              <a:defRPr sz="7200"/>
            </a:lvl1pPr>
          </a:lstStyle>
          <a:p>
            <a:pPr/>
            <a:r>
              <a:t>Bronchiectasis: Summary</a:t>
            </a:r>
          </a:p>
        </p:txBody>
      </p:sp>
      <p:sp>
        <p:nvSpPr>
          <p:cNvPr id="446" name="Bronchiectasis is common in our patient population…"/>
          <p:cNvSpPr txBox="1"/>
          <p:nvPr>
            <p:ph type="body" idx="1"/>
          </p:nvPr>
        </p:nvSpPr>
        <p:spPr>
          <a:prstGeom prst="rect">
            <a:avLst/>
          </a:prstGeom>
        </p:spPr>
        <p:txBody>
          <a:bodyPr/>
          <a:lstStyle/>
          <a:p>
            <a:pPr/>
            <a:r>
              <a:t>Bronchiectasis is common in our patient population</a:t>
            </a:r>
          </a:p>
          <a:p>
            <a:pPr/>
            <a:r>
              <a:t>Contributes to decreased quality of life, and increased health care utilization and cost</a:t>
            </a:r>
          </a:p>
          <a:p>
            <a:pPr/>
            <a:r>
              <a:t>We can improve recognition, transitions of care, and treatment through improved awareness and collaboration between health care providers</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Francis W. Peabody, M.D.  1927"/>
          <p:cNvSpPr txBox="1"/>
          <p:nvPr>
            <p:ph type="body" sz="quarter" idx="1"/>
          </p:nvPr>
        </p:nvSpPr>
        <p:spPr>
          <a:xfrm>
            <a:off x="1270000" y="7953030"/>
            <a:ext cx="10464800" cy="461368"/>
          </a:xfrm>
          <a:prstGeom prst="rect">
            <a:avLst/>
          </a:prstGeom>
        </p:spPr>
        <p:txBody>
          <a:bodyPr/>
          <a:lstStyle>
            <a:lvl1pPr defTabSz="566674">
              <a:defRPr sz="2328"/>
            </a:lvl1pPr>
          </a:lstStyle>
          <a:p>
            <a:pPr/>
            <a:r>
              <a:t>Francis W. Peabody, M.D.  1927</a:t>
            </a:r>
          </a:p>
        </p:txBody>
      </p:sp>
      <p:sp>
        <p:nvSpPr>
          <p:cNvPr id="449" name="The good physician knows his patients through and through and his knowledge is bought dearly.  Time, sympathy and understanding must be lavishly dispensed, but the reward is to be found in that personal bond which forms the greatest satisfaction of the p"/>
          <p:cNvSpPr txBox="1"/>
          <p:nvPr>
            <p:ph type="body" idx="21"/>
          </p:nvPr>
        </p:nvSpPr>
        <p:spPr>
          <a:xfrm>
            <a:off x="1270000" y="2235112"/>
            <a:ext cx="10464800" cy="4775376"/>
          </a:xfrm>
          <a:prstGeom prst="rect">
            <a:avLst/>
          </a:prstGeom>
          <a:extLst>
            <a:ext uri="{C572A759-6A51-4108-AA02-DFA0A04FC94B}">
              <ma14:wrappingTextBoxFlag xmlns:ma14="http://schemas.microsoft.com/office/mac/drawingml/2011/main" val="1"/>
            </a:ext>
          </a:extLst>
        </p:spPr>
        <p:txBody>
          <a:bodyPr/>
          <a:lstStyle>
            <a:lvl1pPr marL="0" indent="0" algn="just" defTabSz="578358">
              <a:spcBef>
                <a:spcPts val="0"/>
              </a:spcBef>
              <a:buSzTx/>
              <a:buNone/>
              <a:defRPr i="1" sz="3366"/>
            </a:lvl1pPr>
          </a:lstStyle>
          <a:p>
            <a:pPr/>
            <a:r>
              <a:t>The good physician knows his patients through and through and his knowledge is bought dearly.  Time, sympathy and understanding must be lavishly dispensed, but the reward is to be found in that personal bond which forms the greatest satisfaction of the practice of medicine.  One of the essential qualities of the clinician is interest in humanity, for the secret of the care of the patient is in caring for the patient</a:t>
            </a:r>
          </a:p>
        </p:txBody>
      </p:sp>
      <p:sp>
        <p:nvSpPr>
          <p:cNvPr id="450" name="The Care of the Patient"/>
          <p:cNvSpPr txBox="1"/>
          <p:nvPr/>
        </p:nvSpPr>
        <p:spPr>
          <a:xfrm>
            <a:off x="3516082" y="558740"/>
            <a:ext cx="5972634"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FFFF"/>
                </a:solidFill>
                <a:latin typeface="+mn-lt"/>
                <a:ea typeface="+mn-ea"/>
                <a:cs typeface="+mn-cs"/>
                <a:sym typeface="Helvetica Neue"/>
              </a:defRPr>
            </a:lvl1pPr>
          </a:lstStyle>
          <a:p>
            <a:pPr/>
            <a:r>
              <a:t>The Care of the Patient</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Quyana/Thank you"/>
          <p:cNvSpPr txBox="1"/>
          <p:nvPr>
            <p:ph type="title"/>
          </p:nvPr>
        </p:nvSpPr>
        <p:spPr>
          <a:prstGeom prst="rect">
            <a:avLst/>
          </a:prstGeom>
        </p:spPr>
        <p:txBody>
          <a:bodyPr/>
          <a:lstStyle/>
          <a:p>
            <a:pPr/>
            <a:r>
              <a:t>Quyana/Thank you</a:t>
            </a:r>
          </a:p>
        </p:txBody>
      </p:sp>
      <p:sp>
        <p:nvSpPr>
          <p:cNvPr id="453" name="To our patients…"/>
          <p:cNvSpPr txBox="1"/>
          <p:nvPr>
            <p:ph type="body" idx="1"/>
          </p:nvPr>
        </p:nvSpPr>
        <p:spPr>
          <a:xfrm>
            <a:off x="952500" y="2597150"/>
            <a:ext cx="11099800" cy="6286500"/>
          </a:xfrm>
          <a:prstGeom prst="rect">
            <a:avLst/>
          </a:prstGeom>
        </p:spPr>
        <p:txBody>
          <a:bodyPr/>
          <a:lstStyle/>
          <a:p>
            <a:pPr/>
            <a:r>
              <a:t>To our patients</a:t>
            </a:r>
          </a:p>
          <a:p>
            <a:pPr/>
            <a:r>
              <a:t>Dr. Rosalyn Singleton</a:t>
            </a:r>
          </a:p>
          <a:p>
            <a:pPr/>
            <a:r>
              <a:t>Dr. Dawn Sibanda</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Bonus case…"/>
          <p:cNvSpPr txBox="1"/>
          <p:nvPr>
            <p:ph type="title"/>
          </p:nvPr>
        </p:nvSpPr>
        <p:spPr>
          <a:xfrm>
            <a:off x="952500" y="254000"/>
            <a:ext cx="11099800" cy="1908225"/>
          </a:xfrm>
          <a:prstGeom prst="rect">
            <a:avLst/>
          </a:prstGeom>
        </p:spPr>
        <p:txBody>
          <a:bodyPr/>
          <a:lstStyle/>
          <a:p>
            <a:pPr defTabSz="420623">
              <a:defRPr i="1" sz="5700">
                <a:latin typeface="+mn-lt"/>
                <a:ea typeface="+mn-ea"/>
                <a:cs typeface="+mn-cs"/>
                <a:sym typeface="Helvetica Neue"/>
              </a:defRPr>
            </a:pPr>
            <a:r>
              <a:t>Bonus case</a:t>
            </a:r>
          </a:p>
          <a:p>
            <a:pPr defTabSz="420623">
              <a:defRPr i="1" sz="5700">
                <a:latin typeface="+mn-lt"/>
                <a:ea typeface="+mn-ea"/>
                <a:cs typeface="+mn-cs"/>
                <a:sym typeface="Helvetica Neue"/>
              </a:defRPr>
            </a:pPr>
            <a:r>
              <a:t>Dr. Hickam was right!</a:t>
            </a:r>
          </a:p>
        </p:txBody>
      </p:sp>
      <p:pic>
        <p:nvPicPr>
          <p:cNvPr id="456" name="CCF1F0A5-5D29-4619-9B99-479348931010.jpeg" descr="CCF1F0A5-5D29-4619-9B99-479348931010.jpeg"/>
          <p:cNvPicPr>
            <a:picLocks noChangeAspect="1"/>
          </p:cNvPicPr>
          <p:nvPr/>
        </p:nvPicPr>
        <p:blipFill>
          <a:blip r:embed="rId2">
            <a:extLst/>
          </a:blip>
          <a:stretch>
            <a:fillRect/>
          </a:stretch>
        </p:blipFill>
        <p:spPr>
          <a:xfrm>
            <a:off x="1164953" y="2278662"/>
            <a:ext cx="4148622" cy="3111466"/>
          </a:xfrm>
          <a:prstGeom prst="rect">
            <a:avLst/>
          </a:prstGeom>
          <a:ln w="12700">
            <a:miter lim="400000"/>
          </a:ln>
        </p:spPr>
      </p:pic>
      <p:pic>
        <p:nvPicPr>
          <p:cNvPr id="457" name="5B057606-C1B6-44C4-969C-CF747539C3E5.jpeg" descr="5B057606-C1B6-44C4-969C-CF747539C3E5.jpeg"/>
          <p:cNvPicPr>
            <a:picLocks noChangeAspect="1"/>
          </p:cNvPicPr>
          <p:nvPr/>
        </p:nvPicPr>
        <p:blipFill>
          <a:blip r:embed="rId3">
            <a:extLst/>
          </a:blip>
          <a:stretch>
            <a:fillRect/>
          </a:stretch>
        </p:blipFill>
        <p:spPr>
          <a:xfrm>
            <a:off x="7531100" y="2500894"/>
            <a:ext cx="3556000" cy="2667002"/>
          </a:xfrm>
          <a:prstGeom prst="rect">
            <a:avLst/>
          </a:prstGeom>
          <a:ln w="12700">
            <a:miter lim="400000"/>
          </a:ln>
        </p:spPr>
      </p:pic>
      <p:pic>
        <p:nvPicPr>
          <p:cNvPr id="458" name="DA056F20-DA44-4DE9-9FFC-C5547D16418E.jpeg" descr="DA056F20-DA44-4DE9-9FFC-C5547D16418E.jpeg"/>
          <p:cNvPicPr>
            <a:picLocks noChangeAspect="1"/>
          </p:cNvPicPr>
          <p:nvPr/>
        </p:nvPicPr>
        <p:blipFill>
          <a:blip r:embed="rId4">
            <a:extLst/>
          </a:blip>
          <a:stretch>
            <a:fillRect/>
          </a:stretch>
        </p:blipFill>
        <p:spPr>
          <a:xfrm>
            <a:off x="1164953" y="6131295"/>
            <a:ext cx="4148622" cy="3111466"/>
          </a:xfrm>
          <a:prstGeom prst="rect">
            <a:avLst/>
          </a:prstGeom>
          <a:ln w="12700">
            <a:miter lim="400000"/>
          </a:ln>
        </p:spPr>
      </p:pic>
      <p:pic>
        <p:nvPicPr>
          <p:cNvPr id="459" name="1F472166-1424-47F8-8844-8C2824C33452.jpeg" descr="1F472166-1424-47F8-8844-8C2824C33452.jpeg"/>
          <p:cNvPicPr>
            <a:picLocks noChangeAspect="1"/>
          </p:cNvPicPr>
          <p:nvPr/>
        </p:nvPicPr>
        <p:blipFill>
          <a:blip r:embed="rId5">
            <a:extLst/>
          </a:blip>
          <a:stretch>
            <a:fillRect/>
          </a:stretch>
        </p:blipFill>
        <p:spPr>
          <a:xfrm>
            <a:off x="7976810" y="5736423"/>
            <a:ext cx="2664579" cy="355277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Title 1"/>
          <p:cNvSpPr txBox="1"/>
          <p:nvPr>
            <p:ph type="title"/>
          </p:nvPr>
        </p:nvSpPr>
        <p:spPr>
          <a:xfrm>
            <a:off x="894078" y="1487509"/>
            <a:ext cx="11216644" cy="1413936"/>
          </a:xfrm>
          <a:prstGeom prst="rect">
            <a:avLst/>
          </a:prstGeom>
        </p:spPr>
        <p:txBody>
          <a:bodyPr/>
          <a:lstStyle>
            <a:lvl1pPr defTabSz="1261464">
              <a:defRPr sz="4800"/>
            </a:lvl1pPr>
          </a:lstStyle>
          <a:p>
            <a:pPr/>
            <a:r>
              <a:t>Non-Cystic Fibrosis Bronchiectasis in Indigenous Children</a:t>
            </a:r>
          </a:p>
        </p:txBody>
      </p:sp>
      <p:sp>
        <p:nvSpPr>
          <p:cNvPr id="194" name="Content Placeholder 2"/>
          <p:cNvSpPr txBox="1"/>
          <p:nvPr>
            <p:ph type="body" sz="quarter" idx="1"/>
          </p:nvPr>
        </p:nvSpPr>
        <p:spPr>
          <a:xfrm>
            <a:off x="894077" y="3299833"/>
            <a:ext cx="8735585" cy="2357122"/>
          </a:xfrm>
          <a:prstGeom prst="rect">
            <a:avLst/>
          </a:prstGeom>
        </p:spPr>
        <p:txBody>
          <a:bodyPr/>
          <a:lstStyle/>
          <a:p>
            <a:pPr marL="263705" indent="-263705" defTabSz="1105408">
              <a:spcBef>
                <a:spcPts val="1200"/>
              </a:spcBef>
              <a:defRPr sz="3200"/>
            </a:pPr>
            <a:r>
              <a:t>Indigenous children from Alaska, Australia and NZ have high rates of non-CF bronchiectasis</a:t>
            </a:r>
          </a:p>
          <a:p>
            <a:pPr marL="0" indent="0" defTabSz="1105408">
              <a:spcBef>
                <a:spcPts val="1200"/>
              </a:spcBef>
              <a:buSzTx/>
              <a:buNone/>
              <a:defRPr sz="1000"/>
            </a:pPr>
          </a:p>
          <a:p>
            <a:pPr marL="263705" indent="-263705" defTabSz="1105408">
              <a:spcBef>
                <a:spcPts val="1200"/>
              </a:spcBef>
              <a:defRPr sz="3200"/>
            </a:pPr>
            <a:r>
              <a:t>Major Risk Factor: Early/Recurrent pneumonias in childhood</a:t>
            </a:r>
          </a:p>
        </p:txBody>
      </p:sp>
      <p:graphicFrame>
        <p:nvGraphicFramePr>
          <p:cNvPr id="195" name="Chart 3"/>
          <p:cNvGraphicFramePr/>
          <p:nvPr/>
        </p:nvGraphicFramePr>
        <p:xfrm>
          <a:off x="2871473" y="5734561"/>
          <a:ext cx="5121208" cy="2268913"/>
        </p:xfrm>
        <a:graphic xmlns:a="http://schemas.openxmlformats.org/drawingml/2006/main">
          <a:graphicData uri="http://schemas.openxmlformats.org/drawingml/2006/chart">
            <c:chart xmlns:c="http://schemas.openxmlformats.org/drawingml/2006/chart" r:id="rId3"/>
          </a:graphicData>
        </a:graphic>
      </p:graphicFrame>
      <p:sp>
        <p:nvSpPr>
          <p:cNvPr id="196" name="Rectangle 4"/>
          <p:cNvSpPr txBox="1"/>
          <p:nvPr/>
        </p:nvSpPr>
        <p:spPr>
          <a:xfrm>
            <a:off x="1839825" y="8416166"/>
            <a:ext cx="5164078" cy="631282"/>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spAutoFit/>
          </a:bodyPr>
          <a:lstStyle/>
          <a:p>
            <a:pPr algn="l" defTabSz="1300480">
              <a:defRPr sz="1800">
                <a:solidFill>
                  <a:srgbClr val="0070C0"/>
                </a:solidFill>
                <a:latin typeface="Calibri"/>
                <a:ea typeface="Calibri"/>
                <a:cs typeface="Calibri"/>
                <a:sym typeface="Calibri"/>
              </a:defRPr>
            </a:pPr>
            <a:r>
              <a:t>Singleton R, et al. </a:t>
            </a:r>
            <a:r>
              <a:rPr i="1"/>
              <a:t>Pediatr Pulmonol</a:t>
            </a:r>
            <a:r>
              <a:t> 2000; 29:182‑187</a:t>
            </a:r>
          </a:p>
          <a:p>
            <a:pPr algn="l" defTabSz="1300480">
              <a:defRPr sz="1800">
                <a:solidFill>
                  <a:srgbClr val="0070C0"/>
                </a:solidFill>
                <a:latin typeface="Calibri"/>
                <a:ea typeface="Calibri"/>
                <a:cs typeface="Calibri"/>
                <a:sym typeface="Calibri"/>
              </a:defRPr>
            </a:pPr>
            <a:r>
              <a:t>Chang AB, </a:t>
            </a:r>
            <a:r>
              <a:rPr i="1"/>
              <a:t>Med J Aust.</a:t>
            </a:r>
            <a:r>
              <a:t>2002;177:200-204</a:t>
            </a:r>
          </a:p>
        </p:txBody>
      </p:sp>
      <p:pic>
        <p:nvPicPr>
          <p:cNvPr id="197" name="Picture 5" descr="Picture 5"/>
          <p:cNvPicPr>
            <a:picLocks noChangeAspect="1"/>
          </p:cNvPicPr>
          <p:nvPr/>
        </p:nvPicPr>
        <p:blipFill>
          <a:blip r:embed="rId4">
            <a:extLst/>
          </a:blip>
          <a:stretch>
            <a:fillRect/>
          </a:stretch>
        </p:blipFill>
        <p:spPr>
          <a:xfrm>
            <a:off x="10143212" y="3274114"/>
            <a:ext cx="2030741" cy="1959666"/>
          </a:xfrm>
          <a:prstGeom prst="rect">
            <a:avLst/>
          </a:prstGeom>
          <a:ln w="12700">
            <a:miter lim="400000"/>
          </a:ln>
        </p:spPr>
      </p:pic>
      <p:pic>
        <p:nvPicPr>
          <p:cNvPr id="198" name="Picture 4" descr="Picture 4"/>
          <p:cNvPicPr>
            <a:picLocks noChangeAspect="1"/>
          </p:cNvPicPr>
          <p:nvPr/>
        </p:nvPicPr>
        <p:blipFill>
          <a:blip r:embed="rId5">
            <a:extLst/>
          </a:blip>
          <a:stretch>
            <a:fillRect/>
          </a:stretch>
        </p:blipFill>
        <p:spPr>
          <a:xfrm>
            <a:off x="9629661" y="6136892"/>
            <a:ext cx="2594189" cy="1959666"/>
          </a:xfrm>
          <a:prstGeom prst="rect">
            <a:avLst/>
          </a:prstGeom>
          <a:ln w="12700">
            <a:miter lim="400000"/>
          </a:ln>
        </p:spPr>
      </p:pic>
      <p:sp>
        <p:nvSpPr>
          <p:cNvPr id="199" name="TextBox 7"/>
          <p:cNvSpPr txBox="1"/>
          <p:nvPr/>
        </p:nvSpPr>
        <p:spPr>
          <a:xfrm>
            <a:off x="10191980" y="5245324"/>
            <a:ext cx="1969317" cy="747070"/>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spAutoFit/>
          </a:bodyPr>
          <a:lstStyle>
            <a:lvl1pPr algn="l" defTabSz="1300480">
              <a:defRPr sz="2200">
                <a:latin typeface="Calibri"/>
                <a:ea typeface="Calibri"/>
                <a:cs typeface="Calibri"/>
                <a:sym typeface="Calibri"/>
              </a:defRPr>
            </a:lvl1pPr>
          </a:lstStyle>
          <a:p>
            <a:pPr/>
            <a:r>
              <a:t>Infant pneumonia</a:t>
            </a:r>
          </a:p>
        </p:txBody>
      </p:sp>
      <p:sp>
        <p:nvSpPr>
          <p:cNvPr id="200" name="TextBox 8"/>
          <p:cNvSpPr txBox="1"/>
          <p:nvPr/>
        </p:nvSpPr>
        <p:spPr>
          <a:xfrm>
            <a:off x="9759329" y="8108102"/>
            <a:ext cx="2496653" cy="747071"/>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spAutoFit/>
          </a:bodyPr>
          <a:lstStyle>
            <a:lvl1pPr algn="l" defTabSz="1300480">
              <a:defRPr sz="2200">
                <a:latin typeface="Calibri"/>
                <a:ea typeface="Calibri"/>
                <a:cs typeface="Calibri"/>
                <a:sym typeface="Calibri"/>
              </a:defRPr>
            </a:lvl1pPr>
          </a:lstStyle>
          <a:p>
            <a:pPr/>
            <a:r>
              <a:t>Saccular Bronchiectasis</a:t>
            </a:r>
          </a:p>
        </p:txBody>
      </p:sp>
      <p:sp>
        <p:nvSpPr>
          <p:cNvPr id="201" name="TextBox 9"/>
          <p:cNvSpPr txBox="1"/>
          <p:nvPr/>
        </p:nvSpPr>
        <p:spPr>
          <a:xfrm>
            <a:off x="2608509" y="5404074"/>
            <a:ext cx="6438407" cy="398564"/>
          </a:xfrm>
          <a:prstGeom prst="rect">
            <a:avLst/>
          </a:prstGeom>
          <a:ln w="12700">
            <a:miter lim="400000"/>
          </a:ln>
          <a:extLst>
            <a:ext uri="{C572A759-6A51-4108-AA02-DFA0A04FC94B}">
              <ma14:wrappingTextBoxFlag xmlns:ma14="http://schemas.microsoft.com/office/mac/drawingml/2011/main" val="1"/>
            </a:ext>
          </a:extLst>
        </p:spPr>
        <p:txBody>
          <a:bodyPr wrap="none" lIns="48766" tIns="48766" rIns="48766" bIns="48766">
            <a:spAutoFit/>
          </a:bodyPr>
          <a:lstStyle>
            <a:lvl1pPr algn="l" defTabSz="1300480">
              <a:defRPr>
                <a:latin typeface="Calibri"/>
                <a:ea typeface="Calibri"/>
                <a:cs typeface="Calibri"/>
                <a:sym typeface="Calibri"/>
              </a:defRPr>
            </a:lvl1pPr>
          </a:lstStyle>
          <a:p>
            <a:pPr/>
            <a:r>
              <a:t>Incidence of bronchiectasis in different populations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Title 1"/>
          <p:cNvSpPr txBox="1"/>
          <p:nvPr>
            <p:ph type="title"/>
          </p:nvPr>
        </p:nvSpPr>
        <p:spPr>
          <a:xfrm>
            <a:off x="650238" y="758613"/>
            <a:ext cx="11704323" cy="970200"/>
          </a:xfrm>
          <a:prstGeom prst="rect">
            <a:avLst/>
          </a:prstGeom>
        </p:spPr>
        <p:txBody>
          <a:bodyPr/>
          <a:lstStyle>
            <a:lvl1pPr defTabSz="845311">
              <a:defRPr spc="-100" sz="3200"/>
            </a:lvl1pPr>
          </a:lstStyle>
          <a:p>
            <a:pPr/>
            <a:r>
              <a:t>How do Alaska Village study homes compare with other US homes</a:t>
            </a:r>
          </a:p>
        </p:txBody>
      </p:sp>
      <p:graphicFrame>
        <p:nvGraphicFramePr>
          <p:cNvPr id="206" name="Chart 3"/>
          <p:cNvGraphicFramePr/>
          <p:nvPr/>
        </p:nvGraphicFramePr>
        <p:xfrm>
          <a:off x="1260396" y="2130773"/>
          <a:ext cx="10626272" cy="4583611"/>
        </p:xfrm>
        <a:graphic xmlns:a="http://schemas.openxmlformats.org/drawingml/2006/main">
          <a:graphicData uri="http://schemas.openxmlformats.org/drawingml/2006/chart">
            <c:chart xmlns:c="http://schemas.openxmlformats.org/drawingml/2006/chart" r:id="rId3"/>
          </a:graphicData>
        </a:graphic>
      </p:graphicFrame>
      <p:pic>
        <p:nvPicPr>
          <p:cNvPr id="207" name="Picture 4" descr="Picture 4"/>
          <p:cNvPicPr>
            <a:picLocks noChangeAspect="1"/>
          </p:cNvPicPr>
          <p:nvPr/>
        </p:nvPicPr>
        <p:blipFill>
          <a:blip r:embed="rId4">
            <a:extLst/>
          </a:blip>
          <a:stretch>
            <a:fillRect/>
          </a:stretch>
        </p:blipFill>
        <p:spPr>
          <a:xfrm>
            <a:off x="5121173" y="7510998"/>
            <a:ext cx="2990139" cy="2242605"/>
          </a:xfrm>
          <a:prstGeom prst="rect">
            <a:avLst/>
          </a:prstGeom>
          <a:ln w="12700">
            <a:miter lim="400000"/>
          </a:ln>
        </p:spPr>
      </p:pic>
      <p:sp>
        <p:nvSpPr>
          <p:cNvPr id="208" name="TextBox 5"/>
          <p:cNvSpPr txBox="1"/>
          <p:nvPr/>
        </p:nvSpPr>
        <p:spPr>
          <a:xfrm>
            <a:off x="3055161" y="6659612"/>
            <a:ext cx="5235311" cy="327431"/>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i="1" sz="1400">
                <a:latin typeface="Arial"/>
                <a:ea typeface="Arial"/>
                <a:cs typeface="Arial"/>
                <a:sym typeface="Arial"/>
              </a:defRPr>
            </a:lvl1pPr>
          </a:lstStyle>
          <a:p>
            <a:pPr/>
            <a:r>
              <a:t>U.S. data from 2008-2012 Census, American Community Survey</a:t>
            </a:r>
          </a:p>
        </p:txBody>
      </p:sp>
      <p:sp>
        <p:nvSpPr>
          <p:cNvPr id="209" name="TextBox 6"/>
          <p:cNvSpPr txBox="1"/>
          <p:nvPr/>
        </p:nvSpPr>
        <p:spPr>
          <a:xfrm>
            <a:off x="2225323" y="7020738"/>
            <a:ext cx="7475955" cy="327430"/>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1400">
                <a:solidFill>
                  <a:srgbClr val="0070C0"/>
                </a:solidFill>
                <a:latin typeface="Arial"/>
                <a:ea typeface="Arial"/>
                <a:cs typeface="Arial"/>
                <a:sym typeface="Arial"/>
              </a:defRPr>
            </a:lvl1pPr>
          </a:lstStyle>
          <a:p>
            <a:pPr/>
            <a:r>
              <a:t>Singleton R, Salkoski AJ et al. Housing characteristics and indoor air quality…Indoor Air 2017</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Three Alaskan Homes - 1966…"/>
          <p:cNvSpPr txBox="1"/>
          <p:nvPr/>
        </p:nvSpPr>
        <p:spPr>
          <a:xfrm>
            <a:off x="814717" y="114395"/>
            <a:ext cx="9870376" cy="17647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3600">
                <a:solidFill>
                  <a:srgbClr val="FFFFFF"/>
                </a:solidFill>
                <a:latin typeface="+mn-lt"/>
                <a:ea typeface="+mn-ea"/>
                <a:cs typeface="+mn-cs"/>
                <a:sym typeface="Helvetica Neue"/>
              </a:defRPr>
            </a:pPr>
            <a:r>
              <a:t>Three Alaskan Homes - 1966</a:t>
            </a:r>
          </a:p>
          <a:p>
            <a:pPr>
              <a:defRPr b="1" sz="3600">
                <a:solidFill>
                  <a:srgbClr val="FFFFFF"/>
                </a:solidFill>
                <a:latin typeface="+mn-lt"/>
                <a:ea typeface="+mn-ea"/>
                <a:cs typeface="+mn-cs"/>
                <a:sym typeface="Helvetica Neue"/>
              </a:defRPr>
            </a:pPr>
            <a:r>
              <a:t>applying the “eye” test, which one is unhealthy?</a:t>
            </a:r>
          </a:p>
        </p:txBody>
      </p:sp>
      <p:pic>
        <p:nvPicPr>
          <p:cNvPr id="214" name="4763376_001663CD_Scan8_1114 2.jpeg" descr="4763376_001663CD_Scan8_1114 2.jpeg"/>
          <p:cNvPicPr>
            <a:picLocks noChangeAspect="1"/>
          </p:cNvPicPr>
          <p:nvPr/>
        </p:nvPicPr>
        <p:blipFill>
          <a:blip r:embed="rId2">
            <a:extLst/>
          </a:blip>
          <a:stretch>
            <a:fillRect/>
          </a:stretch>
        </p:blipFill>
        <p:spPr>
          <a:xfrm>
            <a:off x="1009534" y="2312766"/>
            <a:ext cx="4910569" cy="3273714"/>
          </a:xfrm>
          <a:prstGeom prst="rect">
            <a:avLst/>
          </a:prstGeom>
          <a:ln w="12700">
            <a:miter lim="400000"/>
          </a:ln>
        </p:spPr>
      </p:pic>
      <p:pic>
        <p:nvPicPr>
          <p:cNvPr id="215" name="4763376-R4-E138 2.jpeg" descr="4763376-R4-E138 2.jpeg"/>
          <p:cNvPicPr>
            <a:picLocks noChangeAspect="1"/>
          </p:cNvPicPr>
          <p:nvPr/>
        </p:nvPicPr>
        <p:blipFill>
          <a:blip r:embed="rId3">
            <a:extLst/>
          </a:blip>
          <a:stretch>
            <a:fillRect/>
          </a:stretch>
        </p:blipFill>
        <p:spPr>
          <a:xfrm>
            <a:off x="7005695" y="2312766"/>
            <a:ext cx="4849945" cy="3273714"/>
          </a:xfrm>
          <a:prstGeom prst="rect">
            <a:avLst/>
          </a:prstGeom>
          <a:ln w="12700">
            <a:miter lim="400000"/>
          </a:ln>
        </p:spPr>
      </p:pic>
      <p:pic>
        <p:nvPicPr>
          <p:cNvPr id="216" name="IMG_1249.jpeg" descr="IMG_1249.jpeg"/>
          <p:cNvPicPr>
            <a:picLocks noChangeAspect="1"/>
          </p:cNvPicPr>
          <p:nvPr/>
        </p:nvPicPr>
        <p:blipFill>
          <a:blip r:embed="rId4">
            <a:extLst/>
          </a:blip>
          <a:stretch>
            <a:fillRect/>
          </a:stretch>
        </p:blipFill>
        <p:spPr>
          <a:xfrm>
            <a:off x="4319925" y="6020111"/>
            <a:ext cx="4364950" cy="3273714"/>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000000"/>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