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0"/>
  </p:notesMasterIdLst>
  <p:sldIdLst>
    <p:sldId id="389" r:id="rId2"/>
    <p:sldId id="552" r:id="rId3"/>
    <p:sldId id="272" r:id="rId4"/>
    <p:sldId id="607" r:id="rId5"/>
    <p:sldId id="274" r:id="rId6"/>
    <p:sldId id="609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551" r:id="rId15"/>
    <p:sldId id="614" r:id="rId16"/>
    <p:sldId id="266" r:id="rId17"/>
    <p:sldId id="286" r:id="rId18"/>
    <p:sldId id="283" r:id="rId19"/>
    <p:sldId id="557" r:id="rId20"/>
    <p:sldId id="285" r:id="rId21"/>
    <p:sldId id="287" r:id="rId22"/>
    <p:sldId id="611" r:id="rId23"/>
    <p:sldId id="615" r:id="rId24"/>
    <p:sldId id="558" r:id="rId25"/>
    <p:sldId id="559" r:id="rId26"/>
    <p:sldId id="560" r:id="rId27"/>
    <p:sldId id="553" r:id="rId28"/>
    <p:sldId id="580" r:id="rId29"/>
    <p:sldId id="581" r:id="rId30"/>
    <p:sldId id="582" r:id="rId31"/>
    <p:sldId id="554" r:id="rId32"/>
    <p:sldId id="583" r:id="rId33"/>
    <p:sldId id="584" r:id="rId34"/>
    <p:sldId id="570" r:id="rId35"/>
    <p:sldId id="571" r:id="rId36"/>
    <p:sldId id="585" r:id="rId37"/>
    <p:sldId id="572" r:id="rId38"/>
    <p:sldId id="573" r:id="rId39"/>
    <p:sldId id="628" r:id="rId40"/>
    <p:sldId id="629" r:id="rId41"/>
    <p:sldId id="587" r:id="rId42"/>
    <p:sldId id="588" r:id="rId43"/>
    <p:sldId id="589" r:id="rId44"/>
    <p:sldId id="590" r:id="rId45"/>
    <p:sldId id="591" r:id="rId46"/>
    <p:sldId id="295" r:id="rId47"/>
    <p:sldId id="622" r:id="rId48"/>
    <p:sldId id="296" r:id="rId49"/>
    <p:sldId id="616" r:id="rId50"/>
    <p:sldId id="594" r:id="rId51"/>
    <p:sldId id="606" r:id="rId52"/>
    <p:sldId id="595" r:id="rId53"/>
    <p:sldId id="596" r:id="rId54"/>
    <p:sldId id="605" r:id="rId55"/>
    <p:sldId id="598" r:id="rId56"/>
    <p:sldId id="621" r:id="rId57"/>
    <p:sldId id="620" r:id="rId58"/>
    <p:sldId id="603" r:id="rId59"/>
    <p:sldId id="617" r:id="rId60"/>
    <p:sldId id="619" r:id="rId61"/>
    <p:sldId id="618" r:id="rId62"/>
    <p:sldId id="623" r:id="rId63"/>
    <p:sldId id="627" r:id="rId64"/>
    <p:sldId id="624" r:id="rId65"/>
    <p:sldId id="604" r:id="rId66"/>
    <p:sldId id="625" r:id="rId67"/>
    <p:sldId id="626" r:id="rId68"/>
    <p:sldId id="56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F576C2-AB23-4205-A247-8A639C17101A}">
          <p14:sldIdLst>
            <p14:sldId id="389"/>
            <p14:sldId id="552"/>
            <p14:sldId id="272"/>
            <p14:sldId id="607"/>
            <p14:sldId id="274"/>
            <p14:sldId id="609"/>
            <p14:sldId id="276"/>
            <p14:sldId id="277"/>
            <p14:sldId id="278"/>
            <p14:sldId id="279"/>
            <p14:sldId id="280"/>
            <p14:sldId id="282"/>
            <p14:sldId id="281"/>
            <p14:sldId id="551"/>
            <p14:sldId id="614"/>
            <p14:sldId id="266"/>
            <p14:sldId id="286"/>
            <p14:sldId id="283"/>
            <p14:sldId id="557"/>
            <p14:sldId id="285"/>
            <p14:sldId id="287"/>
            <p14:sldId id="611"/>
            <p14:sldId id="615"/>
            <p14:sldId id="558"/>
            <p14:sldId id="559"/>
            <p14:sldId id="560"/>
            <p14:sldId id="553"/>
            <p14:sldId id="580"/>
            <p14:sldId id="581"/>
            <p14:sldId id="582"/>
            <p14:sldId id="554"/>
            <p14:sldId id="583"/>
            <p14:sldId id="584"/>
            <p14:sldId id="570"/>
            <p14:sldId id="571"/>
            <p14:sldId id="585"/>
            <p14:sldId id="572"/>
            <p14:sldId id="573"/>
            <p14:sldId id="628"/>
            <p14:sldId id="629"/>
            <p14:sldId id="587"/>
            <p14:sldId id="588"/>
            <p14:sldId id="589"/>
            <p14:sldId id="590"/>
            <p14:sldId id="591"/>
            <p14:sldId id="295"/>
            <p14:sldId id="622"/>
            <p14:sldId id="296"/>
            <p14:sldId id="616"/>
            <p14:sldId id="594"/>
            <p14:sldId id="606"/>
            <p14:sldId id="595"/>
            <p14:sldId id="596"/>
            <p14:sldId id="605"/>
            <p14:sldId id="598"/>
            <p14:sldId id="621"/>
            <p14:sldId id="620"/>
            <p14:sldId id="603"/>
            <p14:sldId id="617"/>
            <p14:sldId id="619"/>
            <p14:sldId id="618"/>
            <p14:sldId id="623"/>
            <p14:sldId id="627"/>
            <p14:sldId id="624"/>
            <p14:sldId id="604"/>
            <p14:sldId id="625"/>
            <p14:sldId id="626"/>
            <p14:sldId id="5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pela, Peggy R." initials="KPR" lastIdx="2" clrIdx="0"/>
  <p:cmAuthor id="2" name="Eve Kerr" initials="EK" lastIdx="10" clrIdx="1"/>
  <p:cmAuthor id="3" name="Eve Kerr" initials="EK [2]" lastIdx="1" clrIdx="2"/>
  <p:cmAuthor id="4" name="Eve Kerr" initials="EK [3]" lastIdx="1" clrIdx="3"/>
  <p:cmAuthor id="5" name="Conner, Sarah" initials="CS" lastIdx="2" clrIdx="4">
    <p:extLst>
      <p:ext uri="{19B8F6BF-5375-455C-9EA6-DF929625EA0E}">
        <p15:presenceInfo xmlns:p15="http://schemas.microsoft.com/office/powerpoint/2012/main" userId="S::ssconner@umich.edu::80fb2da4-f3a9-4b95-8cbf-f14d08f99594" providerId="AD"/>
      </p:ext>
    </p:extLst>
  </p:cmAuthor>
  <p:cmAuthor id="6" name="Saini, Sameer" initials="SS" lastIdx="3" clrIdx="5">
    <p:extLst>
      <p:ext uri="{19B8F6BF-5375-455C-9EA6-DF929625EA0E}">
        <p15:presenceInfo xmlns:p15="http://schemas.microsoft.com/office/powerpoint/2012/main" userId="S::sdsaini@umich.edu::ec605518-1574-453c-a9f5-dfa6a3d5af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66"/>
    <a:srgbClr val="FFA500"/>
    <a:srgbClr val="0600FF"/>
    <a:srgbClr val="FF0100"/>
    <a:srgbClr val="A2D206"/>
    <a:srgbClr val="FBCB22"/>
    <a:srgbClr val="0D4E96"/>
    <a:srgbClr val="003333"/>
    <a:srgbClr val="C3E0F3"/>
    <a:srgbClr val="BC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1" autoAdjust="0"/>
    <p:restoredTop sz="88003" autoAdjust="0"/>
  </p:normalViewPr>
  <p:slideViewPr>
    <p:cSldViewPr snapToGrid="0">
      <p:cViewPr varScale="1">
        <p:scale>
          <a:sx n="97" d="100"/>
          <a:sy n="97" d="100"/>
        </p:scale>
        <p:origin x="488" y="200"/>
      </p:cViewPr>
      <p:guideLst/>
    </p:cSldViewPr>
  </p:slideViewPr>
  <p:outlineViewPr>
    <p:cViewPr>
      <p:scale>
        <a:sx n="33" d="100"/>
        <a:sy n="33" d="100"/>
      </p:scale>
      <p:origin x="0" y="-3220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98" d="100"/>
        <a:sy n="98" d="100"/>
      </p:scale>
      <p:origin x="0" y="-5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502202035877743E-2"/>
          <c:y val="7.4996566112650626E-2"/>
          <c:w val="0.88014384990593597"/>
          <c:h val="0.8148790246535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abx_hypo!$H$1</c:f>
              <c:strCache>
                <c:ptCount val="1"/>
                <c:pt idx="0">
                  <c:v>Pilot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abx_hypo!$F$2:$F$32</c:f>
              <c:strCache>
                <c:ptCount val="31"/>
                <c:pt idx="0">
                  <c:v>ALP</c:v>
                </c:pt>
                <c:pt idx="1">
                  <c:v>BE-TR</c:v>
                </c:pt>
                <c:pt idx="2">
                  <c:v>HF-J</c:v>
                </c:pt>
                <c:pt idx="3">
                  <c:v>BE-TN</c:v>
                </c:pt>
                <c:pt idx="4">
                  <c:v>HF-WB</c:v>
                </c:pt>
                <c:pt idx="5">
                  <c:v>UMHS</c:v>
                </c:pt>
                <c:pt idx="6">
                  <c:v>LHNS</c:v>
                </c:pt>
                <c:pt idx="7">
                  <c:v>SPC</c:v>
                </c:pt>
                <c:pt idx="8">
                  <c:v>STJ-AA</c:v>
                </c:pt>
                <c:pt idx="9">
                  <c:v>THM</c:v>
                </c:pt>
                <c:pt idx="10">
                  <c:v>STJ-OAK</c:v>
                </c:pt>
                <c:pt idx="11">
                  <c:v>TH-STM </c:v>
                </c:pt>
                <c:pt idx="12">
                  <c:v>HVS</c:v>
                </c:pt>
                <c:pt idx="13">
                  <c:v>LHMC</c:v>
                </c:pt>
                <c:pt idx="14">
                  <c:v>CHEL</c:v>
                </c:pt>
                <c:pt idx="15">
                  <c:v>TH-SMML</c:v>
                </c:pt>
                <c:pt idx="16">
                  <c:v>MY-MID</c:v>
                </c:pt>
                <c:pt idx="17">
                  <c:v>BE-TA</c:v>
                </c:pt>
                <c:pt idx="18">
                  <c:v>BE-DR</c:v>
                </c:pt>
                <c:pt idx="19">
                  <c:v>BE-WN</c:v>
                </c:pt>
                <c:pt idx="20">
                  <c:v>HF-MH</c:v>
                </c:pt>
                <c:pt idx="21">
                  <c:v>BE-FH</c:v>
                </c:pt>
                <c:pt idx="22">
                  <c:v>HOLL</c:v>
                </c:pt>
                <c:pt idx="23">
                  <c:v>HILL</c:v>
                </c:pt>
                <c:pt idx="24">
                  <c:v>MC-LAN</c:v>
                </c:pt>
                <c:pt idx="25">
                  <c:v>UMHW</c:v>
                </c:pt>
                <c:pt idx="26">
                  <c:v>BE-GP</c:v>
                </c:pt>
                <c:pt idx="27">
                  <c:v>BE-RO</c:v>
                </c:pt>
                <c:pt idx="28">
                  <c:v>MY-AL</c:v>
                </c:pt>
                <c:pt idx="29">
                  <c:v>MWB</c:v>
                </c:pt>
                <c:pt idx="30">
                  <c:v>HF-WY</c:v>
                </c:pt>
              </c:strCache>
            </c:strRef>
          </c:cat>
          <c:val>
            <c:numRef>
              <c:f>abx_hypo!$H$2:$H$32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0.7592592592592593</c:v>
                </c:pt>
                <c:pt idx="6">
                  <c:v>0</c:v>
                </c:pt>
                <c:pt idx="7">
                  <c:v>0.70491803278688525</c:v>
                </c:pt>
                <c:pt idx="8">
                  <c:v>0.70270270270270274</c:v>
                </c:pt>
                <c:pt idx="9">
                  <c:v>0.7009345794392523</c:v>
                </c:pt>
                <c:pt idx="10">
                  <c:v>0</c:v>
                </c:pt>
                <c:pt idx="11">
                  <c:v>0.67272727272727273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0.66666666666666663</c:v>
                </c:pt>
                <c:pt idx="16">
                  <c:v>0.65217391304347827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0.59701492537313428</c:v>
                </c:pt>
                <c:pt idx="22">
                  <c:v>0.59523809523809523</c:v>
                </c:pt>
                <c:pt idx="23">
                  <c:v>0.5714285714285714</c:v>
                </c:pt>
                <c:pt idx="24">
                  <c:v>0.53731343283582089</c:v>
                </c:pt>
                <c:pt idx="25">
                  <c:v>0.52325581395348841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0B-D04A-904F-8529B9BD0B2D}"/>
            </c:ext>
          </c:extLst>
        </c:ser>
        <c:ser>
          <c:idx val="2"/>
          <c:order val="1"/>
          <c:tx>
            <c:strRef>
              <c:f>abx_hypo!$I$1</c:f>
              <c:strCache>
                <c:ptCount val="1"/>
                <c:pt idx="0">
                  <c:v>Cohort 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B027A0F-FB8A-884E-A287-0CF1F15DD0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A0B-D04A-904F-8529B9BD0B2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A404CD6-A8C6-5B4B-8955-4F3AEC8071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7A0B-D04A-904F-8529B9BD0B2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6344FAB-E6AD-FC46-A90D-C8419ED410B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A0B-D04A-904F-8529B9BD0B2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878E997-BEF8-194A-902E-7A5C0D0B48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A0B-D04A-904F-8529B9BD0B2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B7986D2-9435-7F45-A5EF-965D6CF9103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A0B-D04A-904F-8529B9BD0B2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493643B-246F-F447-A3CE-E00C91116A6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A0B-D04A-904F-8529B9BD0B2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8779E90-9058-3440-B0CE-C80DC3E384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A0B-D04A-904F-8529B9BD0B2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52D1906F-78E4-E840-9EB8-FCC2A1FDC8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A0B-D04A-904F-8529B9BD0B2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727F0817-863F-B44E-8761-C17B04976C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7A0B-D04A-904F-8529B9BD0B2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D6FDC70-AD0E-1D40-9A61-620F58E45C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7A0B-D04A-904F-8529B9BD0B2D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B4EB475-F6D5-874A-8DC3-4E4487F596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7A0B-D04A-904F-8529B9BD0B2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2A1DEDCE-BCE3-264B-A273-82E586216B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A0B-D04A-904F-8529B9BD0B2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106CBD19-A844-6C42-88D1-951186D8CF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7A0B-D04A-904F-8529B9BD0B2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445DC0FF-5DC7-F240-BE7F-A8C9113C0C6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A0B-D04A-904F-8529B9BD0B2D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326A616C-8EA1-274F-9F7B-13C10DA7E65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7A0B-D04A-904F-8529B9BD0B2D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55D98518-78FB-EE49-95F6-6EE23D6F6E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A0B-D04A-904F-8529B9BD0B2D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318814CD-880B-9948-855F-C8E7B81EE9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A0B-D04A-904F-8529B9BD0B2D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2721FE23-1926-F542-B95D-A2EC326C6B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A0B-D04A-904F-8529B9BD0B2D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2334D793-E214-9145-A817-B886E039B3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A0B-D04A-904F-8529B9BD0B2D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729C151D-AC3B-FC40-A8FD-D0F9063E1B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A0B-D04A-904F-8529B9BD0B2D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6D0B36E6-E345-7341-B285-8D5ED678ADE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7A0B-D04A-904F-8529B9BD0B2D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6DF6ACD0-4C96-4A47-8397-BE0FA833DD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7A0B-D04A-904F-8529B9BD0B2D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01BE10C4-A9AF-8341-ACAA-0394B2BF36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7A0B-D04A-904F-8529B9BD0B2D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AD48450B-6DA6-6746-8444-4B7C8A019CA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7A0B-D04A-904F-8529B9BD0B2D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552171AE-AB4A-5F4F-9D80-03718E9A61C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A0B-D04A-904F-8529B9BD0B2D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919F6E44-BA0D-ED4A-B6C1-0A83891AF2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7A0B-D04A-904F-8529B9BD0B2D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03EE9B62-BF72-3F4A-AE51-7B2D0A6D8FF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7A0B-D04A-904F-8529B9BD0B2D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A0385D57-5672-A94A-ACFF-7A0FE5D0CC7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7A0B-D04A-904F-8529B9BD0B2D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D008D81D-3167-9B4D-9BBD-0B52C256410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A0B-D04A-904F-8529B9BD0B2D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303DC540-C1A5-F645-9DE0-DCB27F1AE8F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7A0B-D04A-904F-8529B9BD0B2D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A7C351A2-D91B-4B4D-8487-6FECEA55C6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7A0B-D04A-904F-8529B9BD0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abx_hypo!$F$2:$F$32</c:f>
              <c:strCache>
                <c:ptCount val="31"/>
                <c:pt idx="0">
                  <c:v>ALP</c:v>
                </c:pt>
                <c:pt idx="1">
                  <c:v>BE-TR</c:v>
                </c:pt>
                <c:pt idx="2">
                  <c:v>HF-J</c:v>
                </c:pt>
                <c:pt idx="3">
                  <c:v>BE-TN</c:v>
                </c:pt>
                <c:pt idx="4">
                  <c:v>HF-WB</c:v>
                </c:pt>
                <c:pt idx="5">
                  <c:v>UMHS</c:v>
                </c:pt>
                <c:pt idx="6">
                  <c:v>LHNS</c:v>
                </c:pt>
                <c:pt idx="7">
                  <c:v>SPC</c:v>
                </c:pt>
                <c:pt idx="8">
                  <c:v>STJ-AA</c:v>
                </c:pt>
                <c:pt idx="9">
                  <c:v>THM</c:v>
                </c:pt>
                <c:pt idx="10">
                  <c:v>STJ-OAK</c:v>
                </c:pt>
                <c:pt idx="11">
                  <c:v>TH-STM </c:v>
                </c:pt>
                <c:pt idx="12">
                  <c:v>HVS</c:v>
                </c:pt>
                <c:pt idx="13">
                  <c:v>LHMC</c:v>
                </c:pt>
                <c:pt idx="14">
                  <c:v>CHEL</c:v>
                </c:pt>
                <c:pt idx="15">
                  <c:v>TH-SMML</c:v>
                </c:pt>
                <c:pt idx="16">
                  <c:v>MY-MID</c:v>
                </c:pt>
                <c:pt idx="17">
                  <c:v>BE-TA</c:v>
                </c:pt>
                <c:pt idx="18">
                  <c:v>BE-DR</c:v>
                </c:pt>
                <c:pt idx="19">
                  <c:v>BE-WN</c:v>
                </c:pt>
                <c:pt idx="20">
                  <c:v>HF-MH</c:v>
                </c:pt>
                <c:pt idx="21">
                  <c:v>BE-FH</c:v>
                </c:pt>
                <c:pt idx="22">
                  <c:v>HOLL</c:v>
                </c:pt>
                <c:pt idx="23">
                  <c:v>HILL</c:v>
                </c:pt>
                <c:pt idx="24">
                  <c:v>MC-LAN</c:v>
                </c:pt>
                <c:pt idx="25">
                  <c:v>UMHW</c:v>
                </c:pt>
                <c:pt idx="26">
                  <c:v>BE-GP</c:v>
                </c:pt>
                <c:pt idx="27">
                  <c:v>BE-RO</c:v>
                </c:pt>
                <c:pt idx="28">
                  <c:v>MY-AL</c:v>
                </c:pt>
                <c:pt idx="29">
                  <c:v>MWB</c:v>
                </c:pt>
                <c:pt idx="30">
                  <c:v>HF-WY</c:v>
                </c:pt>
              </c:strCache>
            </c:strRef>
          </c:cat>
          <c:val>
            <c:numRef>
              <c:f>abx_hypo!$I$2:$I$32</c:f>
              <c:numCache>
                <c:formatCode>General</c:formatCode>
                <c:ptCount val="31"/>
                <c:pt idx="0">
                  <c:v>1</c:v>
                </c:pt>
                <c:pt idx="1">
                  <c:v>0.8571428571428571</c:v>
                </c:pt>
                <c:pt idx="2">
                  <c:v>0.83333333333333337</c:v>
                </c:pt>
                <c:pt idx="3">
                  <c:v>0.77777777777777779</c:v>
                </c:pt>
                <c:pt idx="4">
                  <c:v>0.77777777777777779</c:v>
                </c:pt>
                <c:pt idx="5">
                  <c:v>0</c:v>
                </c:pt>
                <c:pt idx="6">
                  <c:v>0.70588235294117652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0.68421052631578949</c:v>
                </c:pt>
                <c:pt idx="11">
                  <c:v>0</c:v>
                </c:pt>
                <c:pt idx="12">
                  <c:v>0.66666666666666663</c:v>
                </c:pt>
                <c:pt idx="13">
                  <c:v>0.66666666666666663</c:v>
                </c:pt>
                <c:pt idx="14">
                  <c:v>0.66666666666666663</c:v>
                </c:pt>
                <c:pt idx="15">
                  <c:v>0</c:v>
                </c:pt>
                <c:pt idx="16">
                  <c:v>0</c:v>
                </c:pt>
                <c:pt idx="17">
                  <c:v>0.65217391304347827</c:v>
                </c:pt>
                <c:pt idx="18">
                  <c:v>0.6470588235294118</c:v>
                </c:pt>
                <c:pt idx="19">
                  <c:v>0.63636363636363635</c:v>
                </c:pt>
                <c:pt idx="20">
                  <c:v>0.61904761904761907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0.5</c:v>
                </c:pt>
                <c:pt idx="27">
                  <c:v>0.375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abx_hypo!$E$2:$E$32</c15:f>
                <c15:dlblRangeCache>
                  <c:ptCount val="31"/>
                  <c:pt idx="0">
                    <c:v>*</c:v>
                  </c:pt>
                  <c:pt idx="1">
                    <c:v>*</c:v>
                  </c:pt>
                  <c:pt idx="3">
                    <c:v>*</c:v>
                  </c:pt>
                  <c:pt idx="14">
                    <c:v>*</c:v>
                  </c:pt>
                  <c:pt idx="27">
                    <c:v>*</c:v>
                  </c:pt>
                  <c:pt idx="28">
                    <c:v>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0-7A0B-D04A-904F-8529B9BD0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636047"/>
        <c:axId val="111634799"/>
      </c:barChart>
      <c:lineChart>
        <c:grouping val="standard"/>
        <c:varyColors val="0"/>
        <c:ser>
          <c:idx val="1"/>
          <c:order val="2"/>
          <c:tx>
            <c:v>CW Average</c:v>
          </c:tx>
          <c:spPr>
            <a:ln w="190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A0B-D04A-904F-8529B9BD0B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A0B-D04A-904F-8529B9BD0B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A0B-D04A-904F-8529B9BD0B2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A0B-D04A-904F-8529B9BD0B2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7A0B-D04A-904F-8529B9BD0B2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7A0B-D04A-904F-8529B9BD0B2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7A0B-D04A-904F-8529B9BD0B2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7A0B-D04A-904F-8529B9BD0B2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7A0B-D04A-904F-8529B9BD0B2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7A0B-D04A-904F-8529B9BD0B2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7A0B-D04A-904F-8529B9BD0B2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7A0B-D04A-904F-8529B9BD0B2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7A0B-D04A-904F-8529B9BD0B2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7A0B-D04A-904F-8529B9BD0B2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7A0B-D04A-904F-8529B9BD0B2D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7A0B-D04A-904F-8529B9BD0B2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7A0B-D04A-904F-8529B9BD0B2D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7A0B-D04A-904F-8529B9BD0B2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7A0B-D04A-904F-8529B9BD0B2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7A0B-D04A-904F-8529B9BD0B2D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7A0B-D04A-904F-8529B9BD0B2D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7A0B-D04A-904F-8529B9BD0B2D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7A0B-D04A-904F-8529B9BD0B2D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7A0B-D04A-904F-8529B9BD0B2D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7A0B-D04A-904F-8529B9BD0B2D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A0B-D04A-904F-8529B9BD0B2D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A0B-D04A-904F-8529B9BD0B2D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A0B-D04A-904F-8529B9BD0B2D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A0B-D04A-904F-8529B9BD0B2D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A0B-D04A-904F-8529B9BD0B2D}"/>
                </c:ext>
              </c:extLst>
            </c:dLbl>
            <c:dLbl>
              <c:idx val="3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F-7A0B-D04A-904F-8529B9BD0B2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abx_hypo!$F$2:$F$32</c:f>
              <c:strCache>
                <c:ptCount val="31"/>
                <c:pt idx="0">
                  <c:v>ALP</c:v>
                </c:pt>
                <c:pt idx="1">
                  <c:v>BE-TR</c:v>
                </c:pt>
                <c:pt idx="2">
                  <c:v>HF-J</c:v>
                </c:pt>
                <c:pt idx="3">
                  <c:v>BE-TN</c:v>
                </c:pt>
                <c:pt idx="4">
                  <c:v>HF-WB</c:v>
                </c:pt>
                <c:pt idx="5">
                  <c:v>UMHS</c:v>
                </c:pt>
                <c:pt idx="6">
                  <c:v>LHNS</c:v>
                </c:pt>
                <c:pt idx="7">
                  <c:v>SPC</c:v>
                </c:pt>
                <c:pt idx="8">
                  <c:v>STJ-AA</c:v>
                </c:pt>
                <c:pt idx="9">
                  <c:v>THM</c:v>
                </c:pt>
                <c:pt idx="10">
                  <c:v>STJ-OAK</c:v>
                </c:pt>
                <c:pt idx="11">
                  <c:v>TH-STM </c:v>
                </c:pt>
                <c:pt idx="12">
                  <c:v>HVS</c:v>
                </c:pt>
                <c:pt idx="13">
                  <c:v>LHMC</c:v>
                </c:pt>
                <c:pt idx="14">
                  <c:v>CHEL</c:v>
                </c:pt>
                <c:pt idx="15">
                  <c:v>TH-SMML</c:v>
                </c:pt>
                <c:pt idx="16">
                  <c:v>MY-MID</c:v>
                </c:pt>
                <c:pt idx="17">
                  <c:v>BE-TA</c:v>
                </c:pt>
                <c:pt idx="18">
                  <c:v>BE-DR</c:v>
                </c:pt>
                <c:pt idx="19">
                  <c:v>BE-WN</c:v>
                </c:pt>
                <c:pt idx="20">
                  <c:v>HF-MH</c:v>
                </c:pt>
                <c:pt idx="21">
                  <c:v>BE-FH</c:v>
                </c:pt>
                <c:pt idx="22">
                  <c:v>HOLL</c:v>
                </c:pt>
                <c:pt idx="23">
                  <c:v>HILL</c:v>
                </c:pt>
                <c:pt idx="24">
                  <c:v>MC-LAN</c:v>
                </c:pt>
                <c:pt idx="25">
                  <c:v>UMHW</c:v>
                </c:pt>
                <c:pt idx="26">
                  <c:v>BE-GP</c:v>
                </c:pt>
                <c:pt idx="27">
                  <c:v>BE-RO</c:v>
                </c:pt>
                <c:pt idx="28">
                  <c:v>MY-AL</c:v>
                </c:pt>
                <c:pt idx="29">
                  <c:v>MWB</c:v>
                </c:pt>
                <c:pt idx="30">
                  <c:v>HF-WY</c:v>
                </c:pt>
              </c:strCache>
            </c:strRef>
          </c:cat>
          <c:val>
            <c:numRef>
              <c:f>abx_hypo!$C$2:$C$32</c:f>
              <c:numCache>
                <c:formatCode>General</c:formatCode>
                <c:ptCount val="31"/>
                <c:pt idx="0">
                  <c:v>0.65049614112458654</c:v>
                </c:pt>
                <c:pt idx="1">
                  <c:v>0.65049614112458654</c:v>
                </c:pt>
                <c:pt idx="2">
                  <c:v>0.65049614112458654</c:v>
                </c:pt>
                <c:pt idx="3">
                  <c:v>0.65049614112458654</c:v>
                </c:pt>
                <c:pt idx="4">
                  <c:v>0.65049614112458654</c:v>
                </c:pt>
                <c:pt idx="5">
                  <c:v>0.65049614112458654</c:v>
                </c:pt>
                <c:pt idx="6">
                  <c:v>0.65049614112458654</c:v>
                </c:pt>
                <c:pt idx="7">
                  <c:v>0.65049614112458654</c:v>
                </c:pt>
                <c:pt idx="8">
                  <c:v>0.65049614112458654</c:v>
                </c:pt>
                <c:pt idx="9">
                  <c:v>0.65049614112458654</c:v>
                </c:pt>
                <c:pt idx="10">
                  <c:v>0.65049614112458654</c:v>
                </c:pt>
                <c:pt idx="11">
                  <c:v>0.65049614112458654</c:v>
                </c:pt>
                <c:pt idx="12">
                  <c:v>0.65049614112458654</c:v>
                </c:pt>
                <c:pt idx="13">
                  <c:v>0.65049614112458654</c:v>
                </c:pt>
                <c:pt idx="14">
                  <c:v>0.65049614112458654</c:v>
                </c:pt>
                <c:pt idx="15">
                  <c:v>0.65049614112458654</c:v>
                </c:pt>
                <c:pt idx="16">
                  <c:v>0.65049614112458654</c:v>
                </c:pt>
                <c:pt idx="17">
                  <c:v>0.65049614112458654</c:v>
                </c:pt>
                <c:pt idx="18">
                  <c:v>0.65049614112458654</c:v>
                </c:pt>
                <c:pt idx="19">
                  <c:v>0.65049614112458654</c:v>
                </c:pt>
                <c:pt idx="20">
                  <c:v>0.65049614112458654</c:v>
                </c:pt>
                <c:pt idx="21">
                  <c:v>0.65049614112458654</c:v>
                </c:pt>
                <c:pt idx="22">
                  <c:v>0.65049614112458654</c:v>
                </c:pt>
                <c:pt idx="23">
                  <c:v>0.65049614112458654</c:v>
                </c:pt>
                <c:pt idx="24">
                  <c:v>0.65049614112458654</c:v>
                </c:pt>
                <c:pt idx="25">
                  <c:v>0.65049614112458654</c:v>
                </c:pt>
                <c:pt idx="26">
                  <c:v>0.65049614112458654</c:v>
                </c:pt>
                <c:pt idx="27">
                  <c:v>0.65049614112458654</c:v>
                </c:pt>
                <c:pt idx="28">
                  <c:v>0.65049614112458654</c:v>
                </c:pt>
                <c:pt idx="29">
                  <c:v>0.65049614112458654</c:v>
                </c:pt>
                <c:pt idx="30">
                  <c:v>0.65049614112458654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0-7A0B-D04A-904F-8529B9BD0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36047"/>
        <c:axId val="111634799"/>
      </c:lineChart>
      <c:catAx>
        <c:axId val="1116360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634799"/>
        <c:crosses val="autoZero"/>
        <c:auto val="1"/>
        <c:lblAlgn val="ctr"/>
        <c:lblOffset val="100"/>
        <c:noMultiLvlLbl val="0"/>
      </c:catAx>
      <c:valAx>
        <c:axId val="11163479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36047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96120147388617E-2"/>
          <c:y val="3.7710615556592789E-2"/>
          <c:w val="0.87768608147755067"/>
          <c:h val="0.82836532472079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balance!$H$1</c:f>
              <c:strCache>
                <c:ptCount val="1"/>
                <c:pt idx="0">
                  <c:v>Pilot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C180843-E64B-4349-99C5-E63B0A379B9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F17-E542-8015-6403E76CA61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31B372-C804-CC47-B504-CDB898A766B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F17-E542-8015-6403E76CA61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C252F6C-25D1-E745-98B9-EE6F95384A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F17-E542-8015-6403E76CA61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41FB846-C02D-CF4B-94F7-1D385B1CF1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F17-E542-8015-6403E76CA61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1037B9F-860F-5A4E-972D-E6FA5DD3D87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6F17-E542-8015-6403E76CA61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108DCBE-912E-D747-8E54-468852D81D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F17-E542-8015-6403E76CA61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F7A027B-8AF2-EE4B-BCF6-73AF36442C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6F17-E542-8015-6403E76CA61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1F9A8B1-4B7C-3242-BA29-45E975C0014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F17-E542-8015-6403E76CA61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5D89D72-51F7-A54A-8261-E1D9CB46197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6F17-E542-8015-6403E76CA61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DAB6AA5-57CF-B64A-BF74-E49E203EA7E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6F17-E542-8015-6403E76CA61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CDD87C2-FBD4-5340-A4A3-AC6ACEDD73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6F17-E542-8015-6403E76CA61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1FEF108-9ABB-6B4C-8090-0A583AF53D8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6F17-E542-8015-6403E76CA61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D6FB7946-BACC-0549-A3BA-3A915ED5D0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6F17-E542-8015-6403E76CA61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D5060139-3089-9246-B70B-22A8923224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6F17-E542-8015-6403E76CA614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9573CDC4-E9E4-6745-9FA8-EE19724452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6F17-E542-8015-6403E76CA614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84CA413D-3F50-7242-8EC5-F54AE86B14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6F17-E542-8015-6403E76CA614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BD2BF862-B39E-7949-9935-7F519CEB65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6F17-E542-8015-6403E76CA614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2C26D466-7BB8-D944-BEA2-422990C6FB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6F17-E542-8015-6403E76CA614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4DFC5DDF-38A5-6044-8165-08B175F97F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6F17-E542-8015-6403E76CA614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BF3F875D-0436-C348-BBCC-98C94ED3B1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6F17-E542-8015-6403E76CA614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5A99B0A7-2D77-DE40-842B-3A46EEBAA4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6F17-E542-8015-6403E76CA614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D19C4FB4-C88E-4D4F-B487-1ADDD24C9B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6F17-E542-8015-6403E76CA614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7E1B7E31-EF3A-0A4E-9264-D3A2DC38A5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6F17-E542-8015-6403E76CA614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9701BF37-D8E0-554D-8CFF-E00FC909D4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6F17-E542-8015-6403E76CA614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3C6B947E-CC30-DD4D-AB09-F5EDC11B69B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6F17-E542-8015-6403E76CA614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3024EEC2-E308-994E-9AF8-2039C82223E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6F17-E542-8015-6403E76CA614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8DBFE361-582C-DE42-9858-BAE0F3E4CF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6F17-E542-8015-6403E76CA614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52399F84-AC45-6245-A927-8C628604DA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6F17-E542-8015-6403E76CA614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AB3A2960-303B-2A48-9C2C-060C8C9466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6F17-E542-8015-6403E76CA614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F50E32CF-3166-7344-A1EB-C351E38260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6F17-E542-8015-6403E76CA614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48B41220-A6B7-F74A-B4D0-38DEFA0360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6F17-E542-8015-6403E76CA61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balance!$F$2:$F$32</c:f>
              <c:strCache>
                <c:ptCount val="31"/>
                <c:pt idx="0">
                  <c:v>UMHS</c:v>
                </c:pt>
                <c:pt idx="1">
                  <c:v>CHEL</c:v>
                </c:pt>
                <c:pt idx="2">
                  <c:v>STJ-AA</c:v>
                </c:pt>
                <c:pt idx="3">
                  <c:v>HVS</c:v>
                </c:pt>
                <c:pt idx="4">
                  <c:v>TH-SMML</c:v>
                </c:pt>
                <c:pt idx="5">
                  <c:v>UMHW</c:v>
                </c:pt>
                <c:pt idx="6">
                  <c:v>THM</c:v>
                </c:pt>
                <c:pt idx="7">
                  <c:v>BE-TA</c:v>
                </c:pt>
                <c:pt idx="8">
                  <c:v>TH-STM </c:v>
                </c:pt>
                <c:pt idx="9">
                  <c:v>BE-FH</c:v>
                </c:pt>
                <c:pt idx="10">
                  <c:v>STJ-OAK</c:v>
                </c:pt>
                <c:pt idx="11">
                  <c:v>BE-TR</c:v>
                </c:pt>
                <c:pt idx="12">
                  <c:v>HF-WB</c:v>
                </c:pt>
                <c:pt idx="13">
                  <c:v>MC-LAN</c:v>
                </c:pt>
                <c:pt idx="14">
                  <c:v>BE-RO</c:v>
                </c:pt>
                <c:pt idx="15">
                  <c:v>LHNS</c:v>
                </c:pt>
                <c:pt idx="16">
                  <c:v>HOLL</c:v>
                </c:pt>
                <c:pt idx="17">
                  <c:v>MY-MID</c:v>
                </c:pt>
                <c:pt idx="18">
                  <c:v>BE-TN</c:v>
                </c:pt>
                <c:pt idx="19">
                  <c:v>BE-GP</c:v>
                </c:pt>
                <c:pt idx="20">
                  <c:v>LHMC</c:v>
                </c:pt>
                <c:pt idx="21">
                  <c:v>BE-WN</c:v>
                </c:pt>
                <c:pt idx="22">
                  <c:v>BE-DR</c:v>
                </c:pt>
                <c:pt idx="23">
                  <c:v>MWB</c:v>
                </c:pt>
                <c:pt idx="24">
                  <c:v>HILL</c:v>
                </c:pt>
                <c:pt idx="25">
                  <c:v>HF-J</c:v>
                </c:pt>
                <c:pt idx="26">
                  <c:v>HF-MH</c:v>
                </c:pt>
                <c:pt idx="27">
                  <c:v>SPC</c:v>
                </c:pt>
                <c:pt idx="28">
                  <c:v>ALP</c:v>
                </c:pt>
                <c:pt idx="29">
                  <c:v>MY-AL</c:v>
                </c:pt>
                <c:pt idx="30">
                  <c:v>HF-WY</c:v>
                </c:pt>
              </c:strCache>
            </c:strRef>
          </c:cat>
          <c:val>
            <c:numRef>
              <c:f>balance!$H$2:$H$32</c:f>
              <c:numCache>
                <c:formatCode>General</c:formatCode>
                <c:ptCount val="31"/>
                <c:pt idx="0">
                  <c:v>0.76470588235294112</c:v>
                </c:pt>
                <c:pt idx="1">
                  <c:v>0</c:v>
                </c:pt>
                <c:pt idx="2">
                  <c:v>0.35294117647058831</c:v>
                </c:pt>
                <c:pt idx="3">
                  <c:v>0</c:v>
                </c:pt>
                <c:pt idx="4">
                  <c:v>0.27586206896551718</c:v>
                </c:pt>
                <c:pt idx="5">
                  <c:v>0.25654450261780098</c:v>
                </c:pt>
                <c:pt idx="6">
                  <c:v>0.23178807947019869</c:v>
                </c:pt>
                <c:pt idx="7">
                  <c:v>0</c:v>
                </c:pt>
                <c:pt idx="8">
                  <c:v>0.1139240506329114</c:v>
                </c:pt>
                <c:pt idx="9">
                  <c:v>9.3023255813953487E-2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5.737704918032787E-2</c:v>
                </c:pt>
                <c:pt idx="14">
                  <c:v>0</c:v>
                </c:pt>
                <c:pt idx="15">
                  <c:v>0</c:v>
                </c:pt>
                <c:pt idx="16">
                  <c:v>3.8461538461538457E-2</c:v>
                </c:pt>
                <c:pt idx="17">
                  <c:v>3.7037037037037028E-2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balance!$E$2:$E$32</c15:f>
                <c15:dlblRangeCache>
                  <c:ptCount val="31"/>
                  <c:pt idx="20">
                    <c:v>*</c:v>
                  </c:pt>
                  <c:pt idx="23">
                    <c:v>*</c:v>
                  </c:pt>
                  <c:pt idx="28">
                    <c:v>*</c:v>
                  </c:pt>
                  <c:pt idx="29">
                    <c:v>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F-6F17-E542-8015-6403E76CA614}"/>
            </c:ext>
          </c:extLst>
        </c:ser>
        <c:ser>
          <c:idx val="2"/>
          <c:order val="1"/>
          <c:tx>
            <c:strRef>
              <c:f>balance!$I$1</c:f>
              <c:strCache>
                <c:ptCount val="1"/>
                <c:pt idx="0">
                  <c:v>Cohort 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balance!$F$2:$F$32</c:f>
              <c:strCache>
                <c:ptCount val="31"/>
                <c:pt idx="0">
                  <c:v>UMHS</c:v>
                </c:pt>
                <c:pt idx="1">
                  <c:v>CHEL</c:v>
                </c:pt>
                <c:pt idx="2">
                  <c:v>STJ-AA</c:v>
                </c:pt>
                <c:pt idx="3">
                  <c:v>HVS</c:v>
                </c:pt>
                <c:pt idx="4">
                  <c:v>TH-SMML</c:v>
                </c:pt>
                <c:pt idx="5">
                  <c:v>UMHW</c:v>
                </c:pt>
                <c:pt idx="6">
                  <c:v>THM</c:v>
                </c:pt>
                <c:pt idx="7">
                  <c:v>BE-TA</c:v>
                </c:pt>
                <c:pt idx="8">
                  <c:v>TH-STM </c:v>
                </c:pt>
                <c:pt idx="9">
                  <c:v>BE-FH</c:v>
                </c:pt>
                <c:pt idx="10">
                  <c:v>STJ-OAK</c:v>
                </c:pt>
                <c:pt idx="11">
                  <c:v>BE-TR</c:v>
                </c:pt>
                <c:pt idx="12">
                  <c:v>HF-WB</c:v>
                </c:pt>
                <c:pt idx="13">
                  <c:v>MC-LAN</c:v>
                </c:pt>
                <c:pt idx="14">
                  <c:v>BE-RO</c:v>
                </c:pt>
                <c:pt idx="15">
                  <c:v>LHNS</c:v>
                </c:pt>
                <c:pt idx="16">
                  <c:v>HOLL</c:v>
                </c:pt>
                <c:pt idx="17">
                  <c:v>MY-MID</c:v>
                </c:pt>
                <c:pt idx="18">
                  <c:v>BE-TN</c:v>
                </c:pt>
                <c:pt idx="19">
                  <c:v>BE-GP</c:v>
                </c:pt>
                <c:pt idx="20">
                  <c:v>LHMC</c:v>
                </c:pt>
                <c:pt idx="21">
                  <c:v>BE-WN</c:v>
                </c:pt>
                <c:pt idx="22">
                  <c:v>BE-DR</c:v>
                </c:pt>
                <c:pt idx="23">
                  <c:v>MWB</c:v>
                </c:pt>
                <c:pt idx="24">
                  <c:v>HILL</c:v>
                </c:pt>
                <c:pt idx="25">
                  <c:v>HF-J</c:v>
                </c:pt>
                <c:pt idx="26">
                  <c:v>HF-MH</c:v>
                </c:pt>
                <c:pt idx="27">
                  <c:v>SPC</c:v>
                </c:pt>
                <c:pt idx="28">
                  <c:v>ALP</c:v>
                </c:pt>
                <c:pt idx="29">
                  <c:v>MY-AL</c:v>
                </c:pt>
                <c:pt idx="30">
                  <c:v>HF-WY</c:v>
                </c:pt>
              </c:strCache>
            </c:strRef>
          </c:cat>
          <c:val>
            <c:numRef>
              <c:f>balance!$I$2:$I$32</c:f>
              <c:numCache>
                <c:formatCode>General</c:formatCode>
                <c:ptCount val="31"/>
                <c:pt idx="0">
                  <c:v>0</c:v>
                </c:pt>
                <c:pt idx="1">
                  <c:v>0.42105263157894729</c:v>
                </c:pt>
                <c:pt idx="2">
                  <c:v>0</c:v>
                </c:pt>
                <c:pt idx="3">
                  <c:v>0.33333333333333331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0.14473684210526319</c:v>
                </c:pt>
                <c:pt idx="8">
                  <c:v>0</c:v>
                </c:pt>
                <c:pt idx="9">
                  <c:v>0</c:v>
                </c:pt>
                <c:pt idx="10">
                  <c:v>7.1428571428571425E-2</c:v>
                </c:pt>
                <c:pt idx="11">
                  <c:v>7.1428571428571425E-2</c:v>
                </c:pt>
                <c:pt idx="12">
                  <c:v>6.25E-2</c:v>
                </c:pt>
                <c:pt idx="13">
                  <c:v>0</c:v>
                </c:pt>
                <c:pt idx="14">
                  <c:v>5.5555555555555552E-2</c:v>
                </c:pt>
                <c:pt idx="15">
                  <c:v>4.3478260869565223E-2</c:v>
                </c:pt>
                <c:pt idx="16">
                  <c:v>0</c:v>
                </c:pt>
                <c:pt idx="17">
                  <c:v>0</c:v>
                </c:pt>
                <c:pt idx="18">
                  <c:v>3.03030303030303E-2</c:v>
                </c:pt>
                <c:pt idx="19">
                  <c:v>1.7241379310344831E-2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F17-E542-8015-6403E76C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636047"/>
        <c:axId val="111634799"/>
      </c:barChart>
      <c:lineChart>
        <c:grouping val="standard"/>
        <c:varyColors val="0"/>
        <c:ser>
          <c:idx val="1"/>
          <c:order val="2"/>
          <c:tx>
            <c:v>CW Average</c:v>
          </c:tx>
          <c:spPr>
            <a:ln w="190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F17-E542-8015-6403E76CA61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F17-E542-8015-6403E76CA61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F17-E542-8015-6403E76CA61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F17-E542-8015-6403E76CA61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F17-E542-8015-6403E76CA6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F17-E542-8015-6403E76CA61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F17-E542-8015-6403E76CA61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F17-E542-8015-6403E76CA61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F17-E542-8015-6403E76CA61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F17-E542-8015-6403E76CA61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F17-E542-8015-6403E76CA61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6F17-E542-8015-6403E76CA61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6F17-E542-8015-6403E76CA61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6F17-E542-8015-6403E76CA61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6F17-E542-8015-6403E76CA61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6F17-E542-8015-6403E76CA61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6F17-E542-8015-6403E76CA61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6F17-E542-8015-6403E76CA61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6F17-E542-8015-6403E76CA614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6F17-E542-8015-6403E76CA61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6F17-E542-8015-6403E76CA614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6F17-E542-8015-6403E76CA614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6F17-E542-8015-6403E76CA614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6F17-E542-8015-6403E76CA614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6F17-E542-8015-6403E76CA614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6F17-E542-8015-6403E76CA614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6F17-E542-8015-6403E76CA614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6F17-E542-8015-6403E76CA614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6F17-E542-8015-6403E76CA61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balance!$F$2:$F$32</c:f>
              <c:strCache>
                <c:ptCount val="31"/>
                <c:pt idx="0">
                  <c:v>UMHS</c:v>
                </c:pt>
                <c:pt idx="1">
                  <c:v>CHEL</c:v>
                </c:pt>
                <c:pt idx="2">
                  <c:v>STJ-AA</c:v>
                </c:pt>
                <c:pt idx="3">
                  <c:v>HVS</c:v>
                </c:pt>
                <c:pt idx="4">
                  <c:v>TH-SMML</c:v>
                </c:pt>
                <c:pt idx="5">
                  <c:v>UMHW</c:v>
                </c:pt>
                <c:pt idx="6">
                  <c:v>THM</c:v>
                </c:pt>
                <c:pt idx="7">
                  <c:v>BE-TA</c:v>
                </c:pt>
                <c:pt idx="8">
                  <c:v>TH-STM </c:v>
                </c:pt>
                <c:pt idx="9">
                  <c:v>BE-FH</c:v>
                </c:pt>
                <c:pt idx="10">
                  <c:v>STJ-OAK</c:v>
                </c:pt>
                <c:pt idx="11">
                  <c:v>BE-TR</c:v>
                </c:pt>
                <c:pt idx="12">
                  <c:v>HF-WB</c:v>
                </c:pt>
                <c:pt idx="13">
                  <c:v>MC-LAN</c:v>
                </c:pt>
                <c:pt idx="14">
                  <c:v>BE-RO</c:v>
                </c:pt>
                <c:pt idx="15">
                  <c:v>LHNS</c:v>
                </c:pt>
                <c:pt idx="16">
                  <c:v>HOLL</c:v>
                </c:pt>
                <c:pt idx="17">
                  <c:v>MY-MID</c:v>
                </c:pt>
                <c:pt idx="18">
                  <c:v>BE-TN</c:v>
                </c:pt>
                <c:pt idx="19">
                  <c:v>BE-GP</c:v>
                </c:pt>
                <c:pt idx="20">
                  <c:v>LHMC</c:v>
                </c:pt>
                <c:pt idx="21">
                  <c:v>BE-WN</c:v>
                </c:pt>
                <c:pt idx="22">
                  <c:v>BE-DR</c:v>
                </c:pt>
                <c:pt idx="23">
                  <c:v>MWB</c:v>
                </c:pt>
                <c:pt idx="24">
                  <c:v>HILL</c:v>
                </c:pt>
                <c:pt idx="25">
                  <c:v>HF-J</c:v>
                </c:pt>
                <c:pt idx="26">
                  <c:v>HF-MH</c:v>
                </c:pt>
                <c:pt idx="27">
                  <c:v>SPC</c:v>
                </c:pt>
                <c:pt idx="28">
                  <c:v>ALP</c:v>
                </c:pt>
                <c:pt idx="29">
                  <c:v>MY-AL</c:v>
                </c:pt>
                <c:pt idx="30">
                  <c:v>HF-WY</c:v>
                </c:pt>
              </c:strCache>
            </c:strRef>
          </c:cat>
          <c:val>
            <c:numRef>
              <c:f>balance!$C$2:$C$32</c:f>
              <c:numCache>
                <c:formatCode>General</c:formatCode>
                <c:ptCount val="31"/>
                <c:pt idx="0">
                  <c:v>0.13986486486486491</c:v>
                </c:pt>
                <c:pt idx="1">
                  <c:v>0.13986486486486491</c:v>
                </c:pt>
                <c:pt idx="2">
                  <c:v>0.13986486486486491</c:v>
                </c:pt>
                <c:pt idx="3">
                  <c:v>0.13986486486486491</c:v>
                </c:pt>
                <c:pt idx="4">
                  <c:v>0.13986486486486491</c:v>
                </c:pt>
                <c:pt idx="5">
                  <c:v>0.13986486486486491</c:v>
                </c:pt>
                <c:pt idx="6">
                  <c:v>0.13986486486486491</c:v>
                </c:pt>
                <c:pt idx="7">
                  <c:v>0.13986486486486491</c:v>
                </c:pt>
                <c:pt idx="8">
                  <c:v>0.13986486486486491</c:v>
                </c:pt>
                <c:pt idx="9">
                  <c:v>0.13986486486486491</c:v>
                </c:pt>
                <c:pt idx="10">
                  <c:v>0.13986486486486491</c:v>
                </c:pt>
                <c:pt idx="11">
                  <c:v>0.13986486486486491</c:v>
                </c:pt>
                <c:pt idx="12">
                  <c:v>0.13986486486486491</c:v>
                </c:pt>
                <c:pt idx="13">
                  <c:v>0.13986486486486491</c:v>
                </c:pt>
                <c:pt idx="14">
                  <c:v>0.13986486486486491</c:v>
                </c:pt>
                <c:pt idx="15">
                  <c:v>0.13986486486486491</c:v>
                </c:pt>
                <c:pt idx="16">
                  <c:v>0.13986486486486491</c:v>
                </c:pt>
                <c:pt idx="17">
                  <c:v>0.13986486486486491</c:v>
                </c:pt>
                <c:pt idx="18">
                  <c:v>0.13986486486486491</c:v>
                </c:pt>
                <c:pt idx="19">
                  <c:v>0.13986486486486491</c:v>
                </c:pt>
                <c:pt idx="20">
                  <c:v>0.13986486486486491</c:v>
                </c:pt>
                <c:pt idx="21">
                  <c:v>0.13986486486486491</c:v>
                </c:pt>
                <c:pt idx="22">
                  <c:v>0.13986486486486491</c:v>
                </c:pt>
                <c:pt idx="23">
                  <c:v>0.13986486486486491</c:v>
                </c:pt>
                <c:pt idx="24">
                  <c:v>0.13986486486486491</c:v>
                </c:pt>
                <c:pt idx="25">
                  <c:v>0.13986486486486491</c:v>
                </c:pt>
                <c:pt idx="26">
                  <c:v>0.13986486486486491</c:v>
                </c:pt>
                <c:pt idx="27">
                  <c:v>0.13986486486486491</c:v>
                </c:pt>
                <c:pt idx="28">
                  <c:v>0.13986486486486491</c:v>
                </c:pt>
                <c:pt idx="29">
                  <c:v>0.13986486486486491</c:v>
                </c:pt>
                <c:pt idx="30">
                  <c:v>0.13986486486486491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6F17-E542-8015-6403E76C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36047"/>
        <c:axId val="111634799"/>
      </c:lineChart>
      <c:catAx>
        <c:axId val="1116360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634799"/>
        <c:crosses val="autoZero"/>
        <c:auto val="1"/>
        <c:lblAlgn val="ctr"/>
        <c:lblOffset val="100"/>
        <c:noMultiLvlLbl val="0"/>
      </c:catAx>
      <c:valAx>
        <c:axId val="11163479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36047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11546544182097E-2"/>
          <c:y val="0.13458330801771082"/>
          <c:w val="0.87813264221784104"/>
          <c:h val="0.76311341335601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fluid_resus!$H$1</c:f>
              <c:strCache>
                <c:ptCount val="1"/>
                <c:pt idx="0">
                  <c:v>Pilot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DD30A4A-190F-3340-B905-66FDE34A8F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A774-0D4C-9E44-D5C403DE42C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74-0D4C-9E44-D5C403DE42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74-0D4C-9E44-D5C403DE42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7ACD28F-3DDB-F144-9255-F49515EE694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774-0D4C-9E44-D5C403DE42C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74-0D4C-9E44-D5C403DE42C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74-0D4C-9E44-D5C403DE42C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7B72142-0CDF-DC4F-A41D-E386598F2D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A774-0D4C-9E44-D5C403DE42C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74-0D4C-9E44-D5C403DE42C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3EBBF42-F4A9-6F49-ACED-A409FE3603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774-0D4C-9E44-D5C403DE42C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74-0D4C-9E44-D5C403DE42C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774-0D4C-9E44-D5C403DE42C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43845FBF-4817-D848-8A7B-F6E0CB26FF4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A774-0D4C-9E44-D5C403DE42C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1E6820A-F05E-A346-B6F8-BA6B46DDC9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A774-0D4C-9E44-D5C403DE42C3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02C41465-423C-C749-9630-158E8C0D1AA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A774-0D4C-9E44-D5C403DE42C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774-0D4C-9E44-D5C403DE42C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774-0D4C-9E44-D5C403DE42C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774-0D4C-9E44-D5C403DE42C3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AB4DF1CA-0CA0-CD45-B669-F390F371EB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A774-0D4C-9E44-D5C403DE42C3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48E51467-B191-DA47-917C-2BAEAD3667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A774-0D4C-9E44-D5C403DE42C3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A551A8C5-D8A5-FF4B-B568-77205DA80D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A774-0D4C-9E44-D5C403DE42C3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89399131-0C99-3540-A014-4FFAF563227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A774-0D4C-9E44-D5C403DE42C3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8E60595F-044C-9B4C-AAEE-31F0AA2FB57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774-0D4C-9E44-D5C403DE42C3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49182816-1D53-BC4D-8534-53FA692599C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A774-0D4C-9E44-D5C403DE42C3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F72ED017-8E59-9C49-AAF3-493E447293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A774-0D4C-9E44-D5C403DE42C3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BE5A3BB2-5940-F741-BBCB-D97B3624349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A774-0D4C-9E44-D5C403DE42C3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50E73BB5-0F4A-C140-9229-F5226328C5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A774-0D4C-9E44-D5C403DE42C3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3AAFF81C-1DA7-3741-8EAF-7BF8FB53EFC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A774-0D4C-9E44-D5C403DE42C3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AA6DB59D-10AD-7643-BE7A-2FADE20F7E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A774-0D4C-9E44-D5C403DE42C3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7E4219D7-96E5-0844-B06D-45D11F2F64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A774-0D4C-9E44-D5C403DE42C3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3558A235-B4E2-8845-BD55-7EFA2F0A43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A774-0D4C-9E44-D5C403DE42C3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18A49B80-A952-0B48-B5EB-524D77127D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A774-0D4C-9E44-D5C403DE42C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fluid_resus!$F$2:$F$32</c:f>
              <c:strCache>
                <c:ptCount val="31"/>
                <c:pt idx="0">
                  <c:v>HILL</c:v>
                </c:pt>
                <c:pt idx="1">
                  <c:v>BE-WN</c:v>
                </c:pt>
                <c:pt idx="2">
                  <c:v>STJ-OAK</c:v>
                </c:pt>
                <c:pt idx="3">
                  <c:v>UMHW</c:v>
                </c:pt>
                <c:pt idx="4">
                  <c:v>BE-DR</c:v>
                </c:pt>
                <c:pt idx="5">
                  <c:v>BE-TR</c:v>
                </c:pt>
                <c:pt idx="6">
                  <c:v>THM</c:v>
                </c:pt>
                <c:pt idx="7">
                  <c:v>HF-J</c:v>
                </c:pt>
                <c:pt idx="8">
                  <c:v>TH-SMML</c:v>
                </c:pt>
                <c:pt idx="9">
                  <c:v>BE-TA</c:v>
                </c:pt>
                <c:pt idx="10">
                  <c:v>BE-GP</c:v>
                </c:pt>
                <c:pt idx="11">
                  <c:v>MC-LAN</c:v>
                </c:pt>
                <c:pt idx="12">
                  <c:v>SPC</c:v>
                </c:pt>
                <c:pt idx="13">
                  <c:v>TH-STM </c:v>
                </c:pt>
                <c:pt idx="14">
                  <c:v>HF-MH</c:v>
                </c:pt>
                <c:pt idx="15">
                  <c:v>HF-WB</c:v>
                </c:pt>
                <c:pt idx="16">
                  <c:v>HVS</c:v>
                </c:pt>
                <c:pt idx="17">
                  <c:v>MY-MID</c:v>
                </c:pt>
                <c:pt idx="18">
                  <c:v>STJ-AA</c:v>
                </c:pt>
                <c:pt idx="19">
                  <c:v>BE-TN</c:v>
                </c:pt>
                <c:pt idx="20">
                  <c:v>UMHS</c:v>
                </c:pt>
                <c:pt idx="21">
                  <c:v>LHMC</c:v>
                </c:pt>
                <c:pt idx="22">
                  <c:v>LHNS</c:v>
                </c:pt>
                <c:pt idx="23">
                  <c:v>HOLL</c:v>
                </c:pt>
                <c:pt idx="24">
                  <c:v>BE-FH</c:v>
                </c:pt>
                <c:pt idx="25">
                  <c:v>MWB</c:v>
                </c:pt>
                <c:pt idx="26">
                  <c:v>CHEL</c:v>
                </c:pt>
                <c:pt idx="27">
                  <c:v>BE-RO</c:v>
                </c:pt>
                <c:pt idx="28">
                  <c:v>HF-WY</c:v>
                </c:pt>
                <c:pt idx="29">
                  <c:v>MY-AL</c:v>
                </c:pt>
                <c:pt idx="30">
                  <c:v>ALP</c:v>
                </c:pt>
              </c:strCache>
            </c:strRef>
          </c:cat>
          <c:val>
            <c:numRef>
              <c:f>fluid_resus!$H$2:$H$32</c:f>
              <c:numCache>
                <c:formatCode>General</c:formatCode>
                <c:ptCount val="3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0.66666666666666663</c:v>
                </c:pt>
                <c:pt idx="4">
                  <c:v>0</c:v>
                </c:pt>
                <c:pt idx="5">
                  <c:v>0</c:v>
                </c:pt>
                <c:pt idx="6">
                  <c:v>0.6</c:v>
                </c:pt>
                <c:pt idx="7">
                  <c:v>0</c:v>
                </c:pt>
                <c:pt idx="8">
                  <c:v>0.5714285714285714</c:v>
                </c:pt>
                <c:pt idx="9">
                  <c:v>0</c:v>
                </c:pt>
                <c:pt idx="10">
                  <c:v>0</c:v>
                </c:pt>
                <c:pt idx="11">
                  <c:v>0.5</c:v>
                </c:pt>
                <c:pt idx="12">
                  <c:v>0.44444444444444442</c:v>
                </c:pt>
                <c:pt idx="13">
                  <c:v>0.42857142857142849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0.2</c:v>
                </c:pt>
                <c:pt idx="18">
                  <c:v>0.16666666666666671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fluid_resus!$E$2:$E$32</c15:f>
                <c15:dlblRangeCache>
                  <c:ptCount val="31"/>
                  <c:pt idx="0">
                    <c:v>*</c:v>
                  </c:pt>
                  <c:pt idx="1">
                    <c:v>*</c:v>
                  </c:pt>
                  <c:pt idx="2">
                    <c:v>*</c:v>
                  </c:pt>
                  <c:pt idx="3">
                    <c:v>*</c:v>
                  </c:pt>
                  <c:pt idx="4">
                    <c:v>*</c:v>
                  </c:pt>
                  <c:pt idx="5">
                    <c:v>*</c:v>
                  </c:pt>
                  <c:pt idx="7">
                    <c:v>*</c:v>
                  </c:pt>
                  <c:pt idx="8">
                    <c:v>*</c:v>
                  </c:pt>
                  <c:pt idx="9">
                    <c:v>*</c:v>
                  </c:pt>
                  <c:pt idx="10">
                    <c:v>*</c:v>
                  </c:pt>
                  <c:pt idx="11">
                    <c:v>*</c:v>
                  </c:pt>
                  <c:pt idx="12">
                    <c:v>*</c:v>
                  </c:pt>
                  <c:pt idx="13">
                    <c:v>*</c:v>
                  </c:pt>
                  <c:pt idx="14">
                    <c:v>*</c:v>
                  </c:pt>
                  <c:pt idx="15">
                    <c:v>*</c:v>
                  </c:pt>
                  <c:pt idx="16">
                    <c:v>*</c:v>
                  </c:pt>
                  <c:pt idx="17">
                    <c:v>*</c:v>
                  </c:pt>
                  <c:pt idx="18">
                    <c:v>*</c:v>
                  </c:pt>
                  <c:pt idx="19">
                    <c:v>*</c:v>
                  </c:pt>
                  <c:pt idx="20">
                    <c:v>*</c:v>
                  </c:pt>
                  <c:pt idx="21">
                    <c:v>*</c:v>
                  </c:pt>
                  <c:pt idx="22">
                    <c:v>*</c:v>
                  </c:pt>
                  <c:pt idx="23">
                    <c:v>*</c:v>
                  </c:pt>
                  <c:pt idx="24">
                    <c:v>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F-A774-0D4C-9E44-D5C403DE42C3}"/>
            </c:ext>
          </c:extLst>
        </c:ser>
        <c:ser>
          <c:idx val="2"/>
          <c:order val="1"/>
          <c:tx>
            <c:strRef>
              <c:f>fluid_resus!$I$1</c:f>
              <c:strCache>
                <c:ptCount val="1"/>
                <c:pt idx="0">
                  <c:v>Cohort 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774-0D4C-9E44-D5C403DE42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03465E5-B14A-9B4C-A68B-9A18D8B7CB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A774-0D4C-9E44-D5C403DE42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0FDE5D0-9A7B-D24A-8CFB-5443210AAC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A774-0D4C-9E44-D5C403DE42C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774-0D4C-9E44-D5C403DE42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FDF0DA4-4C93-8845-B659-C38D0E3054E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A774-0D4C-9E44-D5C403DE42C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381102E-0FF5-B547-BBE6-67B7A8B883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A774-0D4C-9E44-D5C403DE42C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5BAB1F3-27A3-D448-90BC-9841B16BBC9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A774-0D4C-9E44-D5C403DE42C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41195CA-0F13-9F47-9B7B-B37360CC24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A774-0D4C-9E44-D5C403DE42C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774-0D4C-9E44-D5C403DE42C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72570F5-2A1D-3041-8FB7-5ABBDC3AFC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A774-0D4C-9E44-D5C403DE42C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3021D89A-87CA-2240-A15F-9EEFF02F40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A774-0D4C-9E44-D5C403DE42C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774-0D4C-9E44-D5C403DE42C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A774-0D4C-9E44-D5C403DE42C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A774-0D4C-9E44-D5C403DE42C3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FCFED741-153B-AC4F-9F43-C962C40E2C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A774-0D4C-9E44-D5C403DE42C3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19446C03-8A66-FA4C-B266-657AFE7D8E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A774-0D4C-9E44-D5C403DE42C3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EDE7CE2A-473C-8D4B-BA3B-4921EA1E33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A774-0D4C-9E44-D5C403DE42C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774-0D4C-9E44-D5C403DE42C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A774-0D4C-9E44-D5C403DE42C3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BB818265-AA7E-814F-ADF8-810F457151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A774-0D4C-9E44-D5C403DE42C3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9F558E65-8396-3644-A98E-E212A87749A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4-A774-0D4C-9E44-D5C403DE42C3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E2911AF4-F6CE-854C-BDC5-DB47C4F061D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5-A774-0D4C-9E44-D5C403DE42C3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35FED7EF-559F-0F41-81CD-AB546D4C7B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A774-0D4C-9E44-D5C403DE42C3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C55858CF-E8F4-4641-AD36-A15DD8DB0A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7-A774-0D4C-9E44-D5C403DE42C3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4E764249-0666-7146-9769-DDD0295C43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8-A774-0D4C-9E44-D5C403DE42C3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AEEE81D2-7FCC-4E47-A7E1-4D2873B326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9-A774-0D4C-9E44-D5C403DE42C3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AF10CA97-B6FD-904E-8B66-3FC5D8E9EA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A-A774-0D4C-9E44-D5C403DE42C3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A41D08F9-4B13-734F-A769-45D4F5DB00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B-A774-0D4C-9E44-D5C403DE42C3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856DAF35-79D2-F24E-80BF-D2510AE5999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C-A774-0D4C-9E44-D5C403DE42C3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6F02CADF-96EF-4C41-8B15-B0DE084461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D-A774-0D4C-9E44-D5C403DE42C3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0A6C90AB-1D47-E441-BDD1-3766A5067E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E-A774-0D4C-9E44-D5C403DE42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val>
            <c:numRef>
              <c:f>fluid_resus!$I$2:$I$32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0.8571428571428571</c:v>
                </c:pt>
                <c:pt idx="3">
                  <c:v>0</c:v>
                </c:pt>
                <c:pt idx="4">
                  <c:v>0.66666666666666663</c:v>
                </c:pt>
                <c:pt idx="5">
                  <c:v>0.66666666666666663</c:v>
                </c:pt>
                <c:pt idx="6">
                  <c:v>0</c:v>
                </c:pt>
                <c:pt idx="7">
                  <c:v>0.6</c:v>
                </c:pt>
                <c:pt idx="8">
                  <c:v>0</c:v>
                </c:pt>
                <c:pt idx="9">
                  <c:v>0.5</c:v>
                </c:pt>
                <c:pt idx="10">
                  <c:v>0.5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0.4</c:v>
                </c:pt>
                <c:pt idx="15">
                  <c:v>0.25</c:v>
                </c:pt>
                <c:pt idx="16">
                  <c:v>0.2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fluid_resus!$E$2:$E$32</c15:f>
                <c15:dlblRangeCache>
                  <c:ptCount val="31"/>
                  <c:pt idx="0">
                    <c:v>*</c:v>
                  </c:pt>
                  <c:pt idx="1">
                    <c:v>*</c:v>
                  </c:pt>
                  <c:pt idx="2">
                    <c:v>*</c:v>
                  </c:pt>
                  <c:pt idx="3">
                    <c:v>*</c:v>
                  </c:pt>
                  <c:pt idx="4">
                    <c:v>*</c:v>
                  </c:pt>
                  <c:pt idx="5">
                    <c:v>*</c:v>
                  </c:pt>
                  <c:pt idx="7">
                    <c:v>*</c:v>
                  </c:pt>
                  <c:pt idx="8">
                    <c:v>*</c:v>
                  </c:pt>
                  <c:pt idx="9">
                    <c:v>*</c:v>
                  </c:pt>
                  <c:pt idx="10">
                    <c:v>*</c:v>
                  </c:pt>
                  <c:pt idx="11">
                    <c:v>*</c:v>
                  </c:pt>
                  <c:pt idx="12">
                    <c:v>*</c:v>
                  </c:pt>
                  <c:pt idx="13">
                    <c:v>*</c:v>
                  </c:pt>
                  <c:pt idx="14">
                    <c:v>*</c:v>
                  </c:pt>
                  <c:pt idx="15">
                    <c:v>*</c:v>
                  </c:pt>
                  <c:pt idx="16">
                    <c:v>*</c:v>
                  </c:pt>
                  <c:pt idx="17">
                    <c:v>*</c:v>
                  </c:pt>
                  <c:pt idx="18">
                    <c:v>*</c:v>
                  </c:pt>
                  <c:pt idx="19">
                    <c:v>*</c:v>
                  </c:pt>
                  <c:pt idx="20">
                    <c:v>*</c:v>
                  </c:pt>
                  <c:pt idx="21">
                    <c:v>*</c:v>
                  </c:pt>
                  <c:pt idx="22">
                    <c:v>*</c:v>
                  </c:pt>
                  <c:pt idx="23">
                    <c:v>*</c:v>
                  </c:pt>
                  <c:pt idx="24">
                    <c:v>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F-A774-0D4C-9E44-D5C403DE4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636047"/>
        <c:axId val="111634799"/>
      </c:barChart>
      <c:lineChart>
        <c:grouping val="standard"/>
        <c:varyColors val="0"/>
        <c:ser>
          <c:idx val="1"/>
          <c:order val="2"/>
          <c:tx>
            <c:v>CW Average</c:v>
          </c:tx>
          <c:spPr>
            <a:ln w="190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A774-0D4C-9E44-D5C403DE42C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A774-0D4C-9E44-D5C403DE42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A774-0D4C-9E44-D5C403DE42C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A774-0D4C-9E44-D5C403DE42C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A774-0D4C-9E44-D5C403DE42C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A774-0D4C-9E44-D5C403DE42C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A774-0D4C-9E44-D5C403DE42C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A774-0D4C-9E44-D5C403DE42C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A774-0D4C-9E44-D5C403DE42C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A774-0D4C-9E44-D5C403DE42C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A774-0D4C-9E44-D5C403DE42C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A774-0D4C-9E44-D5C403DE42C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A774-0D4C-9E44-D5C403DE42C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A774-0D4C-9E44-D5C403DE42C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A774-0D4C-9E44-D5C403DE42C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A774-0D4C-9E44-D5C403DE42C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A774-0D4C-9E44-D5C403DE42C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A774-0D4C-9E44-D5C403DE42C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A774-0D4C-9E44-D5C403DE42C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A774-0D4C-9E44-D5C403DE42C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A774-0D4C-9E44-D5C403DE42C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A774-0D4C-9E44-D5C403DE42C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A774-0D4C-9E44-D5C403DE42C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A774-0D4C-9E44-D5C403DE42C3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A774-0D4C-9E44-D5C403DE42C3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A774-0D4C-9E44-D5C403DE42C3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A774-0D4C-9E44-D5C403DE42C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A774-0D4C-9E44-D5C403DE42C3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A774-0D4C-9E44-D5C403DE42C3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A774-0D4C-9E44-D5C403DE42C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fluid_resus!$F$2:$F$32</c:f>
              <c:strCache>
                <c:ptCount val="31"/>
                <c:pt idx="0">
                  <c:v>HILL</c:v>
                </c:pt>
                <c:pt idx="1">
                  <c:v>BE-WN</c:v>
                </c:pt>
                <c:pt idx="2">
                  <c:v>STJ-OAK</c:v>
                </c:pt>
                <c:pt idx="3">
                  <c:v>UMHW</c:v>
                </c:pt>
                <c:pt idx="4">
                  <c:v>BE-DR</c:v>
                </c:pt>
                <c:pt idx="5">
                  <c:v>BE-TR</c:v>
                </c:pt>
                <c:pt idx="6">
                  <c:v>THM</c:v>
                </c:pt>
                <c:pt idx="7">
                  <c:v>HF-J</c:v>
                </c:pt>
                <c:pt idx="8">
                  <c:v>TH-SMML</c:v>
                </c:pt>
                <c:pt idx="9">
                  <c:v>BE-TA</c:v>
                </c:pt>
                <c:pt idx="10">
                  <c:v>BE-GP</c:v>
                </c:pt>
                <c:pt idx="11">
                  <c:v>MC-LAN</c:v>
                </c:pt>
                <c:pt idx="12">
                  <c:v>SPC</c:v>
                </c:pt>
                <c:pt idx="13">
                  <c:v>TH-STM </c:v>
                </c:pt>
                <c:pt idx="14">
                  <c:v>HF-MH</c:v>
                </c:pt>
                <c:pt idx="15">
                  <c:v>HF-WB</c:v>
                </c:pt>
                <c:pt idx="16">
                  <c:v>HVS</c:v>
                </c:pt>
                <c:pt idx="17">
                  <c:v>MY-MID</c:v>
                </c:pt>
                <c:pt idx="18">
                  <c:v>STJ-AA</c:v>
                </c:pt>
                <c:pt idx="19">
                  <c:v>BE-TN</c:v>
                </c:pt>
                <c:pt idx="20">
                  <c:v>UMHS</c:v>
                </c:pt>
                <c:pt idx="21">
                  <c:v>LHMC</c:v>
                </c:pt>
                <c:pt idx="22">
                  <c:v>LHNS</c:v>
                </c:pt>
                <c:pt idx="23">
                  <c:v>HOLL</c:v>
                </c:pt>
                <c:pt idx="24">
                  <c:v>BE-FH</c:v>
                </c:pt>
                <c:pt idx="25">
                  <c:v>MWB</c:v>
                </c:pt>
                <c:pt idx="26">
                  <c:v>CHEL</c:v>
                </c:pt>
                <c:pt idx="27">
                  <c:v>BE-RO</c:v>
                </c:pt>
                <c:pt idx="28">
                  <c:v>HF-WY</c:v>
                </c:pt>
                <c:pt idx="29">
                  <c:v>MY-AL</c:v>
                </c:pt>
                <c:pt idx="30">
                  <c:v>ALP</c:v>
                </c:pt>
              </c:strCache>
            </c:strRef>
          </c:cat>
          <c:val>
            <c:numRef>
              <c:f>fluid_resus!$C$2:$C$32</c:f>
              <c:numCache>
                <c:formatCode>General</c:formatCode>
                <c:ptCount val="31"/>
                <c:pt idx="0">
                  <c:v>0.45283018867924529</c:v>
                </c:pt>
                <c:pt idx="1">
                  <c:v>0.45283018867924529</c:v>
                </c:pt>
                <c:pt idx="2">
                  <c:v>0.45283018867924529</c:v>
                </c:pt>
                <c:pt idx="3">
                  <c:v>0.45283018867924529</c:v>
                </c:pt>
                <c:pt idx="4">
                  <c:v>0.45283018867924529</c:v>
                </c:pt>
                <c:pt idx="5">
                  <c:v>0.45283018867924529</c:v>
                </c:pt>
                <c:pt idx="6">
                  <c:v>0.45283018867924529</c:v>
                </c:pt>
                <c:pt idx="7">
                  <c:v>0.45283018867924529</c:v>
                </c:pt>
                <c:pt idx="8">
                  <c:v>0.45283018867924529</c:v>
                </c:pt>
                <c:pt idx="9">
                  <c:v>0.45283018867924529</c:v>
                </c:pt>
                <c:pt idx="10">
                  <c:v>0.45283018867924529</c:v>
                </c:pt>
                <c:pt idx="11">
                  <c:v>0.45283018867924529</c:v>
                </c:pt>
                <c:pt idx="12">
                  <c:v>0.45283018867924529</c:v>
                </c:pt>
                <c:pt idx="13">
                  <c:v>0.45283018867924529</c:v>
                </c:pt>
                <c:pt idx="14">
                  <c:v>0.45283018867924529</c:v>
                </c:pt>
                <c:pt idx="15">
                  <c:v>0.45283018867924529</c:v>
                </c:pt>
                <c:pt idx="16">
                  <c:v>0.45283018867924529</c:v>
                </c:pt>
                <c:pt idx="17">
                  <c:v>0.45283018867924529</c:v>
                </c:pt>
                <c:pt idx="18">
                  <c:v>0.45283018867924529</c:v>
                </c:pt>
                <c:pt idx="19">
                  <c:v>0.45283018867924529</c:v>
                </c:pt>
                <c:pt idx="20">
                  <c:v>0.45283018867924529</c:v>
                </c:pt>
                <c:pt idx="21">
                  <c:v>0.45283018867924529</c:v>
                </c:pt>
                <c:pt idx="22">
                  <c:v>0.45283018867924529</c:v>
                </c:pt>
                <c:pt idx="23">
                  <c:v>0.45283018867924529</c:v>
                </c:pt>
                <c:pt idx="24">
                  <c:v>0.45283018867924529</c:v>
                </c:pt>
                <c:pt idx="25">
                  <c:v>0.45283018867924529</c:v>
                </c:pt>
                <c:pt idx="26">
                  <c:v>0.45283018867924529</c:v>
                </c:pt>
                <c:pt idx="27">
                  <c:v>0.45283018867924529</c:v>
                </c:pt>
                <c:pt idx="28">
                  <c:v>0.45283018867924529</c:v>
                </c:pt>
                <c:pt idx="29">
                  <c:v>0.45283018867924529</c:v>
                </c:pt>
                <c:pt idx="30">
                  <c:v>0.45283018867924529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E-A774-0D4C-9E44-D5C403DE4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36047"/>
        <c:axId val="111634799"/>
      </c:lineChart>
      <c:catAx>
        <c:axId val="1116360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634799"/>
        <c:crosses val="autoZero"/>
        <c:auto val="1"/>
        <c:lblAlgn val="ctr"/>
        <c:lblOffset val="100"/>
        <c:noMultiLvlLbl val="0"/>
      </c:catAx>
      <c:valAx>
        <c:axId val="11163479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36047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2B1B6-B002-0C4A-9313-40DB5DC65EB8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67247B-5030-E44E-A6F8-766E3D5D7B79}">
      <dgm:prSet phldrT="[Text]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SIRS</a:t>
          </a:r>
        </a:p>
      </dgm:t>
    </dgm:pt>
    <dgm:pt modelId="{A7F46784-8353-5A48-813E-F641A8FF19A1}" type="parTrans" cxnId="{887F18BD-7369-934C-86DF-B22BF64CC2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012BFD-235D-AC41-B617-30150857FC88}" type="sibTrans" cxnId="{887F18BD-7369-934C-86DF-B22BF64CC28D}">
      <dgm:prSet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D189B3-7AEE-3041-A69A-5E4AF86F8277}">
      <dgm:prSet phldrT="[Text]"/>
      <dgm:spPr>
        <a:solidFill>
          <a:srgbClr val="C00000">
            <a:alpha val="60000"/>
          </a:srgb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Sepsis</a:t>
          </a:r>
        </a:p>
      </dgm:t>
    </dgm:pt>
    <dgm:pt modelId="{24A1570B-2C5B-AA4C-BCF8-8E4922D9C155}" type="parTrans" cxnId="{03284CC3-D38D-8B4C-BFCC-D858A30B6A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58B29-1886-0445-8B3E-EC6187BA5682}" type="sibTrans" cxnId="{03284CC3-D38D-8B4C-BFCC-D858A30B6AF6}">
      <dgm:prSet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F1D445-C412-9B46-8826-45AAD952D6D2}">
      <dgm:prSet phldrT="[Text]"/>
      <dgm:spPr>
        <a:solidFill>
          <a:srgbClr val="C00000">
            <a:alpha val="80000"/>
          </a:srgb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Severe Sepsis</a:t>
          </a:r>
        </a:p>
      </dgm:t>
    </dgm:pt>
    <dgm:pt modelId="{F7983EFD-F621-584B-9386-7E56EAAF2490}" type="parTrans" cxnId="{B7323BFE-EE64-3940-BACF-F0B2B60026C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19943E-97FD-DC42-8480-8CBF8F671C3A}" type="sibTrans" cxnId="{B7323BFE-EE64-3940-BACF-F0B2B60026CD}">
      <dgm:prSet/>
      <dgm:spPr>
        <a:solidFill>
          <a:schemeClr val="tx1">
            <a:alpha val="80000"/>
          </a:schemeClr>
        </a:solidFill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88C6C-6D06-A749-A317-E271B96D4E05}">
      <dgm:prSet/>
      <dgm:spPr>
        <a:solidFill>
          <a:srgbClr val="C00000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Septic Shock</a:t>
          </a:r>
        </a:p>
      </dgm:t>
    </dgm:pt>
    <dgm:pt modelId="{1CDD789C-3619-554B-A37C-F5EEE8D5F306}" type="parTrans" cxnId="{530C9DE2-CC85-6346-9FE8-32630AB46B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E645B7-1CEC-1F4A-99F5-4A9323ACE02E}" type="sibTrans" cxnId="{530C9DE2-CC85-6346-9FE8-32630AB46B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087B29-43E1-7D43-A20E-30CC6A9C0F2D}" type="pres">
      <dgm:prSet presAssocID="{8662B1B6-B002-0C4A-9313-40DB5DC65EB8}" presName="outerComposite" presStyleCnt="0">
        <dgm:presLayoutVars>
          <dgm:chMax val="5"/>
          <dgm:dir/>
          <dgm:resizeHandles val="exact"/>
        </dgm:presLayoutVars>
      </dgm:prSet>
      <dgm:spPr/>
    </dgm:pt>
    <dgm:pt modelId="{2F58EB61-1D2D-044B-A787-CC46E98BAD6D}" type="pres">
      <dgm:prSet presAssocID="{8662B1B6-B002-0C4A-9313-40DB5DC65EB8}" presName="dummyMaxCanvas" presStyleCnt="0">
        <dgm:presLayoutVars/>
      </dgm:prSet>
      <dgm:spPr/>
    </dgm:pt>
    <dgm:pt modelId="{A9F60288-DFED-CC47-B809-82101FFD6717}" type="pres">
      <dgm:prSet presAssocID="{8662B1B6-B002-0C4A-9313-40DB5DC65EB8}" presName="FourNodes_1" presStyleLbl="node1" presStyleIdx="0" presStyleCnt="4">
        <dgm:presLayoutVars>
          <dgm:bulletEnabled val="1"/>
        </dgm:presLayoutVars>
      </dgm:prSet>
      <dgm:spPr/>
    </dgm:pt>
    <dgm:pt modelId="{E1ECD6F0-C385-FE4C-9FA9-03C346D85DA2}" type="pres">
      <dgm:prSet presAssocID="{8662B1B6-B002-0C4A-9313-40DB5DC65EB8}" presName="FourNodes_2" presStyleLbl="node1" presStyleIdx="1" presStyleCnt="4">
        <dgm:presLayoutVars>
          <dgm:bulletEnabled val="1"/>
        </dgm:presLayoutVars>
      </dgm:prSet>
      <dgm:spPr/>
    </dgm:pt>
    <dgm:pt modelId="{7ED51D25-2BE0-AF41-8B0F-0328D7F912F8}" type="pres">
      <dgm:prSet presAssocID="{8662B1B6-B002-0C4A-9313-40DB5DC65EB8}" presName="FourNodes_3" presStyleLbl="node1" presStyleIdx="2" presStyleCnt="4">
        <dgm:presLayoutVars>
          <dgm:bulletEnabled val="1"/>
        </dgm:presLayoutVars>
      </dgm:prSet>
      <dgm:spPr/>
    </dgm:pt>
    <dgm:pt modelId="{3D08E646-FE89-044B-BA59-2178422F228B}" type="pres">
      <dgm:prSet presAssocID="{8662B1B6-B002-0C4A-9313-40DB5DC65EB8}" presName="FourNodes_4" presStyleLbl="node1" presStyleIdx="3" presStyleCnt="4">
        <dgm:presLayoutVars>
          <dgm:bulletEnabled val="1"/>
        </dgm:presLayoutVars>
      </dgm:prSet>
      <dgm:spPr/>
    </dgm:pt>
    <dgm:pt modelId="{20B3DB9C-F560-6E41-ADFA-F01C7FBA5CF9}" type="pres">
      <dgm:prSet presAssocID="{8662B1B6-B002-0C4A-9313-40DB5DC65EB8}" presName="FourConn_1-2" presStyleLbl="fgAccFollowNode1" presStyleIdx="0" presStyleCnt="3">
        <dgm:presLayoutVars>
          <dgm:bulletEnabled val="1"/>
        </dgm:presLayoutVars>
      </dgm:prSet>
      <dgm:spPr/>
    </dgm:pt>
    <dgm:pt modelId="{A4CDE509-4451-0E49-B533-0763361D5649}" type="pres">
      <dgm:prSet presAssocID="{8662B1B6-B002-0C4A-9313-40DB5DC65EB8}" presName="FourConn_2-3" presStyleLbl="fgAccFollowNode1" presStyleIdx="1" presStyleCnt="3">
        <dgm:presLayoutVars>
          <dgm:bulletEnabled val="1"/>
        </dgm:presLayoutVars>
      </dgm:prSet>
      <dgm:spPr/>
    </dgm:pt>
    <dgm:pt modelId="{07BAE6A9-D3CF-534B-A67D-2B47A8DADC1C}" type="pres">
      <dgm:prSet presAssocID="{8662B1B6-B002-0C4A-9313-40DB5DC65EB8}" presName="FourConn_3-4" presStyleLbl="fgAccFollowNode1" presStyleIdx="2" presStyleCnt="3">
        <dgm:presLayoutVars>
          <dgm:bulletEnabled val="1"/>
        </dgm:presLayoutVars>
      </dgm:prSet>
      <dgm:spPr/>
    </dgm:pt>
    <dgm:pt modelId="{8F2F59CB-38E3-0E40-98CD-A90BE811C045}" type="pres">
      <dgm:prSet presAssocID="{8662B1B6-B002-0C4A-9313-40DB5DC65EB8}" presName="FourNodes_1_text" presStyleLbl="node1" presStyleIdx="3" presStyleCnt="4">
        <dgm:presLayoutVars>
          <dgm:bulletEnabled val="1"/>
        </dgm:presLayoutVars>
      </dgm:prSet>
      <dgm:spPr/>
    </dgm:pt>
    <dgm:pt modelId="{5130CA0A-DAC0-B04A-9B2E-96C606148615}" type="pres">
      <dgm:prSet presAssocID="{8662B1B6-B002-0C4A-9313-40DB5DC65EB8}" presName="FourNodes_2_text" presStyleLbl="node1" presStyleIdx="3" presStyleCnt="4">
        <dgm:presLayoutVars>
          <dgm:bulletEnabled val="1"/>
        </dgm:presLayoutVars>
      </dgm:prSet>
      <dgm:spPr/>
    </dgm:pt>
    <dgm:pt modelId="{A18BAC01-483A-414C-AA95-24B6CF4CC4E5}" type="pres">
      <dgm:prSet presAssocID="{8662B1B6-B002-0C4A-9313-40DB5DC65EB8}" presName="FourNodes_3_text" presStyleLbl="node1" presStyleIdx="3" presStyleCnt="4">
        <dgm:presLayoutVars>
          <dgm:bulletEnabled val="1"/>
        </dgm:presLayoutVars>
      </dgm:prSet>
      <dgm:spPr/>
    </dgm:pt>
    <dgm:pt modelId="{1AF6E9B2-2AA6-3C4D-BFF6-F223715A15C4}" type="pres">
      <dgm:prSet presAssocID="{8662B1B6-B002-0C4A-9313-40DB5DC65EB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74C1A0A-1C0E-9F41-AA07-E28193EF3126}" type="presOf" srcId="{0EF1D445-C412-9B46-8826-45AAD952D6D2}" destId="{A18BAC01-483A-414C-AA95-24B6CF4CC4E5}" srcOrd="1" destOrd="0" presId="urn:microsoft.com/office/officeart/2005/8/layout/vProcess5"/>
    <dgm:cxn modelId="{0AAF590E-B501-D946-AA85-311D1D7C60D9}" type="presOf" srcId="{8967247B-5030-E44E-A6F8-766E3D5D7B79}" destId="{8F2F59CB-38E3-0E40-98CD-A90BE811C045}" srcOrd="1" destOrd="0" presId="urn:microsoft.com/office/officeart/2005/8/layout/vProcess5"/>
    <dgm:cxn modelId="{4DA8820F-EA33-454F-8BA3-B290B954373B}" type="presOf" srcId="{8967247B-5030-E44E-A6F8-766E3D5D7B79}" destId="{A9F60288-DFED-CC47-B809-82101FFD6717}" srcOrd="0" destOrd="0" presId="urn:microsoft.com/office/officeart/2005/8/layout/vProcess5"/>
    <dgm:cxn modelId="{0E918610-FB4B-4E43-B963-D670BCEC5F66}" type="presOf" srcId="{8662B1B6-B002-0C4A-9313-40DB5DC65EB8}" destId="{20087B29-43E1-7D43-A20E-30CC6A9C0F2D}" srcOrd="0" destOrd="0" presId="urn:microsoft.com/office/officeart/2005/8/layout/vProcess5"/>
    <dgm:cxn modelId="{27D28424-544D-854E-B3C7-B4A9C3439DF4}" type="presOf" srcId="{F8D189B3-7AEE-3041-A69A-5E4AF86F8277}" destId="{5130CA0A-DAC0-B04A-9B2E-96C606148615}" srcOrd="1" destOrd="0" presId="urn:microsoft.com/office/officeart/2005/8/layout/vProcess5"/>
    <dgm:cxn modelId="{29611962-74EE-EA47-B168-2C6384C71974}" type="presOf" srcId="{0EF1D445-C412-9B46-8826-45AAD952D6D2}" destId="{7ED51D25-2BE0-AF41-8B0F-0328D7F912F8}" srcOrd="0" destOrd="0" presId="urn:microsoft.com/office/officeart/2005/8/layout/vProcess5"/>
    <dgm:cxn modelId="{56CFB762-2FB2-9841-ABDE-32BCCC2B435F}" type="presOf" srcId="{28D88C6C-6D06-A749-A317-E271B96D4E05}" destId="{1AF6E9B2-2AA6-3C4D-BFF6-F223715A15C4}" srcOrd="1" destOrd="0" presId="urn:microsoft.com/office/officeart/2005/8/layout/vProcess5"/>
    <dgm:cxn modelId="{EE637186-CF0B-A043-92D9-19F6AA02D7D3}" type="presOf" srcId="{D1C58B29-1886-0445-8B3E-EC6187BA5682}" destId="{A4CDE509-4451-0E49-B533-0763361D5649}" srcOrd="0" destOrd="0" presId="urn:microsoft.com/office/officeart/2005/8/layout/vProcess5"/>
    <dgm:cxn modelId="{6B56C293-5751-F049-A88D-4F2260EF8CCE}" type="presOf" srcId="{F8D189B3-7AEE-3041-A69A-5E4AF86F8277}" destId="{E1ECD6F0-C385-FE4C-9FA9-03C346D85DA2}" srcOrd="0" destOrd="0" presId="urn:microsoft.com/office/officeart/2005/8/layout/vProcess5"/>
    <dgm:cxn modelId="{887F18BD-7369-934C-86DF-B22BF64CC28D}" srcId="{8662B1B6-B002-0C4A-9313-40DB5DC65EB8}" destId="{8967247B-5030-E44E-A6F8-766E3D5D7B79}" srcOrd="0" destOrd="0" parTransId="{A7F46784-8353-5A48-813E-F641A8FF19A1}" sibTransId="{BD012BFD-235D-AC41-B617-30150857FC88}"/>
    <dgm:cxn modelId="{03284CC3-D38D-8B4C-BFCC-D858A30B6AF6}" srcId="{8662B1B6-B002-0C4A-9313-40DB5DC65EB8}" destId="{F8D189B3-7AEE-3041-A69A-5E4AF86F8277}" srcOrd="1" destOrd="0" parTransId="{24A1570B-2C5B-AA4C-BCF8-8E4922D9C155}" sibTransId="{D1C58B29-1886-0445-8B3E-EC6187BA5682}"/>
    <dgm:cxn modelId="{C42CF7CC-5299-A64B-8953-98A04CF96F90}" type="presOf" srcId="{28D88C6C-6D06-A749-A317-E271B96D4E05}" destId="{3D08E646-FE89-044B-BA59-2178422F228B}" srcOrd="0" destOrd="0" presId="urn:microsoft.com/office/officeart/2005/8/layout/vProcess5"/>
    <dgm:cxn modelId="{0E771DD4-C977-0447-89D6-04B362782E7C}" type="presOf" srcId="{CA19943E-97FD-DC42-8480-8CBF8F671C3A}" destId="{07BAE6A9-D3CF-534B-A67D-2B47A8DADC1C}" srcOrd="0" destOrd="0" presId="urn:microsoft.com/office/officeart/2005/8/layout/vProcess5"/>
    <dgm:cxn modelId="{0F7C2ED4-C7F0-B146-8286-E1DD7EC29CE6}" type="presOf" srcId="{BD012BFD-235D-AC41-B617-30150857FC88}" destId="{20B3DB9C-F560-6E41-ADFA-F01C7FBA5CF9}" srcOrd="0" destOrd="0" presId="urn:microsoft.com/office/officeart/2005/8/layout/vProcess5"/>
    <dgm:cxn modelId="{530C9DE2-CC85-6346-9FE8-32630AB46B51}" srcId="{8662B1B6-B002-0C4A-9313-40DB5DC65EB8}" destId="{28D88C6C-6D06-A749-A317-E271B96D4E05}" srcOrd="3" destOrd="0" parTransId="{1CDD789C-3619-554B-A37C-F5EEE8D5F306}" sibTransId="{29E645B7-1CEC-1F4A-99F5-4A9323ACE02E}"/>
    <dgm:cxn modelId="{B7323BFE-EE64-3940-BACF-F0B2B60026CD}" srcId="{8662B1B6-B002-0C4A-9313-40DB5DC65EB8}" destId="{0EF1D445-C412-9B46-8826-45AAD952D6D2}" srcOrd="2" destOrd="0" parTransId="{F7983EFD-F621-584B-9386-7E56EAAF2490}" sibTransId="{CA19943E-97FD-DC42-8480-8CBF8F671C3A}"/>
    <dgm:cxn modelId="{9D6EB6A4-9614-464D-9186-DE817CD00DD3}" type="presParOf" srcId="{20087B29-43E1-7D43-A20E-30CC6A9C0F2D}" destId="{2F58EB61-1D2D-044B-A787-CC46E98BAD6D}" srcOrd="0" destOrd="0" presId="urn:microsoft.com/office/officeart/2005/8/layout/vProcess5"/>
    <dgm:cxn modelId="{DEDBF87E-C662-C445-977D-CE936362AC85}" type="presParOf" srcId="{20087B29-43E1-7D43-A20E-30CC6A9C0F2D}" destId="{A9F60288-DFED-CC47-B809-82101FFD6717}" srcOrd="1" destOrd="0" presId="urn:microsoft.com/office/officeart/2005/8/layout/vProcess5"/>
    <dgm:cxn modelId="{BD6F72A5-C62C-EF49-ADAE-0E42627C8FE1}" type="presParOf" srcId="{20087B29-43E1-7D43-A20E-30CC6A9C0F2D}" destId="{E1ECD6F0-C385-FE4C-9FA9-03C346D85DA2}" srcOrd="2" destOrd="0" presId="urn:microsoft.com/office/officeart/2005/8/layout/vProcess5"/>
    <dgm:cxn modelId="{B319D128-0064-EB48-8460-7629EE337CBC}" type="presParOf" srcId="{20087B29-43E1-7D43-A20E-30CC6A9C0F2D}" destId="{7ED51D25-2BE0-AF41-8B0F-0328D7F912F8}" srcOrd="3" destOrd="0" presId="urn:microsoft.com/office/officeart/2005/8/layout/vProcess5"/>
    <dgm:cxn modelId="{EAD81B25-2E31-3C43-91CA-901AC46D5915}" type="presParOf" srcId="{20087B29-43E1-7D43-A20E-30CC6A9C0F2D}" destId="{3D08E646-FE89-044B-BA59-2178422F228B}" srcOrd="4" destOrd="0" presId="urn:microsoft.com/office/officeart/2005/8/layout/vProcess5"/>
    <dgm:cxn modelId="{FFA4B384-6623-A54E-87B0-8AA7575BA0D2}" type="presParOf" srcId="{20087B29-43E1-7D43-A20E-30CC6A9C0F2D}" destId="{20B3DB9C-F560-6E41-ADFA-F01C7FBA5CF9}" srcOrd="5" destOrd="0" presId="urn:microsoft.com/office/officeart/2005/8/layout/vProcess5"/>
    <dgm:cxn modelId="{AFAAC7F8-7C52-A94E-B7B2-F32153575FD0}" type="presParOf" srcId="{20087B29-43E1-7D43-A20E-30CC6A9C0F2D}" destId="{A4CDE509-4451-0E49-B533-0763361D5649}" srcOrd="6" destOrd="0" presId="urn:microsoft.com/office/officeart/2005/8/layout/vProcess5"/>
    <dgm:cxn modelId="{C34BE1CF-E93A-4644-B3AC-24E6E8080DAE}" type="presParOf" srcId="{20087B29-43E1-7D43-A20E-30CC6A9C0F2D}" destId="{07BAE6A9-D3CF-534B-A67D-2B47A8DADC1C}" srcOrd="7" destOrd="0" presId="urn:microsoft.com/office/officeart/2005/8/layout/vProcess5"/>
    <dgm:cxn modelId="{8886A9CE-C6AF-F347-A842-761CCDF1A632}" type="presParOf" srcId="{20087B29-43E1-7D43-A20E-30CC6A9C0F2D}" destId="{8F2F59CB-38E3-0E40-98CD-A90BE811C045}" srcOrd="8" destOrd="0" presId="urn:microsoft.com/office/officeart/2005/8/layout/vProcess5"/>
    <dgm:cxn modelId="{A8EAC14E-B2A5-E548-B7C2-48E8EB522F7D}" type="presParOf" srcId="{20087B29-43E1-7D43-A20E-30CC6A9C0F2D}" destId="{5130CA0A-DAC0-B04A-9B2E-96C606148615}" srcOrd="9" destOrd="0" presId="urn:microsoft.com/office/officeart/2005/8/layout/vProcess5"/>
    <dgm:cxn modelId="{2EF97F91-B5C2-9D45-A21B-7233CF5F7347}" type="presParOf" srcId="{20087B29-43E1-7D43-A20E-30CC6A9C0F2D}" destId="{A18BAC01-483A-414C-AA95-24B6CF4CC4E5}" srcOrd="10" destOrd="0" presId="urn:microsoft.com/office/officeart/2005/8/layout/vProcess5"/>
    <dgm:cxn modelId="{9438A770-04C6-1E46-8804-9FED69ACD5A6}" type="presParOf" srcId="{20087B29-43E1-7D43-A20E-30CC6A9C0F2D}" destId="{1AF6E9B2-2AA6-3C4D-BFF6-F223715A15C4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469812-6896-D94D-BABB-62D7EC158C10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C328364F-3D5E-F64D-BC36-83149F8C33EB}">
      <dgm:prSet phldrT="[Text]" custT="1"/>
      <dgm:spPr>
        <a:solidFill>
          <a:srgbClr val="C00000">
            <a:alpha val="50000"/>
          </a:srgbClr>
        </a:solidFill>
        <a:ln w="25400">
          <a:solidFill>
            <a:schemeClr val="tx1"/>
          </a:solidFill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Infection</a:t>
          </a:r>
        </a:p>
      </dgm:t>
    </dgm:pt>
    <dgm:pt modelId="{92DAEF27-D7AE-FD45-80AA-E55B71D4D8FE}" type="parTrans" cxnId="{10FCD6CC-FB17-1049-A1EF-0FD85FEB25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9DAB9-07DE-E242-9231-6A54E03B310B}" type="sibTrans" cxnId="{10FCD6CC-FB17-1049-A1EF-0FD85FEB25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96724-130F-A048-AA2B-D0E8C684D55A}">
      <dgm:prSet phldrT="[Text]" custT="1"/>
      <dgm:spPr>
        <a:solidFill>
          <a:srgbClr val="C00000">
            <a:alpha val="50000"/>
          </a:srgbClr>
        </a:solidFill>
        <a:ln w="25400"/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Acute Organ Dysfunction</a:t>
          </a:r>
        </a:p>
      </dgm:t>
    </dgm:pt>
    <dgm:pt modelId="{D2492AAB-1D18-D544-9348-273F172EA9A5}" type="parTrans" cxnId="{30C60D59-D7C0-F647-BE3A-0DB719A9DEC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4DBBC-1E3D-9E49-AA1E-2E5907501E12}" type="sibTrans" cxnId="{30C60D59-D7C0-F647-BE3A-0DB719A9DEC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C7C993-417A-DE49-BA76-E1D9076962D0}" type="pres">
      <dgm:prSet presAssocID="{96469812-6896-D94D-BABB-62D7EC158C10}" presName="compositeShape" presStyleCnt="0">
        <dgm:presLayoutVars>
          <dgm:chMax val="7"/>
          <dgm:dir/>
          <dgm:resizeHandles val="exact"/>
        </dgm:presLayoutVars>
      </dgm:prSet>
      <dgm:spPr/>
    </dgm:pt>
    <dgm:pt modelId="{2F7EA2AC-366B-F049-B273-300ED58B9DCD}" type="pres">
      <dgm:prSet presAssocID="{C328364F-3D5E-F64D-BC36-83149F8C33EB}" presName="circ1" presStyleLbl="vennNode1" presStyleIdx="0" presStyleCnt="2"/>
      <dgm:spPr/>
    </dgm:pt>
    <dgm:pt modelId="{BBCDAEE4-900B-B54E-A4D4-2BB80FB8456D}" type="pres">
      <dgm:prSet presAssocID="{C328364F-3D5E-F64D-BC36-83149F8C33E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87682A3-8EA7-6444-9ED8-392002B3087F}" type="pres">
      <dgm:prSet presAssocID="{FD596724-130F-A048-AA2B-D0E8C684D55A}" presName="circ2" presStyleLbl="vennNode1" presStyleIdx="1" presStyleCnt="2"/>
      <dgm:spPr/>
    </dgm:pt>
    <dgm:pt modelId="{1773D199-3E1A-3943-BBDD-6ED55B021EFB}" type="pres">
      <dgm:prSet presAssocID="{FD596724-130F-A048-AA2B-D0E8C684D55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36C9407-1DA0-0849-B3B2-40BD38B1D98D}" type="presOf" srcId="{C328364F-3D5E-F64D-BC36-83149F8C33EB}" destId="{BBCDAEE4-900B-B54E-A4D4-2BB80FB8456D}" srcOrd="1" destOrd="0" presId="urn:microsoft.com/office/officeart/2005/8/layout/venn1"/>
    <dgm:cxn modelId="{A5A62D3B-65E4-2640-9DB1-416A460C9491}" type="presOf" srcId="{FD596724-130F-A048-AA2B-D0E8C684D55A}" destId="{F87682A3-8EA7-6444-9ED8-392002B3087F}" srcOrd="0" destOrd="0" presId="urn:microsoft.com/office/officeart/2005/8/layout/venn1"/>
    <dgm:cxn modelId="{30C60D59-D7C0-F647-BE3A-0DB719A9DEC2}" srcId="{96469812-6896-D94D-BABB-62D7EC158C10}" destId="{FD596724-130F-A048-AA2B-D0E8C684D55A}" srcOrd="1" destOrd="0" parTransId="{D2492AAB-1D18-D544-9348-273F172EA9A5}" sibTransId="{52A4DBBC-1E3D-9E49-AA1E-2E5907501E12}"/>
    <dgm:cxn modelId="{112A126B-CF1F-5040-9D41-0CC4C01114CA}" type="presOf" srcId="{96469812-6896-D94D-BABB-62D7EC158C10}" destId="{98C7C993-417A-DE49-BA76-E1D9076962D0}" srcOrd="0" destOrd="0" presId="urn:microsoft.com/office/officeart/2005/8/layout/venn1"/>
    <dgm:cxn modelId="{EE593F98-EF8E-0747-A1D5-7F49ED9F1056}" type="presOf" srcId="{FD596724-130F-A048-AA2B-D0E8C684D55A}" destId="{1773D199-3E1A-3943-BBDD-6ED55B021EFB}" srcOrd="1" destOrd="0" presId="urn:microsoft.com/office/officeart/2005/8/layout/venn1"/>
    <dgm:cxn modelId="{85EF4DCA-E5C3-C240-9169-44B8B2C1DA9C}" type="presOf" srcId="{C328364F-3D5E-F64D-BC36-83149F8C33EB}" destId="{2F7EA2AC-366B-F049-B273-300ED58B9DCD}" srcOrd="0" destOrd="0" presId="urn:microsoft.com/office/officeart/2005/8/layout/venn1"/>
    <dgm:cxn modelId="{10FCD6CC-FB17-1049-A1EF-0FD85FEB253C}" srcId="{96469812-6896-D94D-BABB-62D7EC158C10}" destId="{C328364F-3D5E-F64D-BC36-83149F8C33EB}" srcOrd="0" destOrd="0" parTransId="{92DAEF27-D7AE-FD45-80AA-E55B71D4D8FE}" sibTransId="{B029DAB9-07DE-E242-9231-6A54E03B310B}"/>
    <dgm:cxn modelId="{3A13F9F5-6128-7C4C-A1C4-49C30E4C99FE}" type="presParOf" srcId="{98C7C993-417A-DE49-BA76-E1D9076962D0}" destId="{2F7EA2AC-366B-F049-B273-300ED58B9DCD}" srcOrd="0" destOrd="0" presId="urn:microsoft.com/office/officeart/2005/8/layout/venn1"/>
    <dgm:cxn modelId="{4D0469BE-C559-174F-BA9D-3BCBE9853594}" type="presParOf" srcId="{98C7C993-417A-DE49-BA76-E1D9076962D0}" destId="{BBCDAEE4-900B-B54E-A4D4-2BB80FB8456D}" srcOrd="1" destOrd="0" presId="urn:microsoft.com/office/officeart/2005/8/layout/venn1"/>
    <dgm:cxn modelId="{58E8EB8D-DB17-C143-A3E5-BF85F67570FC}" type="presParOf" srcId="{98C7C993-417A-DE49-BA76-E1D9076962D0}" destId="{F87682A3-8EA7-6444-9ED8-392002B3087F}" srcOrd="2" destOrd="0" presId="urn:microsoft.com/office/officeart/2005/8/layout/venn1"/>
    <dgm:cxn modelId="{C7826A08-79D8-2C4F-B415-A55569584914}" type="presParOf" srcId="{98C7C993-417A-DE49-BA76-E1D9076962D0}" destId="{1773D199-3E1A-3943-BBDD-6ED55B021EF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60288-DFED-CC47-B809-82101FFD6717}">
      <dsp:nvSpPr>
        <dsp:cNvPr id="0" name=""/>
        <dsp:cNvSpPr/>
      </dsp:nvSpPr>
      <dsp:spPr>
        <a:xfrm>
          <a:off x="0" y="0"/>
          <a:ext cx="3352800" cy="1326451"/>
        </a:xfrm>
        <a:prstGeom prst="roundRect">
          <a:avLst>
            <a:gd name="adj" fmla="val 10000"/>
          </a:avLst>
        </a:prstGeom>
        <a:solidFill>
          <a:srgbClr val="C00000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SIRS</a:t>
          </a:r>
        </a:p>
      </dsp:txBody>
      <dsp:txXfrm>
        <a:off x="38850" y="38850"/>
        <a:ext cx="1809371" cy="1248751"/>
      </dsp:txXfrm>
    </dsp:sp>
    <dsp:sp modelId="{E1ECD6F0-C385-FE4C-9FA9-03C346D85DA2}">
      <dsp:nvSpPr>
        <dsp:cNvPr id="0" name=""/>
        <dsp:cNvSpPr/>
      </dsp:nvSpPr>
      <dsp:spPr>
        <a:xfrm>
          <a:off x="280797" y="1567624"/>
          <a:ext cx="3352800" cy="1326451"/>
        </a:xfrm>
        <a:prstGeom prst="roundRect">
          <a:avLst>
            <a:gd name="adj" fmla="val 10000"/>
          </a:avLst>
        </a:prstGeom>
        <a:solidFill>
          <a:srgbClr val="C00000">
            <a:alpha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Sepsis</a:t>
          </a:r>
        </a:p>
      </dsp:txBody>
      <dsp:txXfrm>
        <a:off x="319647" y="1606474"/>
        <a:ext cx="2132109" cy="1248751"/>
      </dsp:txXfrm>
    </dsp:sp>
    <dsp:sp modelId="{7ED51D25-2BE0-AF41-8B0F-0328D7F912F8}">
      <dsp:nvSpPr>
        <dsp:cNvPr id="0" name=""/>
        <dsp:cNvSpPr/>
      </dsp:nvSpPr>
      <dsp:spPr>
        <a:xfrm>
          <a:off x="557403" y="3135249"/>
          <a:ext cx="3352800" cy="1326451"/>
        </a:xfrm>
        <a:prstGeom prst="roundRect">
          <a:avLst>
            <a:gd name="adj" fmla="val 10000"/>
          </a:avLst>
        </a:prstGeom>
        <a:solidFill>
          <a:srgbClr val="C00000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Severe Sepsis</a:t>
          </a:r>
        </a:p>
      </dsp:txBody>
      <dsp:txXfrm>
        <a:off x="596253" y="3174099"/>
        <a:ext cx="2136300" cy="1248751"/>
      </dsp:txXfrm>
    </dsp:sp>
    <dsp:sp modelId="{3D08E646-FE89-044B-BA59-2178422F228B}">
      <dsp:nvSpPr>
        <dsp:cNvPr id="0" name=""/>
        <dsp:cNvSpPr/>
      </dsp:nvSpPr>
      <dsp:spPr>
        <a:xfrm>
          <a:off x="838199" y="4702873"/>
          <a:ext cx="3352800" cy="1326451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Septic Shock</a:t>
          </a:r>
        </a:p>
      </dsp:txBody>
      <dsp:txXfrm>
        <a:off x="877049" y="4741723"/>
        <a:ext cx="2132109" cy="1248751"/>
      </dsp:txXfrm>
    </dsp:sp>
    <dsp:sp modelId="{20B3DB9C-F560-6E41-ADFA-F01C7FBA5CF9}">
      <dsp:nvSpPr>
        <dsp:cNvPr id="0" name=""/>
        <dsp:cNvSpPr/>
      </dsp:nvSpPr>
      <dsp:spPr>
        <a:xfrm>
          <a:off x="2490606" y="1015941"/>
          <a:ext cx="862193" cy="862193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8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4599" y="1015941"/>
        <a:ext cx="474207" cy="648800"/>
      </dsp:txXfrm>
    </dsp:sp>
    <dsp:sp modelId="{A4CDE509-4451-0E49-B533-0763361D5649}">
      <dsp:nvSpPr>
        <dsp:cNvPr id="0" name=""/>
        <dsp:cNvSpPr/>
      </dsp:nvSpPr>
      <dsp:spPr>
        <a:xfrm>
          <a:off x="2771403" y="2583565"/>
          <a:ext cx="862193" cy="862193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8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5396" y="2583565"/>
        <a:ext cx="474207" cy="648800"/>
      </dsp:txXfrm>
    </dsp:sp>
    <dsp:sp modelId="{07BAE6A9-D3CF-534B-A67D-2B47A8DADC1C}">
      <dsp:nvSpPr>
        <dsp:cNvPr id="0" name=""/>
        <dsp:cNvSpPr/>
      </dsp:nvSpPr>
      <dsp:spPr>
        <a:xfrm>
          <a:off x="3048009" y="4151190"/>
          <a:ext cx="862193" cy="862193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8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2002" y="4151190"/>
        <a:ext cx="474207" cy="648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EA2AC-366B-F049-B273-300ED58B9DCD}">
      <dsp:nvSpPr>
        <dsp:cNvPr id="0" name=""/>
        <dsp:cNvSpPr/>
      </dsp:nvSpPr>
      <dsp:spPr>
        <a:xfrm>
          <a:off x="107810" y="299751"/>
          <a:ext cx="2659331" cy="2659331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Infection</a:t>
          </a:r>
        </a:p>
      </dsp:txBody>
      <dsp:txXfrm>
        <a:off x="479158" y="613343"/>
        <a:ext cx="1533308" cy="2032147"/>
      </dsp:txXfrm>
    </dsp:sp>
    <dsp:sp modelId="{F87682A3-8EA7-6444-9ED8-392002B3087F}">
      <dsp:nvSpPr>
        <dsp:cNvPr id="0" name=""/>
        <dsp:cNvSpPr/>
      </dsp:nvSpPr>
      <dsp:spPr>
        <a:xfrm>
          <a:off x="2024446" y="299751"/>
          <a:ext cx="2659331" cy="2659331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Acute Organ Dysfunction</a:t>
          </a:r>
        </a:p>
      </dsp:txBody>
      <dsp:txXfrm>
        <a:off x="2779121" y="613343"/>
        <a:ext cx="1533308" cy="2032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5B3F1-DAAA-4326-88C2-4A5C5B955020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DEC4-9FDD-4B78-9DF5-968D653DF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8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3050A5EE-A57D-4C3B-816F-1AB2E338B642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3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891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635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825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639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934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171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121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5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791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9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23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0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2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4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2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75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92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98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63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DEC4-9FDD-4B78-9DF5-968D653DF5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1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751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Hospital-specific trends were in antimicrobial timing for sepsis were not associated with rising antimicrobial use or impaired stewardship.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079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711200"/>
            <a:ext cx="6316663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A61DAE32-FDF9-483E-9080-16FAC314CE9D}" type="slidenum">
              <a:rPr lang="en-US">
                <a:solidFill>
                  <a:prstClr val="black"/>
                </a:solidFill>
                <a:latin typeface="Calibri"/>
              </a:rPr>
              <a:pPr defTabSz="933237"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46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1943" y="25527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18837" y="-152401"/>
            <a:ext cx="12495894" cy="2569029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B16D6-CC62-D46E-BF4D-975C18E5C368}"/>
              </a:ext>
            </a:extLst>
          </p:cNvPr>
          <p:cNvSpPr/>
          <p:nvPr userDrawn="1"/>
        </p:nvSpPr>
        <p:spPr>
          <a:xfrm>
            <a:off x="-151947" y="4441373"/>
            <a:ext cx="12495894" cy="2569029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3F03F-F2CC-DF30-F1EA-CFD26BDD3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1952" y="2756355"/>
            <a:ext cx="1783030" cy="11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82043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rgbClr val="0033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33"/>
                </a:solidFill>
              </a:defRPr>
            </a:lvl1pPr>
            <a:lvl2pPr>
              <a:defRPr sz="2100">
                <a:solidFill>
                  <a:srgbClr val="003333"/>
                </a:solidFill>
              </a:defRPr>
            </a:lvl2pPr>
            <a:lvl3pPr>
              <a:defRPr sz="1800">
                <a:solidFill>
                  <a:srgbClr val="003333"/>
                </a:solidFill>
              </a:defRPr>
            </a:lvl3pPr>
            <a:lvl4pPr>
              <a:defRPr sz="1500">
                <a:solidFill>
                  <a:srgbClr val="003333"/>
                </a:solidFill>
              </a:defRPr>
            </a:lvl4pPr>
            <a:lvl5pPr>
              <a:defRPr sz="1500">
                <a:solidFill>
                  <a:srgbClr val="003333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rgbClr val="00333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36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09966" y="185980"/>
            <a:ext cx="11634060" cy="5929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/>
          </a:p>
        </p:txBody>
      </p:sp>
      <p:pic>
        <p:nvPicPr>
          <p:cNvPr id="5" name="Picture 4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4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F1983E39-F6A3-48EB-AD86-1B0B0EC17422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CD85B1B-5906-4AD6-BA72-399692CA1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7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E04F1B-B555-4E43-9DA3-7EB5B2DA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914"/>
            <a:ext cx="10515600" cy="192499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6600" b="1"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5EFBBC-867C-4B7E-98AE-7DA6B136B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6850" y="3429000"/>
            <a:ext cx="9258300" cy="28729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03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300">
                <a:solidFill>
                  <a:prstClr val="black"/>
                </a:solidFill>
              </a:rPr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87350" y="290512"/>
            <a:ext cx="11461751" cy="13668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" name="Picture 5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72065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816"/>
            <a:ext cx="10972800" cy="5148649"/>
          </a:xfrm>
          <a:prstGeom prst="rect">
            <a:avLst/>
          </a:prstGeom>
        </p:spPr>
        <p:txBody>
          <a:bodyPr/>
          <a:lstStyle>
            <a:lvl1pPr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90000"/>
              <a:defRPr sz="2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557213" indent="-214313"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90000"/>
              <a:defRPr sz="24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spcAft>
                <a:spcPts val="400"/>
              </a:spcAft>
              <a:buClr>
                <a:schemeClr val="bg1">
                  <a:lumMod val="65000"/>
                </a:schemeClr>
              </a:buClr>
              <a:buSzPct val="90000"/>
              <a:defRPr sz="1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spcAft>
                <a:spcPts val="400"/>
              </a:spcAft>
              <a:defRPr sz="1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4423" y="104947"/>
            <a:ext cx="11643155" cy="794330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141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458097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1134"/>
            <a:ext cx="10972800" cy="4629665"/>
          </a:xfrm>
          <a:prstGeom prst="rect">
            <a:avLst/>
          </a:prstGeom>
        </p:spPr>
        <p:txBody>
          <a:bodyPr/>
          <a:lstStyle>
            <a:lvl1pPr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90000"/>
              <a:defRPr sz="2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557213" indent="-214313"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90000"/>
              <a:defRPr sz="24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spcAft>
                <a:spcPts val="400"/>
              </a:spcAft>
              <a:buClr>
                <a:schemeClr val="bg1">
                  <a:lumMod val="65000"/>
                </a:schemeClr>
              </a:buClr>
              <a:buSzPct val="90000"/>
              <a:defRPr sz="1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spcAft>
                <a:spcPts val="400"/>
              </a:spcAft>
              <a:defRPr sz="1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4423" y="331882"/>
            <a:ext cx="11643155" cy="79433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14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rg Graphics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12192000" cy="794330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816"/>
            <a:ext cx="10972800" cy="5148649"/>
          </a:xfrm>
          <a:prstGeom prst="rect">
            <a:avLst/>
          </a:prstGeom>
        </p:spPr>
        <p:txBody>
          <a:bodyPr/>
          <a:lstStyle>
            <a:lvl1pPr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90000"/>
              <a:defRPr sz="2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557213" indent="-214313"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spcAft>
                <a:spcPts val="400"/>
              </a:spcAft>
              <a:buClr>
                <a:schemeClr val="bg1">
                  <a:lumMod val="50000"/>
                </a:schemeClr>
              </a:buClr>
              <a:buSzPct val="90000"/>
              <a:defRPr sz="24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spcAft>
                <a:spcPts val="400"/>
              </a:spcAft>
              <a:buClr>
                <a:schemeClr val="bg1">
                  <a:lumMod val="65000"/>
                </a:schemeClr>
              </a:buClr>
              <a:buSzPct val="90000"/>
              <a:defRPr sz="1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spcAft>
                <a:spcPts val="400"/>
              </a:spcAft>
              <a:defRPr sz="180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4423" y="16811"/>
            <a:ext cx="11643155" cy="794330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12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7" name="Picture 6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1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8" name="Picture 7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9" name="Picture 8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9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8" name="Picture 7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1952" y="187326"/>
            <a:ext cx="1148714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87349" y="290512"/>
            <a:ext cx="11480800" cy="13716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7" name="Picture 6" descr="VACCMR_logo_small_blue_cle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6092" y="6135757"/>
            <a:ext cx="642223" cy="6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78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6" r:id="rId10"/>
    <p:sldLayoutId id="2147483668" r:id="rId11"/>
    <p:sldLayoutId id="2147483669" r:id="rId12"/>
    <p:sldLayoutId id="2147483670" r:id="rId13"/>
    <p:sldLayoutId id="2147483671" r:id="rId14"/>
    <p:sldLayoutId id="2147483673" r:id="rId15"/>
    <p:sldLayoutId id="2147483675" r:id="rId1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D37FC-3E73-F1CE-C1E9-E8CE0A32D898}"/>
              </a:ext>
            </a:extLst>
          </p:cNvPr>
          <p:cNvSpPr/>
          <p:nvPr/>
        </p:nvSpPr>
        <p:spPr>
          <a:xfrm>
            <a:off x="-274865" y="-195944"/>
            <a:ext cx="12589329" cy="2759529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1CA61-8F60-4F51-F8A0-86905E8D7374}"/>
              </a:ext>
            </a:extLst>
          </p:cNvPr>
          <p:cNvSpPr/>
          <p:nvPr/>
        </p:nvSpPr>
        <p:spPr>
          <a:xfrm>
            <a:off x="-198665" y="4049486"/>
            <a:ext cx="12589329" cy="3020786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E04A6-00BB-D827-0C24-D9E53E0473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29" y="2712192"/>
            <a:ext cx="1783030" cy="11886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2C156A2-2C92-52F5-1080-2A5AFA6D3898}"/>
              </a:ext>
            </a:extLst>
          </p:cNvPr>
          <p:cNvSpPr txBox="1">
            <a:spLocks/>
          </p:cNvSpPr>
          <p:nvPr/>
        </p:nvSpPr>
        <p:spPr>
          <a:xfrm>
            <a:off x="345128" y="4649958"/>
            <a:ext cx="10960437" cy="1689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spc="-161" dirty="0">
                <a:solidFill>
                  <a:schemeClr val="bg1">
                    <a:lumMod val="85000"/>
                  </a:schemeClr>
                </a:solidFill>
                <a:ea typeface="Calibri" charset="0"/>
                <a:cs typeface="Calibri" charset="0"/>
              </a:rPr>
              <a:t>Hallie Prescott, MD, MSc</a:t>
            </a:r>
          </a:p>
          <a:p>
            <a:pPr marL="0" indent="0">
              <a:buFont typeface="Arial" pitchFamily="34" charset="0"/>
              <a:buNone/>
            </a:pPr>
            <a:r>
              <a:rPr lang="en-US" spc="-161" dirty="0">
                <a:solidFill>
                  <a:schemeClr val="bg1">
                    <a:lumMod val="85000"/>
                  </a:schemeClr>
                </a:solidFill>
                <a:ea typeface="Calibri" charset="0"/>
                <a:cs typeface="Calibri" charset="0"/>
              </a:rPr>
              <a:t>Twitter: @</a:t>
            </a:r>
            <a:r>
              <a:rPr lang="en-US" spc="-161" dirty="0" err="1">
                <a:solidFill>
                  <a:schemeClr val="bg1">
                    <a:lumMod val="85000"/>
                  </a:schemeClr>
                </a:solidFill>
                <a:ea typeface="Calibri" charset="0"/>
                <a:cs typeface="Calibri" charset="0"/>
              </a:rPr>
              <a:t>HalliePrescott</a:t>
            </a:r>
            <a:endParaRPr lang="en-US" spc="-161" dirty="0">
              <a:solidFill>
                <a:schemeClr val="bg1">
                  <a:lumMod val="85000"/>
                </a:schemeClr>
              </a:solidFill>
              <a:ea typeface="Calibri" charset="0"/>
              <a:cs typeface="Calibri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367328-47CD-544E-95C6-1B022F6182A9}"/>
              </a:ext>
            </a:extLst>
          </p:cNvPr>
          <p:cNvSpPr txBox="1">
            <a:spLocks/>
          </p:cNvSpPr>
          <p:nvPr/>
        </p:nvSpPr>
        <p:spPr>
          <a:xfrm>
            <a:off x="489857" y="0"/>
            <a:ext cx="13106400" cy="245581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baseline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9600" b="0" dirty="0">
                <a:latin typeface="+mj-lt"/>
                <a:ea typeface="Calibri" charset="0"/>
                <a:cs typeface="Calibri" charset="0"/>
              </a:rPr>
              <a:t>Updates in Sepsis</a:t>
            </a:r>
            <a:endParaRPr lang="en-US" sz="9600" b="0" dirty="0">
              <a:solidFill>
                <a:schemeClr val="bg1">
                  <a:lumMod val="85000"/>
                </a:schemeClr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2" name="Picture 1" descr="VACCMR_logo_small.png">
            <a:extLst>
              <a:ext uri="{FF2B5EF4-FFF2-40B4-BE49-F238E27FC236}">
                <a16:creationId xmlns:a16="http://schemas.microsoft.com/office/drawing/2014/main" id="{189AD647-0314-EF3B-3C92-5693DC7BAC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159" y="2710945"/>
            <a:ext cx="1080814" cy="119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07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changed with Sepsis-2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06865-26EC-E446-9F12-AC895AEE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970"/>
            <a:ext cx="3570767" cy="37443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“Too much inflammation”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D3207-3A38-C44B-8462-FF6D81135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55" y="3091794"/>
            <a:ext cx="2000693" cy="2000693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199" y="6478733"/>
            <a:ext cx="3185161" cy="2743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Levy </a:t>
            </a:r>
            <a:r>
              <a:rPr lang="en-US" sz="1600" i="1" dirty="0">
                <a:solidFill>
                  <a:srgbClr val="002966"/>
                </a:solidFill>
                <a:cs typeface="Arial" panose="020B0604020202020204" pitchFamily="34" charset="0"/>
              </a:rPr>
              <a:t>et al. Crit Care Med</a:t>
            </a:r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, 2003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09BADF2-CCB6-FF47-B769-F33E8FAC6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74" y="2484972"/>
            <a:ext cx="4876800" cy="3697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242AB8-80FB-1045-9166-D6614DB6A572}"/>
              </a:ext>
            </a:extLst>
          </p:cNvPr>
          <p:cNvSpPr txBox="1"/>
          <p:nvPr/>
        </p:nvSpPr>
        <p:spPr>
          <a:xfrm>
            <a:off x="5859588" y="1405195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966"/>
                </a:solidFill>
                <a:cs typeface="Arial" panose="020B0604020202020204" pitchFamily="34" charset="0"/>
              </a:rPr>
              <a:t>4 SIRS criteria replaced by a long list of diagnostic criteria</a:t>
            </a:r>
          </a:p>
        </p:txBody>
      </p:sp>
    </p:spTree>
    <p:extLst>
      <p:ext uri="{BB962C8B-B14F-4D97-AF65-F5344CB8AC3E}">
        <p14:creationId xmlns:p14="http://schemas.microsoft.com/office/powerpoint/2010/main" val="83387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conceptual changes with Sepsis-3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391656"/>
            <a:ext cx="3185161" cy="2743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Singer </a:t>
            </a:r>
            <a:r>
              <a:rPr lang="en-US" sz="1600" i="1" dirty="0">
                <a:solidFill>
                  <a:srgbClr val="002966"/>
                </a:solidFill>
                <a:cs typeface="Arial" panose="020B0604020202020204" pitchFamily="34" charset="0"/>
              </a:rPr>
              <a:t>et al. JAMA</a:t>
            </a:r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, 2016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26C90-4E0A-FF4F-8186-008952C98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629"/>
            <a:ext cx="10728960" cy="45116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Sepsis is </a:t>
            </a:r>
            <a:r>
              <a:rPr lang="en-US" sz="2400" u="sng" dirty="0"/>
              <a:t>life-threatening</a:t>
            </a:r>
            <a:r>
              <a:rPr lang="en-US" sz="2400" dirty="0"/>
              <a:t> organ dysfunction caused by a </a:t>
            </a:r>
            <a:r>
              <a:rPr lang="en-US" sz="2400" u="sng" dirty="0"/>
              <a:t>dysregulated</a:t>
            </a:r>
            <a:r>
              <a:rPr lang="en-US" sz="2400" dirty="0"/>
              <a:t> host response to infection.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SIRS no longer included in the definition because SIRS may simply reflect an appropriate host response. The term “severe sepsis” therefore becomes superfluous.</a:t>
            </a:r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u="sng" dirty="0"/>
              <a:t>Note</a:t>
            </a:r>
            <a:r>
              <a:rPr lang="en-US" sz="2400" dirty="0"/>
              <a:t>: “SIRS criteria will continue to aid in the general diagnosis of infection”).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Limitation: No definition for “dysregulated” host response; I prefer “injurious”.</a:t>
            </a:r>
          </a:p>
        </p:txBody>
      </p:sp>
    </p:spTree>
    <p:extLst>
      <p:ext uri="{BB962C8B-B14F-4D97-AF65-F5344CB8AC3E}">
        <p14:creationId xmlns:p14="http://schemas.microsoft.com/office/powerpoint/2010/main" val="227205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490950"/>
            <a:ext cx="3185161" cy="2743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Singer </a:t>
            </a:r>
            <a:r>
              <a:rPr lang="en-US" sz="1600" i="1" dirty="0">
                <a:solidFill>
                  <a:srgbClr val="002966"/>
                </a:solidFill>
                <a:cs typeface="Arial" panose="020B0604020202020204" pitchFamily="34" charset="0"/>
              </a:rPr>
              <a:t>et al. JAMA</a:t>
            </a:r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B51B4-0013-2845-BD24-05FBBBDF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0" y="1366392"/>
            <a:ext cx="10279940" cy="49429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DA95F5-FB12-7595-23F4-E2900E4E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2024"/>
            <a:ext cx="11666220" cy="914399"/>
          </a:xfrm>
        </p:spPr>
        <p:txBody>
          <a:bodyPr/>
          <a:lstStyle/>
          <a:p>
            <a:r>
              <a:rPr lang="en-US" sz="3600" dirty="0"/>
              <a:t>Life-threatening acute organ dysfunction = 2+ new SOFA points</a:t>
            </a:r>
          </a:p>
        </p:txBody>
      </p:sp>
    </p:spTree>
    <p:extLst>
      <p:ext uri="{BB962C8B-B14F-4D97-AF65-F5344CB8AC3E}">
        <p14:creationId xmlns:p14="http://schemas.microsoft.com/office/powerpoint/2010/main" val="148840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sepsis definitions over time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391656"/>
            <a:ext cx="3185161" cy="2743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Singer </a:t>
            </a:r>
            <a:r>
              <a:rPr lang="en-US" sz="1400" i="1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JAMA</a:t>
            </a:r>
            <a:r>
              <a:rPr lang="en-US" sz="1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E9897E-881C-564A-A833-35DD4E38B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20180"/>
              </p:ext>
            </p:extLst>
          </p:nvPr>
        </p:nvGraphicFramePr>
        <p:xfrm>
          <a:off x="1508760" y="1593756"/>
          <a:ext cx="9174480" cy="404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3729">
                  <a:extLst>
                    <a:ext uri="{9D8B030D-6E8A-4147-A177-3AD203B41FA5}">
                      <a16:colId xmlns:a16="http://schemas.microsoft.com/office/drawing/2014/main" val="4106312826"/>
                    </a:ext>
                  </a:extLst>
                </a:gridCol>
              </a:tblGrid>
              <a:tr h="58900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9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Sepsis-1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Sepsis-2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Sepsis-3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10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 +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 +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expanded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SIRS criteria</a:t>
                      </a:r>
                      <a:endParaRPr lang="en-US" sz="1800" b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 + </a:t>
                      </a:r>
                    </a:p>
                    <a:p>
                      <a:pPr algn="l"/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organ dysfunction (suggest 2+ SOFA points)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17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Sepsis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 +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organ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dysfunction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 +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organ dysfunction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110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Septic Shock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 +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hypoperfusion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 + hypoperfusion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 +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hypotension +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lactate &gt;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57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997"/>
            <a:ext cx="10515600" cy="4647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Sepsis is life-threatening acute organ dysfunction due to infection.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36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sepsis and how is it defined operationally?</a:t>
            </a:r>
          </a:p>
          <a:p>
            <a:r>
              <a:rPr lang="en-US" dirty="0"/>
              <a:t>How can sepsis be identified quickly?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What’s new in and since the 2021 Surviving Sepsis Campaign Guidelines?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 tell my team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8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661A13-2F52-65C8-0FC6-0C23FF5DEED4}"/>
              </a:ext>
            </a:extLst>
          </p:cNvPr>
          <p:cNvSpPr/>
          <p:nvPr/>
        </p:nvSpPr>
        <p:spPr>
          <a:xfrm>
            <a:off x="0" y="0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F0B5A6-C9F9-5B4F-A635-EAEA96BC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75" y="516193"/>
            <a:ext cx="3680080" cy="4756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FF6DCE-0D7A-7E4D-BB30-85F2909B4FD9}"/>
              </a:ext>
            </a:extLst>
          </p:cNvPr>
          <p:cNvSpPr/>
          <p:nvPr/>
        </p:nvSpPr>
        <p:spPr>
          <a:xfrm>
            <a:off x="891974" y="353345"/>
            <a:ext cx="3680081" cy="491951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602D3-C2DD-844A-B63E-ADD9C660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72" y="1800921"/>
            <a:ext cx="3212787" cy="43015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D6F352-E2D0-B54E-BC00-B748A9098440}"/>
              </a:ext>
            </a:extLst>
          </p:cNvPr>
          <p:cNvSpPr/>
          <p:nvPr/>
        </p:nvSpPr>
        <p:spPr>
          <a:xfrm>
            <a:off x="1938024" y="1800921"/>
            <a:ext cx="3226736" cy="45408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7612529-BF45-694B-898F-D67FC70A11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0" y="6028876"/>
            <a:ext cx="5836920" cy="67764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2966"/>
                </a:solidFill>
              </a:rPr>
              <a:t>Evans, </a:t>
            </a:r>
            <a:r>
              <a:rPr lang="en-US" i="1" dirty="0">
                <a:solidFill>
                  <a:srgbClr val="002966"/>
                </a:solidFill>
              </a:rPr>
              <a:t>et al. Intensive Care Medicine</a:t>
            </a:r>
            <a:r>
              <a:rPr lang="en-US" dirty="0">
                <a:solidFill>
                  <a:srgbClr val="002966"/>
                </a:solidFill>
              </a:rPr>
              <a:t>, 2021</a:t>
            </a:r>
          </a:p>
          <a:p>
            <a:pPr algn="r"/>
            <a:r>
              <a:rPr lang="en-US" dirty="0">
                <a:solidFill>
                  <a:srgbClr val="002966"/>
                </a:solidFill>
              </a:rPr>
              <a:t>Evans, </a:t>
            </a:r>
            <a:r>
              <a:rPr lang="en-US" i="1" dirty="0">
                <a:solidFill>
                  <a:srgbClr val="002966"/>
                </a:solidFill>
              </a:rPr>
              <a:t>et al., Critical Care Medicine</a:t>
            </a:r>
            <a:r>
              <a:rPr lang="en-US" dirty="0">
                <a:solidFill>
                  <a:srgbClr val="002966"/>
                </a:solidFill>
              </a:rPr>
              <a:t>,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A0DE9B-38BA-894D-AADD-825115818CE3}"/>
              </a:ext>
            </a:extLst>
          </p:cNvPr>
          <p:cNvSpPr txBox="1"/>
          <p:nvPr/>
        </p:nvSpPr>
        <p:spPr>
          <a:xfrm>
            <a:off x="5943600" y="707923"/>
            <a:ext cx="5989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hospitals and health systems … we </a:t>
            </a:r>
            <a:r>
              <a:rPr lang="en-US" sz="2400" b="1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</a:t>
            </a:r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sepsis screening for acutely ill, high-risk patients.</a:t>
            </a:r>
          </a:p>
          <a:p>
            <a:pPr algn="l"/>
            <a:endParaRPr lang="en-US" sz="2400" dirty="0">
              <a:solidFill>
                <a:srgbClr val="007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specific screening tool is recommended</a:t>
            </a:r>
          </a:p>
          <a:p>
            <a:pPr algn="l"/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400" b="1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 against </a:t>
            </a:r>
            <a:r>
              <a:rPr lang="en-US" sz="2400" dirty="0" err="1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qSOFA</a:t>
            </a:r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opposed to SIRS, MEWS, or NEWS as a single screening tool for sepsis.</a:t>
            </a:r>
          </a:p>
        </p:txBody>
      </p:sp>
    </p:spTree>
    <p:extLst>
      <p:ext uri="{BB962C8B-B14F-4D97-AF65-F5344CB8AC3E}">
        <p14:creationId xmlns:p14="http://schemas.microsoft.com/office/powerpoint/2010/main" val="158392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734794-168F-DF69-0C60-0C00F3944A0F}"/>
              </a:ext>
            </a:extLst>
          </p:cNvPr>
          <p:cNvSpPr/>
          <p:nvPr/>
        </p:nvSpPr>
        <p:spPr>
          <a:xfrm>
            <a:off x="-242596" y="0"/>
            <a:ext cx="12733953" cy="1714500"/>
          </a:xfrm>
          <a:prstGeom prst="rect">
            <a:avLst/>
          </a:prstGeom>
          <a:solidFill>
            <a:srgbClr val="002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86899-2EF6-7748-844A-40E0D5B3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92024"/>
            <a:ext cx="11671664" cy="968374"/>
          </a:xfrm>
        </p:spPr>
        <p:txBody>
          <a:bodyPr>
            <a:noAutofit/>
          </a:bodyPr>
          <a:lstStyle/>
          <a:p>
            <a:r>
              <a:rPr lang="en-US" sz="4000" b="1" dirty="0" err="1"/>
              <a:t>qSOFA</a:t>
            </a:r>
            <a:r>
              <a:rPr lang="en-US" sz="4000" dirty="0"/>
              <a:t>: </a:t>
            </a:r>
            <a:r>
              <a:rPr lang="en-US" sz="4000" b="0" dirty="0"/>
              <a:t>a tool to rapidly identify infected patients at highest risk for a poor outcome, good for triage not for screening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EA1DC-1073-674B-89B2-C3802F8CAB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1" y="5864232"/>
            <a:ext cx="5836920" cy="569976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2966"/>
                </a:solidFill>
              </a:rPr>
              <a:t>Singer, </a:t>
            </a:r>
            <a:r>
              <a:rPr lang="en-US" i="1" dirty="0">
                <a:solidFill>
                  <a:srgbClr val="002966"/>
                </a:solidFill>
              </a:rPr>
              <a:t>et al. JAMA</a:t>
            </a:r>
            <a:r>
              <a:rPr lang="en-US" dirty="0">
                <a:solidFill>
                  <a:srgbClr val="002966"/>
                </a:solidFill>
              </a:rPr>
              <a:t>. 2016.</a:t>
            </a:r>
          </a:p>
          <a:p>
            <a:pPr algn="r"/>
            <a:r>
              <a:rPr lang="en-US" dirty="0">
                <a:solidFill>
                  <a:srgbClr val="002966"/>
                </a:solidFill>
              </a:rPr>
              <a:t>Seymour, </a:t>
            </a:r>
            <a:r>
              <a:rPr lang="en-US" i="1" dirty="0">
                <a:solidFill>
                  <a:srgbClr val="002966"/>
                </a:solidFill>
              </a:rPr>
              <a:t>et al. JAMA</a:t>
            </a:r>
            <a:r>
              <a:rPr lang="en-US" dirty="0">
                <a:solidFill>
                  <a:srgbClr val="002966"/>
                </a:solidFill>
              </a:rPr>
              <a:t>. 2016.</a:t>
            </a:r>
          </a:p>
          <a:p>
            <a:pPr algn="r"/>
            <a:r>
              <a:rPr lang="en-US" dirty="0">
                <a:solidFill>
                  <a:srgbClr val="002966"/>
                </a:solidFill>
              </a:rPr>
              <a:t>Singer and Shankar-Hari. </a:t>
            </a:r>
            <a:r>
              <a:rPr lang="en-US" i="1" dirty="0">
                <a:solidFill>
                  <a:srgbClr val="002966"/>
                </a:solidFill>
              </a:rPr>
              <a:t>Annals of Internal Medicine</a:t>
            </a:r>
            <a:r>
              <a:rPr lang="en-US" dirty="0">
                <a:solidFill>
                  <a:srgbClr val="002966"/>
                </a:solidFill>
              </a:rPr>
              <a:t>, 2018.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5F234-C4E0-E641-AB80-5B00A4293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94" y="2106133"/>
            <a:ext cx="5046406" cy="1625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0B4A6-BF3E-194C-B2DB-766767CB0D50}"/>
              </a:ext>
            </a:extLst>
          </p:cNvPr>
          <p:cNvSpPr txBox="1"/>
          <p:nvPr/>
        </p:nvSpPr>
        <p:spPr>
          <a:xfrm>
            <a:off x="838200" y="3740695"/>
            <a:ext cx="204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GCS&lt;15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47D71-B768-4F49-87D3-2879C98D5E1A}"/>
              </a:ext>
            </a:extLst>
          </p:cNvPr>
          <p:cNvSpPr txBox="1"/>
          <p:nvPr/>
        </p:nvSpPr>
        <p:spPr>
          <a:xfrm>
            <a:off x="2120324" y="3740694"/>
            <a:ext cx="277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RR≥22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61472-1643-5449-969F-89EB00A5F842}"/>
              </a:ext>
            </a:extLst>
          </p:cNvPr>
          <p:cNvSpPr txBox="1"/>
          <p:nvPr/>
        </p:nvSpPr>
        <p:spPr>
          <a:xfrm>
            <a:off x="4101526" y="3740694"/>
            <a:ext cx="2377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SBP&lt;100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5475D-A48E-7944-890C-3F38C7035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2589243"/>
            <a:ext cx="3810000" cy="301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AF66E4-C3A4-F849-8244-BDA71809B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3246747"/>
            <a:ext cx="3810000" cy="1161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98A90-9C63-2D48-91B1-819EF16780AF}"/>
              </a:ext>
            </a:extLst>
          </p:cNvPr>
          <p:cNvSpPr txBox="1"/>
          <p:nvPr/>
        </p:nvSpPr>
        <p:spPr>
          <a:xfrm>
            <a:off x="1183066" y="4447928"/>
            <a:ext cx="5836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qSOFA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2-3: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24% of infected patients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70% of poor outcomes</a:t>
            </a:r>
          </a:p>
        </p:txBody>
      </p:sp>
    </p:spTree>
    <p:extLst>
      <p:ext uri="{BB962C8B-B14F-4D97-AF65-F5344CB8AC3E}">
        <p14:creationId xmlns:p14="http://schemas.microsoft.com/office/powerpoint/2010/main" val="240804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EA1DC-1073-674B-89B2-C3802F8CAB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45678" y="6429396"/>
            <a:ext cx="5836920" cy="3430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>
                <a:solidFill>
                  <a:srgbClr val="002966"/>
                </a:solidFill>
              </a:rPr>
              <a:t>Serafim</a:t>
            </a:r>
            <a:r>
              <a:rPr lang="en-US" dirty="0">
                <a:solidFill>
                  <a:srgbClr val="002966"/>
                </a:solidFill>
              </a:rPr>
              <a:t>, </a:t>
            </a:r>
            <a:r>
              <a:rPr lang="en-US" i="1" dirty="0">
                <a:solidFill>
                  <a:srgbClr val="002966"/>
                </a:solidFill>
              </a:rPr>
              <a:t>et al. Chest</a:t>
            </a:r>
            <a:r>
              <a:rPr lang="en-US" dirty="0">
                <a:solidFill>
                  <a:srgbClr val="002966"/>
                </a:solidFill>
              </a:rPr>
              <a:t>,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3B7BF9-7616-A51E-2A8E-735ABB06DAC3}"/>
              </a:ext>
            </a:extLst>
          </p:cNvPr>
          <p:cNvSpPr/>
          <p:nvPr/>
        </p:nvSpPr>
        <p:spPr>
          <a:xfrm>
            <a:off x="-149679" y="-443570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6085CF-3E38-2A43-8D6D-CE7FC11DA855}"/>
              </a:ext>
            </a:extLst>
          </p:cNvPr>
          <p:cNvSpPr txBox="1"/>
          <p:nvPr/>
        </p:nvSpPr>
        <p:spPr>
          <a:xfrm>
            <a:off x="6245678" y="257085"/>
            <a:ext cx="895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Sepsis:    SIRS &gt; </a:t>
            </a:r>
            <a:r>
              <a:rPr lang="en-US" sz="2400" dirty="0" err="1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qSOFA</a:t>
            </a:r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mortality:  </a:t>
            </a:r>
            <a:r>
              <a:rPr lang="en-US" sz="2400" dirty="0" err="1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qSOFA</a:t>
            </a:r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SIRS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D7BBA-E69C-F8FA-2DFA-31FCEEF60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93243"/>
            <a:ext cx="4792133" cy="1391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A841CD-A2EB-44C0-307A-CAD4B4CB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95" y="4533963"/>
            <a:ext cx="6806165" cy="1978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F61EC-0E52-B042-626C-6C09C8C3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073" y="2259909"/>
            <a:ext cx="6851887" cy="1906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D7279-AF33-33CE-A391-B01B51214278}"/>
              </a:ext>
            </a:extLst>
          </p:cNvPr>
          <p:cNvSpPr txBox="1"/>
          <p:nvPr/>
        </p:nvSpPr>
        <p:spPr>
          <a:xfrm>
            <a:off x="1116094" y="4383393"/>
            <a:ext cx="167640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Sepsis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62AC6-8F70-2806-6C34-21170318F5E3}"/>
              </a:ext>
            </a:extLst>
          </p:cNvPr>
          <p:cNvSpPr txBox="1"/>
          <p:nvPr/>
        </p:nvSpPr>
        <p:spPr>
          <a:xfrm>
            <a:off x="959648" y="2344553"/>
            <a:ext cx="220980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Mortality</a:t>
            </a:r>
          </a:p>
        </p:txBody>
      </p:sp>
    </p:spTree>
    <p:extLst>
      <p:ext uri="{BB962C8B-B14F-4D97-AF65-F5344CB8AC3E}">
        <p14:creationId xmlns:p14="http://schemas.microsoft.com/office/powerpoint/2010/main" val="2680147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FDA77E-2E25-D2C7-578F-2E5E18F4D44E}"/>
              </a:ext>
            </a:extLst>
          </p:cNvPr>
          <p:cNvSpPr/>
          <p:nvPr/>
        </p:nvSpPr>
        <p:spPr>
          <a:xfrm>
            <a:off x="-149679" y="-443570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EA1DC-1073-674B-89B2-C3802F8CAB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00470" y="6470028"/>
            <a:ext cx="5836920" cy="38797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err="1"/>
              <a:t>Churpek</a:t>
            </a:r>
            <a:r>
              <a:rPr lang="en-US" dirty="0"/>
              <a:t>, </a:t>
            </a:r>
            <a:r>
              <a:rPr lang="en-US" i="1" dirty="0"/>
              <a:t>et al. AJRCCM</a:t>
            </a:r>
            <a:r>
              <a:rPr lang="en-US" dirty="0"/>
              <a:t>, 2017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B7EF21C4-5BC7-DA86-0234-641A70A4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2" y="2066614"/>
            <a:ext cx="5301614" cy="4092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6ACD8-7F75-75F6-5D91-2077F70CDF61}"/>
              </a:ext>
            </a:extLst>
          </p:cNvPr>
          <p:cNvSpPr txBox="1"/>
          <p:nvPr/>
        </p:nvSpPr>
        <p:spPr>
          <a:xfrm>
            <a:off x="8031163" y="2066614"/>
            <a:ext cx="33337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Supplemental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SBP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AVPU (mental status)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3249C30-0630-4AC7-6938-9C043BCD5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93986"/>
            <a:ext cx="6563360" cy="13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DC4DEB-AA83-832B-0899-52ED5071F680}"/>
              </a:ext>
            </a:extLst>
          </p:cNvPr>
          <p:cNvSpPr txBox="1">
            <a:spLocks/>
          </p:cNvSpPr>
          <p:nvPr/>
        </p:nvSpPr>
        <p:spPr>
          <a:xfrm>
            <a:off x="459570" y="1305250"/>
            <a:ext cx="10913632" cy="5791200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 have no financial conflicts of interest.</a:t>
            </a:r>
          </a:p>
          <a:p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Current funding: </a:t>
            </a:r>
          </a:p>
          <a:p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US Dept of Veterans Affairs IIR 20-313 </a:t>
            </a:r>
          </a:p>
          <a:p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AHRQ R01 HS026725</a:t>
            </a:r>
          </a:p>
          <a:p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Blue Cross / Blue Shield of Michigan</a:t>
            </a:r>
          </a:p>
          <a:p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US CDC</a:t>
            </a:r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Relevant roles: </a:t>
            </a:r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Physician Lead, HMS-Sepsis (Statewide Sepsis Collaborative Quality Initiative)</a:t>
            </a:r>
          </a:p>
          <a:p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Vice Chair, 2021 Surviving Sepsis Campaign Guidelines</a:t>
            </a:r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This talk does not represent views of US government, Dept of Veterans Affairs, Surviving Sepsis Campaign, or any other organization.</a:t>
            </a:r>
            <a:br>
              <a:rPr lang="en-US" sz="2000" dirty="0">
                <a:solidFill>
                  <a:srgbClr val="0029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2000" dirty="0">
              <a:solidFill>
                <a:srgbClr val="00296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2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EA1DC-1073-674B-89B2-C3802F8CAB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55080" y="6415800"/>
            <a:ext cx="5836920" cy="366676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2966"/>
                </a:solidFill>
              </a:rPr>
              <a:t>Wong, </a:t>
            </a:r>
            <a:r>
              <a:rPr lang="en-US" i="1" dirty="0">
                <a:solidFill>
                  <a:srgbClr val="002966"/>
                </a:solidFill>
              </a:rPr>
              <a:t>et al. JAMA IM</a:t>
            </a:r>
            <a:r>
              <a:rPr lang="en-US" dirty="0">
                <a:solidFill>
                  <a:srgbClr val="002966"/>
                </a:solidFill>
              </a:rPr>
              <a:t>, 2021.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CE171-E515-C746-9B31-786E90D73CB3}"/>
              </a:ext>
            </a:extLst>
          </p:cNvPr>
          <p:cNvSpPr txBox="1"/>
          <p:nvPr/>
        </p:nvSpPr>
        <p:spPr>
          <a:xfrm>
            <a:off x="1075321" y="2872541"/>
            <a:ext cx="9394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>
              <a:solidFill>
                <a:srgbClr val="007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discrimination and calibration for predicting sepsis onset</a:t>
            </a:r>
          </a:p>
          <a:p>
            <a:pPr algn="l"/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of hospitalized patients have a sepsis alert</a:t>
            </a:r>
          </a:p>
          <a:p>
            <a:pPr algn="l"/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 of sepsis cases did not have an alert prior to sepsis onset</a:t>
            </a:r>
          </a:p>
          <a:p>
            <a:pPr algn="l"/>
            <a:endParaRPr lang="en-US" sz="2400" dirty="0">
              <a:solidFill>
                <a:srgbClr val="007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C2727-130C-06F8-0215-A1B5D5D0F5FC}"/>
              </a:ext>
            </a:extLst>
          </p:cNvPr>
          <p:cNvSpPr/>
          <p:nvPr/>
        </p:nvSpPr>
        <p:spPr>
          <a:xfrm>
            <a:off x="-149679" y="-158299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AF144BB-5664-D2CA-3BB3-2349C52A8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333191"/>
            <a:ext cx="6869430" cy="15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47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D05CF0-D14C-82ED-257B-AB9260ED23C2}"/>
              </a:ext>
            </a:extLst>
          </p:cNvPr>
          <p:cNvSpPr/>
          <p:nvPr/>
        </p:nvSpPr>
        <p:spPr>
          <a:xfrm>
            <a:off x="-149679" y="-443570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EA1DC-1073-674B-89B2-C3802F8CAB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0" y="6422545"/>
            <a:ext cx="5836920" cy="3388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2966"/>
                </a:solidFill>
              </a:rPr>
              <a:t>Wayne, </a:t>
            </a:r>
            <a:r>
              <a:rPr lang="en-US" i="1" dirty="0">
                <a:solidFill>
                  <a:srgbClr val="002966"/>
                </a:solidFill>
              </a:rPr>
              <a:t>et al. JAMA Network Open</a:t>
            </a:r>
            <a:r>
              <a:rPr lang="en-US" dirty="0">
                <a:solidFill>
                  <a:srgbClr val="002966"/>
                </a:solidFill>
              </a:rPr>
              <a:t>, 2021.</a:t>
            </a:r>
          </a:p>
        </p:txBody>
      </p:sp>
      <p:pic>
        <p:nvPicPr>
          <p:cNvPr id="40" name="Picture 39" descr="Chart, line chart, histogram&#10;&#10;Description automatically generated">
            <a:extLst>
              <a:ext uri="{FF2B5EF4-FFF2-40B4-BE49-F238E27FC236}">
                <a16:creationId xmlns:a16="http://schemas.microsoft.com/office/drawing/2014/main" id="{6CADAF98-E89B-4B43-ABF5-93F90AA60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953725"/>
            <a:ext cx="6539269" cy="46956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41D2A42-A589-9148-B498-F38298CD13AE}"/>
              </a:ext>
            </a:extLst>
          </p:cNvPr>
          <p:cNvSpPr txBox="1"/>
          <p:nvPr/>
        </p:nvSpPr>
        <p:spPr>
          <a:xfrm>
            <a:off x="5846098" y="2271701"/>
            <a:ext cx="5878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nationwide VA patients meeting CDC surveillance criteria for sepsis:</a:t>
            </a:r>
          </a:p>
          <a:p>
            <a:pPr algn="l"/>
            <a:endParaRPr lang="en-US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 timing was faster for </a:t>
            </a:r>
            <a:r>
              <a:rPr lang="en-US" b="1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febrile &amp; normotensive</a:t>
            </a:r>
            <a:r>
              <a:rPr lang="en-US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compared to </a:t>
            </a:r>
            <a:r>
              <a:rPr lang="en-US" b="1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afebrile&amp; hypotensive</a:t>
            </a:r>
            <a:r>
              <a:rPr lang="en-US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5690D1C-CAD3-BC11-57AC-05B6CD98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" y="266045"/>
            <a:ext cx="7772400" cy="12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92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12" y="1390104"/>
            <a:ext cx="5924148" cy="522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Existing clinical deterioration scores (NEWS) perform well in infected patients.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Sepsis prediction scores do not perform well.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Sepsis should be considered in the context of both infection and unexplained acute organ dysfunction.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Altered mental status, elevated RR, and low BP are strongest predictors of poor outcome.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ABC809-D5B8-8DA3-729E-A98CA3289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655879"/>
              </p:ext>
            </p:extLst>
          </p:nvPr>
        </p:nvGraphicFramePr>
        <p:xfrm>
          <a:off x="6900853" y="834624"/>
          <a:ext cx="4791589" cy="3258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95708CA1-8605-9730-C605-C1E5462FB32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26432" y="3286269"/>
            <a:ext cx="1876421" cy="495715"/>
          </a:xfrm>
          <a:prstGeom prst="bentConnector3">
            <a:avLst>
              <a:gd name="adj1" fmla="val 100303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A1917A-D10E-1738-C7A8-AC84E516E5B8}"/>
              </a:ext>
            </a:extLst>
          </p:cNvPr>
          <p:cNvSpPr txBox="1"/>
          <p:nvPr/>
        </p:nvSpPr>
        <p:spPr>
          <a:xfrm>
            <a:off x="7733936" y="4256443"/>
            <a:ext cx="331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 infection-related acute organ dysfunction present?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DD1ACBF0-FCC0-0D09-03F1-9B6F9629A0B7}"/>
              </a:ext>
            </a:extLst>
          </p:cNvPr>
          <p:cNvCxnSpPr>
            <a:cxnSpLocks/>
          </p:cNvCxnSpPr>
          <p:nvPr/>
        </p:nvCxnSpPr>
        <p:spPr>
          <a:xfrm rot="5400000">
            <a:off x="9538451" y="3942665"/>
            <a:ext cx="3601857" cy="468620"/>
          </a:xfrm>
          <a:prstGeom prst="bentConnector3">
            <a:avLst>
              <a:gd name="adj1" fmla="val 9995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C665C9-52B7-C83A-B2E8-38DEC76E325F}"/>
              </a:ext>
            </a:extLst>
          </p:cNvPr>
          <p:cNvSpPr txBox="1"/>
          <p:nvPr/>
        </p:nvSpPr>
        <p:spPr>
          <a:xfrm>
            <a:off x="7889205" y="5654739"/>
            <a:ext cx="283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Could organ dysfunction be due to infection?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88EFCB-09A1-BF0F-1A1A-A6DF6FCDFF09}"/>
              </a:ext>
            </a:extLst>
          </p:cNvPr>
          <p:cNvSpPr/>
          <p:nvPr/>
        </p:nvSpPr>
        <p:spPr>
          <a:xfrm>
            <a:off x="7637455" y="5439533"/>
            <a:ext cx="3318386" cy="1032387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1970C-F249-2F23-CF4E-F971D5789D3D}"/>
              </a:ext>
            </a:extLst>
          </p:cNvPr>
          <p:cNvSpPr/>
          <p:nvPr/>
        </p:nvSpPr>
        <p:spPr>
          <a:xfrm>
            <a:off x="7645754" y="4033371"/>
            <a:ext cx="3318386" cy="1032387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64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sepsis and how is it defined operationally?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can sepsis be identified quickly?</a:t>
            </a:r>
          </a:p>
          <a:p>
            <a:r>
              <a:rPr lang="en-US" dirty="0"/>
              <a:t>What’s new in and since the 2021 Surviving Sepsis Campaign Guidelines?</a:t>
            </a:r>
          </a:p>
          <a:p>
            <a:pPr lvl="1"/>
            <a:r>
              <a:rPr lang="en-US" sz="2800" dirty="0"/>
              <a:t>Background on SSC recommendation process / implications</a:t>
            </a:r>
          </a:p>
          <a:p>
            <a:pPr lvl="1"/>
            <a:r>
              <a:rPr lang="en-US" sz="2800" dirty="0"/>
              <a:t>5 recs: Antimicrobial timing, fluid type, fluid volume, peripheral initiation of vasopressors, steroids in septic shock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 tell my team</a:t>
            </a:r>
          </a:p>
          <a:p>
            <a:endParaRPr lang="en-US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744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68C5-77F4-90ED-E8C0-BDA3759E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background on SSC methods…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1CD2DD9-BC62-72F1-81EA-6875C898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2" y="1372541"/>
            <a:ext cx="10651329" cy="4954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2FCA5-AA4C-29F7-F99D-97799E96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86" y="5977637"/>
            <a:ext cx="2574639" cy="6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5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68C5-77F4-90ED-E8C0-BDA3759E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background on SSC methods…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52D1D-6967-DBBA-BCDA-F4B7205A51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391656"/>
            <a:ext cx="3185161" cy="274320"/>
          </a:xfrm>
          <a:prstGeom prst="rect">
            <a:avLst/>
          </a:prstGeom>
        </p:spPr>
        <p:txBody>
          <a:bodyPr/>
          <a:lstStyle/>
          <a:p>
            <a:fld id="{461711D5-349D-4847-A71F-DCB6A6FF38B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9CFCA5-DB70-E6E1-B905-53D075CB2755}"/>
              </a:ext>
            </a:extLst>
          </p:cNvPr>
          <p:cNvSpPr txBox="1">
            <a:spLocks/>
          </p:cNvSpPr>
          <p:nvPr/>
        </p:nvSpPr>
        <p:spPr>
          <a:xfrm>
            <a:off x="2927411" y="1570856"/>
            <a:ext cx="9264589" cy="5814682"/>
          </a:xfrm>
          <a:prstGeom prst="rect">
            <a:avLst/>
          </a:prstGeom>
        </p:spPr>
        <p:txBody>
          <a:bodyPr vert="horz" lIns="217663" tIns="108833" rIns="217663" bIns="108833" rtlCol="0" anchor="t">
            <a:noAutofit/>
          </a:bodyPr>
          <a:lstStyle>
            <a:lvl1pPr algn="ctr" defTabSz="979327" rtl="0" eaLnBrk="1" latinLnBrk="0" hangingPunct="1">
              <a:spcBef>
                <a:spcPct val="0"/>
              </a:spcBef>
              <a:buNone/>
              <a:defRPr sz="432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 (BPS or Strong Graded):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 be done always or nearly always (95%).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Should be the default (66%).</a:t>
            </a: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Recommendations are more likely to be weak when: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certainty of evidence is low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close balance between desirable and undesirable effects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variation or uncertainty in patient values and preferences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interventions require considerable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3AC70-EEEE-0030-186C-655B1353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48627"/>
            <a:ext cx="2165411" cy="44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11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68C5-77F4-90ED-E8C0-BDA3759E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of 93 statements in 2021 SSC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52D1D-6967-DBBA-BCDA-F4B7205A51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391656"/>
            <a:ext cx="3185161" cy="274320"/>
          </a:xfrm>
          <a:prstGeom prst="rect">
            <a:avLst/>
          </a:prstGeom>
        </p:spPr>
        <p:txBody>
          <a:bodyPr/>
          <a:lstStyle/>
          <a:p>
            <a:fld id="{461711D5-349D-4847-A71F-DCB6A6FF38B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63A17-CD36-4906-97CB-51DEFA4E1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60" y="2143794"/>
            <a:ext cx="6433863" cy="3849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8B87E-89D9-928E-7024-E5C7573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12" y="2100492"/>
            <a:ext cx="6571325" cy="3950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75E58-B966-0389-A337-ADF9322D78BD}"/>
              </a:ext>
            </a:extLst>
          </p:cNvPr>
          <p:cNvSpPr txBox="1"/>
          <p:nvPr/>
        </p:nvSpPr>
        <p:spPr>
          <a:xfrm>
            <a:off x="1383291" y="178985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2DD9E-2750-7A01-5CFB-6E935EB59C7E}"/>
              </a:ext>
            </a:extLst>
          </p:cNvPr>
          <p:cNvSpPr txBox="1"/>
          <p:nvPr/>
        </p:nvSpPr>
        <p:spPr>
          <a:xfrm>
            <a:off x="6532452" y="1759404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1103257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Antimicrobial timing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F0B14-F6A9-2388-4D3F-E9FC80D5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9996"/>
            <a:ext cx="5628068" cy="1088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B7F72-4571-13DC-4E76-20043AA9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59" y="1163392"/>
            <a:ext cx="7397482" cy="48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2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 for antimicrobial timing recs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3E252-521A-82D4-21FC-1831FCCC72F9}"/>
              </a:ext>
            </a:extLst>
          </p:cNvPr>
          <p:cNvSpPr txBox="1"/>
          <p:nvPr/>
        </p:nvSpPr>
        <p:spPr>
          <a:xfrm>
            <a:off x="733023" y="3927227"/>
            <a:ext cx="4470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</a:rPr>
              <a:t>Time-to-antibiotics matters, particularly for patients in shock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BC768-3A6F-FAF9-1450-7FCBD2D30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99" y="1669594"/>
            <a:ext cx="1422408" cy="1422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E7303-73DE-6B0E-B7EA-E15EC4EAD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92" y="2497282"/>
            <a:ext cx="1429945" cy="1429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21C53-1FDB-D445-2099-17A97A3BD619}"/>
              </a:ext>
            </a:extLst>
          </p:cNvPr>
          <p:cNvSpPr txBox="1"/>
          <p:nvPr/>
        </p:nvSpPr>
        <p:spPr>
          <a:xfrm>
            <a:off x="7401061" y="3927227"/>
            <a:ext cx="379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</a:rPr>
              <a:t>Diagnostic uncertainty is common in practice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2A570B-2AFA-CD31-89D8-C94FE9A85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98" y="1581653"/>
            <a:ext cx="2331476" cy="2331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231F52-4E5C-DD50-418B-EC2580E73E08}"/>
              </a:ext>
            </a:extLst>
          </p:cNvPr>
          <p:cNvSpPr txBox="1"/>
          <p:nvPr/>
        </p:nvSpPr>
        <p:spPr>
          <a:xfrm>
            <a:off x="3291443" y="5962500"/>
            <a:ext cx="8900557" cy="10772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Seymour,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. 2017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Liu, </a:t>
            </a:r>
            <a:r>
              <a:rPr lang="en-US" sz="1600" i="1" dirty="0">
                <a:solidFill>
                  <a:srgbClr val="002966"/>
                </a:solidFill>
              </a:rPr>
              <a:t>et al. AJRCCM</a:t>
            </a:r>
            <a:r>
              <a:rPr lang="en-US" sz="1600" dirty="0">
                <a:solidFill>
                  <a:srgbClr val="002966"/>
                </a:solidFill>
              </a:rPr>
              <a:t>. 2017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Peltan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Chest. </a:t>
            </a:r>
            <a:r>
              <a:rPr lang="en-US" sz="1600" dirty="0">
                <a:solidFill>
                  <a:srgbClr val="002966"/>
                </a:solidFill>
              </a:rPr>
              <a:t>2019</a:t>
            </a:r>
          </a:p>
          <a:p>
            <a:pPr algn="r"/>
            <a:endParaRPr lang="en-US" sz="1600" dirty="0">
              <a:solidFill>
                <a:srgbClr val="002966"/>
              </a:solidFill>
            </a:endParaRP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Klein </a:t>
            </a:r>
            <a:r>
              <a:rPr lang="en-US" sz="1600" dirty="0" err="1">
                <a:solidFill>
                  <a:srgbClr val="002966"/>
                </a:solidFill>
              </a:rPr>
              <a:t>Louwenberg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Crit Care</a:t>
            </a:r>
            <a:r>
              <a:rPr lang="en-US" sz="1600" dirty="0">
                <a:solidFill>
                  <a:srgbClr val="002966"/>
                </a:solidFill>
              </a:rPr>
              <a:t>, 2015.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Rhee, </a:t>
            </a:r>
            <a:r>
              <a:rPr lang="en-US" sz="1600" i="1" dirty="0">
                <a:solidFill>
                  <a:srgbClr val="002966"/>
                </a:solidFill>
              </a:rPr>
              <a:t>et al. Crit Care</a:t>
            </a:r>
            <a:r>
              <a:rPr lang="en-US" sz="1600" dirty="0">
                <a:solidFill>
                  <a:srgbClr val="002966"/>
                </a:solidFill>
              </a:rPr>
              <a:t>, 2016.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Shappell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Crit Care Med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1708102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Concerns about driving overuse and resistance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B1F84-3A91-ABAF-BBCA-D63E2422C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5" y="1715651"/>
            <a:ext cx="4756150" cy="10766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E38A8-E67A-884F-FE87-441419B3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264540"/>
            <a:ext cx="7023100" cy="1282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C4F5A-2D2C-086B-72B9-ED2313BC6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043" y="2966756"/>
            <a:ext cx="7198535" cy="1952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E156B-14E6-D0FA-874F-A6A8FAE0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123" y="2798240"/>
            <a:ext cx="6812674" cy="1117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ABEA8E-6AF6-D067-D716-BE788FD3C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55" y="4919438"/>
            <a:ext cx="5715000" cy="952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001BB-B7AD-29A4-1649-9894B8C50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90" y="5649452"/>
            <a:ext cx="7810500" cy="787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14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sepsis and how is it defined operationally?</a:t>
            </a:r>
          </a:p>
          <a:p>
            <a:r>
              <a:rPr lang="en-US" dirty="0"/>
              <a:t>How can sepsis be identified quickly?</a:t>
            </a:r>
          </a:p>
          <a:p>
            <a:r>
              <a:rPr lang="en-US" dirty="0"/>
              <a:t>What’s new in (and since) the 2021 Surviving Sepsis Campaign Guidelines?</a:t>
            </a:r>
          </a:p>
          <a:p>
            <a:r>
              <a:rPr lang="en-US" dirty="0"/>
              <a:t>What I tell my team</a:t>
            </a:r>
          </a:p>
        </p:txBody>
      </p:sp>
    </p:spTree>
    <p:extLst>
      <p:ext uri="{BB962C8B-B14F-4D97-AF65-F5344CB8AC3E}">
        <p14:creationId xmlns:p14="http://schemas.microsoft.com/office/powerpoint/2010/main" val="24890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Concerns about driving overuse and resistance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B1F84-3A91-ABAF-BBCA-D63E2422C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35" y="1715651"/>
            <a:ext cx="4756150" cy="10766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E38A8-E67A-884F-FE87-441419B33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0" y="1264540"/>
            <a:ext cx="7023100" cy="1282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C4F5A-2D2C-086B-72B9-ED2313BC6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043" y="2966756"/>
            <a:ext cx="7198535" cy="1952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E156B-14E6-D0FA-874F-A6A8FAE04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123" y="2798240"/>
            <a:ext cx="6812674" cy="1117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ABEA8E-6AF6-D067-D716-BE788FD3C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955" y="4919438"/>
            <a:ext cx="5715000" cy="952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001BB-B7AD-29A4-1649-9894B8C50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90" y="5649452"/>
            <a:ext cx="7810500" cy="787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8E125-A864-CD79-344B-C1450306D8B6}"/>
              </a:ext>
            </a:extLst>
          </p:cNvPr>
          <p:cNvSpPr/>
          <p:nvPr/>
        </p:nvSpPr>
        <p:spPr>
          <a:xfrm>
            <a:off x="-1519084" y="-766916"/>
            <a:ext cx="16916400" cy="913379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F94C3-2C04-4811-2D53-5013CFFBB3FC}"/>
              </a:ext>
            </a:extLst>
          </p:cNvPr>
          <p:cNvSpPr txBox="1"/>
          <p:nvPr/>
        </p:nvSpPr>
        <p:spPr>
          <a:xfrm>
            <a:off x="793955" y="2052790"/>
            <a:ext cx="10515057" cy="3231654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/>
            <a:lightRig rig="threePt" dir="t"/>
          </a:scene3d>
          <a:sp3d>
            <a:bevelT w="12700" h="82550"/>
            <a:bevelB/>
          </a:sp3d>
        </p:spPr>
        <p:txBody>
          <a:bodyPr wrap="square" lIns="365760" tIns="365760" rIns="365760" bIns="365760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“time-to-antibiotic targets risk promoting antibiotic overuse and antibiotic-associated harms”</a:t>
            </a:r>
          </a:p>
        </p:txBody>
      </p:sp>
    </p:spTree>
    <p:extLst>
      <p:ext uri="{BB962C8B-B14F-4D97-AF65-F5344CB8AC3E}">
        <p14:creationId xmlns:p14="http://schemas.microsoft.com/office/powerpoint/2010/main" val="2043448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05377-6833-4B63-A755-84467F83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09" y="2308427"/>
            <a:ext cx="10159181" cy="2791567"/>
          </a:xfrm>
          <a:prstGeom prst="rect">
            <a:avLst/>
          </a:prstGeom>
        </p:spPr>
      </p:pic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8A0B208B-98A0-8F8A-DE44-9AE25208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09" y="1286057"/>
            <a:ext cx="4396740" cy="8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099859-A5D7-5308-D19A-AB8006001395}"/>
              </a:ext>
            </a:extLst>
          </p:cNvPr>
          <p:cNvSpPr/>
          <p:nvPr/>
        </p:nvSpPr>
        <p:spPr>
          <a:xfrm>
            <a:off x="-530942" y="-442452"/>
            <a:ext cx="13332542" cy="163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54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Urgent unanswered question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B997F-C89C-4142-F3AA-5C5196677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110" y="1262966"/>
            <a:ext cx="1325880" cy="13258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9C5B16-EBCF-DE97-CA50-AA1702395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1426844"/>
            <a:ext cx="6421448" cy="5431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Is our focus on early antibiotics in sepsis actually driving overuse?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60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Urgent unanswered question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85729-1891-02EB-E187-7733FE5F5946}"/>
              </a:ext>
            </a:extLst>
          </p:cNvPr>
          <p:cNvSpPr/>
          <p:nvPr/>
        </p:nvSpPr>
        <p:spPr>
          <a:xfrm>
            <a:off x="-530942" y="-442452"/>
            <a:ext cx="13332542" cy="163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A6DA7-B5C3-F594-0791-A2D695FFE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0040"/>
            <a:ext cx="4168877" cy="53644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10BA8F-37F4-0DA6-D457-6033F8C9599F}"/>
              </a:ext>
            </a:extLst>
          </p:cNvPr>
          <p:cNvSpPr/>
          <p:nvPr/>
        </p:nvSpPr>
        <p:spPr>
          <a:xfrm>
            <a:off x="838200" y="533400"/>
            <a:ext cx="3940277" cy="59411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1D782-96FF-08F4-A499-B409D0F12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9019" y="1194619"/>
            <a:ext cx="5233253" cy="3775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When hospitals accelerate timing of antibiotics for sepsis, do they prescribe more or broader antibiotics?</a:t>
            </a:r>
          </a:p>
          <a:p>
            <a:pPr marL="0" indent="0">
              <a:buNone/>
            </a:pPr>
            <a:endParaRPr lang="en-US" sz="2000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7C2EF-5A57-AAC8-EC11-7C324F2F3E9D}"/>
              </a:ext>
            </a:extLst>
          </p:cNvPr>
          <p:cNvSpPr txBox="1"/>
          <p:nvPr/>
        </p:nvSpPr>
        <p:spPr>
          <a:xfrm>
            <a:off x="7772400" y="6519446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Prescott, </a:t>
            </a:r>
            <a:r>
              <a:rPr lang="en-US" sz="1600" i="1" dirty="0">
                <a:solidFill>
                  <a:srgbClr val="002966"/>
                </a:solidFill>
              </a:rPr>
              <a:t>et al. JAMA Internal Medicine</a:t>
            </a:r>
            <a:r>
              <a:rPr lang="en-US" sz="1600" dirty="0">
                <a:solidFill>
                  <a:srgbClr val="002966"/>
                </a:solidFill>
              </a:rPr>
              <a:t>, 2022.</a:t>
            </a:r>
          </a:p>
        </p:txBody>
      </p:sp>
    </p:spTree>
    <p:extLst>
      <p:ext uri="{BB962C8B-B14F-4D97-AF65-F5344CB8AC3E}">
        <p14:creationId xmlns:p14="http://schemas.microsoft.com/office/powerpoint/2010/main" val="2306098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085078-509A-3418-A041-D05833CF1AD7}"/>
              </a:ext>
            </a:extLst>
          </p:cNvPr>
          <p:cNvSpPr txBox="1"/>
          <p:nvPr/>
        </p:nvSpPr>
        <p:spPr>
          <a:xfrm>
            <a:off x="5334000" y="64886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2966"/>
                </a:solidFill>
              </a:rPr>
              <a:t>Prescott</a:t>
            </a:r>
            <a:r>
              <a:rPr lang="en-US" sz="1800" dirty="0">
                <a:solidFill>
                  <a:srgbClr val="002966"/>
                </a:solidFill>
              </a:rPr>
              <a:t>, </a:t>
            </a:r>
            <a:r>
              <a:rPr lang="en-US" sz="1800" i="1" dirty="0">
                <a:solidFill>
                  <a:srgbClr val="002966"/>
                </a:solidFill>
              </a:rPr>
              <a:t>et al</a:t>
            </a:r>
            <a:r>
              <a:rPr lang="en-US" sz="1800" dirty="0">
                <a:solidFill>
                  <a:srgbClr val="002966"/>
                </a:solidFill>
              </a:rPr>
              <a:t>. </a:t>
            </a:r>
            <a:r>
              <a:rPr lang="en-US" sz="1800" i="1" dirty="0">
                <a:solidFill>
                  <a:srgbClr val="002966"/>
                </a:solidFill>
              </a:rPr>
              <a:t>JAMA Internal Medicine</a:t>
            </a:r>
            <a:r>
              <a:rPr lang="en-US" sz="1800" dirty="0">
                <a:solidFill>
                  <a:srgbClr val="002966"/>
                </a:solidFill>
              </a:rPr>
              <a:t>. 2022.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FE44-19F6-D64F-C1D8-B5438326FD58}"/>
              </a:ext>
            </a:extLst>
          </p:cNvPr>
          <p:cNvSpPr txBox="1">
            <a:spLocks/>
          </p:cNvSpPr>
          <p:nvPr/>
        </p:nvSpPr>
        <p:spPr>
          <a:xfrm>
            <a:off x="274423" y="7018867"/>
            <a:ext cx="12070080" cy="5903601"/>
          </a:xfrm>
          <a:prstGeom prst="rect">
            <a:avLst/>
          </a:prstGeom>
        </p:spPr>
        <p:txBody>
          <a:bodyPr vert="horz" lIns="217663" tIns="108833" rIns="217663" bIns="108833" rtlCol="0">
            <a:normAutofit/>
          </a:bodyPr>
          <a:lstStyle>
            <a:lvl1pPr marL="367247" indent="-367247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703" indent="-306040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4160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3822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3486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3149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2813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72476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2141" indent="-244832" algn="l" defTabSz="979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B7FCB17-CF47-8150-D6B1-0744B085F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996" y="1739687"/>
            <a:ext cx="10430933" cy="29804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Time-to-antimicrobial </a:t>
            </a:r>
            <a:r>
              <a:rPr lang="en-US" b="1" dirty="0"/>
              <a:t>for sepsis </a:t>
            </a:r>
            <a:r>
              <a:rPr lang="en-US" dirty="0"/>
              <a:t>declined (by 37 minutes)</a:t>
            </a:r>
          </a:p>
          <a:p>
            <a:pPr marL="0" indent="0">
              <a:buNone/>
            </a:pPr>
            <a:r>
              <a:rPr lang="en-US" dirty="0"/>
              <a:t>Antibiotics within 48 hours in </a:t>
            </a:r>
            <a:r>
              <a:rPr lang="en-US" b="1" dirty="0"/>
              <a:t>all SIRS-positive </a:t>
            </a:r>
            <a:r>
              <a:rPr lang="en-US" dirty="0"/>
              <a:t>declined (by 0.3%)</a:t>
            </a:r>
          </a:p>
          <a:p>
            <a:pPr marL="0" indent="0">
              <a:buNone/>
            </a:pPr>
            <a:r>
              <a:rPr lang="en-US" dirty="0"/>
              <a:t>Days of therapy in </a:t>
            </a:r>
            <a:r>
              <a:rPr lang="en-US" b="1" dirty="0"/>
              <a:t>all SIRS-positive </a:t>
            </a:r>
            <a:r>
              <a:rPr lang="en-US" dirty="0"/>
              <a:t>declined (by 0.6 days)</a:t>
            </a:r>
          </a:p>
          <a:p>
            <a:pPr marL="0" indent="0">
              <a:buNone/>
            </a:pPr>
            <a:r>
              <a:rPr lang="en-US" dirty="0"/>
              <a:t>Use of broad-spectrum coverage in </a:t>
            </a:r>
            <a:r>
              <a:rPr lang="en-US" b="1" dirty="0"/>
              <a:t>all SIRS-positive</a:t>
            </a:r>
            <a:r>
              <a:rPr lang="en-US" dirty="0"/>
              <a:t> dec. (by 2-4%)</a:t>
            </a:r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213FA06-6AB0-535C-587F-EAF8F0A8B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9" y="5483764"/>
            <a:ext cx="5787164" cy="1247622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997E8575-0EE2-DD30-E86E-E453833BB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423" y="104947"/>
            <a:ext cx="11643155" cy="794330"/>
          </a:xfrm>
        </p:spPr>
        <p:txBody>
          <a:bodyPr/>
          <a:lstStyle/>
          <a:p>
            <a:r>
              <a:rPr lang="en-US" dirty="0"/>
              <a:t>Trends in 152-hospital cohort (2013 to 2018)</a:t>
            </a:r>
          </a:p>
        </p:txBody>
      </p:sp>
    </p:spTree>
    <p:extLst>
      <p:ext uri="{BB962C8B-B14F-4D97-AF65-F5344CB8AC3E}">
        <p14:creationId xmlns:p14="http://schemas.microsoft.com/office/powerpoint/2010/main" val="3031009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Most hospitals had concurrent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85078-509A-3418-A041-D05833CF1AD7}"/>
              </a:ext>
            </a:extLst>
          </p:cNvPr>
          <p:cNvSpPr txBox="1"/>
          <p:nvPr/>
        </p:nvSpPr>
        <p:spPr>
          <a:xfrm>
            <a:off x="5334000" y="64886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2966"/>
                </a:solidFill>
              </a:rPr>
              <a:t>Prescott</a:t>
            </a:r>
            <a:r>
              <a:rPr lang="en-US" sz="1800" dirty="0">
                <a:solidFill>
                  <a:srgbClr val="002966"/>
                </a:solidFill>
              </a:rPr>
              <a:t>, </a:t>
            </a:r>
            <a:r>
              <a:rPr lang="en-US" sz="1800" i="1" dirty="0">
                <a:solidFill>
                  <a:srgbClr val="002966"/>
                </a:solidFill>
              </a:rPr>
              <a:t>et al</a:t>
            </a:r>
            <a:r>
              <a:rPr lang="en-US" sz="1800" dirty="0">
                <a:solidFill>
                  <a:srgbClr val="002966"/>
                </a:solidFill>
              </a:rPr>
              <a:t>. </a:t>
            </a:r>
            <a:r>
              <a:rPr lang="en-US" sz="1800" i="1" dirty="0">
                <a:solidFill>
                  <a:srgbClr val="002966"/>
                </a:solidFill>
              </a:rPr>
              <a:t>JAMA Internal Medicine</a:t>
            </a:r>
            <a:r>
              <a:rPr lang="en-US" sz="1800" dirty="0">
                <a:solidFill>
                  <a:srgbClr val="002966"/>
                </a:solidFill>
              </a:rPr>
              <a:t>. 2022.</a:t>
            </a:r>
          </a:p>
        </p:txBody>
      </p:sp>
      <p:pic>
        <p:nvPicPr>
          <p:cNvPr id="19" name="Picture 18" descr="Scatter chart&#10;&#10;Description automatically generated with medium confidence">
            <a:extLst>
              <a:ext uri="{FF2B5EF4-FFF2-40B4-BE49-F238E27FC236}">
                <a16:creationId xmlns:a16="http://schemas.microsoft.com/office/drawing/2014/main" id="{E38AB192-5839-A646-CCBD-49969E79D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84" y="1652911"/>
            <a:ext cx="4891687" cy="35521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37A78C-67CB-B7B7-8131-6322598C5710}"/>
              </a:ext>
            </a:extLst>
          </p:cNvPr>
          <p:cNvSpPr txBox="1"/>
          <p:nvPr/>
        </p:nvSpPr>
        <p:spPr>
          <a:xfrm>
            <a:off x="6411731" y="2136338"/>
            <a:ext cx="53373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</a:rPr>
              <a:t>It is feasible to simultaneously shorten time-to-antibiotic for sepsis and improve stewardship.</a:t>
            </a:r>
          </a:p>
          <a:p>
            <a:endParaRPr lang="en-US" sz="2400" dirty="0">
              <a:solidFill>
                <a:srgbClr val="00296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966"/>
                </a:solidFill>
              </a:rPr>
              <a:t>Faster antibiotics for sepsis did not drive indiscriminate antibiotic use.</a:t>
            </a:r>
          </a:p>
          <a:p>
            <a:pPr marL="0" indent="0">
              <a:buNone/>
            </a:pPr>
            <a:endParaRPr lang="en-US" sz="2400" dirty="0">
              <a:solidFill>
                <a:srgbClr val="00296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966"/>
                </a:solidFill>
              </a:rPr>
              <a:t>Faster antibiotics for sepsis did not impair stewardship.</a:t>
            </a:r>
          </a:p>
          <a:p>
            <a:endParaRPr lang="en-US" dirty="0">
              <a:solidFill>
                <a:srgbClr val="002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1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Antimicrobial timing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F0B14-F6A9-2388-4D3F-E9FC80D5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9996"/>
            <a:ext cx="5628068" cy="1088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B7F72-4571-13DC-4E76-20043AA9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59" y="1163392"/>
            <a:ext cx="7397482" cy="48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63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Real-world practice in Michigan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217E62A-CC2D-CE47-DB98-958E9F740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688612"/>
              </p:ext>
            </p:extLst>
          </p:nvPr>
        </p:nvGraphicFramePr>
        <p:xfrm>
          <a:off x="980466" y="1775557"/>
          <a:ext cx="6924669" cy="473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7DDB7A13-800F-377B-A5DC-6FB007088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219" y="5082443"/>
            <a:ext cx="2225583" cy="1429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A4BEBD-77F1-4E61-F514-785A283752A2}"/>
              </a:ext>
            </a:extLst>
          </p:cNvPr>
          <p:cNvSpPr txBox="1"/>
          <p:nvPr/>
        </p:nvSpPr>
        <p:spPr>
          <a:xfrm>
            <a:off x="4866969" y="1467192"/>
            <a:ext cx="5855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966"/>
                </a:solidFill>
              </a:rPr>
              <a:t>Among patients with non-viral community-onset sepsis who present with hypotension, how many receive antibiotics within 3 hours of presentation?</a:t>
            </a:r>
          </a:p>
        </p:txBody>
      </p:sp>
    </p:spTree>
    <p:extLst>
      <p:ext uri="{BB962C8B-B14F-4D97-AF65-F5344CB8AC3E}">
        <p14:creationId xmlns:p14="http://schemas.microsoft.com/office/powerpoint/2010/main" val="1055036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Fluid type</a:t>
            </a:r>
          </a:p>
        </p:txBody>
      </p:sp>
    </p:spTree>
    <p:extLst>
      <p:ext uri="{BB962C8B-B14F-4D97-AF65-F5344CB8AC3E}">
        <p14:creationId xmlns:p14="http://schemas.microsoft.com/office/powerpoint/2010/main" val="1778672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Fluid 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52B9E-49C9-A7DA-5BE6-6FB00030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5" y="1336957"/>
            <a:ext cx="10716882" cy="920391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EA1DB63-C453-71CC-8B0C-057D3DBB4831}"/>
              </a:ext>
            </a:extLst>
          </p:cNvPr>
          <p:cNvSpPr txBox="1">
            <a:spLocks/>
          </p:cNvSpPr>
          <p:nvPr/>
        </p:nvSpPr>
        <p:spPr>
          <a:xfrm>
            <a:off x="6213987" y="6268278"/>
            <a:ext cx="5836920" cy="5634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 Intensive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al., Critical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315902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FAE59C-622A-03F9-C40F-6756A698D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9816"/>
            <a:ext cx="11307978" cy="514864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“Sepsis is a life-threatening complication of infection that arises when the body’s response to infection injures its own tissues and organs.”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sepsis?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18D9872-74E2-8AE5-C25F-2ED9C8E15595}"/>
              </a:ext>
            </a:extLst>
          </p:cNvPr>
          <p:cNvSpPr txBox="1">
            <a:spLocks/>
          </p:cNvSpPr>
          <p:nvPr/>
        </p:nvSpPr>
        <p:spPr>
          <a:xfrm>
            <a:off x="9006839" y="6478733"/>
            <a:ext cx="3185161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Singer, </a:t>
            </a:r>
            <a:r>
              <a:rPr lang="en-US" sz="1400" i="1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JAMA</a:t>
            </a:r>
            <a:r>
              <a:rPr lang="en-US" sz="140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en-US" sz="1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05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Fluid 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52B9E-49C9-A7DA-5BE6-6FB00030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5" y="1336957"/>
            <a:ext cx="10716882" cy="92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A6AFB-B335-E09A-9C34-F9823DD0B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714" y="3450327"/>
            <a:ext cx="5048864" cy="909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0C8582-8436-EEC1-1D0D-1EE4DC9360CE}"/>
              </a:ext>
            </a:extLst>
          </p:cNvPr>
          <p:cNvSpPr txBox="1"/>
          <p:nvPr/>
        </p:nvSpPr>
        <p:spPr>
          <a:xfrm>
            <a:off x="6868714" y="4713290"/>
            <a:ext cx="4468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966"/>
                </a:solidFill>
                <a:cs typeface="Arial" panose="020B0604020202020204" pitchFamily="34" charset="0"/>
              </a:rPr>
              <a:t>26.3% vs 31.2% in-hospital mortality</a:t>
            </a:r>
          </a:p>
          <a:p>
            <a:r>
              <a:rPr lang="en-US" sz="2000" dirty="0">
                <a:solidFill>
                  <a:srgbClr val="002966"/>
                </a:solidFill>
                <a:cs typeface="Arial" panose="020B0604020202020204" pitchFamily="34" charset="0"/>
              </a:rPr>
              <a:t>4.9% absolute risk reduction</a:t>
            </a:r>
          </a:p>
          <a:p>
            <a:r>
              <a:rPr lang="en-US" sz="2000" dirty="0" err="1">
                <a:solidFill>
                  <a:srgbClr val="002966"/>
                </a:solidFill>
                <a:cs typeface="Arial" panose="020B0604020202020204" pitchFamily="34" charset="0"/>
              </a:rPr>
              <a:t>aOR</a:t>
            </a:r>
            <a:r>
              <a:rPr lang="en-US" sz="2000" dirty="0">
                <a:solidFill>
                  <a:srgbClr val="002966"/>
                </a:solidFill>
                <a:cs typeface="Arial" panose="020B0604020202020204" pitchFamily="34" charset="0"/>
              </a:rPr>
              <a:t> 0.74 (0.59, 0.93)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68836-5B6D-28CB-4FF6-51988390FB4A}"/>
              </a:ext>
            </a:extLst>
          </p:cNvPr>
          <p:cNvSpPr txBox="1"/>
          <p:nvPr/>
        </p:nvSpPr>
        <p:spPr>
          <a:xfrm>
            <a:off x="6093542" y="6273225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Semler,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, 2018. 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Brown</a:t>
            </a:r>
            <a:r>
              <a:rPr lang="en-US" sz="1600" i="1" dirty="0">
                <a:solidFill>
                  <a:srgbClr val="002966"/>
                </a:solidFill>
              </a:rPr>
              <a:t>, et al. AJRCCM</a:t>
            </a:r>
            <a:r>
              <a:rPr lang="en-US" sz="1600" dirty="0">
                <a:solidFill>
                  <a:srgbClr val="002966"/>
                </a:solidFill>
              </a:rPr>
              <a:t>, 2019.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538D72-9CE0-64F3-A288-6D756ECCD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2" y="3258059"/>
            <a:ext cx="4663224" cy="24578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6F4508-1ECF-5CBE-33DF-4E27AB460AFD}"/>
              </a:ext>
            </a:extLst>
          </p:cNvPr>
          <p:cNvSpPr txBox="1"/>
          <p:nvPr/>
        </p:nvSpPr>
        <p:spPr>
          <a:xfrm>
            <a:off x="1018252" y="2703315"/>
            <a:ext cx="4468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966"/>
                </a:solidFill>
                <a:cs typeface="Arial" panose="020B0604020202020204" pitchFamily="34" charset="0"/>
              </a:rPr>
              <a:t>Feasible to give majority balanced fluid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B0A84A-9222-C3EA-6C1A-283227A8F40D}"/>
              </a:ext>
            </a:extLst>
          </p:cNvPr>
          <p:cNvSpPr txBox="1"/>
          <p:nvPr/>
        </p:nvSpPr>
        <p:spPr>
          <a:xfrm>
            <a:off x="6868714" y="2786968"/>
            <a:ext cx="4468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966"/>
                </a:solidFill>
                <a:cs typeface="Arial" panose="020B0604020202020204" pitchFamily="34" charset="0"/>
              </a:rPr>
              <a:t>Associated with mortality benefit</a:t>
            </a:r>
          </a:p>
        </p:txBody>
      </p:sp>
    </p:spTree>
    <p:extLst>
      <p:ext uri="{BB962C8B-B14F-4D97-AF65-F5344CB8AC3E}">
        <p14:creationId xmlns:p14="http://schemas.microsoft.com/office/powerpoint/2010/main" val="1540799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Update 1: Best to start balanced fluid early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5CFF2-45C2-8259-7FF5-0561CDEF4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6" y="1544504"/>
            <a:ext cx="4133985" cy="1097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7F929-249D-B1C6-90C6-545855C98FF7}"/>
              </a:ext>
            </a:extLst>
          </p:cNvPr>
          <p:cNvSpPr txBox="1"/>
          <p:nvPr/>
        </p:nvSpPr>
        <p:spPr>
          <a:xfrm>
            <a:off x="5309417" y="1635337"/>
            <a:ext cx="52836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Effect of balanced crystalloids vs saline is greatest if started in ED vs ICU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FDF69-E938-308F-0893-5C8C65014BD2}"/>
              </a:ext>
            </a:extLst>
          </p:cNvPr>
          <p:cNvSpPr txBox="1"/>
          <p:nvPr/>
        </p:nvSpPr>
        <p:spPr>
          <a:xfrm>
            <a:off x="6093542" y="6542124"/>
            <a:ext cx="6098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Jackson, </a:t>
            </a:r>
            <a:r>
              <a:rPr lang="en-US" sz="1600" i="1" dirty="0">
                <a:solidFill>
                  <a:srgbClr val="002966"/>
                </a:solidFill>
              </a:rPr>
              <a:t>et al. CHEST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27964-17A3-FB75-E084-082D44EC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289" y="3250714"/>
            <a:ext cx="5976257" cy="31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6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423" y="104947"/>
            <a:ext cx="11917577" cy="794330"/>
          </a:xfrm>
        </p:spPr>
        <p:txBody>
          <a:bodyPr anchor="ctr"/>
          <a:lstStyle/>
          <a:p>
            <a:r>
              <a:rPr lang="en-US" sz="4400" dirty="0"/>
              <a:t>Update 2: More data supporting balanced fluid (</a:t>
            </a:r>
            <a:r>
              <a:rPr lang="en-US" sz="4400" dirty="0" err="1"/>
              <a:t>BaSICS</a:t>
            </a:r>
            <a:r>
              <a:rPr lang="en-US" sz="4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FDF69-E938-308F-0893-5C8C65014BD2}"/>
              </a:ext>
            </a:extLst>
          </p:cNvPr>
          <p:cNvSpPr txBox="1"/>
          <p:nvPr/>
        </p:nvSpPr>
        <p:spPr>
          <a:xfrm>
            <a:off x="5954661" y="6211669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rgbClr val="002966"/>
                </a:solidFill>
              </a:rPr>
              <a:t>Zampieri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JAMA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Zampieri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AJRCCM, </a:t>
            </a:r>
            <a:r>
              <a:rPr lang="en-US" sz="1600" dirty="0">
                <a:solidFill>
                  <a:srgbClr val="002966"/>
                </a:solidFill>
              </a:rPr>
              <a:t>2022.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67526-05EA-EFE8-9F8E-8372C299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23" y="1460685"/>
            <a:ext cx="5272255" cy="943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4B464-C1C0-84E9-A0ED-E87A84A03540}"/>
              </a:ext>
            </a:extLst>
          </p:cNvPr>
          <p:cNvSpPr txBox="1"/>
          <p:nvPr/>
        </p:nvSpPr>
        <p:spPr>
          <a:xfrm>
            <a:off x="520594" y="2833396"/>
            <a:ext cx="4779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966"/>
                </a:solidFill>
              </a:rPr>
              <a:t>N=10,520 patients in randomized 1:1 to balanced vs 0.9% saline in 75 ICUs in Brazil</a:t>
            </a:r>
          </a:p>
          <a:p>
            <a:endParaRPr lang="en-US" sz="2000" dirty="0">
              <a:solidFill>
                <a:srgbClr val="002966"/>
              </a:solidFill>
            </a:endParaRPr>
          </a:p>
          <a:p>
            <a:r>
              <a:rPr lang="en-US" sz="2000" dirty="0">
                <a:solidFill>
                  <a:srgbClr val="002966"/>
                </a:solidFill>
              </a:rPr>
              <a:t>Among N=1,987 patients with sepsis:</a:t>
            </a:r>
          </a:p>
          <a:p>
            <a:r>
              <a:rPr lang="en-US" sz="2000" dirty="0">
                <a:solidFill>
                  <a:srgbClr val="002966"/>
                </a:solidFill>
              </a:rPr>
              <a:t>46.7% vs 49.0% 90d mortality</a:t>
            </a:r>
          </a:p>
          <a:p>
            <a:r>
              <a:rPr lang="en-US" sz="2000" dirty="0">
                <a:solidFill>
                  <a:srgbClr val="002966"/>
                </a:solidFill>
              </a:rPr>
              <a:t>HR 0.93 (0.82-1.06)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5CEC72-5068-E190-23CF-B0E00CC0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180" y="1526355"/>
            <a:ext cx="5002463" cy="794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F68483-825E-9329-C9A1-FD4C453A83B5}"/>
              </a:ext>
            </a:extLst>
          </p:cNvPr>
          <p:cNvSpPr txBox="1"/>
          <p:nvPr/>
        </p:nvSpPr>
        <p:spPr>
          <a:xfrm>
            <a:off x="6371180" y="2833396"/>
            <a:ext cx="55507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966"/>
                </a:solidFill>
              </a:rPr>
              <a:t>92% probability of mortality benefit of balanced solutions in patients who received only balanced solutions pre-enrollment </a:t>
            </a:r>
          </a:p>
          <a:p>
            <a:r>
              <a:rPr lang="en-US" dirty="0">
                <a:solidFill>
                  <a:srgbClr val="002966"/>
                </a:solidFill>
              </a:rPr>
              <a:t>(OR, 0.78;  </a:t>
            </a:r>
            <a:r>
              <a:rPr lang="en-US" dirty="0" err="1">
                <a:solidFill>
                  <a:srgbClr val="002966"/>
                </a:solidFill>
              </a:rPr>
              <a:t>CrI</a:t>
            </a:r>
            <a:r>
              <a:rPr lang="en-US" dirty="0">
                <a:solidFill>
                  <a:srgbClr val="002966"/>
                </a:solidFill>
              </a:rPr>
              <a:t>, 0.56–1.03)</a:t>
            </a:r>
          </a:p>
          <a:p>
            <a:endParaRPr lang="en-US" dirty="0">
              <a:solidFill>
                <a:srgbClr val="002966"/>
              </a:solidFill>
            </a:endParaRPr>
          </a:p>
          <a:p>
            <a:r>
              <a:rPr lang="en-US" dirty="0">
                <a:solidFill>
                  <a:srgbClr val="002966"/>
                </a:solidFill>
              </a:rPr>
              <a:t>96% probability of mortality in admissions due to sepsis </a:t>
            </a:r>
          </a:p>
          <a:p>
            <a:r>
              <a:rPr lang="en-US" dirty="0">
                <a:solidFill>
                  <a:srgbClr val="002966"/>
                </a:solidFill>
              </a:rPr>
              <a:t>(OR, 0.70; 89% </a:t>
            </a:r>
            <a:r>
              <a:rPr lang="en-US" dirty="0" err="1">
                <a:solidFill>
                  <a:srgbClr val="002966"/>
                </a:solidFill>
              </a:rPr>
              <a:t>CrI</a:t>
            </a:r>
            <a:r>
              <a:rPr lang="en-US" dirty="0">
                <a:solidFill>
                  <a:srgbClr val="002966"/>
                </a:solidFill>
              </a:rPr>
              <a:t>, 0.50–0.97)</a:t>
            </a:r>
          </a:p>
        </p:txBody>
      </p:sp>
    </p:spTree>
    <p:extLst>
      <p:ext uri="{BB962C8B-B14F-4D97-AF65-F5344CB8AC3E}">
        <p14:creationId xmlns:p14="http://schemas.microsoft.com/office/powerpoint/2010/main" val="1591023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423" y="104947"/>
            <a:ext cx="11917577" cy="794330"/>
          </a:xfrm>
        </p:spPr>
        <p:txBody>
          <a:bodyPr anchor="ctr"/>
          <a:lstStyle/>
          <a:p>
            <a:r>
              <a:rPr lang="en-US" sz="4400" dirty="0"/>
              <a:t>Update 3: Meta-analysis supporting balanced fluid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FDF69-E938-308F-0893-5C8C65014BD2}"/>
              </a:ext>
            </a:extLst>
          </p:cNvPr>
          <p:cNvSpPr txBox="1"/>
          <p:nvPr/>
        </p:nvSpPr>
        <p:spPr>
          <a:xfrm>
            <a:off x="6093542" y="6488668"/>
            <a:ext cx="6098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Hammond, </a:t>
            </a:r>
            <a:r>
              <a:rPr lang="en-US" sz="1600" i="1" dirty="0">
                <a:solidFill>
                  <a:srgbClr val="002966"/>
                </a:solidFill>
              </a:rPr>
              <a:t>et al. NEJM Evidence</a:t>
            </a:r>
            <a:r>
              <a:rPr lang="en-US" sz="1600" dirty="0">
                <a:solidFill>
                  <a:srgbClr val="002966"/>
                </a:solidFill>
              </a:rPr>
              <a:t>, 2022.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800751-89C7-CF89-F4C6-BD00C8B48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1" y="1773043"/>
            <a:ext cx="5150338" cy="224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ABA3D-C2F4-FA3E-2127-6561840FB83E}"/>
              </a:ext>
            </a:extLst>
          </p:cNvPr>
          <p:cNvSpPr txBox="1"/>
          <p:nvPr/>
        </p:nvSpPr>
        <p:spPr>
          <a:xfrm>
            <a:off x="6567602" y="2338308"/>
            <a:ext cx="51503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Balanced crystalloids vs saline:</a:t>
            </a:r>
          </a:p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RR overall: 0.96 (0.91-1.01)</a:t>
            </a:r>
          </a:p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RR in sepsis: 0.93 (0.86-1.01)</a:t>
            </a:r>
          </a:p>
          <a:p>
            <a:endParaRPr lang="en-US" sz="2400" dirty="0">
              <a:solidFill>
                <a:srgbClr val="002966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There is a 89.5% probability that balanced fluid reduce mortality in all-cause critical illness*.</a:t>
            </a:r>
          </a:p>
          <a:p>
            <a:endParaRPr lang="en-US" sz="2400" dirty="0">
              <a:solidFill>
                <a:srgbClr val="002966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DD305-58F1-F532-E3A9-05B3BCCF7DB8}"/>
              </a:ext>
            </a:extLst>
          </p:cNvPr>
          <p:cNvSpPr txBox="1"/>
          <p:nvPr/>
        </p:nvSpPr>
        <p:spPr>
          <a:xfrm>
            <a:off x="619432" y="4589198"/>
            <a:ext cx="5150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13 trials of 35,884 patients</a:t>
            </a:r>
          </a:p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6,754 with sepsis</a:t>
            </a:r>
          </a:p>
          <a:p>
            <a:endParaRPr lang="en-US" sz="2400" dirty="0">
              <a:solidFill>
                <a:srgbClr val="002966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3EDCD-33D7-C63C-0FB8-1BC5D068E1F5}"/>
              </a:ext>
            </a:extLst>
          </p:cNvPr>
          <p:cNvSpPr txBox="1"/>
          <p:nvPr/>
        </p:nvSpPr>
        <p:spPr>
          <a:xfrm>
            <a:off x="0" y="6291388"/>
            <a:ext cx="440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966"/>
                </a:solidFill>
              </a:rPr>
              <a:t>*except in traumatic brain injury where there is evidence of harm with balanced fluids vs 0.9% saline.</a:t>
            </a:r>
          </a:p>
        </p:txBody>
      </p:sp>
    </p:spTree>
    <p:extLst>
      <p:ext uri="{BB962C8B-B14F-4D97-AF65-F5344CB8AC3E}">
        <p14:creationId xmlns:p14="http://schemas.microsoft.com/office/powerpoint/2010/main" val="180403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Fluid type: suggest </a:t>
            </a:r>
            <a:r>
              <a:rPr lang="en-US" sz="4400" dirty="0">
                <a:sym typeface="Wingdings" pitchFamily="2" charset="2"/>
              </a:rPr>
              <a:t> recommend</a:t>
            </a:r>
            <a:r>
              <a:rPr lang="en-US" sz="4400" dirty="0"/>
              <a:t> balanced fluids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52B9E-49C9-A7DA-5BE6-6FB00030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4" y="1336957"/>
            <a:ext cx="10716882" cy="920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B74CA-1951-ABB2-C49E-1B5456A6D176}"/>
              </a:ext>
            </a:extLst>
          </p:cNvPr>
          <p:cNvSpPr txBox="1"/>
          <p:nvPr/>
        </p:nvSpPr>
        <p:spPr>
          <a:xfrm>
            <a:off x="619064" y="2695028"/>
            <a:ext cx="108523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Evidence supports benefit of balanced fluids in critically ill patients, particularly with sepsis, and particularly when used throughout resuscitation.</a:t>
            </a:r>
          </a:p>
          <a:p>
            <a:endParaRPr lang="en-US" sz="2400" dirty="0">
              <a:solidFill>
                <a:srgbClr val="002966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Hospital policies and structures (</a:t>
            </a:r>
            <a:r>
              <a:rPr lang="en-US" sz="2400" i="1" dirty="0">
                <a:solidFill>
                  <a:srgbClr val="002966"/>
                </a:solidFill>
                <a:cs typeface="Arial" panose="020B0604020202020204" pitchFamily="34" charset="0"/>
              </a:rPr>
              <a:t>e.g.</a:t>
            </a:r>
            <a:r>
              <a:rPr lang="en-US" sz="2400" dirty="0">
                <a:solidFill>
                  <a:srgbClr val="002966"/>
                </a:solidFill>
                <a:cs typeface="Arial" panose="020B0604020202020204" pitchFamily="34" charset="0"/>
              </a:rPr>
              <a:t>, order sets, activatable orders, stocking of fluid in ED/ICU) should prioritize balanced fluids.</a:t>
            </a:r>
          </a:p>
        </p:txBody>
      </p:sp>
    </p:spTree>
    <p:extLst>
      <p:ext uri="{BB962C8B-B14F-4D97-AF65-F5344CB8AC3E}">
        <p14:creationId xmlns:p14="http://schemas.microsoft.com/office/powerpoint/2010/main" val="1120817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Real-world practice in Michigan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5919FC-C1BC-E723-1630-8CD6462BA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866513"/>
              </p:ext>
            </p:extLst>
          </p:nvPr>
        </p:nvGraphicFramePr>
        <p:xfrm>
          <a:off x="756611" y="1903216"/>
          <a:ext cx="8512232" cy="4149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1580B9-7B50-D09C-DD60-A5BA12B84F4A}"/>
              </a:ext>
            </a:extLst>
          </p:cNvPr>
          <p:cNvSpPr txBox="1"/>
          <p:nvPr/>
        </p:nvSpPr>
        <p:spPr>
          <a:xfrm>
            <a:off x="3288891" y="1903216"/>
            <a:ext cx="6563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</a:rPr>
              <a:t>Among patients with septic shock treated with ≥3L fluid, how many had at ≥80% balanced fluid?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EF8E597-B7B5-0732-5F94-A6145EC32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219" y="5082443"/>
            <a:ext cx="2225583" cy="14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resuscitation volume</a:t>
            </a:r>
          </a:p>
        </p:txBody>
      </p:sp>
    </p:spTree>
    <p:extLst>
      <p:ext uri="{BB962C8B-B14F-4D97-AF65-F5344CB8AC3E}">
        <p14:creationId xmlns:p14="http://schemas.microsoft.com/office/powerpoint/2010/main" val="885875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resuscitation volume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BEE9AC4-4DDD-E646-BEAC-995D55D56B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13987" y="6224494"/>
            <a:ext cx="5836920" cy="67764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 Intensive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al., Critical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B493CAE7-8276-122E-7E03-84B79E28E216}"/>
              </a:ext>
            </a:extLst>
          </p:cNvPr>
          <p:cNvGraphicFramePr>
            <a:graphicFrameLocks noGrp="1"/>
          </p:cNvGraphicFramePr>
          <p:nvPr/>
        </p:nvGraphicFramePr>
        <p:xfrm>
          <a:off x="992350" y="4452167"/>
          <a:ext cx="9315432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048">
                  <a:extLst>
                    <a:ext uri="{9D8B030D-6E8A-4147-A177-3AD203B41FA5}">
                      <a16:colId xmlns:a16="http://schemas.microsoft.com/office/drawing/2014/main" val="2717980989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467137135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471625064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3399381996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1287092238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2657601080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3180091713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3442618752"/>
                    </a:ext>
                  </a:extLst>
                </a:gridCol>
                <a:gridCol w="1035048">
                  <a:extLst>
                    <a:ext uri="{9D8B030D-6E8A-4147-A177-3AD203B41FA5}">
                      <a16:colId xmlns:a16="http://schemas.microsoft.com/office/drawing/2014/main" val="51551113"/>
                    </a:ext>
                  </a:extLst>
                </a:gridCol>
              </a:tblGrid>
              <a:tr h="235790">
                <a:tc gridSpan="9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 resuscitation volumes (per ideal body weight)</a:t>
                      </a:r>
                    </a:p>
                  </a:txBody>
                  <a:tcPr>
                    <a:solidFill>
                      <a:srgbClr val="002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838459"/>
                  </a:ext>
                </a:extLst>
              </a:tr>
              <a:tr h="20980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5’2”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5’4”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5’6”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5’8”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5’10”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6’0”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6’2”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6’4”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17210"/>
                  </a:ext>
                </a:extLst>
              </a:tr>
              <a:tr h="20980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1628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1776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1914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2052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2328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24691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2604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955578"/>
                  </a:ext>
                </a:extLst>
              </a:tr>
              <a:tr h="23579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1641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1779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1917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2193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2331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2469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2055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2D5877C-7613-58E3-0AA6-59CF13DD3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9" y="1498155"/>
            <a:ext cx="10157987" cy="999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FB7A5-290C-69CA-15FD-AB6CF4266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9" y="2786180"/>
            <a:ext cx="10257338" cy="12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8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for initial fluid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FBF83-2AFE-A84D-BFD7-70BF2C8844A6}"/>
              </a:ext>
            </a:extLst>
          </p:cNvPr>
          <p:cNvSpPr txBox="1"/>
          <p:nvPr/>
        </p:nvSpPr>
        <p:spPr>
          <a:xfrm>
            <a:off x="489646" y="1334561"/>
            <a:ext cx="112127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 guidelines recommended early goal-directed therapy</a:t>
            </a: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recommendation was retired after PROMISE, PROCESS, ARISE.</a:t>
            </a:r>
          </a:p>
          <a:p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recommended 30ml/kg</a:t>
            </a: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Rationale:  	majority in PROMISE, PROCESS, ARISE got &gt;30ml/kg</a:t>
            </a: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observational studies show benefit of 30 ml/kg even in 				patients with lactate 2-4 and especially with CHF or CKD  </a:t>
            </a:r>
          </a:p>
          <a:p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2021: suggest 30 ml/kg </a:t>
            </a: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Rationale: 	no RCT assessing 30ml/kg vs other volume</a:t>
            </a:r>
          </a:p>
          <a:p>
            <a:endParaRPr lang="en-US" sz="2400" dirty="0">
              <a:solidFill>
                <a:srgbClr val="002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BEE9AC4-4DDD-E646-BEAC-995D55D56B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07611" y="5764992"/>
            <a:ext cx="8783051" cy="67764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 Intensive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al., Critical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Liu, </a:t>
            </a:r>
            <a:r>
              <a:rPr lang="en-US" sz="1600" i="1" dirty="0">
                <a:solidFill>
                  <a:srgbClr val="002966"/>
                </a:solidFill>
              </a:rPr>
              <a:t>at al. </a:t>
            </a:r>
            <a:r>
              <a:rPr lang="en-US" sz="1600" dirty="0">
                <a:solidFill>
                  <a:srgbClr val="002966"/>
                </a:solidFill>
              </a:rPr>
              <a:t>Multicenter Implementation of a Treatment Bundle for Patients with Sepsis and Intermediate Lactate Valu</a:t>
            </a:r>
            <a:r>
              <a:rPr lang="en-US" sz="1600" i="1" dirty="0">
                <a:solidFill>
                  <a:srgbClr val="002966"/>
                </a:solidFill>
              </a:rPr>
              <a:t>es. AJRCCM</a:t>
            </a:r>
            <a:r>
              <a:rPr lang="en-US" sz="1600" dirty="0">
                <a:solidFill>
                  <a:srgbClr val="002966"/>
                </a:solidFill>
              </a:rPr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3143730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for subsequent fluid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5DABF-801C-9812-182A-F43D9D43011A}"/>
              </a:ext>
            </a:extLst>
          </p:cNvPr>
          <p:cNvSpPr txBox="1"/>
          <p:nvPr/>
        </p:nvSpPr>
        <p:spPr>
          <a:xfrm>
            <a:off x="458777" y="1701960"/>
            <a:ext cx="12026900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pilot RCTs: no signal, wide heterogeneity in definitions of conservative vs. liberal fluid approach.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A4400-C0B4-C624-CE7B-11258A09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7" y="2136079"/>
            <a:ext cx="11682197" cy="3019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9B1D8-6408-8338-1F9E-4E44BF1D6AF4}"/>
              </a:ext>
            </a:extLst>
          </p:cNvPr>
          <p:cNvSpPr txBox="1"/>
          <p:nvPr/>
        </p:nvSpPr>
        <p:spPr>
          <a:xfrm>
            <a:off x="3240417" y="5534561"/>
            <a:ext cx="8900557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 Semler, </a:t>
            </a:r>
            <a:r>
              <a:rPr lang="en-US" sz="1600" i="1" dirty="0">
                <a:solidFill>
                  <a:srgbClr val="002966"/>
                </a:solidFill>
              </a:rPr>
              <a:t>et al. Journal Intensive Care Med</a:t>
            </a:r>
            <a:r>
              <a:rPr lang="en-US" sz="1600" dirty="0">
                <a:solidFill>
                  <a:srgbClr val="002966"/>
                </a:solidFill>
              </a:rPr>
              <a:t>, 2020.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Chen, </a:t>
            </a:r>
            <a:r>
              <a:rPr lang="en-US" sz="1600" i="1" dirty="0">
                <a:solidFill>
                  <a:srgbClr val="002966"/>
                </a:solidFill>
              </a:rPr>
              <a:t>et al. Chest</a:t>
            </a:r>
            <a:r>
              <a:rPr lang="en-US" sz="1600" dirty="0">
                <a:solidFill>
                  <a:srgbClr val="002966"/>
                </a:solidFill>
              </a:rPr>
              <a:t>, 2015.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Hjortrup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Intensive Care Med</a:t>
            </a:r>
            <a:r>
              <a:rPr lang="en-US" sz="1600" dirty="0">
                <a:solidFill>
                  <a:srgbClr val="002966"/>
                </a:solidFill>
              </a:rPr>
              <a:t>, 2016.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MacDonald, </a:t>
            </a:r>
            <a:r>
              <a:rPr lang="en-US" sz="1600" i="1" dirty="0">
                <a:solidFill>
                  <a:srgbClr val="002966"/>
                </a:solidFill>
              </a:rPr>
              <a:t>et al. Intensive Care Med</a:t>
            </a:r>
            <a:r>
              <a:rPr lang="en-US" sz="1600" dirty="0">
                <a:solidFill>
                  <a:srgbClr val="002966"/>
                </a:solidFill>
              </a:rPr>
              <a:t>, 2018.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Corl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Crit Care Med. </a:t>
            </a:r>
            <a:r>
              <a:rPr lang="en-US" sz="1600" dirty="0">
                <a:solidFill>
                  <a:srgbClr val="002966"/>
                </a:solidFill>
              </a:rPr>
              <a:t>2019. </a:t>
            </a:r>
          </a:p>
        </p:txBody>
      </p:sp>
    </p:spTree>
    <p:extLst>
      <p:ext uri="{BB962C8B-B14F-4D97-AF65-F5344CB8AC3E}">
        <p14:creationId xmlns:p14="http://schemas.microsoft.com/office/powerpoint/2010/main" val="58455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sepsis?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8D35C35C-34AA-194B-928D-A335459CB72A}"/>
              </a:ext>
            </a:extLst>
          </p:cNvPr>
          <p:cNvSpPr/>
          <p:nvPr/>
        </p:nvSpPr>
        <p:spPr bwMode="auto">
          <a:xfrm>
            <a:off x="1563178" y="2206175"/>
            <a:ext cx="9065644" cy="1368152"/>
          </a:xfrm>
          <a:prstGeom prst="leftRightArrow">
            <a:avLst/>
          </a:prstGeom>
          <a:gradFill flip="none" rotWithShape="1">
            <a:gsLst>
              <a:gs pos="0">
                <a:srgbClr val="0070C0"/>
              </a:gs>
              <a:gs pos="54000">
                <a:srgbClr val="FF0000">
                  <a:alpha val="69803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727272"/>
              </a:solidFill>
              <a:effectLst/>
              <a:latin typeface="Arial" panose="020B0604020202020204" pitchFamily="34" charset="0"/>
              <a:ea typeface="ヒラギノ角ゴ ProN W3" pitchFamily="124" charset="-128"/>
              <a:cs typeface="Arial" panose="020B0604020202020204" pitchFamily="34" charset="0"/>
              <a:sym typeface="Futura" pitchFamily="12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FE940-A7C1-CA49-B609-07152E22DBEE}"/>
              </a:ext>
            </a:extLst>
          </p:cNvPr>
          <p:cNvSpPr txBox="1"/>
          <p:nvPr/>
        </p:nvSpPr>
        <p:spPr>
          <a:xfrm>
            <a:off x="477162" y="3718769"/>
            <a:ext cx="2541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Microbial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06F4F5-9DB0-7041-9702-B329A0B557F4}"/>
              </a:ext>
            </a:extLst>
          </p:cNvPr>
          <p:cNvSpPr txBox="1"/>
          <p:nvPr/>
        </p:nvSpPr>
        <p:spPr>
          <a:xfrm>
            <a:off x="10340339" y="3620246"/>
            <a:ext cx="2253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Septic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1F323-CACE-2245-8539-B99138BEAA9B}"/>
              </a:ext>
            </a:extLst>
          </p:cNvPr>
          <p:cNvSpPr txBox="1"/>
          <p:nvPr/>
        </p:nvSpPr>
        <p:spPr>
          <a:xfrm>
            <a:off x="7211090" y="3879186"/>
            <a:ext cx="22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306733-0144-2448-A28C-9E163117BF94}"/>
              </a:ext>
            </a:extLst>
          </p:cNvPr>
          <p:cNvSpPr txBox="1"/>
          <p:nvPr/>
        </p:nvSpPr>
        <p:spPr>
          <a:xfrm>
            <a:off x="3642994" y="3904723"/>
            <a:ext cx="22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4A990E-338E-1C4D-A3B3-1F93AA6C969B}"/>
              </a:ext>
            </a:extLst>
          </p:cNvPr>
          <p:cNvCxnSpPr>
            <a:cxnSpLocks/>
          </p:cNvCxnSpPr>
          <p:nvPr/>
        </p:nvCxnSpPr>
        <p:spPr>
          <a:xfrm>
            <a:off x="6126126" y="1999548"/>
            <a:ext cx="0" cy="2114346"/>
          </a:xfrm>
          <a:prstGeom prst="line">
            <a:avLst/>
          </a:prstGeom>
          <a:ln w="539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2CC73C6C-04FE-CA49-8F0B-70FDA3209258}"/>
              </a:ext>
            </a:extLst>
          </p:cNvPr>
          <p:cNvSpPr txBox="1">
            <a:spLocks/>
          </p:cNvSpPr>
          <p:nvPr/>
        </p:nvSpPr>
        <p:spPr>
          <a:xfrm>
            <a:off x="655320" y="1092805"/>
            <a:ext cx="11277600" cy="1067451"/>
          </a:xfrm>
          <a:prstGeom prst="rect">
            <a:avLst/>
          </a:prstGeom>
        </p:spPr>
        <p:txBody>
          <a:bodyPr vert="horz" lIns="217663" tIns="108833" rIns="217663" bIns="108833" rtlCol="0" anchor="ctr">
            <a:normAutofit/>
          </a:bodyPr>
          <a:lstStyle>
            <a:lvl1pPr algn="ctr" defTabSz="1305769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Boundary?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756663-139A-0B41-86B3-5CB2FC77924F}"/>
              </a:ext>
            </a:extLst>
          </p:cNvPr>
          <p:cNvSpPr txBox="1"/>
          <p:nvPr/>
        </p:nvSpPr>
        <p:spPr>
          <a:xfrm>
            <a:off x="477162" y="5132840"/>
            <a:ext cx="254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accepts microbe.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F318C-295B-0449-A70C-4E7DFB18589E}"/>
              </a:ext>
            </a:extLst>
          </p:cNvPr>
          <p:cNvSpPr txBox="1"/>
          <p:nvPr/>
        </p:nvSpPr>
        <p:spPr>
          <a:xfrm>
            <a:off x="3354962" y="5132840"/>
            <a:ext cx="225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view microbe as a problem.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01B5C-7DB3-4040-9CE1-8C556F5848A5}"/>
              </a:ext>
            </a:extLst>
          </p:cNvPr>
          <p:cNvSpPr txBox="1"/>
          <p:nvPr/>
        </p:nvSpPr>
        <p:spPr>
          <a:xfrm>
            <a:off x="6888514" y="5118864"/>
            <a:ext cx="504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Body’s response to microbe causes collateral damage, and the damage continues even after the microbe is eradicated. </a:t>
            </a:r>
          </a:p>
        </p:txBody>
      </p:sp>
      <p:pic>
        <p:nvPicPr>
          <p:cNvPr id="15" name="Picture 2" descr="Is it time to draw a line in the sand for your underperformers? | Retail  Customer Experience">
            <a:extLst>
              <a:ext uri="{FF2B5EF4-FFF2-40B4-BE49-F238E27FC236}">
                <a16:creationId xmlns:a16="http://schemas.microsoft.com/office/drawing/2014/main" id="{C51D778D-66A6-5E42-84B7-3D51699D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001" y="557690"/>
            <a:ext cx="2563359" cy="13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8309" y="104947"/>
            <a:ext cx="7489269" cy="794330"/>
          </a:xfrm>
        </p:spPr>
        <p:txBody>
          <a:bodyPr/>
          <a:lstStyle/>
          <a:p>
            <a:r>
              <a:rPr lang="en-US" dirty="0"/>
              <a:t>Update: </a:t>
            </a:r>
            <a:r>
              <a:rPr lang="en-US" sz="4400" dirty="0"/>
              <a:t>CLASSIC trial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500FB-3D87-6B0B-B9B3-C4D2C935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3" y="161372"/>
            <a:ext cx="3854807" cy="200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18D0C1-48D7-1B9E-129C-193AEE388BD5}"/>
              </a:ext>
            </a:extLst>
          </p:cNvPr>
          <p:cNvSpPr txBox="1"/>
          <p:nvPr/>
        </p:nvSpPr>
        <p:spPr>
          <a:xfrm>
            <a:off x="525886" y="2706069"/>
            <a:ext cx="108843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966"/>
                </a:solidFill>
              </a:rPr>
              <a:t>Patients</a:t>
            </a:r>
            <a:r>
              <a:rPr lang="en-US" sz="2400" dirty="0">
                <a:solidFill>
                  <a:srgbClr val="002966"/>
                </a:solidFill>
              </a:rPr>
              <a:t>: 1544 patients in ICU with septic shock diagnosed within prior 12 hours and who had received ≥1L fluid</a:t>
            </a:r>
          </a:p>
          <a:p>
            <a:endParaRPr lang="en-US" sz="2400" dirty="0">
              <a:solidFill>
                <a:srgbClr val="002966"/>
              </a:solidFill>
            </a:endParaRPr>
          </a:p>
          <a:p>
            <a:r>
              <a:rPr lang="en-US" sz="2400" b="1" dirty="0">
                <a:solidFill>
                  <a:srgbClr val="002966"/>
                </a:solidFill>
              </a:rPr>
              <a:t>Intervention</a:t>
            </a:r>
            <a:r>
              <a:rPr lang="en-US" sz="2400" dirty="0">
                <a:solidFill>
                  <a:srgbClr val="002966"/>
                </a:solidFill>
              </a:rPr>
              <a:t>: Restrictive fluid approach. </a:t>
            </a:r>
          </a:p>
          <a:p>
            <a:r>
              <a:rPr lang="en-US" sz="2400" dirty="0">
                <a:solidFill>
                  <a:srgbClr val="002966"/>
                </a:solidFill>
              </a:rPr>
              <a:t>250-500ml fluid only if: lactate ≥4 mmol/L; MAP&lt;50 on vasopressor; skin mottling above knee; decreased UOP*</a:t>
            </a:r>
          </a:p>
          <a:p>
            <a:endParaRPr lang="en-US" sz="2400" dirty="0">
              <a:solidFill>
                <a:srgbClr val="002966"/>
              </a:solidFill>
            </a:endParaRPr>
          </a:p>
          <a:p>
            <a:r>
              <a:rPr lang="en-US" sz="2400" b="1" dirty="0">
                <a:solidFill>
                  <a:srgbClr val="002966"/>
                </a:solidFill>
              </a:rPr>
              <a:t>Comparator</a:t>
            </a:r>
            <a:r>
              <a:rPr lang="en-US" sz="2400" dirty="0">
                <a:solidFill>
                  <a:srgbClr val="002966"/>
                </a:solidFill>
              </a:rPr>
              <a:t>: Standard fluid approach (usual care)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444CA-982D-A7F4-59B2-332BC01F1A7A}"/>
              </a:ext>
            </a:extLst>
          </p:cNvPr>
          <p:cNvSpPr txBox="1"/>
          <p:nvPr/>
        </p:nvSpPr>
        <p:spPr>
          <a:xfrm>
            <a:off x="6093542" y="6488668"/>
            <a:ext cx="6098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rgbClr val="002966"/>
                </a:solidFill>
              </a:rPr>
              <a:t>Meyhoff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, 2022.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08BAB-E6B8-8DA7-79A7-3D42E75FA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196" y="5463706"/>
            <a:ext cx="1682382" cy="9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0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Update: </a:t>
            </a:r>
            <a:r>
              <a:rPr lang="en-US" sz="4400" dirty="0"/>
              <a:t>Equivalent restrictive vs liberal (CLASSIC)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500FB-3D87-6B0B-B9B3-C4D2C935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2" y="1515217"/>
            <a:ext cx="3681952" cy="1913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18D0C1-48D7-1B9E-129C-193AEE388BD5}"/>
              </a:ext>
            </a:extLst>
          </p:cNvPr>
          <p:cNvSpPr txBox="1"/>
          <p:nvPr/>
        </p:nvSpPr>
        <p:spPr>
          <a:xfrm>
            <a:off x="4784651" y="1385648"/>
            <a:ext cx="643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966"/>
                </a:solidFill>
              </a:rPr>
              <a:t>Patients</a:t>
            </a:r>
            <a:r>
              <a:rPr lang="en-US" dirty="0">
                <a:solidFill>
                  <a:srgbClr val="002966"/>
                </a:solidFill>
              </a:rPr>
              <a:t>: 1544 patients in ICU with septic shock diagnosed within prior 12 hours and who had received ≥1L fluid</a:t>
            </a:r>
          </a:p>
          <a:p>
            <a:endParaRPr lang="en-US" dirty="0">
              <a:solidFill>
                <a:srgbClr val="002966"/>
              </a:solidFill>
            </a:endParaRPr>
          </a:p>
          <a:p>
            <a:r>
              <a:rPr lang="en-US" b="1" dirty="0">
                <a:solidFill>
                  <a:srgbClr val="002966"/>
                </a:solidFill>
              </a:rPr>
              <a:t>Intervention</a:t>
            </a:r>
            <a:r>
              <a:rPr lang="en-US" dirty="0">
                <a:solidFill>
                  <a:srgbClr val="002966"/>
                </a:solidFill>
              </a:rPr>
              <a:t>: Restrictive fluid approach. </a:t>
            </a:r>
          </a:p>
          <a:p>
            <a:r>
              <a:rPr lang="en-US" dirty="0">
                <a:solidFill>
                  <a:srgbClr val="002966"/>
                </a:solidFill>
              </a:rPr>
              <a:t>250-500ml fluid only if: lactate ≥4 mmol/L; MAP&lt;50 on vasopressor; skin mottling above knee; decreased UOP*</a:t>
            </a:r>
          </a:p>
          <a:p>
            <a:endParaRPr lang="en-US" dirty="0">
              <a:solidFill>
                <a:srgbClr val="002966"/>
              </a:solidFill>
            </a:endParaRPr>
          </a:p>
          <a:p>
            <a:r>
              <a:rPr lang="en-US" b="1" dirty="0">
                <a:solidFill>
                  <a:srgbClr val="002966"/>
                </a:solidFill>
              </a:rPr>
              <a:t>Comparator</a:t>
            </a:r>
            <a:r>
              <a:rPr lang="en-US" dirty="0">
                <a:solidFill>
                  <a:srgbClr val="002966"/>
                </a:solidFill>
              </a:rPr>
              <a:t>: Standard fluid approach (usual care)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444CA-982D-A7F4-59B2-332BC01F1A7A}"/>
              </a:ext>
            </a:extLst>
          </p:cNvPr>
          <p:cNvSpPr txBox="1"/>
          <p:nvPr/>
        </p:nvSpPr>
        <p:spPr>
          <a:xfrm>
            <a:off x="6093542" y="6488668"/>
            <a:ext cx="6098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rgbClr val="002966"/>
                </a:solidFill>
              </a:rPr>
              <a:t>Meyhoff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, 2022.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96271D01-AADF-AC48-CF72-9DAF409C6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055546"/>
              </p:ext>
            </p:extLst>
          </p:nvPr>
        </p:nvGraphicFramePr>
        <p:xfrm>
          <a:off x="1141367" y="4344560"/>
          <a:ext cx="9132125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485">
                  <a:extLst>
                    <a:ext uri="{9D8B030D-6E8A-4147-A177-3AD203B41FA5}">
                      <a16:colId xmlns:a16="http://schemas.microsoft.com/office/drawing/2014/main" val="139333125"/>
                    </a:ext>
                  </a:extLst>
                </a:gridCol>
                <a:gridCol w="2803114">
                  <a:extLst>
                    <a:ext uri="{9D8B030D-6E8A-4147-A177-3AD203B41FA5}">
                      <a16:colId xmlns:a16="http://schemas.microsoft.com/office/drawing/2014/main" val="1115080286"/>
                    </a:ext>
                  </a:extLst>
                </a:gridCol>
                <a:gridCol w="2916526">
                  <a:extLst>
                    <a:ext uri="{9D8B030D-6E8A-4147-A177-3AD203B41FA5}">
                      <a16:colId xmlns:a16="http://schemas.microsoft.com/office/drawing/2014/main" val="3748952214"/>
                    </a:ext>
                  </a:extLst>
                </a:gridCol>
              </a:tblGrid>
              <a:tr h="37658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Median fluid volume delivered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(post-randomization)</a:t>
                      </a:r>
                    </a:p>
                  </a:txBody>
                  <a:tcPr anchor="ctr" anchorCtr="1">
                    <a:solidFill>
                      <a:srgbClr val="002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Restrictive</a:t>
                      </a:r>
                    </a:p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N=770</a:t>
                      </a:r>
                    </a:p>
                  </a:txBody>
                  <a:tcPr>
                    <a:solidFill>
                      <a:srgbClr val="002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</a:rPr>
                        <a:t>Standard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</a:rPr>
                        <a:t>N=784</a:t>
                      </a:r>
                    </a:p>
                  </a:txBody>
                  <a:tcPr>
                    <a:solidFill>
                      <a:srgbClr val="002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91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+mn-lt"/>
                        </a:rPr>
                        <a:t>Resuscitation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1,798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3,811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66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+mn-lt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10,433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</a:rPr>
                        <a:t>12,747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38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33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Update: </a:t>
            </a:r>
            <a:r>
              <a:rPr lang="en-US" sz="4400" dirty="0"/>
              <a:t>Equivalent restrictive vs liberal (CLASSIC)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444CA-982D-A7F4-59B2-332BC01F1A7A}"/>
              </a:ext>
            </a:extLst>
          </p:cNvPr>
          <p:cNvSpPr txBox="1"/>
          <p:nvPr/>
        </p:nvSpPr>
        <p:spPr>
          <a:xfrm>
            <a:off x="6093542" y="6488668"/>
            <a:ext cx="6098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rgbClr val="002966"/>
                </a:solidFill>
              </a:rPr>
              <a:t>Meyhoff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, 2022.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84031-5EFA-F9C0-BA47-D586CFABE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1" y="964930"/>
            <a:ext cx="5235677" cy="57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40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Fluid resuscitation volume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E2F2D-DA70-6028-F74F-9DD9892A2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" y="1477757"/>
            <a:ext cx="10157987" cy="999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BD4F-3D27-6A2C-1B3E-85B8EBFF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" y="3612304"/>
            <a:ext cx="10257338" cy="123478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035D14-E704-BFEE-FA7A-D0C7DDAD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7" y="2207124"/>
            <a:ext cx="8738819" cy="826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*</a:t>
            </a:r>
            <a:r>
              <a:rPr lang="en-US" sz="2000" u="sng" dirty="0">
                <a:solidFill>
                  <a:schemeClr val="tx1"/>
                </a:solidFill>
              </a:rPr>
              <a:t>unchanged</a:t>
            </a:r>
            <a:r>
              <a:rPr lang="en-US" sz="2000" dirty="0">
                <a:solidFill>
                  <a:schemeClr val="tx1"/>
                </a:solidFill>
              </a:rPr>
              <a:t>: virtually all patients received 30ml/kg pre-randomization.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AD2216C-477C-76FF-F635-9D54988A97CE}"/>
              </a:ext>
            </a:extLst>
          </p:cNvPr>
          <p:cNvSpPr txBox="1">
            <a:spLocks/>
          </p:cNvSpPr>
          <p:nvPr/>
        </p:nvSpPr>
        <p:spPr>
          <a:xfrm>
            <a:off x="383457" y="4847084"/>
            <a:ext cx="8738819" cy="1336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endParaRPr lang="en-US" sz="2000" dirty="0"/>
          </a:p>
          <a:p>
            <a:pPr marL="0" indent="0">
              <a:buFont typeface="Wingdings 2" pitchFamily="18" charset="2"/>
              <a:buNone/>
            </a:pPr>
            <a:r>
              <a:rPr lang="en-US" sz="2000" dirty="0"/>
              <a:t>*</a:t>
            </a:r>
            <a:r>
              <a:rPr lang="en-US" sz="2000" u="sng" dirty="0"/>
              <a:t>my impression</a:t>
            </a:r>
            <a:r>
              <a:rPr lang="en-US" sz="2000" dirty="0"/>
              <a:t>: either approach is acceptable. 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000" dirty="0"/>
              <a:t>Other pending trials (CLOVERS, EVIS) may provide more guidance.</a:t>
            </a:r>
          </a:p>
          <a:p>
            <a:pPr marL="0" indent="0">
              <a:buFont typeface="Wingdings 2" pitchFamily="18" charset="2"/>
              <a:buNone/>
            </a:pPr>
            <a:endParaRPr lang="en-US" sz="2000" dirty="0"/>
          </a:p>
          <a:p>
            <a:pPr marL="342900" lvl="1" indent="0">
              <a:buFont typeface="Wingdings 2" pitchFamily="18" charset="2"/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70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Real-world practice in Michigan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243073B-BDFE-A313-909C-ECE5755772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276123"/>
              </p:ext>
            </p:extLst>
          </p:nvPr>
        </p:nvGraphicFramePr>
        <p:xfrm>
          <a:off x="663986" y="1538398"/>
          <a:ext cx="8291523" cy="4213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41AF2D3-1DE1-4F7D-E74E-38D9F7ECC42E}"/>
              </a:ext>
            </a:extLst>
          </p:cNvPr>
          <p:cNvSpPr txBox="1"/>
          <p:nvPr/>
        </p:nvSpPr>
        <p:spPr>
          <a:xfrm>
            <a:off x="4454012" y="1421200"/>
            <a:ext cx="7195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966"/>
                </a:solidFill>
              </a:rPr>
              <a:t>Among patients with septic shock initiated on vasopressors within 3 hours and without contraindications*, how many receive ≥30ml/kg IBW fluid within 6 hours?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19189579-3D3F-12E3-5718-F96C8B586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219" y="5082443"/>
            <a:ext cx="2225583" cy="1429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CAD9B5-6C14-F524-77DD-6FEDD51C0104}"/>
              </a:ext>
            </a:extLst>
          </p:cNvPr>
          <p:cNvSpPr txBox="1"/>
          <p:nvPr/>
        </p:nvSpPr>
        <p:spPr>
          <a:xfrm>
            <a:off x="147483" y="6250229"/>
            <a:ext cx="491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966"/>
                </a:solidFill>
              </a:rPr>
              <a:t>*Contraindications for this measure include ESRD, LVEF≤39%, or moderate/severe/critical aortic stenosis.</a:t>
            </a:r>
          </a:p>
        </p:txBody>
      </p:sp>
    </p:spTree>
    <p:extLst>
      <p:ext uri="{BB962C8B-B14F-4D97-AF65-F5344CB8AC3E}">
        <p14:creationId xmlns:p14="http://schemas.microsoft.com/office/powerpoint/2010/main" val="13285257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Vasopressor initiation</a:t>
            </a:r>
          </a:p>
        </p:txBody>
      </p:sp>
    </p:spTree>
    <p:extLst>
      <p:ext uri="{BB962C8B-B14F-4D97-AF65-F5344CB8AC3E}">
        <p14:creationId xmlns:p14="http://schemas.microsoft.com/office/powerpoint/2010/main" val="3062867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Vasopressor initiation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FACA8-FEB1-ECAE-82F5-3602F0F54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5" y="1298260"/>
            <a:ext cx="5972898" cy="184446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423C7B1-D420-5C3E-5C41-47C55F261A6A}"/>
              </a:ext>
            </a:extLst>
          </p:cNvPr>
          <p:cNvSpPr txBox="1">
            <a:spLocks/>
          </p:cNvSpPr>
          <p:nvPr/>
        </p:nvSpPr>
        <p:spPr>
          <a:xfrm>
            <a:off x="6355080" y="6299828"/>
            <a:ext cx="5836920" cy="67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 Intensive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al., Critical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3006167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Vasopressor initiation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3C77C-AFEC-EC2E-7F42-8A564BE4F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5" y="1298260"/>
            <a:ext cx="5972898" cy="184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D41AC-D160-848D-1364-2530B53F94D7}"/>
              </a:ext>
            </a:extLst>
          </p:cNvPr>
          <p:cNvSpPr txBox="1"/>
          <p:nvPr/>
        </p:nvSpPr>
        <p:spPr>
          <a:xfrm>
            <a:off x="401655" y="3393052"/>
            <a:ext cx="1223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966"/>
                </a:solidFill>
              </a:rPr>
              <a:t>Rationale</a:t>
            </a:r>
            <a:r>
              <a:rPr lang="en-US" dirty="0">
                <a:solidFill>
                  <a:srgbClr val="002966"/>
                </a:solidFill>
              </a:rPr>
              <a:t>: Low complication rate, facilitates faster time to shock resolution, may avoid CVC placement altogether.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2B708-8EF0-5DD7-5B9E-803BB6E12D07}"/>
              </a:ext>
            </a:extLst>
          </p:cNvPr>
          <p:cNvSpPr txBox="1"/>
          <p:nvPr/>
        </p:nvSpPr>
        <p:spPr>
          <a:xfrm>
            <a:off x="3291443" y="5780782"/>
            <a:ext cx="8900557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 Brown, </a:t>
            </a:r>
            <a:r>
              <a:rPr lang="en-US" sz="1600" i="1" dirty="0">
                <a:solidFill>
                  <a:srgbClr val="002966"/>
                </a:solidFill>
              </a:rPr>
              <a:t>et al. AJRCCM</a:t>
            </a:r>
            <a:r>
              <a:rPr lang="en-US" sz="1600" dirty="0">
                <a:solidFill>
                  <a:srgbClr val="002966"/>
                </a:solidFill>
              </a:rPr>
              <a:t>, 2019.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de Cardenas, </a:t>
            </a:r>
            <a:r>
              <a:rPr lang="en-US" sz="1600" i="1" dirty="0">
                <a:solidFill>
                  <a:srgbClr val="002966"/>
                </a:solidFill>
              </a:rPr>
              <a:t>et al. J Hosp Med</a:t>
            </a:r>
            <a:r>
              <a:rPr lang="en-US" sz="1600" dirty="0">
                <a:solidFill>
                  <a:srgbClr val="002966"/>
                </a:solidFill>
              </a:rPr>
              <a:t>, 2015.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Tian, </a:t>
            </a:r>
            <a:r>
              <a:rPr lang="en-US" sz="1600" i="1" dirty="0">
                <a:solidFill>
                  <a:srgbClr val="002966"/>
                </a:solidFill>
              </a:rPr>
              <a:t>et al. Emergency Medicine Australasia</a:t>
            </a:r>
            <a:r>
              <a:rPr lang="en-US" sz="1600" dirty="0">
                <a:solidFill>
                  <a:srgbClr val="002966"/>
                </a:solidFill>
              </a:rPr>
              <a:t>, 2020.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Laubani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Journal of Critical Care</a:t>
            </a:r>
            <a:r>
              <a:rPr lang="en-US" sz="1600" dirty="0">
                <a:solidFill>
                  <a:srgbClr val="002966"/>
                </a:solidFill>
              </a:rPr>
              <a:t>, 2015.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AF062-0A4B-EF07-543A-7008F654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09" y="4153810"/>
            <a:ext cx="3432926" cy="542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5022C-6B20-23F6-E9F7-017DEF928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85" y="4131518"/>
            <a:ext cx="4069566" cy="664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07451-1CE9-0A2E-4E24-EFF7D1B7D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217" y="5104247"/>
            <a:ext cx="5232229" cy="561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D73440-CD3F-C48A-B3D9-EF19C5F09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64" y="5790813"/>
            <a:ext cx="5972898" cy="8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 vasopressor administration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692945-A686-B06D-1ED9-4685833A7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813" y="1364623"/>
            <a:ext cx="7327477" cy="47042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9AA3C-AA90-8A5D-5FB8-84D499544B3D}"/>
              </a:ext>
            </a:extLst>
          </p:cNvPr>
          <p:cNvSpPr txBox="1"/>
          <p:nvPr/>
        </p:nvSpPr>
        <p:spPr>
          <a:xfrm>
            <a:off x="7433186" y="6534194"/>
            <a:ext cx="4628441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de Cardenas, </a:t>
            </a:r>
            <a:r>
              <a:rPr lang="en-US" sz="1600" i="1" dirty="0">
                <a:solidFill>
                  <a:srgbClr val="002966"/>
                </a:solidFill>
              </a:rPr>
              <a:t>et al. J Hosp Med</a:t>
            </a:r>
            <a:r>
              <a:rPr lang="en-US" sz="1600" dirty="0">
                <a:solidFill>
                  <a:srgbClr val="002966"/>
                </a:solidFill>
              </a:rPr>
              <a:t>, 2015.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CAB023-D76E-B5B5-1A6C-898C7131E198}"/>
              </a:ext>
            </a:extLst>
          </p:cNvPr>
          <p:cNvCxnSpPr>
            <a:cxnSpLocks/>
          </p:cNvCxnSpPr>
          <p:nvPr/>
        </p:nvCxnSpPr>
        <p:spPr>
          <a:xfrm>
            <a:off x="608813" y="5670641"/>
            <a:ext cx="403692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68AAA4-FCA7-1CB5-A6A4-7700CEF4B545}"/>
              </a:ext>
            </a:extLst>
          </p:cNvPr>
          <p:cNvSpPr txBox="1"/>
          <p:nvPr/>
        </p:nvSpPr>
        <p:spPr>
          <a:xfrm>
            <a:off x="5161935" y="5485975"/>
            <a:ext cx="489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966"/>
                </a:solidFill>
              </a:rPr>
              <a:t>≤0.2 </a:t>
            </a:r>
            <a:r>
              <a:rPr lang="el-GR" b="0" i="0" dirty="0">
                <a:solidFill>
                  <a:srgbClr val="002966"/>
                </a:solidFill>
                <a:effectLst/>
              </a:rPr>
              <a:t>μ</a:t>
            </a:r>
            <a:r>
              <a:rPr lang="en-US" dirty="0">
                <a:solidFill>
                  <a:srgbClr val="002966"/>
                </a:solidFill>
              </a:rPr>
              <a:t>g/kg/min NE equivalents</a:t>
            </a:r>
          </a:p>
        </p:txBody>
      </p:sp>
    </p:spTree>
    <p:extLst>
      <p:ext uri="{BB962C8B-B14F-4D97-AF65-F5344CB8AC3E}">
        <p14:creationId xmlns:p14="http://schemas.microsoft.com/office/powerpoint/2010/main" val="2320180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Steroids in septic shock</a:t>
            </a:r>
          </a:p>
        </p:txBody>
      </p:sp>
    </p:spTree>
    <p:extLst>
      <p:ext uri="{BB962C8B-B14F-4D97-AF65-F5344CB8AC3E}">
        <p14:creationId xmlns:p14="http://schemas.microsoft.com/office/powerpoint/2010/main" val="407501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3BFC03-DCB7-26D4-8E1F-80F1B6FD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is sepsis defined?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CBADCC5-E6ED-3468-43FA-B57BB9723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98" y="1489387"/>
            <a:ext cx="10515600" cy="48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From Greek word </a:t>
            </a:r>
            <a:r>
              <a:rPr lang="en-US" dirty="0" err="1"/>
              <a:t>sipsi</a:t>
            </a:r>
            <a:r>
              <a:rPr lang="en-US" dirty="0"/>
              <a:t> “to make rotten” or </a:t>
            </a:r>
            <a:r>
              <a:rPr lang="en-US" dirty="0" err="1"/>
              <a:t>sepo</a:t>
            </a:r>
            <a:r>
              <a:rPr lang="en-US" dirty="0"/>
              <a:t> “I rot”</a:t>
            </a:r>
          </a:p>
          <a:p>
            <a:pPr marL="0" indent="0">
              <a:buNone/>
            </a:pPr>
            <a:r>
              <a:rPr lang="en-US" dirty="0"/>
              <a:t>Found in poems of Homer (800 BC)</a:t>
            </a:r>
          </a:p>
          <a:p>
            <a:pPr marL="0" indent="0">
              <a:buNone/>
            </a:pPr>
            <a:r>
              <a:rPr lang="en-US" dirty="0"/>
              <a:t>Found in writings of Hippocrates (400 BC)</a:t>
            </a:r>
          </a:p>
        </p:txBody>
      </p:sp>
    </p:spTree>
    <p:extLst>
      <p:ext uri="{BB962C8B-B14F-4D97-AF65-F5344CB8AC3E}">
        <p14:creationId xmlns:p14="http://schemas.microsoft.com/office/powerpoint/2010/main" val="2035086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Steroids in septic shock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909A2-67B9-3D29-FF43-8E3B170B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94" y="1681127"/>
            <a:ext cx="10247811" cy="828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DABF48-D1A8-F546-E5F8-CC92DE9E5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0" y="5388327"/>
            <a:ext cx="6553200" cy="1364726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FFD1E78-F6A1-1B9F-C18B-6220C78BAF98}"/>
              </a:ext>
            </a:extLst>
          </p:cNvPr>
          <p:cNvSpPr txBox="1">
            <a:spLocks/>
          </p:cNvSpPr>
          <p:nvPr/>
        </p:nvSpPr>
        <p:spPr>
          <a:xfrm>
            <a:off x="6355080" y="6180360"/>
            <a:ext cx="5836920" cy="67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 Intensive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Evans, </a:t>
            </a:r>
            <a:r>
              <a:rPr lang="en-US" sz="1600" i="1" dirty="0">
                <a:solidFill>
                  <a:srgbClr val="002966"/>
                </a:solidFill>
              </a:rPr>
              <a:t>et al., Critical Care Medicine</a:t>
            </a:r>
            <a:r>
              <a:rPr lang="en-US" sz="1600" dirty="0">
                <a:solidFill>
                  <a:srgbClr val="002966"/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1950449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Steroids in septic shock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909A2-67B9-3D29-FF43-8E3B170B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" y="1200027"/>
            <a:ext cx="10247811" cy="828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69224-055F-F00D-9BDF-6A361A13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26941"/>
            <a:ext cx="4213602" cy="789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15F5C-C5B1-3BBF-C5B8-8D3D0913F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532764"/>
            <a:ext cx="4213602" cy="766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026BA-51B0-5272-E617-4919401A3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694456"/>
            <a:ext cx="4213602" cy="674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728347-BFF8-5EE4-C2A9-89CFF19AED2D}"/>
              </a:ext>
            </a:extLst>
          </p:cNvPr>
          <p:cNvSpPr txBox="1"/>
          <p:nvPr/>
        </p:nvSpPr>
        <p:spPr>
          <a:xfrm>
            <a:off x="3142803" y="5521498"/>
            <a:ext cx="8900557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600" dirty="0">
                <a:solidFill>
                  <a:srgbClr val="002966"/>
                </a:solidFill>
              </a:rPr>
              <a:t>Gordon, </a:t>
            </a:r>
            <a:r>
              <a:rPr lang="en-US" sz="1600" i="1" dirty="0">
                <a:solidFill>
                  <a:srgbClr val="002966"/>
                </a:solidFill>
              </a:rPr>
              <a:t>et al. JAMA</a:t>
            </a:r>
            <a:r>
              <a:rPr lang="en-US" sz="1600" dirty="0">
                <a:solidFill>
                  <a:srgbClr val="002966"/>
                </a:solidFill>
              </a:rPr>
              <a:t>, 2016.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Vekatesh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, 2018.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Annanne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NEJM</a:t>
            </a:r>
            <a:r>
              <a:rPr lang="en-US" sz="1600" dirty="0">
                <a:solidFill>
                  <a:srgbClr val="002966"/>
                </a:solidFill>
              </a:rPr>
              <a:t>, 2018.</a:t>
            </a:r>
          </a:p>
          <a:p>
            <a:pPr algn="r"/>
            <a:r>
              <a:rPr lang="en-US" sz="1600" dirty="0" err="1">
                <a:solidFill>
                  <a:srgbClr val="002966"/>
                </a:solidFill>
              </a:rPr>
              <a:t>Rygård</a:t>
            </a:r>
            <a:r>
              <a:rPr lang="en-US" sz="1600" dirty="0">
                <a:solidFill>
                  <a:srgbClr val="002966"/>
                </a:solidFill>
              </a:rPr>
              <a:t>, </a:t>
            </a:r>
            <a:r>
              <a:rPr lang="en-US" sz="1600" i="1" dirty="0">
                <a:solidFill>
                  <a:srgbClr val="002966"/>
                </a:solidFill>
              </a:rPr>
              <a:t>et al. Intensive Care Medicine</a:t>
            </a:r>
            <a:r>
              <a:rPr lang="en-US" sz="1600" dirty="0">
                <a:solidFill>
                  <a:srgbClr val="002966"/>
                </a:solidFill>
              </a:rPr>
              <a:t>, 2018. </a:t>
            </a:r>
          </a:p>
          <a:p>
            <a:pPr algn="r"/>
            <a:r>
              <a:rPr lang="en-US" sz="1600" dirty="0">
                <a:solidFill>
                  <a:srgbClr val="002966"/>
                </a:solidFill>
              </a:rPr>
              <a:t>Fang, </a:t>
            </a:r>
            <a:r>
              <a:rPr lang="en-US" sz="1600" i="1" dirty="0">
                <a:solidFill>
                  <a:srgbClr val="002966"/>
                </a:solidFill>
              </a:rPr>
              <a:t>et al. JAMA Internal Medicine</a:t>
            </a:r>
            <a:r>
              <a:rPr lang="en-US" sz="1600" dirty="0">
                <a:solidFill>
                  <a:srgbClr val="002966"/>
                </a:solidFill>
              </a:rPr>
              <a:t>, 2019.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3CD83F-3A2F-4C90-BE73-3917EABEA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674" y="2571160"/>
            <a:ext cx="4939775" cy="857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89B74-DC53-987D-B652-C030EA213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674" y="3700671"/>
            <a:ext cx="4895550" cy="7558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199EA5-408E-276A-DFE1-2EE5201F7672}"/>
              </a:ext>
            </a:extLst>
          </p:cNvPr>
          <p:cNvSpPr/>
          <p:nvPr/>
        </p:nvSpPr>
        <p:spPr>
          <a:xfrm>
            <a:off x="10439400" y="2329538"/>
            <a:ext cx="1143000" cy="42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40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 of recommendations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73C345B-B73B-0EFA-B3C5-C3E1F3DD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22" y="1177081"/>
            <a:ext cx="11385755" cy="4508102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/>
              <a:t>Antimicrobial timing</a:t>
            </a:r>
            <a:r>
              <a:rPr lang="en-US" sz="2000" dirty="0"/>
              <a:t>: </a:t>
            </a:r>
          </a:p>
          <a:p>
            <a:pPr marL="0" indent="0">
              <a:buNone/>
            </a:pPr>
            <a:r>
              <a:rPr lang="en-US" sz="2000" dirty="0"/>
              <a:t>	Deliver ASAP in sepsis or undifferentiated shock possibly due to sepsis</a:t>
            </a:r>
          </a:p>
          <a:p>
            <a:pPr marL="0" indent="0">
              <a:buNone/>
            </a:pPr>
            <a:r>
              <a:rPr lang="en-US" sz="2000" dirty="0"/>
              <a:t>	Do a rapid evaluation of possible sepsis, treatment decision in 3 hours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sym typeface="Wingdings" pitchFamily="2" charset="2"/>
              </a:rPr>
              <a:t> Only 65% of patients with sepsis who arrive hypotensive are treated within 3 hours.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Fluid type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Use balanced fluid (</a:t>
            </a:r>
            <a:r>
              <a:rPr lang="en-US" sz="2000" i="1" dirty="0"/>
              <a:t>e.g.</a:t>
            </a:r>
            <a:r>
              <a:rPr lang="en-US" sz="2000" dirty="0"/>
              <a:t>, Lactated Ringer’s) in all or nearly all patients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sym typeface="Wingdings" pitchFamily="2" charset="2"/>
              </a:rPr>
              <a:t> Only 14% of patients with septic shock are getting balanced fluid resuscitation.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Fluid resuscitation volume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30ml/kg IBW should be default, a few may need less, some may need more</a:t>
            </a:r>
          </a:p>
          <a:p>
            <a:pPr marL="0" indent="0">
              <a:buNone/>
            </a:pPr>
            <a:r>
              <a:rPr lang="en-US" sz="2000" dirty="0"/>
              <a:t>	Further resuscitation beyond 30ml/mg should guided by serial clinical assessment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sym typeface="Wingdings" pitchFamily="2" charset="2"/>
              </a:rPr>
              <a:t> Only 45% of patients initiated on vasopressors for septic shock get 30ml/kg IBW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Peripheral vasopressor administration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This is accruing evidence of safety, must have a safety/monitoring protocol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68920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sepsis and how is it defined operationally?</a:t>
            </a:r>
          </a:p>
          <a:p>
            <a:r>
              <a:rPr lang="en-US" dirty="0"/>
              <a:t>How can sepsis be identified quickly?</a:t>
            </a:r>
          </a:p>
          <a:p>
            <a:r>
              <a:rPr lang="en-US" dirty="0"/>
              <a:t>What’s new in (and since) the 2021 Surviving Sepsis Campaign Guidelines?</a:t>
            </a:r>
          </a:p>
          <a:p>
            <a:r>
              <a:rPr lang="en-US" dirty="0"/>
              <a:t>What I tell my team</a:t>
            </a:r>
          </a:p>
        </p:txBody>
      </p:sp>
    </p:spTree>
    <p:extLst>
      <p:ext uri="{BB962C8B-B14F-4D97-AF65-F5344CB8AC3E}">
        <p14:creationId xmlns:p14="http://schemas.microsoft.com/office/powerpoint/2010/main" val="16805635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 tell my team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73C345B-B73B-0EFA-B3C5-C3E1F3DD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22" y="1442125"/>
            <a:ext cx="11385755" cy="488408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Ask “could this be sepsis?” for s/s of infection or undifferentiated critical illness.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Give antibiotics ASAP for any patient with sepsis or undifferentiated shock.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Do a rapid eval of infectious vs non-infectious causes in patients with possible sepsis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Check lactate in all patients with sepsis.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Give an LR bolus to all patients with sepsis-induced hypoperfusion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(lactate&gt;2, SBP&lt;90, SBP 40+ below baseline)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30ml/kg IBW is a good rule of thumb, but give smaller increments and watch closely in patients with severe/critical aortic stenosis or LVEF&lt;25%.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4306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 tell my team…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73C345B-B73B-0EFA-B3C5-C3E1F3DD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495133"/>
            <a:ext cx="11139520" cy="488408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If the patient is hypotensive after antibiotics and 30ml/kg: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consider: are antibiotics appropriate? is source control an issue?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trend clinical trajectory (blood pressure, lactate, cap refill, mentation) and volume assessment to guide further fluid administration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start norepinephrine (okay to initiate via a PIV)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9136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 tell my team…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73C345B-B73B-0EFA-B3C5-C3E1F3DD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415620"/>
            <a:ext cx="11139520" cy="488408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If the patient is still on vasopressor and not rapidly improving after 4 hours: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re-consider: are antibiotics appropriate? is source control an issue?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start IV hydrocortisone 50mg q6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place a central line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add vasopressin if norepinephrine is &gt;0.2 mcg/kg/min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004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C7FAC-D7F4-007D-2293-C82BA254E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 tell my team…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73C345B-B73B-0EFA-B3C5-C3E1F3DD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455377"/>
            <a:ext cx="11139520" cy="488408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On daily rounds: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Continually reassess likelihood of infection; stop antimicrobials as soon as infection deemed unlikely.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Stop vasopressin when norepinephrine is ≤0.2 mcg/kg/min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Stop hydrocortisone when off vasopressors (I often do 25 mg x 4 doses, then stop)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Reconcile and titrate meds daily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(make a note of all new starts and ongoing holds with brief rationale, pass along that information at ICU discharge).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u="sng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0129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400" dirty="0"/>
              <a:t>Questions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ED2980-456B-B61D-07E1-42C123A9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72" y="1801401"/>
            <a:ext cx="4889856" cy="325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50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“modern” definition in 1992 (Sepsis-1)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FA46E-89CB-EE40-851C-5D5596032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" y="1784498"/>
            <a:ext cx="6677247" cy="374434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06865-26EC-E446-9F12-AC895AEE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3032" y="2432621"/>
            <a:ext cx="3570767" cy="37443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“Too much inflammation”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D3207-3A38-C44B-8462-FF6D81135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88" y="3304445"/>
            <a:ext cx="2000693" cy="2000693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391656"/>
            <a:ext cx="3185161" cy="274320"/>
          </a:xfrm>
          <a:prstGeom prst="rect">
            <a:avLst/>
          </a:prstGeom>
        </p:spPr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Bone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Chest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71487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AF69F7-4796-C777-4FCB-4E5386522955}"/>
              </a:ext>
            </a:extLst>
          </p:cNvPr>
          <p:cNvSpPr/>
          <p:nvPr/>
        </p:nvSpPr>
        <p:spPr>
          <a:xfrm>
            <a:off x="-114300" y="-408214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AB6FCF-9F14-8E86-1991-94752182496F}"/>
              </a:ext>
            </a:extLst>
          </p:cNvPr>
          <p:cNvSpPr/>
          <p:nvPr/>
        </p:nvSpPr>
        <p:spPr>
          <a:xfrm>
            <a:off x="-149679" y="-391886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5D2DA-FC13-544A-B9AC-C9B0DC8ED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90" y="792875"/>
            <a:ext cx="6549563" cy="488006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456970"/>
            <a:ext cx="3185161" cy="2743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Bone </a:t>
            </a:r>
            <a:r>
              <a:rPr lang="en-US" sz="1600" i="1" dirty="0">
                <a:solidFill>
                  <a:srgbClr val="002966"/>
                </a:solidFill>
                <a:cs typeface="Arial" panose="020B0604020202020204" pitchFamily="34" charset="0"/>
              </a:rPr>
              <a:t>et al. Chest</a:t>
            </a:r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, 1992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4CA2A1-79FF-AA42-8526-C7CAFAF65A0F}"/>
              </a:ext>
            </a:extLst>
          </p:cNvPr>
          <p:cNvSpPr/>
          <p:nvPr/>
        </p:nvSpPr>
        <p:spPr>
          <a:xfrm>
            <a:off x="3176543" y="3193713"/>
            <a:ext cx="1063256" cy="4692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EFE6FA-EF58-034D-AB14-8B0B772E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367" y="1159329"/>
            <a:ext cx="4676553" cy="4880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“Systemic Inflammatory Response Syndrome” (SIRS)</a:t>
            </a:r>
          </a:p>
          <a:p>
            <a:pPr marL="0" indent="0">
              <a:buNone/>
            </a:pPr>
            <a:r>
              <a:rPr lang="en-US" sz="2400" dirty="0"/>
              <a:t>A systemic inflammatory response seen following a wide variety of insults:</a:t>
            </a:r>
          </a:p>
          <a:p>
            <a:pPr marL="0" indent="0">
              <a:buNone/>
            </a:pPr>
            <a:r>
              <a:rPr lang="en-US" sz="2400" dirty="0"/>
              <a:t>2 or more:</a:t>
            </a:r>
          </a:p>
          <a:p>
            <a:r>
              <a:rPr lang="en-US" sz="2400" dirty="0"/>
              <a:t>Temperature &lt;36C or &gt;38C</a:t>
            </a:r>
          </a:p>
          <a:p>
            <a:r>
              <a:rPr lang="en-US" sz="2400" dirty="0"/>
              <a:t>Heart Rate &gt;90</a:t>
            </a:r>
          </a:p>
          <a:p>
            <a:r>
              <a:rPr lang="en-US" sz="2400" dirty="0"/>
              <a:t>Respiratory Rate &gt;20</a:t>
            </a:r>
          </a:p>
          <a:p>
            <a:r>
              <a:rPr lang="en-US" sz="2400" dirty="0"/>
              <a:t>WBC &lt;4 or &gt;12</a:t>
            </a:r>
          </a:p>
        </p:txBody>
      </p:sp>
    </p:spTree>
    <p:extLst>
      <p:ext uri="{BB962C8B-B14F-4D97-AF65-F5344CB8AC3E}">
        <p14:creationId xmlns:p14="http://schemas.microsoft.com/office/powerpoint/2010/main" val="276962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9A480F-0728-C25F-DA94-4F6A765E249D}"/>
              </a:ext>
            </a:extLst>
          </p:cNvPr>
          <p:cNvSpPr/>
          <p:nvPr/>
        </p:nvSpPr>
        <p:spPr>
          <a:xfrm>
            <a:off x="-114300" y="-408214"/>
            <a:ext cx="12491357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D2410-8192-D54E-88F9-92789BA5A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47759" y="6460644"/>
            <a:ext cx="3185161" cy="27432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Bone </a:t>
            </a:r>
            <a:r>
              <a:rPr lang="en-US" sz="1600" i="1" dirty="0">
                <a:solidFill>
                  <a:srgbClr val="002966"/>
                </a:solidFill>
                <a:cs typeface="Arial" panose="020B0604020202020204" pitchFamily="34" charset="0"/>
              </a:rPr>
              <a:t>et al. Chest</a:t>
            </a:r>
            <a:r>
              <a:rPr lang="en-US" sz="1600" dirty="0">
                <a:solidFill>
                  <a:srgbClr val="002966"/>
                </a:solidFill>
                <a:cs typeface="Arial" panose="020B0604020202020204" pitchFamily="34" charset="0"/>
              </a:rPr>
              <a:t>, 1992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EFE6FA-EF58-034D-AB14-8B0B772E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629030"/>
            <a:ext cx="5880099" cy="5762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2+ abnormalities: temperature, heart rate, respirations, white blood cells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SIRS + infection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Sepsis + acute organ dysfunction</a:t>
            </a:r>
          </a:p>
          <a:p>
            <a:pPr marL="0" indent="0">
              <a:buNone/>
            </a:pPr>
            <a:r>
              <a:rPr lang="en-US" dirty="0"/>
              <a:t>(delirium, hypoxia, AKI, etc.)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Severe Sepsis, where acute organ dysfunction includes inadequate organ perfusion.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ABFEB50-8C59-F24A-BD92-0E2573763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700911"/>
              </p:ext>
            </p:extLst>
          </p:nvPr>
        </p:nvGraphicFramePr>
        <p:xfrm>
          <a:off x="838201" y="414337"/>
          <a:ext cx="4191000" cy="602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90649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CMR1">
      <a:majorFont>
        <a:latin typeface="Franklin Gothic Medium Con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7442</TotalTime>
  <Words>3216</Words>
  <Application>Microsoft Macintosh PowerPoint</Application>
  <PresentationFormat>Widescreen</PresentationFormat>
  <Paragraphs>541</Paragraphs>
  <Slides>68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Franklin Gothic Medium Cond</vt:lpstr>
      <vt:lpstr>Helvetica</vt:lpstr>
      <vt:lpstr>Source Sans Pro</vt:lpstr>
      <vt:lpstr>Wingdings</vt:lpstr>
      <vt:lpstr>Wingdings 2</vt:lpstr>
      <vt:lpstr>1_Office Theme</vt:lpstr>
      <vt:lpstr>PowerPoint Presentation</vt:lpstr>
      <vt:lpstr>Disclosures</vt:lpstr>
      <vt:lpstr>Talk Outline and Objectives</vt:lpstr>
      <vt:lpstr>What is sepsis?</vt:lpstr>
      <vt:lpstr>What is sepsis?</vt:lpstr>
      <vt:lpstr>How is sepsis defined?</vt:lpstr>
      <vt:lpstr>First “modern” definition in 1992 (Sepsis-1)</vt:lpstr>
      <vt:lpstr>PowerPoint Presentation</vt:lpstr>
      <vt:lpstr>PowerPoint Presentation</vt:lpstr>
      <vt:lpstr>Little changed with Sepsis-2</vt:lpstr>
      <vt:lpstr>Larger conceptual changes with Sepsis-3 </vt:lpstr>
      <vt:lpstr>Life-threatening acute organ dysfunction = 2+ new SOFA points</vt:lpstr>
      <vt:lpstr>Summary of sepsis definitions over time</vt:lpstr>
      <vt:lpstr>Interim Summary</vt:lpstr>
      <vt:lpstr>Talk Outline and Objectives</vt:lpstr>
      <vt:lpstr>PowerPoint Presentation</vt:lpstr>
      <vt:lpstr>qSOFA: a tool to rapidly identify infected patients at highest risk for a poor outcome, good for triage not for screening</vt:lpstr>
      <vt:lpstr>PowerPoint Presentation</vt:lpstr>
      <vt:lpstr>PowerPoint Presentation</vt:lpstr>
      <vt:lpstr>PowerPoint Presentation</vt:lpstr>
      <vt:lpstr>PowerPoint Presentation</vt:lpstr>
      <vt:lpstr>Interim Summary</vt:lpstr>
      <vt:lpstr>Talk Outline and Objectives</vt:lpstr>
      <vt:lpstr>A little background on SSC methods…</vt:lpstr>
      <vt:lpstr>A little background on SSC methods…</vt:lpstr>
      <vt:lpstr>Breakdown of 93 statements in 2021 SSC Guidelines</vt:lpstr>
      <vt:lpstr>Antimicrobial timing</vt:lpstr>
      <vt:lpstr>Background for antimicrobial timing recs</vt:lpstr>
      <vt:lpstr>Concerns about driving overuse and resistance </vt:lpstr>
      <vt:lpstr>Concerns about driving overuse and resistance </vt:lpstr>
      <vt:lpstr>PowerPoint Presentation</vt:lpstr>
      <vt:lpstr>Urgent unanswered question</vt:lpstr>
      <vt:lpstr>Urgent unanswered question</vt:lpstr>
      <vt:lpstr>Trends in 152-hospital cohort (2013 to 2018)</vt:lpstr>
      <vt:lpstr>Most hospitals had concurrent improvements</vt:lpstr>
      <vt:lpstr>Antimicrobial timing</vt:lpstr>
      <vt:lpstr>Real-world practice in Michigan</vt:lpstr>
      <vt:lpstr>Fluid type</vt:lpstr>
      <vt:lpstr>Fluid type</vt:lpstr>
      <vt:lpstr>Fluid type</vt:lpstr>
      <vt:lpstr>Update 1: Best to start balanced fluid early</vt:lpstr>
      <vt:lpstr>Update 2: More data supporting balanced fluid (BaSICS)</vt:lpstr>
      <vt:lpstr>Update 3: Meta-analysis supporting balanced fluid</vt:lpstr>
      <vt:lpstr>Fluid type: suggest  recommend balanced fluids</vt:lpstr>
      <vt:lpstr>Real-world practice in Michigan</vt:lpstr>
      <vt:lpstr>Fluid resuscitation volume</vt:lpstr>
      <vt:lpstr>Fluid resuscitation volume</vt:lpstr>
      <vt:lpstr>Background for initial fluid volume</vt:lpstr>
      <vt:lpstr>Background for subsequent fluid</vt:lpstr>
      <vt:lpstr>Update: CLASSIC trial</vt:lpstr>
      <vt:lpstr>Update: Equivalent restrictive vs liberal (CLASSIC)</vt:lpstr>
      <vt:lpstr>Update: Equivalent restrictive vs liberal (CLASSIC)</vt:lpstr>
      <vt:lpstr>Fluid resuscitation volume</vt:lpstr>
      <vt:lpstr>Real-world practice in Michigan</vt:lpstr>
      <vt:lpstr>Vasopressor initiation</vt:lpstr>
      <vt:lpstr>Vasopressor initiation</vt:lpstr>
      <vt:lpstr>Vasopressor initiation</vt:lpstr>
      <vt:lpstr>Peripheral vasopressor administration</vt:lpstr>
      <vt:lpstr>Steroids in septic shock</vt:lpstr>
      <vt:lpstr>Steroids in septic shock</vt:lpstr>
      <vt:lpstr>Steroids in septic shock</vt:lpstr>
      <vt:lpstr>Summary of recommendations</vt:lpstr>
      <vt:lpstr>Talk Outline and Objectives</vt:lpstr>
      <vt:lpstr>What I tell my team</vt:lpstr>
      <vt:lpstr>What I tell my team…</vt:lpstr>
      <vt:lpstr>What I tell my team…</vt:lpstr>
      <vt:lpstr>What I tell my team…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Korpela, Peggy R.</dc:creator>
  <cp:lastModifiedBy>Prescott, Hallie</cp:lastModifiedBy>
  <cp:revision>514</cp:revision>
  <cp:lastPrinted>2022-10-27T14:55:49Z</cp:lastPrinted>
  <dcterms:created xsi:type="dcterms:W3CDTF">2017-10-12T17:24:32Z</dcterms:created>
  <dcterms:modified xsi:type="dcterms:W3CDTF">2022-11-16T02:51:58Z</dcterms:modified>
</cp:coreProperties>
</file>