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57" r:id="rId4"/>
    <p:sldId id="258" r:id="rId5"/>
    <p:sldId id="268" r:id="rId6"/>
    <p:sldId id="260" r:id="rId7"/>
    <p:sldId id="259" r:id="rId8"/>
    <p:sldId id="269" r:id="rId9"/>
    <p:sldId id="270" r:id="rId10"/>
    <p:sldId id="263" r:id="rId11"/>
    <p:sldId id="275" r:id="rId12"/>
    <p:sldId id="267" r:id="rId13"/>
    <p:sldId id="274" r:id="rId14"/>
    <p:sldId id="273" r:id="rId15"/>
    <p:sldId id="271" r:id="rId16"/>
    <p:sldId id="272" r:id="rId17"/>
    <p:sldId id="265" r:id="rId18"/>
    <p:sldId id="276" r:id="rId19"/>
    <p:sldId id="264" r:id="rId20"/>
    <p:sldId id="277" r:id="rId21"/>
    <p:sldId id="278" r:id="rId22"/>
    <p:sldId id="279" r:id="rId23"/>
    <p:sldId id="262" r:id="rId24"/>
    <p:sldId id="280" r:id="rId25"/>
    <p:sldId id="281" r:id="rId26"/>
    <p:sldId id="282" r:id="rId27"/>
    <p:sldId id="283" r:id="rId28"/>
    <p:sldId id="285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F18AF0-A1B7-FC46-B6E1-46959296A172}" v="1146" dt="2023-02-02T21:52:40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1415"/>
  </p:normalViewPr>
  <p:slideViewPr>
    <p:cSldViewPr snapToGrid="0" snapToObjects="1">
      <p:cViewPr varScale="1">
        <p:scale>
          <a:sx n="76" d="100"/>
          <a:sy n="76" d="100"/>
        </p:scale>
        <p:origin x="21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CC0AD-93DE-364D-9A9E-D54299F34BCE}" type="datetimeFigureOut">
              <a:rPr lang="en-US" smtClean="0"/>
              <a:t>2/1/23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C4A4D-AF80-B947-A316-1B48C4278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C4A4D-AF80-B947-A316-1B48C4278C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2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34C90-8406-BDFE-8373-3B334D2B5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1FF7B-FA46-C660-80F6-4D6C11EA6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B53CB-24D4-8A44-A73A-2B7E56FC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D63-B5FF-474C-B871-00FC1DD69832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273E3-0C31-1C72-A67C-ED36A9B4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22EAF-B3B1-FA0C-BF8B-0657365B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86E5-84ED-C24A-9FC3-6CA6881BD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5957-79C6-0586-D272-17725F5E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B4C13-2CC2-CCDF-0A55-36B7385C2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B69D7-7CB4-4ABB-4945-33F85F2E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D63-B5FF-474C-B871-00FC1DD69832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7A8BE-F9CD-6EBD-B4CF-FEFA8FAD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6106B-29A6-353C-73DA-97427E8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86E5-84ED-C24A-9FC3-6CA6881BD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3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D096F5-D8E5-BDEB-A963-BB0A7E109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15C55-B2C1-A8AF-513B-745B1DB25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2037E-73EB-1A6D-B8CA-178D567E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D63-B5FF-474C-B871-00FC1DD69832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C0529-7EA3-9AAA-C475-3CA64B35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C7C56-73AD-49AC-51A1-5132169D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86E5-84ED-C24A-9FC3-6CA6881BD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B01B-8042-F3BB-0EC2-D417BD29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DE217-962F-CA95-DE93-F4E45E84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6BC74-B50B-2A4C-817F-40746860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D63-B5FF-474C-B871-00FC1DD69832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6E5EB-64B3-963C-EAE1-8A6C0C4B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62051-9DA3-E713-681B-76D1C09A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86E5-84ED-C24A-9FC3-6CA6881BD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0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A49F-5537-4ED8-087F-FA3CED34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8CC15-A0CB-2137-A96F-F8908C878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6C51-A9C9-5AB6-ED08-80ADE324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D63-B5FF-474C-B871-00FC1DD69832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CAB56-2FA7-4CF5-BA8F-3163FFF9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BC76B-3BDC-702A-0102-75431076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86E5-84ED-C24A-9FC3-6CA6881BD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9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6B84-B548-86C5-68B8-B85CF42C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D6A24-2EB7-7856-A4D5-16FA9A833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6A90A-5E70-24A0-BE00-25084E1EE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77B1F-4D96-DCF6-4070-F315AA94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D63-B5FF-474C-B871-00FC1DD69832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F9355-8A00-9ACD-38EE-942B5E02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FA19F-3440-26FC-57C6-F5FE186D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86E5-84ED-C24A-9FC3-6CA6881BD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0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B3215-B431-8082-F5D7-9AFEA89E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721F-6617-6ABB-4D24-999E83808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DE00B-0BA3-56C5-32C1-EB1BB4F69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64FC4-CD8C-A2F4-270F-DC933F002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13F72-F619-D1C0-DA90-172018689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85041D-2013-BFA3-7FB5-82E34507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D63-B5FF-474C-B871-00FC1DD69832}" type="datetimeFigureOut">
              <a:rPr lang="en-US" smtClean="0"/>
              <a:t>2/1/23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191065-D789-A617-C74D-080F2899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27161-3C4A-3101-C62C-5EB2498A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86E5-84ED-C24A-9FC3-6CA6881BD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6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EA04-EFA3-5C95-CA87-F083EA07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69C18-BCAF-3DDB-879A-B0DB06B8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D63-B5FF-474C-B871-00FC1DD69832}" type="datetimeFigureOut">
              <a:rPr lang="en-US" smtClean="0"/>
              <a:t>2/1/23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BF8AD-14F1-D647-5195-4759A062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10906-CDB3-B3A1-3C9E-9696ACA1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86E5-84ED-C24A-9FC3-6CA6881BD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6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FCE78-84B5-7B58-E4A4-C3009CCB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D63-B5FF-474C-B871-00FC1DD69832}" type="datetimeFigureOut">
              <a:rPr lang="en-US" smtClean="0"/>
              <a:t>2/1/23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CC71A-5B49-B2C9-08D9-08DEC031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134D7-7FBA-DD02-3915-352AC483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86E5-84ED-C24A-9FC3-6CA6881BD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9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12ED-E03B-A06B-3620-BD7DF118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E6DEC-CF2C-DD9A-6A06-71832F9A2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456F6-8E12-2DA2-0FB6-B4A09C7E0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2E999-37DF-DBB1-7AD2-6F588B02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D63-B5FF-474C-B871-00FC1DD69832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4379E-7039-7823-A3AA-FC9372EE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B4EE1-18F5-878C-12BD-FEAEF2DA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86E5-84ED-C24A-9FC3-6CA6881BD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1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71F1-FDF2-04D2-3993-9F42800C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000DA8-0767-591E-3AA2-D85E4BCA8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EA439-67DB-4309-FEB6-E05CE0C5B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F24E9-9DB6-BA0C-5172-4EB6CE76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BD63-B5FF-474C-B871-00FC1DD69832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915EF-15D0-BB4D-0246-67F0D0A0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6B3D7-F613-4097-DF6D-35624E8E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486E5-84ED-C24A-9FC3-6CA6881BD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4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7A218F-3329-0EE6-02D8-EA753F84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22E91-A981-1E73-59BF-2BEF28F9F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09577-5135-4BBD-E6D2-5BC0AA576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BD63-B5FF-474C-B871-00FC1DD69832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FDDFB-15BD-599C-105C-4C4001915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AA0AE-D003-E935-4176-D7DB81C4E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486E5-84ED-C24A-9FC3-6CA6881BD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0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22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4.pn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50.jp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4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3.png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thobullet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85FD4-3F9C-93C3-0A81-13F5807B7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Posterior Tibial Tendon Dysfunction: The Importance of Standing Foot and Ankle X-rays and Exams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7AD95-56F1-1FEA-1AFB-5894D3C03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Autofit/>
          </a:bodyPr>
          <a:lstStyle/>
          <a:p>
            <a:endParaRPr lang="en-US" sz="3200"/>
          </a:p>
          <a:p>
            <a:r>
              <a:rPr lang="en-US" sz="3200" err="1"/>
              <a:t>Namory</a:t>
            </a:r>
            <a:r>
              <a:rPr lang="en-US" sz="3200"/>
              <a:t> </a:t>
            </a:r>
            <a:r>
              <a:rPr lang="en-US" sz="3200" err="1"/>
              <a:t>Bagayoko</a:t>
            </a:r>
            <a:r>
              <a:rPr lang="en-US" sz="3200"/>
              <a:t>, MD</a:t>
            </a:r>
          </a:p>
          <a:p>
            <a:r>
              <a:rPr lang="en-US" sz="3200"/>
              <a:t>February 3,2023</a:t>
            </a:r>
          </a:p>
        </p:txBody>
      </p:sp>
    </p:spTree>
    <p:extLst>
      <p:ext uri="{BB962C8B-B14F-4D97-AF65-F5344CB8AC3E}">
        <p14:creationId xmlns:p14="http://schemas.microsoft.com/office/powerpoint/2010/main" val="135350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Diagnosis of PTTD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2C2B21-4B08-11BD-F556-E73E823B0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613" r="23629"/>
          <a:stretch/>
        </p:blipFill>
        <p:spPr>
          <a:xfrm>
            <a:off x="0" y="2383633"/>
            <a:ext cx="4374525" cy="34244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2AEA81-FB01-1547-EC4A-75B068300E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6" r="20111"/>
          <a:stretch/>
        </p:blipFill>
        <p:spPr>
          <a:xfrm>
            <a:off x="4264847" y="2383633"/>
            <a:ext cx="3876445" cy="3424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069193-9A01-4E1C-375D-1958633E2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292" y="1957064"/>
            <a:ext cx="4008968" cy="4186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BB765F-6651-1467-0BC9-DB8CD0875CBF}"/>
              </a:ext>
            </a:extLst>
          </p:cNvPr>
          <p:cNvSpPr txBox="1"/>
          <p:nvPr/>
        </p:nvSpPr>
        <p:spPr>
          <a:xfrm>
            <a:off x="838200" y="6117317"/>
            <a:ext cx="333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Posterior Tibial Tendon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33AD3-9EC1-0141-7F18-FA61D49088DC}"/>
              </a:ext>
            </a:extLst>
          </p:cNvPr>
          <p:cNvSpPr txBox="1"/>
          <p:nvPr/>
        </p:nvSpPr>
        <p:spPr>
          <a:xfrm>
            <a:off x="5535913" y="6140038"/>
            <a:ext cx="206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Sinus Tarsi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E0C9AD-090D-4216-C0B9-C5AEF1345DAC}"/>
              </a:ext>
            </a:extLst>
          </p:cNvPr>
          <p:cNvSpPr txBox="1"/>
          <p:nvPr/>
        </p:nvSpPr>
        <p:spPr>
          <a:xfrm>
            <a:off x="8571128" y="6143420"/>
            <a:ext cx="323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/>
              <a:t>Subfibular</a:t>
            </a:r>
            <a:r>
              <a:rPr lang="en-US" sz="2400"/>
              <a:t> Impingement</a:t>
            </a:r>
          </a:p>
        </p:txBody>
      </p:sp>
    </p:spTree>
    <p:extLst>
      <p:ext uri="{BB962C8B-B14F-4D97-AF65-F5344CB8AC3E}">
        <p14:creationId xmlns:p14="http://schemas.microsoft.com/office/powerpoint/2010/main" val="22241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Diagnosis of PTTD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78C16-B30B-CE4E-D41B-F76F88B45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73400" cy="4351338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Progressive Collapse</a:t>
            </a:r>
            <a:endParaRPr lang="en-US"/>
          </a:p>
          <a:p>
            <a:r>
              <a:rPr lang="en-US"/>
              <a:t>Normal Standing Foot Alignment →</a:t>
            </a:r>
          </a:p>
          <a:p>
            <a:r>
              <a:rPr lang="en-US"/>
              <a:t>Pes planus, hindfoot valgus, forefoot abduction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5C369B-EB8D-4CBC-CE77-5B8C37DC9BA4}"/>
              </a:ext>
            </a:extLst>
          </p:cNvPr>
          <p:cNvGrpSpPr/>
          <p:nvPr/>
        </p:nvGrpSpPr>
        <p:grpSpPr>
          <a:xfrm>
            <a:off x="5881361" y="1690688"/>
            <a:ext cx="3859729" cy="4963753"/>
            <a:chOff x="6220028" y="1825625"/>
            <a:chExt cx="3859729" cy="49637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63A94F-84F7-A4D6-ED4C-5FCA543764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1" t="2101" b="3049"/>
            <a:stretch/>
          </p:blipFill>
          <p:spPr>
            <a:xfrm>
              <a:off x="6220028" y="1825625"/>
              <a:ext cx="3859728" cy="1977716"/>
            </a:xfrm>
            <a:prstGeom prst="rect">
              <a:avLst/>
            </a:prstGeom>
          </p:spPr>
        </p:pic>
        <p:pic>
          <p:nvPicPr>
            <p:cNvPr id="14" name="Content Placeholder 4">
              <a:extLst>
                <a:ext uri="{FF2B5EF4-FFF2-40B4-BE49-F238E27FC236}">
                  <a16:creationId xmlns:a16="http://schemas.microsoft.com/office/drawing/2014/main" id="{9D365242-5D39-637D-1688-50EC76A0AA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613" r="23629"/>
            <a:stretch/>
          </p:blipFill>
          <p:spPr>
            <a:xfrm>
              <a:off x="6220029" y="3767876"/>
              <a:ext cx="3859728" cy="302150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F4E275D-D5EB-76CC-971D-D2C56B0AC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425" y="1690688"/>
            <a:ext cx="6197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Importance of Standing Foot and Ankle X-rays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47DCE-7E6E-7111-469B-7F450DF1F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4" y="2099733"/>
            <a:ext cx="4852024" cy="3441362"/>
          </a:xfrm>
        </p:spPr>
        <p:txBody>
          <a:bodyPr/>
          <a:lstStyle/>
          <a:p>
            <a:r>
              <a:rPr lang="en-US"/>
              <a:t>Nontraumatic ankle pain patients need:</a:t>
            </a:r>
          </a:p>
          <a:p>
            <a:pPr lvl="1"/>
            <a:r>
              <a:rPr lang="en-US"/>
              <a:t>STANDING foot 3 view x-rays</a:t>
            </a:r>
          </a:p>
          <a:p>
            <a:pPr lvl="1"/>
            <a:r>
              <a:rPr lang="en-US"/>
              <a:t>STANDING ankle 3 view x-rays</a:t>
            </a:r>
          </a:p>
          <a:p>
            <a:pPr lvl="1"/>
            <a:endParaRPr lang="en-US"/>
          </a:p>
          <a:p>
            <a:r>
              <a:rPr lang="en-US"/>
              <a:t>Save to Favorites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3F965-E789-5BCA-B4D1-E1CBD05C3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642" y="1503054"/>
            <a:ext cx="5401109" cy="5354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17C717-5F61-EB6B-EAE4-F06FE0825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1" y="2226540"/>
            <a:ext cx="7179110" cy="3441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13DD2A-3484-B499-98C8-96738E975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565" y="2226540"/>
            <a:ext cx="7263261" cy="34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4" y="365125"/>
            <a:ext cx="11290924" cy="1325563"/>
          </a:xfrm>
        </p:spPr>
        <p:txBody>
          <a:bodyPr/>
          <a:lstStyle/>
          <a:p>
            <a:pPr algn="ctr"/>
            <a:r>
              <a:rPr lang="en-US"/>
              <a:t>PTTD Findings on Standing Foot and Ankle X-rays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5E29F14-AF18-287E-7683-AAD453A7FF47}"/>
              </a:ext>
            </a:extLst>
          </p:cNvPr>
          <p:cNvSpPr txBox="1">
            <a:spLocks/>
          </p:cNvSpPr>
          <p:nvPr/>
        </p:nvSpPr>
        <p:spPr>
          <a:xfrm>
            <a:off x="550334" y="2048933"/>
            <a:ext cx="4852024" cy="386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Decreased </a:t>
            </a:r>
            <a:r>
              <a:rPr lang="en-US" err="1"/>
              <a:t>Meary</a:t>
            </a:r>
            <a:r>
              <a:rPr lang="en-US"/>
              <a:t> Angle (Talo-1</a:t>
            </a:r>
            <a:r>
              <a:rPr lang="en-US" baseline="30000"/>
              <a:t>st</a:t>
            </a:r>
            <a:r>
              <a:rPr lang="en-US"/>
              <a:t> metatarsal angle)</a:t>
            </a:r>
          </a:p>
          <a:p>
            <a:r>
              <a:rPr lang="en-US"/>
              <a:t>Decreased Calcaneal Pitch</a:t>
            </a:r>
          </a:p>
          <a:p>
            <a:r>
              <a:rPr lang="en-US"/>
              <a:t>Deceased medial </a:t>
            </a:r>
            <a:r>
              <a:rPr lang="en-US" err="1"/>
              <a:t>cueiform</a:t>
            </a:r>
            <a:r>
              <a:rPr lang="en-US"/>
              <a:t> – floor height</a:t>
            </a:r>
          </a:p>
          <a:p>
            <a:r>
              <a:rPr lang="en-US"/>
              <a:t>Talar head </a:t>
            </a:r>
            <a:r>
              <a:rPr lang="en-US" err="1"/>
              <a:t>uncoverage</a:t>
            </a:r>
            <a:r>
              <a:rPr lang="en-US"/>
              <a:t> / Forefoot </a:t>
            </a:r>
            <a:r>
              <a:rPr lang="en-US" err="1"/>
              <a:t>ABduction</a:t>
            </a:r>
            <a:endParaRPr lang="en-US"/>
          </a:p>
          <a:p>
            <a:r>
              <a:rPr lang="en-US"/>
              <a:t>Talar Tilt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65BF9E-D460-A0A8-DD0A-78137B252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358" y="1655729"/>
            <a:ext cx="6438900" cy="45341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112362-7A9A-D4AA-AD52-D86B1549798D}"/>
              </a:ext>
            </a:extLst>
          </p:cNvPr>
          <p:cNvGrpSpPr/>
          <p:nvPr/>
        </p:nvGrpSpPr>
        <p:grpSpPr>
          <a:xfrm>
            <a:off x="6124141" y="1584325"/>
            <a:ext cx="4995334" cy="5198533"/>
            <a:chOff x="6096000" y="1524000"/>
            <a:chExt cx="4995334" cy="519853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CFB8C5E-7498-914F-0A7B-34AD19961B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575" t="3910" r="13328" b="60382"/>
            <a:stretch/>
          </p:blipFill>
          <p:spPr>
            <a:xfrm>
              <a:off x="6096001" y="1524000"/>
              <a:ext cx="4995333" cy="24488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5A41583-08DC-2DCF-080A-2D28E17191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575" t="57797" r="13328" b="1975"/>
            <a:stretch/>
          </p:blipFill>
          <p:spPr>
            <a:xfrm>
              <a:off x="6096000" y="3963722"/>
              <a:ext cx="4995333" cy="275881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241D0E-3022-84ED-803E-62B90DFC51D5}"/>
              </a:ext>
            </a:extLst>
          </p:cNvPr>
          <p:cNvGrpSpPr/>
          <p:nvPr/>
        </p:nvGrpSpPr>
        <p:grpSpPr>
          <a:xfrm>
            <a:off x="5287730" y="1679375"/>
            <a:ext cx="6962383" cy="5198533"/>
            <a:chOff x="5287730" y="1679375"/>
            <a:chExt cx="6962383" cy="519853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E3BF25D-D4D2-A628-6507-E2BE35A2E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7730" y="1679375"/>
              <a:ext cx="2869135" cy="519853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45425AD-1CE7-9083-1F4A-EB3D9C1C8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9394" y="2144828"/>
              <a:ext cx="4220719" cy="4124061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2093D57-663E-FD79-05A5-6247E6271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7039" y="1962715"/>
            <a:ext cx="4659651" cy="47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01D62E9-9AC7-9BAA-A898-832561BBB52F}"/>
              </a:ext>
            </a:extLst>
          </p:cNvPr>
          <p:cNvGrpSpPr/>
          <p:nvPr/>
        </p:nvGrpSpPr>
        <p:grpSpPr>
          <a:xfrm>
            <a:off x="3196167" y="1414755"/>
            <a:ext cx="8576733" cy="5829300"/>
            <a:chOff x="1346200" y="-3380823"/>
            <a:chExt cx="8576733" cy="58293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54C314F-B8BE-40A5-0EB9-806EABD3D2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9194"/>
            <a:stretch/>
          </p:blipFill>
          <p:spPr>
            <a:xfrm>
              <a:off x="4419600" y="-2739367"/>
              <a:ext cx="5503333" cy="392850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7E951B7-BF5E-9B5A-E389-77A70F1BB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6200" y="-3380823"/>
              <a:ext cx="3073400" cy="58293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F41E92-E98A-68F1-831C-3F529A93E9EC}"/>
              </a:ext>
            </a:extLst>
          </p:cNvPr>
          <p:cNvGrpSpPr/>
          <p:nvPr/>
        </p:nvGrpSpPr>
        <p:grpSpPr>
          <a:xfrm>
            <a:off x="3438369" y="1690688"/>
            <a:ext cx="8753631" cy="5311300"/>
            <a:chOff x="5044882" y="1690688"/>
            <a:chExt cx="7081611" cy="447062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4B1886-1D4A-4C73-B476-A087A553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4882" y="1758532"/>
              <a:ext cx="3665452" cy="437737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65FE45-0C2C-3563-48FC-C62D22247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01507" y="1690688"/>
              <a:ext cx="3424986" cy="44706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Importance of Standing Foot and Ankle X-rays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27B74A-7D6B-3949-2081-0C8BE5A28928}"/>
              </a:ext>
            </a:extLst>
          </p:cNvPr>
          <p:cNvSpPr txBox="1">
            <a:spLocks/>
          </p:cNvSpPr>
          <p:nvPr/>
        </p:nvSpPr>
        <p:spPr>
          <a:xfrm>
            <a:off x="550334" y="2398607"/>
            <a:ext cx="2888035" cy="42731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65 </a:t>
            </a:r>
            <a:r>
              <a:rPr lang="en-US" err="1"/>
              <a:t>yo</a:t>
            </a:r>
            <a:r>
              <a:rPr lang="en-US"/>
              <a:t> female with left ankle pain x 6 months</a:t>
            </a:r>
          </a:p>
          <a:p>
            <a:r>
              <a:rPr lang="en-US"/>
              <a:t>NWB ankle and foot </a:t>
            </a:r>
            <a:r>
              <a:rPr lang="en-US" err="1"/>
              <a:t>xrays</a:t>
            </a:r>
            <a:r>
              <a:rPr lang="en-US"/>
              <a:t> with PCP</a:t>
            </a:r>
          </a:p>
          <a:p>
            <a:r>
              <a:rPr lang="en-US"/>
              <a:t>Radiologist – Normal x-rays</a:t>
            </a:r>
          </a:p>
          <a:p>
            <a:r>
              <a:rPr lang="en-US"/>
              <a:t>Orthopedic Referral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0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Importance of Standing Foot and Ankle X-rays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0A63F8CA-268F-5E31-2DA4-0A8A77986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97686" y="1823508"/>
            <a:ext cx="4278263" cy="4787900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E73A11-777A-037F-7D79-64D183111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178" y="1823508"/>
            <a:ext cx="4165600" cy="47879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3869365-B906-D52D-7FC2-8B6B1DC27038}"/>
              </a:ext>
            </a:extLst>
          </p:cNvPr>
          <p:cNvGrpSpPr/>
          <p:nvPr/>
        </p:nvGrpSpPr>
        <p:grpSpPr>
          <a:xfrm>
            <a:off x="3571178" y="1529820"/>
            <a:ext cx="9698772" cy="5375275"/>
            <a:chOff x="1418184" y="1490132"/>
            <a:chExt cx="9749054" cy="544063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A6C7342-4A0A-EDB5-9736-169D4FA48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8184" y="1490132"/>
              <a:ext cx="3251503" cy="544063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43DFA31-F635-0C1F-E541-6CE576294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2013"/>
            <a:stretch/>
          </p:blipFill>
          <p:spPr>
            <a:xfrm>
              <a:off x="4669688" y="1841816"/>
              <a:ext cx="6497550" cy="4514218"/>
            </a:xfrm>
            <a:prstGeom prst="rect">
              <a:avLst/>
            </a:prstGeom>
          </p:spPr>
        </p:pic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E402202-AAF1-2E63-EAC1-9DE13AEF2923}"/>
              </a:ext>
            </a:extLst>
          </p:cNvPr>
          <p:cNvSpPr txBox="1">
            <a:spLocks/>
          </p:cNvSpPr>
          <p:nvPr/>
        </p:nvSpPr>
        <p:spPr>
          <a:xfrm>
            <a:off x="550334" y="2398607"/>
            <a:ext cx="2888035" cy="427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Orthopedic eval for “ankle pain” 3 months after referral</a:t>
            </a:r>
          </a:p>
          <a:p>
            <a:r>
              <a:rPr lang="en-US"/>
              <a:t>Standing ankle and foot x-rays</a:t>
            </a:r>
          </a:p>
          <a:p>
            <a:r>
              <a:rPr lang="en-US"/>
              <a:t>Radiologist – pes planus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8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6670E59-B626-43C2-9B6B-9DE35C71C244}"/>
              </a:ext>
            </a:extLst>
          </p:cNvPr>
          <p:cNvGrpSpPr/>
          <p:nvPr/>
        </p:nvGrpSpPr>
        <p:grpSpPr>
          <a:xfrm>
            <a:off x="290419" y="2062939"/>
            <a:ext cx="11611162" cy="4106249"/>
            <a:chOff x="-28762" y="2079226"/>
            <a:chExt cx="11611162" cy="410624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7182B61-8D82-03F6-7317-6AFC5A8933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2013"/>
            <a:stretch/>
          </p:blipFill>
          <p:spPr>
            <a:xfrm>
              <a:off x="5682102" y="2079226"/>
              <a:ext cx="5900298" cy="409927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7B4D00-BED9-80D9-AC19-DCC84ACCB1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01" r="24832"/>
            <a:stretch/>
          </p:blipFill>
          <p:spPr>
            <a:xfrm>
              <a:off x="-28762" y="2086202"/>
              <a:ext cx="5901582" cy="409927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Comparison of Supine and Standing Foot and Ankle X-rays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68B9FDE-3B81-1962-D494-B45FE32CA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C9C7A-1CD3-3954-92A6-8EDA08BB54EF}"/>
              </a:ext>
            </a:extLst>
          </p:cNvPr>
          <p:cNvGrpSpPr/>
          <p:nvPr/>
        </p:nvGrpSpPr>
        <p:grpSpPr>
          <a:xfrm>
            <a:off x="2922029" y="1690688"/>
            <a:ext cx="6137304" cy="5167312"/>
            <a:chOff x="2762557" y="1417367"/>
            <a:chExt cx="6110155" cy="54477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546322-F7A2-D59E-9D9B-DFDD9ED2D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2557" y="1417367"/>
              <a:ext cx="2868482" cy="544063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A6C7342-4A0A-EDB5-9736-169D4FA48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1209" y="1424528"/>
              <a:ext cx="3251503" cy="544063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595CBE-AAA9-893E-5C77-C0FC146A20A2}"/>
              </a:ext>
            </a:extLst>
          </p:cNvPr>
          <p:cNvGrpSpPr/>
          <p:nvPr/>
        </p:nvGrpSpPr>
        <p:grpSpPr>
          <a:xfrm>
            <a:off x="2198395" y="2070100"/>
            <a:ext cx="7944312" cy="4795061"/>
            <a:chOff x="2198395" y="2070100"/>
            <a:chExt cx="7944312" cy="47950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6A0F32-2AF3-0D82-8CCE-F0616718D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98395" y="2081664"/>
              <a:ext cx="3812937" cy="478349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73A11-777A-037F-7D79-64D183111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77107" y="2070100"/>
              <a:ext cx="4165600" cy="4787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41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421F6D-72D2-3B76-AFB9-2B43C63FC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42" y="1825625"/>
            <a:ext cx="6637825" cy="4419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1B7716-0164-83F6-70E0-E8B7150D2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541" y="1470842"/>
            <a:ext cx="4193117" cy="520297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32EDB2A-071E-333D-53B3-184CC561AABD}"/>
              </a:ext>
            </a:extLst>
          </p:cNvPr>
          <p:cNvGrpSpPr/>
          <p:nvPr/>
        </p:nvGrpSpPr>
        <p:grpSpPr>
          <a:xfrm>
            <a:off x="5232442" y="1825625"/>
            <a:ext cx="6879698" cy="4351338"/>
            <a:chOff x="5857872" y="1378431"/>
            <a:chExt cx="6041498" cy="34569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6E670F-AD15-4546-22E1-1402E74B6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860" r="55743"/>
            <a:stretch/>
          </p:blipFill>
          <p:spPr>
            <a:xfrm>
              <a:off x="5857872" y="1378431"/>
              <a:ext cx="3139823" cy="34569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BA27F8-5584-53EF-25B7-F10669694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2667"/>
            <a:stretch/>
          </p:blipFill>
          <p:spPr>
            <a:xfrm>
              <a:off x="8997695" y="1378431"/>
              <a:ext cx="2901675" cy="34569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Standing Foot and Ankle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7F66-642B-5912-E138-7BF42EE7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02" y="2365801"/>
            <a:ext cx="4047067" cy="3339042"/>
          </a:xfrm>
        </p:spPr>
        <p:txBody>
          <a:bodyPr>
            <a:normAutofit/>
          </a:bodyPr>
          <a:lstStyle/>
          <a:p>
            <a:r>
              <a:rPr lang="en-US" dirty="0"/>
              <a:t>Standing Posterior Heel Alignment</a:t>
            </a:r>
          </a:p>
          <a:p>
            <a:pPr lvl="1"/>
            <a:r>
              <a:rPr lang="en-US" dirty="0"/>
              <a:t>Hindfoot Valgus</a:t>
            </a:r>
          </a:p>
          <a:p>
            <a:pPr lvl="1"/>
            <a:r>
              <a:rPr lang="en-US" dirty="0"/>
              <a:t>Too Many Toes Sign</a:t>
            </a:r>
          </a:p>
          <a:p>
            <a:r>
              <a:rPr lang="en-US" dirty="0"/>
              <a:t> Single Limb Heel Raise</a:t>
            </a:r>
          </a:p>
        </p:txBody>
      </p:sp>
    </p:spTree>
    <p:extLst>
      <p:ext uri="{BB962C8B-B14F-4D97-AF65-F5344CB8AC3E}">
        <p14:creationId xmlns:p14="http://schemas.microsoft.com/office/powerpoint/2010/main" val="205608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Sitting Foot and Ankle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7F66-642B-5912-E138-7BF42EE7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825625"/>
            <a:ext cx="3225215" cy="3203575"/>
          </a:xfrm>
        </p:spPr>
        <p:txBody>
          <a:bodyPr>
            <a:normAutofit/>
          </a:bodyPr>
          <a:lstStyle/>
          <a:p>
            <a:r>
              <a:rPr lang="en-US"/>
              <a:t>Areas of tenderness</a:t>
            </a:r>
          </a:p>
          <a:p>
            <a:r>
              <a:rPr lang="en-US"/>
              <a:t>Ankle and Hindfoot ROM</a:t>
            </a:r>
          </a:p>
          <a:p>
            <a:r>
              <a:rPr lang="en-US" err="1"/>
              <a:t>Silverskold</a:t>
            </a:r>
            <a:r>
              <a:rPr lang="en-US"/>
              <a:t> Test</a:t>
            </a:r>
          </a:p>
          <a:p>
            <a:r>
              <a:rPr lang="en-US"/>
              <a:t>Strength, Sensation, Pulses</a:t>
            </a:r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91EFF152-752B-69BE-A4BB-A1CB54256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3" r="23629"/>
          <a:stretch/>
        </p:blipFill>
        <p:spPr>
          <a:xfrm>
            <a:off x="3647073" y="3160447"/>
            <a:ext cx="3057789" cy="23937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01980F-BCC2-73C3-C8A5-E0B9252F27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6" r="20111"/>
          <a:stretch/>
        </p:blipFill>
        <p:spPr>
          <a:xfrm>
            <a:off x="6704862" y="3160447"/>
            <a:ext cx="2709632" cy="23937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4FEA9B-0973-5B37-4785-FB77DEDD7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735" y="2948607"/>
            <a:ext cx="2802265" cy="29262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69679DE-AF50-4D01-EDCB-83147D871F92}"/>
              </a:ext>
            </a:extLst>
          </p:cNvPr>
          <p:cNvSpPr txBox="1"/>
          <p:nvPr/>
        </p:nvSpPr>
        <p:spPr>
          <a:xfrm>
            <a:off x="4172635" y="6004282"/>
            <a:ext cx="233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Posterior Tibial Tendon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7E5EE4-29CC-AEBC-1A9E-CC5045BF0AE8}"/>
              </a:ext>
            </a:extLst>
          </p:cNvPr>
          <p:cNvSpPr txBox="1"/>
          <p:nvPr/>
        </p:nvSpPr>
        <p:spPr>
          <a:xfrm>
            <a:off x="7430943" y="6027003"/>
            <a:ext cx="1444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Sinus Tarsi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BFB37E-1B2F-85E6-1AB3-B8975A6CC405}"/>
              </a:ext>
            </a:extLst>
          </p:cNvPr>
          <p:cNvSpPr txBox="1"/>
          <p:nvPr/>
        </p:nvSpPr>
        <p:spPr>
          <a:xfrm>
            <a:off x="9585525" y="6015795"/>
            <a:ext cx="2258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/>
              <a:t>Subfibular</a:t>
            </a:r>
            <a:r>
              <a:rPr lang="en-US" sz="2400"/>
              <a:t> Impingement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2FA340-AFA3-3C3F-182C-11539257C7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129"/>
          <a:stretch/>
        </p:blipFill>
        <p:spPr>
          <a:xfrm>
            <a:off x="4388330" y="2132910"/>
            <a:ext cx="6694158" cy="42868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C74742-02D3-FA7B-DDE8-C5FC1640B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762" y="1690688"/>
            <a:ext cx="4528375" cy="48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Classification of PTTD</a:t>
            </a:r>
            <a:endParaRPr lang="en-US"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1B7893-E2B8-50D4-BFBA-A08B9D1F0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936" y="1428150"/>
            <a:ext cx="5653809" cy="473825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73225F-2682-0815-BBFD-0BC65319C4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1" t="2101" b="3049"/>
          <a:stretch/>
        </p:blipFill>
        <p:spPr>
          <a:xfrm>
            <a:off x="7462214" y="1430865"/>
            <a:ext cx="3981318" cy="2042788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9925CBA-C099-5A1D-54CE-0C07D75D7F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" t="2779" b="4545"/>
          <a:stretch/>
        </p:blipFill>
        <p:spPr>
          <a:xfrm>
            <a:off x="7462214" y="3474412"/>
            <a:ext cx="3979335" cy="2264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51684B-6C52-99EE-5502-5E733CCB0353}"/>
              </a:ext>
            </a:extLst>
          </p:cNvPr>
          <p:cNvSpPr txBox="1"/>
          <p:nvPr/>
        </p:nvSpPr>
        <p:spPr>
          <a:xfrm>
            <a:off x="7462214" y="5738668"/>
            <a:ext cx="39793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cs typeface="Calibri"/>
              </a:rPr>
              <a:t>Stage I – No deformity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7235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7F66-642B-5912-E138-7BF42EE73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I have nothing to Disclose. </a:t>
            </a:r>
          </a:p>
        </p:txBody>
      </p:sp>
    </p:spTree>
    <p:extLst>
      <p:ext uri="{BB962C8B-B14F-4D97-AF65-F5344CB8AC3E}">
        <p14:creationId xmlns:p14="http://schemas.microsoft.com/office/powerpoint/2010/main" val="1613702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Classification of PTTD</a:t>
            </a:r>
            <a:endParaRPr lang="en-US"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1B7893-E2B8-50D4-BFBA-A08B9D1F0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936" y="1428150"/>
            <a:ext cx="5653809" cy="473825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51684B-6C52-99EE-5502-5E733CCB0353}"/>
              </a:ext>
            </a:extLst>
          </p:cNvPr>
          <p:cNvSpPr txBox="1"/>
          <p:nvPr/>
        </p:nvSpPr>
        <p:spPr>
          <a:xfrm>
            <a:off x="6978120" y="4839112"/>
            <a:ext cx="44578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cs typeface="Calibri"/>
              </a:rPr>
              <a:t>Stage II </a:t>
            </a:r>
          </a:p>
          <a:p>
            <a:pPr algn="ctr"/>
            <a:r>
              <a:rPr lang="en-US" sz="2400">
                <a:cs typeface="Calibri"/>
              </a:rPr>
              <a:t>Flexible </a:t>
            </a:r>
            <a:r>
              <a:rPr lang="en-US" sz="2400" err="1">
                <a:cs typeface="Calibri"/>
              </a:rPr>
              <a:t>Hindfoot</a:t>
            </a:r>
            <a:r>
              <a:rPr lang="en-US" sz="2400">
                <a:cs typeface="Calibri"/>
              </a:rPr>
              <a:t> Deformity</a:t>
            </a:r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r="7527" b="23415"/>
          <a:stretch/>
        </p:blipFill>
        <p:spPr>
          <a:xfrm>
            <a:off x="6978120" y="1690688"/>
            <a:ext cx="4457819" cy="31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18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Classification of PTTD</a:t>
            </a:r>
            <a:endParaRPr lang="en-US"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1B7893-E2B8-50D4-BFBA-A08B9D1F0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936" y="1428150"/>
            <a:ext cx="5653809" cy="473825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51684B-6C52-99EE-5502-5E733CCB0353}"/>
              </a:ext>
            </a:extLst>
          </p:cNvPr>
          <p:cNvSpPr txBox="1"/>
          <p:nvPr/>
        </p:nvSpPr>
        <p:spPr>
          <a:xfrm>
            <a:off x="6978120" y="4839112"/>
            <a:ext cx="44578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cs typeface="Calibri"/>
              </a:rPr>
              <a:t>Stage III </a:t>
            </a:r>
          </a:p>
          <a:p>
            <a:pPr algn="ctr"/>
            <a:r>
              <a:rPr lang="en-US" sz="2400">
                <a:cs typeface="Calibri"/>
              </a:rPr>
              <a:t>Rigid </a:t>
            </a:r>
            <a:r>
              <a:rPr lang="en-US" sz="2400" err="1">
                <a:cs typeface="Calibri"/>
              </a:rPr>
              <a:t>Hindfoot</a:t>
            </a:r>
            <a:r>
              <a:rPr lang="en-US" sz="2400">
                <a:cs typeface="Calibri"/>
              </a:rPr>
              <a:t> Deformity</a:t>
            </a:r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r="7527" b="23415"/>
          <a:stretch/>
        </p:blipFill>
        <p:spPr>
          <a:xfrm>
            <a:off x="6978120" y="1690688"/>
            <a:ext cx="4457819" cy="31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29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Classification of PTTD</a:t>
            </a:r>
            <a:endParaRPr lang="en-US"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1B7893-E2B8-50D4-BFBA-A08B9D1F0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5936" y="1428150"/>
            <a:ext cx="5653809" cy="473825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51684B-6C52-99EE-5502-5E733CCB0353}"/>
              </a:ext>
            </a:extLst>
          </p:cNvPr>
          <p:cNvSpPr txBox="1"/>
          <p:nvPr/>
        </p:nvSpPr>
        <p:spPr>
          <a:xfrm>
            <a:off x="6558827" y="5335406"/>
            <a:ext cx="52593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cs typeface="Calibri"/>
              </a:rPr>
              <a:t>Stage IV:</a:t>
            </a:r>
          </a:p>
          <a:p>
            <a:pPr algn="ctr"/>
            <a:r>
              <a:rPr lang="en-US" sz="2400">
                <a:cs typeface="Calibri"/>
              </a:rPr>
              <a:t> Rigid Deformity with </a:t>
            </a:r>
            <a:r>
              <a:rPr lang="en-US" sz="2400" err="1">
                <a:cs typeface="Calibri"/>
              </a:rPr>
              <a:t>Talar</a:t>
            </a:r>
            <a:r>
              <a:rPr lang="en-US" sz="2400">
                <a:cs typeface="Calibri"/>
              </a:rPr>
              <a:t> Tilt</a:t>
            </a:r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4E275D-D5EB-76CC-971D-D2C56B0AC2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43" r="328"/>
          <a:stretch/>
        </p:blipFill>
        <p:spPr>
          <a:xfrm>
            <a:off x="6558827" y="1690686"/>
            <a:ext cx="2276170" cy="3666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" r="9758"/>
          <a:stretch/>
        </p:blipFill>
        <p:spPr>
          <a:xfrm>
            <a:off x="8834997" y="1690686"/>
            <a:ext cx="2983230" cy="366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34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 of Stage I PTTD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405E63-2B8B-D58D-9BE4-FDE66B96EC35}"/>
              </a:ext>
            </a:extLst>
          </p:cNvPr>
          <p:cNvGrpSpPr/>
          <p:nvPr/>
        </p:nvGrpSpPr>
        <p:grpSpPr>
          <a:xfrm>
            <a:off x="6771462" y="1690688"/>
            <a:ext cx="3981318" cy="4256314"/>
            <a:chOff x="560667" y="1573015"/>
            <a:chExt cx="3981318" cy="42563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11E085-221F-26F3-3196-7679E7041E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1" t="2101" b="3049"/>
            <a:stretch/>
          </p:blipFill>
          <p:spPr>
            <a:xfrm>
              <a:off x="560667" y="1573015"/>
              <a:ext cx="3981318" cy="2042788"/>
            </a:xfrm>
            <a:prstGeom prst="rect">
              <a:avLst/>
            </a:prstGeom>
          </p:spPr>
        </p:pic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25E3B10A-F42C-E2EF-85CA-AFCB8A7421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9" t="2779" b="4545"/>
            <a:stretch/>
          </p:blipFill>
          <p:spPr>
            <a:xfrm>
              <a:off x="562650" y="3565073"/>
              <a:ext cx="3979335" cy="226425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E3502D0-1BB8-39E0-64C4-D91DB90EFE10}"/>
              </a:ext>
            </a:extLst>
          </p:cNvPr>
          <p:cNvSpPr txBox="1"/>
          <p:nvPr/>
        </p:nvSpPr>
        <p:spPr>
          <a:xfrm>
            <a:off x="6773445" y="5947002"/>
            <a:ext cx="39793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cs typeface="Calibri"/>
              </a:rPr>
              <a:t>Stage I – No deformity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ACE66-AF8B-AEAD-EEC0-CD55C20CA094}"/>
              </a:ext>
            </a:extLst>
          </p:cNvPr>
          <p:cNvSpPr txBox="1"/>
          <p:nvPr/>
        </p:nvSpPr>
        <p:spPr>
          <a:xfrm>
            <a:off x="982134" y="2066306"/>
            <a:ext cx="36492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NSAIDs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Orthotics – Medial heel lift and longitudinal arch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ANMC PT Referral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Physical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Ortho Referral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159407-9FB2-038D-77C6-700B17788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168"/>
          <a:stretch/>
        </p:blipFill>
        <p:spPr>
          <a:xfrm>
            <a:off x="6949976" y="1690688"/>
            <a:ext cx="3649244" cy="48942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8B62D1-CFB1-5927-4375-74501924A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153" y="1999926"/>
            <a:ext cx="5649823" cy="37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64B75E8-A393-D98B-4E7B-C69E43586537}"/>
              </a:ext>
            </a:extLst>
          </p:cNvPr>
          <p:cNvGrpSpPr/>
          <p:nvPr/>
        </p:nvGrpSpPr>
        <p:grpSpPr>
          <a:xfrm>
            <a:off x="4670488" y="1246906"/>
            <a:ext cx="6533082" cy="5245969"/>
            <a:chOff x="4439717" y="1399245"/>
            <a:chExt cx="6533082" cy="52459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62E1755-7D7A-E5C1-93C9-8652F1812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9717" y="1690688"/>
              <a:ext cx="3497312" cy="466308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79B90F-FEC5-AC15-5270-AFFF08BF2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5487" y="1399245"/>
              <a:ext cx="3497312" cy="5245969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5CE7721-3478-EB45-5343-8F6A8F86A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058" y="1825625"/>
            <a:ext cx="7772400" cy="42886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 of Stage II PTTD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58" y="1825625"/>
            <a:ext cx="6332541" cy="3654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0ECBC9-8412-5311-7049-F3A94C39B58C}"/>
              </a:ext>
            </a:extLst>
          </p:cNvPr>
          <p:cNvSpPr txBox="1"/>
          <p:nvPr/>
        </p:nvSpPr>
        <p:spPr>
          <a:xfrm>
            <a:off x="457200" y="1825625"/>
            <a:ext cx="36492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Orthotics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Arizona brace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Flatfoot reconstruction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Young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 Triple Arthrodesis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Old and obese patients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A3062-70DB-19E6-6D80-CA30763372F5}"/>
              </a:ext>
            </a:extLst>
          </p:cNvPr>
          <p:cNvSpPr txBox="1"/>
          <p:nvPr/>
        </p:nvSpPr>
        <p:spPr>
          <a:xfrm>
            <a:off x="5708120" y="4974049"/>
            <a:ext cx="44578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cs typeface="Calibri"/>
              </a:rPr>
              <a:t>Stage II </a:t>
            </a:r>
          </a:p>
          <a:p>
            <a:pPr algn="ctr"/>
            <a:r>
              <a:rPr lang="en-US" sz="2400" dirty="0">
                <a:cs typeface="Calibri"/>
              </a:rPr>
              <a:t>Flexible Hindfoot Deformity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3375BF-0574-7B95-571F-1DF0094CC6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r="7527" b="23415"/>
          <a:stretch/>
        </p:blipFill>
        <p:spPr>
          <a:xfrm>
            <a:off x="5708120" y="1825625"/>
            <a:ext cx="4457819" cy="31484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4EF05B-E0BE-52AD-209B-9FDE3DB302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0058" y="1964520"/>
            <a:ext cx="7772400" cy="41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 of Stage III PTTD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74245-0993-19AD-5F28-021EDC32812B}"/>
              </a:ext>
            </a:extLst>
          </p:cNvPr>
          <p:cNvSpPr txBox="1"/>
          <p:nvPr/>
        </p:nvSpPr>
        <p:spPr>
          <a:xfrm>
            <a:off x="6895981" y="5003212"/>
            <a:ext cx="44578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cs typeface="Calibri"/>
              </a:rPr>
              <a:t>Stage III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cs typeface="Calibri"/>
              </a:rPr>
              <a:t>Rigid</a:t>
            </a:r>
            <a:r>
              <a:rPr lang="en-US" sz="2400" dirty="0">
                <a:cs typeface="Calibri"/>
              </a:rPr>
              <a:t> Hindfoot Deformity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98D36-FF25-92AB-8A05-F9CF4D6675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r="7527" b="23415"/>
          <a:stretch/>
        </p:blipFill>
        <p:spPr>
          <a:xfrm>
            <a:off x="6895981" y="1854788"/>
            <a:ext cx="4457819" cy="3148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F4CB02-C80C-033B-1F4E-A5C85CDE9DB5}"/>
              </a:ext>
            </a:extLst>
          </p:cNvPr>
          <p:cNvSpPr txBox="1"/>
          <p:nvPr/>
        </p:nvSpPr>
        <p:spPr>
          <a:xfrm>
            <a:off x="838200" y="2439009"/>
            <a:ext cx="36492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AFO / Arizona brace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Poor surgical candidates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Triple Arthrodesis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77BA22-F8E1-C9C0-4F86-6B1AB26A6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787055"/>
            <a:ext cx="7772400" cy="41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1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 of Stage IV PTTD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4CEC4-C1C9-73F9-B45B-0CFBAEA05718}"/>
              </a:ext>
            </a:extLst>
          </p:cNvPr>
          <p:cNvSpPr txBox="1"/>
          <p:nvPr/>
        </p:nvSpPr>
        <p:spPr>
          <a:xfrm>
            <a:off x="6096000" y="5425308"/>
            <a:ext cx="52593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cs typeface="Calibri"/>
              </a:rPr>
              <a:t>Stage IV:</a:t>
            </a:r>
          </a:p>
          <a:p>
            <a:pPr algn="ctr"/>
            <a:r>
              <a:rPr lang="en-US" sz="2400">
                <a:cs typeface="Calibri"/>
              </a:rPr>
              <a:t> Rigid Deformity with </a:t>
            </a:r>
            <a:r>
              <a:rPr lang="en-US" sz="2400" err="1">
                <a:cs typeface="Calibri"/>
              </a:rPr>
              <a:t>Talar</a:t>
            </a:r>
            <a:r>
              <a:rPr lang="en-US" sz="2400">
                <a:cs typeface="Calibri"/>
              </a:rPr>
              <a:t> Tilt</a:t>
            </a: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D169C-4F61-5B3E-E419-525F6D32A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43" r="328"/>
          <a:stretch/>
        </p:blipFill>
        <p:spPr>
          <a:xfrm>
            <a:off x="6096000" y="1780588"/>
            <a:ext cx="2276170" cy="3666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E601B8-0BC0-9772-416B-AD2F024C5C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" r="9758"/>
          <a:stretch/>
        </p:blipFill>
        <p:spPr>
          <a:xfrm>
            <a:off x="8372170" y="1780588"/>
            <a:ext cx="2983230" cy="3666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42093A-5891-15D5-69BD-E6EB89EDA8BD}"/>
              </a:ext>
            </a:extLst>
          </p:cNvPr>
          <p:cNvSpPr txBox="1"/>
          <p:nvPr/>
        </p:nvSpPr>
        <p:spPr>
          <a:xfrm>
            <a:off x="838200" y="1780588"/>
            <a:ext cx="439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AFO / Arizona brace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Poor surgical candidates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Pantalar</a:t>
            </a:r>
            <a:r>
              <a:rPr lang="en-US" sz="2800" dirty="0"/>
              <a:t> 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Tibiotalocalcaneal</a:t>
            </a:r>
            <a:r>
              <a:rPr lang="en-US" sz="2800" dirty="0"/>
              <a:t> (TTC) 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Triple arthrodesis with staged total ankle arthroplasty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AA4174-9658-60A0-7F8A-F9504A7D7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70" y="2017035"/>
            <a:ext cx="6477000" cy="38237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95CF8E-E3B9-19A0-A855-300656ABB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1799" y="1637049"/>
            <a:ext cx="3516989" cy="43206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C34560-B39B-93CD-1EE8-F9C7AFF3F0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4557" y="1652184"/>
            <a:ext cx="3897444" cy="43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2093A-5891-15D5-69BD-E6EB89EDA8BD}"/>
              </a:ext>
            </a:extLst>
          </p:cNvPr>
          <p:cNvSpPr txBox="1"/>
          <p:nvPr/>
        </p:nvSpPr>
        <p:spPr>
          <a:xfrm>
            <a:off x="605928" y="2091670"/>
            <a:ext cx="439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WEIGHTBEARING x-rays and exam for all nontraumatic foot and ankle evaluations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Save x-rays to favorites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Orthotics from ANMC PT for Stage I/II (flexible)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Ortho Referral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C5C5D0-BD85-E12C-556D-D4693CFFB9AB}"/>
              </a:ext>
            </a:extLst>
          </p:cNvPr>
          <p:cNvGrpSpPr/>
          <p:nvPr/>
        </p:nvGrpSpPr>
        <p:grpSpPr>
          <a:xfrm>
            <a:off x="5221690" y="2440099"/>
            <a:ext cx="6970310" cy="4004375"/>
            <a:chOff x="2198395" y="2070100"/>
            <a:chExt cx="7944312" cy="479506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82A19EE-398C-8138-742A-FC5D7AAC8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8395" y="2081664"/>
              <a:ext cx="3812937" cy="47834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2D27164-0205-9047-3E57-304FFDBBA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7107" y="2070100"/>
              <a:ext cx="4165600" cy="47879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121907-63B4-EA46-E33A-8003CA803680}"/>
              </a:ext>
            </a:extLst>
          </p:cNvPr>
          <p:cNvGrpSpPr/>
          <p:nvPr/>
        </p:nvGrpSpPr>
        <p:grpSpPr>
          <a:xfrm>
            <a:off x="5664814" y="2139265"/>
            <a:ext cx="5804665" cy="4615699"/>
            <a:chOff x="2762557" y="1417367"/>
            <a:chExt cx="6110155" cy="54477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615497-74FD-55C7-7C54-7C04412B1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2557" y="1417367"/>
              <a:ext cx="2868482" cy="54406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331010-DE2A-DF5F-B107-F578B359C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21209" y="1424528"/>
              <a:ext cx="3251503" cy="544063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38C5E04-94E1-CE20-9079-7DB267B6BCA5}"/>
              </a:ext>
            </a:extLst>
          </p:cNvPr>
          <p:cNvGrpSpPr/>
          <p:nvPr/>
        </p:nvGrpSpPr>
        <p:grpSpPr>
          <a:xfrm>
            <a:off x="4982394" y="2801103"/>
            <a:ext cx="7109448" cy="2426921"/>
            <a:chOff x="-28762" y="2079226"/>
            <a:chExt cx="11611162" cy="41062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7ABADD7-174E-A1D0-9719-5A555769DA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2013"/>
            <a:stretch/>
          </p:blipFill>
          <p:spPr>
            <a:xfrm>
              <a:off x="5682102" y="2079226"/>
              <a:ext cx="5900298" cy="409927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9A2780-C0FE-B767-A495-BC271740A9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401" r="24832"/>
            <a:stretch/>
          </p:blipFill>
          <p:spPr>
            <a:xfrm>
              <a:off x="-28762" y="2086202"/>
              <a:ext cx="5901582" cy="4099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7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B36F5-2665-ADAE-4644-FC4A346288B4}"/>
              </a:ext>
            </a:extLst>
          </p:cNvPr>
          <p:cNvSpPr txBox="1"/>
          <p:nvPr/>
        </p:nvSpPr>
        <p:spPr>
          <a:xfrm>
            <a:off x="605928" y="2091670"/>
            <a:ext cx="439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WEIGHTBEARING x-rays and exam for all nontraumatic foot and ankle evaluations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Save x-rays to favorites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Orthotics from ANMC PT for Stage I/II (flexible)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Ortho Referral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7BC90-C101-431E-129B-7A6B50FF9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541" y="1470842"/>
            <a:ext cx="4193117" cy="5202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C41043-ACE1-F60E-2EF8-7A0C0F927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42" y="1825625"/>
            <a:ext cx="6637825" cy="441939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5D00A92-E75B-B625-10D2-AD5D0D0BC82B}"/>
              </a:ext>
            </a:extLst>
          </p:cNvPr>
          <p:cNvGrpSpPr/>
          <p:nvPr/>
        </p:nvGrpSpPr>
        <p:grpSpPr>
          <a:xfrm>
            <a:off x="5232442" y="1825625"/>
            <a:ext cx="6879698" cy="4351338"/>
            <a:chOff x="5857872" y="1378431"/>
            <a:chExt cx="6041498" cy="34569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DAEECE-78CE-B820-643C-C0751FBA2B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860" r="55743"/>
            <a:stretch/>
          </p:blipFill>
          <p:spPr>
            <a:xfrm>
              <a:off x="5857872" y="1378431"/>
              <a:ext cx="3139823" cy="345697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91EAEC-97D0-FA33-5666-B4294BD99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2667"/>
            <a:stretch/>
          </p:blipFill>
          <p:spPr>
            <a:xfrm>
              <a:off x="8997695" y="1378431"/>
              <a:ext cx="2901675" cy="3456977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7501F82-8D98-9115-03A8-FDBB016F88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7168"/>
          <a:stretch/>
        </p:blipFill>
        <p:spPr>
          <a:xfrm>
            <a:off x="6949976" y="1690688"/>
            <a:ext cx="3649244" cy="48942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1F37CD-1AE1-7CF3-888B-20D0D0820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153" y="1999926"/>
            <a:ext cx="5649823" cy="372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2093A-5891-15D5-69BD-E6EB89EDA8BD}"/>
              </a:ext>
            </a:extLst>
          </p:cNvPr>
          <p:cNvSpPr txBox="1"/>
          <p:nvPr/>
        </p:nvSpPr>
        <p:spPr>
          <a:xfrm>
            <a:off x="838200" y="1780588"/>
            <a:ext cx="439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2352A-E66D-50F1-13AA-B9DEB8E51F9E}"/>
              </a:ext>
            </a:extLst>
          </p:cNvPr>
          <p:cNvSpPr txBox="1"/>
          <p:nvPr/>
        </p:nvSpPr>
        <p:spPr>
          <a:xfrm>
            <a:off x="605927" y="2091670"/>
            <a:ext cx="1019753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Ellington, J.K (2014). Adult-Acquired Flatfoot and Posterior Tibial Tendon Dysfunction. In Orthopedic Knowledge Update: Foot and Ankle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Haddad S, Myerson M, Pell R, Schon L: Clinical and Radiographic Outcome of Revision Surgery for Failed Triple Arthrodesis. Foot and Ankle International 1997; 18 (8): 489 - 499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Bek</a:t>
            </a:r>
            <a:r>
              <a:rPr lang="en-US" sz="2000" dirty="0"/>
              <a:t> N, </a:t>
            </a:r>
            <a:r>
              <a:rPr lang="en-US" sz="2000" dirty="0" err="1"/>
              <a:t>Simsek</a:t>
            </a:r>
            <a:r>
              <a:rPr lang="en-US" sz="2000" dirty="0"/>
              <a:t> IE, </a:t>
            </a:r>
            <a:r>
              <a:rPr lang="en-US" sz="2000" dirty="0" err="1"/>
              <a:t>Erel</a:t>
            </a:r>
            <a:r>
              <a:rPr lang="en-US" sz="2000" dirty="0"/>
              <a:t> S, Yakut Y, Uygur F: Home based general vs center-based selective rehabilitation in patients with posterior tibial tendon dysfunction. Acta </a:t>
            </a:r>
            <a:r>
              <a:rPr lang="en-US" sz="2000" dirty="0" err="1"/>
              <a:t>Orthop</a:t>
            </a:r>
            <a:r>
              <a:rPr lang="en-US" sz="2000" dirty="0"/>
              <a:t> </a:t>
            </a:r>
            <a:r>
              <a:rPr lang="en-US" sz="2000" dirty="0" err="1"/>
              <a:t>Traumatol</a:t>
            </a:r>
            <a:r>
              <a:rPr lang="en-US" sz="2000" dirty="0"/>
              <a:t> </a:t>
            </a:r>
            <a:r>
              <a:rPr lang="en-US" sz="2000" dirty="0" err="1"/>
              <a:t>Turc</a:t>
            </a:r>
            <a:r>
              <a:rPr lang="en-US" sz="2000" dirty="0"/>
              <a:t> 2021; 46 (4):286-292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Bos M, </a:t>
            </a:r>
            <a:r>
              <a:rPr lang="en-US" sz="2000" dirty="0" err="1"/>
              <a:t>Lusskin</a:t>
            </a:r>
            <a:r>
              <a:rPr lang="en-US" sz="2000" dirty="0"/>
              <a:t> R: Acute Disruption of the Posterior Tibial Tendon Associated with Open-Fracture Dislocation of the Ankle. Foot and Ankle International 1997; 18 (12): 823 – 826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https://www.orthobullets.com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367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7F66-642B-5912-E138-7BF42EE73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Anatomy of the Posterior Tibial Tendon (PTT)</a:t>
            </a:r>
          </a:p>
          <a:p>
            <a:r>
              <a:rPr lang="en-US"/>
              <a:t>What is Posterior Tibial Tendon Dysfunction (PTTD)?</a:t>
            </a:r>
          </a:p>
          <a:p>
            <a:r>
              <a:rPr lang="en-US"/>
              <a:t>Diagnosis of PTTD</a:t>
            </a:r>
          </a:p>
          <a:p>
            <a:r>
              <a:rPr lang="en-US"/>
              <a:t>The Importance of Standing Foot and Ankle X-rays</a:t>
            </a:r>
          </a:p>
          <a:p>
            <a:r>
              <a:rPr lang="en-US"/>
              <a:t>The Standing Foot and Ankle Exam</a:t>
            </a:r>
          </a:p>
          <a:p>
            <a:r>
              <a:rPr lang="en-US"/>
              <a:t>Classification of PTTD</a:t>
            </a:r>
          </a:p>
          <a:p>
            <a:r>
              <a:rPr lang="en-US"/>
              <a:t>Treatment of PTTD</a:t>
            </a:r>
          </a:p>
          <a:p>
            <a:r>
              <a:rPr lang="en-US"/>
              <a:t>References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5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Anatomy of the Posterior Tibial Tendon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7F66-642B-5912-E138-7BF42EE7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192"/>
            <a:ext cx="5003800" cy="4351338"/>
          </a:xfrm>
        </p:spPr>
        <p:txBody>
          <a:bodyPr/>
          <a:lstStyle/>
          <a:p>
            <a:r>
              <a:rPr lang="en-US"/>
              <a:t>Origin: Posterior tibia and fibula and interosseus membrane</a:t>
            </a:r>
          </a:p>
          <a:p>
            <a:r>
              <a:rPr lang="en-US"/>
              <a:t>Insertion: Navicular tuberosity, cuneiforms, and metatarsal bases</a:t>
            </a:r>
          </a:p>
          <a:p>
            <a:r>
              <a:rPr lang="en-US"/>
              <a:t>Tibial Nerve</a:t>
            </a:r>
          </a:p>
          <a:p>
            <a:r>
              <a:rPr lang="en-US"/>
              <a:t>Adducts and inverts the foot and plantarflexes the ankle.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6E3E4-5F39-D8BB-792A-E6665F910D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371"/>
          <a:stretch/>
        </p:blipFill>
        <p:spPr>
          <a:xfrm>
            <a:off x="6747395" y="1389061"/>
            <a:ext cx="3226340" cy="5435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8E85F5-F124-61A3-A9F4-DC0546ADD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635" y="1690688"/>
            <a:ext cx="6411365" cy="416877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A8BF51C-CDEE-552C-B035-20252CB81CEE}"/>
              </a:ext>
            </a:extLst>
          </p:cNvPr>
          <p:cNvGrpSpPr/>
          <p:nvPr/>
        </p:nvGrpSpPr>
        <p:grpSpPr>
          <a:xfrm>
            <a:off x="5651346" y="1830673"/>
            <a:ext cx="6540654" cy="4537050"/>
            <a:chOff x="5651346" y="1830673"/>
            <a:chExt cx="6659188" cy="45370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E44B2E-EB9F-4938-FAEE-CA5D7E1AC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353" r="52992" b="5601"/>
            <a:stretch/>
          </p:blipFill>
          <p:spPr>
            <a:xfrm>
              <a:off x="5651346" y="1861322"/>
              <a:ext cx="1861142" cy="4475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97C904-5542-BAAE-27D4-7A8B5825E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224" r="28968"/>
            <a:stretch/>
          </p:blipFill>
          <p:spPr>
            <a:xfrm>
              <a:off x="7512487" y="1845996"/>
              <a:ext cx="2093443" cy="452172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FCAC88E-6AA9-1884-86B9-191819834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327" r="57366"/>
            <a:stretch/>
          </p:blipFill>
          <p:spPr>
            <a:xfrm>
              <a:off x="9587474" y="1830673"/>
              <a:ext cx="2723060" cy="4521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64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Anatomy of the Posterior Tibial Tendon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7F66-642B-5912-E138-7BF42EE7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192"/>
            <a:ext cx="5003800" cy="4351338"/>
          </a:xfrm>
        </p:spPr>
        <p:txBody>
          <a:bodyPr/>
          <a:lstStyle/>
          <a:p>
            <a:r>
              <a:rPr lang="en-US"/>
              <a:t>PTT– 1° dynamic stabilizer of medial arch</a:t>
            </a:r>
          </a:p>
          <a:p>
            <a:r>
              <a:rPr lang="en-US"/>
              <a:t>Spring ligament, talonavicular capsule, deltoid ligament are static stabilizers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8E85F5-F124-61A3-A9F4-DC0546ADD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635" y="1690688"/>
            <a:ext cx="6411365" cy="4168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E4340-FBFE-8048-8676-085B12652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40" b="42239"/>
          <a:stretch/>
        </p:blipFill>
        <p:spPr>
          <a:xfrm>
            <a:off x="5780635" y="1594113"/>
            <a:ext cx="6058634" cy="46884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070600E-C1C1-A6C2-6C55-C2EEE4B4399E}"/>
              </a:ext>
            </a:extLst>
          </p:cNvPr>
          <p:cNvGrpSpPr/>
          <p:nvPr/>
        </p:nvGrpSpPr>
        <p:grpSpPr>
          <a:xfrm>
            <a:off x="5780635" y="1487606"/>
            <a:ext cx="6278865" cy="5041781"/>
            <a:chOff x="3199908" y="-2284942"/>
            <a:chExt cx="6684619" cy="53001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B5CBEF-29A1-E1F9-6C19-AF95F4FC9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9908" y="-2284942"/>
              <a:ext cx="2300238" cy="530013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CDA6ED-7BE0-6262-8263-52AA369FC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00146" y="-2048962"/>
              <a:ext cx="4384381" cy="4802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18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4A0EAA5-2CEA-EAA1-997D-1B7776A02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740" y="1968500"/>
            <a:ext cx="6290260" cy="40826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BE98AAD-9F19-9DB0-7163-C8B8D1817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0" y="1664877"/>
            <a:ext cx="6019800" cy="51562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EA6168B-4CFE-BCB7-D087-C4680B57B7B4}"/>
              </a:ext>
            </a:extLst>
          </p:cNvPr>
          <p:cNvGrpSpPr/>
          <p:nvPr/>
        </p:nvGrpSpPr>
        <p:grpSpPr>
          <a:xfrm>
            <a:off x="6688668" y="1557867"/>
            <a:ext cx="5135864" cy="5300133"/>
            <a:chOff x="2624666" y="-2573868"/>
            <a:chExt cx="7581901" cy="83214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B80AE8-34A3-80E3-16BE-EA07F2D905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31" t="2101" b="3049"/>
            <a:stretch/>
          </p:blipFill>
          <p:spPr>
            <a:xfrm>
              <a:off x="2624667" y="-2573868"/>
              <a:ext cx="7581900" cy="41317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F1FFDB-68D9-87DA-268B-BF7600B46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846" b="28971"/>
            <a:stretch/>
          </p:blipFill>
          <p:spPr>
            <a:xfrm>
              <a:off x="2624666" y="1557867"/>
              <a:ext cx="7581899" cy="418970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E5F0AB-C42E-5381-C33B-70D98F2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is Posterior Tibial Tendon Dysfunction?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7F66-642B-5912-E138-7BF42EE7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500"/>
            <a:ext cx="5257800" cy="4351338"/>
          </a:xfrm>
        </p:spPr>
        <p:txBody>
          <a:bodyPr/>
          <a:lstStyle/>
          <a:p>
            <a:r>
              <a:rPr lang="en-US"/>
              <a:t>Most common cause of Adult Acquired Flat Foot Deformity (AAFD)</a:t>
            </a:r>
          </a:p>
          <a:p>
            <a:r>
              <a:rPr lang="en-US"/>
              <a:t>Other causes of AAFD – trauma, OA, congenital, RA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2C6F25-803D-09C8-AE87-3ECA71E15B87}"/>
              </a:ext>
            </a:extLst>
          </p:cNvPr>
          <p:cNvSpPr txBox="1">
            <a:spLocks/>
          </p:cNvSpPr>
          <p:nvPr/>
        </p:nvSpPr>
        <p:spPr>
          <a:xfrm>
            <a:off x="6096000" y="1873250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3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7F66-642B-5912-E138-7BF42EE7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4" y="2099733"/>
            <a:ext cx="4852024" cy="4393142"/>
          </a:xfrm>
        </p:spPr>
        <p:txBody>
          <a:bodyPr/>
          <a:lstStyle/>
          <a:p>
            <a:r>
              <a:rPr lang="en-US"/>
              <a:t>Slow degeneration and elongation of the PTT from the tip of the medial malleolus to 2 cm distal. </a:t>
            </a:r>
          </a:p>
          <a:p>
            <a:r>
              <a:rPr lang="en-US"/>
              <a:t>Etiology unknown</a:t>
            </a:r>
          </a:p>
          <a:p>
            <a:r>
              <a:rPr lang="en-US">
                <a:solidFill>
                  <a:srgbClr val="FF0000"/>
                </a:solidFill>
              </a:rPr>
              <a:t>Progressive</a:t>
            </a:r>
            <a:r>
              <a:rPr lang="en-US"/>
              <a:t> collapse of medial longitudinal arch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80592B-75FC-C0EA-6FB7-688F1C50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What is Posterior Tibial Tendon Dysfunction?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228BC7-A534-2916-ED39-4F3387870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1897063"/>
            <a:ext cx="5651500" cy="42799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ADF6074-B7A1-E4EB-21A9-212695A4D67B}"/>
              </a:ext>
            </a:extLst>
          </p:cNvPr>
          <p:cNvGrpSpPr/>
          <p:nvPr/>
        </p:nvGrpSpPr>
        <p:grpSpPr>
          <a:xfrm>
            <a:off x="6217936" y="1557867"/>
            <a:ext cx="5135864" cy="5300133"/>
            <a:chOff x="2624666" y="-2573868"/>
            <a:chExt cx="7581901" cy="83214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BA120C-5677-7650-5B30-361380839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1" t="2101" b="3049"/>
            <a:stretch/>
          </p:blipFill>
          <p:spPr>
            <a:xfrm>
              <a:off x="2624667" y="-2573868"/>
              <a:ext cx="7581900" cy="413173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098B27-88E6-7C31-0672-46D54A486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846" b="28971"/>
            <a:stretch/>
          </p:blipFill>
          <p:spPr>
            <a:xfrm>
              <a:off x="2624666" y="1557867"/>
              <a:ext cx="7581899" cy="418970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E195D9F-CF4D-4AEC-ED69-71122C944A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1123"/>
          <a:stretch/>
        </p:blipFill>
        <p:spPr>
          <a:xfrm>
            <a:off x="5725480" y="1340153"/>
            <a:ext cx="6120774" cy="591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1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7F66-642B-5912-E138-7BF42EE7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4" y="2099733"/>
            <a:ext cx="4852024" cy="4393142"/>
          </a:xfrm>
        </p:spPr>
        <p:txBody>
          <a:bodyPr/>
          <a:lstStyle/>
          <a:p>
            <a:r>
              <a:rPr lang="en-US"/>
              <a:t>PTTD “sees us more than we see it”</a:t>
            </a:r>
          </a:p>
          <a:p>
            <a:r>
              <a:rPr lang="en-US"/>
              <a:t>Women &gt; Men</a:t>
            </a:r>
          </a:p>
          <a:p>
            <a:r>
              <a:rPr lang="en-US"/>
              <a:t>More common in 60s</a:t>
            </a:r>
          </a:p>
          <a:p>
            <a:r>
              <a:rPr lang="en-US"/>
              <a:t>Risk factors</a:t>
            </a:r>
          </a:p>
          <a:p>
            <a:pPr lvl="1"/>
            <a:r>
              <a:rPr lang="en-US"/>
              <a:t>Obesity</a:t>
            </a:r>
          </a:p>
          <a:p>
            <a:pPr lvl="1"/>
            <a:r>
              <a:rPr lang="en-US"/>
              <a:t>Diabetes</a:t>
            </a:r>
          </a:p>
          <a:p>
            <a:pPr lvl="1"/>
            <a:r>
              <a:rPr lang="en-US"/>
              <a:t>Corticosteroid use</a:t>
            </a:r>
          </a:p>
          <a:p>
            <a:pPr lvl="1"/>
            <a:r>
              <a:rPr lang="en-US"/>
              <a:t>Seronegative inflammatory disorders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80592B-75FC-C0EA-6FB7-688F1C50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3" y="365125"/>
            <a:ext cx="11201399" cy="1325563"/>
          </a:xfrm>
        </p:spPr>
        <p:txBody>
          <a:bodyPr/>
          <a:lstStyle/>
          <a:p>
            <a:pPr algn="ctr"/>
            <a:r>
              <a:rPr lang="en-US"/>
              <a:t>Diagnosis of PTTD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B7468BD-D57C-0BB4-6A16-74AEB34B5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1690688"/>
            <a:ext cx="5415058" cy="491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0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25BCFE-921F-0B83-1DE3-02A85EB28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062" y="2297545"/>
            <a:ext cx="7042938" cy="35703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362C14-4867-7B8B-BB09-E934AD61D4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7" r="3333" b="6413"/>
          <a:stretch/>
        </p:blipFill>
        <p:spPr>
          <a:xfrm>
            <a:off x="5029200" y="2297545"/>
            <a:ext cx="7162800" cy="3791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3CF26C-B34F-E7D0-3BB2-D68046CC8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131" y="2099733"/>
            <a:ext cx="7042938" cy="42061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0265B7-477C-4756-27BF-AA6416A12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1489" y="2099733"/>
            <a:ext cx="6569924" cy="43931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F87EC5-AE3C-68FF-9514-B0BC5CBB8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8993" y="1993019"/>
            <a:ext cx="6983007" cy="44196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198D5E-98F1-B40D-DE66-258194E9AA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9191" y="1913517"/>
            <a:ext cx="4563642" cy="47655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7F029C-EBDA-AF4E-9BAE-9DE63C7AFA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9062" y="1942040"/>
            <a:ext cx="7042938" cy="42813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7F66-642B-5912-E138-7BF42EE7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4" y="2099733"/>
            <a:ext cx="4852024" cy="4393142"/>
          </a:xfrm>
        </p:spPr>
        <p:txBody>
          <a:bodyPr/>
          <a:lstStyle/>
          <a:p>
            <a:r>
              <a:rPr lang="en-US"/>
              <a:t>Medial ankle / PTT pain early</a:t>
            </a:r>
          </a:p>
          <a:p>
            <a:r>
              <a:rPr lang="en-US"/>
              <a:t>Lateral foot and ankle pain late</a:t>
            </a:r>
          </a:p>
          <a:p>
            <a:pPr lvl="1"/>
            <a:r>
              <a:rPr lang="en-US"/>
              <a:t>Sinus Tarsi</a:t>
            </a:r>
          </a:p>
          <a:p>
            <a:pPr lvl="1"/>
            <a:r>
              <a:rPr lang="en-US" err="1"/>
              <a:t>Subfibular</a:t>
            </a:r>
            <a:r>
              <a:rPr lang="en-US"/>
              <a:t> impingement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80592B-75FC-C0EA-6FB7-688F1C50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3" y="365125"/>
            <a:ext cx="11201399" cy="1325563"/>
          </a:xfrm>
        </p:spPr>
        <p:txBody>
          <a:bodyPr/>
          <a:lstStyle/>
          <a:p>
            <a:pPr algn="ctr"/>
            <a:r>
              <a:rPr lang="en-US"/>
              <a:t>Diagnosis of PTTD</a:t>
            </a:r>
          </a:p>
        </p:txBody>
      </p:sp>
    </p:spTree>
    <p:extLst>
      <p:ext uri="{BB962C8B-B14F-4D97-AF65-F5344CB8AC3E}">
        <p14:creationId xmlns:p14="http://schemas.microsoft.com/office/powerpoint/2010/main" val="39069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796</Words>
  <Application>Microsoft Macintosh PowerPoint</Application>
  <PresentationFormat>Widescreen</PresentationFormat>
  <Paragraphs>148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Posterior Tibial Tendon Dysfunction: The Importance of Standing Foot and Ankle X-rays and Exams</vt:lpstr>
      <vt:lpstr>Disclosures</vt:lpstr>
      <vt:lpstr>Overview</vt:lpstr>
      <vt:lpstr>Anatomy of the Posterior Tibial Tendon</vt:lpstr>
      <vt:lpstr>Anatomy of the Posterior Tibial Tendon</vt:lpstr>
      <vt:lpstr>What is Posterior Tibial Tendon Dysfunction?</vt:lpstr>
      <vt:lpstr>What is Posterior Tibial Tendon Dysfunction?</vt:lpstr>
      <vt:lpstr>Diagnosis of PTTD</vt:lpstr>
      <vt:lpstr>Diagnosis of PTTD</vt:lpstr>
      <vt:lpstr>Diagnosis of PTTD</vt:lpstr>
      <vt:lpstr>Diagnosis of PTTD</vt:lpstr>
      <vt:lpstr>Importance of Standing Foot and Ankle X-rays</vt:lpstr>
      <vt:lpstr>PTTD Findings on Standing Foot and Ankle X-rays</vt:lpstr>
      <vt:lpstr>Importance of Standing Foot and Ankle X-rays</vt:lpstr>
      <vt:lpstr>Importance of Standing Foot and Ankle X-rays</vt:lpstr>
      <vt:lpstr>Comparison of Supine and Standing Foot and Ankle X-rays</vt:lpstr>
      <vt:lpstr>The Standing Foot and Ankle Exam</vt:lpstr>
      <vt:lpstr>The Sitting Foot and Ankle Exam</vt:lpstr>
      <vt:lpstr>Classification of PTTD</vt:lpstr>
      <vt:lpstr>Classification of PTTD</vt:lpstr>
      <vt:lpstr>Classification of PTTD</vt:lpstr>
      <vt:lpstr>Classification of PTTD</vt:lpstr>
      <vt:lpstr>Treatment of Stage I PTTD</vt:lpstr>
      <vt:lpstr>Treatment of Stage II PTTD</vt:lpstr>
      <vt:lpstr>Treatment of Stage III PTTD</vt:lpstr>
      <vt:lpstr>Treatment of Stage IV PTTD</vt:lpstr>
      <vt:lpstr>Summary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Acquired Flatfoot Deformity: The power of Standing Foot and Ankle X-rays and Exams</dc:title>
  <dc:creator>Namory Bagayoko</dc:creator>
  <cp:lastModifiedBy>Namory Bagayoko</cp:lastModifiedBy>
  <cp:revision>1</cp:revision>
  <dcterms:created xsi:type="dcterms:W3CDTF">2023-01-31T05:18:41Z</dcterms:created>
  <dcterms:modified xsi:type="dcterms:W3CDTF">2023-02-02T23:25:42Z</dcterms:modified>
</cp:coreProperties>
</file>