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0" r:id="rId2"/>
  </p:sldMasterIdLst>
  <p:notesMasterIdLst>
    <p:notesMasterId r:id="rId51"/>
  </p:notesMasterIdLst>
  <p:sldIdLst>
    <p:sldId id="258" r:id="rId3"/>
    <p:sldId id="273" r:id="rId4"/>
    <p:sldId id="282" r:id="rId5"/>
    <p:sldId id="274" r:id="rId6"/>
    <p:sldId id="294" r:id="rId7"/>
    <p:sldId id="307" r:id="rId8"/>
    <p:sldId id="306" r:id="rId9"/>
    <p:sldId id="297" r:id="rId10"/>
    <p:sldId id="335" r:id="rId11"/>
    <p:sldId id="281" r:id="rId12"/>
    <p:sldId id="280" r:id="rId13"/>
    <p:sldId id="308" r:id="rId14"/>
    <p:sldId id="287" r:id="rId15"/>
    <p:sldId id="309" r:id="rId16"/>
    <p:sldId id="336" r:id="rId17"/>
    <p:sldId id="310" r:id="rId18"/>
    <p:sldId id="318" r:id="rId19"/>
    <p:sldId id="283" r:id="rId20"/>
    <p:sldId id="312" r:id="rId21"/>
    <p:sldId id="296" r:id="rId22"/>
    <p:sldId id="311" r:id="rId23"/>
    <p:sldId id="313" r:id="rId24"/>
    <p:sldId id="284" r:id="rId25"/>
    <p:sldId id="286" r:id="rId26"/>
    <p:sldId id="298" r:id="rId27"/>
    <p:sldId id="299" r:id="rId28"/>
    <p:sldId id="300" r:id="rId29"/>
    <p:sldId id="301" r:id="rId30"/>
    <p:sldId id="331" r:id="rId31"/>
    <p:sldId id="338" r:id="rId32"/>
    <p:sldId id="315" r:id="rId33"/>
    <p:sldId id="317" r:id="rId34"/>
    <p:sldId id="316" r:id="rId35"/>
    <p:sldId id="337" r:id="rId36"/>
    <p:sldId id="302" r:id="rId37"/>
    <p:sldId id="332" r:id="rId38"/>
    <p:sldId id="334" r:id="rId39"/>
    <p:sldId id="321" r:id="rId40"/>
    <p:sldId id="322" r:id="rId41"/>
    <p:sldId id="325" r:id="rId42"/>
    <p:sldId id="339" r:id="rId43"/>
    <p:sldId id="340" r:id="rId44"/>
    <p:sldId id="292" r:id="rId45"/>
    <p:sldId id="333" r:id="rId46"/>
    <p:sldId id="341" r:id="rId47"/>
    <p:sldId id="291" r:id="rId48"/>
    <p:sldId id="329" r:id="rId49"/>
    <p:sldId id="279" r:id="rId5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208" userDrawn="1">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A"/>
    <a:srgbClr val="FAC707"/>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764" y="0"/>
      </p:cViewPr>
      <p:guideLst>
        <p:guide orient="horz" pos="2208"/>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6B77D-2D99-4D67-B50E-D23A2E667A5F}" type="datetimeFigureOut">
              <a:rPr lang="en-US" smtClean="0"/>
              <a:t>3/14/2023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144B5-ED21-4AE2-91D9-85F90D9B3184}" type="slidenum">
              <a:rPr lang="en-US" smtClean="0"/>
              <a:t>‹#›</a:t>
            </a:fld>
            <a:endParaRPr lang="en-US"/>
          </a:p>
        </p:txBody>
      </p:sp>
    </p:spTree>
    <p:extLst>
      <p:ext uri="{BB962C8B-B14F-4D97-AF65-F5344CB8AC3E}">
        <p14:creationId xmlns:p14="http://schemas.microsoft.com/office/powerpoint/2010/main" val="157493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8</a:t>
            </a:fld>
            <a:endParaRPr lang="en-US"/>
          </a:p>
        </p:txBody>
      </p:sp>
    </p:spTree>
    <p:extLst>
      <p:ext uri="{BB962C8B-B14F-4D97-AF65-F5344CB8AC3E}">
        <p14:creationId xmlns:p14="http://schemas.microsoft.com/office/powerpoint/2010/main" val="11087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used </a:t>
            </a:r>
            <a:r>
              <a:rPr lang="en-US" dirty="0" err="1" smtClean="0"/>
              <a:t>qSOFA</a:t>
            </a:r>
            <a:r>
              <a:rPr lang="en-US" dirty="0" smtClean="0"/>
              <a:t> you would identify patients at higher risk of mortality</a:t>
            </a:r>
            <a:r>
              <a:rPr lang="en-US" baseline="0" dirty="0" smtClean="0"/>
              <a:t> but would miss a number of cases.</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11</a:t>
            </a:fld>
            <a:endParaRPr lang="en-US"/>
          </a:p>
        </p:txBody>
      </p:sp>
    </p:spTree>
    <p:extLst>
      <p:ext uri="{BB962C8B-B14F-4D97-AF65-F5344CB8AC3E}">
        <p14:creationId xmlns:p14="http://schemas.microsoft.com/office/powerpoint/2010/main" val="288188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used </a:t>
            </a:r>
            <a:r>
              <a:rPr lang="en-US" dirty="0" err="1" smtClean="0"/>
              <a:t>qSOFA</a:t>
            </a:r>
            <a:r>
              <a:rPr lang="en-US" dirty="0" smtClean="0"/>
              <a:t> you would identify patients at higher risk of mortality</a:t>
            </a:r>
            <a:r>
              <a:rPr lang="en-US" baseline="0" dirty="0" smtClean="0"/>
              <a:t> but would miss a number of cases.</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12</a:t>
            </a:fld>
            <a:endParaRPr lang="en-US"/>
          </a:p>
        </p:txBody>
      </p:sp>
    </p:spTree>
    <p:extLst>
      <p:ext uri="{BB962C8B-B14F-4D97-AF65-F5344CB8AC3E}">
        <p14:creationId xmlns:p14="http://schemas.microsoft.com/office/powerpoint/2010/main" val="203807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key point is rapid triage to understand if capabilities</a:t>
            </a:r>
            <a:r>
              <a:rPr lang="en-US" baseline="0" dirty="0" smtClean="0"/>
              <a:t> exist – LFT abnormalities </a:t>
            </a:r>
            <a:r>
              <a:rPr lang="en-US" baseline="0" dirty="0" smtClean="0">
                <a:sym typeface="Wingdings" panose="05000000000000000000" pitchFamily="2" charset="2"/>
              </a:rPr>
              <a:t>ERCP, </a:t>
            </a:r>
            <a:r>
              <a:rPr lang="en-US" baseline="0" dirty="0" err="1" smtClean="0">
                <a:sym typeface="Wingdings" panose="05000000000000000000" pitchFamily="2" charset="2"/>
              </a:rPr>
              <a:t>perc</a:t>
            </a:r>
            <a:r>
              <a:rPr lang="en-US" baseline="0" dirty="0" smtClean="0">
                <a:sym typeface="Wingdings" panose="05000000000000000000" pitchFamily="2" charset="2"/>
              </a:rPr>
              <a:t> </a:t>
            </a:r>
            <a:r>
              <a:rPr lang="en-US" baseline="0" dirty="0" err="1" smtClean="0">
                <a:sym typeface="Wingdings" panose="05000000000000000000" pitchFamily="2" charset="2"/>
              </a:rPr>
              <a:t>neph</a:t>
            </a:r>
            <a:r>
              <a:rPr lang="en-US" baseline="0" dirty="0" smtClean="0">
                <a:sym typeface="Wingdings" panose="05000000000000000000" pitchFamily="2" charset="2"/>
              </a:rPr>
              <a:t> chest tube </a:t>
            </a:r>
            <a:r>
              <a:rPr lang="en-US" baseline="0" dirty="0" err="1" smtClean="0">
                <a:sym typeface="Wingdings" panose="05000000000000000000" pitchFamily="2" charset="2"/>
              </a:rPr>
              <a:t>etc</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13</a:t>
            </a:fld>
            <a:endParaRPr lang="en-US"/>
          </a:p>
        </p:txBody>
      </p:sp>
    </p:spTree>
    <p:extLst>
      <p:ext uri="{BB962C8B-B14F-4D97-AF65-F5344CB8AC3E}">
        <p14:creationId xmlns:p14="http://schemas.microsoft.com/office/powerpoint/2010/main" val="165463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key point is rapid triage to understand if capabilities</a:t>
            </a:r>
            <a:r>
              <a:rPr lang="en-US" baseline="0" dirty="0" smtClean="0"/>
              <a:t> exist – LFT abnormalities </a:t>
            </a:r>
            <a:r>
              <a:rPr lang="en-US" baseline="0" dirty="0" smtClean="0">
                <a:sym typeface="Wingdings" panose="05000000000000000000" pitchFamily="2" charset="2"/>
              </a:rPr>
              <a:t>ERCP, </a:t>
            </a:r>
            <a:r>
              <a:rPr lang="en-US" baseline="0" dirty="0" err="1" smtClean="0">
                <a:sym typeface="Wingdings" panose="05000000000000000000" pitchFamily="2" charset="2"/>
              </a:rPr>
              <a:t>perc</a:t>
            </a:r>
            <a:r>
              <a:rPr lang="en-US" baseline="0" dirty="0" smtClean="0">
                <a:sym typeface="Wingdings" panose="05000000000000000000" pitchFamily="2" charset="2"/>
              </a:rPr>
              <a:t> </a:t>
            </a:r>
            <a:r>
              <a:rPr lang="en-US" baseline="0" dirty="0" err="1" smtClean="0">
                <a:sym typeface="Wingdings" panose="05000000000000000000" pitchFamily="2" charset="2"/>
              </a:rPr>
              <a:t>neph</a:t>
            </a:r>
            <a:r>
              <a:rPr lang="en-US" baseline="0" dirty="0" smtClean="0">
                <a:sym typeface="Wingdings" panose="05000000000000000000" pitchFamily="2" charset="2"/>
              </a:rPr>
              <a:t> chest tube </a:t>
            </a:r>
            <a:r>
              <a:rPr lang="en-US" baseline="0" dirty="0" err="1" smtClean="0">
                <a:sym typeface="Wingdings" panose="05000000000000000000" pitchFamily="2" charset="2"/>
              </a:rPr>
              <a:t>etc</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14</a:t>
            </a:fld>
            <a:endParaRPr lang="en-US"/>
          </a:p>
        </p:txBody>
      </p:sp>
    </p:spTree>
    <p:extLst>
      <p:ext uri="{BB962C8B-B14F-4D97-AF65-F5344CB8AC3E}">
        <p14:creationId xmlns:p14="http://schemas.microsoft.com/office/powerpoint/2010/main" val="219822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stronger data</a:t>
            </a:r>
            <a:r>
              <a:rPr lang="en-US" baseline="0" dirty="0" smtClean="0"/>
              <a:t> with shock here and that important stratification, discuss paper with evidence that clinicians react more strongly to fevers than to low blood pressure but harm signal much more from shock, don’t consider anything else if someone has shock the mostly likely type of shock is septic shock</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18</a:t>
            </a:fld>
            <a:endParaRPr lang="en-US"/>
          </a:p>
        </p:txBody>
      </p:sp>
    </p:spTree>
    <p:extLst>
      <p:ext uri="{BB962C8B-B14F-4D97-AF65-F5344CB8AC3E}">
        <p14:creationId xmlns:p14="http://schemas.microsoft.com/office/powerpoint/2010/main" val="80781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stronger data</a:t>
            </a:r>
            <a:r>
              <a:rPr lang="en-US" baseline="0" dirty="0" smtClean="0"/>
              <a:t> with shock here and that important stratification, discuss paper with evidence that clinicians react more strongly to fevers than to low blood pressure but harm signal much more from shock, don’t consider anything else if someone has shock the mostly likely type of shock is septic shock</a:t>
            </a:r>
            <a:endParaRPr lang="en-US" dirty="0"/>
          </a:p>
        </p:txBody>
      </p:sp>
      <p:sp>
        <p:nvSpPr>
          <p:cNvPr id="4" name="Slide Number Placeholder 3"/>
          <p:cNvSpPr>
            <a:spLocks noGrp="1"/>
          </p:cNvSpPr>
          <p:nvPr>
            <p:ph type="sldNum" sz="quarter" idx="10"/>
          </p:nvPr>
        </p:nvSpPr>
        <p:spPr/>
        <p:txBody>
          <a:bodyPr/>
          <a:lstStyle/>
          <a:p>
            <a:fld id="{E10144B5-ED21-4AE2-91D9-85F90D9B3184}" type="slidenum">
              <a:rPr lang="en-US" smtClean="0"/>
              <a:t>29</a:t>
            </a:fld>
            <a:endParaRPr lang="en-US"/>
          </a:p>
        </p:txBody>
      </p:sp>
    </p:spTree>
    <p:extLst>
      <p:ext uri="{BB962C8B-B14F-4D97-AF65-F5344CB8AC3E}">
        <p14:creationId xmlns:p14="http://schemas.microsoft.com/office/powerpoint/2010/main" val="13160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14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normAutofit/>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userDrawn="1"/>
        </p:nvCxnSpPr>
        <p:spPr bwMode="auto">
          <a:xfrm>
            <a:off x="0" y="3733800"/>
            <a:ext cx="9144000" cy="1588"/>
          </a:xfrm>
          <a:prstGeom prst="line">
            <a:avLst/>
          </a:prstGeom>
          <a:solidFill>
            <a:schemeClr val="accent1"/>
          </a:solidFill>
          <a:ln w="25400" cap="flat" cmpd="sng" algn="ctr">
            <a:gradFill flip="none" rotWithShape="1">
              <a:gsLst>
                <a:gs pos="0">
                  <a:schemeClr val="bg1"/>
                </a:gs>
                <a:gs pos="50000">
                  <a:schemeClr val="accent1"/>
                </a:gs>
                <a:gs pos="100000">
                  <a:schemeClr val="bg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2301572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3"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spTree>
    <p:extLst>
      <p:ext uri="{BB962C8B-B14F-4D97-AF65-F5344CB8AC3E}">
        <p14:creationId xmlns:p14="http://schemas.microsoft.com/office/powerpoint/2010/main" val="33774867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7"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0"/>
          </p:nvPr>
        </p:nvSpPr>
        <p:spPr>
          <a:xfrm>
            <a:off x="677862" y="1227667"/>
            <a:ext cx="7080250" cy="4159250"/>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1"/>
          </p:nvPr>
        </p:nvSpPr>
        <p:spPr>
          <a:xfrm>
            <a:off x="677862" y="95250"/>
            <a:ext cx="7534275" cy="655638"/>
          </a:xfrm>
          <a:prstGeom prst="rect">
            <a:avLst/>
          </a:prstGeom>
        </p:spPr>
        <p:txBody>
          <a:bodyPr vert="horz"/>
          <a:lstStyle>
            <a:lvl1pPr marL="0" indent="0">
              <a:buNone/>
              <a:defRPr sz="2800">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2" hasCustomPrompt="1"/>
          </p:nvPr>
        </p:nvSpPr>
        <p:spPr>
          <a:xfrm>
            <a:off x="64032" y="6326188"/>
            <a:ext cx="3651250" cy="393700"/>
          </a:xfrm>
          <a:prstGeom prst="rect">
            <a:avLst/>
          </a:prstGeom>
        </p:spPr>
        <p:txBody>
          <a:bodyPr vert="horz"/>
          <a:lstStyle>
            <a:lvl1pPr marL="0" indent="0">
              <a:buNone/>
              <a:defRPr sz="1800" b="0" i="0" baseline="0">
                <a:solidFill>
                  <a:srgbClr val="FFFFFF"/>
                </a:solidFill>
                <a:latin typeface="Univers LT Std 57 Cn"/>
                <a:cs typeface="Univers LT Std 57 Cn"/>
              </a:defRPr>
            </a:lvl1pPr>
          </a:lstStyle>
          <a:p>
            <a:pPr lvl="0"/>
            <a:r>
              <a:rPr lang="en-US" dirty="0" smtClean="0"/>
              <a:t>DEPARTMENT NAME</a:t>
            </a:r>
            <a:endParaRPr lang="en-US" dirty="0"/>
          </a:p>
        </p:txBody>
      </p:sp>
    </p:spTree>
    <p:extLst>
      <p:ext uri="{BB962C8B-B14F-4D97-AF65-F5344CB8AC3E}">
        <p14:creationId xmlns:p14="http://schemas.microsoft.com/office/powerpoint/2010/main" val="14050837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sider-environment.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03500" y="6450013"/>
            <a:ext cx="3937000"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3" descr="CVCyellow-bar.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90588"/>
            <a:ext cx="9144000" cy="10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3" name="Picture 4" descr="CVCyellow-bar.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096000"/>
            <a:ext cx="9144000" cy="10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userDrawn="1"/>
        </p:nvSpPr>
        <p:spPr>
          <a:xfrm>
            <a:off x="0" y="6193331"/>
            <a:ext cx="9144000" cy="664669"/>
          </a:xfrm>
          <a:prstGeom prst="rect">
            <a:avLst/>
          </a:prstGeom>
          <a:solidFill>
            <a:srgbClr val="00153E"/>
          </a:solidFill>
        </p:spPr>
        <p:txBody>
          <a:bodyPr wrap="square" rtlCol="0">
            <a:spAutoFit/>
          </a:bodyPr>
          <a:lstStyle/>
          <a:p>
            <a:endParaRPr lang="en-US" dirty="0"/>
          </a:p>
        </p:txBody>
      </p:sp>
      <p:pic>
        <p:nvPicPr>
          <p:cNvPr id="6" name="Picture 7" descr="Signature-Marketing-White.eps"/>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
          <p:cNvSpPr txBox="1">
            <a:spLocks noChangeArrowheads="1"/>
          </p:cNvSpPr>
          <p:nvPr userDrawn="1"/>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hyperlink" Target="mailto:dclaar@med.umich.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25" y="2049690"/>
            <a:ext cx="7772400" cy="1470025"/>
          </a:xfrm>
        </p:spPr>
        <p:txBody>
          <a:bodyPr>
            <a:normAutofit/>
          </a:bodyPr>
          <a:lstStyle/>
          <a:p>
            <a:r>
              <a:rPr lang="en-US" dirty="0" smtClean="0"/>
              <a:t>Updates in Management of Sepsis and Septic Shock</a:t>
            </a:r>
            <a:endParaRPr lang="en-US" dirty="0"/>
          </a:p>
        </p:txBody>
      </p:sp>
      <p:sp>
        <p:nvSpPr>
          <p:cNvPr id="3" name="Subtitle 2"/>
          <p:cNvSpPr>
            <a:spLocks noGrp="1"/>
          </p:cNvSpPr>
          <p:nvPr>
            <p:ph type="subTitle" idx="1"/>
          </p:nvPr>
        </p:nvSpPr>
        <p:spPr>
          <a:xfrm>
            <a:off x="1368425" y="3853665"/>
            <a:ext cx="6400800" cy="1447800"/>
          </a:xfrm>
        </p:spPr>
        <p:txBody>
          <a:bodyPr>
            <a:normAutofit fontScale="92500" lnSpcReduction="20000"/>
          </a:bodyPr>
          <a:lstStyle/>
          <a:p>
            <a:endParaRPr lang="en-US" dirty="0" smtClean="0"/>
          </a:p>
          <a:p>
            <a:r>
              <a:rPr lang="en-US" dirty="0" smtClean="0"/>
              <a:t>Dru Claar, MD</a:t>
            </a:r>
          </a:p>
          <a:p>
            <a:r>
              <a:rPr lang="en-US" dirty="0" smtClean="0"/>
              <a:t>Clinical Assistant Professor &amp; Associate Program </a:t>
            </a:r>
            <a:r>
              <a:rPr lang="en-US" dirty="0" smtClean="0"/>
              <a:t>Director</a:t>
            </a:r>
          </a:p>
          <a:p>
            <a:r>
              <a:rPr lang="en-US" dirty="0" smtClean="0"/>
              <a:t>Medical Director ICU, VA Ann Arbor Healthcare System</a:t>
            </a:r>
            <a:endParaRPr lang="en-US" dirty="0" smtClean="0"/>
          </a:p>
          <a:p>
            <a:r>
              <a:rPr lang="en-US" dirty="0" smtClean="0"/>
              <a:t>Division of Pulmonary and Critical Care Medicine</a:t>
            </a:r>
          </a:p>
        </p:txBody>
      </p:sp>
      <p:pic>
        <p:nvPicPr>
          <p:cNvPr id="4" name="Picture 3"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19" y="5370289"/>
            <a:ext cx="1681916" cy="1052487"/>
          </a:xfrm>
          <a:prstGeom prst="rect">
            <a:avLst/>
          </a:prstGeom>
        </p:spPr>
      </p:pic>
      <p:pic>
        <p:nvPicPr>
          <p:cNvPr id="5" name="Picture 2">
            <a:extLst>
              <a:ext uri="{FF2B5EF4-FFF2-40B4-BE49-F238E27FC236}">
                <a16:creationId xmlns:a16="http://schemas.microsoft.com/office/drawing/2014/main" id="{B7A463AA-83EA-6747-BC2C-151C4E9193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048" y="5370289"/>
            <a:ext cx="4210771" cy="81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45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Identification of Sepsis</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Sepsis 2 vs 3 Side by Side include mortality</a:t>
            </a:r>
            <a:endParaRPr lang="en-US" altLang="en-US" sz="2400" dirty="0" smtClean="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8575" y="728662"/>
            <a:ext cx="9086850" cy="5400675"/>
          </a:xfrm>
          <a:prstGeom prst="rect">
            <a:avLst/>
          </a:prstGeom>
        </p:spPr>
      </p:pic>
      <p:pic>
        <p:nvPicPr>
          <p:cNvPr id="10" name="Picture 9"/>
          <p:cNvPicPr>
            <a:picLocks noChangeAspect="1"/>
          </p:cNvPicPr>
          <p:nvPr/>
        </p:nvPicPr>
        <p:blipFill>
          <a:blip r:embed="rId4"/>
          <a:stretch>
            <a:fillRect/>
          </a:stretch>
        </p:blipFill>
        <p:spPr>
          <a:xfrm>
            <a:off x="6541734" y="19290"/>
            <a:ext cx="2451454" cy="564178"/>
          </a:xfrm>
          <a:prstGeom prst="rect">
            <a:avLst/>
          </a:prstGeom>
        </p:spPr>
      </p:pic>
    </p:spTree>
    <p:extLst>
      <p:ext uri="{BB962C8B-B14F-4D97-AF65-F5344CB8AC3E}">
        <p14:creationId xmlns:p14="http://schemas.microsoft.com/office/powerpoint/2010/main" val="42480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Identification of Sepsis</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10495" y="4817227"/>
            <a:ext cx="8804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err="1" smtClean="0">
                <a:latin typeface="Arial" panose="020B0604020202020204" pitchFamily="34" charset="0"/>
              </a:rPr>
              <a:t>qSOFA</a:t>
            </a:r>
            <a:r>
              <a:rPr lang="en-US" altLang="en-US" sz="2400" dirty="0" smtClean="0">
                <a:latin typeface="Arial" panose="020B0604020202020204" pitchFamily="34" charset="0"/>
              </a:rPr>
              <a:t> specific (identifies high risk pts) but not sensitive enough compared with other scoring scales</a:t>
            </a:r>
            <a:endParaRPr lang="en-US" altLang="en-US" sz="2400" dirty="0" smtClean="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499" y="2800348"/>
            <a:ext cx="9080501" cy="1557604"/>
          </a:xfrm>
          <a:prstGeom prst="rect">
            <a:avLst/>
          </a:prstGeom>
        </p:spPr>
      </p:pic>
      <p:pic>
        <p:nvPicPr>
          <p:cNvPr id="4" name="Picture 3"/>
          <p:cNvPicPr>
            <a:picLocks noChangeAspect="1"/>
          </p:cNvPicPr>
          <p:nvPr/>
        </p:nvPicPr>
        <p:blipFill>
          <a:blip r:embed="rId5"/>
          <a:stretch>
            <a:fillRect/>
          </a:stretch>
        </p:blipFill>
        <p:spPr>
          <a:xfrm>
            <a:off x="147484" y="1088578"/>
            <a:ext cx="8845703" cy="1533666"/>
          </a:xfrm>
          <a:prstGeom prst="rect">
            <a:avLst/>
          </a:prstGeom>
        </p:spPr>
      </p:pic>
    </p:spTree>
    <p:extLst>
      <p:ext uri="{BB962C8B-B14F-4D97-AF65-F5344CB8AC3E}">
        <p14:creationId xmlns:p14="http://schemas.microsoft.com/office/powerpoint/2010/main" val="36463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Identification of Sepsis – ***Take Home Point***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685800" y="1169459"/>
            <a:ext cx="880450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No individual screening tool is perfect</a:t>
            </a:r>
          </a:p>
          <a:p>
            <a:pPr marL="342900" indent="-342900" eaLnBrk="1" hangingPunct="1">
              <a:buFont typeface="Arial" panose="020B0604020202020204" pitchFamily="34" charset="0"/>
              <a:buChar char="•"/>
            </a:pPr>
            <a:r>
              <a:rPr lang="en-US" altLang="en-US" sz="2400" dirty="0" err="1" smtClean="0">
                <a:latin typeface="Arial" panose="020B0604020202020204" pitchFamily="34" charset="0"/>
              </a:rPr>
              <a:t>qSOFA</a:t>
            </a:r>
            <a:r>
              <a:rPr lang="en-US" altLang="en-US" sz="2400" dirty="0" smtClean="0">
                <a:latin typeface="Arial" panose="020B0604020202020204" pitchFamily="34" charset="0"/>
              </a:rPr>
              <a:t> – specific but not sensitive</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SIRS – not perfectly sensitive and less specific</a:t>
            </a: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63499" y="3779320"/>
            <a:ext cx="90333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400" b="1" dirty="0" smtClean="0">
                <a:latin typeface="Arial" panose="020B0604020202020204" pitchFamily="34" charset="0"/>
              </a:rPr>
              <a:t>Need to maintain a high index of suspicion and reevaluate</a:t>
            </a:r>
            <a:endParaRPr lang="en-US" altLang="en-US" sz="2400" b="1" dirty="0" smtClean="0">
              <a:latin typeface="Arial" panose="020B0604020202020204" pitchFamily="34" charset="0"/>
            </a:endParaRPr>
          </a:p>
        </p:txBody>
      </p:sp>
    </p:spTree>
    <p:extLst>
      <p:ext uri="{BB962C8B-B14F-4D97-AF65-F5344CB8AC3E}">
        <p14:creationId xmlns:p14="http://schemas.microsoft.com/office/powerpoint/2010/main" val="287474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Workup</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Essential Workup Components (Besides clinical evaluation)</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CBC, </a:t>
            </a:r>
            <a:r>
              <a:rPr lang="en-US" altLang="en-US" sz="2400" dirty="0" smtClean="0">
                <a:latin typeface="Arial" panose="020B0604020202020204" pitchFamily="34" charset="0"/>
              </a:rPr>
              <a:t>Basic Metabolic Panel, </a:t>
            </a:r>
            <a:r>
              <a:rPr lang="en-US" altLang="en-US" sz="2400" dirty="0" smtClean="0">
                <a:latin typeface="Arial" panose="020B0604020202020204" pitchFamily="34" charset="0"/>
              </a:rPr>
              <a:t>Hepatic Function Panel, PT/PTT/INR, </a:t>
            </a:r>
            <a:r>
              <a:rPr lang="en-US" altLang="en-US" sz="2400" dirty="0" smtClean="0">
                <a:latin typeface="Arial" panose="020B0604020202020204" pitchFamily="34" charset="0"/>
              </a:rPr>
              <a:t>Blood Cultures, </a:t>
            </a:r>
            <a:r>
              <a:rPr lang="en-US" altLang="en-US" sz="2400" dirty="0" smtClean="0">
                <a:latin typeface="Arial" panose="020B0604020202020204" pitchFamily="34" charset="0"/>
              </a:rPr>
              <a:t>UA/Urine Culture, </a:t>
            </a:r>
            <a:r>
              <a:rPr lang="en-US" altLang="en-US" sz="2400" dirty="0" smtClean="0">
                <a:latin typeface="Arial" panose="020B0604020202020204" pitchFamily="34" charset="0"/>
              </a:rPr>
              <a:t>Lactate, Chest XR</a:t>
            </a:r>
          </a:p>
          <a:p>
            <a:pPr eaLnBrk="1" hangingPunct="1"/>
            <a:endParaRPr lang="en-US" altLang="en-US" sz="2400" dirty="0" smtClean="0">
              <a:latin typeface="Arial" panose="020B0604020202020204" pitchFamily="34" charset="0"/>
            </a:endParaRPr>
          </a:p>
          <a:p>
            <a:pPr eaLnBrk="1" hangingPunct="1"/>
            <a:r>
              <a:rPr lang="en-US" altLang="en-US" sz="2400" dirty="0">
                <a:latin typeface="Arial" panose="020B0604020202020204" pitchFamily="34" charset="0"/>
              </a:rPr>
              <a:t>Goal:</a:t>
            </a:r>
          </a:p>
          <a:p>
            <a:pPr marL="342900" indent="-342900" eaLnBrk="1" hangingPunct="1">
              <a:buFont typeface="Arial" panose="020B0604020202020204" pitchFamily="34" charset="0"/>
              <a:buChar char="•"/>
            </a:pPr>
            <a:r>
              <a:rPr lang="en-US" altLang="en-US" sz="2400" dirty="0">
                <a:latin typeface="Arial" panose="020B0604020202020204" pitchFamily="34" charset="0"/>
              </a:rPr>
              <a:t>Initial screen for organ dysfunction/disease severity, source of infection, and needs for ongoing management</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Other Considerations: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Blood Gas (Venous Ok), Lipase, </a:t>
            </a:r>
            <a:r>
              <a:rPr lang="en-US" altLang="en-US" sz="2400" dirty="0" err="1" smtClean="0">
                <a:latin typeface="Arial" panose="020B0604020202020204" pitchFamily="34" charset="0"/>
              </a:rPr>
              <a:t>Procalcitonin</a:t>
            </a:r>
            <a:r>
              <a:rPr lang="en-US" altLang="en-US" sz="2400" dirty="0" smtClean="0">
                <a:latin typeface="Arial" panose="020B0604020202020204" pitchFamily="34" charset="0"/>
              </a:rPr>
              <a:t>, Point-of-Care Ultrasound</a:t>
            </a:r>
          </a:p>
          <a:p>
            <a:pPr marL="342900" indent="-342900" eaLnBrk="1" hangingPunct="1">
              <a:buFont typeface="Arial" panose="020B0604020202020204" pitchFamily="34" charset="0"/>
              <a:buChar char="•"/>
            </a:pP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9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Workup – Key Considerations</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Suspected Source revealed by Initial Workup:</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Is there a source that may not be able to be treated with antibiotics alone (</a:t>
            </a:r>
            <a:r>
              <a:rPr lang="en-US" altLang="en-US" sz="2400" dirty="0" err="1" smtClean="0">
                <a:latin typeface="Arial" panose="020B0604020202020204" pitchFamily="34" charset="0"/>
              </a:rPr>
              <a:t>eg</a:t>
            </a:r>
            <a:r>
              <a:rPr lang="en-US" altLang="en-US" sz="2400" dirty="0" smtClean="0">
                <a:latin typeface="Arial" panose="020B0604020202020204" pitchFamily="34" charset="0"/>
              </a:rPr>
              <a:t> Pleural effusion, Biliary obstruction, </a:t>
            </a:r>
            <a:r>
              <a:rPr lang="en-US" altLang="en-US" sz="2400" dirty="0" err="1" smtClean="0">
                <a:latin typeface="Arial" panose="020B0604020202020204" pitchFamily="34" charset="0"/>
              </a:rPr>
              <a:t>etc</a:t>
            </a:r>
            <a:r>
              <a:rPr lang="en-US" altLang="en-US" sz="2400" dirty="0" smtClean="0">
                <a:latin typeface="Arial" panose="020B0604020202020204" pitchFamily="34" charset="0"/>
              </a:rPr>
              <a:t>)? Do I need to transfer the patient for this?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Do I need further imaging to clarify (CT or US)?</a:t>
            </a: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No Clear Source:</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Do I have the right diagnosis?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Do </a:t>
            </a:r>
            <a:r>
              <a:rPr lang="en-US" altLang="en-US" sz="2400" dirty="0">
                <a:latin typeface="Arial" panose="020B0604020202020204" pitchFamily="34" charset="0"/>
              </a:rPr>
              <a:t>I need </a:t>
            </a:r>
            <a:r>
              <a:rPr lang="en-US" altLang="en-US" sz="2400" dirty="0" smtClean="0">
                <a:latin typeface="Arial" panose="020B0604020202020204" pitchFamily="34" charset="0"/>
              </a:rPr>
              <a:t>further labs/imaging </a:t>
            </a:r>
            <a:r>
              <a:rPr lang="en-US" altLang="en-US" sz="2400" dirty="0">
                <a:latin typeface="Arial" panose="020B0604020202020204" pitchFamily="34" charset="0"/>
              </a:rPr>
              <a:t>to clarify (CT or US</a:t>
            </a:r>
            <a:r>
              <a:rPr lang="en-US" altLang="en-US" sz="2400" dirty="0" smtClean="0">
                <a:latin typeface="Arial" panose="020B0604020202020204" pitchFamily="34" charset="0"/>
              </a:rPr>
              <a:t>)?</a:t>
            </a:r>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 </a:t>
            </a:r>
          </a:p>
          <a:p>
            <a:pPr marL="342900" indent="-342900" eaLnBrk="1" hangingPunct="1">
              <a:buFont typeface="Arial" panose="020B0604020202020204" pitchFamily="34" charset="0"/>
              <a:buChar char="•"/>
            </a:pP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232058"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Putting it Together</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3499" y="1213241"/>
            <a:ext cx="1855426" cy="1719548"/>
          </a:xfrm>
          <a:prstGeom prst="rect">
            <a:avLst/>
          </a:prstGeom>
        </p:spPr>
      </p:pic>
      <p:sp>
        <p:nvSpPr>
          <p:cNvPr id="4" name="Rectangle 3"/>
          <p:cNvSpPr/>
          <p:nvPr/>
        </p:nvSpPr>
        <p:spPr>
          <a:xfrm>
            <a:off x="0" y="894735"/>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5974" y="871696"/>
            <a:ext cx="1612491" cy="400110"/>
          </a:xfrm>
          <a:prstGeom prst="rect">
            <a:avLst/>
          </a:prstGeom>
          <a:noFill/>
        </p:spPr>
        <p:txBody>
          <a:bodyPr wrap="square" rtlCol="0">
            <a:spAutoFit/>
          </a:bodyPr>
          <a:lstStyle/>
          <a:p>
            <a:pPr algn="ctr"/>
            <a:r>
              <a:rPr lang="en-US" sz="2000" b="1" dirty="0" smtClean="0">
                <a:solidFill>
                  <a:srgbClr val="00264A"/>
                </a:solidFill>
              </a:rPr>
              <a:t>Definition</a:t>
            </a:r>
            <a:endParaRPr lang="en-US" sz="2000" b="1" dirty="0">
              <a:solidFill>
                <a:srgbClr val="00264A"/>
              </a:solidFill>
            </a:endParaRPr>
          </a:p>
        </p:txBody>
      </p:sp>
      <p:pic>
        <p:nvPicPr>
          <p:cNvPr id="12" name="Picture 11"/>
          <p:cNvPicPr>
            <a:picLocks noChangeAspect="1"/>
          </p:cNvPicPr>
          <p:nvPr/>
        </p:nvPicPr>
        <p:blipFill>
          <a:blip r:embed="rId4"/>
          <a:stretch>
            <a:fillRect/>
          </a:stretch>
        </p:blipFill>
        <p:spPr>
          <a:xfrm>
            <a:off x="2661446" y="1213241"/>
            <a:ext cx="1855426" cy="1693733"/>
          </a:xfrm>
          <a:prstGeom prst="rect">
            <a:avLst/>
          </a:prstGeom>
        </p:spPr>
      </p:pic>
      <p:sp>
        <p:nvSpPr>
          <p:cNvPr id="16" name="TextBox 15"/>
          <p:cNvSpPr txBox="1"/>
          <p:nvPr/>
        </p:nvSpPr>
        <p:spPr>
          <a:xfrm>
            <a:off x="3784577" y="863765"/>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pic>
        <p:nvPicPr>
          <p:cNvPr id="15" name="Picture 14"/>
          <p:cNvPicPr>
            <a:picLocks noChangeAspect="1"/>
          </p:cNvPicPr>
          <p:nvPr/>
        </p:nvPicPr>
        <p:blipFill>
          <a:blip r:embed="rId5"/>
          <a:stretch>
            <a:fillRect/>
          </a:stretch>
        </p:blipFill>
        <p:spPr>
          <a:xfrm>
            <a:off x="4712290" y="1205323"/>
            <a:ext cx="1855426" cy="1727466"/>
          </a:xfrm>
          <a:prstGeom prst="rect">
            <a:avLst/>
          </a:prstGeom>
        </p:spPr>
      </p:pic>
      <p:pic>
        <p:nvPicPr>
          <p:cNvPr id="18" name="Picture 17"/>
          <p:cNvPicPr>
            <a:picLocks noChangeAspect="1"/>
          </p:cNvPicPr>
          <p:nvPr/>
        </p:nvPicPr>
        <p:blipFill>
          <a:blip r:embed="rId6"/>
          <a:stretch>
            <a:fillRect/>
          </a:stretch>
        </p:blipFill>
        <p:spPr>
          <a:xfrm>
            <a:off x="7137762" y="1213241"/>
            <a:ext cx="1855426" cy="1719548"/>
          </a:xfrm>
          <a:prstGeom prst="rect">
            <a:avLst/>
          </a:prstGeom>
        </p:spPr>
      </p:pic>
      <p:sp>
        <p:nvSpPr>
          <p:cNvPr id="22" name="TextBox 21"/>
          <p:cNvSpPr txBox="1"/>
          <p:nvPr/>
        </p:nvSpPr>
        <p:spPr>
          <a:xfrm>
            <a:off x="7305367" y="844744"/>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spTree>
    <p:extLst>
      <p:ext uri="{BB962C8B-B14F-4D97-AF65-F5344CB8AC3E}">
        <p14:creationId xmlns:p14="http://schemas.microsoft.com/office/powerpoint/2010/main" val="2549705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Source Control = Appropriate Antibiotics + Source of Infection Addressed</a:t>
            </a: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Fluids and If shock: </a:t>
            </a:r>
            <a:r>
              <a:rPr lang="en-US" altLang="en-US" sz="2400" dirty="0" smtClean="0">
                <a:latin typeface="Arial" panose="020B0604020202020204" pitchFamily="34" charset="0"/>
              </a:rPr>
              <a:t>Vasopressors/Steroids</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Assessment of resuscitation</a:t>
            </a: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780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dirty="0" smtClean="0">
                <a:latin typeface="Arial" panose="020B0604020202020204" pitchFamily="34" charset="0"/>
              </a:rPr>
              <a:t>Source Control = Appropriate Antibiotics + Source of Infection Addressed</a:t>
            </a: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Fluids and If shock: </a:t>
            </a:r>
            <a:r>
              <a:rPr lang="en-US" altLang="en-US" sz="2400" dirty="0" smtClean="0">
                <a:latin typeface="Arial" panose="020B0604020202020204" pitchFamily="34" charset="0"/>
              </a:rPr>
              <a:t>Vasopressors/Adjuncts</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Assessment of resuscitation</a:t>
            </a: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46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Timing</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986806" y="-22326"/>
            <a:ext cx="4088367" cy="708841"/>
          </a:xfrm>
          <a:prstGeom prst="rect">
            <a:avLst/>
          </a:prstGeom>
        </p:spPr>
      </p:pic>
      <p:pic>
        <p:nvPicPr>
          <p:cNvPr id="10" name="Picture 9"/>
          <p:cNvPicPr>
            <a:picLocks noChangeAspect="1"/>
          </p:cNvPicPr>
          <p:nvPr/>
        </p:nvPicPr>
        <p:blipFill>
          <a:blip r:embed="rId5"/>
          <a:stretch>
            <a:fillRect/>
          </a:stretch>
        </p:blipFill>
        <p:spPr>
          <a:xfrm>
            <a:off x="981996" y="1069998"/>
            <a:ext cx="7256207" cy="4818818"/>
          </a:xfrm>
          <a:prstGeom prst="rect">
            <a:avLst/>
          </a:prstGeom>
        </p:spPr>
      </p:pic>
    </p:spTree>
    <p:extLst>
      <p:ext uri="{BB962C8B-B14F-4D97-AF65-F5344CB8AC3E}">
        <p14:creationId xmlns:p14="http://schemas.microsoft.com/office/powerpoint/2010/main" val="1332056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Types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686" y="1168400"/>
            <a:ext cx="880450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Broad Spectrum Antibiotic Coverage</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Generally MRSA coverage (</a:t>
            </a:r>
            <a:r>
              <a:rPr lang="en-US" altLang="en-US" sz="2400" dirty="0" err="1" smtClean="0">
                <a:latin typeface="Arial" panose="020B0604020202020204" pitchFamily="34" charset="0"/>
              </a:rPr>
              <a:t>eg</a:t>
            </a:r>
            <a:r>
              <a:rPr lang="en-US" altLang="en-US" sz="2400" dirty="0" smtClean="0">
                <a:latin typeface="Arial" panose="020B0604020202020204" pitchFamily="34" charset="0"/>
              </a:rPr>
              <a:t> Vancomycin)</a:t>
            </a:r>
          </a:p>
          <a:p>
            <a:pPr eaLnBrk="1" hangingPunct="1"/>
            <a:r>
              <a:rPr lang="en-US" altLang="en-US" sz="2400" dirty="0" smtClean="0">
                <a:latin typeface="Arial" panose="020B0604020202020204" pitchFamily="34" charset="0"/>
              </a:rPr>
              <a:t>AND</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B-Lactam with Gram Negative Activity (piperacillin-</a:t>
            </a:r>
            <a:r>
              <a:rPr lang="en-US" altLang="en-US" sz="2400" dirty="0" err="1" smtClean="0">
                <a:latin typeface="Arial" panose="020B0604020202020204" pitchFamily="34" charset="0"/>
              </a:rPr>
              <a:t>tazobactam</a:t>
            </a:r>
            <a:r>
              <a:rPr lang="en-US" altLang="en-US" sz="2400" dirty="0" smtClean="0">
                <a:latin typeface="Arial" panose="020B0604020202020204" pitchFamily="34" charset="0"/>
              </a:rPr>
              <a:t>, </a:t>
            </a:r>
            <a:r>
              <a:rPr lang="en-US" altLang="en-US" sz="2400" dirty="0" err="1" smtClean="0">
                <a:latin typeface="Arial" panose="020B0604020202020204" pitchFamily="34" charset="0"/>
              </a:rPr>
              <a:t>cefepime</a:t>
            </a:r>
            <a:r>
              <a:rPr lang="en-US" altLang="en-US" sz="2400" dirty="0" smtClean="0">
                <a:latin typeface="Arial" panose="020B0604020202020204" pitchFamily="34" charset="0"/>
              </a:rPr>
              <a:t>, </a:t>
            </a:r>
            <a:r>
              <a:rPr lang="en-US" altLang="en-US" sz="2400" dirty="0" err="1" smtClean="0">
                <a:latin typeface="Arial" panose="020B0604020202020204" pitchFamily="34" charset="0"/>
              </a:rPr>
              <a:t>etc</a:t>
            </a:r>
            <a:r>
              <a:rPr lang="en-US" altLang="en-US" sz="2400" dirty="0" smtClean="0">
                <a:latin typeface="Arial" panose="020B0604020202020204" pitchFamily="34" charset="0"/>
              </a:rPr>
              <a:t>)</a:t>
            </a:r>
            <a:endParaRPr lang="en-US" altLang="en-US" sz="2400" dirty="0">
              <a:latin typeface="Arial" panose="020B0604020202020204" pitchFamily="34" charset="0"/>
            </a:endParaRP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Targeted Antibiotics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CAP Coverage (</a:t>
            </a:r>
            <a:r>
              <a:rPr lang="en-US" altLang="en-US" sz="2400" dirty="0" err="1" smtClean="0">
                <a:latin typeface="Arial" panose="020B0604020202020204" pitchFamily="34" charset="0"/>
              </a:rPr>
              <a:t>eg</a:t>
            </a:r>
            <a:r>
              <a:rPr lang="en-US" altLang="en-US" sz="2400" dirty="0" smtClean="0">
                <a:latin typeface="Arial" panose="020B0604020202020204" pitchFamily="34" charset="0"/>
              </a:rPr>
              <a:t> Ceftriaxone/Azithromycin)</a:t>
            </a:r>
          </a:p>
        </p:txBody>
      </p:sp>
    </p:spTree>
    <p:extLst>
      <p:ext uri="{BB962C8B-B14F-4D97-AF65-F5344CB8AC3E}">
        <p14:creationId xmlns:p14="http://schemas.microsoft.com/office/powerpoint/2010/main" val="6545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02904" y="1142033"/>
            <a:ext cx="8131841" cy="4159250"/>
          </a:xfrm>
        </p:spPr>
        <p:txBody>
          <a:bodyPr/>
          <a:lstStyle/>
          <a:p>
            <a:pPr marL="0" indent="0">
              <a:buNone/>
            </a:pPr>
            <a:r>
              <a:rPr lang="en-US" altLang="en-US" dirty="0" smtClean="0">
                <a:latin typeface="Arial" panose="020B0604020202020204" pitchFamily="34" charset="0"/>
              </a:rPr>
              <a:t>No disclosures</a:t>
            </a:r>
          </a:p>
          <a:p>
            <a:pPr marL="0" indent="0" algn="ctr">
              <a:buNone/>
            </a:pPr>
            <a:endParaRPr lang="en-US" altLang="en-US" dirty="0">
              <a:latin typeface="Arial" panose="020B0604020202020204" pitchFamily="34" charset="0"/>
            </a:endParaRPr>
          </a:p>
          <a:p>
            <a:pPr marL="0" indent="0">
              <a:buNone/>
            </a:pPr>
            <a:r>
              <a:rPr lang="en-US" dirty="0" smtClean="0"/>
              <a:t>Statements expressed are my own and do not represent the views or opinions of the VA or federal government.</a:t>
            </a:r>
          </a:p>
        </p:txBody>
      </p:sp>
      <p:sp>
        <p:nvSpPr>
          <p:cNvPr id="3" name="Text Placeholder 2"/>
          <p:cNvSpPr>
            <a:spLocks noGrp="1"/>
          </p:cNvSpPr>
          <p:nvPr>
            <p:ph type="body" sz="quarter" idx="11"/>
          </p:nvPr>
        </p:nvSpPr>
        <p:spPr/>
        <p:txBody>
          <a:bodyPr/>
          <a:lstStyle/>
          <a:p>
            <a:r>
              <a:rPr lang="en-US" dirty="0" smtClean="0"/>
              <a:t>Disclosures</a:t>
            </a:r>
            <a:endParaRPr lang="en-US" dirty="0"/>
          </a:p>
        </p:txBody>
      </p:sp>
      <p:sp>
        <p:nvSpPr>
          <p:cNvPr id="5" name="TextBox 1"/>
          <p:cNvSpPr txBox="1">
            <a:spLocks noGrp="1" noChangeArrowheads="1"/>
          </p:cNvSpPr>
          <p:nvPr>
            <p:ph type="body" sz="quarter" idx="12"/>
          </p:nvPr>
        </p:nvSpPr>
        <p:spPr bwMode="auto">
          <a:xfrm>
            <a:off x="64031" y="6326188"/>
            <a:ext cx="4763607"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spTree>
    <p:extLst>
      <p:ext uri="{BB962C8B-B14F-4D97-AF65-F5344CB8AC3E}">
        <p14:creationId xmlns:p14="http://schemas.microsoft.com/office/powerpoint/2010/main" val="428881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Timing and Type</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686" y="1168400"/>
            <a:ext cx="880450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Does that mean we just give everyone broad spectrum antibiotics?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In shock, the answer is probably yes. Stakes are too high to miss.</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In sepsis alone, this will likely lead to overuse of antibiotics.</a:t>
            </a:r>
          </a:p>
          <a:p>
            <a:pPr eaLnBrk="1" hangingPunct="1"/>
            <a:endParaRPr lang="en-US" altLang="en-US" sz="2400" dirty="0">
              <a:latin typeface="Arial" panose="020B0604020202020204" pitchFamily="34" charset="0"/>
            </a:endParaRPr>
          </a:p>
        </p:txBody>
      </p:sp>
    </p:spTree>
    <p:extLst>
      <p:ext uri="{BB962C8B-B14F-4D97-AF65-F5344CB8AC3E}">
        <p14:creationId xmlns:p14="http://schemas.microsoft.com/office/powerpoint/2010/main" val="2703813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Timing and Type</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686" y="1168400"/>
            <a:ext cx="8804502"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2400" dirty="0" smtClean="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a:p>
            <a:endParaRPr lang="en-US" dirty="0" smtClean="0"/>
          </a:p>
          <a:p>
            <a:endParaRPr lang="en-US" dirty="0"/>
          </a:p>
          <a:p>
            <a:endParaRPr lang="en-US" dirty="0" smtClean="0"/>
          </a:p>
          <a:p>
            <a:endParaRPr lang="en-US" sz="2400" dirty="0"/>
          </a:p>
          <a:p>
            <a:r>
              <a:rPr lang="en-US" sz="2400" dirty="0" smtClean="0"/>
              <a:t>Decision to include MRSA Coverage for empiric treatment:</a:t>
            </a:r>
          </a:p>
          <a:p>
            <a:pPr marL="342900" indent="-342900">
              <a:buFont typeface="+mj-lt"/>
              <a:buAutoNum type="arabicPeriod"/>
            </a:pPr>
            <a:r>
              <a:rPr lang="en-US" sz="2400" dirty="0" smtClean="0"/>
              <a:t>Likelihood of MRSA infection</a:t>
            </a:r>
          </a:p>
          <a:p>
            <a:pPr marL="342900" indent="-342900">
              <a:buFont typeface="+mj-lt"/>
              <a:buAutoNum type="arabicPeriod"/>
            </a:pPr>
            <a:r>
              <a:rPr lang="en-US" sz="2400" dirty="0" smtClean="0"/>
              <a:t>Harm of withholding treatment for MRSA if the patient has MRSA</a:t>
            </a:r>
          </a:p>
          <a:p>
            <a:pPr marL="342900" indent="-342900">
              <a:buFont typeface="+mj-lt"/>
              <a:buAutoNum type="arabicPeriod"/>
            </a:pPr>
            <a:r>
              <a:rPr lang="en-US" sz="2400" dirty="0" smtClean="0"/>
              <a:t>Harm of treating for MRSA in a patient without MRSA</a:t>
            </a:r>
          </a:p>
        </p:txBody>
      </p:sp>
      <p:pic>
        <p:nvPicPr>
          <p:cNvPr id="3" name="Picture 2"/>
          <p:cNvPicPr>
            <a:picLocks noChangeAspect="1"/>
          </p:cNvPicPr>
          <p:nvPr/>
        </p:nvPicPr>
        <p:blipFill>
          <a:blip r:embed="rId3"/>
          <a:stretch>
            <a:fillRect/>
          </a:stretch>
        </p:blipFill>
        <p:spPr>
          <a:xfrm>
            <a:off x="264395" y="1044356"/>
            <a:ext cx="8324922" cy="2017003"/>
          </a:xfrm>
          <a:prstGeom prst="rect">
            <a:avLst/>
          </a:prstGeom>
        </p:spPr>
      </p:pic>
      <p:pic>
        <p:nvPicPr>
          <p:cNvPr id="11" name="Picture 10"/>
          <p:cNvPicPr>
            <a:picLocks noChangeAspect="1"/>
          </p:cNvPicPr>
          <p:nvPr/>
        </p:nvPicPr>
        <p:blipFill>
          <a:blip r:embed="rId4"/>
          <a:stretch>
            <a:fillRect/>
          </a:stretch>
        </p:blipFill>
        <p:spPr>
          <a:xfrm>
            <a:off x="4986806" y="55183"/>
            <a:ext cx="4088367" cy="708841"/>
          </a:xfrm>
          <a:prstGeom prst="rect">
            <a:avLst/>
          </a:prstGeom>
        </p:spPr>
      </p:pic>
    </p:spTree>
    <p:extLst>
      <p:ext uri="{BB962C8B-B14F-4D97-AF65-F5344CB8AC3E}">
        <p14:creationId xmlns:p14="http://schemas.microsoft.com/office/powerpoint/2010/main" val="390686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Timing and Type</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686" y="1168400"/>
            <a:ext cx="880450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How do you figure this out?</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Know your local </a:t>
            </a:r>
            <a:r>
              <a:rPr lang="en-US" altLang="en-US" sz="2400" dirty="0" err="1" smtClean="0">
                <a:latin typeface="Arial" panose="020B0604020202020204" pitchFamily="34" charset="0"/>
              </a:rPr>
              <a:t>antibiogram</a:t>
            </a:r>
            <a:endParaRPr lang="en-US" altLang="en-US" sz="2400" dirty="0" smtClean="0">
              <a:latin typeface="Arial" panose="020B0604020202020204" pitchFamily="34" charset="0"/>
            </a:endParaRP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Look at prior culture data for the patient</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Other – prior hospitalizations/exposure to healthcare, immunocompromised, clues in patient presentation, </a:t>
            </a:r>
            <a:r>
              <a:rPr lang="en-US" altLang="en-US" sz="2400" dirty="0" err="1" smtClean="0">
                <a:latin typeface="Arial" panose="020B0604020202020204" pitchFamily="34" charset="0"/>
              </a:rPr>
              <a:t>etc</a:t>
            </a:r>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26538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86813" y="1062071"/>
            <a:ext cx="8806375" cy="4985208"/>
          </a:xfrm>
          <a:prstGeom prst="rect">
            <a:avLst/>
          </a:prstGeom>
        </p:spPr>
      </p:pic>
      <p:pic>
        <p:nvPicPr>
          <p:cNvPr id="5" name="Picture 4"/>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669263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726789"/>
            <a:ext cx="4798483" cy="3480621"/>
          </a:xfrm>
          <a:prstGeom prst="rect">
            <a:avLst/>
          </a:prstGeom>
        </p:spPr>
      </p:pic>
      <p:sp>
        <p:nvSpPr>
          <p:cNvPr id="3" name="TextBox 2"/>
          <p:cNvSpPr txBox="1"/>
          <p:nvPr/>
        </p:nvSpPr>
        <p:spPr>
          <a:xfrm>
            <a:off x="4798483" y="1307690"/>
            <a:ext cx="4194705" cy="4154984"/>
          </a:xfrm>
          <a:prstGeom prst="rect">
            <a:avLst/>
          </a:prstGeom>
          <a:noFill/>
        </p:spPr>
        <p:txBody>
          <a:bodyPr wrap="square" rtlCol="0">
            <a:spAutoFit/>
          </a:bodyPr>
          <a:lstStyle/>
          <a:p>
            <a:r>
              <a:rPr lang="en-US" sz="2400" dirty="0" smtClean="0"/>
              <a:t>Example:</a:t>
            </a:r>
          </a:p>
          <a:p>
            <a:pPr marL="342900" indent="-342900">
              <a:buFont typeface="Arial" panose="020B0604020202020204" pitchFamily="34" charset="0"/>
              <a:buChar char="•"/>
            </a:pPr>
            <a:r>
              <a:rPr lang="en-US" sz="2400" dirty="0" err="1" smtClean="0"/>
              <a:t>Heme-Onc</a:t>
            </a:r>
            <a:r>
              <a:rPr lang="en-US" sz="2400" dirty="0" smtClean="0"/>
              <a:t> Patient with Septic Shock</a:t>
            </a:r>
          </a:p>
          <a:p>
            <a:pPr marL="342900" indent="-342900">
              <a:buFont typeface="Arial" panose="020B0604020202020204" pitchFamily="34" charset="0"/>
              <a:buChar char="•"/>
            </a:pPr>
            <a:r>
              <a:rPr lang="en-US" sz="2400" dirty="0" smtClean="0"/>
              <a:t>Acute peritonitis with shock</a:t>
            </a:r>
          </a:p>
          <a:p>
            <a:endParaRPr lang="en-US" sz="2400" dirty="0"/>
          </a:p>
          <a:p>
            <a:r>
              <a:rPr lang="en-US" sz="2400" dirty="0" smtClean="0"/>
              <a:t>Treatment:</a:t>
            </a:r>
          </a:p>
          <a:p>
            <a:pPr marL="342900" indent="-342900">
              <a:buFont typeface="Arial" panose="020B0604020202020204" pitchFamily="34" charset="0"/>
              <a:buChar char="•"/>
            </a:pPr>
            <a:r>
              <a:rPr lang="en-US" sz="2400" dirty="0" smtClean="0"/>
              <a:t>Antibiotics Now, Covering everything</a:t>
            </a:r>
          </a:p>
          <a:p>
            <a:endParaRPr lang="en-US" sz="2400" dirty="0"/>
          </a:p>
          <a:p>
            <a:r>
              <a:rPr lang="en-US" sz="2400" dirty="0" smtClean="0"/>
              <a:t>Patient is too sick to miss</a:t>
            </a:r>
          </a:p>
          <a:p>
            <a:endParaRPr lang="en-US" sz="2400" dirty="0"/>
          </a:p>
        </p:txBody>
      </p:sp>
      <p:sp>
        <p:nvSpPr>
          <p:cNvPr id="6" name="Oval 5"/>
          <p:cNvSpPr/>
          <p:nvPr/>
        </p:nvSpPr>
        <p:spPr>
          <a:xfrm>
            <a:off x="3824747" y="2271252"/>
            <a:ext cx="570271" cy="53094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40227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726789"/>
            <a:ext cx="4798483" cy="3480621"/>
          </a:xfrm>
          <a:prstGeom prst="rect">
            <a:avLst/>
          </a:prstGeom>
        </p:spPr>
      </p:pic>
      <p:sp>
        <p:nvSpPr>
          <p:cNvPr id="3" name="TextBox 2"/>
          <p:cNvSpPr txBox="1"/>
          <p:nvPr/>
        </p:nvSpPr>
        <p:spPr>
          <a:xfrm>
            <a:off x="4798483" y="1307690"/>
            <a:ext cx="4194705" cy="3046988"/>
          </a:xfrm>
          <a:prstGeom prst="rect">
            <a:avLst/>
          </a:prstGeom>
          <a:noFill/>
        </p:spPr>
        <p:txBody>
          <a:bodyPr wrap="square" rtlCol="0">
            <a:spAutoFit/>
          </a:bodyPr>
          <a:lstStyle/>
          <a:p>
            <a:r>
              <a:rPr lang="en-US" sz="2400" dirty="0" smtClean="0"/>
              <a:t>Example:</a:t>
            </a:r>
          </a:p>
          <a:p>
            <a:r>
              <a:rPr lang="en-US" sz="2400" dirty="0" smtClean="0"/>
              <a:t>Heart Failure or STEMI with Cardiogenic Shock</a:t>
            </a:r>
          </a:p>
          <a:p>
            <a:endParaRPr lang="en-US" sz="2400" dirty="0"/>
          </a:p>
          <a:p>
            <a:endParaRPr lang="en-US" sz="2400" dirty="0" smtClean="0"/>
          </a:p>
          <a:p>
            <a:endParaRPr lang="en-US" sz="2400" dirty="0"/>
          </a:p>
          <a:p>
            <a:r>
              <a:rPr lang="en-US" sz="2400" dirty="0" smtClean="0"/>
              <a:t>Treatment:</a:t>
            </a:r>
          </a:p>
          <a:p>
            <a:r>
              <a:rPr lang="en-US" sz="2400" dirty="0" smtClean="0"/>
              <a:t>No antibiotics</a:t>
            </a:r>
            <a:endParaRPr lang="en-US" sz="2400" dirty="0"/>
          </a:p>
        </p:txBody>
      </p:sp>
      <p:sp>
        <p:nvSpPr>
          <p:cNvPr id="8" name="Oval 7"/>
          <p:cNvSpPr/>
          <p:nvPr/>
        </p:nvSpPr>
        <p:spPr>
          <a:xfrm>
            <a:off x="1140541" y="2277186"/>
            <a:ext cx="570271" cy="53094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30507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726789"/>
            <a:ext cx="4798483" cy="3480621"/>
          </a:xfrm>
          <a:prstGeom prst="rect">
            <a:avLst/>
          </a:prstGeom>
        </p:spPr>
      </p:pic>
      <p:sp>
        <p:nvSpPr>
          <p:cNvPr id="3" name="TextBox 2"/>
          <p:cNvSpPr txBox="1"/>
          <p:nvPr/>
        </p:nvSpPr>
        <p:spPr>
          <a:xfrm>
            <a:off x="4798483" y="1307690"/>
            <a:ext cx="4194705" cy="3785652"/>
          </a:xfrm>
          <a:prstGeom prst="rect">
            <a:avLst/>
          </a:prstGeom>
          <a:noFill/>
        </p:spPr>
        <p:txBody>
          <a:bodyPr wrap="square" rtlCol="0">
            <a:spAutoFit/>
          </a:bodyPr>
          <a:lstStyle/>
          <a:p>
            <a:r>
              <a:rPr lang="en-US" sz="2400" dirty="0" smtClean="0"/>
              <a:t>Example:</a:t>
            </a:r>
          </a:p>
          <a:p>
            <a:pPr marL="342900" indent="-342900">
              <a:buFont typeface="Arial" panose="020B0604020202020204" pitchFamily="34" charset="0"/>
              <a:buChar char="•"/>
            </a:pPr>
            <a:r>
              <a:rPr lang="en-US" sz="2400" dirty="0" smtClean="0"/>
              <a:t>Chronic Osteomyelitis</a:t>
            </a:r>
          </a:p>
          <a:p>
            <a:endParaRPr lang="en-US" sz="2400" dirty="0"/>
          </a:p>
          <a:p>
            <a:endParaRPr lang="en-US" sz="2400" dirty="0"/>
          </a:p>
          <a:p>
            <a:r>
              <a:rPr lang="en-US" sz="2400" dirty="0" smtClean="0"/>
              <a:t>Treatment:</a:t>
            </a:r>
          </a:p>
          <a:p>
            <a:pPr marL="342900" indent="-342900">
              <a:buFont typeface="Arial" panose="020B0604020202020204" pitchFamily="34" charset="0"/>
              <a:buChar char="•"/>
            </a:pPr>
            <a:r>
              <a:rPr lang="en-US" sz="2400" dirty="0" smtClean="0"/>
              <a:t>No antibiotics initially</a:t>
            </a:r>
          </a:p>
          <a:p>
            <a:pPr marL="342900" indent="-342900">
              <a:buFont typeface="Arial" panose="020B0604020202020204" pitchFamily="34" charset="0"/>
              <a:buChar char="•"/>
            </a:pPr>
            <a:r>
              <a:rPr lang="en-US" sz="2400" dirty="0" smtClean="0"/>
              <a:t>Get cultures/bone biopsy to identify organism</a:t>
            </a:r>
          </a:p>
          <a:p>
            <a:pPr marL="342900" indent="-342900">
              <a:buFont typeface="Arial" panose="020B0604020202020204" pitchFamily="34" charset="0"/>
              <a:buChar char="•"/>
            </a:pPr>
            <a:r>
              <a:rPr lang="en-US" sz="2400" dirty="0" smtClean="0"/>
              <a:t>Targeted antibiotics once organism known</a:t>
            </a:r>
            <a:endParaRPr lang="en-US" sz="2400" dirty="0"/>
          </a:p>
        </p:txBody>
      </p:sp>
      <p:sp>
        <p:nvSpPr>
          <p:cNvPr id="8" name="Oval 7"/>
          <p:cNvSpPr/>
          <p:nvPr/>
        </p:nvSpPr>
        <p:spPr>
          <a:xfrm>
            <a:off x="3856585" y="4473019"/>
            <a:ext cx="570271" cy="53094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14208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726789"/>
            <a:ext cx="4798483" cy="3480621"/>
          </a:xfrm>
          <a:prstGeom prst="rect">
            <a:avLst/>
          </a:prstGeom>
        </p:spPr>
      </p:pic>
      <p:sp>
        <p:nvSpPr>
          <p:cNvPr id="3" name="TextBox 2"/>
          <p:cNvSpPr txBox="1"/>
          <p:nvPr/>
        </p:nvSpPr>
        <p:spPr>
          <a:xfrm>
            <a:off x="4798483" y="1307690"/>
            <a:ext cx="4194705" cy="3785652"/>
          </a:xfrm>
          <a:prstGeom prst="rect">
            <a:avLst/>
          </a:prstGeom>
          <a:noFill/>
        </p:spPr>
        <p:txBody>
          <a:bodyPr wrap="square" rtlCol="0">
            <a:spAutoFit/>
          </a:bodyPr>
          <a:lstStyle/>
          <a:p>
            <a:r>
              <a:rPr lang="en-US" sz="2400" dirty="0" smtClean="0"/>
              <a:t>Example:</a:t>
            </a:r>
          </a:p>
          <a:p>
            <a:pPr marL="342900" indent="-342900">
              <a:buFont typeface="Arial" panose="020B0604020202020204" pitchFamily="34" charset="0"/>
              <a:buChar char="•"/>
            </a:pPr>
            <a:r>
              <a:rPr lang="en-US" sz="2400" dirty="0" smtClean="0"/>
              <a:t>Confused elderly person with BP 60/40, LA 5</a:t>
            </a:r>
            <a:endParaRPr lang="en-US" sz="2400" dirty="0"/>
          </a:p>
          <a:p>
            <a:endParaRPr lang="en-US" sz="2400" dirty="0" smtClean="0"/>
          </a:p>
          <a:p>
            <a:endParaRPr lang="en-US" sz="2400" dirty="0"/>
          </a:p>
          <a:p>
            <a:r>
              <a:rPr lang="en-US" sz="2400" dirty="0" smtClean="0"/>
              <a:t>Treatment:</a:t>
            </a:r>
          </a:p>
          <a:p>
            <a:pPr marL="342900" indent="-342900">
              <a:buFont typeface="Arial" panose="020B0604020202020204" pitchFamily="34" charset="0"/>
              <a:buChar char="•"/>
            </a:pPr>
            <a:r>
              <a:rPr lang="en-US" sz="2400" dirty="0" smtClean="0"/>
              <a:t>Antibiotics now, Covering Everything (too sick to miss)</a:t>
            </a:r>
          </a:p>
          <a:p>
            <a:pPr marL="342900" indent="-342900">
              <a:buFont typeface="Arial" panose="020B0604020202020204" pitchFamily="34" charset="0"/>
              <a:buChar char="•"/>
            </a:pPr>
            <a:r>
              <a:rPr lang="en-US" sz="2400" dirty="0" smtClean="0"/>
              <a:t>Reassess and deescalate if not infected over next 48hrs</a:t>
            </a:r>
            <a:endParaRPr lang="en-US" sz="2400" dirty="0"/>
          </a:p>
        </p:txBody>
      </p:sp>
      <p:sp>
        <p:nvSpPr>
          <p:cNvPr id="8" name="Oval 7"/>
          <p:cNvSpPr/>
          <p:nvPr/>
        </p:nvSpPr>
        <p:spPr>
          <a:xfrm>
            <a:off x="2399241" y="2277186"/>
            <a:ext cx="570271" cy="53094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23790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Antibiotic Considerations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726789"/>
            <a:ext cx="4798483" cy="3480621"/>
          </a:xfrm>
          <a:prstGeom prst="rect">
            <a:avLst/>
          </a:prstGeom>
        </p:spPr>
      </p:pic>
      <p:sp>
        <p:nvSpPr>
          <p:cNvPr id="3" name="TextBox 2"/>
          <p:cNvSpPr txBox="1"/>
          <p:nvPr/>
        </p:nvSpPr>
        <p:spPr>
          <a:xfrm>
            <a:off x="4798483" y="1307690"/>
            <a:ext cx="4194705" cy="5262979"/>
          </a:xfrm>
          <a:prstGeom prst="rect">
            <a:avLst/>
          </a:prstGeom>
          <a:noFill/>
        </p:spPr>
        <p:txBody>
          <a:bodyPr wrap="square" rtlCol="0">
            <a:spAutoFit/>
          </a:bodyPr>
          <a:lstStyle/>
          <a:p>
            <a:r>
              <a:rPr lang="en-US" sz="2400" dirty="0" smtClean="0"/>
              <a:t>Example:</a:t>
            </a:r>
          </a:p>
          <a:p>
            <a:pPr marL="342900" indent="-342900">
              <a:buFont typeface="Arial" panose="020B0604020202020204" pitchFamily="34" charset="0"/>
              <a:buChar char="•"/>
            </a:pPr>
            <a:r>
              <a:rPr lang="en-US" sz="2400" dirty="0" smtClean="0"/>
              <a:t>Confused elderly person with BP 90/60, LA 1.8, WBC 13, HR 110.</a:t>
            </a:r>
          </a:p>
          <a:p>
            <a:endParaRPr lang="en-US" sz="2400" dirty="0" smtClean="0"/>
          </a:p>
          <a:p>
            <a:endParaRPr lang="en-US" sz="2400" dirty="0"/>
          </a:p>
          <a:p>
            <a:r>
              <a:rPr lang="en-US" sz="2400" dirty="0" smtClean="0"/>
              <a:t>Treatment:</a:t>
            </a:r>
          </a:p>
          <a:p>
            <a:pPr marL="342900" indent="-342900">
              <a:buFont typeface="Arial" panose="020B0604020202020204" pitchFamily="34" charset="0"/>
              <a:buChar char="•"/>
            </a:pPr>
            <a:r>
              <a:rPr lang="en-US" sz="2400" dirty="0" smtClean="0"/>
              <a:t>Rapid workup as to possible source</a:t>
            </a:r>
          </a:p>
          <a:p>
            <a:pPr marL="342900" indent="-342900">
              <a:buFont typeface="Arial" panose="020B0604020202020204" pitchFamily="34" charset="0"/>
              <a:buChar char="•"/>
            </a:pPr>
            <a:r>
              <a:rPr lang="en-US" sz="2400" dirty="0" smtClean="0"/>
              <a:t>Antibiotics in 3 </a:t>
            </a:r>
            <a:r>
              <a:rPr lang="en-US" sz="2400" dirty="0" err="1" smtClean="0"/>
              <a:t>hrs</a:t>
            </a:r>
            <a:r>
              <a:rPr lang="en-US" sz="2400" dirty="0" smtClean="0"/>
              <a:t> (targeted if possible) </a:t>
            </a:r>
          </a:p>
          <a:p>
            <a:pPr marL="342900" indent="-342900">
              <a:buFont typeface="Arial" panose="020B0604020202020204" pitchFamily="34" charset="0"/>
              <a:buChar char="•"/>
            </a:pPr>
            <a:r>
              <a:rPr lang="en-US" sz="2400" dirty="0"/>
              <a:t>Reassess and deescalate if not infected over next 48hrs</a:t>
            </a:r>
          </a:p>
          <a:p>
            <a:pPr marL="342900" indent="-342900">
              <a:buFont typeface="Arial" panose="020B0604020202020204" pitchFamily="34" charset="0"/>
              <a:buChar char="•"/>
            </a:pPr>
            <a:endParaRPr lang="en-US" sz="2400" dirty="0"/>
          </a:p>
        </p:txBody>
      </p:sp>
      <p:sp>
        <p:nvSpPr>
          <p:cNvPr id="8" name="Oval 7"/>
          <p:cNvSpPr/>
          <p:nvPr/>
        </p:nvSpPr>
        <p:spPr>
          <a:xfrm>
            <a:off x="2399241" y="3250580"/>
            <a:ext cx="570271" cy="53094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758813" y="-124045"/>
            <a:ext cx="4316361" cy="949955"/>
          </a:xfrm>
          <a:prstGeom prst="rect">
            <a:avLst/>
          </a:prstGeom>
        </p:spPr>
      </p:pic>
    </p:spTree>
    <p:extLst>
      <p:ext uri="{BB962C8B-B14F-4D97-AF65-F5344CB8AC3E}">
        <p14:creationId xmlns:p14="http://schemas.microsoft.com/office/powerpoint/2010/main" val="22789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0271" y="1069998"/>
            <a:ext cx="8308258" cy="4782840"/>
          </a:xfrm>
          <a:prstGeom prst="roundRect">
            <a:avLst/>
          </a:prstGeom>
          <a:solidFill>
            <a:srgbClr val="00264A"/>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Summary - Antibiotics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986806" y="-22326"/>
            <a:ext cx="4088367" cy="708841"/>
          </a:xfrm>
          <a:prstGeom prst="rect">
            <a:avLst/>
          </a:prstGeom>
        </p:spPr>
      </p:pic>
      <p:pic>
        <p:nvPicPr>
          <p:cNvPr id="10" name="Picture 9"/>
          <p:cNvPicPr>
            <a:picLocks noChangeAspect="1"/>
          </p:cNvPicPr>
          <p:nvPr/>
        </p:nvPicPr>
        <p:blipFill>
          <a:blip r:embed="rId5"/>
          <a:stretch>
            <a:fillRect/>
          </a:stretch>
        </p:blipFill>
        <p:spPr>
          <a:xfrm>
            <a:off x="1229031" y="1109325"/>
            <a:ext cx="7030065" cy="3758634"/>
          </a:xfrm>
          <a:prstGeom prst="rect">
            <a:avLst/>
          </a:prstGeom>
        </p:spPr>
      </p:pic>
      <p:sp>
        <p:nvSpPr>
          <p:cNvPr id="3" name="TextBox 2"/>
          <p:cNvSpPr txBox="1"/>
          <p:nvPr/>
        </p:nvSpPr>
        <p:spPr>
          <a:xfrm>
            <a:off x="604684" y="4849212"/>
            <a:ext cx="8239432" cy="1015663"/>
          </a:xfrm>
          <a:prstGeom prst="rect">
            <a:avLst/>
          </a:prstGeom>
          <a:noFill/>
        </p:spPr>
        <p:txBody>
          <a:bodyPr wrap="square" rtlCol="0">
            <a:spAutoFit/>
          </a:bodyPr>
          <a:lstStyle/>
          <a:p>
            <a:pPr algn="ctr"/>
            <a:r>
              <a:rPr lang="en-US" sz="2000" b="1" dirty="0" smtClean="0">
                <a:solidFill>
                  <a:srgbClr val="FAC707"/>
                </a:solidFill>
              </a:rPr>
              <a:t>Urgency and spectrum of antibiotics should be determined by likelihood of sepsis and disease severity</a:t>
            </a:r>
            <a:endParaRPr lang="en-US" sz="2000" b="1" dirty="0">
              <a:solidFill>
                <a:srgbClr val="FAC707"/>
              </a:solidFill>
            </a:endParaRPr>
          </a:p>
          <a:p>
            <a:pPr algn="ctr"/>
            <a:r>
              <a:rPr lang="en-US" sz="2000" b="1" dirty="0" smtClean="0">
                <a:solidFill>
                  <a:srgbClr val="FAC707"/>
                </a:solidFill>
              </a:rPr>
              <a:t>Clear dividing line is the presence of SHOCK</a:t>
            </a:r>
            <a:endParaRPr lang="en-US" sz="2000" b="1" dirty="0">
              <a:solidFill>
                <a:srgbClr val="FAC707"/>
              </a:solidFill>
            </a:endParaRPr>
          </a:p>
        </p:txBody>
      </p:sp>
    </p:spTree>
    <p:extLst>
      <p:ext uri="{BB962C8B-B14F-4D97-AF65-F5344CB8AC3E}">
        <p14:creationId xmlns:p14="http://schemas.microsoft.com/office/powerpoint/2010/main" val="349998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02904" y="1142033"/>
            <a:ext cx="8131841" cy="4159250"/>
          </a:xfrm>
        </p:spPr>
        <p:txBody>
          <a:bodyPr/>
          <a:lstStyle/>
          <a:p>
            <a:pPr marL="0" indent="0">
              <a:buNone/>
            </a:pPr>
            <a:r>
              <a:rPr lang="en-US" altLang="en-US" sz="2800" b="1" dirty="0" smtClean="0">
                <a:latin typeface="Arial" panose="020B0604020202020204" pitchFamily="34" charset="0"/>
              </a:rPr>
              <a:t>Definition, Identification, and Workup</a:t>
            </a:r>
          </a:p>
          <a:p>
            <a:pPr marL="0" indent="0">
              <a:buNone/>
            </a:pPr>
            <a:endParaRPr lang="en-US" altLang="en-US" sz="2800" dirty="0">
              <a:latin typeface="Arial" panose="020B0604020202020204" pitchFamily="34" charset="0"/>
            </a:endParaRPr>
          </a:p>
          <a:p>
            <a:pPr marL="0" indent="0">
              <a:buNone/>
            </a:pPr>
            <a:r>
              <a:rPr lang="en-US" altLang="en-US" sz="2800" b="1" dirty="0" smtClean="0">
                <a:latin typeface="Arial" panose="020B0604020202020204" pitchFamily="34" charset="0"/>
              </a:rPr>
              <a:t>Treatment: Focus on Initial Management</a:t>
            </a:r>
          </a:p>
          <a:p>
            <a:pPr eaLnBrk="1" hangingPunct="1"/>
            <a:r>
              <a:rPr lang="en-US" altLang="en-US" sz="2800" dirty="0">
                <a:latin typeface="Arial" panose="020B0604020202020204" pitchFamily="34" charset="0"/>
              </a:rPr>
              <a:t>Source Control = Appropriate Antibiotics + Source of Infection </a:t>
            </a:r>
            <a:r>
              <a:rPr lang="en-US" altLang="en-US" sz="2800" dirty="0" smtClean="0">
                <a:latin typeface="Arial" panose="020B0604020202020204" pitchFamily="34" charset="0"/>
              </a:rPr>
              <a:t>Addressed</a:t>
            </a:r>
            <a:endParaRPr lang="en-US" altLang="en-US" sz="2800" dirty="0">
              <a:latin typeface="Arial" panose="020B0604020202020204" pitchFamily="34" charset="0"/>
            </a:endParaRPr>
          </a:p>
          <a:p>
            <a:pPr eaLnBrk="1" hangingPunct="1"/>
            <a:r>
              <a:rPr lang="en-US" altLang="en-US" sz="2800" dirty="0">
                <a:latin typeface="Arial" panose="020B0604020202020204" pitchFamily="34" charset="0"/>
              </a:rPr>
              <a:t>Fluids and If shock: </a:t>
            </a:r>
            <a:r>
              <a:rPr lang="en-US" altLang="en-US" sz="2800" dirty="0" smtClean="0">
                <a:latin typeface="Arial" panose="020B0604020202020204" pitchFamily="34" charset="0"/>
              </a:rPr>
              <a:t>Vasopressors/Steroids</a:t>
            </a:r>
            <a:endParaRPr lang="en-US" altLang="en-US" sz="2800" dirty="0">
              <a:latin typeface="Arial" panose="020B0604020202020204" pitchFamily="34" charset="0"/>
            </a:endParaRPr>
          </a:p>
          <a:p>
            <a:pPr eaLnBrk="1" hangingPunct="1"/>
            <a:r>
              <a:rPr lang="en-US" altLang="en-US" sz="2800" dirty="0">
                <a:latin typeface="Arial" panose="020B0604020202020204" pitchFamily="34" charset="0"/>
              </a:rPr>
              <a:t>Assessment of resuscitation</a:t>
            </a:r>
          </a:p>
          <a:p>
            <a:pPr marL="0" indent="0">
              <a:buNone/>
            </a:pPr>
            <a:endParaRPr lang="en-US" altLang="en-US" sz="2800" dirty="0" smtClean="0">
              <a:latin typeface="Arial" panose="020B0604020202020204" pitchFamily="34" charset="0"/>
            </a:endParaRPr>
          </a:p>
          <a:p>
            <a:pPr marL="0" indent="0">
              <a:buNone/>
            </a:pPr>
            <a:r>
              <a:rPr lang="en-US" altLang="en-US" sz="2800" b="1" dirty="0" smtClean="0">
                <a:latin typeface="Arial" panose="020B0604020202020204" pitchFamily="34" charset="0"/>
              </a:rPr>
              <a:t>Putting it All Together</a:t>
            </a:r>
          </a:p>
        </p:txBody>
      </p:sp>
      <p:sp>
        <p:nvSpPr>
          <p:cNvPr id="3" name="Text Placeholder 2"/>
          <p:cNvSpPr>
            <a:spLocks noGrp="1"/>
          </p:cNvSpPr>
          <p:nvPr>
            <p:ph type="body" sz="quarter" idx="11"/>
          </p:nvPr>
        </p:nvSpPr>
        <p:spPr/>
        <p:txBody>
          <a:bodyPr/>
          <a:lstStyle/>
          <a:p>
            <a:r>
              <a:rPr lang="en-US" dirty="0" smtClean="0"/>
              <a:t>Overview</a:t>
            </a:r>
            <a:endParaRPr lang="en-US" dirty="0"/>
          </a:p>
        </p:txBody>
      </p:sp>
      <p:sp>
        <p:nvSpPr>
          <p:cNvPr id="5" name="TextBox 1"/>
          <p:cNvSpPr txBox="1">
            <a:spLocks noGrp="1" noChangeArrowheads="1"/>
          </p:cNvSpPr>
          <p:nvPr>
            <p:ph type="body" sz="quarter" idx="12"/>
          </p:nvPr>
        </p:nvSpPr>
        <p:spPr bwMode="auto">
          <a:xfrm>
            <a:off x="64031" y="6326188"/>
            <a:ext cx="4763607"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spTree>
    <p:extLst>
      <p:ext uri="{BB962C8B-B14F-4D97-AF65-F5344CB8AC3E}">
        <p14:creationId xmlns:p14="http://schemas.microsoft.com/office/powerpoint/2010/main" val="11041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232058"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Putting it all Together</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3499" y="1213241"/>
            <a:ext cx="1855426" cy="1719548"/>
          </a:xfrm>
          <a:prstGeom prst="rect">
            <a:avLst/>
          </a:prstGeom>
        </p:spPr>
      </p:pic>
      <p:sp>
        <p:nvSpPr>
          <p:cNvPr id="4" name="Rectangle 3"/>
          <p:cNvSpPr/>
          <p:nvPr/>
        </p:nvSpPr>
        <p:spPr>
          <a:xfrm>
            <a:off x="0" y="894735"/>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5974" y="871696"/>
            <a:ext cx="1612491" cy="400110"/>
          </a:xfrm>
          <a:prstGeom prst="rect">
            <a:avLst/>
          </a:prstGeom>
          <a:noFill/>
        </p:spPr>
        <p:txBody>
          <a:bodyPr wrap="square" rtlCol="0">
            <a:spAutoFit/>
          </a:bodyPr>
          <a:lstStyle/>
          <a:p>
            <a:pPr algn="ctr"/>
            <a:r>
              <a:rPr lang="en-US" sz="2000" b="1" dirty="0" smtClean="0">
                <a:solidFill>
                  <a:srgbClr val="00264A"/>
                </a:solidFill>
              </a:rPr>
              <a:t>Definition</a:t>
            </a:r>
            <a:endParaRPr lang="en-US" sz="2000" b="1" dirty="0">
              <a:solidFill>
                <a:srgbClr val="00264A"/>
              </a:solidFill>
            </a:endParaRPr>
          </a:p>
        </p:txBody>
      </p:sp>
      <p:pic>
        <p:nvPicPr>
          <p:cNvPr id="12" name="Picture 11"/>
          <p:cNvPicPr>
            <a:picLocks noChangeAspect="1"/>
          </p:cNvPicPr>
          <p:nvPr/>
        </p:nvPicPr>
        <p:blipFill>
          <a:blip r:embed="rId4"/>
          <a:stretch>
            <a:fillRect/>
          </a:stretch>
        </p:blipFill>
        <p:spPr>
          <a:xfrm>
            <a:off x="2661446" y="1213241"/>
            <a:ext cx="1855426" cy="1693733"/>
          </a:xfrm>
          <a:prstGeom prst="rect">
            <a:avLst/>
          </a:prstGeom>
        </p:spPr>
      </p:pic>
      <p:sp>
        <p:nvSpPr>
          <p:cNvPr id="16" name="TextBox 15"/>
          <p:cNvSpPr txBox="1"/>
          <p:nvPr/>
        </p:nvSpPr>
        <p:spPr>
          <a:xfrm>
            <a:off x="3784577" y="863765"/>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pic>
        <p:nvPicPr>
          <p:cNvPr id="15" name="Picture 14"/>
          <p:cNvPicPr>
            <a:picLocks noChangeAspect="1"/>
          </p:cNvPicPr>
          <p:nvPr/>
        </p:nvPicPr>
        <p:blipFill>
          <a:blip r:embed="rId5"/>
          <a:stretch>
            <a:fillRect/>
          </a:stretch>
        </p:blipFill>
        <p:spPr>
          <a:xfrm>
            <a:off x="4712290" y="1205323"/>
            <a:ext cx="1855426" cy="1727466"/>
          </a:xfrm>
          <a:prstGeom prst="rect">
            <a:avLst/>
          </a:prstGeom>
        </p:spPr>
      </p:pic>
      <p:pic>
        <p:nvPicPr>
          <p:cNvPr id="18" name="Picture 17"/>
          <p:cNvPicPr>
            <a:picLocks noChangeAspect="1"/>
          </p:cNvPicPr>
          <p:nvPr/>
        </p:nvPicPr>
        <p:blipFill>
          <a:blip r:embed="rId6"/>
          <a:stretch>
            <a:fillRect/>
          </a:stretch>
        </p:blipFill>
        <p:spPr>
          <a:xfrm>
            <a:off x="7137762" y="1213241"/>
            <a:ext cx="1855426" cy="1719548"/>
          </a:xfrm>
          <a:prstGeom prst="rect">
            <a:avLst/>
          </a:prstGeom>
        </p:spPr>
      </p:pic>
      <p:sp>
        <p:nvSpPr>
          <p:cNvPr id="22" name="TextBox 21"/>
          <p:cNvSpPr txBox="1"/>
          <p:nvPr/>
        </p:nvSpPr>
        <p:spPr>
          <a:xfrm>
            <a:off x="7305367" y="844744"/>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sp>
        <p:nvSpPr>
          <p:cNvPr id="21" name="Down Arrow 20"/>
          <p:cNvSpPr/>
          <p:nvPr/>
        </p:nvSpPr>
        <p:spPr>
          <a:xfrm>
            <a:off x="2091400" y="1263231"/>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6678805" y="1263232"/>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2961886"/>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86608" y="2945932"/>
            <a:ext cx="1612491" cy="400110"/>
          </a:xfrm>
          <a:prstGeom prst="rect">
            <a:avLst/>
          </a:prstGeom>
          <a:noFill/>
        </p:spPr>
        <p:txBody>
          <a:bodyPr wrap="square" rtlCol="0">
            <a:spAutoFit/>
          </a:bodyPr>
          <a:lstStyle/>
          <a:p>
            <a:pPr algn="ctr"/>
            <a:r>
              <a:rPr lang="en-US" sz="2000" b="1" dirty="0" smtClean="0">
                <a:solidFill>
                  <a:srgbClr val="00264A"/>
                </a:solidFill>
              </a:rPr>
              <a:t>Antibiotics</a:t>
            </a:r>
            <a:endParaRPr lang="en-US" sz="2000" b="1" dirty="0">
              <a:solidFill>
                <a:srgbClr val="00264A"/>
              </a:solidFill>
            </a:endParaRPr>
          </a:p>
        </p:txBody>
      </p:sp>
      <p:sp>
        <p:nvSpPr>
          <p:cNvPr id="27" name="TextBox 26"/>
          <p:cNvSpPr txBox="1"/>
          <p:nvPr/>
        </p:nvSpPr>
        <p:spPr>
          <a:xfrm>
            <a:off x="3784576" y="2933723"/>
            <a:ext cx="1612491" cy="400110"/>
          </a:xfrm>
          <a:prstGeom prst="rect">
            <a:avLst/>
          </a:prstGeom>
          <a:noFill/>
        </p:spPr>
        <p:txBody>
          <a:bodyPr wrap="square" rtlCol="0">
            <a:spAutoFit/>
          </a:bodyPr>
          <a:lstStyle/>
          <a:p>
            <a:pPr algn="ctr"/>
            <a:r>
              <a:rPr lang="en-US" sz="2000" b="1" dirty="0" smtClean="0">
                <a:solidFill>
                  <a:srgbClr val="00264A"/>
                </a:solidFill>
              </a:rPr>
              <a:t>Vasopressors</a:t>
            </a:r>
            <a:endParaRPr lang="en-US" sz="2000" b="1" dirty="0">
              <a:solidFill>
                <a:srgbClr val="00264A"/>
              </a:solidFill>
            </a:endParaRPr>
          </a:p>
        </p:txBody>
      </p:sp>
      <p:sp>
        <p:nvSpPr>
          <p:cNvPr id="28" name="TextBox 27"/>
          <p:cNvSpPr txBox="1"/>
          <p:nvPr/>
        </p:nvSpPr>
        <p:spPr>
          <a:xfrm>
            <a:off x="7262718" y="2921084"/>
            <a:ext cx="1612491" cy="400110"/>
          </a:xfrm>
          <a:prstGeom prst="rect">
            <a:avLst/>
          </a:prstGeom>
          <a:noFill/>
        </p:spPr>
        <p:txBody>
          <a:bodyPr wrap="square" rtlCol="0">
            <a:spAutoFit/>
          </a:bodyPr>
          <a:lstStyle/>
          <a:p>
            <a:pPr algn="ctr"/>
            <a:r>
              <a:rPr lang="en-US" sz="2000" b="1" dirty="0" smtClean="0">
                <a:solidFill>
                  <a:srgbClr val="00264A"/>
                </a:solidFill>
              </a:rPr>
              <a:t>Monitoring</a:t>
            </a:r>
            <a:endParaRPr lang="en-US" sz="2000" b="1" dirty="0">
              <a:solidFill>
                <a:srgbClr val="00264A"/>
              </a:solidFill>
            </a:endParaRPr>
          </a:p>
        </p:txBody>
      </p:sp>
      <p:pic>
        <p:nvPicPr>
          <p:cNvPr id="30" name="Picture 29"/>
          <p:cNvPicPr>
            <a:picLocks noChangeAspect="1"/>
          </p:cNvPicPr>
          <p:nvPr/>
        </p:nvPicPr>
        <p:blipFill>
          <a:blip r:embed="rId7"/>
          <a:stretch>
            <a:fillRect/>
          </a:stretch>
        </p:blipFill>
        <p:spPr>
          <a:xfrm>
            <a:off x="63499" y="3396533"/>
            <a:ext cx="2658710" cy="2680657"/>
          </a:xfrm>
          <a:prstGeom prst="rect">
            <a:avLst/>
          </a:prstGeom>
        </p:spPr>
      </p:pic>
    </p:spTree>
    <p:extLst>
      <p:ext uri="{BB962C8B-B14F-4D97-AF65-F5344CB8AC3E}">
        <p14:creationId xmlns:p14="http://schemas.microsoft.com/office/powerpoint/2010/main" val="1557623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dirty="0" smtClean="0">
                <a:latin typeface="Arial" panose="020B0604020202020204" pitchFamily="34" charset="0"/>
              </a:rPr>
              <a:t>Source Control = Appropriate Antibiotics + Source of Infection Addressed</a:t>
            </a:r>
          </a:p>
          <a:p>
            <a:pPr eaLnBrk="1" hangingPunct="1"/>
            <a:endParaRPr lang="en-US" altLang="en-US" sz="2400" dirty="0" smtClean="0">
              <a:latin typeface="Arial" panose="020B0604020202020204" pitchFamily="34" charset="0"/>
            </a:endParaRPr>
          </a:p>
          <a:p>
            <a:pPr eaLnBrk="1" hangingPunct="1"/>
            <a:r>
              <a:rPr lang="en-US" altLang="en-US" sz="2400" dirty="0">
                <a:latin typeface="Arial" panose="020B0604020202020204" pitchFamily="34" charset="0"/>
              </a:rPr>
              <a:t>Fluids and If shock: </a:t>
            </a:r>
            <a:r>
              <a:rPr lang="en-US" altLang="en-US" sz="2400" dirty="0" smtClean="0">
                <a:latin typeface="Arial" panose="020B0604020202020204" pitchFamily="34" charset="0"/>
              </a:rPr>
              <a:t>Vasopressors/Steroids</a:t>
            </a:r>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r>
              <a:rPr lang="en-US" altLang="en-US" sz="2400" dirty="0">
                <a:latin typeface="Arial" panose="020B0604020202020204" pitchFamily="34" charset="0"/>
              </a:rPr>
              <a:t>Assessment of resuscitation</a:t>
            </a:r>
          </a:p>
          <a:p>
            <a:pPr eaLnBrk="1" hangingPunct="1"/>
            <a:endParaRPr lang="en-US" altLang="en-US" sz="2400" dirty="0" smtClean="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386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Source Control = Appropriate Antibiotics + </a:t>
            </a:r>
            <a:r>
              <a:rPr lang="en-US" altLang="en-US" sz="2400" b="1" dirty="0" smtClean="0">
                <a:latin typeface="Arial" panose="020B0604020202020204" pitchFamily="34" charset="0"/>
              </a:rPr>
              <a:t>Source of Infection Addressed</a:t>
            </a: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995362" y="3061826"/>
            <a:ext cx="7381875" cy="2838450"/>
          </a:xfrm>
          <a:prstGeom prst="rect">
            <a:avLst/>
          </a:prstGeom>
        </p:spPr>
      </p:pic>
      <p:pic>
        <p:nvPicPr>
          <p:cNvPr id="8" name="Picture 7"/>
          <p:cNvPicPr>
            <a:picLocks noChangeAspect="1"/>
          </p:cNvPicPr>
          <p:nvPr/>
        </p:nvPicPr>
        <p:blipFill>
          <a:blip r:embed="rId4"/>
          <a:stretch>
            <a:fillRect/>
          </a:stretch>
        </p:blipFill>
        <p:spPr>
          <a:xfrm>
            <a:off x="2546753" y="1991101"/>
            <a:ext cx="4088367" cy="708841"/>
          </a:xfrm>
          <a:prstGeom prst="rect">
            <a:avLst/>
          </a:prstGeom>
        </p:spPr>
      </p:pic>
    </p:spTree>
    <p:extLst>
      <p:ext uri="{BB962C8B-B14F-4D97-AF65-F5344CB8AC3E}">
        <p14:creationId xmlns:p14="http://schemas.microsoft.com/office/powerpoint/2010/main" val="1995528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Source Control = Appropriate Antibiotics + Source of Infection Addressed</a:t>
            </a: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Fluids and If shock: </a:t>
            </a:r>
            <a:r>
              <a:rPr lang="en-US" altLang="en-US" sz="2400" dirty="0" smtClean="0">
                <a:latin typeface="Arial" panose="020B0604020202020204" pitchFamily="34" charset="0"/>
              </a:rPr>
              <a:t>Vasopressors/Steroids</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Assessment of resuscitation</a:t>
            </a: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07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Treatment – Focus on Initial Management</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Source Control = Appropriate Antibiotics + Source of Infection Addressed</a:t>
            </a:r>
          </a:p>
          <a:p>
            <a:pPr eaLnBrk="1" hangingPunct="1"/>
            <a:endParaRPr lang="en-US" altLang="en-US" sz="2400" dirty="0" smtClean="0">
              <a:latin typeface="Arial" panose="020B0604020202020204" pitchFamily="34" charset="0"/>
            </a:endParaRPr>
          </a:p>
          <a:p>
            <a:pPr eaLnBrk="1" hangingPunct="1"/>
            <a:r>
              <a:rPr lang="en-US" altLang="en-US" sz="2400" b="1" dirty="0">
                <a:latin typeface="Arial" panose="020B0604020202020204" pitchFamily="34" charset="0"/>
              </a:rPr>
              <a:t>Fluids and If shock: </a:t>
            </a:r>
            <a:r>
              <a:rPr lang="en-US" altLang="en-US" sz="2400" b="1" dirty="0" smtClean="0">
                <a:latin typeface="Arial" panose="020B0604020202020204" pitchFamily="34" charset="0"/>
              </a:rPr>
              <a:t>Vasopressors/Steroids</a:t>
            </a:r>
            <a:endParaRPr lang="en-US" altLang="en-US" sz="2400" b="1"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r>
              <a:rPr lang="en-US" altLang="en-US" sz="2400" dirty="0">
                <a:latin typeface="Arial" panose="020B0604020202020204" pitchFamily="34" charset="0"/>
              </a:rPr>
              <a:t>Assessment of resuscitation</a:t>
            </a:r>
          </a:p>
          <a:p>
            <a:pPr eaLnBrk="1" hangingPunct="1"/>
            <a:endParaRPr lang="en-US" altLang="en-US" sz="2400" dirty="0" smtClean="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74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Fluids/Vasopressors – Many Questions?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188686" y="1168400"/>
            <a:ext cx="880450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How much fluid? What kind of fluid? When to give fluid?</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When should I use vasopressors? What vasopressor? Do I have to administer them through a central line?</a:t>
            </a:r>
            <a:endParaRPr lang="en-US" altLang="en-US" sz="2400" dirty="0">
              <a:latin typeface="Arial" panose="020B0604020202020204" pitchFamily="34" charset="0"/>
            </a:endParaRPr>
          </a:p>
          <a:p>
            <a:pPr eaLnBrk="1" hangingPunct="1"/>
            <a:endParaRPr lang="en-US" altLang="en-US" sz="2400" dirty="0" smtClean="0">
              <a:latin typeface="Arial" panose="020B0604020202020204" pitchFamily="34" charset="0"/>
            </a:endParaRPr>
          </a:p>
          <a:p>
            <a:pPr eaLnBrk="1" hangingPunct="1"/>
            <a:r>
              <a:rPr lang="en-US" altLang="en-US" sz="2400" dirty="0" smtClean="0">
                <a:latin typeface="Arial" panose="020B0604020202020204" pitchFamily="34" charset="0"/>
              </a:rPr>
              <a:t>Challenging because the era of having the “Sepsis Cookbook” is gone…</a:t>
            </a:r>
            <a:endParaRPr lang="en-US" altLang="en-US" sz="2400" dirty="0" smtClean="0">
              <a:latin typeface="Arial" panose="020B0604020202020204" pitchFamily="34" charset="0"/>
            </a:endParaRPr>
          </a:p>
          <a:p>
            <a:pPr eaLnBrk="1" hangingPunct="1"/>
            <a:endParaRPr lang="en-US" altLang="en-US" sz="24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0" y="4421799"/>
            <a:ext cx="9144000" cy="1381599"/>
          </a:xfrm>
          <a:prstGeom prst="rect">
            <a:avLst/>
          </a:prstGeom>
        </p:spPr>
      </p:pic>
    </p:spTree>
    <p:extLst>
      <p:ext uri="{BB962C8B-B14F-4D97-AF65-F5344CB8AC3E}">
        <p14:creationId xmlns:p14="http://schemas.microsoft.com/office/powerpoint/2010/main" val="264676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Fluids/Vasopressors – Many Questions?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Not a lot of guidance</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2512142"/>
            <a:ext cx="9144000" cy="2106100"/>
          </a:xfrm>
          <a:prstGeom prst="rect">
            <a:avLst/>
          </a:prstGeom>
        </p:spPr>
      </p:pic>
      <p:pic>
        <p:nvPicPr>
          <p:cNvPr id="10" name="Picture 9"/>
          <p:cNvPicPr>
            <a:picLocks noChangeAspect="1"/>
          </p:cNvPicPr>
          <p:nvPr/>
        </p:nvPicPr>
        <p:blipFill>
          <a:blip r:embed="rId4"/>
          <a:stretch>
            <a:fillRect/>
          </a:stretch>
        </p:blipFill>
        <p:spPr>
          <a:xfrm>
            <a:off x="2565916" y="1377690"/>
            <a:ext cx="4088367" cy="708841"/>
          </a:xfrm>
          <a:prstGeom prst="rect">
            <a:avLst/>
          </a:prstGeom>
        </p:spPr>
      </p:pic>
    </p:spTree>
    <p:extLst>
      <p:ext uri="{BB962C8B-B14F-4D97-AF65-F5344CB8AC3E}">
        <p14:creationId xmlns:p14="http://schemas.microsoft.com/office/powerpoint/2010/main" val="2034182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Fluids/Vasopressors – Many Questions?</a:t>
            </a:r>
          </a:p>
          <a:p>
            <a:r>
              <a:rPr lang="en-US" altLang="en-US" sz="2800" dirty="0">
                <a:solidFill>
                  <a:srgbClr val="FFFFFF"/>
                </a:solidFill>
                <a:latin typeface="Arial" panose="020B0604020202020204" pitchFamily="34" charset="0"/>
              </a:rPr>
              <a:t>	</a:t>
            </a:r>
            <a:r>
              <a:rPr lang="en-US" altLang="en-US" sz="2800" dirty="0" smtClean="0">
                <a:solidFill>
                  <a:srgbClr val="FFFFFF"/>
                </a:solidFill>
                <a:latin typeface="Arial" panose="020B0604020202020204" pitchFamily="34" charset="0"/>
              </a:rPr>
              <a:t>Changes over time</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ight Arrow 2"/>
          <p:cNvSpPr/>
          <p:nvPr/>
        </p:nvSpPr>
        <p:spPr>
          <a:xfrm>
            <a:off x="388374" y="3218901"/>
            <a:ext cx="8298426" cy="550607"/>
          </a:xfrm>
          <a:prstGeom prst="rightArrow">
            <a:avLst/>
          </a:prstGeom>
          <a:solidFill>
            <a:srgbClr val="FAC707"/>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499" y="2618377"/>
            <a:ext cx="1317522" cy="646331"/>
          </a:xfrm>
          <a:prstGeom prst="rect">
            <a:avLst/>
          </a:prstGeom>
          <a:noFill/>
        </p:spPr>
        <p:txBody>
          <a:bodyPr wrap="square" rtlCol="0">
            <a:spAutoFit/>
          </a:bodyPr>
          <a:lstStyle/>
          <a:p>
            <a:pPr algn="ctr"/>
            <a:r>
              <a:rPr lang="en-US" b="1" dirty="0" smtClean="0"/>
              <a:t>Rivers EGDT</a:t>
            </a:r>
          </a:p>
          <a:p>
            <a:pPr algn="ctr"/>
            <a:r>
              <a:rPr lang="en-US" b="1" dirty="0" smtClean="0"/>
              <a:t>NEJM 2001</a:t>
            </a:r>
            <a:endParaRPr lang="en-US" b="1" dirty="0"/>
          </a:p>
        </p:txBody>
      </p:sp>
      <p:sp>
        <p:nvSpPr>
          <p:cNvPr id="11" name="TextBox 10"/>
          <p:cNvSpPr txBox="1"/>
          <p:nvPr/>
        </p:nvSpPr>
        <p:spPr>
          <a:xfrm>
            <a:off x="-17617" y="3740279"/>
            <a:ext cx="1479754" cy="646331"/>
          </a:xfrm>
          <a:prstGeom prst="rect">
            <a:avLst/>
          </a:prstGeom>
          <a:noFill/>
        </p:spPr>
        <p:txBody>
          <a:bodyPr wrap="square" rtlCol="0">
            <a:spAutoFit/>
          </a:bodyPr>
          <a:lstStyle/>
          <a:p>
            <a:pPr algn="ctr"/>
            <a:r>
              <a:rPr lang="en-US" b="1" dirty="0" err="1" smtClean="0"/>
              <a:t>Protocolized</a:t>
            </a:r>
            <a:endParaRPr lang="en-US" b="1" dirty="0" smtClean="0"/>
          </a:p>
          <a:p>
            <a:pPr algn="ctr"/>
            <a:r>
              <a:rPr lang="en-US" b="1" dirty="0" smtClean="0"/>
              <a:t>Care</a:t>
            </a:r>
            <a:endParaRPr lang="en-US" b="1" dirty="0"/>
          </a:p>
        </p:txBody>
      </p:sp>
      <p:sp>
        <p:nvSpPr>
          <p:cNvPr id="12" name="TextBox 11"/>
          <p:cNvSpPr txBox="1"/>
          <p:nvPr/>
        </p:nvSpPr>
        <p:spPr>
          <a:xfrm>
            <a:off x="1506176" y="2111173"/>
            <a:ext cx="2074606" cy="1200329"/>
          </a:xfrm>
          <a:prstGeom prst="rect">
            <a:avLst/>
          </a:prstGeom>
          <a:noFill/>
        </p:spPr>
        <p:txBody>
          <a:bodyPr wrap="square" rtlCol="0">
            <a:spAutoFit/>
          </a:bodyPr>
          <a:lstStyle/>
          <a:p>
            <a:pPr algn="ctr"/>
            <a:r>
              <a:rPr lang="en-US" b="1" dirty="0" smtClean="0"/>
              <a:t>PROCESS</a:t>
            </a:r>
          </a:p>
          <a:p>
            <a:pPr algn="ctr"/>
            <a:r>
              <a:rPr lang="en-US" b="1" dirty="0" smtClean="0"/>
              <a:t>PROMISE</a:t>
            </a:r>
          </a:p>
          <a:p>
            <a:pPr algn="ctr"/>
            <a:r>
              <a:rPr lang="en-US" b="1" dirty="0" smtClean="0"/>
              <a:t>ARISE</a:t>
            </a:r>
          </a:p>
          <a:p>
            <a:pPr algn="ctr"/>
            <a:r>
              <a:rPr lang="en-US" b="1" dirty="0" smtClean="0"/>
              <a:t>NEJM 2014-2015</a:t>
            </a:r>
            <a:endParaRPr lang="en-US" b="1" dirty="0"/>
          </a:p>
        </p:txBody>
      </p:sp>
      <p:sp>
        <p:nvSpPr>
          <p:cNvPr id="13" name="TextBox 12"/>
          <p:cNvSpPr txBox="1"/>
          <p:nvPr/>
        </p:nvSpPr>
        <p:spPr>
          <a:xfrm>
            <a:off x="1453327" y="3688504"/>
            <a:ext cx="2180303" cy="923330"/>
          </a:xfrm>
          <a:prstGeom prst="rect">
            <a:avLst/>
          </a:prstGeom>
          <a:noFill/>
        </p:spPr>
        <p:txBody>
          <a:bodyPr wrap="square" rtlCol="0">
            <a:spAutoFit/>
          </a:bodyPr>
          <a:lstStyle/>
          <a:p>
            <a:pPr algn="ctr"/>
            <a:r>
              <a:rPr lang="en-US" b="1" dirty="0" smtClean="0"/>
              <a:t>No difference between EGDT and Usual Care</a:t>
            </a:r>
            <a:endParaRPr lang="en-US" b="1" dirty="0"/>
          </a:p>
        </p:txBody>
      </p:sp>
      <p:sp>
        <p:nvSpPr>
          <p:cNvPr id="14" name="TextBox 13"/>
          <p:cNvSpPr txBox="1"/>
          <p:nvPr/>
        </p:nvSpPr>
        <p:spPr>
          <a:xfrm>
            <a:off x="1400479" y="4671547"/>
            <a:ext cx="2180303" cy="923330"/>
          </a:xfrm>
          <a:prstGeom prst="rect">
            <a:avLst/>
          </a:prstGeom>
          <a:noFill/>
        </p:spPr>
        <p:txBody>
          <a:bodyPr wrap="square" rtlCol="0">
            <a:spAutoFit/>
          </a:bodyPr>
          <a:lstStyle/>
          <a:p>
            <a:pPr algn="ctr"/>
            <a:r>
              <a:rPr lang="en-US" b="1" dirty="0" smtClean="0"/>
              <a:t>3.5 to 5.5L fluid resuscitation from presentation to 6hrs</a:t>
            </a:r>
            <a:endParaRPr lang="en-US" b="1" dirty="0"/>
          </a:p>
        </p:txBody>
      </p:sp>
      <p:sp>
        <p:nvSpPr>
          <p:cNvPr id="15" name="TextBox 14"/>
          <p:cNvSpPr txBox="1"/>
          <p:nvPr/>
        </p:nvSpPr>
        <p:spPr>
          <a:xfrm>
            <a:off x="3833351" y="1862067"/>
            <a:ext cx="2074606" cy="1477328"/>
          </a:xfrm>
          <a:prstGeom prst="rect">
            <a:avLst/>
          </a:prstGeom>
          <a:noFill/>
        </p:spPr>
        <p:txBody>
          <a:bodyPr wrap="square" rtlCol="0">
            <a:spAutoFit/>
          </a:bodyPr>
          <a:lstStyle/>
          <a:p>
            <a:pPr algn="ctr"/>
            <a:r>
              <a:rPr lang="en-US" b="1" dirty="0" smtClean="0"/>
              <a:t>BASICS</a:t>
            </a:r>
          </a:p>
          <a:p>
            <a:pPr algn="ctr"/>
            <a:r>
              <a:rPr lang="en-US" b="1" dirty="0" smtClean="0"/>
              <a:t>SMART</a:t>
            </a:r>
          </a:p>
          <a:p>
            <a:pPr algn="ctr"/>
            <a:r>
              <a:rPr lang="en-US" b="1" dirty="0" smtClean="0"/>
              <a:t>SALT-ED</a:t>
            </a:r>
          </a:p>
          <a:p>
            <a:pPr algn="ctr"/>
            <a:r>
              <a:rPr lang="en-US" b="1" dirty="0" smtClean="0"/>
              <a:t>NEJM/JAMA</a:t>
            </a:r>
          </a:p>
          <a:p>
            <a:pPr algn="ctr"/>
            <a:r>
              <a:rPr lang="en-US" b="1" dirty="0" smtClean="0"/>
              <a:t> 2018-2021</a:t>
            </a:r>
            <a:endParaRPr lang="en-US" b="1" dirty="0"/>
          </a:p>
        </p:txBody>
      </p:sp>
      <p:sp>
        <p:nvSpPr>
          <p:cNvPr id="16" name="TextBox 15"/>
          <p:cNvSpPr txBox="1"/>
          <p:nvPr/>
        </p:nvSpPr>
        <p:spPr>
          <a:xfrm>
            <a:off x="3780502" y="3906956"/>
            <a:ext cx="2180303" cy="1754326"/>
          </a:xfrm>
          <a:prstGeom prst="rect">
            <a:avLst/>
          </a:prstGeom>
          <a:noFill/>
        </p:spPr>
        <p:txBody>
          <a:bodyPr wrap="square" rtlCol="0">
            <a:spAutoFit/>
          </a:bodyPr>
          <a:lstStyle/>
          <a:p>
            <a:pPr algn="ctr"/>
            <a:r>
              <a:rPr lang="en-US" b="1" dirty="0" smtClean="0"/>
              <a:t>Mixed results but favor balanced crystalloid (</a:t>
            </a:r>
            <a:r>
              <a:rPr lang="en-US" b="1" dirty="0" err="1" smtClean="0"/>
              <a:t>eg</a:t>
            </a:r>
            <a:r>
              <a:rPr lang="en-US" b="1" dirty="0"/>
              <a:t> </a:t>
            </a:r>
            <a:r>
              <a:rPr lang="en-US" b="1" dirty="0" smtClean="0"/>
              <a:t>LR) based on mortality and renal failure endpoints</a:t>
            </a:r>
            <a:endParaRPr lang="en-US" b="1" dirty="0"/>
          </a:p>
        </p:txBody>
      </p:sp>
      <p:sp>
        <p:nvSpPr>
          <p:cNvPr id="17" name="TextBox 16"/>
          <p:cNvSpPr txBox="1"/>
          <p:nvPr/>
        </p:nvSpPr>
        <p:spPr>
          <a:xfrm>
            <a:off x="6160526" y="2389832"/>
            <a:ext cx="2074606" cy="923330"/>
          </a:xfrm>
          <a:prstGeom prst="rect">
            <a:avLst/>
          </a:prstGeom>
          <a:noFill/>
        </p:spPr>
        <p:txBody>
          <a:bodyPr wrap="square" rtlCol="0">
            <a:spAutoFit/>
          </a:bodyPr>
          <a:lstStyle/>
          <a:p>
            <a:pPr algn="ctr"/>
            <a:r>
              <a:rPr lang="en-US" b="1" dirty="0" smtClean="0"/>
              <a:t>CLOVERS</a:t>
            </a:r>
          </a:p>
          <a:p>
            <a:pPr algn="ctr"/>
            <a:r>
              <a:rPr lang="en-US" b="1" dirty="0" smtClean="0"/>
              <a:t>CLASSIC</a:t>
            </a:r>
          </a:p>
          <a:p>
            <a:pPr algn="ctr"/>
            <a:r>
              <a:rPr lang="en-US" b="1" dirty="0" smtClean="0"/>
              <a:t>NEJM 2022-2023</a:t>
            </a:r>
            <a:endParaRPr lang="en-US" b="1" dirty="0"/>
          </a:p>
        </p:txBody>
      </p:sp>
      <p:sp>
        <p:nvSpPr>
          <p:cNvPr id="18" name="TextBox 17"/>
          <p:cNvSpPr txBox="1"/>
          <p:nvPr/>
        </p:nvSpPr>
        <p:spPr>
          <a:xfrm>
            <a:off x="6107677" y="3906956"/>
            <a:ext cx="2180303" cy="1754326"/>
          </a:xfrm>
          <a:prstGeom prst="rect">
            <a:avLst/>
          </a:prstGeom>
          <a:noFill/>
        </p:spPr>
        <p:txBody>
          <a:bodyPr wrap="square" rtlCol="0">
            <a:spAutoFit/>
          </a:bodyPr>
          <a:lstStyle/>
          <a:p>
            <a:pPr algn="ctr"/>
            <a:r>
              <a:rPr lang="en-US" b="1" dirty="0" smtClean="0"/>
              <a:t>No difference between liberal (fluid first) and restrictive fluid (early </a:t>
            </a:r>
            <a:r>
              <a:rPr lang="en-US" b="1" dirty="0" err="1" smtClean="0"/>
              <a:t>pressors</a:t>
            </a:r>
            <a:r>
              <a:rPr lang="en-US" b="1" dirty="0" smtClean="0"/>
              <a:t>) strategy</a:t>
            </a:r>
            <a:endParaRPr lang="en-US" b="1" dirty="0"/>
          </a:p>
        </p:txBody>
      </p:sp>
      <p:sp>
        <p:nvSpPr>
          <p:cNvPr id="21" name="TextBox 20"/>
          <p:cNvSpPr txBox="1"/>
          <p:nvPr/>
        </p:nvSpPr>
        <p:spPr>
          <a:xfrm>
            <a:off x="-26427" y="4480011"/>
            <a:ext cx="1479754" cy="923330"/>
          </a:xfrm>
          <a:prstGeom prst="rect">
            <a:avLst/>
          </a:prstGeom>
          <a:noFill/>
        </p:spPr>
        <p:txBody>
          <a:bodyPr wrap="square" rtlCol="0">
            <a:spAutoFit/>
          </a:bodyPr>
          <a:lstStyle/>
          <a:p>
            <a:pPr algn="ctr"/>
            <a:r>
              <a:rPr lang="en-US" b="1" dirty="0" smtClean="0"/>
              <a:t>5L fluid resuscitation in first 6hrs</a:t>
            </a:r>
            <a:endParaRPr lang="en-US" b="1" dirty="0"/>
          </a:p>
        </p:txBody>
      </p:sp>
    </p:spTree>
    <p:extLst>
      <p:ext uri="{BB962C8B-B14F-4D97-AF65-F5344CB8AC3E}">
        <p14:creationId xmlns:p14="http://schemas.microsoft.com/office/powerpoint/2010/main" val="42028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6" grpId="0"/>
      <p:bldP spid="17" grpId="0"/>
      <p:bldP spid="1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Vasopressors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UMEM Educational Pearls - University of Maryland School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3" y="1179876"/>
            <a:ext cx="8287714" cy="355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14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Vasopressors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UMEM Educational Pearls - University of Maryland School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3" y="1179876"/>
            <a:ext cx="8287714" cy="3559142"/>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1933682" y="236306"/>
            <a:ext cx="5352836" cy="510427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585191" y="5421401"/>
            <a:ext cx="6049818" cy="646331"/>
          </a:xfrm>
          <a:prstGeom prst="rect">
            <a:avLst/>
          </a:prstGeom>
          <a:noFill/>
        </p:spPr>
        <p:txBody>
          <a:bodyPr wrap="square" rtlCol="0">
            <a:spAutoFit/>
          </a:bodyPr>
          <a:lstStyle/>
          <a:p>
            <a:pPr algn="ctr"/>
            <a:r>
              <a:rPr lang="en-US" sz="3600" b="1" dirty="0" smtClean="0"/>
              <a:t>Just use norepinephrine!</a:t>
            </a:r>
            <a:endParaRPr lang="en-US" sz="3600" b="1" dirty="0"/>
          </a:p>
        </p:txBody>
      </p:sp>
    </p:spTree>
    <p:extLst>
      <p:ext uri="{BB962C8B-B14F-4D97-AF65-F5344CB8AC3E}">
        <p14:creationId xmlns:p14="http://schemas.microsoft.com/office/powerpoint/2010/main" val="226090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Definition – Sepsis 3.0 (2016)</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207849" y="4060604"/>
            <a:ext cx="8804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sz="2400" dirty="0"/>
              <a:t>Sepsis </a:t>
            </a:r>
            <a:r>
              <a:rPr lang="en-US" sz="2400" dirty="0" smtClean="0"/>
              <a:t>is defined </a:t>
            </a:r>
            <a:r>
              <a:rPr lang="en-US" sz="2400" dirty="0"/>
              <a:t>as life-threatening organ dysfunction caused by a dysregulated host response to infection.</a:t>
            </a:r>
            <a:endParaRPr lang="en-US" altLang="en-US" sz="2400" dirty="0" smtClean="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161726"/>
            <a:ext cx="9144000" cy="2117946"/>
          </a:xfrm>
          <a:prstGeom prst="rect">
            <a:avLst/>
          </a:prstGeom>
        </p:spPr>
      </p:pic>
    </p:spTree>
    <p:extLst>
      <p:ext uri="{BB962C8B-B14F-4D97-AF65-F5344CB8AC3E}">
        <p14:creationId xmlns:p14="http://schemas.microsoft.com/office/powerpoint/2010/main" val="2879490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a:solidFill>
                  <a:srgbClr val="FFFFFF"/>
                </a:solidFill>
                <a:latin typeface="Arial" panose="020B0604020202020204" pitchFamily="34" charset="0"/>
              </a:rPr>
              <a:t>Fluids and If shock: </a:t>
            </a:r>
            <a:r>
              <a:rPr lang="en-US" altLang="en-US" sz="2800" dirty="0" smtClean="0">
                <a:solidFill>
                  <a:srgbClr val="FFFFFF"/>
                </a:solidFill>
                <a:latin typeface="Arial" panose="020B0604020202020204" pitchFamily="34" charset="0"/>
              </a:rPr>
              <a:t>Vasopressors/Steroids</a:t>
            </a:r>
          </a:p>
          <a:p>
            <a:r>
              <a:rPr lang="en-US" altLang="en-US" sz="2800" dirty="0" smtClean="0">
                <a:solidFill>
                  <a:srgbClr val="FFFFFF"/>
                </a:solidFill>
                <a:latin typeface="Arial" panose="020B0604020202020204" pitchFamily="34" charset="0"/>
              </a:rPr>
              <a:t>	Take Home Points</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a:latin typeface="Arial" panose="020B0604020202020204" pitchFamily="34" charset="0"/>
              </a:rPr>
              <a:t>Current standard of care based on large trials is ~3-4L of fluid </a:t>
            </a:r>
            <a:r>
              <a:rPr lang="en-US" altLang="en-US" sz="2400" dirty="0" smtClean="0">
                <a:latin typeface="Arial" panose="020B0604020202020204" pitchFamily="34" charset="0"/>
              </a:rPr>
              <a:t>through the </a:t>
            </a:r>
            <a:r>
              <a:rPr lang="en-US" altLang="en-US" sz="2400" dirty="0">
                <a:latin typeface="Arial" panose="020B0604020202020204" pitchFamily="34" charset="0"/>
              </a:rPr>
              <a:t>first 6hrs of </a:t>
            </a:r>
            <a:r>
              <a:rPr lang="en-US" altLang="en-US" sz="2400" dirty="0" smtClean="0">
                <a:latin typeface="Arial" panose="020B0604020202020204" pitchFamily="34" charset="0"/>
              </a:rPr>
              <a:t>resuscitation</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Caveat is those that may be harmed by fluid or are clearly under-resuscitated</a:t>
            </a:r>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Evidence currently favors balanced crystalloids like lactated ringers for resuscitation</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Vasopressors are increasingly being used early and side-by-side with fluids to stabilize patients</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First line vasopressor is norepinephrine</a:t>
            </a:r>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Early Vasopressors Sounds Great:</a:t>
            </a:r>
          </a:p>
          <a:p>
            <a:r>
              <a:rPr lang="en-US" altLang="en-US" sz="2800" dirty="0" smtClean="0">
                <a:solidFill>
                  <a:srgbClr val="FFFFFF"/>
                </a:solidFill>
                <a:latin typeface="Arial" panose="020B0604020202020204" pitchFamily="34" charset="0"/>
              </a:rPr>
              <a:t>What about a Central Line?</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sz="2400" dirty="0"/>
              <a:t>Vasopressors can be safely given through a peripheral IV, but long-term use should prompt stable central access placement</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Proof-of-Concept in 734 patients</a:t>
            </a:r>
          </a:p>
          <a:p>
            <a:r>
              <a:rPr lang="en-US" sz="2400" dirty="0" smtClean="0"/>
              <a:t>Extravasation rare (~2%)</a:t>
            </a:r>
          </a:p>
          <a:p>
            <a:r>
              <a:rPr lang="en-US" sz="2400" dirty="0" smtClean="0"/>
              <a:t>No tissue injury with treatment (</a:t>
            </a:r>
            <a:r>
              <a:rPr lang="en-US" sz="2400" dirty="0" err="1" smtClean="0"/>
              <a:t>phentolamine</a:t>
            </a:r>
            <a:r>
              <a:rPr lang="en-US" sz="2400" dirty="0" smtClean="0"/>
              <a:t>/nitro paste)</a:t>
            </a:r>
          </a:p>
          <a:p>
            <a:endParaRPr lang="en-US" sz="2400" dirty="0" smtClean="0"/>
          </a:p>
          <a:p>
            <a:pPr eaLnBrk="1" hangingPunct="1"/>
            <a:endParaRPr lang="en-US" altLang="en-US" sz="2400" dirty="0" smtClean="0">
              <a:latin typeface="Arial" panose="020B0604020202020204" pitchFamily="34" charset="0"/>
            </a:endParaRPr>
          </a:p>
          <a:p>
            <a:pPr eaLnBrk="1" hangingPunct="1"/>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188686" y="2182598"/>
            <a:ext cx="8678104" cy="2074694"/>
          </a:xfrm>
          <a:prstGeom prst="rect">
            <a:avLst/>
          </a:prstGeom>
        </p:spPr>
      </p:pic>
    </p:spTree>
    <p:extLst>
      <p:ext uri="{BB962C8B-B14F-4D97-AF65-F5344CB8AC3E}">
        <p14:creationId xmlns:p14="http://schemas.microsoft.com/office/powerpoint/2010/main" val="2109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Considerations for Peripheral </a:t>
            </a:r>
            <a:r>
              <a:rPr lang="en-US" altLang="en-US" sz="2800" dirty="0">
                <a:solidFill>
                  <a:srgbClr val="FFFFFF"/>
                </a:solidFill>
                <a:latin typeface="Arial" panose="020B0604020202020204" pitchFamily="34" charset="0"/>
              </a:rPr>
              <a:t>V</a:t>
            </a:r>
            <a:r>
              <a:rPr lang="en-US" altLang="en-US" sz="2800" dirty="0" smtClean="0">
                <a:solidFill>
                  <a:srgbClr val="FFFFFF"/>
                </a:solidFill>
                <a:latin typeface="Arial" panose="020B0604020202020204" pitchFamily="34" charset="0"/>
              </a:rPr>
              <a:t>asopressors</a:t>
            </a:r>
            <a:endParaRPr lang="en-US" altLang="en-US" sz="2800" dirty="0">
              <a:solidFill>
                <a:srgbClr val="FFFFFF"/>
              </a:solidFill>
              <a:latin typeface="Arial" panose="020B0604020202020204" pitchFamily="34" charset="0"/>
            </a:endParaRPr>
          </a:p>
        </p:txBody>
      </p:sp>
      <p:sp>
        <p:nvSpPr>
          <p:cNvPr id="4099" name="Rectangle 6"/>
          <p:cNvSpPr>
            <a:spLocks noChangeArrowheads="1"/>
          </p:cNvSpPr>
          <p:nvPr/>
        </p:nvSpPr>
        <p:spPr bwMode="auto">
          <a:xfrm>
            <a:off x="188686" y="1168400"/>
            <a:ext cx="8804502"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sz="2400" dirty="0" smtClean="0"/>
              <a:t>Administer through a superficial vessel in the upper extremity proximal to the wrist and distal to the antecubital fossa</a:t>
            </a:r>
          </a:p>
          <a:p>
            <a:endParaRPr lang="en-US" sz="2400" dirty="0"/>
          </a:p>
          <a:p>
            <a:r>
              <a:rPr lang="en-US" sz="2400" dirty="0" smtClean="0"/>
              <a:t>Should be checked q1-2hrs by nursing for extravasation</a:t>
            </a:r>
          </a:p>
          <a:p>
            <a:endParaRPr lang="en-US" sz="2400" dirty="0"/>
          </a:p>
          <a:p>
            <a:r>
              <a:rPr lang="en-US" sz="2400" dirty="0" smtClean="0"/>
              <a:t>Maintain 2 IVs at all times since they fall out</a:t>
            </a:r>
          </a:p>
          <a:p>
            <a:endParaRPr lang="en-US" altLang="en-US" sz="2400" dirty="0">
              <a:latin typeface="Arial" panose="020B0604020202020204" pitchFamily="34" charset="0"/>
            </a:endParaRPr>
          </a:p>
          <a:p>
            <a:r>
              <a:rPr lang="en-US" altLang="en-US" sz="2400" dirty="0" smtClean="0">
                <a:latin typeface="Arial" panose="020B0604020202020204" pitchFamily="34" charset="0"/>
              </a:rPr>
              <a:t>If Extravasation:</a:t>
            </a:r>
          </a:p>
          <a:p>
            <a:r>
              <a:rPr lang="en-US" altLang="en-US" sz="2000" dirty="0" err="1" smtClean="0">
                <a:latin typeface="Arial" panose="020B0604020202020204" pitchFamily="34" charset="0"/>
              </a:rPr>
              <a:t>Phentolamine</a:t>
            </a:r>
            <a:r>
              <a:rPr lang="en-US" altLang="en-US" sz="2000" dirty="0">
                <a:latin typeface="Arial" panose="020B0604020202020204" pitchFamily="34" charset="0"/>
              </a:rPr>
              <a:t>: Inject 5-10mg (diluted in 10mL of 0.9% sodium chloride). Inject subcutaneously in 2 mL increments into and around the extravasation site at the leading edge in a clockwise manner. Use a new 25-gauge needle for each injection. Administer as soon as possible, but within 12 hours of extravasation.</a:t>
            </a:r>
          </a:p>
          <a:p>
            <a:pPr eaLnBrk="1" hangingPunct="1"/>
            <a:endParaRPr lang="en-US" altLang="en-US" sz="2400" dirty="0">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59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Steroids – Brief Version</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686" y="1168400"/>
            <a:ext cx="8804502"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Two recent large trials of steroids in septic shock</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ADRENAL NEJM 2018</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APROCCHSS NEJM 2018</a:t>
            </a:r>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Used </a:t>
            </a:r>
            <a:r>
              <a:rPr lang="en-US" altLang="en-US" sz="2400" dirty="0" smtClean="0">
                <a:latin typeface="Arial" panose="020B0604020202020204" pitchFamily="34" charset="0"/>
              </a:rPr>
              <a:t>200mg hydrocortisone either </a:t>
            </a:r>
            <a:r>
              <a:rPr lang="en-US" altLang="en-US" sz="2400" dirty="0" smtClean="0">
                <a:latin typeface="Arial" panose="020B0604020202020204" pitchFamily="34" charset="0"/>
              </a:rPr>
              <a:t>continuous or intermittent over 24hrs +/- fludrocortisone</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Mixed signal for mortality but other benefits include faster resolution of shock and respiratory failure</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Importantly no signal for harm</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Increased use in persistent or refractory shock</a:t>
            </a:r>
          </a:p>
          <a:p>
            <a:pPr eaLnBrk="1" hangingPunct="1"/>
            <a:endParaRPr lang="en-US" altLang="en-US" sz="2400" dirty="0">
              <a:latin typeface="Arial" panose="020B0604020202020204" pitchFamily="34" charset="0"/>
            </a:endParaRPr>
          </a:p>
          <a:p>
            <a:pPr eaLnBrk="1" hangingPunct="1"/>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5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Putting things together</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ounded Rectangle 13"/>
          <p:cNvSpPr/>
          <p:nvPr/>
        </p:nvSpPr>
        <p:spPr>
          <a:xfrm>
            <a:off x="730376" y="1071575"/>
            <a:ext cx="7703574" cy="4866968"/>
          </a:xfrm>
          <a:prstGeom prst="roundRect">
            <a:avLst/>
          </a:prstGeom>
          <a:solidFill>
            <a:srgbClr val="00264A"/>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AC707"/>
              </a:solidFill>
            </a:endParaRPr>
          </a:p>
        </p:txBody>
      </p:sp>
      <p:sp>
        <p:nvSpPr>
          <p:cNvPr id="17" name="Right Arrow 16"/>
          <p:cNvSpPr/>
          <p:nvPr/>
        </p:nvSpPr>
        <p:spPr>
          <a:xfrm rot="16200000" flipH="1">
            <a:off x="3126254" y="3209828"/>
            <a:ext cx="2903116" cy="599768"/>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535027" y="1080955"/>
            <a:ext cx="2094271" cy="830997"/>
          </a:xfrm>
          <a:prstGeom prst="rect">
            <a:avLst/>
          </a:prstGeom>
          <a:noFill/>
        </p:spPr>
        <p:txBody>
          <a:bodyPr wrap="square" rtlCol="0">
            <a:spAutoFit/>
          </a:bodyPr>
          <a:lstStyle/>
          <a:p>
            <a:pPr algn="ctr"/>
            <a:r>
              <a:rPr lang="en-US" sz="2400" b="1" dirty="0" smtClean="0">
                <a:solidFill>
                  <a:srgbClr val="FAC707"/>
                </a:solidFill>
              </a:rPr>
              <a:t>Unstable Pt w/</a:t>
            </a:r>
          </a:p>
          <a:p>
            <a:pPr algn="ctr"/>
            <a:r>
              <a:rPr lang="en-US" sz="2400" b="1" dirty="0" smtClean="0">
                <a:solidFill>
                  <a:srgbClr val="FAC707"/>
                </a:solidFill>
              </a:rPr>
              <a:t>Septic Shock</a:t>
            </a:r>
            <a:endParaRPr lang="en-US" sz="2400" b="1" dirty="0">
              <a:solidFill>
                <a:srgbClr val="FAC707"/>
              </a:solidFill>
            </a:endParaRPr>
          </a:p>
        </p:txBody>
      </p:sp>
      <p:sp>
        <p:nvSpPr>
          <p:cNvPr id="19" name="TextBox 18"/>
          <p:cNvSpPr txBox="1"/>
          <p:nvPr/>
        </p:nvSpPr>
        <p:spPr>
          <a:xfrm>
            <a:off x="3605082" y="5176565"/>
            <a:ext cx="1964113" cy="830997"/>
          </a:xfrm>
          <a:prstGeom prst="rect">
            <a:avLst/>
          </a:prstGeom>
          <a:noFill/>
        </p:spPr>
        <p:txBody>
          <a:bodyPr wrap="square" rtlCol="0">
            <a:spAutoFit/>
          </a:bodyPr>
          <a:lstStyle/>
          <a:p>
            <a:pPr algn="ctr"/>
            <a:r>
              <a:rPr lang="en-US" sz="2400" b="1" dirty="0" smtClean="0">
                <a:solidFill>
                  <a:srgbClr val="FAC707"/>
                </a:solidFill>
              </a:rPr>
              <a:t>More </a:t>
            </a:r>
            <a:r>
              <a:rPr lang="en-US" sz="2400" b="1" dirty="0">
                <a:solidFill>
                  <a:srgbClr val="FAC707"/>
                </a:solidFill>
              </a:rPr>
              <a:t>S</a:t>
            </a:r>
            <a:r>
              <a:rPr lang="en-US" sz="2400" b="1" dirty="0" smtClean="0">
                <a:solidFill>
                  <a:srgbClr val="FAC707"/>
                </a:solidFill>
              </a:rPr>
              <a:t>table Patient</a:t>
            </a:r>
            <a:endParaRPr lang="en-US" sz="2400" b="1" dirty="0">
              <a:solidFill>
                <a:srgbClr val="FAC707"/>
              </a:solidFill>
            </a:endParaRPr>
          </a:p>
        </p:txBody>
      </p:sp>
      <p:sp>
        <p:nvSpPr>
          <p:cNvPr id="20" name="TextBox 19"/>
          <p:cNvSpPr txBox="1"/>
          <p:nvPr/>
        </p:nvSpPr>
        <p:spPr>
          <a:xfrm>
            <a:off x="914731" y="1515346"/>
            <a:ext cx="2435942" cy="461665"/>
          </a:xfrm>
          <a:prstGeom prst="rect">
            <a:avLst/>
          </a:prstGeom>
          <a:noFill/>
        </p:spPr>
        <p:txBody>
          <a:bodyPr wrap="square" rtlCol="0">
            <a:spAutoFit/>
          </a:bodyPr>
          <a:lstStyle/>
          <a:p>
            <a:pPr algn="ctr"/>
            <a:r>
              <a:rPr lang="en-US" sz="2400" b="1" u="sng" dirty="0" smtClean="0">
                <a:solidFill>
                  <a:srgbClr val="FAC707"/>
                </a:solidFill>
              </a:rPr>
              <a:t>Fluids</a:t>
            </a:r>
            <a:endParaRPr lang="en-US" sz="2400" b="1" u="sng" dirty="0">
              <a:solidFill>
                <a:srgbClr val="FAC707"/>
              </a:solidFill>
            </a:endParaRPr>
          </a:p>
        </p:txBody>
      </p:sp>
      <p:sp>
        <p:nvSpPr>
          <p:cNvPr id="21" name="TextBox 20"/>
          <p:cNvSpPr txBox="1"/>
          <p:nvPr/>
        </p:nvSpPr>
        <p:spPr>
          <a:xfrm>
            <a:off x="5722149" y="1450287"/>
            <a:ext cx="2172929" cy="461665"/>
          </a:xfrm>
          <a:prstGeom prst="rect">
            <a:avLst/>
          </a:prstGeom>
          <a:noFill/>
        </p:spPr>
        <p:txBody>
          <a:bodyPr wrap="square" rtlCol="0">
            <a:spAutoFit/>
          </a:bodyPr>
          <a:lstStyle/>
          <a:p>
            <a:pPr algn="ctr"/>
            <a:r>
              <a:rPr lang="en-US" sz="2400" b="1" u="sng" dirty="0" smtClean="0">
                <a:solidFill>
                  <a:srgbClr val="FAC707"/>
                </a:solidFill>
              </a:rPr>
              <a:t>Vasopressors</a:t>
            </a:r>
            <a:endParaRPr lang="en-US" sz="2400" b="1" u="sng" dirty="0">
              <a:solidFill>
                <a:srgbClr val="FAC707"/>
              </a:solidFill>
            </a:endParaRPr>
          </a:p>
        </p:txBody>
      </p:sp>
      <p:sp>
        <p:nvSpPr>
          <p:cNvPr id="22" name="Rounded Rectangle 21"/>
          <p:cNvSpPr/>
          <p:nvPr/>
        </p:nvSpPr>
        <p:spPr>
          <a:xfrm>
            <a:off x="978436" y="1990969"/>
            <a:ext cx="2713762" cy="1542782"/>
          </a:xfrm>
          <a:prstGeom prst="roundRect">
            <a:avLst/>
          </a:prstGeom>
          <a:solidFill>
            <a:srgbClr val="FAC707"/>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64A"/>
                </a:solidFill>
              </a:rPr>
              <a:t>Start: 2L balanced </a:t>
            </a:r>
            <a:r>
              <a:rPr lang="en-US" b="1" dirty="0" smtClean="0">
                <a:solidFill>
                  <a:srgbClr val="00264A"/>
                </a:solidFill>
              </a:rPr>
              <a:t>Crystalloid</a:t>
            </a:r>
            <a:endParaRPr lang="en-US" b="1" dirty="0">
              <a:solidFill>
                <a:srgbClr val="00264A"/>
              </a:solidFill>
            </a:endParaRPr>
          </a:p>
        </p:txBody>
      </p:sp>
      <p:sp>
        <p:nvSpPr>
          <p:cNvPr id="28" name="Rounded Rectangle 27"/>
          <p:cNvSpPr/>
          <p:nvPr/>
        </p:nvSpPr>
        <p:spPr>
          <a:xfrm>
            <a:off x="924597" y="3649976"/>
            <a:ext cx="2852466" cy="1770981"/>
          </a:xfrm>
          <a:prstGeom prst="roundRect">
            <a:avLst/>
          </a:prstGeom>
          <a:solidFill>
            <a:srgbClr val="FAC707"/>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64A"/>
                </a:solidFill>
              </a:rPr>
              <a:t>Target: Total 3-4L balanced crystalloid resuscitation unless contraindicated</a:t>
            </a:r>
            <a:endParaRPr lang="en-US" b="1" dirty="0">
              <a:solidFill>
                <a:srgbClr val="00264A"/>
              </a:solidFill>
            </a:endParaRPr>
          </a:p>
        </p:txBody>
      </p:sp>
      <p:sp>
        <p:nvSpPr>
          <p:cNvPr id="29" name="Rounded Rectangle 28"/>
          <p:cNvSpPr/>
          <p:nvPr/>
        </p:nvSpPr>
        <p:spPr>
          <a:xfrm>
            <a:off x="5465332" y="1977011"/>
            <a:ext cx="2715768" cy="1545336"/>
          </a:xfrm>
          <a:prstGeom prst="roundRect">
            <a:avLst/>
          </a:prstGeom>
          <a:solidFill>
            <a:srgbClr val="FAC707"/>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64A"/>
                </a:solidFill>
              </a:rPr>
              <a:t>Concurrent Peripheral Norepinephrine administration</a:t>
            </a:r>
            <a:endParaRPr lang="en-US" b="1" dirty="0">
              <a:solidFill>
                <a:srgbClr val="00264A"/>
              </a:solidFill>
            </a:endParaRPr>
          </a:p>
        </p:txBody>
      </p:sp>
      <p:sp>
        <p:nvSpPr>
          <p:cNvPr id="30" name="Rounded Rectangle 29"/>
          <p:cNvSpPr/>
          <p:nvPr/>
        </p:nvSpPr>
        <p:spPr>
          <a:xfrm>
            <a:off x="5396752" y="3649976"/>
            <a:ext cx="2852928" cy="1737360"/>
          </a:xfrm>
          <a:prstGeom prst="roundRect">
            <a:avLst/>
          </a:prstGeom>
          <a:solidFill>
            <a:srgbClr val="FAC707"/>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64A"/>
                </a:solidFill>
              </a:rPr>
              <a:t>2</a:t>
            </a:r>
            <a:r>
              <a:rPr lang="en-US" b="1" baseline="30000" dirty="0">
                <a:solidFill>
                  <a:srgbClr val="00264A"/>
                </a:solidFill>
              </a:rPr>
              <a:t>nd</a:t>
            </a:r>
            <a:r>
              <a:rPr lang="en-US" b="1" dirty="0">
                <a:solidFill>
                  <a:srgbClr val="00264A"/>
                </a:solidFill>
              </a:rPr>
              <a:t> Line Vasopressor – Vasopressin</a:t>
            </a:r>
          </a:p>
          <a:p>
            <a:pPr algn="ctr"/>
            <a:r>
              <a:rPr lang="en-US" b="1" dirty="0">
                <a:solidFill>
                  <a:srgbClr val="00264A"/>
                </a:solidFill>
              </a:rPr>
              <a:t>Stress dose Steroids if refractory</a:t>
            </a:r>
            <a:endParaRPr lang="en-US" b="1" dirty="0">
              <a:solidFill>
                <a:srgbClr val="00264A"/>
              </a:solidFill>
            </a:endParaRPr>
          </a:p>
        </p:txBody>
      </p:sp>
    </p:spTree>
    <p:extLst>
      <p:ext uri="{BB962C8B-B14F-4D97-AF65-F5344CB8AC3E}">
        <p14:creationId xmlns:p14="http://schemas.microsoft.com/office/powerpoint/2010/main" val="22192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8" grpId="0" animBg="1"/>
      <p:bldP spid="29"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232058"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Putting it Together</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3499" y="1213241"/>
            <a:ext cx="1855426" cy="1719548"/>
          </a:xfrm>
          <a:prstGeom prst="rect">
            <a:avLst/>
          </a:prstGeom>
        </p:spPr>
      </p:pic>
      <p:sp>
        <p:nvSpPr>
          <p:cNvPr id="4" name="Rectangle 3"/>
          <p:cNvSpPr/>
          <p:nvPr/>
        </p:nvSpPr>
        <p:spPr>
          <a:xfrm>
            <a:off x="0" y="894735"/>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5974" y="871696"/>
            <a:ext cx="1612491" cy="400110"/>
          </a:xfrm>
          <a:prstGeom prst="rect">
            <a:avLst/>
          </a:prstGeom>
          <a:noFill/>
        </p:spPr>
        <p:txBody>
          <a:bodyPr wrap="square" rtlCol="0">
            <a:spAutoFit/>
          </a:bodyPr>
          <a:lstStyle/>
          <a:p>
            <a:pPr algn="ctr"/>
            <a:r>
              <a:rPr lang="en-US" sz="2000" b="1" dirty="0" smtClean="0">
                <a:solidFill>
                  <a:srgbClr val="00264A"/>
                </a:solidFill>
              </a:rPr>
              <a:t>Definition</a:t>
            </a:r>
            <a:endParaRPr lang="en-US" sz="2000" b="1" dirty="0">
              <a:solidFill>
                <a:srgbClr val="00264A"/>
              </a:solidFill>
            </a:endParaRPr>
          </a:p>
        </p:txBody>
      </p:sp>
      <p:pic>
        <p:nvPicPr>
          <p:cNvPr id="12" name="Picture 11"/>
          <p:cNvPicPr>
            <a:picLocks noChangeAspect="1"/>
          </p:cNvPicPr>
          <p:nvPr/>
        </p:nvPicPr>
        <p:blipFill>
          <a:blip r:embed="rId4"/>
          <a:stretch>
            <a:fillRect/>
          </a:stretch>
        </p:blipFill>
        <p:spPr>
          <a:xfrm>
            <a:off x="2661446" y="1213241"/>
            <a:ext cx="1855426" cy="1693733"/>
          </a:xfrm>
          <a:prstGeom prst="rect">
            <a:avLst/>
          </a:prstGeom>
        </p:spPr>
      </p:pic>
      <p:sp>
        <p:nvSpPr>
          <p:cNvPr id="16" name="TextBox 15"/>
          <p:cNvSpPr txBox="1"/>
          <p:nvPr/>
        </p:nvSpPr>
        <p:spPr>
          <a:xfrm>
            <a:off x="3784577" y="863765"/>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pic>
        <p:nvPicPr>
          <p:cNvPr id="15" name="Picture 14"/>
          <p:cNvPicPr>
            <a:picLocks noChangeAspect="1"/>
          </p:cNvPicPr>
          <p:nvPr/>
        </p:nvPicPr>
        <p:blipFill>
          <a:blip r:embed="rId5"/>
          <a:stretch>
            <a:fillRect/>
          </a:stretch>
        </p:blipFill>
        <p:spPr>
          <a:xfrm>
            <a:off x="4712290" y="1205323"/>
            <a:ext cx="1855426" cy="1727466"/>
          </a:xfrm>
          <a:prstGeom prst="rect">
            <a:avLst/>
          </a:prstGeom>
        </p:spPr>
      </p:pic>
      <p:pic>
        <p:nvPicPr>
          <p:cNvPr id="18" name="Picture 17"/>
          <p:cNvPicPr>
            <a:picLocks noChangeAspect="1"/>
          </p:cNvPicPr>
          <p:nvPr/>
        </p:nvPicPr>
        <p:blipFill>
          <a:blip r:embed="rId6"/>
          <a:stretch>
            <a:fillRect/>
          </a:stretch>
        </p:blipFill>
        <p:spPr>
          <a:xfrm>
            <a:off x="7137762" y="1213241"/>
            <a:ext cx="1855426" cy="1719548"/>
          </a:xfrm>
          <a:prstGeom prst="rect">
            <a:avLst/>
          </a:prstGeom>
        </p:spPr>
      </p:pic>
      <p:sp>
        <p:nvSpPr>
          <p:cNvPr id="22" name="TextBox 21"/>
          <p:cNvSpPr txBox="1"/>
          <p:nvPr/>
        </p:nvSpPr>
        <p:spPr>
          <a:xfrm>
            <a:off x="7305367" y="844744"/>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sp>
        <p:nvSpPr>
          <p:cNvPr id="21" name="Down Arrow 20"/>
          <p:cNvSpPr/>
          <p:nvPr/>
        </p:nvSpPr>
        <p:spPr>
          <a:xfrm>
            <a:off x="2091400" y="1263231"/>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6678805" y="1263232"/>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2961886"/>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86608" y="2945932"/>
            <a:ext cx="1612491" cy="400110"/>
          </a:xfrm>
          <a:prstGeom prst="rect">
            <a:avLst/>
          </a:prstGeom>
          <a:noFill/>
        </p:spPr>
        <p:txBody>
          <a:bodyPr wrap="square" rtlCol="0">
            <a:spAutoFit/>
          </a:bodyPr>
          <a:lstStyle/>
          <a:p>
            <a:pPr algn="ctr"/>
            <a:r>
              <a:rPr lang="en-US" sz="2000" b="1" dirty="0" smtClean="0">
                <a:solidFill>
                  <a:srgbClr val="00264A"/>
                </a:solidFill>
              </a:rPr>
              <a:t>Antibiotics</a:t>
            </a:r>
            <a:endParaRPr lang="en-US" sz="2000" b="1" dirty="0">
              <a:solidFill>
                <a:srgbClr val="00264A"/>
              </a:solidFill>
            </a:endParaRPr>
          </a:p>
        </p:txBody>
      </p:sp>
      <p:sp>
        <p:nvSpPr>
          <p:cNvPr id="27" name="TextBox 26"/>
          <p:cNvSpPr txBox="1"/>
          <p:nvPr/>
        </p:nvSpPr>
        <p:spPr>
          <a:xfrm>
            <a:off x="3784576" y="2933723"/>
            <a:ext cx="1612491" cy="400110"/>
          </a:xfrm>
          <a:prstGeom prst="rect">
            <a:avLst/>
          </a:prstGeom>
          <a:noFill/>
        </p:spPr>
        <p:txBody>
          <a:bodyPr wrap="square" rtlCol="0">
            <a:spAutoFit/>
          </a:bodyPr>
          <a:lstStyle/>
          <a:p>
            <a:pPr algn="ctr"/>
            <a:r>
              <a:rPr lang="en-US" sz="2000" b="1" dirty="0" smtClean="0">
                <a:solidFill>
                  <a:srgbClr val="00264A"/>
                </a:solidFill>
              </a:rPr>
              <a:t>Vasopressors</a:t>
            </a:r>
            <a:endParaRPr lang="en-US" sz="2000" b="1" dirty="0">
              <a:solidFill>
                <a:srgbClr val="00264A"/>
              </a:solidFill>
            </a:endParaRPr>
          </a:p>
        </p:txBody>
      </p:sp>
      <p:sp>
        <p:nvSpPr>
          <p:cNvPr id="28" name="TextBox 27"/>
          <p:cNvSpPr txBox="1"/>
          <p:nvPr/>
        </p:nvSpPr>
        <p:spPr>
          <a:xfrm>
            <a:off x="7262718" y="2921084"/>
            <a:ext cx="1612491" cy="400110"/>
          </a:xfrm>
          <a:prstGeom prst="rect">
            <a:avLst/>
          </a:prstGeom>
          <a:noFill/>
        </p:spPr>
        <p:txBody>
          <a:bodyPr wrap="square" rtlCol="0">
            <a:spAutoFit/>
          </a:bodyPr>
          <a:lstStyle/>
          <a:p>
            <a:pPr algn="ctr"/>
            <a:r>
              <a:rPr lang="en-US" sz="2000" b="1" dirty="0" smtClean="0">
                <a:solidFill>
                  <a:srgbClr val="00264A"/>
                </a:solidFill>
              </a:rPr>
              <a:t>Monitoring</a:t>
            </a:r>
            <a:endParaRPr lang="en-US" sz="2000" b="1" dirty="0">
              <a:solidFill>
                <a:srgbClr val="00264A"/>
              </a:solidFill>
            </a:endParaRPr>
          </a:p>
        </p:txBody>
      </p:sp>
      <p:pic>
        <p:nvPicPr>
          <p:cNvPr id="30" name="Picture 29"/>
          <p:cNvPicPr>
            <a:picLocks noChangeAspect="1"/>
          </p:cNvPicPr>
          <p:nvPr/>
        </p:nvPicPr>
        <p:blipFill>
          <a:blip r:embed="rId7"/>
          <a:stretch>
            <a:fillRect/>
          </a:stretch>
        </p:blipFill>
        <p:spPr>
          <a:xfrm>
            <a:off x="63499" y="3396533"/>
            <a:ext cx="2658710" cy="2680657"/>
          </a:xfrm>
          <a:prstGeom prst="rect">
            <a:avLst/>
          </a:prstGeom>
        </p:spPr>
      </p:pic>
      <p:pic>
        <p:nvPicPr>
          <p:cNvPr id="31" name="Picture 30"/>
          <p:cNvPicPr>
            <a:picLocks noChangeAspect="1"/>
          </p:cNvPicPr>
          <p:nvPr/>
        </p:nvPicPr>
        <p:blipFill>
          <a:blip r:embed="rId8"/>
          <a:stretch>
            <a:fillRect/>
          </a:stretch>
        </p:blipFill>
        <p:spPr>
          <a:xfrm>
            <a:off x="2711773" y="3388745"/>
            <a:ext cx="3720454" cy="2688446"/>
          </a:xfrm>
          <a:prstGeom prst="rect">
            <a:avLst/>
          </a:prstGeom>
        </p:spPr>
      </p:pic>
    </p:spTree>
    <p:extLst>
      <p:ext uri="{BB962C8B-B14F-4D97-AF65-F5344CB8AC3E}">
        <p14:creationId xmlns:p14="http://schemas.microsoft.com/office/powerpoint/2010/main" val="21797818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232058"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Monitoring Resuscitation and Reviewing Progress</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88686" y="1168400"/>
            <a:ext cx="8804502"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dirty="0" smtClean="0">
                <a:latin typeface="Arial" panose="020B0604020202020204" pitchFamily="34" charset="0"/>
              </a:rPr>
              <a:t>Parameters to Monitor</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Hemodynamics – HR, MAP (target ≥65)</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Exam – Capillary Refill</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Labs – Lactate, Creatinine</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Urine Output (goal ≥0.5cc/kg/</a:t>
            </a:r>
            <a:r>
              <a:rPr lang="en-US" altLang="en-US" sz="2400" dirty="0" err="1" smtClean="0">
                <a:latin typeface="Arial" panose="020B0604020202020204" pitchFamily="34" charset="0"/>
              </a:rPr>
              <a:t>hr</a:t>
            </a:r>
            <a:r>
              <a:rPr lang="en-US" altLang="en-US" sz="2400" dirty="0" smtClean="0">
                <a:latin typeface="Arial" panose="020B0604020202020204" pitchFamily="34" charset="0"/>
              </a:rPr>
              <a:t>)</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Ultrasound</a:t>
            </a:r>
          </a:p>
          <a:p>
            <a:pPr marL="342900" indent="-342900" eaLnBrk="1" hangingPunct="1">
              <a:buFont typeface="Arial" panose="020B0604020202020204" pitchFamily="34" charset="0"/>
              <a:buChar char="•"/>
            </a:pPr>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Can’t chase a single parameter in isolation</a:t>
            </a:r>
          </a:p>
          <a:p>
            <a:pPr eaLnBrk="1" hangingPunct="1"/>
            <a:endParaRPr lang="en-US" altLang="en-US" sz="2400" dirty="0">
              <a:latin typeface="Arial" panose="020B0604020202020204" pitchFamily="34" charset="0"/>
            </a:endParaRPr>
          </a:p>
          <a:p>
            <a:pPr eaLnBrk="1" hangingPunct="1"/>
            <a:r>
              <a:rPr lang="en-US" altLang="en-US" sz="2400" dirty="0" smtClean="0">
                <a:latin typeface="Arial" panose="020B0604020202020204" pitchFamily="34" charset="0"/>
              </a:rPr>
              <a:t>If things are not improving, consider the following:</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Is my antibiotic coverage sufficient?</a:t>
            </a:r>
          </a:p>
          <a:p>
            <a:pPr marL="342900" indent="-342900" eaLnBrk="1" hangingPunct="1">
              <a:buFont typeface="Arial" panose="020B0604020202020204" pitchFamily="34" charset="0"/>
              <a:buChar char="•"/>
            </a:pPr>
            <a:r>
              <a:rPr lang="en-US" altLang="en-US" sz="2400" dirty="0" smtClean="0">
                <a:latin typeface="Arial" panose="020B0604020202020204" pitchFamily="34" charset="0"/>
              </a:rPr>
              <a:t>Is there an addressable source that I am missing?</a:t>
            </a:r>
            <a:endParaRPr lang="en-US" altLang="en-US" sz="2400" dirty="0" smtClean="0">
              <a:latin typeface="Arial" panose="020B0604020202020204" pitchFamily="34" charset="0"/>
            </a:endParaRPr>
          </a:p>
        </p:txBody>
      </p:sp>
    </p:spTree>
    <p:extLst>
      <p:ext uri="{BB962C8B-B14F-4D97-AF65-F5344CB8AC3E}">
        <p14:creationId xmlns:p14="http://schemas.microsoft.com/office/powerpoint/2010/main" val="16600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232058"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Putting it all Together</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63499" y="1213241"/>
            <a:ext cx="1855426" cy="1719548"/>
          </a:xfrm>
          <a:prstGeom prst="rect">
            <a:avLst/>
          </a:prstGeom>
        </p:spPr>
      </p:pic>
      <p:sp>
        <p:nvSpPr>
          <p:cNvPr id="4" name="Rectangle 3"/>
          <p:cNvSpPr/>
          <p:nvPr/>
        </p:nvSpPr>
        <p:spPr>
          <a:xfrm>
            <a:off x="0" y="894735"/>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35974" y="871696"/>
            <a:ext cx="1612491" cy="400110"/>
          </a:xfrm>
          <a:prstGeom prst="rect">
            <a:avLst/>
          </a:prstGeom>
          <a:noFill/>
        </p:spPr>
        <p:txBody>
          <a:bodyPr wrap="square" rtlCol="0">
            <a:spAutoFit/>
          </a:bodyPr>
          <a:lstStyle/>
          <a:p>
            <a:pPr algn="ctr"/>
            <a:r>
              <a:rPr lang="en-US" sz="2000" b="1" dirty="0" smtClean="0">
                <a:solidFill>
                  <a:srgbClr val="00264A"/>
                </a:solidFill>
              </a:rPr>
              <a:t>Definition</a:t>
            </a:r>
            <a:endParaRPr lang="en-US" sz="2000" b="1" dirty="0">
              <a:solidFill>
                <a:srgbClr val="00264A"/>
              </a:solidFill>
            </a:endParaRPr>
          </a:p>
        </p:txBody>
      </p:sp>
      <p:pic>
        <p:nvPicPr>
          <p:cNvPr id="12" name="Picture 11"/>
          <p:cNvPicPr>
            <a:picLocks noChangeAspect="1"/>
          </p:cNvPicPr>
          <p:nvPr/>
        </p:nvPicPr>
        <p:blipFill>
          <a:blip r:embed="rId4"/>
          <a:stretch>
            <a:fillRect/>
          </a:stretch>
        </p:blipFill>
        <p:spPr>
          <a:xfrm>
            <a:off x="2661446" y="1213241"/>
            <a:ext cx="1855426" cy="1693733"/>
          </a:xfrm>
          <a:prstGeom prst="rect">
            <a:avLst/>
          </a:prstGeom>
        </p:spPr>
      </p:pic>
      <p:sp>
        <p:nvSpPr>
          <p:cNvPr id="16" name="TextBox 15"/>
          <p:cNvSpPr txBox="1"/>
          <p:nvPr/>
        </p:nvSpPr>
        <p:spPr>
          <a:xfrm>
            <a:off x="3784577" y="863765"/>
            <a:ext cx="1612491" cy="400110"/>
          </a:xfrm>
          <a:prstGeom prst="rect">
            <a:avLst/>
          </a:prstGeom>
          <a:noFill/>
        </p:spPr>
        <p:txBody>
          <a:bodyPr wrap="square" rtlCol="0">
            <a:spAutoFit/>
          </a:bodyPr>
          <a:lstStyle/>
          <a:p>
            <a:pPr algn="ctr"/>
            <a:r>
              <a:rPr lang="en-US" sz="2000" b="1" dirty="0" smtClean="0">
                <a:solidFill>
                  <a:srgbClr val="00264A"/>
                </a:solidFill>
              </a:rPr>
              <a:t>Screening</a:t>
            </a:r>
            <a:endParaRPr lang="en-US" sz="2000" b="1" dirty="0">
              <a:solidFill>
                <a:srgbClr val="00264A"/>
              </a:solidFill>
            </a:endParaRPr>
          </a:p>
        </p:txBody>
      </p:sp>
      <p:pic>
        <p:nvPicPr>
          <p:cNvPr id="15" name="Picture 14"/>
          <p:cNvPicPr>
            <a:picLocks noChangeAspect="1"/>
          </p:cNvPicPr>
          <p:nvPr/>
        </p:nvPicPr>
        <p:blipFill>
          <a:blip r:embed="rId5"/>
          <a:stretch>
            <a:fillRect/>
          </a:stretch>
        </p:blipFill>
        <p:spPr>
          <a:xfrm>
            <a:off x="4712290" y="1205323"/>
            <a:ext cx="1855426" cy="1727466"/>
          </a:xfrm>
          <a:prstGeom prst="rect">
            <a:avLst/>
          </a:prstGeom>
        </p:spPr>
      </p:pic>
      <p:pic>
        <p:nvPicPr>
          <p:cNvPr id="18" name="Picture 17"/>
          <p:cNvPicPr>
            <a:picLocks noChangeAspect="1"/>
          </p:cNvPicPr>
          <p:nvPr/>
        </p:nvPicPr>
        <p:blipFill>
          <a:blip r:embed="rId6"/>
          <a:stretch>
            <a:fillRect/>
          </a:stretch>
        </p:blipFill>
        <p:spPr>
          <a:xfrm>
            <a:off x="7137762" y="1213241"/>
            <a:ext cx="1855426" cy="1719548"/>
          </a:xfrm>
          <a:prstGeom prst="rect">
            <a:avLst/>
          </a:prstGeom>
        </p:spPr>
      </p:pic>
      <p:sp>
        <p:nvSpPr>
          <p:cNvPr id="22" name="TextBox 21"/>
          <p:cNvSpPr txBox="1"/>
          <p:nvPr/>
        </p:nvSpPr>
        <p:spPr>
          <a:xfrm>
            <a:off x="7305367" y="844744"/>
            <a:ext cx="1612491" cy="400110"/>
          </a:xfrm>
          <a:prstGeom prst="rect">
            <a:avLst/>
          </a:prstGeom>
          <a:noFill/>
        </p:spPr>
        <p:txBody>
          <a:bodyPr wrap="square" rtlCol="0">
            <a:spAutoFit/>
          </a:bodyPr>
          <a:lstStyle/>
          <a:p>
            <a:pPr algn="ctr"/>
            <a:r>
              <a:rPr lang="en-US" sz="2000" b="1" dirty="0" smtClean="0">
                <a:solidFill>
                  <a:srgbClr val="00264A"/>
                </a:solidFill>
              </a:rPr>
              <a:t>Diagnostics</a:t>
            </a:r>
            <a:endParaRPr lang="en-US" sz="2000" b="1" dirty="0">
              <a:solidFill>
                <a:srgbClr val="00264A"/>
              </a:solidFill>
            </a:endParaRPr>
          </a:p>
        </p:txBody>
      </p:sp>
      <p:sp>
        <p:nvSpPr>
          <p:cNvPr id="21" name="Down Arrow 20"/>
          <p:cNvSpPr/>
          <p:nvPr/>
        </p:nvSpPr>
        <p:spPr>
          <a:xfrm>
            <a:off x="2091400" y="1263231"/>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6678805" y="1263232"/>
            <a:ext cx="344129" cy="1556273"/>
          </a:xfrm>
          <a:prstGeom prst="downArrow">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2961886"/>
            <a:ext cx="9144000" cy="318506"/>
          </a:xfrm>
          <a:prstGeom prst="rect">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86608" y="2945932"/>
            <a:ext cx="1612491" cy="400110"/>
          </a:xfrm>
          <a:prstGeom prst="rect">
            <a:avLst/>
          </a:prstGeom>
          <a:noFill/>
        </p:spPr>
        <p:txBody>
          <a:bodyPr wrap="square" rtlCol="0">
            <a:spAutoFit/>
          </a:bodyPr>
          <a:lstStyle/>
          <a:p>
            <a:pPr algn="ctr"/>
            <a:r>
              <a:rPr lang="en-US" sz="2000" b="1" dirty="0" smtClean="0">
                <a:solidFill>
                  <a:srgbClr val="00264A"/>
                </a:solidFill>
              </a:rPr>
              <a:t>Antibiotics</a:t>
            </a:r>
            <a:endParaRPr lang="en-US" sz="2000" b="1" dirty="0">
              <a:solidFill>
                <a:srgbClr val="00264A"/>
              </a:solidFill>
            </a:endParaRPr>
          </a:p>
        </p:txBody>
      </p:sp>
      <p:sp>
        <p:nvSpPr>
          <p:cNvPr id="27" name="TextBox 26"/>
          <p:cNvSpPr txBox="1"/>
          <p:nvPr/>
        </p:nvSpPr>
        <p:spPr>
          <a:xfrm>
            <a:off x="3784576" y="2933723"/>
            <a:ext cx="1612491" cy="400110"/>
          </a:xfrm>
          <a:prstGeom prst="rect">
            <a:avLst/>
          </a:prstGeom>
          <a:noFill/>
        </p:spPr>
        <p:txBody>
          <a:bodyPr wrap="square" rtlCol="0">
            <a:spAutoFit/>
          </a:bodyPr>
          <a:lstStyle/>
          <a:p>
            <a:pPr algn="ctr"/>
            <a:r>
              <a:rPr lang="en-US" sz="2000" b="1" dirty="0" smtClean="0">
                <a:solidFill>
                  <a:srgbClr val="00264A"/>
                </a:solidFill>
              </a:rPr>
              <a:t>Vasopressors</a:t>
            </a:r>
            <a:endParaRPr lang="en-US" sz="2000" b="1" dirty="0">
              <a:solidFill>
                <a:srgbClr val="00264A"/>
              </a:solidFill>
            </a:endParaRPr>
          </a:p>
        </p:txBody>
      </p:sp>
      <p:sp>
        <p:nvSpPr>
          <p:cNvPr id="28" name="TextBox 27"/>
          <p:cNvSpPr txBox="1"/>
          <p:nvPr/>
        </p:nvSpPr>
        <p:spPr>
          <a:xfrm>
            <a:off x="6982544" y="2942187"/>
            <a:ext cx="1612491" cy="400110"/>
          </a:xfrm>
          <a:prstGeom prst="rect">
            <a:avLst/>
          </a:prstGeom>
          <a:noFill/>
        </p:spPr>
        <p:txBody>
          <a:bodyPr wrap="square" rtlCol="0">
            <a:spAutoFit/>
          </a:bodyPr>
          <a:lstStyle/>
          <a:p>
            <a:pPr algn="ctr"/>
            <a:r>
              <a:rPr lang="en-US" sz="2000" b="1" dirty="0" smtClean="0">
                <a:solidFill>
                  <a:srgbClr val="00264A"/>
                </a:solidFill>
              </a:rPr>
              <a:t>Monitoring</a:t>
            </a:r>
            <a:endParaRPr lang="en-US" sz="2000" b="1" dirty="0">
              <a:solidFill>
                <a:srgbClr val="00264A"/>
              </a:solidFill>
            </a:endParaRPr>
          </a:p>
        </p:txBody>
      </p:sp>
      <p:pic>
        <p:nvPicPr>
          <p:cNvPr id="30" name="Picture 29"/>
          <p:cNvPicPr>
            <a:picLocks noChangeAspect="1"/>
          </p:cNvPicPr>
          <p:nvPr/>
        </p:nvPicPr>
        <p:blipFill>
          <a:blip r:embed="rId7"/>
          <a:stretch>
            <a:fillRect/>
          </a:stretch>
        </p:blipFill>
        <p:spPr>
          <a:xfrm>
            <a:off x="63499" y="3396533"/>
            <a:ext cx="2658710" cy="2680657"/>
          </a:xfrm>
          <a:prstGeom prst="rect">
            <a:avLst/>
          </a:prstGeom>
        </p:spPr>
      </p:pic>
      <p:pic>
        <p:nvPicPr>
          <p:cNvPr id="31" name="Picture 30"/>
          <p:cNvPicPr>
            <a:picLocks noChangeAspect="1"/>
          </p:cNvPicPr>
          <p:nvPr/>
        </p:nvPicPr>
        <p:blipFill>
          <a:blip r:embed="rId8"/>
          <a:stretch>
            <a:fillRect/>
          </a:stretch>
        </p:blipFill>
        <p:spPr>
          <a:xfrm>
            <a:off x="2751101" y="3388745"/>
            <a:ext cx="3720454" cy="2688446"/>
          </a:xfrm>
          <a:prstGeom prst="rect">
            <a:avLst/>
          </a:prstGeom>
        </p:spPr>
      </p:pic>
      <p:pic>
        <p:nvPicPr>
          <p:cNvPr id="32" name="Picture 31"/>
          <p:cNvPicPr>
            <a:picLocks noChangeAspect="1"/>
          </p:cNvPicPr>
          <p:nvPr/>
        </p:nvPicPr>
        <p:blipFill>
          <a:blip r:embed="rId9"/>
          <a:stretch>
            <a:fillRect/>
          </a:stretch>
        </p:blipFill>
        <p:spPr>
          <a:xfrm>
            <a:off x="6505870" y="3376106"/>
            <a:ext cx="2593322" cy="2679186"/>
          </a:xfrm>
          <a:prstGeom prst="rect">
            <a:avLst/>
          </a:prstGeom>
        </p:spPr>
      </p:pic>
    </p:spTree>
    <p:extLst>
      <p:ext uri="{BB962C8B-B14F-4D97-AF65-F5344CB8AC3E}">
        <p14:creationId xmlns:p14="http://schemas.microsoft.com/office/powerpoint/2010/main" val="659572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Questions</a:t>
            </a:r>
            <a:r>
              <a:rPr lang="en-US" dirty="0" smtClean="0"/>
              <a:t>?</a:t>
            </a:r>
          </a:p>
          <a:p>
            <a:pPr lvl="1"/>
            <a:r>
              <a:rPr lang="en-US" dirty="0" smtClean="0"/>
              <a:t>Email: </a:t>
            </a:r>
            <a:r>
              <a:rPr lang="en-US" dirty="0" smtClean="0">
                <a:hlinkClick r:id="rId2"/>
              </a:rPr>
              <a:t>dclaar@med.umich.edu</a:t>
            </a:r>
            <a:endParaRPr lang="en-US" dirty="0" smtClean="0"/>
          </a:p>
        </p:txBody>
      </p:sp>
      <p:sp>
        <p:nvSpPr>
          <p:cNvPr id="3" name="Text Placeholder 2"/>
          <p:cNvSpPr>
            <a:spLocks noGrp="1"/>
          </p:cNvSpPr>
          <p:nvPr>
            <p:ph type="body" sz="quarter" idx="11"/>
          </p:nvPr>
        </p:nvSpPr>
        <p:spPr/>
        <p:txBody>
          <a:bodyPr/>
          <a:lstStyle/>
          <a:p>
            <a:r>
              <a:rPr lang="en-US" dirty="0" smtClean="0"/>
              <a:t>Thank you!</a:t>
            </a:r>
            <a:endParaRPr lang="en-US" dirty="0"/>
          </a:p>
        </p:txBody>
      </p:sp>
      <p:sp>
        <p:nvSpPr>
          <p:cNvPr id="4" name="Text Placeholder 3"/>
          <p:cNvSpPr>
            <a:spLocks noGrp="1"/>
          </p:cNvSpPr>
          <p:nvPr>
            <p:ph type="body" sz="quarter" idx="12"/>
          </p:nvPr>
        </p:nvSpPr>
        <p:spPr>
          <a:xfrm>
            <a:off x="64031" y="6326188"/>
            <a:ext cx="4282997" cy="393700"/>
          </a:xfrm>
        </p:spPr>
        <p:txBody>
          <a:bodyPr/>
          <a:lstStyle/>
          <a:p>
            <a:r>
              <a:rPr lang="en-US" dirty="0" smtClean="0"/>
              <a:t>Pulmonary and Critical Care Medicine</a:t>
            </a:r>
            <a:endParaRPr lang="en-US" dirty="0"/>
          </a:p>
        </p:txBody>
      </p:sp>
    </p:spTree>
    <p:extLst>
      <p:ext uri="{BB962C8B-B14F-4D97-AF65-F5344CB8AC3E}">
        <p14:creationId xmlns:p14="http://schemas.microsoft.com/office/powerpoint/2010/main" val="269654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Clinical Definition – Sepsis 2.0 vs 3.0</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17796" y="117413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2.0</a:t>
            </a:r>
            <a:endParaRPr lang="en-US" sz="2400" b="1" dirty="0">
              <a:solidFill>
                <a:srgbClr val="FAC707"/>
              </a:solidFill>
            </a:endParaRPr>
          </a:p>
        </p:txBody>
      </p:sp>
      <p:sp>
        <p:nvSpPr>
          <p:cNvPr id="10" name="Rounded Rectangle 9"/>
          <p:cNvSpPr/>
          <p:nvPr/>
        </p:nvSpPr>
        <p:spPr>
          <a:xfrm>
            <a:off x="4940708" y="117454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3.0 (2016)</a:t>
            </a:r>
            <a:endParaRPr lang="en-US" sz="2400" b="1" dirty="0">
              <a:solidFill>
                <a:srgbClr val="FAC707"/>
              </a:solidFill>
            </a:endParaRPr>
          </a:p>
        </p:txBody>
      </p:sp>
      <p:sp>
        <p:nvSpPr>
          <p:cNvPr id="5" name="Rounded Rectangle 4"/>
          <p:cNvSpPr/>
          <p:nvPr/>
        </p:nvSpPr>
        <p:spPr>
          <a:xfrm>
            <a:off x="1002814"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SIRS + Infection</a:t>
            </a:r>
            <a:endParaRPr lang="en-US" sz="1400" dirty="0">
              <a:solidFill>
                <a:srgbClr val="00264A"/>
              </a:solidFill>
            </a:endParaRPr>
          </a:p>
        </p:txBody>
      </p:sp>
      <p:sp>
        <p:nvSpPr>
          <p:cNvPr id="11" name="Rounded Rectangle 10"/>
          <p:cNvSpPr/>
          <p:nvPr/>
        </p:nvSpPr>
        <p:spPr>
          <a:xfrm>
            <a:off x="1042218"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a:t>
            </a:r>
            <a:endParaRPr lang="en-US" dirty="0">
              <a:solidFill>
                <a:srgbClr val="00264A"/>
              </a:solidFill>
            </a:endParaRPr>
          </a:p>
        </p:txBody>
      </p:sp>
      <p:sp>
        <p:nvSpPr>
          <p:cNvPr id="12" name="Rounded Rectangle 11"/>
          <p:cNvSpPr/>
          <p:nvPr/>
        </p:nvSpPr>
        <p:spPr>
          <a:xfrm>
            <a:off x="5525725"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Infection + Organ Dysfunction (SOFA change 2)</a:t>
            </a:r>
            <a:endParaRPr lang="en-US" sz="1400" dirty="0">
              <a:solidFill>
                <a:srgbClr val="00264A"/>
              </a:solidFill>
            </a:endParaRPr>
          </a:p>
        </p:txBody>
      </p:sp>
      <p:sp>
        <p:nvSpPr>
          <p:cNvPr id="13" name="Rounded Rectangle 12"/>
          <p:cNvSpPr/>
          <p:nvPr/>
        </p:nvSpPr>
        <p:spPr>
          <a:xfrm>
            <a:off x="5525726"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N/A</a:t>
            </a:r>
            <a:endParaRPr lang="en-US" sz="2000" b="1" dirty="0">
              <a:solidFill>
                <a:srgbClr val="00264A"/>
              </a:solidFill>
            </a:endParaRPr>
          </a:p>
        </p:txBody>
      </p:sp>
      <p:sp>
        <p:nvSpPr>
          <p:cNvPr id="14" name="Rounded Rectangle 13"/>
          <p:cNvSpPr/>
          <p:nvPr/>
        </p:nvSpPr>
        <p:spPr>
          <a:xfrm>
            <a:off x="1002816"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Severe Sepsis</a:t>
            </a:r>
          </a:p>
          <a:p>
            <a:pPr algn="ctr"/>
            <a:r>
              <a:rPr lang="en-US" sz="1400" dirty="0" smtClean="0">
                <a:solidFill>
                  <a:srgbClr val="00264A"/>
                </a:solidFill>
              </a:rPr>
              <a:t>Sepsis + Organ Dysfunction</a:t>
            </a:r>
            <a:endParaRPr lang="en-US" sz="1400" dirty="0">
              <a:solidFill>
                <a:srgbClr val="00264A"/>
              </a:solidFill>
            </a:endParaRPr>
          </a:p>
        </p:txBody>
      </p:sp>
      <p:sp>
        <p:nvSpPr>
          <p:cNvPr id="15" name="Rounded Rectangle 14"/>
          <p:cNvSpPr/>
          <p:nvPr/>
        </p:nvSpPr>
        <p:spPr>
          <a:xfrm>
            <a:off x="5525724"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 with LA ≥2.0</a:t>
            </a:r>
            <a:endParaRPr lang="en-US" sz="1400" dirty="0">
              <a:solidFill>
                <a:srgbClr val="00264A"/>
              </a:solidFill>
            </a:endParaRPr>
          </a:p>
        </p:txBody>
      </p:sp>
      <p:sp>
        <p:nvSpPr>
          <p:cNvPr id="6" name="Right Arrow 5"/>
          <p:cNvSpPr/>
          <p:nvPr/>
        </p:nvSpPr>
        <p:spPr>
          <a:xfrm>
            <a:off x="3956255" y="213478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956255" y="344762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961171" y="476046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285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Clinical Definition – Sepsis 2.0 vs 3.0</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17796" y="117413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2.0</a:t>
            </a:r>
            <a:endParaRPr lang="en-US" sz="2400" b="1" dirty="0">
              <a:solidFill>
                <a:srgbClr val="FAC707"/>
              </a:solidFill>
            </a:endParaRPr>
          </a:p>
        </p:txBody>
      </p:sp>
      <p:sp>
        <p:nvSpPr>
          <p:cNvPr id="10" name="Rounded Rectangle 9"/>
          <p:cNvSpPr/>
          <p:nvPr/>
        </p:nvSpPr>
        <p:spPr>
          <a:xfrm>
            <a:off x="4940708" y="117454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3.0 (2016)</a:t>
            </a:r>
            <a:endParaRPr lang="en-US" sz="2400" b="1" dirty="0">
              <a:solidFill>
                <a:srgbClr val="FAC707"/>
              </a:solidFill>
            </a:endParaRPr>
          </a:p>
        </p:txBody>
      </p:sp>
      <p:sp>
        <p:nvSpPr>
          <p:cNvPr id="5" name="Rounded Rectangle 4"/>
          <p:cNvSpPr/>
          <p:nvPr/>
        </p:nvSpPr>
        <p:spPr>
          <a:xfrm>
            <a:off x="1002814"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SIRS + Infection</a:t>
            </a:r>
            <a:endParaRPr lang="en-US" sz="1400" dirty="0">
              <a:solidFill>
                <a:srgbClr val="00264A"/>
              </a:solidFill>
            </a:endParaRPr>
          </a:p>
        </p:txBody>
      </p:sp>
      <p:sp>
        <p:nvSpPr>
          <p:cNvPr id="11" name="Rounded Rectangle 10"/>
          <p:cNvSpPr/>
          <p:nvPr/>
        </p:nvSpPr>
        <p:spPr>
          <a:xfrm>
            <a:off x="1042218"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a:t>
            </a:r>
            <a:endParaRPr lang="en-US" dirty="0">
              <a:solidFill>
                <a:srgbClr val="00264A"/>
              </a:solidFill>
            </a:endParaRPr>
          </a:p>
        </p:txBody>
      </p:sp>
      <p:sp>
        <p:nvSpPr>
          <p:cNvPr id="12" name="Rounded Rectangle 11"/>
          <p:cNvSpPr/>
          <p:nvPr/>
        </p:nvSpPr>
        <p:spPr>
          <a:xfrm>
            <a:off x="5525725"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Infection + Organ Dysfunction (SOFA change 2)</a:t>
            </a:r>
            <a:endParaRPr lang="en-US" sz="1400" dirty="0">
              <a:solidFill>
                <a:srgbClr val="00264A"/>
              </a:solidFill>
            </a:endParaRPr>
          </a:p>
        </p:txBody>
      </p:sp>
      <p:sp>
        <p:nvSpPr>
          <p:cNvPr id="13" name="Rounded Rectangle 12"/>
          <p:cNvSpPr/>
          <p:nvPr/>
        </p:nvSpPr>
        <p:spPr>
          <a:xfrm>
            <a:off x="5525726"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N/A</a:t>
            </a:r>
            <a:endParaRPr lang="en-US" sz="2000" b="1" dirty="0">
              <a:solidFill>
                <a:srgbClr val="00264A"/>
              </a:solidFill>
            </a:endParaRPr>
          </a:p>
        </p:txBody>
      </p:sp>
      <p:sp>
        <p:nvSpPr>
          <p:cNvPr id="14" name="Rounded Rectangle 13"/>
          <p:cNvSpPr/>
          <p:nvPr/>
        </p:nvSpPr>
        <p:spPr>
          <a:xfrm>
            <a:off x="1002816"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Severe Sepsis</a:t>
            </a:r>
          </a:p>
          <a:p>
            <a:pPr algn="ctr"/>
            <a:r>
              <a:rPr lang="en-US" sz="1400" dirty="0" smtClean="0">
                <a:solidFill>
                  <a:srgbClr val="00264A"/>
                </a:solidFill>
              </a:rPr>
              <a:t>Sepsis + Organ Dysfunction</a:t>
            </a:r>
            <a:endParaRPr lang="en-US" sz="1400" dirty="0">
              <a:solidFill>
                <a:srgbClr val="00264A"/>
              </a:solidFill>
            </a:endParaRPr>
          </a:p>
        </p:txBody>
      </p:sp>
      <p:sp>
        <p:nvSpPr>
          <p:cNvPr id="15" name="Rounded Rectangle 14"/>
          <p:cNvSpPr/>
          <p:nvPr/>
        </p:nvSpPr>
        <p:spPr>
          <a:xfrm>
            <a:off x="5525724"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 with LA ≥2.0</a:t>
            </a:r>
            <a:endParaRPr lang="en-US" sz="1400" dirty="0">
              <a:solidFill>
                <a:srgbClr val="00264A"/>
              </a:solidFill>
            </a:endParaRPr>
          </a:p>
        </p:txBody>
      </p:sp>
      <p:sp>
        <p:nvSpPr>
          <p:cNvPr id="6" name="Right Arrow 5"/>
          <p:cNvSpPr/>
          <p:nvPr/>
        </p:nvSpPr>
        <p:spPr>
          <a:xfrm>
            <a:off x="3956255" y="213478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956255" y="344762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961171" y="476046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501944" y="1174545"/>
            <a:ext cx="3795251" cy="4662129"/>
          </a:xfrm>
          <a:prstGeom prst="roundRect">
            <a:avLst/>
          </a:prstGeom>
          <a:solidFill>
            <a:srgbClr val="FAC707"/>
          </a:solidFill>
          <a:ln>
            <a:solidFill>
              <a:srgbClr val="00264A"/>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00264A"/>
                </a:solidFill>
              </a:rPr>
              <a:t>SIRS (+ if 2/4)</a:t>
            </a:r>
          </a:p>
          <a:p>
            <a:pPr algn="ctr"/>
            <a:endParaRPr lang="en-US" sz="2400" b="1" dirty="0">
              <a:solidFill>
                <a:srgbClr val="00264A"/>
              </a:solidFill>
            </a:endParaRPr>
          </a:p>
          <a:p>
            <a:pPr algn="ctr"/>
            <a:r>
              <a:rPr lang="en-US" sz="2400" b="1" dirty="0" smtClean="0">
                <a:solidFill>
                  <a:srgbClr val="00264A"/>
                </a:solidFill>
              </a:rPr>
              <a:t>T: &gt;100.4 F, &lt;96.8 F</a:t>
            </a:r>
          </a:p>
          <a:p>
            <a:pPr algn="ctr"/>
            <a:endParaRPr lang="en-US" sz="2400" b="1" dirty="0" smtClean="0">
              <a:solidFill>
                <a:srgbClr val="00264A"/>
              </a:solidFill>
            </a:endParaRPr>
          </a:p>
          <a:p>
            <a:pPr algn="ctr"/>
            <a:r>
              <a:rPr lang="en-US" sz="2400" b="1" dirty="0" smtClean="0">
                <a:solidFill>
                  <a:srgbClr val="00264A"/>
                </a:solidFill>
              </a:rPr>
              <a:t>RR &gt;20 or PCO2 &lt;32</a:t>
            </a:r>
          </a:p>
          <a:p>
            <a:pPr algn="ctr"/>
            <a:endParaRPr lang="en-US" sz="2400" b="1" dirty="0" smtClean="0">
              <a:solidFill>
                <a:srgbClr val="00264A"/>
              </a:solidFill>
            </a:endParaRPr>
          </a:p>
          <a:p>
            <a:pPr algn="ctr"/>
            <a:r>
              <a:rPr lang="en-US" sz="2400" b="1" dirty="0" smtClean="0">
                <a:solidFill>
                  <a:srgbClr val="00264A"/>
                </a:solidFill>
              </a:rPr>
              <a:t>HR &gt;90</a:t>
            </a:r>
          </a:p>
          <a:p>
            <a:pPr algn="ctr"/>
            <a:endParaRPr lang="en-US" sz="2400" b="1" dirty="0" smtClean="0">
              <a:solidFill>
                <a:srgbClr val="00264A"/>
              </a:solidFill>
            </a:endParaRPr>
          </a:p>
          <a:p>
            <a:pPr algn="ctr"/>
            <a:r>
              <a:rPr lang="en-US" sz="2400" b="1" dirty="0" smtClean="0">
                <a:solidFill>
                  <a:srgbClr val="00264A"/>
                </a:solidFill>
              </a:rPr>
              <a:t>WBC &gt;12K, &lt;4K, &gt;10% Bands</a:t>
            </a:r>
            <a:endParaRPr lang="en-US" sz="2400" b="1" dirty="0">
              <a:solidFill>
                <a:srgbClr val="00264A"/>
              </a:solidFill>
            </a:endParaRPr>
          </a:p>
        </p:txBody>
      </p:sp>
    </p:spTree>
    <p:extLst>
      <p:ext uri="{BB962C8B-B14F-4D97-AF65-F5344CB8AC3E}">
        <p14:creationId xmlns:p14="http://schemas.microsoft.com/office/powerpoint/2010/main" val="291058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Clinical Definition – Sepsis 2.0 vs 3.0</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17796" y="117413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2.0</a:t>
            </a:r>
            <a:endParaRPr lang="en-US" sz="2400" b="1" dirty="0">
              <a:solidFill>
                <a:srgbClr val="FAC707"/>
              </a:solidFill>
            </a:endParaRPr>
          </a:p>
        </p:txBody>
      </p:sp>
      <p:sp>
        <p:nvSpPr>
          <p:cNvPr id="10" name="Rounded Rectangle 9"/>
          <p:cNvSpPr/>
          <p:nvPr/>
        </p:nvSpPr>
        <p:spPr>
          <a:xfrm>
            <a:off x="4940708" y="117454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3.0 (2016)</a:t>
            </a:r>
            <a:endParaRPr lang="en-US" sz="2400" b="1" dirty="0">
              <a:solidFill>
                <a:srgbClr val="FAC707"/>
              </a:solidFill>
            </a:endParaRPr>
          </a:p>
        </p:txBody>
      </p:sp>
      <p:sp>
        <p:nvSpPr>
          <p:cNvPr id="5" name="Rounded Rectangle 4"/>
          <p:cNvSpPr/>
          <p:nvPr/>
        </p:nvSpPr>
        <p:spPr>
          <a:xfrm>
            <a:off x="1002814"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SIRS + Infection</a:t>
            </a:r>
            <a:endParaRPr lang="en-US" sz="1400" dirty="0">
              <a:solidFill>
                <a:srgbClr val="00264A"/>
              </a:solidFill>
            </a:endParaRPr>
          </a:p>
        </p:txBody>
      </p:sp>
      <p:sp>
        <p:nvSpPr>
          <p:cNvPr id="11" name="Rounded Rectangle 10"/>
          <p:cNvSpPr/>
          <p:nvPr/>
        </p:nvSpPr>
        <p:spPr>
          <a:xfrm>
            <a:off x="1042218"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a:t>
            </a:r>
            <a:endParaRPr lang="en-US" dirty="0">
              <a:solidFill>
                <a:srgbClr val="00264A"/>
              </a:solidFill>
            </a:endParaRPr>
          </a:p>
        </p:txBody>
      </p:sp>
      <p:sp>
        <p:nvSpPr>
          <p:cNvPr id="12" name="Rounded Rectangle 11"/>
          <p:cNvSpPr/>
          <p:nvPr/>
        </p:nvSpPr>
        <p:spPr>
          <a:xfrm>
            <a:off x="5525725"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Infection + Organ Dysfunction (SOFA change 2)</a:t>
            </a:r>
            <a:endParaRPr lang="en-US" sz="1400" dirty="0">
              <a:solidFill>
                <a:srgbClr val="00264A"/>
              </a:solidFill>
            </a:endParaRPr>
          </a:p>
        </p:txBody>
      </p:sp>
      <p:sp>
        <p:nvSpPr>
          <p:cNvPr id="13" name="Rounded Rectangle 12"/>
          <p:cNvSpPr/>
          <p:nvPr/>
        </p:nvSpPr>
        <p:spPr>
          <a:xfrm>
            <a:off x="5525726"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N/A</a:t>
            </a:r>
            <a:endParaRPr lang="en-US" sz="2000" b="1" dirty="0">
              <a:solidFill>
                <a:srgbClr val="00264A"/>
              </a:solidFill>
            </a:endParaRPr>
          </a:p>
        </p:txBody>
      </p:sp>
      <p:sp>
        <p:nvSpPr>
          <p:cNvPr id="14" name="Rounded Rectangle 13"/>
          <p:cNvSpPr/>
          <p:nvPr/>
        </p:nvSpPr>
        <p:spPr>
          <a:xfrm>
            <a:off x="1002816"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Severe Sepsis</a:t>
            </a:r>
          </a:p>
          <a:p>
            <a:pPr algn="ctr"/>
            <a:r>
              <a:rPr lang="en-US" sz="1400" dirty="0" smtClean="0">
                <a:solidFill>
                  <a:srgbClr val="00264A"/>
                </a:solidFill>
              </a:rPr>
              <a:t>Sepsis + Organ Dysfunction</a:t>
            </a:r>
            <a:endParaRPr lang="en-US" sz="1400" dirty="0">
              <a:solidFill>
                <a:srgbClr val="00264A"/>
              </a:solidFill>
            </a:endParaRPr>
          </a:p>
        </p:txBody>
      </p:sp>
      <p:sp>
        <p:nvSpPr>
          <p:cNvPr id="15" name="Rounded Rectangle 14"/>
          <p:cNvSpPr/>
          <p:nvPr/>
        </p:nvSpPr>
        <p:spPr>
          <a:xfrm>
            <a:off x="5525724"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 with LA ≥2.0</a:t>
            </a:r>
            <a:endParaRPr lang="en-US" sz="1400" dirty="0">
              <a:solidFill>
                <a:srgbClr val="00264A"/>
              </a:solidFill>
            </a:endParaRPr>
          </a:p>
        </p:txBody>
      </p:sp>
      <p:sp>
        <p:nvSpPr>
          <p:cNvPr id="6" name="Right Arrow 5"/>
          <p:cNvSpPr/>
          <p:nvPr/>
        </p:nvSpPr>
        <p:spPr>
          <a:xfrm>
            <a:off x="3956255" y="213478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956255" y="344762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961171" y="476046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797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SOFA – Define Organ Dysfunction (</a:t>
            </a:r>
            <a:r>
              <a:rPr lang="el-GR" altLang="en-US" sz="2800" dirty="0" smtClean="0">
                <a:solidFill>
                  <a:srgbClr val="FFFFFF"/>
                </a:solidFill>
                <a:latin typeface="Arial" panose="020B0604020202020204" pitchFamily="34" charset="0"/>
              </a:rPr>
              <a:t>Δ</a:t>
            </a:r>
            <a:r>
              <a:rPr lang="en-US" altLang="en-US" sz="2800" dirty="0" smtClean="0">
                <a:solidFill>
                  <a:srgbClr val="FFFFFF"/>
                </a:solidFill>
                <a:latin typeface="Arial" panose="020B0604020202020204" pitchFamily="34" charset="0"/>
              </a:rPr>
              <a:t> SOFA 2)</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106" y="1104458"/>
            <a:ext cx="9161987" cy="4964829"/>
          </a:xfrm>
          <a:prstGeom prst="rect">
            <a:avLst/>
          </a:prstGeom>
        </p:spPr>
      </p:pic>
      <p:pic>
        <p:nvPicPr>
          <p:cNvPr id="8" name="Picture 7"/>
          <p:cNvPicPr>
            <a:picLocks noChangeAspect="1"/>
          </p:cNvPicPr>
          <p:nvPr/>
        </p:nvPicPr>
        <p:blipFill>
          <a:blip r:embed="rId5"/>
          <a:stretch>
            <a:fillRect/>
          </a:stretch>
        </p:blipFill>
        <p:spPr>
          <a:xfrm>
            <a:off x="6541734" y="698325"/>
            <a:ext cx="2451454" cy="564178"/>
          </a:xfrm>
          <a:prstGeom prst="rect">
            <a:avLst/>
          </a:prstGeom>
        </p:spPr>
      </p:pic>
    </p:spTree>
    <p:extLst>
      <p:ext uri="{BB962C8B-B14F-4D97-AF65-F5344CB8AC3E}">
        <p14:creationId xmlns:p14="http://schemas.microsoft.com/office/powerpoint/2010/main" val="364595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685800" y="0"/>
            <a:ext cx="8001000" cy="68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800" dirty="0" smtClean="0">
                <a:solidFill>
                  <a:srgbClr val="FFFFFF"/>
                </a:solidFill>
                <a:latin typeface="Arial" panose="020B0604020202020204" pitchFamily="34" charset="0"/>
              </a:rPr>
              <a:t>Clinical Definition – Sepsis 2.0 vs 3.0</a:t>
            </a:r>
            <a:endParaRPr lang="en-US" altLang="en-US" sz="2800" dirty="0">
              <a:solidFill>
                <a:srgbClr val="FFFFFF"/>
              </a:solidFill>
              <a:latin typeface="Arial" panose="020B0604020202020204" pitchFamily="34" charset="0"/>
            </a:endParaRPr>
          </a:p>
        </p:txBody>
      </p:sp>
      <p:sp>
        <p:nvSpPr>
          <p:cNvPr id="2" name="TextBox 1"/>
          <p:cNvSpPr txBox="1"/>
          <p:nvPr/>
        </p:nvSpPr>
        <p:spPr>
          <a:xfrm>
            <a:off x="0" y="6193331"/>
            <a:ext cx="9144000" cy="664669"/>
          </a:xfrm>
          <a:prstGeom prst="rect">
            <a:avLst/>
          </a:prstGeom>
          <a:solidFill>
            <a:srgbClr val="00153E"/>
          </a:solidFill>
        </p:spPr>
        <p:txBody>
          <a:bodyPr wrap="square" rtlCol="0">
            <a:spAutoFit/>
          </a:bodyPr>
          <a:lstStyle/>
          <a:p>
            <a:endParaRPr lang="en-US" dirty="0"/>
          </a:p>
        </p:txBody>
      </p:sp>
      <p:sp>
        <p:nvSpPr>
          <p:cNvPr id="7" name="TextBox 1"/>
          <p:cNvSpPr txBox="1">
            <a:spLocks noChangeArrowheads="1"/>
          </p:cNvSpPr>
          <p:nvPr/>
        </p:nvSpPr>
        <p:spPr bwMode="auto">
          <a:xfrm>
            <a:off x="63499" y="6335713"/>
            <a:ext cx="43633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solidFill>
                  <a:schemeClr val="bg1"/>
                </a:solidFill>
                <a:latin typeface="Univers LT Std 57 Cn" charset="0"/>
                <a:cs typeface="Univers LT Std 57 Cn" charset="0"/>
              </a:rPr>
              <a:t>Pulmonary and Critical Care Medicine</a:t>
            </a:r>
            <a:endParaRPr lang="en-US" sz="1800" dirty="0">
              <a:solidFill>
                <a:schemeClr val="bg1"/>
              </a:solidFill>
              <a:latin typeface="Univers LT Std 57 Cn" charset="0"/>
              <a:cs typeface="Univers LT Std 57 Cn" charset="0"/>
            </a:endParaRPr>
          </a:p>
          <a:p>
            <a:pPr eaLnBrk="1" hangingPunct="1"/>
            <a:endParaRPr lang="en-US" sz="1800" dirty="0"/>
          </a:p>
        </p:txBody>
      </p:sp>
      <p:pic>
        <p:nvPicPr>
          <p:cNvPr id="9" name="Picture 7" descr="Signature-Marketing-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6325833"/>
            <a:ext cx="3197225" cy="394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17796" y="117413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2.0</a:t>
            </a:r>
            <a:endParaRPr lang="en-US" sz="2400" b="1" dirty="0">
              <a:solidFill>
                <a:srgbClr val="FAC707"/>
              </a:solidFill>
            </a:endParaRPr>
          </a:p>
        </p:txBody>
      </p:sp>
      <p:sp>
        <p:nvSpPr>
          <p:cNvPr id="10" name="Rounded Rectangle 9"/>
          <p:cNvSpPr/>
          <p:nvPr/>
        </p:nvSpPr>
        <p:spPr>
          <a:xfrm>
            <a:off x="4940708" y="1174545"/>
            <a:ext cx="3795251" cy="4662129"/>
          </a:xfrm>
          <a:prstGeom prst="roundRect">
            <a:avLst/>
          </a:prstGeom>
          <a:solidFill>
            <a:srgbClr val="00264A"/>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rgbClr val="FAC707"/>
                </a:solidFill>
              </a:rPr>
              <a:t>Sepsis 3.0 (2016)</a:t>
            </a:r>
            <a:endParaRPr lang="en-US" sz="2400" b="1" dirty="0">
              <a:solidFill>
                <a:srgbClr val="FAC707"/>
              </a:solidFill>
            </a:endParaRPr>
          </a:p>
        </p:txBody>
      </p:sp>
      <p:sp>
        <p:nvSpPr>
          <p:cNvPr id="5" name="Rounded Rectangle 4"/>
          <p:cNvSpPr/>
          <p:nvPr/>
        </p:nvSpPr>
        <p:spPr>
          <a:xfrm>
            <a:off x="1002814"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SIRS + Infection</a:t>
            </a:r>
            <a:endParaRPr lang="en-US" sz="1400" dirty="0">
              <a:solidFill>
                <a:srgbClr val="00264A"/>
              </a:solidFill>
            </a:endParaRPr>
          </a:p>
        </p:txBody>
      </p:sp>
      <p:sp>
        <p:nvSpPr>
          <p:cNvPr id="11" name="Rounded Rectangle 10"/>
          <p:cNvSpPr/>
          <p:nvPr/>
        </p:nvSpPr>
        <p:spPr>
          <a:xfrm>
            <a:off x="1042218"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a:t>
            </a:r>
            <a:endParaRPr lang="en-US" dirty="0">
              <a:solidFill>
                <a:srgbClr val="00264A"/>
              </a:solidFill>
            </a:endParaRPr>
          </a:p>
        </p:txBody>
      </p:sp>
      <p:sp>
        <p:nvSpPr>
          <p:cNvPr id="12" name="Rounded Rectangle 11"/>
          <p:cNvSpPr/>
          <p:nvPr/>
        </p:nvSpPr>
        <p:spPr>
          <a:xfrm>
            <a:off x="5525725"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Sepsis</a:t>
            </a:r>
          </a:p>
          <a:p>
            <a:pPr algn="ctr"/>
            <a:r>
              <a:rPr lang="en-US" sz="1400" dirty="0" smtClean="0">
                <a:solidFill>
                  <a:srgbClr val="00264A"/>
                </a:solidFill>
              </a:rPr>
              <a:t>Infection + Organ Dysfunction (SOFA change 2)</a:t>
            </a:r>
            <a:endParaRPr lang="en-US" sz="1400" dirty="0">
              <a:solidFill>
                <a:srgbClr val="00264A"/>
              </a:solidFill>
            </a:endParaRPr>
          </a:p>
        </p:txBody>
      </p:sp>
      <p:sp>
        <p:nvSpPr>
          <p:cNvPr id="13" name="Rounded Rectangle 12"/>
          <p:cNvSpPr/>
          <p:nvPr/>
        </p:nvSpPr>
        <p:spPr>
          <a:xfrm>
            <a:off x="5525726" y="194305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N/A</a:t>
            </a:r>
            <a:endParaRPr lang="en-US" sz="2000" b="1" dirty="0">
              <a:solidFill>
                <a:srgbClr val="00264A"/>
              </a:solidFill>
            </a:endParaRPr>
          </a:p>
        </p:txBody>
      </p:sp>
      <p:sp>
        <p:nvSpPr>
          <p:cNvPr id="14" name="Rounded Rectangle 13"/>
          <p:cNvSpPr/>
          <p:nvPr/>
        </p:nvSpPr>
        <p:spPr>
          <a:xfrm>
            <a:off x="1002816" y="3266415"/>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Severe Sepsis</a:t>
            </a:r>
          </a:p>
          <a:p>
            <a:pPr algn="ctr"/>
            <a:r>
              <a:rPr lang="en-US" sz="1400" dirty="0" smtClean="0">
                <a:solidFill>
                  <a:srgbClr val="00264A"/>
                </a:solidFill>
              </a:rPr>
              <a:t>Sepsis + Organ Dysfunction</a:t>
            </a:r>
            <a:endParaRPr lang="en-US" sz="1400" dirty="0">
              <a:solidFill>
                <a:srgbClr val="00264A"/>
              </a:solidFill>
            </a:endParaRPr>
          </a:p>
        </p:txBody>
      </p:sp>
      <p:sp>
        <p:nvSpPr>
          <p:cNvPr id="15" name="Rounded Rectangle 14"/>
          <p:cNvSpPr/>
          <p:nvPr/>
        </p:nvSpPr>
        <p:spPr>
          <a:xfrm>
            <a:off x="5525724" y="4568733"/>
            <a:ext cx="2625213" cy="835742"/>
          </a:xfrm>
          <a:prstGeom prst="roundRect">
            <a:avLst/>
          </a:prstGeom>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264A"/>
                </a:solidFill>
              </a:rPr>
              <a:t>Septic Shock</a:t>
            </a:r>
          </a:p>
          <a:p>
            <a:pPr algn="ctr"/>
            <a:r>
              <a:rPr lang="en-US" sz="1400" dirty="0" smtClean="0">
                <a:solidFill>
                  <a:srgbClr val="00264A"/>
                </a:solidFill>
              </a:rPr>
              <a:t>Refractory Hypotension with LA ≥2.0</a:t>
            </a:r>
            <a:endParaRPr lang="en-US" sz="1400" dirty="0">
              <a:solidFill>
                <a:srgbClr val="00264A"/>
              </a:solidFill>
            </a:endParaRPr>
          </a:p>
        </p:txBody>
      </p:sp>
      <p:sp>
        <p:nvSpPr>
          <p:cNvPr id="6" name="Right Arrow 5"/>
          <p:cNvSpPr/>
          <p:nvPr/>
        </p:nvSpPr>
        <p:spPr>
          <a:xfrm>
            <a:off x="3956255" y="213478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956255" y="344762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3961171" y="4760462"/>
            <a:ext cx="1297858" cy="452284"/>
          </a:xfrm>
          <a:prstGeom prst="rightArrow">
            <a:avLst/>
          </a:prstGeom>
          <a:solidFill>
            <a:srgbClr val="FAC707"/>
          </a:solidFill>
          <a:ln>
            <a:solidFill>
              <a:srgbClr val="FAC7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82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Microsoft Office PowerPoint</Application>
  <PresentationFormat>On-screen Show (4:3)</PresentationFormat>
  <Paragraphs>419</Paragraphs>
  <Slides>48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ＭＳ Ｐゴシック</vt:lpstr>
      <vt:lpstr>Arial</vt:lpstr>
      <vt:lpstr>Calibri</vt:lpstr>
      <vt:lpstr>Univers LT Std 57 Cn</vt:lpstr>
      <vt:lpstr>Wingdings</vt:lpstr>
      <vt:lpstr>Office Theme</vt:lpstr>
      <vt:lpstr>Custom Design</vt:lpstr>
      <vt:lpstr>Updates in Management of Sepsis and Septic Shock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2017-01-09T15:47:55Z</dcterms:created>
  <dcterms:modified xsi:type="dcterms:W3CDTF">2023-03-17T01:12:01Z</dcterms:modified>
</cp:coreProperties>
</file>