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310" r:id="rId6"/>
    <p:sldId id="257" r:id="rId7"/>
    <p:sldId id="262" r:id="rId8"/>
    <p:sldId id="268" r:id="rId9"/>
    <p:sldId id="274" r:id="rId10"/>
    <p:sldId id="271" r:id="rId11"/>
    <p:sldId id="258" r:id="rId12"/>
    <p:sldId id="299" r:id="rId13"/>
    <p:sldId id="272" r:id="rId14"/>
    <p:sldId id="306" r:id="rId15"/>
    <p:sldId id="259" r:id="rId16"/>
    <p:sldId id="308" r:id="rId17"/>
    <p:sldId id="307" r:id="rId18"/>
    <p:sldId id="309" r:id="rId19"/>
    <p:sldId id="269" r:id="rId20"/>
    <p:sldId id="265" r:id="rId21"/>
    <p:sldId id="273" r:id="rId22"/>
    <p:sldId id="270" r:id="rId23"/>
    <p:sldId id="279" r:id="rId24"/>
    <p:sldId id="280" r:id="rId25"/>
    <p:sldId id="281" r:id="rId26"/>
    <p:sldId id="282" r:id="rId27"/>
    <p:sldId id="283" r:id="rId28"/>
    <p:sldId id="284" r:id="rId29"/>
    <p:sldId id="286" r:id="rId30"/>
    <p:sldId id="288" r:id="rId31"/>
    <p:sldId id="289" r:id="rId32"/>
    <p:sldId id="291" r:id="rId33"/>
    <p:sldId id="292" r:id="rId34"/>
    <p:sldId id="293" r:id="rId35"/>
    <p:sldId id="302" r:id="rId36"/>
    <p:sldId id="304" r:id="rId37"/>
    <p:sldId id="294" r:id="rId38"/>
    <p:sldId id="295" r:id="rId39"/>
    <p:sldId id="296" r:id="rId40"/>
    <p:sldId id="297" r:id="rId41"/>
    <p:sldId id="267" r:id="rId42"/>
    <p:sldId id="305"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9ABCA3-2C35-9F61-BB33-D34289A7E693}" name="Stephanie Schofield" initials="SS" userId="S::Stephanie.Schofield@chickasaw.net::10462942-b679-4888-a005-94f8bad0e56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0A0B7"/>
    <a:srgbClr val="70AFC0"/>
    <a:srgbClr val="62AAC3"/>
    <a:srgbClr val="144B7A"/>
    <a:srgbClr val="EAEFF7"/>
    <a:srgbClr val="AFB1B5"/>
    <a:srgbClr val="074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57" autoAdjust="0"/>
  </p:normalViewPr>
  <p:slideViewPr>
    <p:cSldViewPr snapToGrid="0">
      <p:cViewPr varScale="1">
        <p:scale>
          <a:sx n="75" d="100"/>
          <a:sy n="75" d="100"/>
        </p:scale>
        <p:origin x="19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weedn\AppData\Local\Microsoft\Windows\INetCache\Content.Outlook\M7C65FKC\BMI%20Improvement%20BMI%20pct95%20improve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11229813272965"/>
          <c:y val="0.280061606882473"/>
          <c:w val="0.76195187823385246"/>
          <c:h val="0.64123468941382333"/>
        </c:manualLayout>
      </c:layout>
      <c:barChart>
        <c:barDir val="bar"/>
        <c:grouping val="clustered"/>
        <c:varyColors val="0"/>
        <c:ser>
          <c:idx val="0"/>
          <c:order val="0"/>
          <c:spPr>
            <a:solidFill>
              <a:srgbClr val="62AAC3"/>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Sheet1!$C$78:$C$84</c:f>
              <c:strCache>
                <c:ptCount val="7"/>
                <c:pt idx="0">
                  <c:v>ALT</c:v>
                </c:pt>
                <c:pt idx="1">
                  <c:v>Triglycerides</c:v>
                </c:pt>
                <c:pt idx="2">
                  <c:v>LDL</c:v>
                </c:pt>
                <c:pt idx="3">
                  <c:v>HDL</c:v>
                </c:pt>
                <c:pt idx="4">
                  <c:v>Total Cholesterol</c:v>
                </c:pt>
                <c:pt idx="5">
                  <c:v>Hemoglobin A1c</c:v>
                </c:pt>
                <c:pt idx="6">
                  <c:v>Glucose</c:v>
                </c:pt>
              </c:strCache>
            </c:strRef>
          </c:cat>
          <c:val>
            <c:numRef>
              <c:f>Sheet1!$D$78:$D$84</c:f>
              <c:numCache>
                <c:formatCode>General</c:formatCode>
                <c:ptCount val="7"/>
                <c:pt idx="0">
                  <c:v>62</c:v>
                </c:pt>
                <c:pt idx="1">
                  <c:v>30.6</c:v>
                </c:pt>
                <c:pt idx="2">
                  <c:v>10.199999999999999</c:v>
                </c:pt>
                <c:pt idx="3">
                  <c:v>48.98</c:v>
                </c:pt>
                <c:pt idx="4">
                  <c:v>24.49</c:v>
                </c:pt>
                <c:pt idx="5">
                  <c:v>35.42</c:v>
                </c:pt>
                <c:pt idx="6">
                  <c:v>26.53</c:v>
                </c:pt>
              </c:numCache>
            </c:numRef>
          </c:val>
          <c:extLst>
            <c:ext xmlns:c16="http://schemas.microsoft.com/office/drawing/2014/chart" uri="{C3380CC4-5D6E-409C-BE32-E72D297353CC}">
              <c16:uniqueId val="{00000000-E4C7-4A4D-AC83-2BDE9D894D23}"/>
            </c:ext>
          </c:extLst>
        </c:ser>
        <c:dLbls>
          <c:dLblPos val="inEnd"/>
          <c:showLegendKey val="0"/>
          <c:showVal val="1"/>
          <c:showCatName val="0"/>
          <c:showSerName val="0"/>
          <c:showPercent val="0"/>
          <c:showBubbleSize val="0"/>
        </c:dLbls>
        <c:gapWidth val="65"/>
        <c:axId val="1649127327"/>
        <c:axId val="1649124831"/>
      </c:barChart>
      <c:catAx>
        <c:axId val="1649127327"/>
        <c:scaling>
          <c:orientation val="minMax"/>
        </c:scaling>
        <c:delete val="0"/>
        <c:axPos val="l"/>
        <c:numFmt formatCode="@" sourceLinked="0"/>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649124831"/>
        <c:crosses val="autoZero"/>
        <c:auto val="1"/>
        <c:lblAlgn val="ctr"/>
        <c:lblOffset val="100"/>
        <c:noMultiLvlLbl val="0"/>
      </c:catAx>
      <c:valAx>
        <c:axId val="1649124831"/>
        <c:scaling>
          <c:orientation val="minMax"/>
          <c:max val="1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649127327"/>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50A0B7"/>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2614716263915"/>
          <c:y val="0.21326862159471446"/>
          <c:w val="0.88745316318218848"/>
          <c:h val="0.6611851751289709"/>
        </c:manualLayout>
      </c:layout>
      <c:barChart>
        <c:barDir val="col"/>
        <c:grouping val="clustered"/>
        <c:varyColors val="0"/>
        <c:ser>
          <c:idx val="0"/>
          <c:order val="0"/>
          <c:tx>
            <c:strRef>
              <c:f>Sheet1!$C$3</c:f>
              <c:strCache>
                <c:ptCount val="1"/>
                <c:pt idx="0">
                  <c:v>Baseline </c:v>
                </c:pt>
              </c:strCache>
            </c:strRef>
          </c:tx>
          <c:spPr>
            <a:solidFill>
              <a:srgbClr val="50A0B7"/>
            </a:solidFill>
            <a:ln>
              <a:noFill/>
            </a:ln>
            <a:effectLst/>
          </c:spPr>
          <c:invertIfNegative val="0"/>
          <c:dLbls>
            <c:dLbl>
              <c:idx val="0"/>
              <c:layout>
                <c:manualLayout>
                  <c:x val="-7.4177097821047748E-3"/>
                  <c:y val="-6.535870374757277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F1-4BE2-A7FB-02FF778415EF}"/>
                </c:ext>
              </c:extLst>
            </c:dLbl>
            <c:dLbl>
              <c:idx val="1"/>
              <c:layout>
                <c:manualLayout>
                  <c:x val="1.326251244456512E-3"/>
                  <c:y val="1.23404833016562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F1-4BE2-A7FB-02FF778415EF}"/>
                </c:ext>
              </c:extLst>
            </c:dLbl>
            <c:dLbl>
              <c:idx val="2"/>
              <c:layout>
                <c:manualLayout>
                  <c:x val="4.1629332971309619E-3"/>
                  <c:y val="4.107611548556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F1-4BE2-A7FB-02FF778415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Sheet1!$B$4:$B$10</c:f>
              <c:strCache>
                <c:ptCount val="7"/>
                <c:pt idx="0">
                  <c:v>Glucose              (n=24)</c:v>
                </c:pt>
                <c:pt idx="1">
                  <c:v>HbA1c               (n=23)</c:v>
                </c:pt>
                <c:pt idx="2">
                  <c:v>Cholsesterol (n=24)</c:v>
                </c:pt>
                <c:pt idx="3">
                  <c:v>TG                  (n=24)</c:v>
                </c:pt>
                <c:pt idx="4">
                  <c:v>HDL                    (n=24)</c:v>
                </c:pt>
                <c:pt idx="5">
                  <c:v>LDL                    (n=24)</c:v>
                </c:pt>
                <c:pt idx="6">
                  <c:v>ALT                           (n=24)</c:v>
                </c:pt>
              </c:strCache>
            </c:strRef>
          </c:cat>
          <c:val>
            <c:numRef>
              <c:f>Sheet1!$C$4:$C$10</c:f>
              <c:numCache>
                <c:formatCode>0.0</c:formatCode>
                <c:ptCount val="7"/>
                <c:pt idx="0">
                  <c:v>54.2</c:v>
                </c:pt>
                <c:pt idx="1">
                  <c:v>52.2</c:v>
                </c:pt>
                <c:pt idx="2">
                  <c:v>54.2</c:v>
                </c:pt>
                <c:pt idx="3">
                  <c:v>50</c:v>
                </c:pt>
                <c:pt idx="4">
                  <c:v>58.3</c:v>
                </c:pt>
                <c:pt idx="5">
                  <c:v>62.5</c:v>
                </c:pt>
                <c:pt idx="6">
                  <c:v>37.5</c:v>
                </c:pt>
              </c:numCache>
            </c:numRef>
          </c:val>
          <c:extLst>
            <c:ext xmlns:c16="http://schemas.microsoft.com/office/drawing/2014/chart" uri="{C3380CC4-5D6E-409C-BE32-E72D297353CC}">
              <c16:uniqueId val="{00000003-06F1-4BE2-A7FB-02FF778415EF}"/>
            </c:ext>
          </c:extLst>
        </c:ser>
        <c:dLbls>
          <c:dLblPos val="outEnd"/>
          <c:showLegendKey val="0"/>
          <c:showVal val="1"/>
          <c:showCatName val="0"/>
          <c:showSerName val="0"/>
          <c:showPercent val="0"/>
          <c:showBubbleSize val="0"/>
        </c:dLbls>
        <c:gapWidth val="219"/>
        <c:overlap val="-27"/>
        <c:axId val="1993362575"/>
        <c:axId val="1993359663"/>
      </c:barChart>
      <c:catAx>
        <c:axId val="199336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993359663"/>
        <c:crosses val="autoZero"/>
        <c:auto val="1"/>
        <c:lblAlgn val="ctr"/>
        <c:lblOffset val="100"/>
        <c:tickMarkSkip val="5"/>
        <c:noMultiLvlLbl val="0"/>
      </c:catAx>
      <c:valAx>
        <c:axId val="19933596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r>
                  <a:rPr lang="en-US" sz="1800">
                    <a:solidFill>
                      <a:schemeClr val="bg1"/>
                    </a:solidFill>
                    <a:latin typeface="Arial" panose="020B0604020202020204" pitchFamily="34" charset="0"/>
                    <a:cs typeface="Arial" panose="020B0604020202020204" pitchFamily="34" charset="0"/>
                  </a:rPr>
                  <a:t>Percent of Patients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993362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50A0B7"/>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Sheet1!$Q$19:$Q$21</c:f>
              <c:strCache>
                <c:ptCount val="3"/>
                <c:pt idx="0">
                  <c:v>BMI</c:v>
                </c:pt>
                <c:pt idx="2">
                  <c:v>BMI percentile</c:v>
                </c:pt>
              </c:strCache>
            </c:strRef>
          </c:cat>
          <c:val>
            <c:numRef>
              <c:f>Sheet1!$R$19:$R$21</c:f>
              <c:numCache>
                <c:formatCode>General</c:formatCode>
                <c:ptCount val="3"/>
                <c:pt idx="0">
                  <c:v>16.3</c:v>
                </c:pt>
                <c:pt idx="2">
                  <c:v>34.700000000000003</c:v>
                </c:pt>
              </c:numCache>
            </c:numRef>
          </c:val>
          <c:extLst>
            <c:ext xmlns:c16="http://schemas.microsoft.com/office/drawing/2014/chart" uri="{C3380CC4-5D6E-409C-BE32-E72D297353CC}">
              <c16:uniqueId val="{00000000-8476-4D2D-B083-7C44AC23D460}"/>
            </c:ext>
          </c:extLst>
        </c:ser>
        <c:dLbls>
          <c:dLblPos val="inEnd"/>
          <c:showLegendKey val="0"/>
          <c:showVal val="1"/>
          <c:showCatName val="0"/>
          <c:showSerName val="0"/>
          <c:showPercent val="0"/>
          <c:showBubbleSize val="0"/>
        </c:dLbls>
        <c:gapWidth val="65"/>
        <c:axId val="1554119423"/>
        <c:axId val="1558064159"/>
      </c:barChart>
      <c:catAx>
        <c:axId val="155411942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1558064159"/>
        <c:crosses val="autoZero"/>
        <c:auto val="1"/>
        <c:lblAlgn val="ctr"/>
        <c:lblOffset val="100"/>
        <c:noMultiLvlLbl val="0"/>
      </c:catAx>
      <c:valAx>
        <c:axId val="1558064159"/>
        <c:scaling>
          <c:orientation val="minMax"/>
          <c:max val="10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554119423"/>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Sheet1!$D$96</c:f>
              <c:strCache>
                <c:ptCount val="1"/>
                <c:pt idx="0">
                  <c:v>Baseline</c:v>
                </c:pt>
              </c:strCache>
            </c:strRef>
          </c:tx>
          <c:spPr>
            <a:solidFill>
              <a:srgbClr val="62AAC3"/>
            </a:solidFill>
            <a:ln>
              <a:noFill/>
            </a:ln>
            <a:effectLst/>
          </c:spPr>
          <c:invertIfNegative val="0"/>
          <c:dLbls>
            <c:delete val="1"/>
          </c:dLbls>
          <c:cat>
            <c:strRef>
              <c:f>Sheet1!$C$97:$C$100</c:f>
              <c:strCache>
                <c:ptCount val="4"/>
                <c:pt idx="0">
                  <c:v>Overweight</c:v>
                </c:pt>
                <c:pt idx="1">
                  <c:v>Class 1 Obesity</c:v>
                </c:pt>
                <c:pt idx="2">
                  <c:v>Class 2 Obesity</c:v>
                </c:pt>
                <c:pt idx="3">
                  <c:v>Class 3 Obesity</c:v>
                </c:pt>
              </c:strCache>
            </c:strRef>
          </c:cat>
          <c:val>
            <c:numRef>
              <c:f>Sheet1!$D$97:$D$100</c:f>
              <c:numCache>
                <c:formatCode>General</c:formatCode>
                <c:ptCount val="4"/>
                <c:pt idx="0">
                  <c:v>4.3499999999999996</c:v>
                </c:pt>
                <c:pt idx="1">
                  <c:v>21.74</c:v>
                </c:pt>
                <c:pt idx="2">
                  <c:v>30.43</c:v>
                </c:pt>
                <c:pt idx="3">
                  <c:v>43.48</c:v>
                </c:pt>
              </c:numCache>
            </c:numRef>
          </c:val>
          <c:extLst>
            <c:ext xmlns:c16="http://schemas.microsoft.com/office/drawing/2014/chart" uri="{C3380CC4-5D6E-409C-BE32-E72D297353CC}">
              <c16:uniqueId val="{00000000-C2DA-4CCA-BA48-EB9DBDB91C79}"/>
            </c:ext>
          </c:extLst>
        </c:ser>
        <c:ser>
          <c:idx val="1"/>
          <c:order val="1"/>
          <c:tx>
            <c:strRef>
              <c:f>Sheet1!$E$96</c:f>
              <c:strCache>
                <c:ptCount val="1"/>
                <c:pt idx="0">
                  <c:v>6 months</c:v>
                </c:pt>
              </c:strCache>
            </c:strRef>
          </c:tx>
          <c:spPr>
            <a:solidFill>
              <a:srgbClr val="7030A0"/>
            </a:solidFill>
            <a:ln>
              <a:noFill/>
            </a:ln>
            <a:effectLst/>
          </c:spPr>
          <c:invertIfNegative val="0"/>
          <c:dLbls>
            <c:delete val="1"/>
          </c:dLbls>
          <c:cat>
            <c:strRef>
              <c:f>Sheet1!$C$97:$C$100</c:f>
              <c:strCache>
                <c:ptCount val="4"/>
                <c:pt idx="0">
                  <c:v>Overweight</c:v>
                </c:pt>
                <c:pt idx="1">
                  <c:v>Class 1 Obesity</c:v>
                </c:pt>
                <c:pt idx="2">
                  <c:v>Class 2 Obesity</c:v>
                </c:pt>
                <c:pt idx="3">
                  <c:v>Class 3 Obesity</c:v>
                </c:pt>
              </c:strCache>
            </c:strRef>
          </c:cat>
          <c:val>
            <c:numRef>
              <c:f>Sheet1!$E$97:$E$100</c:f>
              <c:numCache>
                <c:formatCode>General</c:formatCode>
                <c:ptCount val="4"/>
                <c:pt idx="0">
                  <c:v>4.3499999999999996</c:v>
                </c:pt>
                <c:pt idx="1">
                  <c:v>21.74</c:v>
                </c:pt>
                <c:pt idx="2">
                  <c:v>30.43</c:v>
                </c:pt>
                <c:pt idx="3">
                  <c:v>43.48</c:v>
                </c:pt>
              </c:numCache>
            </c:numRef>
          </c:val>
          <c:extLst>
            <c:ext xmlns:c16="http://schemas.microsoft.com/office/drawing/2014/chart" uri="{C3380CC4-5D6E-409C-BE32-E72D297353CC}">
              <c16:uniqueId val="{00000001-C2DA-4CCA-BA48-EB9DBDB91C79}"/>
            </c:ext>
          </c:extLst>
        </c:ser>
        <c:dLbls>
          <c:dLblPos val="outEnd"/>
          <c:showLegendKey val="0"/>
          <c:showVal val="1"/>
          <c:showCatName val="0"/>
          <c:showSerName val="0"/>
          <c:showPercent val="0"/>
          <c:showBubbleSize val="0"/>
        </c:dLbls>
        <c:gapWidth val="219"/>
        <c:overlap val="-27"/>
        <c:axId val="1138240047"/>
        <c:axId val="1138237967"/>
      </c:barChart>
      <c:catAx>
        <c:axId val="113824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38237967"/>
        <c:crosses val="autoZero"/>
        <c:auto val="1"/>
        <c:lblAlgn val="ctr"/>
        <c:lblOffset val="100"/>
        <c:noMultiLvlLbl val="0"/>
      </c:catAx>
      <c:valAx>
        <c:axId val="1138237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3824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CD308-FA02-456A-BA6E-6C85F2A70EC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477B258-1475-4E44-A397-21DD5D700F75}">
      <dgm:prSet phldrT="[Text]"/>
      <dgm:spPr>
        <a:solidFill>
          <a:srgbClr val="62AAC3"/>
        </a:solidFill>
      </dgm:spPr>
      <dgm:t>
        <a:bodyPr/>
        <a:lstStyle/>
        <a:p>
          <a:r>
            <a:rPr lang="en-US" dirty="0"/>
            <a:t>2015</a:t>
          </a:r>
        </a:p>
      </dgm:t>
    </dgm:pt>
    <dgm:pt modelId="{15F4DF3E-9D64-41AC-BACC-1AC11BA763FD}" type="parTrans" cxnId="{0C6346AB-EB94-49A4-9A7F-DEE0B9878605}">
      <dgm:prSet/>
      <dgm:spPr/>
      <dgm:t>
        <a:bodyPr/>
        <a:lstStyle/>
        <a:p>
          <a:endParaRPr lang="en-US"/>
        </a:p>
      </dgm:t>
    </dgm:pt>
    <dgm:pt modelId="{F5110A76-A4A7-4CF8-ADF6-529AD5C4AA2F}" type="sibTrans" cxnId="{0C6346AB-EB94-49A4-9A7F-DEE0B9878605}">
      <dgm:prSet/>
      <dgm:spPr/>
      <dgm:t>
        <a:bodyPr/>
        <a:lstStyle/>
        <a:p>
          <a:endParaRPr lang="en-US"/>
        </a:p>
      </dgm:t>
    </dgm:pt>
    <dgm:pt modelId="{A91E2780-A99B-45B8-831F-0C9C77671BE0}">
      <dgm:prSet phldrT="[Text]"/>
      <dgm:spPr/>
      <dgm:t>
        <a:bodyPr/>
        <a:lstStyle/>
        <a:p>
          <a:r>
            <a:rPr lang="en-US" dirty="0">
              <a:solidFill>
                <a:schemeClr val="tx1"/>
              </a:solidFill>
              <a:ea typeface="+mn-lt"/>
              <a:cs typeface="+mn-lt"/>
            </a:rPr>
            <a:t>Empowered Living established</a:t>
          </a:r>
          <a:endParaRPr lang="en-US" dirty="0">
            <a:solidFill>
              <a:schemeClr val="tx1"/>
            </a:solidFill>
          </a:endParaRPr>
        </a:p>
      </dgm:t>
    </dgm:pt>
    <dgm:pt modelId="{767B71D1-CADE-4F93-8875-21C4AE99BECB}" type="parTrans" cxnId="{0CFD85D0-545D-4893-8AAC-66BA79FD0F96}">
      <dgm:prSet/>
      <dgm:spPr/>
      <dgm:t>
        <a:bodyPr/>
        <a:lstStyle/>
        <a:p>
          <a:endParaRPr lang="en-US"/>
        </a:p>
      </dgm:t>
    </dgm:pt>
    <dgm:pt modelId="{D6CD0222-240A-456A-8EB6-850B8A1C1640}" type="sibTrans" cxnId="{0CFD85D0-545D-4893-8AAC-66BA79FD0F96}">
      <dgm:prSet/>
      <dgm:spPr/>
      <dgm:t>
        <a:bodyPr/>
        <a:lstStyle/>
        <a:p>
          <a:endParaRPr lang="en-US"/>
        </a:p>
      </dgm:t>
    </dgm:pt>
    <dgm:pt modelId="{983DE99C-9691-427A-A281-E1BAD53592CB}">
      <dgm:prSet phldrT="[Text]"/>
      <dgm:spPr>
        <a:solidFill>
          <a:srgbClr val="62AAC3"/>
        </a:solidFill>
      </dgm:spPr>
      <dgm:t>
        <a:bodyPr/>
        <a:lstStyle/>
        <a:p>
          <a:r>
            <a:rPr lang="en-US" dirty="0"/>
            <a:t>2022</a:t>
          </a:r>
        </a:p>
      </dgm:t>
    </dgm:pt>
    <dgm:pt modelId="{C4E0CCD6-8008-47E7-94CE-92BF7EAEC488}" type="parTrans" cxnId="{06F9041B-1DD6-4C11-A777-3FDEED2975C4}">
      <dgm:prSet/>
      <dgm:spPr/>
      <dgm:t>
        <a:bodyPr/>
        <a:lstStyle/>
        <a:p>
          <a:endParaRPr lang="en-US"/>
        </a:p>
      </dgm:t>
    </dgm:pt>
    <dgm:pt modelId="{7487CC94-C1BF-4035-B1E4-FEBA541F75C7}" type="sibTrans" cxnId="{06F9041B-1DD6-4C11-A777-3FDEED2975C4}">
      <dgm:prSet/>
      <dgm:spPr/>
      <dgm:t>
        <a:bodyPr/>
        <a:lstStyle/>
        <a:p>
          <a:endParaRPr lang="en-US"/>
        </a:p>
      </dgm:t>
    </dgm:pt>
    <dgm:pt modelId="{1E81C950-D448-4B0E-869F-22EFA962E853}">
      <dgm:prSet phldrT="[Text]"/>
      <dgm:spPr/>
      <dgm:t>
        <a:bodyPr/>
        <a:lstStyle/>
        <a:p>
          <a:r>
            <a:rPr lang="en-US" dirty="0"/>
            <a:t>Full time Empowered Living Team established</a:t>
          </a:r>
        </a:p>
      </dgm:t>
    </dgm:pt>
    <dgm:pt modelId="{DBF38891-70BD-417E-99F4-A743B6F4A4ED}" type="parTrans" cxnId="{38AB7B9C-1874-4998-A1C7-8B81AE4BF730}">
      <dgm:prSet/>
      <dgm:spPr/>
      <dgm:t>
        <a:bodyPr/>
        <a:lstStyle/>
        <a:p>
          <a:endParaRPr lang="en-US"/>
        </a:p>
      </dgm:t>
    </dgm:pt>
    <dgm:pt modelId="{8F97837A-B62E-470F-9351-D8762003BE61}" type="sibTrans" cxnId="{38AB7B9C-1874-4998-A1C7-8B81AE4BF730}">
      <dgm:prSet/>
      <dgm:spPr/>
      <dgm:t>
        <a:bodyPr/>
        <a:lstStyle/>
        <a:p>
          <a:endParaRPr lang="en-US"/>
        </a:p>
      </dgm:t>
    </dgm:pt>
    <dgm:pt modelId="{8E954C2A-37D7-4BD2-B747-134CCA21B158}">
      <dgm:prSet phldrT="[Text]"/>
      <dgm:spPr/>
      <dgm:t>
        <a:bodyPr/>
        <a:lstStyle/>
        <a:p>
          <a:r>
            <a:rPr lang="en-US" dirty="0"/>
            <a:t>Ardmore Health Clinic and Chickasaw Nation Medical Center</a:t>
          </a:r>
        </a:p>
      </dgm:t>
    </dgm:pt>
    <dgm:pt modelId="{84A72CEE-CF17-4F53-B5EB-C174FEA0EF9F}" type="parTrans" cxnId="{CBBB64C3-3802-4639-B99D-C28A8F01F91E}">
      <dgm:prSet/>
      <dgm:spPr/>
      <dgm:t>
        <a:bodyPr/>
        <a:lstStyle/>
        <a:p>
          <a:endParaRPr lang="en-US"/>
        </a:p>
      </dgm:t>
    </dgm:pt>
    <dgm:pt modelId="{F044AE88-3D0E-4FEB-8E65-4DEF8B69AC4C}" type="sibTrans" cxnId="{CBBB64C3-3802-4639-B99D-C28A8F01F91E}">
      <dgm:prSet/>
      <dgm:spPr/>
      <dgm:t>
        <a:bodyPr/>
        <a:lstStyle/>
        <a:p>
          <a:endParaRPr lang="en-US"/>
        </a:p>
      </dgm:t>
    </dgm:pt>
    <dgm:pt modelId="{48A592C7-AE85-4622-8E3F-02A37931CFC2}">
      <dgm:prSet/>
      <dgm:spPr/>
      <dgm:t>
        <a:bodyPr/>
        <a:lstStyle/>
        <a:p>
          <a:r>
            <a:rPr lang="en-US" dirty="0">
              <a:solidFill>
                <a:schemeClr val="tx1"/>
              </a:solidFill>
              <a:ea typeface="+mn-lt"/>
              <a:cs typeface="+mn-lt"/>
            </a:rPr>
            <a:t>½ day per week </a:t>
          </a:r>
        </a:p>
      </dgm:t>
    </dgm:pt>
    <dgm:pt modelId="{6A27344A-C441-478F-B9ED-FCEC0001C1E3}" type="parTrans" cxnId="{E1426F9F-F396-4D3C-B627-16C3D24A8040}">
      <dgm:prSet/>
      <dgm:spPr/>
      <dgm:t>
        <a:bodyPr/>
        <a:lstStyle/>
        <a:p>
          <a:endParaRPr lang="en-US"/>
        </a:p>
      </dgm:t>
    </dgm:pt>
    <dgm:pt modelId="{E7B7DB3E-8501-4E6F-8F58-6620072B2D6E}" type="sibTrans" cxnId="{E1426F9F-F396-4D3C-B627-16C3D24A8040}">
      <dgm:prSet/>
      <dgm:spPr/>
      <dgm:t>
        <a:bodyPr/>
        <a:lstStyle/>
        <a:p>
          <a:endParaRPr lang="en-US"/>
        </a:p>
      </dgm:t>
    </dgm:pt>
    <dgm:pt modelId="{3161D566-2D63-4F72-A20E-A74913FB5393}">
      <dgm:prSet/>
      <dgm:spPr/>
      <dgm:t>
        <a:bodyPr/>
        <a:lstStyle/>
        <a:p>
          <a:r>
            <a:rPr lang="en-US" dirty="0">
              <a:solidFill>
                <a:schemeClr val="tx1"/>
              </a:solidFill>
              <a:ea typeface="+mn-lt"/>
              <a:cs typeface="+mn-lt"/>
            </a:rPr>
            <a:t>Ardmore Health Clinic</a:t>
          </a:r>
        </a:p>
      </dgm:t>
    </dgm:pt>
    <dgm:pt modelId="{9CFC70A6-FE4F-41D4-9B46-413AD26CD489}" type="parTrans" cxnId="{61D00154-617E-47BF-B9E9-C79E6BA25504}">
      <dgm:prSet/>
      <dgm:spPr/>
      <dgm:t>
        <a:bodyPr/>
        <a:lstStyle/>
        <a:p>
          <a:endParaRPr lang="en-US"/>
        </a:p>
      </dgm:t>
    </dgm:pt>
    <dgm:pt modelId="{576641DB-E593-4481-B2DE-571143B04E8C}" type="sibTrans" cxnId="{61D00154-617E-47BF-B9E9-C79E6BA25504}">
      <dgm:prSet/>
      <dgm:spPr/>
      <dgm:t>
        <a:bodyPr/>
        <a:lstStyle/>
        <a:p>
          <a:endParaRPr lang="en-US"/>
        </a:p>
      </dgm:t>
    </dgm:pt>
    <dgm:pt modelId="{9887581E-363A-4D1A-AEB2-2C744C7F98C3}">
      <dgm:prSet phldrT="[Text]"/>
      <dgm:spPr/>
      <dgm:t>
        <a:bodyPr/>
        <a:lstStyle/>
        <a:p>
          <a:r>
            <a:rPr lang="en-US" dirty="0"/>
            <a:t>Expanded day/times</a:t>
          </a:r>
        </a:p>
      </dgm:t>
    </dgm:pt>
    <dgm:pt modelId="{AC47514F-A511-4A10-851F-9471284DA597}" type="parTrans" cxnId="{BCB4D810-C5C8-4862-9927-4F767725D273}">
      <dgm:prSet/>
      <dgm:spPr/>
      <dgm:t>
        <a:bodyPr/>
        <a:lstStyle/>
        <a:p>
          <a:endParaRPr lang="en-US"/>
        </a:p>
      </dgm:t>
    </dgm:pt>
    <dgm:pt modelId="{035682CF-6DA1-4A72-910C-526494F0554D}" type="sibTrans" cxnId="{BCB4D810-C5C8-4862-9927-4F767725D273}">
      <dgm:prSet/>
      <dgm:spPr/>
      <dgm:t>
        <a:bodyPr/>
        <a:lstStyle/>
        <a:p>
          <a:endParaRPr lang="en-US"/>
        </a:p>
      </dgm:t>
    </dgm:pt>
    <dgm:pt modelId="{BFAB6886-5A72-4BB0-B6F4-26BA3735E1F5}" type="pres">
      <dgm:prSet presAssocID="{170CD308-FA02-456A-BA6E-6C85F2A70EC0}" presName="linearFlow" presStyleCnt="0">
        <dgm:presLayoutVars>
          <dgm:dir/>
          <dgm:animLvl val="lvl"/>
          <dgm:resizeHandles val="exact"/>
        </dgm:presLayoutVars>
      </dgm:prSet>
      <dgm:spPr/>
    </dgm:pt>
    <dgm:pt modelId="{489B01AD-5186-460F-B224-1F7D13D7906D}" type="pres">
      <dgm:prSet presAssocID="{0477B258-1475-4E44-A397-21DD5D700F75}" presName="composite" presStyleCnt="0"/>
      <dgm:spPr/>
    </dgm:pt>
    <dgm:pt modelId="{2F8C41FD-E2E2-45B7-BB97-29EB4272528B}" type="pres">
      <dgm:prSet presAssocID="{0477B258-1475-4E44-A397-21DD5D700F75}" presName="parentText" presStyleLbl="alignNode1" presStyleIdx="0" presStyleCnt="2">
        <dgm:presLayoutVars>
          <dgm:chMax val="1"/>
          <dgm:bulletEnabled val="1"/>
        </dgm:presLayoutVars>
      </dgm:prSet>
      <dgm:spPr/>
    </dgm:pt>
    <dgm:pt modelId="{EBF62516-3455-43A1-8D65-EF9408D50CA0}" type="pres">
      <dgm:prSet presAssocID="{0477B258-1475-4E44-A397-21DD5D700F75}" presName="descendantText" presStyleLbl="alignAcc1" presStyleIdx="0" presStyleCnt="2">
        <dgm:presLayoutVars>
          <dgm:bulletEnabled val="1"/>
        </dgm:presLayoutVars>
      </dgm:prSet>
      <dgm:spPr/>
    </dgm:pt>
    <dgm:pt modelId="{86B8669B-93A5-411C-8585-049D2C7FC313}" type="pres">
      <dgm:prSet presAssocID="{F5110A76-A4A7-4CF8-ADF6-529AD5C4AA2F}" presName="sp" presStyleCnt="0"/>
      <dgm:spPr/>
    </dgm:pt>
    <dgm:pt modelId="{9DE176C9-B698-4AC3-B6F9-BFB5678F21F4}" type="pres">
      <dgm:prSet presAssocID="{983DE99C-9691-427A-A281-E1BAD53592CB}" presName="composite" presStyleCnt="0"/>
      <dgm:spPr/>
    </dgm:pt>
    <dgm:pt modelId="{6FF68909-92B5-49CE-A2FA-77C102A7C551}" type="pres">
      <dgm:prSet presAssocID="{983DE99C-9691-427A-A281-E1BAD53592CB}" presName="parentText" presStyleLbl="alignNode1" presStyleIdx="1" presStyleCnt="2">
        <dgm:presLayoutVars>
          <dgm:chMax val="1"/>
          <dgm:bulletEnabled val="1"/>
        </dgm:presLayoutVars>
      </dgm:prSet>
      <dgm:spPr/>
    </dgm:pt>
    <dgm:pt modelId="{76F85BA2-5C87-4188-9FC6-7F3031EAD355}" type="pres">
      <dgm:prSet presAssocID="{983DE99C-9691-427A-A281-E1BAD53592CB}" presName="descendantText" presStyleLbl="alignAcc1" presStyleIdx="1" presStyleCnt="2">
        <dgm:presLayoutVars>
          <dgm:bulletEnabled val="1"/>
        </dgm:presLayoutVars>
      </dgm:prSet>
      <dgm:spPr/>
    </dgm:pt>
  </dgm:ptLst>
  <dgm:cxnLst>
    <dgm:cxn modelId="{B5B57D04-C86E-435A-B18A-C9FDBADD428F}" type="presOf" srcId="{983DE99C-9691-427A-A281-E1BAD53592CB}" destId="{6FF68909-92B5-49CE-A2FA-77C102A7C551}" srcOrd="0" destOrd="0" presId="urn:microsoft.com/office/officeart/2005/8/layout/chevron2"/>
    <dgm:cxn modelId="{BCB4D810-C5C8-4862-9927-4F767725D273}" srcId="{983DE99C-9691-427A-A281-E1BAD53592CB}" destId="{9887581E-363A-4D1A-AEB2-2C744C7F98C3}" srcOrd="2" destOrd="0" parTransId="{AC47514F-A511-4A10-851F-9471284DA597}" sibTransId="{035682CF-6DA1-4A72-910C-526494F0554D}"/>
    <dgm:cxn modelId="{06F9041B-1DD6-4C11-A777-3FDEED2975C4}" srcId="{170CD308-FA02-456A-BA6E-6C85F2A70EC0}" destId="{983DE99C-9691-427A-A281-E1BAD53592CB}" srcOrd="1" destOrd="0" parTransId="{C4E0CCD6-8008-47E7-94CE-92BF7EAEC488}" sibTransId="{7487CC94-C1BF-4035-B1E4-FEBA541F75C7}"/>
    <dgm:cxn modelId="{F04C023C-03C2-49F2-92E7-203C6E622089}" type="presOf" srcId="{3161D566-2D63-4F72-A20E-A74913FB5393}" destId="{EBF62516-3455-43A1-8D65-EF9408D50CA0}" srcOrd="0" destOrd="2" presId="urn:microsoft.com/office/officeart/2005/8/layout/chevron2"/>
    <dgm:cxn modelId="{61D00154-617E-47BF-B9E9-C79E6BA25504}" srcId="{0477B258-1475-4E44-A397-21DD5D700F75}" destId="{3161D566-2D63-4F72-A20E-A74913FB5393}" srcOrd="2" destOrd="0" parTransId="{9CFC70A6-FE4F-41D4-9B46-413AD26CD489}" sibTransId="{576641DB-E593-4481-B2DE-571143B04E8C}"/>
    <dgm:cxn modelId="{E0B9CD77-C765-47AA-A502-13D32E5F4B86}" type="presOf" srcId="{1E81C950-D448-4B0E-869F-22EFA962E853}" destId="{76F85BA2-5C87-4188-9FC6-7F3031EAD355}" srcOrd="0" destOrd="0" presId="urn:microsoft.com/office/officeart/2005/8/layout/chevron2"/>
    <dgm:cxn modelId="{3CD13F79-1180-442F-819A-9E25F7C17E9F}" type="presOf" srcId="{8E954C2A-37D7-4BD2-B747-134CCA21B158}" destId="{76F85BA2-5C87-4188-9FC6-7F3031EAD355}" srcOrd="0" destOrd="1" presId="urn:microsoft.com/office/officeart/2005/8/layout/chevron2"/>
    <dgm:cxn modelId="{30DB1383-2C31-4011-B97D-B5FF0704A22A}" type="presOf" srcId="{0477B258-1475-4E44-A397-21DD5D700F75}" destId="{2F8C41FD-E2E2-45B7-BB97-29EB4272528B}" srcOrd="0" destOrd="0" presId="urn:microsoft.com/office/officeart/2005/8/layout/chevron2"/>
    <dgm:cxn modelId="{38AB7B9C-1874-4998-A1C7-8B81AE4BF730}" srcId="{983DE99C-9691-427A-A281-E1BAD53592CB}" destId="{1E81C950-D448-4B0E-869F-22EFA962E853}" srcOrd="0" destOrd="0" parTransId="{DBF38891-70BD-417E-99F4-A743B6F4A4ED}" sibTransId="{8F97837A-B62E-470F-9351-D8762003BE61}"/>
    <dgm:cxn modelId="{E1426F9F-F396-4D3C-B627-16C3D24A8040}" srcId="{0477B258-1475-4E44-A397-21DD5D700F75}" destId="{48A592C7-AE85-4622-8E3F-02A37931CFC2}" srcOrd="1" destOrd="0" parTransId="{6A27344A-C441-478F-B9ED-FCEC0001C1E3}" sibTransId="{E7B7DB3E-8501-4E6F-8F58-6620072B2D6E}"/>
    <dgm:cxn modelId="{0C6346AB-EB94-49A4-9A7F-DEE0B9878605}" srcId="{170CD308-FA02-456A-BA6E-6C85F2A70EC0}" destId="{0477B258-1475-4E44-A397-21DD5D700F75}" srcOrd="0" destOrd="0" parTransId="{15F4DF3E-9D64-41AC-BACC-1AC11BA763FD}" sibTransId="{F5110A76-A4A7-4CF8-ADF6-529AD5C4AA2F}"/>
    <dgm:cxn modelId="{9CD8C2B6-597D-43F3-BD02-C8A656EB73BB}" type="presOf" srcId="{170CD308-FA02-456A-BA6E-6C85F2A70EC0}" destId="{BFAB6886-5A72-4BB0-B6F4-26BA3735E1F5}" srcOrd="0" destOrd="0" presId="urn:microsoft.com/office/officeart/2005/8/layout/chevron2"/>
    <dgm:cxn modelId="{CBBB64C3-3802-4639-B99D-C28A8F01F91E}" srcId="{983DE99C-9691-427A-A281-E1BAD53592CB}" destId="{8E954C2A-37D7-4BD2-B747-134CCA21B158}" srcOrd="1" destOrd="0" parTransId="{84A72CEE-CF17-4F53-B5EB-C174FEA0EF9F}" sibTransId="{F044AE88-3D0E-4FEB-8E65-4DEF8B69AC4C}"/>
    <dgm:cxn modelId="{0CFD85D0-545D-4893-8AAC-66BA79FD0F96}" srcId="{0477B258-1475-4E44-A397-21DD5D700F75}" destId="{A91E2780-A99B-45B8-831F-0C9C77671BE0}" srcOrd="0" destOrd="0" parTransId="{767B71D1-CADE-4F93-8875-21C4AE99BECB}" sibTransId="{D6CD0222-240A-456A-8EB6-850B8A1C1640}"/>
    <dgm:cxn modelId="{D3F1F9E8-5317-4506-867F-B140485AAAE8}" type="presOf" srcId="{9887581E-363A-4D1A-AEB2-2C744C7F98C3}" destId="{76F85BA2-5C87-4188-9FC6-7F3031EAD355}" srcOrd="0" destOrd="2" presId="urn:microsoft.com/office/officeart/2005/8/layout/chevron2"/>
    <dgm:cxn modelId="{D5255EF2-8CD6-4B96-A5F7-C4A2E2B22FAD}" type="presOf" srcId="{48A592C7-AE85-4622-8E3F-02A37931CFC2}" destId="{EBF62516-3455-43A1-8D65-EF9408D50CA0}" srcOrd="0" destOrd="1" presId="urn:microsoft.com/office/officeart/2005/8/layout/chevron2"/>
    <dgm:cxn modelId="{FD6664FF-E28C-437B-AA81-24B73D49FE91}" type="presOf" srcId="{A91E2780-A99B-45B8-831F-0C9C77671BE0}" destId="{EBF62516-3455-43A1-8D65-EF9408D50CA0}" srcOrd="0" destOrd="0" presId="urn:microsoft.com/office/officeart/2005/8/layout/chevron2"/>
    <dgm:cxn modelId="{DF41C6A5-0D30-48B4-B44E-095A8D1C8427}" type="presParOf" srcId="{BFAB6886-5A72-4BB0-B6F4-26BA3735E1F5}" destId="{489B01AD-5186-460F-B224-1F7D13D7906D}" srcOrd="0" destOrd="0" presId="urn:microsoft.com/office/officeart/2005/8/layout/chevron2"/>
    <dgm:cxn modelId="{C192EB8F-DEA9-416C-928A-05FCE12814A7}" type="presParOf" srcId="{489B01AD-5186-460F-B224-1F7D13D7906D}" destId="{2F8C41FD-E2E2-45B7-BB97-29EB4272528B}" srcOrd="0" destOrd="0" presId="urn:microsoft.com/office/officeart/2005/8/layout/chevron2"/>
    <dgm:cxn modelId="{7FB9F09F-59AF-4612-9601-DC4E5F88B015}" type="presParOf" srcId="{489B01AD-5186-460F-B224-1F7D13D7906D}" destId="{EBF62516-3455-43A1-8D65-EF9408D50CA0}" srcOrd="1" destOrd="0" presId="urn:microsoft.com/office/officeart/2005/8/layout/chevron2"/>
    <dgm:cxn modelId="{EBE0D4EA-882D-4128-9944-E59309202D3B}" type="presParOf" srcId="{BFAB6886-5A72-4BB0-B6F4-26BA3735E1F5}" destId="{86B8669B-93A5-411C-8585-049D2C7FC313}" srcOrd="1" destOrd="0" presId="urn:microsoft.com/office/officeart/2005/8/layout/chevron2"/>
    <dgm:cxn modelId="{7A200E0A-27E1-4A51-A29F-1E7AE91F25BE}" type="presParOf" srcId="{BFAB6886-5A72-4BB0-B6F4-26BA3735E1F5}" destId="{9DE176C9-B698-4AC3-B6F9-BFB5678F21F4}" srcOrd="2" destOrd="0" presId="urn:microsoft.com/office/officeart/2005/8/layout/chevron2"/>
    <dgm:cxn modelId="{B10FA14F-7B9D-4691-BB65-0F9C37AA295E}" type="presParOf" srcId="{9DE176C9-B698-4AC3-B6F9-BFB5678F21F4}" destId="{6FF68909-92B5-49CE-A2FA-77C102A7C551}" srcOrd="0" destOrd="0" presId="urn:microsoft.com/office/officeart/2005/8/layout/chevron2"/>
    <dgm:cxn modelId="{DD86BAC2-7D31-467F-96C1-C7BF137B9DF3}" type="presParOf" srcId="{9DE176C9-B698-4AC3-B6F9-BFB5678F21F4}" destId="{76F85BA2-5C87-4188-9FC6-7F3031EAD35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C41FD-E2E2-45B7-BB97-29EB4272528B}">
      <dsp:nvSpPr>
        <dsp:cNvPr id="0" name=""/>
        <dsp:cNvSpPr/>
      </dsp:nvSpPr>
      <dsp:spPr>
        <a:xfrm rot="5400000">
          <a:off x="-351728" y="352297"/>
          <a:ext cx="2344854" cy="1641398"/>
        </a:xfrm>
        <a:prstGeom prst="chevron">
          <a:avLst/>
        </a:prstGeom>
        <a:solidFill>
          <a:srgbClr val="62AAC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2015</a:t>
          </a:r>
        </a:p>
      </dsp:txBody>
      <dsp:txXfrm rot="-5400000">
        <a:off x="0" y="821268"/>
        <a:ext cx="1641398" cy="703456"/>
      </dsp:txXfrm>
    </dsp:sp>
    <dsp:sp modelId="{EBF62516-3455-43A1-8D65-EF9408D50CA0}">
      <dsp:nvSpPr>
        <dsp:cNvPr id="0" name=""/>
        <dsp:cNvSpPr/>
      </dsp:nvSpPr>
      <dsp:spPr>
        <a:xfrm rot="5400000">
          <a:off x="3534468" y="-1892500"/>
          <a:ext cx="1524155" cy="53102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ea typeface="+mn-lt"/>
              <a:cs typeface="+mn-lt"/>
            </a:rPr>
            <a:t>Empowered Living established</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ea typeface="+mn-lt"/>
              <a:cs typeface="+mn-lt"/>
            </a:rPr>
            <a:t>½ day per week </a:t>
          </a:r>
        </a:p>
        <a:p>
          <a:pPr marL="228600" lvl="1" indent="-228600" algn="l" defTabSz="889000">
            <a:lnSpc>
              <a:spcPct val="90000"/>
            </a:lnSpc>
            <a:spcBef>
              <a:spcPct val="0"/>
            </a:spcBef>
            <a:spcAft>
              <a:spcPct val="15000"/>
            </a:spcAft>
            <a:buChar char="•"/>
          </a:pPr>
          <a:r>
            <a:rPr lang="en-US" sz="2000" kern="1200" dirty="0">
              <a:solidFill>
                <a:schemeClr val="tx1"/>
              </a:solidFill>
              <a:ea typeface="+mn-lt"/>
              <a:cs typeface="+mn-lt"/>
            </a:rPr>
            <a:t>Ardmore Health Clinic</a:t>
          </a:r>
        </a:p>
      </dsp:txBody>
      <dsp:txXfrm rot="-5400000">
        <a:off x="1641399" y="74972"/>
        <a:ext cx="5235892" cy="1375349"/>
      </dsp:txXfrm>
    </dsp:sp>
    <dsp:sp modelId="{6FF68909-92B5-49CE-A2FA-77C102A7C551}">
      <dsp:nvSpPr>
        <dsp:cNvPr id="0" name=""/>
        <dsp:cNvSpPr/>
      </dsp:nvSpPr>
      <dsp:spPr>
        <a:xfrm rot="5400000">
          <a:off x="-351728" y="2412049"/>
          <a:ext cx="2344854" cy="1641398"/>
        </a:xfrm>
        <a:prstGeom prst="chevron">
          <a:avLst/>
        </a:prstGeom>
        <a:solidFill>
          <a:srgbClr val="62AAC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2022</a:t>
          </a:r>
        </a:p>
      </dsp:txBody>
      <dsp:txXfrm rot="-5400000">
        <a:off x="0" y="2881020"/>
        <a:ext cx="1641398" cy="703456"/>
      </dsp:txXfrm>
    </dsp:sp>
    <dsp:sp modelId="{76F85BA2-5C87-4188-9FC6-7F3031EAD355}">
      <dsp:nvSpPr>
        <dsp:cNvPr id="0" name=""/>
        <dsp:cNvSpPr/>
      </dsp:nvSpPr>
      <dsp:spPr>
        <a:xfrm rot="5400000">
          <a:off x="3534468" y="167250"/>
          <a:ext cx="1524155" cy="531029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Full time Empowered Living Team established</a:t>
          </a:r>
        </a:p>
        <a:p>
          <a:pPr marL="228600" lvl="1" indent="-228600" algn="l" defTabSz="889000">
            <a:lnSpc>
              <a:spcPct val="90000"/>
            </a:lnSpc>
            <a:spcBef>
              <a:spcPct val="0"/>
            </a:spcBef>
            <a:spcAft>
              <a:spcPct val="15000"/>
            </a:spcAft>
            <a:buChar char="•"/>
          </a:pPr>
          <a:r>
            <a:rPr lang="en-US" sz="2000" kern="1200" dirty="0"/>
            <a:t>Ardmore Health Clinic and Chickasaw Nation Medical Center</a:t>
          </a:r>
        </a:p>
        <a:p>
          <a:pPr marL="228600" lvl="1" indent="-228600" algn="l" defTabSz="889000">
            <a:lnSpc>
              <a:spcPct val="90000"/>
            </a:lnSpc>
            <a:spcBef>
              <a:spcPct val="0"/>
            </a:spcBef>
            <a:spcAft>
              <a:spcPct val="15000"/>
            </a:spcAft>
            <a:buChar char="•"/>
          </a:pPr>
          <a:r>
            <a:rPr lang="en-US" sz="2000" kern="1200" dirty="0"/>
            <a:t>Expanded day/times</a:t>
          </a:r>
        </a:p>
      </dsp:txBody>
      <dsp:txXfrm rot="-5400000">
        <a:off x="1641399" y="2134723"/>
        <a:ext cx="5235892" cy="13753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D72B3-623C-4823-ADDB-7B56495A8E5D}" type="datetimeFigureOut">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2C77D-D3B1-4CEF-8F4A-DBE60CA7C4FC}" type="slidenum">
              <a:t>‹#›</a:t>
            </a:fld>
            <a:endParaRPr lang="en-US"/>
          </a:p>
        </p:txBody>
      </p:sp>
    </p:spTree>
    <p:extLst>
      <p:ext uri="{BB962C8B-B14F-4D97-AF65-F5344CB8AC3E}">
        <p14:creationId xmlns:p14="http://schemas.microsoft.com/office/powerpoint/2010/main" val="3754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nbodyusa.com/general/770-result-sheet-interpreta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42C77D-D3B1-4CEF-8F4A-DBE60CA7C4FC}" type="slidenum">
              <a:rPr lang="en-US" smtClean="0"/>
              <a:t>1</a:t>
            </a:fld>
            <a:endParaRPr lang="en-US"/>
          </a:p>
        </p:txBody>
      </p:sp>
    </p:spTree>
    <p:extLst>
      <p:ext uri="{BB962C8B-B14F-4D97-AF65-F5344CB8AC3E}">
        <p14:creationId xmlns:p14="http://schemas.microsoft.com/office/powerpoint/2010/main" val="312507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10</a:t>
            </a:fld>
            <a:endParaRPr lang="en-US"/>
          </a:p>
        </p:txBody>
      </p:sp>
    </p:spTree>
    <p:extLst>
      <p:ext uri="{BB962C8B-B14F-4D97-AF65-F5344CB8AC3E}">
        <p14:creationId xmlns:p14="http://schemas.microsoft.com/office/powerpoint/2010/main" val="196449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1542C77D-D3B1-4CEF-8F4A-DBE60CA7C4FC}" type="slidenum">
              <a:rPr lang="en-US"/>
              <a:t>11</a:t>
            </a:fld>
            <a:endParaRPr lang="en-US"/>
          </a:p>
        </p:txBody>
      </p:sp>
    </p:spTree>
    <p:extLst>
      <p:ext uri="{BB962C8B-B14F-4D97-AF65-F5344CB8AC3E}">
        <p14:creationId xmlns:p14="http://schemas.microsoft.com/office/powerpoint/2010/main" val="83118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12</a:t>
            </a:fld>
            <a:endParaRPr lang="en-US"/>
          </a:p>
        </p:txBody>
      </p:sp>
    </p:spTree>
    <p:extLst>
      <p:ext uri="{BB962C8B-B14F-4D97-AF65-F5344CB8AC3E}">
        <p14:creationId xmlns:p14="http://schemas.microsoft.com/office/powerpoint/2010/main" val="391548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1542C77D-D3B1-4CEF-8F4A-DBE60CA7C4FC}" type="slidenum">
              <a:rPr lang="en-US"/>
              <a:t>13</a:t>
            </a:fld>
            <a:endParaRPr lang="en-US"/>
          </a:p>
        </p:txBody>
      </p:sp>
    </p:spTree>
    <p:extLst>
      <p:ext uri="{BB962C8B-B14F-4D97-AF65-F5344CB8AC3E}">
        <p14:creationId xmlns:p14="http://schemas.microsoft.com/office/powerpoint/2010/main" val="79452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1542C77D-D3B1-4CEF-8F4A-DBE60CA7C4FC}" type="slidenum">
              <a:rPr lang="en-US"/>
              <a:t>14</a:t>
            </a:fld>
            <a:endParaRPr lang="en-US"/>
          </a:p>
        </p:txBody>
      </p:sp>
    </p:spTree>
    <p:extLst>
      <p:ext uri="{BB962C8B-B14F-4D97-AF65-F5344CB8AC3E}">
        <p14:creationId xmlns:p14="http://schemas.microsoft.com/office/powerpoint/2010/main" val="97593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SS: As a part of the new clinical practice guidelines, there was a big focus on reducing stigma and treating obesity as a chronic disease along side other health concerns and comorbidities.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I am clear with my families that I am most </a:t>
            </a:r>
            <a:r>
              <a:rPr lang="en-US" dirty="0" err="1">
                <a:solidFill>
                  <a:schemeClr val="bg1"/>
                </a:solidFill>
              </a:rPr>
              <a:t>concened</a:t>
            </a:r>
            <a:r>
              <a:rPr lang="en-US" dirty="0">
                <a:solidFill>
                  <a:schemeClr val="bg1"/>
                </a:solidFill>
              </a:rPr>
              <a:t> about their child’s health and not what the scale says. Just the other day, I was able to clarify this with a family and a child who was shaming himself by name calling and had been bullied at school due to his weight.  He agreed that he would never make fun of a child for having asthma so why would he make fun of himself for having obesity.  We were then able to focus on goal setting for changes that he was able to make to improve his health and reduce risk of diabetes – his parent’s main concern.</a:t>
            </a:r>
          </a:p>
        </p:txBody>
      </p:sp>
      <p:sp>
        <p:nvSpPr>
          <p:cNvPr id="4" name="Slide Number Placeholder 3"/>
          <p:cNvSpPr>
            <a:spLocks noGrp="1"/>
          </p:cNvSpPr>
          <p:nvPr>
            <p:ph type="sldNum" sz="quarter" idx="5"/>
          </p:nvPr>
        </p:nvSpPr>
        <p:spPr/>
        <p:txBody>
          <a:bodyPr/>
          <a:lstStyle/>
          <a:p>
            <a:fld id="{1542C77D-D3B1-4CEF-8F4A-DBE60CA7C4FC}" type="slidenum">
              <a:rPr lang="en-US"/>
              <a:t>15</a:t>
            </a:fld>
            <a:endParaRPr lang="en-US"/>
          </a:p>
        </p:txBody>
      </p:sp>
    </p:spTree>
    <p:extLst>
      <p:ext uri="{BB962C8B-B14F-4D97-AF65-F5344CB8AC3E}">
        <p14:creationId xmlns:p14="http://schemas.microsoft.com/office/powerpoint/2010/main" val="149431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457200" lvl="3" indent="0">
              <a:buFont typeface="Wingdings"/>
              <a:buNone/>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16</a:t>
            </a:fld>
            <a:endParaRPr lang="en-US"/>
          </a:p>
        </p:txBody>
      </p:sp>
    </p:spTree>
    <p:extLst>
      <p:ext uri="{BB962C8B-B14F-4D97-AF65-F5344CB8AC3E}">
        <p14:creationId xmlns:p14="http://schemas.microsoft.com/office/powerpoint/2010/main" val="266037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42C77D-D3B1-4CEF-8F4A-DBE60CA7C4FC}" type="slidenum">
              <a:t>17</a:t>
            </a:fld>
            <a:endParaRPr lang="en-US"/>
          </a:p>
        </p:txBody>
      </p:sp>
    </p:spTree>
    <p:extLst>
      <p:ext uri="{BB962C8B-B14F-4D97-AF65-F5344CB8AC3E}">
        <p14:creationId xmlns:p14="http://schemas.microsoft.com/office/powerpoint/2010/main" val="3573989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3" indent="0">
              <a:buFont typeface="Wingdings,Sans-Serif"/>
              <a:buNone/>
            </a:pPr>
            <a:endParaRPr lang="en-US" dirty="0"/>
          </a:p>
        </p:txBody>
      </p:sp>
      <p:sp>
        <p:nvSpPr>
          <p:cNvPr id="4" name="Slide Number Placeholder 3"/>
          <p:cNvSpPr>
            <a:spLocks noGrp="1"/>
          </p:cNvSpPr>
          <p:nvPr>
            <p:ph type="sldNum" sz="quarter" idx="5"/>
          </p:nvPr>
        </p:nvSpPr>
        <p:spPr/>
        <p:txBody>
          <a:bodyPr/>
          <a:lstStyle/>
          <a:p>
            <a:fld id="{1542C77D-D3B1-4CEF-8F4A-DBE60CA7C4FC}" type="slidenum">
              <a:t>18</a:t>
            </a:fld>
            <a:endParaRPr lang="en-US"/>
          </a:p>
        </p:txBody>
      </p:sp>
    </p:spTree>
    <p:extLst>
      <p:ext uri="{BB962C8B-B14F-4D97-AF65-F5344CB8AC3E}">
        <p14:creationId xmlns:p14="http://schemas.microsoft.com/office/powerpoint/2010/main" val="1990559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SS: We encourage other clinicians to use collaboration in their practice setting even if they are not a part of a multidisciplinary team. </a:t>
            </a:r>
            <a:endParaRPr lang="en-US" dirty="0"/>
          </a:p>
          <a:p>
            <a:pPr marL="742950" lvl="3" indent="-285750">
              <a:buFont typeface="Wingdings"/>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19</a:t>
            </a:fld>
            <a:endParaRPr lang="en-US"/>
          </a:p>
        </p:txBody>
      </p:sp>
    </p:spTree>
    <p:extLst>
      <p:ext uri="{BB962C8B-B14F-4D97-AF65-F5344CB8AC3E}">
        <p14:creationId xmlns:p14="http://schemas.microsoft.com/office/powerpoint/2010/main" val="153195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2</a:t>
            </a:fld>
            <a:endParaRPr lang="en-US"/>
          </a:p>
        </p:txBody>
      </p:sp>
    </p:spTree>
    <p:extLst>
      <p:ext uri="{BB962C8B-B14F-4D97-AF65-F5344CB8AC3E}">
        <p14:creationId xmlns:p14="http://schemas.microsoft.com/office/powerpoint/2010/main" val="105279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3" indent="-285750">
              <a:buFont typeface="Wingdings"/>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20</a:t>
            </a:fld>
            <a:endParaRPr lang="en-US"/>
          </a:p>
        </p:txBody>
      </p:sp>
    </p:spTree>
    <p:extLst>
      <p:ext uri="{BB962C8B-B14F-4D97-AF65-F5344CB8AC3E}">
        <p14:creationId xmlns:p14="http://schemas.microsoft.com/office/powerpoint/2010/main" val="753264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21</a:t>
            </a:fld>
            <a:endParaRPr lang="en-US"/>
          </a:p>
        </p:txBody>
      </p:sp>
    </p:spTree>
    <p:extLst>
      <p:ext uri="{BB962C8B-B14F-4D97-AF65-F5344CB8AC3E}">
        <p14:creationId xmlns:p14="http://schemas.microsoft.com/office/powerpoint/2010/main" val="1805952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22</a:t>
            </a:fld>
            <a:endParaRPr lang="en-US"/>
          </a:p>
        </p:txBody>
      </p:sp>
    </p:spTree>
    <p:extLst>
      <p:ext uri="{BB962C8B-B14F-4D97-AF65-F5344CB8AC3E}">
        <p14:creationId xmlns:p14="http://schemas.microsoft.com/office/powerpoint/2010/main" val="4243253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23</a:t>
            </a:fld>
            <a:endParaRPr lang="en-US"/>
          </a:p>
        </p:txBody>
      </p:sp>
    </p:spTree>
    <p:extLst>
      <p:ext uri="{BB962C8B-B14F-4D97-AF65-F5344CB8AC3E}">
        <p14:creationId xmlns:p14="http://schemas.microsoft.com/office/powerpoint/2010/main" val="2454134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3" indent="-285750">
              <a:buFont typeface="Wingdings"/>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24</a:t>
            </a:fld>
            <a:endParaRPr lang="en-US"/>
          </a:p>
        </p:txBody>
      </p:sp>
    </p:spTree>
    <p:extLst>
      <p:ext uri="{BB962C8B-B14F-4D97-AF65-F5344CB8AC3E}">
        <p14:creationId xmlns:p14="http://schemas.microsoft.com/office/powerpoint/2010/main" val="2517131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25</a:t>
            </a:fld>
            <a:endParaRPr lang="en-US"/>
          </a:p>
        </p:txBody>
      </p:sp>
    </p:spTree>
    <p:extLst>
      <p:ext uri="{BB962C8B-B14F-4D97-AF65-F5344CB8AC3E}">
        <p14:creationId xmlns:p14="http://schemas.microsoft.com/office/powerpoint/2010/main" val="171283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3" indent="-285750">
              <a:buFont typeface="Wingdings"/>
              <a:buChar char="▪"/>
            </a:pPr>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26</a:t>
            </a:fld>
            <a:endParaRPr lang="en-US"/>
          </a:p>
        </p:txBody>
      </p:sp>
    </p:spTree>
    <p:extLst>
      <p:ext uri="{BB962C8B-B14F-4D97-AF65-F5344CB8AC3E}">
        <p14:creationId xmlns:p14="http://schemas.microsoft.com/office/powerpoint/2010/main" val="2177221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3" indent="0">
              <a:buFont typeface="Wingdings"/>
              <a:buNone/>
            </a:pPr>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27</a:t>
            </a:fld>
            <a:endParaRPr lang="en-US"/>
          </a:p>
        </p:txBody>
      </p:sp>
    </p:spTree>
    <p:extLst>
      <p:ext uri="{BB962C8B-B14F-4D97-AF65-F5344CB8AC3E}">
        <p14:creationId xmlns:p14="http://schemas.microsoft.com/office/powerpoint/2010/main" val="200056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28</a:t>
            </a:fld>
            <a:endParaRPr lang="en-US"/>
          </a:p>
        </p:txBody>
      </p:sp>
    </p:spTree>
    <p:extLst>
      <p:ext uri="{BB962C8B-B14F-4D97-AF65-F5344CB8AC3E}">
        <p14:creationId xmlns:p14="http://schemas.microsoft.com/office/powerpoint/2010/main" val="782711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29</a:t>
            </a:fld>
            <a:endParaRPr lang="en-US"/>
          </a:p>
        </p:txBody>
      </p:sp>
    </p:spTree>
    <p:extLst>
      <p:ext uri="{BB962C8B-B14F-4D97-AF65-F5344CB8AC3E}">
        <p14:creationId xmlns:p14="http://schemas.microsoft.com/office/powerpoint/2010/main" val="294153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3</a:t>
            </a:fld>
            <a:endParaRPr lang="en-US"/>
          </a:p>
        </p:txBody>
      </p:sp>
    </p:spTree>
    <p:extLst>
      <p:ext uri="{BB962C8B-B14F-4D97-AF65-F5344CB8AC3E}">
        <p14:creationId xmlns:p14="http://schemas.microsoft.com/office/powerpoint/2010/main" val="2629567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30</a:t>
            </a:fld>
            <a:endParaRPr lang="en-US"/>
          </a:p>
        </p:txBody>
      </p:sp>
    </p:spTree>
    <p:extLst>
      <p:ext uri="{BB962C8B-B14F-4D97-AF65-F5344CB8AC3E}">
        <p14:creationId xmlns:p14="http://schemas.microsoft.com/office/powerpoint/2010/main" val="323925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31</a:t>
            </a:fld>
            <a:endParaRPr lang="en-US"/>
          </a:p>
        </p:txBody>
      </p:sp>
    </p:spTree>
    <p:extLst>
      <p:ext uri="{BB962C8B-B14F-4D97-AF65-F5344CB8AC3E}">
        <p14:creationId xmlns:p14="http://schemas.microsoft.com/office/powerpoint/2010/main" val="1976153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32</a:t>
            </a:fld>
            <a:endParaRPr lang="en-US"/>
          </a:p>
        </p:txBody>
      </p:sp>
    </p:spTree>
    <p:extLst>
      <p:ext uri="{BB962C8B-B14F-4D97-AF65-F5344CB8AC3E}">
        <p14:creationId xmlns:p14="http://schemas.microsoft.com/office/powerpoint/2010/main" val="2671427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33</a:t>
            </a:fld>
            <a:endParaRPr lang="en-US"/>
          </a:p>
        </p:txBody>
      </p:sp>
    </p:spTree>
    <p:extLst>
      <p:ext uri="{BB962C8B-B14F-4D97-AF65-F5344CB8AC3E}">
        <p14:creationId xmlns:p14="http://schemas.microsoft.com/office/powerpoint/2010/main" val="1279713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770 Result Sheet Interpretation - </a:t>
            </a:r>
            <a:r>
              <a:rPr lang="en-US" dirty="0" err="1">
                <a:hlinkClick r:id="rId3"/>
              </a:rPr>
              <a:t>InBody</a:t>
            </a:r>
            <a:r>
              <a:rPr lang="en-US" dirty="0">
                <a:hlinkClick r:id="rId3"/>
              </a:rPr>
              <a:t> USA</a:t>
            </a:r>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34</a:t>
            </a:fld>
            <a:endParaRPr lang="en-US"/>
          </a:p>
        </p:txBody>
      </p:sp>
    </p:spTree>
    <p:extLst>
      <p:ext uri="{BB962C8B-B14F-4D97-AF65-F5344CB8AC3E}">
        <p14:creationId xmlns:p14="http://schemas.microsoft.com/office/powerpoint/2010/main" val="1982974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35</a:t>
            </a:fld>
            <a:endParaRPr lang="en-US"/>
          </a:p>
        </p:txBody>
      </p:sp>
    </p:spTree>
    <p:extLst>
      <p:ext uri="{BB962C8B-B14F-4D97-AF65-F5344CB8AC3E}">
        <p14:creationId xmlns:p14="http://schemas.microsoft.com/office/powerpoint/2010/main" val="150396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Since starting our clinic our patient’s BMI percentile has gone from 197% of the 95</a:t>
            </a:r>
            <a:r>
              <a:rPr lang="en-US" baseline="30000" dirty="0">
                <a:cs typeface="Calibri"/>
              </a:rPr>
              <a:t>th</a:t>
            </a:r>
            <a:r>
              <a:rPr lang="en-US" dirty="0">
                <a:cs typeface="Calibri"/>
              </a:rPr>
              <a:t> percentile to 156% of the 95</a:t>
            </a:r>
            <a:r>
              <a:rPr lang="en-US" baseline="30000" dirty="0">
                <a:cs typeface="Calibri"/>
              </a:rPr>
              <a:t>th</a:t>
            </a:r>
            <a:r>
              <a:rPr lang="en-US" dirty="0">
                <a:cs typeface="Calibri"/>
              </a:rPr>
              <a:t> percentile over about 27 months. </a:t>
            </a:r>
          </a:p>
        </p:txBody>
      </p:sp>
      <p:sp>
        <p:nvSpPr>
          <p:cNvPr id="4" name="Slide Number Placeholder 3"/>
          <p:cNvSpPr>
            <a:spLocks noGrp="1"/>
          </p:cNvSpPr>
          <p:nvPr>
            <p:ph type="sldNum" sz="quarter" idx="5"/>
          </p:nvPr>
        </p:nvSpPr>
        <p:spPr/>
        <p:txBody>
          <a:bodyPr/>
          <a:lstStyle/>
          <a:p>
            <a:fld id="{1542C77D-D3B1-4CEF-8F4A-DBE60CA7C4FC}" type="slidenum">
              <a:t>36</a:t>
            </a:fld>
            <a:endParaRPr lang="en-US"/>
          </a:p>
        </p:txBody>
      </p:sp>
    </p:spTree>
    <p:extLst>
      <p:ext uri="{BB962C8B-B14F-4D97-AF65-F5344CB8AC3E}">
        <p14:creationId xmlns:p14="http://schemas.microsoft.com/office/powerpoint/2010/main" val="218864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37</a:t>
            </a:fld>
            <a:endParaRPr lang="en-US"/>
          </a:p>
        </p:txBody>
      </p:sp>
    </p:spTree>
    <p:extLst>
      <p:ext uri="{BB962C8B-B14F-4D97-AF65-F5344CB8AC3E}">
        <p14:creationId xmlns:p14="http://schemas.microsoft.com/office/powerpoint/2010/main" val="1633335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38</a:t>
            </a:fld>
            <a:endParaRPr lang="en-US"/>
          </a:p>
        </p:txBody>
      </p:sp>
    </p:spTree>
    <p:extLst>
      <p:ext uri="{BB962C8B-B14F-4D97-AF65-F5344CB8AC3E}">
        <p14:creationId xmlns:p14="http://schemas.microsoft.com/office/powerpoint/2010/main" val="3962838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t>39</a:t>
            </a:fld>
            <a:endParaRPr lang="en-US"/>
          </a:p>
        </p:txBody>
      </p:sp>
    </p:spTree>
    <p:extLst>
      <p:ext uri="{BB962C8B-B14F-4D97-AF65-F5344CB8AC3E}">
        <p14:creationId xmlns:p14="http://schemas.microsoft.com/office/powerpoint/2010/main" val="59029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Hales CM, Fryar CD, Carroll MD, et al. Trends in obesity and severe obesity prevalence in US youth and adults by sex and age, 2007-2008 to 2015-2016. </a:t>
            </a:r>
            <a:r>
              <a:rPr lang="en-US" sz="1200" i="1" kern="1200" dirty="0">
                <a:solidFill>
                  <a:schemeClr val="tx1"/>
                </a:solidFill>
                <a:effectLst/>
                <a:latin typeface="+mn-lt"/>
                <a:ea typeface="+mn-ea"/>
                <a:cs typeface="+mn-cs"/>
              </a:rPr>
              <a:t>JAMA</a:t>
            </a:r>
            <a:r>
              <a:rPr lang="en-US" sz="1200" kern="1200" dirty="0">
                <a:solidFill>
                  <a:schemeClr val="tx1"/>
                </a:solidFill>
                <a:effectLst/>
                <a:latin typeface="+mn-lt"/>
                <a:ea typeface="+mn-ea"/>
                <a:cs typeface="+mn-cs"/>
              </a:rPr>
              <a:t>. 2018;319:1723-1725</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cs typeface="Calibri"/>
            </a:endParaRPr>
          </a:p>
          <a:p>
            <a:r>
              <a:rPr lang="en-US" sz="1200" b="0" i="0" kern="1200" dirty="0">
                <a:solidFill>
                  <a:schemeClr val="tx1"/>
                </a:solidFill>
                <a:effectLst/>
                <a:latin typeface="+mn-lt"/>
                <a:ea typeface="+mn-ea"/>
                <a:cs typeface="+mn-cs"/>
              </a:rPr>
              <a:t>Lange S. J. </a:t>
            </a:r>
            <a:r>
              <a:rPr lang="en-US" sz="1200" b="0" i="0" kern="1200" dirty="0" err="1">
                <a:solidFill>
                  <a:schemeClr val="tx1"/>
                </a:solidFill>
                <a:effectLst/>
                <a:latin typeface="+mn-lt"/>
                <a:ea typeface="+mn-ea"/>
                <a:cs typeface="+mn-cs"/>
              </a:rPr>
              <a:t>Kompaniyets</a:t>
            </a:r>
            <a:r>
              <a:rPr lang="en-US" sz="1200" b="0" i="0" kern="1200" dirty="0">
                <a:solidFill>
                  <a:schemeClr val="tx1"/>
                </a:solidFill>
                <a:effectLst/>
                <a:latin typeface="+mn-lt"/>
                <a:ea typeface="+mn-ea"/>
                <a:cs typeface="+mn-cs"/>
              </a:rPr>
              <a:t> L. Freedman D. S. Kraus E. M. Porter R. </a:t>
            </a:r>
            <a:r>
              <a:rPr lang="en-US" sz="1200" b="0" i="0" kern="1200" dirty="0" err="1">
                <a:solidFill>
                  <a:schemeClr val="tx1"/>
                </a:solidFill>
                <a:effectLst/>
                <a:latin typeface="+mn-lt"/>
                <a:ea typeface="+mn-ea"/>
                <a:cs typeface="+mn-cs"/>
              </a:rPr>
              <a:t>Blanck</a:t>
            </a:r>
            <a:r>
              <a:rPr lang="en-US" sz="1200" b="0" i="0" kern="1200" dirty="0">
                <a:solidFill>
                  <a:schemeClr val="tx1"/>
                </a:solidFill>
                <a:effectLst/>
                <a:latin typeface="+mn-lt"/>
                <a:ea typeface="+mn-ea"/>
                <a:cs typeface="+mn-cs"/>
              </a:rPr>
              <a:t> H. M. Goodman A. B. &amp; DNP3. (2021). Longitudinal trends in body mass index before and during the covid-19 pandemic among persons aged 2-19 years - united states 2018-2020. </a:t>
            </a:r>
            <a:r>
              <a:rPr lang="en-US" sz="1200" b="0" i="1" kern="1200" dirty="0" err="1">
                <a:solidFill>
                  <a:schemeClr val="tx1"/>
                </a:solidFill>
                <a:effectLst/>
                <a:latin typeface="+mn-lt"/>
                <a:ea typeface="+mn-ea"/>
                <a:cs typeface="+mn-cs"/>
              </a:rPr>
              <a:t>Mmwr</a:t>
            </a:r>
            <a:r>
              <a:rPr lang="en-US" sz="1200" b="0" i="1" kern="1200" dirty="0">
                <a:solidFill>
                  <a:schemeClr val="tx1"/>
                </a:solidFill>
                <a:effectLst/>
                <a:latin typeface="+mn-lt"/>
                <a:ea typeface="+mn-ea"/>
                <a:cs typeface="+mn-cs"/>
              </a:rPr>
              <a:t>. Morbidity and Mortality Weekly Report</a:t>
            </a:r>
            <a:r>
              <a:rPr lang="en-US" sz="1200" b="0" i="0" kern="1200" dirty="0">
                <a:solidFill>
                  <a:schemeClr val="tx1"/>
                </a:solidFill>
                <a:effectLst/>
                <a:latin typeface="+mn-lt"/>
                <a:ea typeface="+mn-ea"/>
                <a:cs typeface="+mn-cs"/>
              </a:rPr>
              <a:t> 1278–1283. https://doi.org/10.15585/mmwr.mm7037a3</a:t>
            </a:r>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4</a:t>
            </a:fld>
            <a:endParaRPr lang="en-US"/>
          </a:p>
        </p:txBody>
      </p:sp>
    </p:spTree>
    <p:extLst>
      <p:ext uri="{BB962C8B-B14F-4D97-AF65-F5344CB8AC3E}">
        <p14:creationId xmlns:p14="http://schemas.microsoft.com/office/powerpoint/2010/main" val="3732031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REMOVE SLIDE</a:t>
            </a:r>
          </a:p>
        </p:txBody>
      </p:sp>
      <p:sp>
        <p:nvSpPr>
          <p:cNvPr id="4" name="Slide Number Placeholder 3"/>
          <p:cNvSpPr>
            <a:spLocks noGrp="1"/>
          </p:cNvSpPr>
          <p:nvPr>
            <p:ph type="sldNum" sz="quarter" idx="5"/>
          </p:nvPr>
        </p:nvSpPr>
        <p:spPr/>
        <p:txBody>
          <a:bodyPr/>
          <a:lstStyle/>
          <a:p>
            <a:fld id="{1542C77D-D3B1-4CEF-8F4A-DBE60CA7C4FC}" type="slidenum">
              <a:t>40</a:t>
            </a:fld>
            <a:endParaRPr lang="en-US"/>
          </a:p>
        </p:txBody>
      </p:sp>
    </p:spTree>
    <p:extLst>
      <p:ext uri="{BB962C8B-B14F-4D97-AF65-F5344CB8AC3E}">
        <p14:creationId xmlns:p14="http://schemas.microsoft.com/office/powerpoint/2010/main" val="141380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Ang, </a:t>
            </a:r>
            <a:r>
              <a:rPr lang="en-US" dirty="0" err="1">
                <a:solidFill>
                  <a:schemeClr val="bg1"/>
                </a:solidFill>
              </a:rPr>
              <a:t>Yeow</a:t>
            </a:r>
            <a:r>
              <a:rPr lang="en-US" dirty="0">
                <a:solidFill>
                  <a:schemeClr val="bg1"/>
                </a:solidFill>
              </a:rPr>
              <a:t> &amp; Wee, Bee </a:t>
            </a:r>
            <a:r>
              <a:rPr lang="en-US" dirty="0" err="1">
                <a:solidFill>
                  <a:schemeClr val="bg1"/>
                </a:solidFill>
              </a:rPr>
              <a:t>Suan</a:t>
            </a:r>
            <a:r>
              <a:rPr lang="en-US" dirty="0">
                <a:solidFill>
                  <a:schemeClr val="bg1"/>
                </a:solidFill>
              </a:rPr>
              <a:t> &amp; </a:t>
            </a:r>
            <a:r>
              <a:rPr lang="en-US" dirty="0" err="1">
                <a:solidFill>
                  <a:schemeClr val="bg1"/>
                </a:solidFill>
              </a:rPr>
              <a:t>Poh</a:t>
            </a:r>
            <a:r>
              <a:rPr lang="en-US" dirty="0">
                <a:solidFill>
                  <a:schemeClr val="bg1"/>
                </a:solidFill>
              </a:rPr>
              <a:t>, Bee &amp; Ismail, </a:t>
            </a:r>
            <a:r>
              <a:rPr lang="en-US" dirty="0" err="1">
                <a:solidFill>
                  <a:schemeClr val="bg1"/>
                </a:solidFill>
              </a:rPr>
              <a:t>Mohd</a:t>
            </a:r>
            <a:r>
              <a:rPr lang="en-US" dirty="0">
                <a:solidFill>
                  <a:schemeClr val="bg1"/>
                </a:solidFill>
              </a:rPr>
              <a:t>. (2012). Multifactorial Influences of Childhood Obesity. Current Obesity Reports. 2. 10.1007/s13679-012-0042-7. </a:t>
            </a:r>
          </a:p>
        </p:txBody>
      </p:sp>
      <p:sp>
        <p:nvSpPr>
          <p:cNvPr id="4" name="Slide Number Placeholder 3"/>
          <p:cNvSpPr>
            <a:spLocks noGrp="1"/>
          </p:cNvSpPr>
          <p:nvPr>
            <p:ph type="sldNum" sz="quarter" idx="5"/>
          </p:nvPr>
        </p:nvSpPr>
        <p:spPr/>
        <p:txBody>
          <a:bodyPr/>
          <a:lstStyle/>
          <a:p>
            <a:fld id="{1542C77D-D3B1-4CEF-8F4A-DBE60CA7C4FC}" type="slidenum">
              <a:rPr lang="en-US"/>
              <a:t>5</a:t>
            </a:fld>
            <a:endParaRPr lang="en-US"/>
          </a:p>
        </p:txBody>
      </p:sp>
    </p:spTree>
    <p:extLst>
      <p:ext uri="{BB962C8B-B14F-4D97-AF65-F5344CB8AC3E}">
        <p14:creationId xmlns:p14="http://schemas.microsoft.com/office/powerpoint/2010/main" val="187850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Barlow, S. E., &amp; Expert Committee. (December 01, 2007). Expert committee recommendations regarding the prevention, assessment, and treatment of child and adolescent overweight and obesity: summary report. </a:t>
            </a:r>
            <a:r>
              <a:rPr lang="en-US" sz="1200" i="1" kern="1200" dirty="0">
                <a:solidFill>
                  <a:schemeClr val="tx1"/>
                </a:solidFill>
                <a:effectLst/>
                <a:latin typeface="+mn-lt"/>
                <a:ea typeface="+mn-ea"/>
                <a:cs typeface="+mn-cs"/>
              </a:rPr>
              <a:t>Pediatrics.</a:t>
            </a:r>
            <a:endParaRPr lang="en-US" sz="1200" kern="1200" dirty="0">
              <a:solidFill>
                <a:schemeClr val="tx1"/>
              </a:solidFill>
              <a:effectLst/>
              <a:latin typeface="+mn-lt"/>
              <a:ea typeface="+mn-ea"/>
              <a:cs typeface="+mn-cs"/>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6</a:t>
            </a:fld>
            <a:endParaRPr lang="en-US"/>
          </a:p>
        </p:txBody>
      </p:sp>
    </p:spTree>
    <p:extLst>
      <p:ext uri="{BB962C8B-B14F-4D97-AF65-F5344CB8AC3E}">
        <p14:creationId xmlns:p14="http://schemas.microsoft.com/office/powerpoint/2010/main" val="22835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7</a:t>
            </a:fld>
            <a:endParaRPr lang="en-US"/>
          </a:p>
        </p:txBody>
      </p:sp>
    </p:spTree>
    <p:extLst>
      <p:ext uri="{BB962C8B-B14F-4D97-AF65-F5344CB8AC3E}">
        <p14:creationId xmlns:p14="http://schemas.microsoft.com/office/powerpoint/2010/main" val="229719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Barlow, S. E., &amp; Expert Committee. (December 01, 2007). Expert committee recommendations regarding the prevention, assessment, and treatment of child and adolescent overweight and obesity: summary report. </a:t>
            </a:r>
            <a:r>
              <a:rPr lang="en-US" sz="1200" i="1" kern="1200" dirty="0">
                <a:solidFill>
                  <a:schemeClr val="tx1"/>
                </a:solidFill>
                <a:effectLst/>
                <a:latin typeface="+mn-lt"/>
                <a:ea typeface="+mn-ea"/>
                <a:cs typeface="+mn-cs"/>
              </a:rPr>
              <a:t>Pediatrics.</a:t>
            </a:r>
            <a:endParaRPr lang="en-US" sz="1200" kern="1200" dirty="0">
              <a:solidFill>
                <a:schemeClr val="tx1"/>
              </a:solidFill>
              <a:effectLst/>
              <a:latin typeface="+mn-lt"/>
              <a:ea typeface="+mn-ea"/>
              <a:cs typeface="+mn-cs"/>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8</a:t>
            </a:fld>
            <a:endParaRPr lang="en-US"/>
          </a:p>
        </p:txBody>
      </p:sp>
    </p:spTree>
    <p:extLst>
      <p:ext uri="{BB962C8B-B14F-4D97-AF65-F5344CB8AC3E}">
        <p14:creationId xmlns:p14="http://schemas.microsoft.com/office/powerpoint/2010/main" val="122328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https://publications.aap.org/pediatrics/article/doi/10.1542/peds.2022-060640/190443/Clinical-Practice-Guideline-for-the-Evaluation-and?autologincheck=redirected</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542C77D-D3B1-4CEF-8F4A-DBE60CA7C4FC}" type="slidenum">
              <a:rPr lang="en-US"/>
              <a:t>9</a:t>
            </a:fld>
            <a:endParaRPr lang="en-US"/>
          </a:p>
        </p:txBody>
      </p:sp>
    </p:spTree>
    <p:extLst>
      <p:ext uri="{BB962C8B-B14F-4D97-AF65-F5344CB8AC3E}">
        <p14:creationId xmlns:p14="http://schemas.microsoft.com/office/powerpoint/2010/main" val="277996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DD0651-6B4A-4DF7-A2E2-C5A0C80E94F5}"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382205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D0651-6B4A-4DF7-A2E2-C5A0C80E94F5}"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277782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D0651-6B4A-4DF7-A2E2-C5A0C80E94F5}"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380923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D0651-6B4A-4DF7-A2E2-C5A0C80E94F5}"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117752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DD0651-6B4A-4DF7-A2E2-C5A0C80E94F5}"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173961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DD0651-6B4A-4DF7-A2E2-C5A0C80E94F5}"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17880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DD0651-6B4A-4DF7-A2E2-C5A0C80E94F5}"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6152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DD0651-6B4A-4DF7-A2E2-C5A0C80E94F5}"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254962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D0651-6B4A-4DF7-A2E2-C5A0C80E94F5}"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46524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D0651-6B4A-4DF7-A2E2-C5A0C80E94F5}"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53979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DD0651-6B4A-4DF7-A2E2-C5A0C80E94F5}"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BB218-DB9D-4967-B678-8B67543F34CA}" type="slidenum">
              <a:rPr lang="en-US" smtClean="0"/>
              <a:t>‹#›</a:t>
            </a:fld>
            <a:endParaRPr lang="en-US"/>
          </a:p>
        </p:txBody>
      </p:sp>
    </p:spTree>
    <p:extLst>
      <p:ext uri="{BB962C8B-B14F-4D97-AF65-F5344CB8AC3E}">
        <p14:creationId xmlns:p14="http://schemas.microsoft.com/office/powerpoint/2010/main" val="316108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D0651-6B4A-4DF7-A2E2-C5A0C80E94F5}" type="datetimeFigureOut">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BB218-DB9D-4967-B678-8B67543F34CA}" type="slidenum">
              <a:rPr lang="en-US" smtClean="0"/>
              <a:t>‹#›</a:t>
            </a:fld>
            <a:endParaRPr lang="en-US"/>
          </a:p>
        </p:txBody>
      </p:sp>
    </p:spTree>
    <p:extLst>
      <p:ext uri="{BB962C8B-B14F-4D97-AF65-F5344CB8AC3E}">
        <p14:creationId xmlns:p14="http://schemas.microsoft.com/office/powerpoint/2010/main" val="252450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hyperlink" Target="https://creativecommons.org/licenses/by-nc/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riorprobability.com/2019/03/27/oklahoma/" TargetMode="External"/><Relationship Id="rId5" Type="http://schemas.openxmlformats.org/officeDocument/2006/relationships/image" Target="../media/image9.jpe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hyperlink" Target="https://www.healthyagingpoll.org/report/telehealth-use-among-older-adults-and-during-covid-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creativecommons.org/licenses/by/3.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ourses.lumenlearning.com/wmopen-humanresourcesmgmt/chapter/measuring-employee-engagement/" TargetMode="External"/><Relationship Id="rId5" Type="http://schemas.openxmlformats.org/officeDocument/2006/relationships/image" Target="../media/image1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pressbooks.bccampus.ca/studystrategizesucceed/chapter/setting-goals-to-move-ahead/" TargetMode="External"/><Relationship Id="rId5" Type="http://schemas.openxmlformats.org/officeDocument/2006/relationships/image" Target="../media/image1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montse.quintasoft.net/exelearning/webquest_mon_classic/webquest_mon_classic/treball_cooperatiu.html" TargetMode="External"/><Relationship Id="rId5" Type="http://schemas.openxmlformats.org/officeDocument/2006/relationships/image" Target="../media/image1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illustrations/statistics-analysis-graph-data-3411311/" TargetMode="External"/><Relationship Id="rId5" Type="http://schemas.openxmlformats.org/officeDocument/2006/relationships/image" Target="../media/image4.jp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7597" y="6232936"/>
            <a:ext cx="9144000" cy="434831"/>
          </a:xfrm>
        </p:spPr>
        <p:txBody>
          <a:bodyPr vert="horz" lIns="91440" tIns="45720" rIns="91440" bIns="45720" rtlCol="0" anchor="t">
            <a:normAutofit/>
          </a:bodyPr>
          <a:lstStyle/>
          <a:p>
            <a:r>
              <a:rPr lang="en-US">
                <a:solidFill>
                  <a:schemeClr val="bg1"/>
                </a:solidFill>
              </a:rPr>
              <a:t>March 10, </a:t>
            </a:r>
            <a:r>
              <a:rPr lang="en-US" dirty="0">
                <a:solidFill>
                  <a:schemeClr val="bg1"/>
                </a:solidFill>
              </a:rPr>
              <a:t>2023</a:t>
            </a:r>
            <a:endParaRPr lang="en-US" dirty="0">
              <a:solidFill>
                <a:schemeClr val="bg1"/>
              </a:solidFill>
              <a:cs typeface="Calibri"/>
            </a:endParaRPr>
          </a:p>
        </p:txBody>
      </p:sp>
      <p:sp>
        <p:nvSpPr>
          <p:cNvPr id="4" name="TextBox 3">
            <a:extLst>
              <a:ext uri="{FF2B5EF4-FFF2-40B4-BE49-F238E27FC236}">
                <a16:creationId xmlns:a16="http://schemas.microsoft.com/office/drawing/2014/main" id="{B309B15E-9E0B-8325-29A3-DBF475517A97}"/>
              </a:ext>
            </a:extLst>
          </p:cNvPr>
          <p:cNvSpPr txBox="1"/>
          <p:nvPr/>
        </p:nvSpPr>
        <p:spPr>
          <a:xfrm>
            <a:off x="3948350" y="2078147"/>
            <a:ext cx="715067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bg1"/>
                </a:solidFill>
                <a:latin typeface="Arial Black"/>
              </a:rPr>
              <a:t>The Chickasaw Nation’s Empowered Living Clinic</a:t>
            </a:r>
            <a:endParaRPr lang="en-US" sz="4000" dirty="0">
              <a:solidFill>
                <a:schemeClr val="bg1"/>
              </a:solidFill>
              <a:latin typeface="Arial"/>
              <a:cs typeface="Arial"/>
            </a:endParaRPr>
          </a:p>
        </p:txBody>
      </p:sp>
      <p:pic>
        <p:nvPicPr>
          <p:cNvPr id="5" name="Picture 5">
            <a:extLst>
              <a:ext uri="{FF2B5EF4-FFF2-40B4-BE49-F238E27FC236}">
                <a16:creationId xmlns:a16="http://schemas.microsoft.com/office/drawing/2014/main" id="{E1D34161-FF83-8117-0BD3-CF2AE9E3A498}"/>
              </a:ext>
            </a:extLst>
          </p:cNvPr>
          <p:cNvPicPr>
            <a:picLocks noChangeAspect="1"/>
          </p:cNvPicPr>
          <p:nvPr/>
        </p:nvPicPr>
        <p:blipFill>
          <a:blip r:embed="rId4"/>
          <a:stretch>
            <a:fillRect/>
          </a:stretch>
        </p:blipFill>
        <p:spPr>
          <a:xfrm>
            <a:off x="2029462" y="2072025"/>
            <a:ext cx="2076450" cy="1736778"/>
          </a:xfrm>
          <a:prstGeom prst="rect">
            <a:avLst/>
          </a:prstGeom>
        </p:spPr>
      </p:pic>
      <p:sp>
        <p:nvSpPr>
          <p:cNvPr id="7" name="Subtitle 2">
            <a:extLst>
              <a:ext uri="{FF2B5EF4-FFF2-40B4-BE49-F238E27FC236}">
                <a16:creationId xmlns:a16="http://schemas.microsoft.com/office/drawing/2014/main" id="{67FF7B02-AD77-D256-A6D6-11CE4FADE069}"/>
              </a:ext>
            </a:extLst>
          </p:cNvPr>
          <p:cNvSpPr txBox="1">
            <a:spLocks/>
          </p:cNvSpPr>
          <p:nvPr/>
        </p:nvSpPr>
        <p:spPr>
          <a:xfrm>
            <a:off x="1433944" y="5330393"/>
            <a:ext cx="9144000" cy="43483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solidFill>
              </a:rPr>
              <a:t>Dr. Stephanie Schofield MD, FAAP, DABOM</a:t>
            </a:r>
            <a:endParaRPr lang="en-US" dirty="0">
              <a:solidFill>
                <a:schemeClr val="bg1"/>
              </a:solidFill>
              <a:cs typeface="Calibri"/>
            </a:endParaRPr>
          </a:p>
          <a:p>
            <a:r>
              <a:rPr lang="en-US" dirty="0">
                <a:solidFill>
                  <a:schemeClr val="bg1"/>
                </a:solidFill>
                <a:cs typeface="Calibri"/>
              </a:rPr>
              <a:t>LCDR Kayla Dewitt, PT, DPT, TPS, CFPS</a:t>
            </a:r>
          </a:p>
        </p:txBody>
      </p:sp>
    </p:spTree>
    <p:extLst>
      <p:ext uri="{BB962C8B-B14F-4D97-AF65-F5344CB8AC3E}">
        <p14:creationId xmlns:p14="http://schemas.microsoft.com/office/powerpoint/2010/main" val="61397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06DEDD95-E71B-8E47-E0D5-632AA5C0F33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A6FEB230-9B9F-D17C-4E01-655C66B6D635}"/>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Pediatric Obesity Management</a:t>
            </a:r>
          </a:p>
        </p:txBody>
      </p:sp>
      <p:sp>
        <p:nvSpPr>
          <p:cNvPr id="15" name="Content Placeholder 2">
            <a:extLst>
              <a:ext uri="{FF2B5EF4-FFF2-40B4-BE49-F238E27FC236}">
                <a16:creationId xmlns:a16="http://schemas.microsoft.com/office/drawing/2014/main" id="{CCEC23B0-BB9C-EFE1-C970-024D3EB51337}"/>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Adapting to our practice setting</a:t>
            </a:r>
          </a:p>
          <a:p>
            <a:r>
              <a:rPr lang="en-US" dirty="0">
                <a:solidFill>
                  <a:schemeClr val="bg1"/>
                </a:solidFill>
                <a:ea typeface="+mn-lt"/>
                <a:cs typeface="+mn-lt"/>
              </a:rPr>
              <a:t>Incorporating telehealth visits to improve access</a:t>
            </a:r>
          </a:p>
          <a:p>
            <a:r>
              <a:rPr lang="en-US" dirty="0">
                <a:solidFill>
                  <a:schemeClr val="bg1"/>
                </a:solidFill>
                <a:ea typeface="+mn-lt"/>
                <a:cs typeface="+mn-lt"/>
              </a:rPr>
              <a:t>Expansion of services</a:t>
            </a:r>
            <a:r>
              <a:rPr lang="en-US" dirty="0">
                <a:ea typeface="+mn-lt"/>
                <a:cs typeface="+mn-lt"/>
              </a:rPr>
              <a:t>  </a:t>
            </a:r>
            <a:endParaRPr lang="en-US" dirty="0"/>
          </a:p>
          <a:p>
            <a:endParaRPr lang="en-US" dirty="0"/>
          </a:p>
        </p:txBody>
      </p:sp>
      <p:pic>
        <p:nvPicPr>
          <p:cNvPr id="3" name="Picture 2" descr="Map&#10;&#10;Description automatically generated">
            <a:extLst>
              <a:ext uri="{FF2B5EF4-FFF2-40B4-BE49-F238E27FC236}">
                <a16:creationId xmlns:a16="http://schemas.microsoft.com/office/drawing/2014/main" id="{DAD7F12F-83DC-4359-83DA-5433D63BF6B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6472" y="3371720"/>
            <a:ext cx="2715491" cy="2036618"/>
          </a:xfrm>
          <a:prstGeom prst="rect">
            <a:avLst/>
          </a:prstGeom>
        </p:spPr>
      </p:pic>
      <p:sp>
        <p:nvSpPr>
          <p:cNvPr id="4" name="TextBox 3">
            <a:extLst>
              <a:ext uri="{FF2B5EF4-FFF2-40B4-BE49-F238E27FC236}">
                <a16:creationId xmlns:a16="http://schemas.microsoft.com/office/drawing/2014/main" id="{BC23DEC1-D511-45CF-8052-195F22C896A8}"/>
              </a:ext>
            </a:extLst>
          </p:cNvPr>
          <p:cNvSpPr txBox="1"/>
          <p:nvPr/>
        </p:nvSpPr>
        <p:spPr>
          <a:xfrm>
            <a:off x="526472" y="5408338"/>
            <a:ext cx="2054164" cy="369332"/>
          </a:xfrm>
          <a:prstGeom prst="rect">
            <a:avLst/>
          </a:prstGeom>
          <a:noFill/>
        </p:spPr>
        <p:txBody>
          <a:bodyPr wrap="square" rtlCol="0">
            <a:spAutoFit/>
          </a:bodyPr>
          <a:lstStyle/>
          <a:p>
            <a:r>
              <a:rPr lang="en-US" sz="900" dirty="0">
                <a:hlinkClick r:id="rId6" tooltip="https://priorprobability.com/2019/03/27/oklahoma/"/>
              </a:rPr>
              <a:t>This Photo</a:t>
            </a:r>
            <a:r>
              <a:rPr lang="en-US" sz="900" dirty="0"/>
              <a:t> by Unknown Author is licensed under </a:t>
            </a:r>
            <a:r>
              <a:rPr lang="en-US" sz="900" dirty="0">
                <a:hlinkClick r:id="rId7" tooltip="https://creativecommons.org/licenses/by-nc/3.0/"/>
              </a:rPr>
              <a:t>CC BY-NC</a:t>
            </a:r>
            <a:endParaRPr lang="en-US" sz="900" dirty="0"/>
          </a:p>
        </p:txBody>
      </p:sp>
      <p:pic>
        <p:nvPicPr>
          <p:cNvPr id="6" name="Picture 5" descr="A picture containing text, electronics, computer&#10;&#10;Description automatically generated">
            <a:extLst>
              <a:ext uri="{FF2B5EF4-FFF2-40B4-BE49-F238E27FC236}">
                <a16:creationId xmlns:a16="http://schemas.microsoft.com/office/drawing/2014/main" id="{0F7427E1-DB3B-406A-AE1E-39141DB15ED5}"/>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84584" y="3371720"/>
            <a:ext cx="2939565" cy="2007240"/>
          </a:xfrm>
          <a:prstGeom prst="rect">
            <a:avLst/>
          </a:prstGeom>
        </p:spPr>
      </p:pic>
      <p:sp>
        <p:nvSpPr>
          <p:cNvPr id="8" name="TextBox 7">
            <a:extLst>
              <a:ext uri="{FF2B5EF4-FFF2-40B4-BE49-F238E27FC236}">
                <a16:creationId xmlns:a16="http://schemas.microsoft.com/office/drawing/2014/main" id="{D5EBB4AC-F353-4C1B-A3CB-CDAD2115903F}"/>
              </a:ext>
            </a:extLst>
          </p:cNvPr>
          <p:cNvSpPr txBox="1"/>
          <p:nvPr/>
        </p:nvSpPr>
        <p:spPr>
          <a:xfrm>
            <a:off x="6581578" y="5375351"/>
            <a:ext cx="2939565" cy="230832"/>
          </a:xfrm>
          <a:prstGeom prst="rect">
            <a:avLst/>
          </a:prstGeom>
          <a:noFill/>
        </p:spPr>
        <p:txBody>
          <a:bodyPr wrap="square" rtlCol="0">
            <a:spAutoFit/>
          </a:bodyPr>
          <a:lstStyle/>
          <a:p>
            <a:r>
              <a:rPr lang="en-US" sz="900" dirty="0">
                <a:hlinkClick r:id="rId9" tooltip="https://www.healthyagingpoll.org/report/telehealth-use-among-older-adults-and-during-covid-19"/>
              </a:rPr>
              <a:t>This Photo</a:t>
            </a:r>
            <a:r>
              <a:rPr lang="en-US" sz="900" dirty="0"/>
              <a:t> by Unknown Author is licensed under </a:t>
            </a:r>
            <a:r>
              <a:rPr lang="en-US" sz="900" dirty="0">
                <a:hlinkClick r:id="rId7" tooltip="https://creativecommons.org/licenses/by-nc/3.0/"/>
              </a:rPr>
              <a:t>CC BY-NC</a:t>
            </a:r>
            <a:endParaRPr lang="en-US" sz="900" dirty="0"/>
          </a:p>
        </p:txBody>
      </p:sp>
      <p:pic>
        <p:nvPicPr>
          <p:cNvPr id="13" name="Picture 12" descr="Text&#10;&#10;Description automatically generated">
            <a:extLst>
              <a:ext uri="{FF2B5EF4-FFF2-40B4-BE49-F238E27FC236}">
                <a16:creationId xmlns:a16="http://schemas.microsoft.com/office/drawing/2014/main" id="{0C9C8D0E-225A-8454-744F-828D696B5B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3494" y="3646677"/>
            <a:ext cx="2647950" cy="1457325"/>
          </a:xfrm>
          <a:prstGeom prst="rect">
            <a:avLst/>
          </a:prstGeom>
        </p:spPr>
      </p:pic>
    </p:spTree>
    <p:extLst>
      <p:ext uri="{BB962C8B-B14F-4D97-AF65-F5344CB8AC3E}">
        <p14:creationId xmlns:p14="http://schemas.microsoft.com/office/powerpoint/2010/main" val="186059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2BC9B2ED-5EB0-50A6-92E5-A59C381968B5}"/>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31A07929-E233-0CD9-BF04-041B5E5F696F}"/>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n-lt"/>
                <a:cs typeface="+mn-lt"/>
              </a:rPr>
              <a:t>Health Equity Considerations</a:t>
            </a:r>
            <a:endParaRPr lang="en-US" dirty="0">
              <a:solidFill>
                <a:schemeClr val="bg1"/>
              </a:solidFill>
            </a:endParaRPr>
          </a:p>
        </p:txBody>
      </p:sp>
      <p:sp>
        <p:nvSpPr>
          <p:cNvPr id="6" name="Content Placeholder 2">
            <a:extLst>
              <a:ext uri="{FF2B5EF4-FFF2-40B4-BE49-F238E27FC236}">
                <a16:creationId xmlns:a16="http://schemas.microsoft.com/office/drawing/2014/main" id="{019A8129-F468-43A2-A762-A8E650EA2AFF}"/>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Variety of cultures and socioeconomic backgrounds</a:t>
            </a:r>
          </a:p>
          <a:p>
            <a:pPr lvl="1" fontAlgn="base"/>
            <a:r>
              <a:rPr lang="en-US" dirty="0">
                <a:solidFill>
                  <a:schemeClr val="bg1"/>
                </a:solidFill>
                <a:ea typeface="+mn-lt"/>
                <a:cs typeface="+mn-lt"/>
              </a:rPr>
              <a:t>Look at the patient, family, and environment as a whole</a:t>
            </a:r>
          </a:p>
          <a:p>
            <a:pPr fontAlgn="base"/>
            <a:r>
              <a:rPr lang="en-US" dirty="0">
                <a:solidFill>
                  <a:schemeClr val="bg1"/>
                </a:solidFill>
                <a:ea typeface="+mn-lt"/>
                <a:cs typeface="+mn-lt"/>
              </a:rPr>
              <a:t>Resources</a:t>
            </a:r>
          </a:p>
          <a:p>
            <a:pPr lvl="1" fontAlgn="base"/>
            <a:r>
              <a:rPr lang="en-US" dirty="0">
                <a:solidFill>
                  <a:schemeClr val="bg1"/>
                </a:solidFill>
                <a:ea typeface="+mn-lt"/>
                <a:cs typeface="+mn-lt"/>
              </a:rPr>
              <a:t>Tribal</a:t>
            </a:r>
          </a:p>
          <a:p>
            <a:pPr lvl="1" fontAlgn="base"/>
            <a:r>
              <a:rPr lang="en-US" dirty="0">
                <a:solidFill>
                  <a:schemeClr val="bg1"/>
                </a:solidFill>
                <a:ea typeface="+mn-lt"/>
                <a:cs typeface="+mn-lt"/>
              </a:rPr>
              <a:t>State</a:t>
            </a:r>
          </a:p>
          <a:p>
            <a:pPr lvl="1" fontAlgn="base"/>
            <a:r>
              <a:rPr lang="en-US" dirty="0">
                <a:solidFill>
                  <a:schemeClr val="bg1"/>
                </a:solidFill>
                <a:ea typeface="+mn-lt"/>
                <a:cs typeface="+mn-lt"/>
              </a:rPr>
              <a:t>Federal</a:t>
            </a:r>
          </a:p>
          <a:p>
            <a:endParaRPr lang="en-US" dirty="0"/>
          </a:p>
        </p:txBody>
      </p:sp>
    </p:spTree>
    <p:extLst>
      <p:ext uri="{BB962C8B-B14F-4D97-AF65-F5344CB8AC3E}">
        <p14:creationId xmlns:p14="http://schemas.microsoft.com/office/powerpoint/2010/main" val="2348004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Team Based Approach</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Patient visits involve a high level of collaboration before, during, and after the visit. </a:t>
            </a:r>
          </a:p>
          <a:p>
            <a:pPr lvl="1"/>
            <a:r>
              <a:rPr lang="en-US" dirty="0">
                <a:solidFill>
                  <a:schemeClr val="bg1"/>
                </a:solidFill>
                <a:ea typeface="+mn-lt"/>
                <a:cs typeface="+mn-lt"/>
              </a:rPr>
              <a:t>Leads to a higher level of care.</a:t>
            </a:r>
          </a:p>
          <a:p>
            <a:pPr lvl="1"/>
            <a:r>
              <a:rPr lang="en-US" dirty="0">
                <a:solidFill>
                  <a:schemeClr val="bg1"/>
                </a:solidFill>
                <a:ea typeface="+mn-lt"/>
                <a:cs typeface="+mn-lt"/>
              </a:rPr>
              <a:t>Leads to addressing concerns from multiple angles. </a:t>
            </a:r>
          </a:p>
          <a:p>
            <a:pPr lvl="1"/>
            <a:r>
              <a:rPr lang="en-US" dirty="0">
                <a:solidFill>
                  <a:schemeClr val="bg1"/>
                </a:solidFill>
                <a:ea typeface="+mn-lt"/>
                <a:cs typeface="+mn-lt"/>
              </a:rPr>
              <a:t>Helps our team to reinforce patient goals that may be outside our areas of expertise.</a:t>
            </a:r>
            <a:r>
              <a:rPr lang="en-US" dirty="0">
                <a:ea typeface="+mn-lt"/>
                <a:cs typeface="+mn-lt"/>
              </a:rPr>
              <a:t> </a:t>
            </a:r>
          </a:p>
          <a:p>
            <a:endParaRPr lang="en-US" dirty="0"/>
          </a:p>
        </p:txBody>
      </p:sp>
    </p:spTree>
    <p:extLst>
      <p:ext uri="{BB962C8B-B14F-4D97-AF65-F5344CB8AC3E}">
        <p14:creationId xmlns:p14="http://schemas.microsoft.com/office/powerpoint/2010/main" val="179383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2BC9B2ED-5EB0-50A6-92E5-A59C381968B5}"/>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31A07929-E233-0CD9-BF04-041B5E5F696F}"/>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n-lt"/>
                <a:cs typeface="+mn-lt"/>
              </a:rPr>
              <a:t>Weight Bias and Stigma</a:t>
            </a:r>
            <a:endParaRPr lang="en-US" dirty="0">
              <a:solidFill>
                <a:schemeClr val="bg1"/>
              </a:solidFill>
            </a:endParaRPr>
          </a:p>
        </p:txBody>
      </p:sp>
      <p:sp>
        <p:nvSpPr>
          <p:cNvPr id="6" name="Content Placeholder 2">
            <a:extLst>
              <a:ext uri="{FF2B5EF4-FFF2-40B4-BE49-F238E27FC236}">
                <a16:creationId xmlns:a16="http://schemas.microsoft.com/office/drawing/2014/main" id="{019A8129-F468-43A2-A762-A8E650EA2AFF}"/>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What to focus on  </a:t>
            </a:r>
          </a:p>
          <a:p>
            <a:pPr lvl="1" fontAlgn="base"/>
            <a:r>
              <a:rPr lang="en-US" dirty="0">
                <a:solidFill>
                  <a:schemeClr val="bg1"/>
                </a:solidFill>
                <a:ea typeface="+mn-lt"/>
                <a:cs typeface="+mn-lt"/>
              </a:rPr>
              <a:t>Health and growth </a:t>
            </a:r>
          </a:p>
          <a:p>
            <a:pPr lvl="1" fontAlgn="base"/>
            <a:r>
              <a:rPr lang="en-US" dirty="0">
                <a:solidFill>
                  <a:schemeClr val="bg1"/>
                </a:solidFill>
                <a:ea typeface="+mn-lt"/>
                <a:cs typeface="+mn-lt"/>
              </a:rPr>
              <a:t>Overall wellness </a:t>
            </a:r>
          </a:p>
          <a:p>
            <a:pPr lvl="1" fontAlgn="base"/>
            <a:r>
              <a:rPr lang="en-US" dirty="0">
                <a:solidFill>
                  <a:schemeClr val="bg1"/>
                </a:solidFill>
                <a:ea typeface="+mn-lt"/>
                <a:cs typeface="+mn-lt"/>
              </a:rPr>
              <a:t>Terms and words that children/families prefer to use </a:t>
            </a:r>
          </a:p>
          <a:p>
            <a:pPr lvl="1" fontAlgn="base"/>
            <a:r>
              <a:rPr lang="en-US" dirty="0">
                <a:solidFill>
                  <a:schemeClr val="bg1"/>
                </a:solidFill>
                <a:ea typeface="+mn-lt"/>
                <a:cs typeface="+mn-lt"/>
              </a:rPr>
              <a:t>Clear communication and clarification </a:t>
            </a:r>
          </a:p>
          <a:p>
            <a:pPr lvl="1" fontAlgn="base"/>
            <a:r>
              <a:rPr lang="en-US" dirty="0">
                <a:solidFill>
                  <a:schemeClr val="bg1"/>
                </a:solidFill>
                <a:ea typeface="+mn-lt"/>
                <a:cs typeface="+mn-lt"/>
              </a:rPr>
              <a:t>An optimistic, strength-based approach </a:t>
            </a:r>
          </a:p>
          <a:p>
            <a:pPr lvl="1" fontAlgn="base"/>
            <a:r>
              <a:rPr lang="en-US" dirty="0">
                <a:solidFill>
                  <a:schemeClr val="bg1"/>
                </a:solidFill>
                <a:ea typeface="+mn-lt"/>
                <a:cs typeface="+mn-lt"/>
              </a:rPr>
              <a:t>Acknowledgement that both height and weight are the result of the interaction of genetics/heredity and the environment  </a:t>
            </a:r>
          </a:p>
          <a:p>
            <a:pPr lvl="1" fontAlgn="base"/>
            <a:r>
              <a:rPr lang="en-US" dirty="0">
                <a:solidFill>
                  <a:schemeClr val="bg1"/>
                </a:solidFill>
                <a:ea typeface="+mn-lt"/>
                <a:cs typeface="+mn-lt"/>
              </a:rPr>
              <a:t>Body diversity </a:t>
            </a:r>
            <a:endParaRPr lang="en-US" dirty="0"/>
          </a:p>
          <a:p>
            <a:pPr fontAlgn="base"/>
            <a:endParaRPr lang="en-US" dirty="0">
              <a:solidFill>
                <a:schemeClr val="bg1"/>
              </a:solidFill>
              <a:ea typeface="+mn-lt"/>
              <a:cs typeface="+mn-lt"/>
            </a:endParaRPr>
          </a:p>
        </p:txBody>
      </p:sp>
    </p:spTree>
    <p:extLst>
      <p:ext uri="{BB962C8B-B14F-4D97-AF65-F5344CB8AC3E}">
        <p14:creationId xmlns:p14="http://schemas.microsoft.com/office/powerpoint/2010/main" val="240054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2BC9B2ED-5EB0-50A6-92E5-A59C381968B5}"/>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31A07929-E233-0CD9-BF04-041B5E5F696F}"/>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n-lt"/>
                <a:cs typeface="+mn-lt"/>
              </a:rPr>
              <a:t>Weight Bias and Stigma</a:t>
            </a:r>
            <a:endParaRPr lang="en-US" dirty="0">
              <a:solidFill>
                <a:schemeClr val="bg1"/>
              </a:solidFill>
            </a:endParaRPr>
          </a:p>
        </p:txBody>
      </p:sp>
      <p:sp>
        <p:nvSpPr>
          <p:cNvPr id="6" name="Content Placeholder 2">
            <a:extLst>
              <a:ext uri="{FF2B5EF4-FFF2-40B4-BE49-F238E27FC236}">
                <a16:creationId xmlns:a16="http://schemas.microsoft.com/office/drawing/2014/main" id="{019A8129-F468-43A2-A762-A8E650EA2AFF}"/>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What to avoid  </a:t>
            </a:r>
          </a:p>
          <a:p>
            <a:pPr lvl="1" fontAlgn="base"/>
            <a:r>
              <a:rPr lang="en-US" dirty="0">
                <a:solidFill>
                  <a:schemeClr val="bg1"/>
                </a:solidFill>
                <a:ea typeface="+mn-lt"/>
                <a:cs typeface="+mn-lt"/>
              </a:rPr>
              <a:t>Unclear language </a:t>
            </a:r>
          </a:p>
          <a:p>
            <a:pPr lvl="1" fontAlgn="base"/>
            <a:r>
              <a:rPr lang="en-US" dirty="0">
                <a:solidFill>
                  <a:schemeClr val="bg1"/>
                </a:solidFill>
                <a:ea typeface="+mn-lt"/>
                <a:cs typeface="+mn-lt"/>
              </a:rPr>
              <a:t>Blaming language or focusing on what the child can’t do or should stop doing </a:t>
            </a:r>
          </a:p>
          <a:p>
            <a:pPr lvl="1" fontAlgn="base"/>
            <a:r>
              <a:rPr lang="en-US" dirty="0">
                <a:solidFill>
                  <a:schemeClr val="bg1"/>
                </a:solidFill>
                <a:ea typeface="+mn-lt"/>
                <a:cs typeface="+mn-lt"/>
              </a:rPr>
              <a:t>Labeling children according to body type terminology </a:t>
            </a:r>
          </a:p>
          <a:p>
            <a:pPr lvl="1" fontAlgn="base"/>
            <a:r>
              <a:rPr lang="en-US" dirty="0">
                <a:solidFill>
                  <a:schemeClr val="bg1"/>
                </a:solidFill>
                <a:ea typeface="+mn-lt"/>
                <a:cs typeface="+mn-lt"/>
              </a:rPr>
              <a:t>Using growth charts to shock or shame  </a:t>
            </a:r>
          </a:p>
          <a:p>
            <a:pPr lvl="1" fontAlgn="base"/>
            <a:r>
              <a:rPr lang="en-US" dirty="0">
                <a:solidFill>
                  <a:schemeClr val="bg1"/>
                </a:solidFill>
                <a:ea typeface="+mn-lt"/>
                <a:cs typeface="+mn-lt"/>
              </a:rPr>
              <a:t>Solely focusing upon weight, size, or BMI </a:t>
            </a:r>
          </a:p>
          <a:p>
            <a:pPr lvl="1" fontAlgn="base"/>
            <a:r>
              <a:rPr lang="en-US" dirty="0">
                <a:solidFill>
                  <a:schemeClr val="bg1"/>
                </a:solidFill>
                <a:ea typeface="+mn-lt"/>
                <a:cs typeface="+mn-lt"/>
              </a:rPr>
              <a:t>Comparing children with norms where little normative data exits </a:t>
            </a:r>
          </a:p>
          <a:p>
            <a:pPr fontAlgn="base"/>
            <a:endParaRPr lang="en-US" dirty="0">
              <a:solidFill>
                <a:schemeClr val="bg1"/>
              </a:solidFill>
              <a:ea typeface="+mn-lt"/>
              <a:cs typeface="+mn-lt"/>
            </a:endParaRPr>
          </a:p>
        </p:txBody>
      </p:sp>
    </p:spTree>
    <p:extLst>
      <p:ext uri="{BB962C8B-B14F-4D97-AF65-F5344CB8AC3E}">
        <p14:creationId xmlns:p14="http://schemas.microsoft.com/office/powerpoint/2010/main" val="315341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2BC9B2ED-5EB0-50A6-92E5-A59C381968B5}"/>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31A07929-E233-0CD9-BF04-041B5E5F696F}"/>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n-lt"/>
                <a:cs typeface="+mn-lt"/>
              </a:rPr>
              <a:t>Comprehensive Obesity Treatment</a:t>
            </a:r>
            <a:endParaRPr lang="en-US" dirty="0">
              <a:solidFill>
                <a:schemeClr val="bg1"/>
              </a:solidFill>
            </a:endParaRPr>
          </a:p>
        </p:txBody>
      </p:sp>
      <p:sp>
        <p:nvSpPr>
          <p:cNvPr id="6" name="Content Placeholder 2">
            <a:extLst>
              <a:ext uri="{FF2B5EF4-FFF2-40B4-BE49-F238E27FC236}">
                <a16:creationId xmlns:a16="http://schemas.microsoft.com/office/drawing/2014/main" id="{019A8129-F468-43A2-A762-A8E650EA2AFF}"/>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What to avoid  </a:t>
            </a:r>
          </a:p>
          <a:p>
            <a:pPr lvl="1" fontAlgn="base"/>
            <a:r>
              <a:rPr lang="en-US" dirty="0">
                <a:solidFill>
                  <a:schemeClr val="bg1"/>
                </a:solidFill>
                <a:ea typeface="+mn-lt"/>
                <a:cs typeface="+mn-lt"/>
              </a:rPr>
              <a:t>Unclear language </a:t>
            </a:r>
          </a:p>
          <a:p>
            <a:pPr lvl="1" fontAlgn="base"/>
            <a:r>
              <a:rPr lang="en-US" dirty="0">
                <a:solidFill>
                  <a:schemeClr val="bg1"/>
                </a:solidFill>
                <a:ea typeface="+mn-lt"/>
                <a:cs typeface="+mn-lt"/>
              </a:rPr>
              <a:t>Blaming language or focusing on what the child can’t do or should stop doing </a:t>
            </a:r>
          </a:p>
          <a:p>
            <a:pPr lvl="1" fontAlgn="base"/>
            <a:r>
              <a:rPr lang="en-US" dirty="0">
                <a:solidFill>
                  <a:schemeClr val="bg1"/>
                </a:solidFill>
                <a:ea typeface="+mn-lt"/>
                <a:cs typeface="+mn-lt"/>
              </a:rPr>
              <a:t>Labeling children according to body type terminology </a:t>
            </a:r>
          </a:p>
          <a:p>
            <a:pPr lvl="1" fontAlgn="base"/>
            <a:r>
              <a:rPr lang="en-US" dirty="0">
                <a:solidFill>
                  <a:schemeClr val="bg1"/>
                </a:solidFill>
                <a:ea typeface="+mn-lt"/>
                <a:cs typeface="+mn-lt"/>
              </a:rPr>
              <a:t>Using growth charts to shock or shame  </a:t>
            </a:r>
          </a:p>
          <a:p>
            <a:pPr lvl="1" fontAlgn="base"/>
            <a:r>
              <a:rPr lang="en-US" dirty="0">
                <a:solidFill>
                  <a:schemeClr val="bg1"/>
                </a:solidFill>
                <a:ea typeface="+mn-lt"/>
                <a:cs typeface="+mn-lt"/>
              </a:rPr>
              <a:t>Solely focusing upon weight, size, or BMI </a:t>
            </a:r>
          </a:p>
          <a:p>
            <a:pPr lvl="1" fontAlgn="base"/>
            <a:r>
              <a:rPr lang="en-US" dirty="0">
                <a:solidFill>
                  <a:schemeClr val="bg1"/>
                </a:solidFill>
                <a:ea typeface="+mn-lt"/>
                <a:cs typeface="+mn-lt"/>
              </a:rPr>
              <a:t>Comparing children with norms where little normative data exits </a:t>
            </a:r>
          </a:p>
          <a:p>
            <a:pPr fontAlgn="base"/>
            <a:endParaRPr lang="en-US" dirty="0">
              <a:solidFill>
                <a:schemeClr val="bg1"/>
              </a:solidFill>
              <a:ea typeface="+mn-lt"/>
              <a:cs typeface="+mn-lt"/>
            </a:endParaRPr>
          </a:p>
        </p:txBody>
      </p:sp>
    </p:spTree>
    <p:extLst>
      <p:ext uri="{BB962C8B-B14F-4D97-AF65-F5344CB8AC3E}">
        <p14:creationId xmlns:p14="http://schemas.microsoft.com/office/powerpoint/2010/main" val="276038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Integrate Into Daily Practice </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Motivational interviewing</a:t>
            </a:r>
          </a:p>
          <a:p>
            <a:endParaRPr lang="en-US" dirty="0"/>
          </a:p>
        </p:txBody>
      </p:sp>
      <p:pic>
        <p:nvPicPr>
          <p:cNvPr id="3" name="Picture 2" descr="Icon&#10;&#10;Description automatically generated">
            <a:extLst>
              <a:ext uri="{FF2B5EF4-FFF2-40B4-BE49-F238E27FC236}">
                <a16:creationId xmlns:a16="http://schemas.microsoft.com/office/drawing/2014/main" id="{E3B11431-F5D9-4D82-8939-0E125A68BA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89018" y="2077844"/>
            <a:ext cx="5933704" cy="4461867"/>
          </a:xfrm>
          <a:prstGeom prst="rect">
            <a:avLst/>
          </a:prstGeom>
        </p:spPr>
      </p:pic>
      <p:sp>
        <p:nvSpPr>
          <p:cNvPr id="4" name="TextBox 3">
            <a:extLst>
              <a:ext uri="{FF2B5EF4-FFF2-40B4-BE49-F238E27FC236}">
                <a16:creationId xmlns:a16="http://schemas.microsoft.com/office/drawing/2014/main" id="{6F842C36-6595-4662-887F-EE79C3B24231}"/>
              </a:ext>
            </a:extLst>
          </p:cNvPr>
          <p:cNvSpPr txBox="1"/>
          <p:nvPr/>
        </p:nvSpPr>
        <p:spPr>
          <a:xfrm>
            <a:off x="2082140" y="6539711"/>
            <a:ext cx="4380016" cy="230832"/>
          </a:xfrm>
          <a:prstGeom prst="rect">
            <a:avLst/>
          </a:prstGeom>
          <a:noFill/>
        </p:spPr>
        <p:txBody>
          <a:bodyPr wrap="square" rtlCol="0">
            <a:spAutoFit/>
          </a:bodyPr>
          <a:lstStyle/>
          <a:p>
            <a:r>
              <a:rPr lang="en-US" sz="900" dirty="0">
                <a:hlinkClick r:id="rId6" tooltip="https://courses.lumenlearning.com/wmopen-humanresourcesmgmt/chapter/measuring-employee-engagement/"/>
              </a:rPr>
              <a:t>This Photo</a:t>
            </a:r>
            <a:r>
              <a:rPr lang="en-US" sz="900" dirty="0"/>
              <a:t> by Unknown Author is licensed under </a:t>
            </a:r>
            <a:r>
              <a:rPr lang="en-US" sz="900" dirty="0">
                <a:hlinkClick r:id="rId7" tooltip="https://creativecommons.org/licenses/by/3.0/"/>
              </a:rPr>
              <a:t>CC BY</a:t>
            </a:r>
            <a:endParaRPr lang="en-US" sz="900" dirty="0"/>
          </a:p>
        </p:txBody>
      </p:sp>
    </p:spTree>
    <p:extLst>
      <p:ext uri="{BB962C8B-B14F-4D97-AF65-F5344CB8AC3E}">
        <p14:creationId xmlns:p14="http://schemas.microsoft.com/office/powerpoint/2010/main" val="315807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Integrate Into Daily Practice </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Goal setting </a:t>
            </a:r>
          </a:p>
        </p:txBody>
      </p:sp>
      <p:pic>
        <p:nvPicPr>
          <p:cNvPr id="3" name="Picture 2" descr="A picture containing icon&#10;&#10;Description automatically generated">
            <a:extLst>
              <a:ext uri="{FF2B5EF4-FFF2-40B4-BE49-F238E27FC236}">
                <a16:creationId xmlns:a16="http://schemas.microsoft.com/office/drawing/2014/main" id="{3AE7BDF1-063C-42B1-A339-C4C1A353933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11094" y="2221739"/>
            <a:ext cx="7947049" cy="3245796"/>
          </a:xfrm>
          <a:prstGeom prst="rect">
            <a:avLst/>
          </a:prstGeom>
        </p:spPr>
      </p:pic>
      <p:sp>
        <p:nvSpPr>
          <p:cNvPr id="4" name="TextBox 3">
            <a:extLst>
              <a:ext uri="{FF2B5EF4-FFF2-40B4-BE49-F238E27FC236}">
                <a16:creationId xmlns:a16="http://schemas.microsoft.com/office/drawing/2014/main" id="{03FDE885-0B47-443E-9A45-3133D49E2572}"/>
              </a:ext>
            </a:extLst>
          </p:cNvPr>
          <p:cNvSpPr txBox="1"/>
          <p:nvPr/>
        </p:nvSpPr>
        <p:spPr>
          <a:xfrm>
            <a:off x="993944" y="5467535"/>
            <a:ext cx="7947049" cy="230832"/>
          </a:xfrm>
          <a:prstGeom prst="rect">
            <a:avLst/>
          </a:prstGeom>
          <a:noFill/>
        </p:spPr>
        <p:txBody>
          <a:bodyPr wrap="square" rtlCol="0">
            <a:spAutoFit/>
          </a:bodyPr>
          <a:lstStyle/>
          <a:p>
            <a:r>
              <a:rPr lang="en-US" sz="900" dirty="0">
                <a:hlinkClick r:id="rId6" tooltip="https://pressbooks.bccampus.ca/studystrategizesucceed/chapter/setting-goals-to-move-ahead/"/>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169748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Integrate Into Daily Practice </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Ask 7 questions</a:t>
            </a:r>
          </a:p>
          <a:p>
            <a:pPr lvl="1"/>
            <a:r>
              <a:rPr lang="en-US" dirty="0">
                <a:solidFill>
                  <a:schemeClr val="bg1"/>
                </a:solidFill>
              </a:rPr>
              <a:t>What does the patient want to do?</a:t>
            </a:r>
          </a:p>
          <a:p>
            <a:pPr lvl="1"/>
            <a:r>
              <a:rPr lang="en-US" dirty="0">
                <a:solidFill>
                  <a:schemeClr val="bg1"/>
                </a:solidFill>
              </a:rPr>
              <a:t>What small steps could help them accomplish their goal?</a:t>
            </a:r>
          </a:p>
          <a:p>
            <a:pPr lvl="1"/>
            <a:r>
              <a:rPr lang="en-US" dirty="0">
                <a:solidFill>
                  <a:schemeClr val="bg1"/>
                </a:solidFill>
              </a:rPr>
              <a:t>What could make it easier?</a:t>
            </a:r>
          </a:p>
          <a:p>
            <a:pPr lvl="1"/>
            <a:r>
              <a:rPr lang="en-US" dirty="0">
                <a:solidFill>
                  <a:schemeClr val="bg1"/>
                </a:solidFill>
              </a:rPr>
              <a:t>What might make it harder?</a:t>
            </a:r>
          </a:p>
          <a:p>
            <a:pPr lvl="1"/>
            <a:r>
              <a:rPr lang="en-US" dirty="0">
                <a:solidFill>
                  <a:schemeClr val="bg1"/>
                </a:solidFill>
              </a:rPr>
              <a:t>When will you do this?</a:t>
            </a:r>
          </a:p>
          <a:p>
            <a:pPr lvl="1"/>
            <a:r>
              <a:rPr lang="en-US" dirty="0">
                <a:solidFill>
                  <a:schemeClr val="bg1"/>
                </a:solidFill>
              </a:rPr>
              <a:t>How will they keep track of what they do?</a:t>
            </a:r>
          </a:p>
          <a:p>
            <a:pPr lvl="1"/>
            <a:r>
              <a:rPr lang="en-US" dirty="0">
                <a:solidFill>
                  <a:schemeClr val="bg1"/>
                </a:solidFill>
              </a:rPr>
              <a:t>When will they review how it’s going?</a:t>
            </a:r>
          </a:p>
        </p:txBody>
      </p:sp>
    </p:spTree>
    <p:extLst>
      <p:ext uri="{BB962C8B-B14F-4D97-AF65-F5344CB8AC3E}">
        <p14:creationId xmlns:p14="http://schemas.microsoft.com/office/powerpoint/2010/main" val="284123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Integrate Into Daily Practice </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Collaborate with your patient’s team </a:t>
            </a:r>
          </a:p>
          <a:p>
            <a:pPr lvl="1"/>
            <a:r>
              <a:rPr lang="en-US" dirty="0">
                <a:solidFill>
                  <a:schemeClr val="bg1"/>
                </a:solidFill>
                <a:ea typeface="+mn-lt"/>
                <a:cs typeface="+mn-lt"/>
              </a:rPr>
              <a:t>Quick email</a:t>
            </a:r>
          </a:p>
          <a:p>
            <a:pPr lvl="1"/>
            <a:r>
              <a:rPr lang="en-US" dirty="0">
                <a:solidFill>
                  <a:schemeClr val="bg1"/>
                </a:solidFill>
                <a:ea typeface="+mn-lt"/>
                <a:cs typeface="+mn-lt"/>
              </a:rPr>
              <a:t>Phone call</a:t>
            </a:r>
          </a:p>
          <a:p>
            <a:pPr lvl="1"/>
            <a:r>
              <a:rPr lang="en-US" dirty="0">
                <a:solidFill>
                  <a:schemeClr val="bg1"/>
                </a:solidFill>
                <a:ea typeface="+mn-lt"/>
                <a:cs typeface="+mn-lt"/>
              </a:rPr>
              <a:t>Tag in a note in your electronic medical record to ensure that they stay up to date on patient’s care  </a:t>
            </a:r>
            <a:endParaRPr lang="en-US" dirty="0">
              <a:solidFill>
                <a:schemeClr val="bg1"/>
              </a:solidFill>
            </a:endParaRPr>
          </a:p>
          <a:p>
            <a:endParaRPr lang="en-US" dirty="0"/>
          </a:p>
        </p:txBody>
      </p:sp>
    </p:spTree>
    <p:extLst>
      <p:ext uri="{BB962C8B-B14F-4D97-AF65-F5344CB8AC3E}">
        <p14:creationId xmlns:p14="http://schemas.microsoft.com/office/powerpoint/2010/main" val="302116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694" y="191505"/>
            <a:ext cx="10515600" cy="1325563"/>
          </a:xfrm>
        </p:spPr>
        <p:txBody>
          <a:bodyPr/>
          <a:lstStyle/>
          <a:p>
            <a:r>
              <a:rPr lang="en-US" dirty="0">
                <a:solidFill>
                  <a:schemeClr val="bg1"/>
                </a:solidFill>
              </a:rPr>
              <a:t>Disclosures</a:t>
            </a:r>
            <a:endParaRPr lang="en-US" dirty="0">
              <a:solidFill>
                <a:schemeClr val="bg1"/>
              </a:solidFill>
              <a:cs typeface="Calibri Light"/>
            </a:endParaRPr>
          </a:p>
        </p:txBody>
      </p:sp>
      <p:sp>
        <p:nvSpPr>
          <p:cNvPr id="3" name="Content Placeholder 2"/>
          <p:cNvSpPr>
            <a:spLocks noGrp="1"/>
          </p:cNvSpPr>
          <p:nvPr>
            <p:ph idx="1"/>
          </p:nvPr>
        </p:nvSpPr>
        <p:spPr>
          <a:xfrm>
            <a:off x="413795" y="1516967"/>
            <a:ext cx="9107348" cy="4351338"/>
          </a:xfrm>
        </p:spPr>
        <p:txBody>
          <a:bodyPr vert="horz" lIns="91440" tIns="45720" rIns="91440" bIns="45720" rtlCol="0" anchor="t">
            <a:normAutofit/>
          </a:bodyPr>
          <a:lstStyle/>
          <a:p>
            <a:pPr marL="0" indent="0" fontAlgn="base">
              <a:buNone/>
            </a:pPr>
            <a:r>
              <a:rPr lang="en-US" dirty="0">
                <a:solidFill>
                  <a:schemeClr val="bg1"/>
                </a:solidFill>
              </a:rPr>
              <a:t>In the past 12 months, Stephanie Schofield and Kayla Dewitt have no relevant financial relationships with the manufacturer(s) of commercial services discussed in this CME activity.  </a:t>
            </a:r>
          </a:p>
          <a:p>
            <a:pPr marL="0" indent="0" fontAlgn="base">
              <a:buNone/>
            </a:pPr>
            <a:r>
              <a:rPr lang="en-US" dirty="0">
                <a:solidFill>
                  <a:schemeClr val="bg1"/>
                </a:solidFill>
              </a:rPr>
              <a:t>We do not intend to discuss and unapproved/investigative use of a commercial product/device in our presentation. </a:t>
            </a:r>
            <a:endParaRPr lang="en-US" dirty="0"/>
          </a:p>
          <a:p>
            <a:endParaRPr lang="en-US" dirty="0"/>
          </a:p>
        </p:txBody>
      </p:sp>
      <p:pic>
        <p:nvPicPr>
          <p:cNvPr id="7" name="Picture 5">
            <a:extLst>
              <a:ext uri="{FF2B5EF4-FFF2-40B4-BE49-F238E27FC236}">
                <a16:creationId xmlns:a16="http://schemas.microsoft.com/office/drawing/2014/main" id="{AF1F0A33-4C8B-5579-A6C8-8A424EEAC014}"/>
              </a:ext>
            </a:extLst>
          </p:cNvPr>
          <p:cNvPicPr>
            <a:picLocks noChangeAspect="1"/>
          </p:cNvPicPr>
          <p:nvPr/>
        </p:nvPicPr>
        <p:blipFill>
          <a:blip r:embed="rId4"/>
          <a:stretch>
            <a:fillRect/>
          </a:stretch>
        </p:blipFill>
        <p:spPr>
          <a:xfrm>
            <a:off x="9914811" y="162206"/>
            <a:ext cx="1567319" cy="1306565"/>
          </a:xfrm>
          <a:prstGeom prst="rect">
            <a:avLst/>
          </a:prstGeom>
        </p:spPr>
      </p:pic>
    </p:spTree>
    <p:extLst>
      <p:ext uri="{BB962C8B-B14F-4D97-AF65-F5344CB8AC3E}">
        <p14:creationId xmlns:p14="http://schemas.microsoft.com/office/powerpoint/2010/main" val="94424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1056904" y="2766218"/>
            <a:ext cx="596141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600" dirty="0">
                <a:solidFill>
                  <a:schemeClr val="bg1"/>
                </a:solidFill>
                <a:ea typeface="+mj-lt"/>
                <a:cs typeface="+mj-lt"/>
              </a:rPr>
              <a:t>Case Example</a:t>
            </a:r>
          </a:p>
        </p:txBody>
      </p:sp>
    </p:spTree>
    <p:extLst>
      <p:ext uri="{BB962C8B-B14F-4D97-AF65-F5344CB8AC3E}">
        <p14:creationId xmlns:p14="http://schemas.microsoft.com/office/powerpoint/2010/main" val="292052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Patient</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6-year-old female patient</a:t>
            </a:r>
          </a:p>
          <a:p>
            <a:r>
              <a:rPr lang="en-US" dirty="0">
                <a:solidFill>
                  <a:schemeClr val="bg1"/>
                </a:solidFill>
                <a:ea typeface="+mn-lt"/>
                <a:cs typeface="+mn-lt"/>
              </a:rPr>
              <a:t>Initial family concerns</a:t>
            </a:r>
          </a:p>
          <a:p>
            <a:pPr lvl="1"/>
            <a:r>
              <a:rPr lang="en-US" dirty="0">
                <a:solidFill>
                  <a:schemeClr val="bg1"/>
                </a:solidFill>
                <a:ea typeface="+mn-lt"/>
                <a:cs typeface="+mn-lt"/>
              </a:rPr>
              <a:t>Activity level</a:t>
            </a:r>
          </a:p>
          <a:p>
            <a:pPr lvl="1"/>
            <a:r>
              <a:rPr lang="en-US" dirty="0">
                <a:solidFill>
                  <a:schemeClr val="bg1"/>
                </a:solidFill>
                <a:ea typeface="+mn-lt"/>
                <a:cs typeface="+mn-lt"/>
              </a:rPr>
              <a:t>Is she just “big boned”?</a:t>
            </a:r>
          </a:p>
          <a:p>
            <a:pPr lvl="1"/>
            <a:r>
              <a:rPr lang="en-US" dirty="0">
                <a:solidFill>
                  <a:schemeClr val="bg1"/>
                </a:solidFill>
                <a:ea typeface="+mn-lt"/>
                <a:cs typeface="+mn-lt"/>
              </a:rPr>
              <a:t>Why is she not active? </a:t>
            </a:r>
          </a:p>
          <a:p>
            <a:pPr lvl="1"/>
            <a:r>
              <a:rPr lang="en-US" dirty="0">
                <a:solidFill>
                  <a:schemeClr val="bg1"/>
                </a:solidFill>
                <a:ea typeface="+mn-lt"/>
                <a:cs typeface="+mn-lt"/>
              </a:rPr>
              <a:t>Worry about changing family diet</a:t>
            </a:r>
          </a:p>
          <a:p>
            <a:r>
              <a:rPr lang="en-US" dirty="0">
                <a:solidFill>
                  <a:schemeClr val="bg1"/>
                </a:solidFill>
                <a:ea typeface="+mn-lt"/>
                <a:cs typeface="+mn-lt"/>
              </a:rPr>
              <a:t>Strengths </a:t>
            </a:r>
          </a:p>
          <a:p>
            <a:pPr lvl="1"/>
            <a:r>
              <a:rPr lang="en-US" dirty="0">
                <a:solidFill>
                  <a:schemeClr val="bg1"/>
                </a:solidFill>
                <a:ea typeface="+mn-lt"/>
                <a:cs typeface="+mn-lt"/>
              </a:rPr>
              <a:t>Equipment for activities </a:t>
            </a:r>
          </a:p>
          <a:p>
            <a:pPr lvl="1"/>
            <a:r>
              <a:rPr lang="en-US" dirty="0">
                <a:solidFill>
                  <a:schemeClr val="bg1"/>
                </a:solidFill>
                <a:ea typeface="+mn-lt"/>
                <a:cs typeface="+mn-lt"/>
              </a:rPr>
              <a:t>“Social Butterfly”</a:t>
            </a:r>
          </a:p>
          <a:p>
            <a:pPr lvl="1"/>
            <a:r>
              <a:rPr lang="en-US" dirty="0">
                <a:solidFill>
                  <a:schemeClr val="bg1"/>
                </a:solidFill>
                <a:ea typeface="+mn-lt"/>
                <a:cs typeface="+mn-lt"/>
              </a:rPr>
              <a:t>Change is important to family </a:t>
            </a:r>
          </a:p>
          <a:p>
            <a:endParaRPr lang="en-US" dirty="0"/>
          </a:p>
        </p:txBody>
      </p:sp>
    </p:spTree>
    <p:extLst>
      <p:ext uri="{BB962C8B-B14F-4D97-AF65-F5344CB8AC3E}">
        <p14:creationId xmlns:p14="http://schemas.microsoft.com/office/powerpoint/2010/main" val="36290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Further History</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Nutrition</a:t>
            </a:r>
          </a:p>
          <a:p>
            <a:pPr lvl="1"/>
            <a:r>
              <a:rPr lang="en-US" dirty="0">
                <a:solidFill>
                  <a:schemeClr val="bg1"/>
                </a:solidFill>
                <a:ea typeface="+mn-lt"/>
                <a:cs typeface="+mn-lt"/>
              </a:rPr>
              <a:t>Not a picky eater</a:t>
            </a:r>
          </a:p>
          <a:p>
            <a:pPr lvl="1"/>
            <a:r>
              <a:rPr lang="en-US" dirty="0">
                <a:solidFill>
                  <a:schemeClr val="bg1"/>
                </a:solidFill>
                <a:ea typeface="+mn-lt"/>
                <a:cs typeface="+mn-lt"/>
              </a:rPr>
              <a:t>Described as “always hungry” </a:t>
            </a:r>
          </a:p>
          <a:p>
            <a:r>
              <a:rPr lang="en-US" dirty="0">
                <a:solidFill>
                  <a:schemeClr val="bg1"/>
                </a:solidFill>
                <a:ea typeface="+mn-lt"/>
                <a:cs typeface="+mn-lt"/>
              </a:rPr>
              <a:t>Activity</a:t>
            </a:r>
          </a:p>
          <a:p>
            <a:pPr lvl="1"/>
            <a:r>
              <a:rPr lang="en-US" dirty="0">
                <a:solidFill>
                  <a:schemeClr val="bg1"/>
                </a:solidFill>
                <a:ea typeface="+mn-lt"/>
                <a:cs typeface="+mn-lt"/>
              </a:rPr>
              <a:t>Easily fatigued when running</a:t>
            </a:r>
          </a:p>
          <a:p>
            <a:pPr lvl="1"/>
            <a:r>
              <a:rPr lang="en-US" dirty="0">
                <a:solidFill>
                  <a:schemeClr val="bg1"/>
                </a:solidFill>
                <a:ea typeface="+mn-lt"/>
                <a:cs typeface="+mn-lt"/>
              </a:rPr>
              <a:t>Good at bike riding. </a:t>
            </a:r>
          </a:p>
          <a:p>
            <a:r>
              <a:rPr lang="en-US" dirty="0">
                <a:solidFill>
                  <a:schemeClr val="bg1"/>
                </a:solidFill>
                <a:ea typeface="+mn-lt"/>
                <a:cs typeface="+mn-lt"/>
              </a:rPr>
              <a:t>Sleep and Screen time</a:t>
            </a:r>
          </a:p>
          <a:p>
            <a:pPr lvl="1"/>
            <a:r>
              <a:rPr lang="en-US" dirty="0">
                <a:solidFill>
                  <a:schemeClr val="bg1"/>
                </a:solidFill>
                <a:ea typeface="+mn-lt"/>
                <a:cs typeface="+mn-lt"/>
              </a:rPr>
              <a:t>Gets 1-2 hours screen time daily</a:t>
            </a:r>
          </a:p>
          <a:p>
            <a:pPr lvl="1"/>
            <a:r>
              <a:rPr lang="en-US" dirty="0">
                <a:solidFill>
                  <a:schemeClr val="bg1"/>
                </a:solidFill>
                <a:ea typeface="+mn-lt"/>
                <a:cs typeface="+mn-lt"/>
              </a:rPr>
              <a:t>Gets 11 hours of sleep at night</a:t>
            </a:r>
          </a:p>
          <a:p>
            <a:pPr lvl="2"/>
            <a:r>
              <a:rPr lang="en-US" dirty="0">
                <a:solidFill>
                  <a:schemeClr val="bg1"/>
                </a:solidFill>
                <a:ea typeface="+mn-lt"/>
                <a:cs typeface="+mn-lt"/>
              </a:rPr>
              <a:t>Reports snoring</a:t>
            </a:r>
          </a:p>
          <a:p>
            <a:endParaRPr lang="en-US" dirty="0"/>
          </a:p>
        </p:txBody>
      </p:sp>
    </p:spTree>
    <p:extLst>
      <p:ext uri="{BB962C8B-B14F-4D97-AF65-F5344CB8AC3E}">
        <p14:creationId xmlns:p14="http://schemas.microsoft.com/office/powerpoint/2010/main" val="9626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Medical and Surgical History</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Risk factors </a:t>
            </a:r>
          </a:p>
          <a:p>
            <a:pPr lvl="1"/>
            <a:r>
              <a:rPr lang="en-US" dirty="0">
                <a:solidFill>
                  <a:schemeClr val="bg1"/>
                </a:solidFill>
                <a:ea typeface="+mn-lt"/>
                <a:cs typeface="+mn-lt"/>
              </a:rPr>
              <a:t>Maternal obesity</a:t>
            </a:r>
          </a:p>
          <a:p>
            <a:pPr lvl="1"/>
            <a:r>
              <a:rPr lang="en-US" dirty="0">
                <a:solidFill>
                  <a:schemeClr val="bg1"/>
                </a:solidFill>
                <a:ea typeface="+mn-lt"/>
                <a:cs typeface="+mn-lt"/>
              </a:rPr>
              <a:t>Early antibiotics</a:t>
            </a:r>
          </a:p>
          <a:p>
            <a:pPr lvl="1"/>
            <a:r>
              <a:rPr lang="en-US" dirty="0">
                <a:solidFill>
                  <a:schemeClr val="bg1"/>
                </a:solidFill>
                <a:ea typeface="+mn-lt"/>
                <a:cs typeface="+mn-lt"/>
              </a:rPr>
              <a:t>C-section</a:t>
            </a:r>
          </a:p>
          <a:p>
            <a:r>
              <a:rPr lang="en-US" dirty="0">
                <a:solidFill>
                  <a:schemeClr val="bg1"/>
                </a:solidFill>
                <a:ea typeface="+mn-lt"/>
                <a:cs typeface="+mn-lt"/>
              </a:rPr>
              <a:t>Protective factors</a:t>
            </a:r>
          </a:p>
          <a:p>
            <a:pPr lvl="1"/>
            <a:r>
              <a:rPr lang="en-US" dirty="0">
                <a:solidFill>
                  <a:schemeClr val="bg1"/>
                </a:solidFill>
                <a:ea typeface="+mn-lt"/>
                <a:cs typeface="+mn-lt"/>
              </a:rPr>
              <a:t>Breastfeeding</a:t>
            </a:r>
          </a:p>
          <a:p>
            <a:r>
              <a:rPr lang="en-US" dirty="0">
                <a:solidFill>
                  <a:schemeClr val="bg1"/>
                </a:solidFill>
                <a:ea typeface="+mn-lt"/>
                <a:cs typeface="+mn-lt"/>
              </a:rPr>
              <a:t>ADHD</a:t>
            </a:r>
          </a:p>
          <a:p>
            <a:pPr lvl="1"/>
            <a:r>
              <a:rPr lang="en-US" dirty="0">
                <a:solidFill>
                  <a:schemeClr val="bg1"/>
                </a:solidFill>
                <a:ea typeface="+mn-lt"/>
                <a:cs typeface="+mn-lt"/>
              </a:rPr>
              <a:t>Stimulant medication</a:t>
            </a:r>
          </a:p>
          <a:p>
            <a:endParaRPr lang="en-US" dirty="0"/>
          </a:p>
        </p:txBody>
      </p:sp>
    </p:spTree>
    <p:extLst>
      <p:ext uri="{BB962C8B-B14F-4D97-AF65-F5344CB8AC3E}">
        <p14:creationId xmlns:p14="http://schemas.microsoft.com/office/powerpoint/2010/main" val="234874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Growth Chart</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E5132B2E-CF0A-43DC-AEDF-BD25B7094E70}"/>
              </a:ext>
            </a:extLst>
          </p:cNvPr>
          <p:cNvPicPr>
            <a:picLocks noChangeAspect="1"/>
          </p:cNvPicPr>
          <p:nvPr/>
        </p:nvPicPr>
        <p:blipFill>
          <a:blip r:embed="rId5"/>
          <a:stretch>
            <a:fillRect/>
          </a:stretch>
        </p:blipFill>
        <p:spPr>
          <a:xfrm>
            <a:off x="2464717" y="1327610"/>
            <a:ext cx="5005503" cy="4920154"/>
          </a:xfrm>
          <a:prstGeom prst="rect">
            <a:avLst/>
          </a:prstGeom>
        </p:spPr>
      </p:pic>
      <p:sp>
        <p:nvSpPr>
          <p:cNvPr id="2" name="Rectangle: Rounded Corners 1">
            <a:extLst>
              <a:ext uri="{FF2B5EF4-FFF2-40B4-BE49-F238E27FC236}">
                <a16:creationId xmlns:a16="http://schemas.microsoft.com/office/drawing/2014/main" id="{1AD95121-F7C8-41EF-9B33-47EE93D831EB}"/>
              </a:ext>
            </a:extLst>
          </p:cNvPr>
          <p:cNvSpPr/>
          <p:nvPr/>
        </p:nvSpPr>
        <p:spPr>
          <a:xfrm>
            <a:off x="6008915" y="1546367"/>
            <a:ext cx="997528" cy="4153789"/>
          </a:xfrm>
          <a:prstGeom prst="roundRect">
            <a:avLst/>
          </a:prstGeom>
          <a:solidFill>
            <a:srgbClr val="50A0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D09953A4-A659-4D46-8E41-6F776BD02A14}"/>
              </a:ext>
            </a:extLst>
          </p:cNvPr>
          <p:cNvSpPr/>
          <p:nvPr/>
        </p:nvSpPr>
        <p:spPr>
          <a:xfrm>
            <a:off x="4286992" y="2303812"/>
            <a:ext cx="190005" cy="1125187"/>
          </a:xfrm>
          <a:prstGeom prst="downArrow">
            <a:avLst/>
          </a:prstGeom>
          <a:solidFill>
            <a:srgbClr val="50A0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8AB919E3-1294-4978-9793-C00359B27B27}"/>
              </a:ext>
            </a:extLst>
          </p:cNvPr>
          <p:cNvSpPr/>
          <p:nvPr/>
        </p:nvSpPr>
        <p:spPr>
          <a:xfrm>
            <a:off x="5818910" y="954373"/>
            <a:ext cx="190005" cy="1125187"/>
          </a:xfrm>
          <a:prstGeom prst="downArrow">
            <a:avLst/>
          </a:prstGeom>
          <a:solidFill>
            <a:srgbClr val="50A0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06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Family and Social History</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Family History: Obesity, history of bariatric surgery, gallbladder disease, mental health concerns, and type 2 diabetes. </a:t>
            </a:r>
          </a:p>
          <a:p>
            <a:r>
              <a:rPr lang="en-US" dirty="0">
                <a:solidFill>
                  <a:schemeClr val="bg1"/>
                </a:solidFill>
                <a:ea typeface="+mn-lt"/>
                <a:cs typeface="+mn-lt"/>
              </a:rPr>
              <a:t>Social History: </a:t>
            </a:r>
          </a:p>
          <a:p>
            <a:pPr lvl="1"/>
            <a:r>
              <a:rPr lang="en-US" dirty="0">
                <a:solidFill>
                  <a:schemeClr val="bg1"/>
                </a:solidFill>
                <a:ea typeface="+mn-lt"/>
                <a:cs typeface="+mn-lt"/>
              </a:rPr>
              <a:t>Lives with parents and older brother</a:t>
            </a:r>
          </a:p>
          <a:p>
            <a:pPr lvl="1"/>
            <a:r>
              <a:rPr lang="en-US" dirty="0">
                <a:solidFill>
                  <a:schemeClr val="bg1"/>
                </a:solidFill>
                <a:ea typeface="+mn-lt"/>
                <a:cs typeface="+mn-lt"/>
              </a:rPr>
              <a:t>Attends public school</a:t>
            </a:r>
          </a:p>
          <a:p>
            <a:pPr lvl="1"/>
            <a:r>
              <a:rPr lang="en-US" dirty="0">
                <a:solidFill>
                  <a:schemeClr val="bg1"/>
                </a:solidFill>
                <a:ea typeface="+mn-lt"/>
                <a:cs typeface="+mn-lt"/>
              </a:rPr>
              <a:t>Culture </a:t>
            </a:r>
          </a:p>
          <a:p>
            <a:pPr lvl="2"/>
            <a:r>
              <a:rPr lang="en-US" dirty="0">
                <a:solidFill>
                  <a:schemeClr val="bg1"/>
                </a:solidFill>
                <a:ea typeface="+mn-lt"/>
                <a:cs typeface="+mn-lt"/>
              </a:rPr>
              <a:t>First American </a:t>
            </a:r>
          </a:p>
          <a:p>
            <a:pPr lvl="3"/>
            <a:r>
              <a:rPr lang="en-US" dirty="0">
                <a:solidFill>
                  <a:schemeClr val="bg1"/>
                </a:solidFill>
                <a:ea typeface="+mn-lt"/>
                <a:cs typeface="+mn-lt"/>
              </a:rPr>
              <a:t>Chickasaw and Apache</a:t>
            </a:r>
          </a:p>
          <a:p>
            <a:endParaRPr lang="en-US" dirty="0">
              <a:solidFill>
                <a:schemeClr val="bg1"/>
              </a:solidFill>
              <a:ea typeface="+mn-lt"/>
              <a:cs typeface="+mn-lt"/>
            </a:endParaRPr>
          </a:p>
          <a:p>
            <a:endParaRPr lang="en-US" dirty="0"/>
          </a:p>
        </p:txBody>
      </p:sp>
    </p:spTree>
    <p:extLst>
      <p:ext uri="{BB962C8B-B14F-4D97-AF65-F5344CB8AC3E}">
        <p14:creationId xmlns:p14="http://schemas.microsoft.com/office/powerpoint/2010/main" val="76356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ROS</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General </a:t>
            </a:r>
          </a:p>
          <a:p>
            <a:pPr lvl="1"/>
            <a:r>
              <a:rPr lang="en-US" dirty="0">
                <a:solidFill>
                  <a:schemeClr val="bg1"/>
                </a:solidFill>
                <a:ea typeface="+mn-lt"/>
                <a:cs typeface="+mn-lt"/>
              </a:rPr>
              <a:t>Denies fevers or recent illness</a:t>
            </a:r>
          </a:p>
          <a:p>
            <a:r>
              <a:rPr lang="en-US" dirty="0">
                <a:solidFill>
                  <a:schemeClr val="bg1"/>
                </a:solidFill>
                <a:ea typeface="+mn-lt"/>
                <a:cs typeface="+mn-lt"/>
              </a:rPr>
              <a:t>ENT </a:t>
            </a:r>
          </a:p>
          <a:p>
            <a:pPr lvl="1"/>
            <a:r>
              <a:rPr lang="en-US" dirty="0">
                <a:solidFill>
                  <a:schemeClr val="bg1"/>
                </a:solidFill>
                <a:ea typeface="+mn-lt"/>
                <a:cs typeface="+mn-lt"/>
              </a:rPr>
              <a:t>Reports snoring</a:t>
            </a:r>
          </a:p>
          <a:p>
            <a:r>
              <a:rPr lang="en-US" dirty="0">
                <a:solidFill>
                  <a:schemeClr val="bg1"/>
                </a:solidFill>
                <a:ea typeface="+mn-lt"/>
                <a:cs typeface="+mn-lt"/>
              </a:rPr>
              <a:t>Resp </a:t>
            </a:r>
          </a:p>
          <a:p>
            <a:pPr lvl="1"/>
            <a:r>
              <a:rPr lang="en-US" dirty="0">
                <a:solidFill>
                  <a:schemeClr val="bg1"/>
                </a:solidFill>
                <a:ea typeface="+mn-lt"/>
                <a:cs typeface="+mn-lt"/>
              </a:rPr>
              <a:t>Short of breath with activity</a:t>
            </a:r>
          </a:p>
          <a:p>
            <a:r>
              <a:rPr lang="en-US" dirty="0">
                <a:solidFill>
                  <a:schemeClr val="bg1"/>
                </a:solidFill>
                <a:ea typeface="+mn-lt"/>
                <a:cs typeface="+mn-lt"/>
              </a:rPr>
              <a:t>Skin</a:t>
            </a:r>
          </a:p>
          <a:p>
            <a:pPr lvl="1"/>
            <a:r>
              <a:rPr lang="en-US" dirty="0">
                <a:solidFill>
                  <a:schemeClr val="bg1"/>
                </a:solidFill>
                <a:ea typeface="+mn-lt"/>
                <a:cs typeface="+mn-lt"/>
              </a:rPr>
              <a:t>Positive for darkening of skin around neck and underarms</a:t>
            </a:r>
          </a:p>
          <a:p>
            <a:r>
              <a:rPr lang="en-US" dirty="0">
                <a:solidFill>
                  <a:schemeClr val="bg1"/>
                </a:solidFill>
                <a:ea typeface="+mn-lt"/>
                <a:cs typeface="+mn-lt"/>
              </a:rPr>
              <a:t>MSK </a:t>
            </a:r>
          </a:p>
          <a:p>
            <a:pPr lvl="1"/>
            <a:r>
              <a:rPr lang="en-US" dirty="0">
                <a:solidFill>
                  <a:schemeClr val="bg1"/>
                </a:solidFill>
                <a:ea typeface="+mn-lt"/>
                <a:cs typeface="+mn-lt"/>
              </a:rPr>
              <a:t>Will complain of pain with activity – unsure if pain or “boredom”</a:t>
            </a:r>
          </a:p>
          <a:p>
            <a:r>
              <a:rPr lang="en-US" dirty="0">
                <a:solidFill>
                  <a:schemeClr val="bg1"/>
                </a:solidFill>
                <a:ea typeface="+mn-lt"/>
                <a:cs typeface="+mn-lt"/>
              </a:rPr>
              <a:t>Sleep </a:t>
            </a:r>
          </a:p>
          <a:p>
            <a:pPr lvl="1"/>
            <a:r>
              <a:rPr lang="en-US" dirty="0">
                <a:solidFill>
                  <a:schemeClr val="bg1"/>
                </a:solidFill>
                <a:ea typeface="+mn-lt"/>
                <a:cs typeface="+mn-lt"/>
              </a:rPr>
              <a:t>Snoring, denies pauses in breathing</a:t>
            </a:r>
          </a:p>
          <a:p>
            <a:r>
              <a:rPr lang="en-US" dirty="0">
                <a:solidFill>
                  <a:schemeClr val="bg1"/>
                </a:solidFill>
                <a:ea typeface="+mn-lt"/>
                <a:cs typeface="+mn-lt"/>
              </a:rPr>
              <a:t>Neuro, </a:t>
            </a:r>
            <a:r>
              <a:rPr lang="en-US" dirty="0" err="1">
                <a:solidFill>
                  <a:schemeClr val="bg1"/>
                </a:solidFill>
                <a:ea typeface="+mn-lt"/>
                <a:cs typeface="+mn-lt"/>
              </a:rPr>
              <a:t>Pysch</a:t>
            </a:r>
            <a:r>
              <a:rPr lang="en-US" dirty="0">
                <a:solidFill>
                  <a:schemeClr val="bg1"/>
                </a:solidFill>
                <a:ea typeface="+mn-lt"/>
                <a:cs typeface="+mn-lt"/>
              </a:rPr>
              <a:t>, GU, GI, CV, and Endo systems negative.</a:t>
            </a:r>
          </a:p>
        </p:txBody>
      </p:sp>
    </p:spTree>
    <p:extLst>
      <p:ext uri="{BB962C8B-B14F-4D97-AF65-F5344CB8AC3E}">
        <p14:creationId xmlns:p14="http://schemas.microsoft.com/office/powerpoint/2010/main" val="2485708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Vital Signs and Physical Exam</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Weight - 62.46 kg (137.57 </a:t>
            </a:r>
            <a:r>
              <a:rPr lang="en-US" dirty="0" err="1">
                <a:solidFill>
                  <a:schemeClr val="bg1"/>
                </a:solidFill>
                <a:ea typeface="+mn-lt"/>
                <a:cs typeface="+mn-lt"/>
              </a:rPr>
              <a:t>lbs</a:t>
            </a:r>
            <a:r>
              <a:rPr lang="en-US" dirty="0">
                <a:solidFill>
                  <a:schemeClr val="bg1"/>
                </a:solidFill>
                <a:ea typeface="+mn-lt"/>
                <a:cs typeface="+mn-lt"/>
              </a:rPr>
              <a:t>)</a:t>
            </a:r>
          </a:p>
          <a:p>
            <a:r>
              <a:rPr lang="en-US" dirty="0">
                <a:solidFill>
                  <a:schemeClr val="bg1"/>
                </a:solidFill>
                <a:ea typeface="+mn-lt"/>
                <a:cs typeface="+mn-lt"/>
              </a:rPr>
              <a:t>Height  - 128.27 cm (50.5 in)</a:t>
            </a:r>
          </a:p>
          <a:p>
            <a:r>
              <a:rPr lang="en-US" dirty="0">
                <a:solidFill>
                  <a:schemeClr val="bg1"/>
                </a:solidFill>
                <a:ea typeface="+mn-lt"/>
                <a:cs typeface="+mn-lt"/>
              </a:rPr>
              <a:t>BMI - 37.96, 197% of the 95th percentile</a:t>
            </a:r>
          </a:p>
          <a:p>
            <a:r>
              <a:rPr lang="en-US" dirty="0">
                <a:solidFill>
                  <a:schemeClr val="bg1"/>
                </a:solidFill>
                <a:ea typeface="+mn-lt"/>
                <a:cs typeface="+mn-lt"/>
              </a:rPr>
              <a:t>BP 115/51 </a:t>
            </a:r>
          </a:p>
          <a:p>
            <a:pPr lvl="1"/>
            <a:r>
              <a:rPr lang="en-US" dirty="0">
                <a:solidFill>
                  <a:schemeClr val="bg1"/>
                </a:solidFill>
                <a:ea typeface="+mn-lt"/>
                <a:cs typeface="+mn-lt"/>
              </a:rPr>
              <a:t>Stage 1 HTN for age, sex, and height</a:t>
            </a:r>
          </a:p>
          <a:p>
            <a:r>
              <a:rPr lang="en-US" dirty="0">
                <a:solidFill>
                  <a:schemeClr val="bg1"/>
                </a:solidFill>
                <a:ea typeface="+mn-lt"/>
                <a:cs typeface="+mn-lt"/>
              </a:rPr>
              <a:t>Exam findings </a:t>
            </a:r>
          </a:p>
          <a:p>
            <a:pPr lvl="1"/>
            <a:r>
              <a:rPr lang="en-US" dirty="0">
                <a:solidFill>
                  <a:schemeClr val="bg1"/>
                </a:solidFill>
                <a:ea typeface="+mn-lt"/>
                <a:cs typeface="+mn-lt"/>
              </a:rPr>
              <a:t>Acanthosis noted on neck</a:t>
            </a:r>
          </a:p>
          <a:p>
            <a:pPr lvl="1"/>
            <a:r>
              <a:rPr lang="en-US" dirty="0">
                <a:solidFill>
                  <a:schemeClr val="bg1"/>
                </a:solidFill>
                <a:ea typeface="+mn-lt"/>
                <a:cs typeface="+mn-lt"/>
              </a:rPr>
              <a:t>Sexual Maturity Rating - I</a:t>
            </a:r>
          </a:p>
          <a:p>
            <a:pPr lvl="1"/>
            <a:r>
              <a:rPr lang="en-US" dirty="0">
                <a:solidFill>
                  <a:schemeClr val="bg1"/>
                </a:solidFill>
                <a:ea typeface="+mn-lt"/>
                <a:cs typeface="+mn-lt"/>
              </a:rPr>
              <a:t>No hepatomegaly palpable</a:t>
            </a:r>
          </a:p>
          <a:p>
            <a:pPr lvl="2"/>
            <a:r>
              <a:rPr lang="en-US" dirty="0">
                <a:solidFill>
                  <a:schemeClr val="bg1"/>
                </a:solidFill>
                <a:ea typeface="+mn-lt"/>
                <a:cs typeface="+mn-lt"/>
              </a:rPr>
              <a:t>Difficult exam due to habitus</a:t>
            </a:r>
          </a:p>
          <a:p>
            <a:pPr lvl="1"/>
            <a:r>
              <a:rPr lang="en-US" dirty="0">
                <a:solidFill>
                  <a:schemeClr val="bg1"/>
                </a:solidFill>
                <a:ea typeface="+mn-lt"/>
                <a:cs typeface="+mn-lt"/>
              </a:rPr>
              <a:t>Lungs clear, normal S1, S2 no murmur</a:t>
            </a:r>
          </a:p>
          <a:p>
            <a:pPr lvl="1"/>
            <a:r>
              <a:rPr lang="en-US" dirty="0">
                <a:solidFill>
                  <a:schemeClr val="bg1"/>
                </a:solidFill>
                <a:ea typeface="+mn-lt"/>
                <a:cs typeface="+mn-lt"/>
              </a:rPr>
              <a:t>Full ROM of major joints  </a:t>
            </a:r>
          </a:p>
          <a:p>
            <a:endParaRPr lang="en-US" dirty="0">
              <a:solidFill>
                <a:schemeClr val="bg1"/>
              </a:solidFill>
              <a:ea typeface="+mn-lt"/>
              <a:cs typeface="+mn-lt"/>
            </a:endParaRPr>
          </a:p>
        </p:txBody>
      </p:sp>
    </p:spTree>
    <p:extLst>
      <p:ext uri="{BB962C8B-B14F-4D97-AF65-F5344CB8AC3E}">
        <p14:creationId xmlns:p14="http://schemas.microsoft.com/office/powerpoint/2010/main" val="371352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Laboratory Results</a:t>
            </a:r>
          </a:p>
        </p:txBody>
      </p:sp>
      <p:graphicFrame>
        <p:nvGraphicFramePr>
          <p:cNvPr id="9" name="Table 8">
            <a:extLst>
              <a:ext uri="{FF2B5EF4-FFF2-40B4-BE49-F238E27FC236}">
                <a16:creationId xmlns:a16="http://schemas.microsoft.com/office/drawing/2014/main" id="{68958D98-9C68-449D-AAC5-226AE6F9C4BA}"/>
              </a:ext>
            </a:extLst>
          </p:cNvPr>
          <p:cNvGraphicFramePr>
            <a:graphicFrameLocks noGrp="1"/>
          </p:cNvGraphicFramePr>
          <p:nvPr>
            <p:extLst>
              <p:ext uri="{D42A27DB-BD31-4B8C-83A1-F6EECF244321}">
                <p14:modId xmlns:p14="http://schemas.microsoft.com/office/powerpoint/2010/main" val="881486865"/>
              </p:ext>
            </p:extLst>
          </p:nvPr>
        </p:nvGraphicFramePr>
        <p:xfrm>
          <a:off x="935796" y="1798028"/>
          <a:ext cx="2788786" cy="3560616"/>
        </p:xfrm>
        <a:graphic>
          <a:graphicData uri="http://schemas.openxmlformats.org/drawingml/2006/table">
            <a:tbl>
              <a:tblPr firstRow="1" firstCol="1" bandRow="1">
                <a:tableStyleId>{5C22544A-7EE6-4342-B048-85BDC9FD1C3A}</a:tableStyleId>
              </a:tblPr>
              <a:tblGrid>
                <a:gridCol w="1394393">
                  <a:extLst>
                    <a:ext uri="{9D8B030D-6E8A-4147-A177-3AD203B41FA5}">
                      <a16:colId xmlns:a16="http://schemas.microsoft.com/office/drawing/2014/main" val="1996891755"/>
                    </a:ext>
                  </a:extLst>
                </a:gridCol>
                <a:gridCol w="1394393">
                  <a:extLst>
                    <a:ext uri="{9D8B030D-6E8A-4147-A177-3AD203B41FA5}">
                      <a16:colId xmlns:a16="http://schemas.microsoft.com/office/drawing/2014/main" val="125742277"/>
                    </a:ext>
                  </a:extLst>
                </a:gridCol>
              </a:tblGrid>
              <a:tr h="395624">
                <a:tc>
                  <a:txBody>
                    <a:bodyPr/>
                    <a:lstStyle/>
                    <a:p>
                      <a:pPr marL="0" marR="0">
                        <a:lnSpc>
                          <a:spcPct val="107000"/>
                        </a:lnSpc>
                        <a:spcBef>
                          <a:spcPts val="0"/>
                        </a:spcBef>
                        <a:spcAft>
                          <a:spcPts val="0"/>
                        </a:spcAft>
                      </a:pPr>
                      <a:r>
                        <a:rPr lang="en-US" sz="2000" i="1" dirty="0">
                          <a:effectLst/>
                        </a:rPr>
                        <a:t>Labs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extLst>
                  <a:ext uri="{0D108BD9-81ED-4DB2-BD59-A6C34878D82A}">
                    <a16:rowId xmlns:a16="http://schemas.microsoft.com/office/drawing/2014/main" val="1614379737"/>
                  </a:ext>
                </a:extLst>
              </a:tr>
              <a:tr h="395624">
                <a:tc>
                  <a:txBody>
                    <a:bodyPr/>
                    <a:lstStyle/>
                    <a:p>
                      <a:pPr marL="0" marR="0">
                        <a:lnSpc>
                          <a:spcPct val="107000"/>
                        </a:lnSpc>
                        <a:spcBef>
                          <a:spcPts val="0"/>
                        </a:spcBef>
                        <a:spcAft>
                          <a:spcPts val="0"/>
                        </a:spcAft>
                      </a:pPr>
                      <a:r>
                        <a:rPr lang="en-US" sz="2000" dirty="0">
                          <a:effectLst/>
                        </a:rPr>
                        <a:t>Glucose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577208132"/>
                  </a:ext>
                </a:extLst>
              </a:tr>
              <a:tr h="395624">
                <a:tc>
                  <a:txBody>
                    <a:bodyPr/>
                    <a:lstStyle/>
                    <a:p>
                      <a:pPr marL="0" marR="0">
                        <a:lnSpc>
                          <a:spcPct val="107000"/>
                        </a:lnSpc>
                        <a:spcBef>
                          <a:spcPts val="0"/>
                        </a:spcBef>
                        <a:spcAft>
                          <a:spcPts val="0"/>
                        </a:spcAft>
                      </a:pPr>
                      <a:r>
                        <a:rPr lang="en-US" sz="2000" dirty="0">
                          <a:effectLst/>
                        </a:rPr>
                        <a:t>A1C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675636427"/>
                  </a:ext>
                </a:extLst>
              </a:tr>
              <a:tr h="395624">
                <a:tc>
                  <a:txBody>
                    <a:bodyPr/>
                    <a:lstStyle/>
                    <a:p>
                      <a:pPr marL="0" marR="0">
                        <a:lnSpc>
                          <a:spcPct val="107000"/>
                        </a:lnSpc>
                        <a:spcBef>
                          <a:spcPts val="0"/>
                        </a:spcBef>
                        <a:spcAft>
                          <a:spcPts val="0"/>
                        </a:spcAft>
                      </a:pPr>
                      <a:r>
                        <a:rPr lang="en-US" sz="2000" dirty="0">
                          <a:effectLst/>
                        </a:rPr>
                        <a:t>ALT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361193708"/>
                  </a:ext>
                </a:extLst>
              </a:tr>
              <a:tr h="395624">
                <a:tc>
                  <a:txBody>
                    <a:bodyPr/>
                    <a:lstStyle/>
                    <a:p>
                      <a:pPr marL="0" marR="0">
                        <a:lnSpc>
                          <a:spcPct val="107000"/>
                        </a:lnSpc>
                        <a:spcBef>
                          <a:spcPts val="0"/>
                        </a:spcBef>
                        <a:spcAft>
                          <a:spcPts val="0"/>
                        </a:spcAft>
                      </a:pPr>
                      <a:r>
                        <a:rPr lang="en-US" sz="2000" dirty="0">
                          <a:effectLst/>
                        </a:rPr>
                        <a:t>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132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765288414"/>
                  </a:ext>
                </a:extLst>
              </a:tr>
              <a:tr h="395624">
                <a:tc>
                  <a:txBody>
                    <a:bodyPr/>
                    <a:lstStyle/>
                    <a:p>
                      <a:pPr marL="0" marR="0">
                        <a:lnSpc>
                          <a:spcPct val="107000"/>
                        </a:lnSpc>
                        <a:spcBef>
                          <a:spcPts val="0"/>
                        </a:spcBef>
                        <a:spcAft>
                          <a:spcPts val="0"/>
                        </a:spcAft>
                      </a:pPr>
                      <a:r>
                        <a:rPr lang="en-US" sz="2000" dirty="0">
                          <a:effectLst/>
                        </a:rPr>
                        <a:t>TG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367923862"/>
                  </a:ext>
                </a:extLst>
              </a:tr>
              <a:tr h="395624">
                <a:tc>
                  <a:txBody>
                    <a:bodyPr/>
                    <a:lstStyle/>
                    <a:p>
                      <a:pPr marL="0" marR="0">
                        <a:lnSpc>
                          <a:spcPct val="107000"/>
                        </a:lnSpc>
                        <a:spcBef>
                          <a:spcPts val="0"/>
                        </a:spcBef>
                        <a:spcAft>
                          <a:spcPts val="0"/>
                        </a:spcAft>
                      </a:pPr>
                      <a:r>
                        <a:rPr lang="en-US" sz="2000" dirty="0">
                          <a:effectLst/>
                        </a:rPr>
                        <a:t>LDL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422503674"/>
                  </a:ext>
                </a:extLst>
              </a:tr>
              <a:tr h="395624">
                <a:tc>
                  <a:txBody>
                    <a:bodyPr/>
                    <a:lstStyle/>
                    <a:p>
                      <a:pPr marL="0" marR="0">
                        <a:lnSpc>
                          <a:spcPct val="107000"/>
                        </a:lnSpc>
                        <a:spcBef>
                          <a:spcPts val="0"/>
                        </a:spcBef>
                        <a:spcAft>
                          <a:spcPts val="0"/>
                        </a:spcAft>
                      </a:pPr>
                      <a:r>
                        <a:rPr lang="en-US" sz="2000" dirty="0">
                          <a:effectLst/>
                        </a:rPr>
                        <a:t>HDL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3423106235"/>
                  </a:ext>
                </a:extLst>
              </a:tr>
              <a:tr h="395624">
                <a:tc>
                  <a:txBody>
                    <a:bodyPr/>
                    <a:lstStyle/>
                    <a:p>
                      <a:pPr marL="0" marR="0">
                        <a:lnSpc>
                          <a:spcPct val="107000"/>
                        </a:lnSpc>
                        <a:spcBef>
                          <a:spcPts val="0"/>
                        </a:spcBef>
                        <a:spcAft>
                          <a:spcPts val="0"/>
                        </a:spcAft>
                      </a:pPr>
                      <a:r>
                        <a:rPr lang="en-US" sz="2000" i="1" dirty="0">
                          <a:solidFill>
                            <a:schemeClr val="tx1"/>
                          </a:solidFill>
                          <a:effectLst/>
                        </a:rPr>
                        <a:t>Visit</a:t>
                      </a:r>
                      <a:endParaRPr lang="en-US"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lnSpc>
                          <a:spcPct val="107000"/>
                        </a:lnSpc>
                        <a:spcBef>
                          <a:spcPts val="0"/>
                        </a:spcBef>
                        <a:spcAft>
                          <a:spcPts val="0"/>
                        </a:spcAft>
                      </a:pPr>
                      <a:r>
                        <a:rPr lang="en-US" sz="2000" dirty="0">
                          <a:effectLst/>
                        </a:rPr>
                        <a:t>Initial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477656"/>
                  </a:ext>
                </a:extLst>
              </a:tr>
            </a:tbl>
          </a:graphicData>
        </a:graphic>
      </p:graphicFrame>
      <p:sp>
        <p:nvSpPr>
          <p:cNvPr id="13" name="Content Placeholder 2">
            <a:extLst>
              <a:ext uri="{FF2B5EF4-FFF2-40B4-BE49-F238E27FC236}">
                <a16:creationId xmlns:a16="http://schemas.microsoft.com/office/drawing/2014/main" id="{629ED352-7D24-4939-89FC-B964610D3986}"/>
              </a:ext>
            </a:extLst>
          </p:cNvPr>
          <p:cNvSpPr txBox="1">
            <a:spLocks/>
          </p:cNvSpPr>
          <p:nvPr/>
        </p:nvSpPr>
        <p:spPr>
          <a:xfrm>
            <a:off x="4521199" y="1669367"/>
            <a:ext cx="515234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Genetic Testing through uncovering rare obesity program - indeterminate</a:t>
            </a:r>
          </a:p>
        </p:txBody>
      </p:sp>
    </p:spTree>
    <p:extLst>
      <p:ext uri="{BB962C8B-B14F-4D97-AF65-F5344CB8AC3E}">
        <p14:creationId xmlns:p14="http://schemas.microsoft.com/office/powerpoint/2010/main" val="138628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Management</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Obesity, Elevated blood pressure, Insulin resistance, Hypertriglyceridemia, Hypoalphalipoproteinemia, Exercise</a:t>
            </a:r>
          </a:p>
          <a:p>
            <a:pPr lvl="1"/>
            <a:r>
              <a:rPr lang="en-US" dirty="0">
                <a:solidFill>
                  <a:schemeClr val="bg1"/>
                </a:solidFill>
                <a:ea typeface="+mn-lt"/>
                <a:cs typeface="+mn-lt"/>
              </a:rPr>
              <a:t>Motivational Interviewing </a:t>
            </a:r>
          </a:p>
          <a:p>
            <a:pPr lvl="1"/>
            <a:r>
              <a:rPr lang="en-US" dirty="0">
                <a:solidFill>
                  <a:schemeClr val="bg1"/>
                </a:solidFill>
                <a:ea typeface="+mn-lt"/>
                <a:cs typeface="+mn-lt"/>
              </a:rPr>
              <a:t>SMART Goal Setting Techniques</a:t>
            </a:r>
          </a:p>
          <a:p>
            <a:r>
              <a:rPr lang="en-US" dirty="0">
                <a:solidFill>
                  <a:schemeClr val="bg1"/>
                </a:solidFill>
                <a:ea typeface="+mn-lt"/>
                <a:cs typeface="+mn-lt"/>
              </a:rPr>
              <a:t>Initial  Goals based on family response to education</a:t>
            </a:r>
          </a:p>
          <a:p>
            <a:pPr lvl="1"/>
            <a:r>
              <a:rPr lang="en-US" dirty="0">
                <a:solidFill>
                  <a:schemeClr val="bg1"/>
                </a:solidFill>
                <a:ea typeface="+mn-lt"/>
                <a:cs typeface="+mn-lt"/>
              </a:rPr>
              <a:t>Eat the colors of the rainbow over the next two weeks</a:t>
            </a:r>
          </a:p>
          <a:p>
            <a:pPr lvl="1"/>
            <a:r>
              <a:rPr lang="en-US" dirty="0">
                <a:solidFill>
                  <a:schemeClr val="bg1"/>
                </a:solidFill>
                <a:ea typeface="+mn-lt"/>
                <a:cs typeface="+mn-lt"/>
              </a:rPr>
              <a:t>Trial a 10-minute kids exercise video as a family</a:t>
            </a:r>
          </a:p>
          <a:p>
            <a:r>
              <a:rPr lang="en-US" dirty="0">
                <a:solidFill>
                  <a:schemeClr val="bg1"/>
                </a:solidFill>
                <a:ea typeface="+mn-lt"/>
                <a:cs typeface="+mn-lt"/>
              </a:rPr>
              <a:t>Strengths Identified</a:t>
            </a:r>
          </a:p>
          <a:p>
            <a:pPr lvl="1"/>
            <a:r>
              <a:rPr lang="en-US" dirty="0">
                <a:solidFill>
                  <a:schemeClr val="bg1"/>
                </a:solidFill>
                <a:ea typeface="+mn-lt"/>
                <a:cs typeface="+mn-lt"/>
              </a:rPr>
              <a:t>Strong family support</a:t>
            </a:r>
          </a:p>
          <a:p>
            <a:r>
              <a:rPr lang="en-US" dirty="0">
                <a:solidFill>
                  <a:schemeClr val="bg1"/>
                </a:solidFill>
                <a:ea typeface="+mn-lt"/>
                <a:cs typeface="+mn-lt"/>
              </a:rPr>
              <a:t>Follow up in 2 weeks, then every 4-6 weeks</a:t>
            </a:r>
          </a:p>
          <a:p>
            <a:r>
              <a:rPr lang="en-US" dirty="0">
                <a:solidFill>
                  <a:schemeClr val="bg1"/>
                </a:solidFill>
                <a:ea typeface="+mn-lt"/>
                <a:cs typeface="+mn-lt"/>
              </a:rPr>
              <a:t>During follow ups, early adrenarche found</a:t>
            </a:r>
          </a:p>
        </p:txBody>
      </p:sp>
    </p:spTree>
    <p:extLst>
      <p:ext uri="{BB962C8B-B14F-4D97-AF65-F5344CB8AC3E}">
        <p14:creationId xmlns:p14="http://schemas.microsoft.com/office/powerpoint/2010/main" val="270066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694" y="191505"/>
            <a:ext cx="10515600" cy="1325563"/>
          </a:xfrm>
        </p:spPr>
        <p:txBody>
          <a:bodyPr/>
          <a:lstStyle/>
          <a:p>
            <a:r>
              <a:rPr lang="en-US">
                <a:solidFill>
                  <a:schemeClr val="bg1"/>
                </a:solidFill>
              </a:rPr>
              <a:t>Learning Objectives</a:t>
            </a:r>
            <a:endParaRPr lang="en-US">
              <a:solidFill>
                <a:schemeClr val="bg1"/>
              </a:solidFill>
              <a:cs typeface="Calibri Light"/>
            </a:endParaRPr>
          </a:p>
        </p:txBody>
      </p:sp>
      <p:sp>
        <p:nvSpPr>
          <p:cNvPr id="3" name="Content Placeholder 2"/>
          <p:cNvSpPr>
            <a:spLocks noGrp="1"/>
          </p:cNvSpPr>
          <p:nvPr>
            <p:ph idx="1"/>
          </p:nvPr>
        </p:nvSpPr>
        <p:spPr>
          <a:xfrm>
            <a:off x="413795" y="1516967"/>
            <a:ext cx="9107348" cy="4351338"/>
          </a:xfrm>
        </p:spPr>
        <p:txBody>
          <a:bodyPr vert="horz" lIns="91440" tIns="45720" rIns="91440" bIns="45720" rtlCol="0" anchor="t">
            <a:normAutofit/>
          </a:bodyPr>
          <a:lstStyle/>
          <a:p>
            <a:pPr marL="514350" indent="-514350" fontAlgn="base">
              <a:buFont typeface="+mj-lt"/>
              <a:buAutoNum type="arabicPeriod"/>
            </a:pPr>
            <a:r>
              <a:rPr lang="en-US" dirty="0">
                <a:solidFill>
                  <a:schemeClr val="bg1"/>
                </a:solidFill>
              </a:rPr>
              <a:t>Recognize how best practices for pediatric obesity management can be applied in an Indian Health Service setting.  </a:t>
            </a:r>
            <a:endParaRPr lang="en-US" dirty="0">
              <a:solidFill>
                <a:schemeClr val="bg1"/>
              </a:solidFill>
              <a:cs typeface="Calibri"/>
            </a:endParaRPr>
          </a:p>
          <a:p>
            <a:pPr marL="514350" indent="-514350" fontAlgn="base">
              <a:buFont typeface="+mj-lt"/>
              <a:buAutoNum type="arabicPeriod"/>
            </a:pPr>
            <a:r>
              <a:rPr lang="en-US" dirty="0">
                <a:solidFill>
                  <a:schemeClr val="bg1"/>
                </a:solidFill>
              </a:rPr>
              <a:t>Identify strengths of a team-based approach to pediatric obesity management.  </a:t>
            </a:r>
            <a:endParaRPr lang="en-US" dirty="0">
              <a:solidFill>
                <a:schemeClr val="bg1"/>
              </a:solidFill>
              <a:cs typeface="Calibri"/>
            </a:endParaRPr>
          </a:p>
          <a:p>
            <a:pPr marL="514350" indent="-514350" fontAlgn="base">
              <a:buFont typeface="+mj-lt"/>
              <a:buAutoNum type="arabicPeriod"/>
            </a:pPr>
            <a:r>
              <a:rPr lang="en-US" dirty="0">
                <a:solidFill>
                  <a:schemeClr val="bg1"/>
                </a:solidFill>
              </a:rPr>
              <a:t>Be informed on how to integrate these principles of care into their daily practice. </a:t>
            </a:r>
            <a:r>
              <a:rPr lang="en-US" dirty="0"/>
              <a:t> </a:t>
            </a:r>
          </a:p>
          <a:p>
            <a:endParaRPr lang="en-US" dirty="0"/>
          </a:p>
        </p:txBody>
      </p:sp>
      <p:pic>
        <p:nvPicPr>
          <p:cNvPr id="7" name="Picture 5">
            <a:extLst>
              <a:ext uri="{FF2B5EF4-FFF2-40B4-BE49-F238E27FC236}">
                <a16:creationId xmlns:a16="http://schemas.microsoft.com/office/drawing/2014/main" id="{AF1F0A33-4C8B-5579-A6C8-8A424EEAC014}"/>
              </a:ext>
            </a:extLst>
          </p:cNvPr>
          <p:cNvPicPr>
            <a:picLocks noChangeAspect="1"/>
          </p:cNvPicPr>
          <p:nvPr/>
        </p:nvPicPr>
        <p:blipFill>
          <a:blip r:embed="rId4"/>
          <a:stretch>
            <a:fillRect/>
          </a:stretch>
        </p:blipFill>
        <p:spPr>
          <a:xfrm>
            <a:off x="9914811" y="162206"/>
            <a:ext cx="1567319" cy="1306565"/>
          </a:xfrm>
          <a:prstGeom prst="rect">
            <a:avLst/>
          </a:prstGeom>
        </p:spPr>
      </p:pic>
    </p:spTree>
    <p:extLst>
      <p:ext uri="{BB962C8B-B14F-4D97-AF65-F5344CB8AC3E}">
        <p14:creationId xmlns:p14="http://schemas.microsoft.com/office/powerpoint/2010/main" val="3737947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Progress</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Goals</a:t>
            </a:r>
          </a:p>
          <a:p>
            <a:pPr lvl="1"/>
            <a:r>
              <a:rPr lang="en-US" dirty="0">
                <a:solidFill>
                  <a:schemeClr val="bg1"/>
                </a:solidFill>
                <a:ea typeface="+mn-lt"/>
                <a:cs typeface="+mn-lt"/>
              </a:rPr>
              <a:t>Using reminder signs to work on a routine (picture schedule)</a:t>
            </a:r>
          </a:p>
          <a:p>
            <a:pPr lvl="1"/>
            <a:r>
              <a:rPr lang="en-US" dirty="0">
                <a:solidFill>
                  <a:schemeClr val="bg1"/>
                </a:solidFill>
                <a:ea typeface="+mn-lt"/>
                <a:cs typeface="+mn-lt"/>
              </a:rPr>
              <a:t>30 minutes of moderate physical activity 5 times a week</a:t>
            </a:r>
          </a:p>
          <a:p>
            <a:pPr lvl="1"/>
            <a:r>
              <a:rPr lang="en-US" dirty="0">
                <a:solidFill>
                  <a:schemeClr val="bg1"/>
                </a:solidFill>
                <a:ea typeface="+mn-lt"/>
                <a:cs typeface="+mn-lt"/>
              </a:rPr>
              <a:t>Continue to focus on eating colors of the rainbow, trying a new fruit or vegetable every 1-2 weeks </a:t>
            </a:r>
          </a:p>
          <a:p>
            <a:pPr lvl="1"/>
            <a:r>
              <a:rPr lang="en-US" dirty="0">
                <a:solidFill>
                  <a:schemeClr val="bg1"/>
                </a:solidFill>
                <a:ea typeface="+mn-lt"/>
                <a:cs typeface="+mn-lt"/>
              </a:rPr>
              <a:t>Ride bike 3 times per week for at least 10 minutes </a:t>
            </a:r>
          </a:p>
          <a:p>
            <a:pPr lvl="1"/>
            <a:r>
              <a:rPr lang="en-US" dirty="0">
                <a:solidFill>
                  <a:schemeClr val="bg1"/>
                </a:solidFill>
                <a:ea typeface="+mn-lt"/>
                <a:cs typeface="+mn-lt"/>
              </a:rPr>
              <a:t>Stretches and dance work outs (online) 3 x per week</a:t>
            </a:r>
          </a:p>
        </p:txBody>
      </p:sp>
    </p:spTree>
    <p:extLst>
      <p:ext uri="{BB962C8B-B14F-4D97-AF65-F5344CB8AC3E}">
        <p14:creationId xmlns:p14="http://schemas.microsoft.com/office/powerpoint/2010/main" val="789124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Progress in Labs</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graphicFrame>
        <p:nvGraphicFramePr>
          <p:cNvPr id="6" name="Table 5">
            <a:extLst>
              <a:ext uri="{FF2B5EF4-FFF2-40B4-BE49-F238E27FC236}">
                <a16:creationId xmlns:a16="http://schemas.microsoft.com/office/drawing/2014/main" id="{F1BDFD78-7DD0-4DED-96EE-FCCD3D0888EC}"/>
              </a:ext>
            </a:extLst>
          </p:cNvPr>
          <p:cNvGraphicFramePr>
            <a:graphicFrameLocks noGrp="1"/>
          </p:cNvGraphicFramePr>
          <p:nvPr>
            <p:extLst>
              <p:ext uri="{D42A27DB-BD31-4B8C-83A1-F6EECF244321}">
                <p14:modId xmlns:p14="http://schemas.microsoft.com/office/powerpoint/2010/main" val="891673912"/>
              </p:ext>
            </p:extLst>
          </p:nvPr>
        </p:nvGraphicFramePr>
        <p:xfrm>
          <a:off x="935796" y="1912328"/>
          <a:ext cx="8368146" cy="3560616"/>
        </p:xfrm>
        <a:graphic>
          <a:graphicData uri="http://schemas.openxmlformats.org/drawingml/2006/table">
            <a:tbl>
              <a:tblPr firstRow="1" firstCol="1" bandRow="1">
                <a:tableStyleId>{5C22544A-7EE6-4342-B048-85BDC9FD1C3A}</a:tableStyleId>
              </a:tblPr>
              <a:tblGrid>
                <a:gridCol w="1394393">
                  <a:extLst>
                    <a:ext uri="{9D8B030D-6E8A-4147-A177-3AD203B41FA5}">
                      <a16:colId xmlns:a16="http://schemas.microsoft.com/office/drawing/2014/main" val="1996891755"/>
                    </a:ext>
                  </a:extLst>
                </a:gridCol>
                <a:gridCol w="1394393">
                  <a:extLst>
                    <a:ext uri="{9D8B030D-6E8A-4147-A177-3AD203B41FA5}">
                      <a16:colId xmlns:a16="http://schemas.microsoft.com/office/drawing/2014/main" val="125742277"/>
                    </a:ext>
                  </a:extLst>
                </a:gridCol>
                <a:gridCol w="1394393">
                  <a:extLst>
                    <a:ext uri="{9D8B030D-6E8A-4147-A177-3AD203B41FA5}">
                      <a16:colId xmlns:a16="http://schemas.microsoft.com/office/drawing/2014/main" val="2876131145"/>
                    </a:ext>
                  </a:extLst>
                </a:gridCol>
                <a:gridCol w="1394393">
                  <a:extLst>
                    <a:ext uri="{9D8B030D-6E8A-4147-A177-3AD203B41FA5}">
                      <a16:colId xmlns:a16="http://schemas.microsoft.com/office/drawing/2014/main" val="739177611"/>
                    </a:ext>
                  </a:extLst>
                </a:gridCol>
                <a:gridCol w="1395287">
                  <a:extLst>
                    <a:ext uri="{9D8B030D-6E8A-4147-A177-3AD203B41FA5}">
                      <a16:colId xmlns:a16="http://schemas.microsoft.com/office/drawing/2014/main" val="3609829299"/>
                    </a:ext>
                  </a:extLst>
                </a:gridCol>
                <a:gridCol w="1395287">
                  <a:extLst>
                    <a:ext uri="{9D8B030D-6E8A-4147-A177-3AD203B41FA5}">
                      <a16:colId xmlns:a16="http://schemas.microsoft.com/office/drawing/2014/main" val="1271396888"/>
                    </a:ext>
                  </a:extLst>
                </a:gridCol>
              </a:tblGrid>
              <a:tr h="395624">
                <a:tc>
                  <a:txBody>
                    <a:bodyPr/>
                    <a:lstStyle/>
                    <a:p>
                      <a:pPr marL="0" marR="0">
                        <a:lnSpc>
                          <a:spcPct val="107000"/>
                        </a:lnSpc>
                        <a:spcBef>
                          <a:spcPts val="0"/>
                        </a:spcBef>
                        <a:spcAft>
                          <a:spcPts val="0"/>
                        </a:spcAft>
                      </a:pPr>
                      <a:r>
                        <a:rPr lang="en-US" sz="2000" i="1" dirty="0">
                          <a:effectLst/>
                        </a:rPr>
                        <a:t>Labs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extLst>
                  <a:ext uri="{0D108BD9-81ED-4DB2-BD59-A6C34878D82A}">
                    <a16:rowId xmlns:a16="http://schemas.microsoft.com/office/drawing/2014/main" val="1614379737"/>
                  </a:ext>
                </a:extLst>
              </a:tr>
              <a:tr h="395624">
                <a:tc>
                  <a:txBody>
                    <a:bodyPr/>
                    <a:lstStyle/>
                    <a:p>
                      <a:pPr marL="0" marR="0">
                        <a:lnSpc>
                          <a:spcPct val="107000"/>
                        </a:lnSpc>
                        <a:spcBef>
                          <a:spcPts val="0"/>
                        </a:spcBef>
                        <a:spcAft>
                          <a:spcPts val="0"/>
                        </a:spcAft>
                      </a:pPr>
                      <a:r>
                        <a:rPr lang="en-US" sz="2000" dirty="0">
                          <a:effectLst/>
                        </a:rPr>
                        <a:t>Glucose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577208132"/>
                  </a:ext>
                </a:extLst>
              </a:tr>
              <a:tr h="395624">
                <a:tc>
                  <a:txBody>
                    <a:bodyPr/>
                    <a:lstStyle/>
                    <a:p>
                      <a:pPr marL="0" marR="0">
                        <a:lnSpc>
                          <a:spcPct val="107000"/>
                        </a:lnSpc>
                        <a:spcBef>
                          <a:spcPts val="0"/>
                        </a:spcBef>
                        <a:spcAft>
                          <a:spcPts val="0"/>
                        </a:spcAft>
                      </a:pPr>
                      <a:r>
                        <a:rPr lang="en-US" sz="2000" dirty="0">
                          <a:effectLst/>
                        </a:rPr>
                        <a:t>A1C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675636427"/>
                  </a:ext>
                </a:extLst>
              </a:tr>
              <a:tr h="395624">
                <a:tc>
                  <a:txBody>
                    <a:bodyPr/>
                    <a:lstStyle/>
                    <a:p>
                      <a:pPr marL="0" marR="0">
                        <a:lnSpc>
                          <a:spcPct val="107000"/>
                        </a:lnSpc>
                        <a:spcBef>
                          <a:spcPts val="0"/>
                        </a:spcBef>
                        <a:spcAft>
                          <a:spcPts val="0"/>
                        </a:spcAft>
                      </a:pPr>
                      <a:r>
                        <a:rPr lang="en-US" sz="2000" dirty="0">
                          <a:effectLst/>
                        </a:rPr>
                        <a:t>ALT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2000" dirty="0">
                          <a:effectLst/>
                        </a:rPr>
                        <a:t>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2000" dirty="0">
                          <a:effectLst/>
                        </a:rPr>
                        <a:t>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2000" dirty="0">
                          <a:effectLst/>
                        </a:rPr>
                        <a:t>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61193708"/>
                  </a:ext>
                </a:extLst>
              </a:tr>
              <a:tr h="395624">
                <a:tc>
                  <a:txBody>
                    <a:bodyPr/>
                    <a:lstStyle/>
                    <a:p>
                      <a:pPr marL="0" marR="0">
                        <a:lnSpc>
                          <a:spcPct val="107000"/>
                        </a:lnSpc>
                        <a:spcBef>
                          <a:spcPts val="0"/>
                        </a:spcBef>
                        <a:spcAft>
                          <a:spcPts val="0"/>
                        </a:spcAft>
                      </a:pPr>
                      <a:r>
                        <a:rPr lang="en-US" sz="2000" dirty="0">
                          <a:effectLst/>
                        </a:rPr>
                        <a:t>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132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144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138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149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141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765288414"/>
                  </a:ext>
                </a:extLst>
              </a:tr>
              <a:tr h="395624">
                <a:tc>
                  <a:txBody>
                    <a:bodyPr/>
                    <a:lstStyle/>
                    <a:p>
                      <a:pPr marL="0" marR="0">
                        <a:lnSpc>
                          <a:spcPct val="107000"/>
                        </a:lnSpc>
                        <a:spcBef>
                          <a:spcPts val="0"/>
                        </a:spcBef>
                        <a:spcAft>
                          <a:spcPts val="0"/>
                        </a:spcAft>
                      </a:pPr>
                      <a:r>
                        <a:rPr lang="en-US" sz="2000" dirty="0">
                          <a:effectLst/>
                        </a:rPr>
                        <a:t>TG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107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2000" dirty="0">
                          <a:effectLst/>
                        </a:rPr>
                        <a:t>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367923862"/>
                  </a:ext>
                </a:extLst>
              </a:tr>
              <a:tr h="395624">
                <a:tc>
                  <a:txBody>
                    <a:bodyPr/>
                    <a:lstStyle/>
                    <a:p>
                      <a:pPr marL="0" marR="0">
                        <a:lnSpc>
                          <a:spcPct val="107000"/>
                        </a:lnSpc>
                        <a:spcBef>
                          <a:spcPts val="0"/>
                        </a:spcBef>
                        <a:spcAft>
                          <a:spcPts val="0"/>
                        </a:spcAft>
                      </a:pPr>
                      <a:r>
                        <a:rPr lang="en-US" sz="2000" dirty="0">
                          <a:effectLst/>
                        </a:rPr>
                        <a:t>LDL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89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422503674"/>
                  </a:ext>
                </a:extLst>
              </a:tr>
              <a:tr h="395624">
                <a:tc>
                  <a:txBody>
                    <a:bodyPr/>
                    <a:lstStyle/>
                    <a:p>
                      <a:pPr marL="0" marR="0">
                        <a:lnSpc>
                          <a:spcPct val="107000"/>
                        </a:lnSpc>
                        <a:spcBef>
                          <a:spcPts val="0"/>
                        </a:spcBef>
                        <a:spcAft>
                          <a:spcPts val="0"/>
                        </a:spcAft>
                      </a:pPr>
                      <a:r>
                        <a:rPr lang="en-US" sz="2000" dirty="0">
                          <a:effectLst/>
                        </a:rPr>
                        <a:t>HDL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62AAC3"/>
                    </a:solidFill>
                  </a:tcPr>
                </a:tc>
                <a:tc>
                  <a:txBody>
                    <a:bodyPr/>
                    <a:lstStyle/>
                    <a:p>
                      <a:pPr marL="0" marR="0">
                        <a:lnSpc>
                          <a:spcPct val="107000"/>
                        </a:lnSpc>
                        <a:spcBef>
                          <a:spcPts val="0"/>
                        </a:spcBef>
                        <a:spcAft>
                          <a:spcPts val="0"/>
                        </a:spcAft>
                      </a:pPr>
                      <a:r>
                        <a:rPr lang="en-US" sz="2000" dirty="0">
                          <a:effectLst/>
                        </a:rPr>
                        <a:t>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2000" dirty="0">
                          <a:effectLst/>
                        </a:rPr>
                        <a:t>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nSpc>
                          <a:spcPct val="107000"/>
                        </a:lnSpc>
                        <a:spcBef>
                          <a:spcPts val="0"/>
                        </a:spcBef>
                        <a:spcAft>
                          <a:spcPts val="0"/>
                        </a:spcAft>
                      </a:pPr>
                      <a:r>
                        <a:rPr lang="en-US"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3423106235"/>
                  </a:ext>
                </a:extLst>
              </a:tr>
              <a:tr h="395624">
                <a:tc>
                  <a:txBody>
                    <a:bodyPr/>
                    <a:lstStyle/>
                    <a:p>
                      <a:pPr marL="0" marR="0">
                        <a:lnSpc>
                          <a:spcPct val="107000"/>
                        </a:lnSpc>
                        <a:spcBef>
                          <a:spcPts val="0"/>
                        </a:spcBef>
                        <a:spcAft>
                          <a:spcPts val="0"/>
                        </a:spcAft>
                      </a:pPr>
                      <a:r>
                        <a:rPr lang="en-US" sz="2000" i="1" dirty="0">
                          <a:solidFill>
                            <a:schemeClr val="tx1"/>
                          </a:solidFill>
                          <a:effectLst/>
                        </a:rPr>
                        <a:t>Visit</a:t>
                      </a:r>
                      <a:endParaRPr lang="en-US"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tc>
                  <a:txBody>
                    <a:bodyPr/>
                    <a:lstStyle/>
                    <a:p>
                      <a:pPr marL="0" marR="0">
                        <a:lnSpc>
                          <a:spcPct val="107000"/>
                        </a:lnSpc>
                        <a:spcBef>
                          <a:spcPts val="0"/>
                        </a:spcBef>
                        <a:spcAft>
                          <a:spcPts val="0"/>
                        </a:spcAft>
                      </a:pPr>
                      <a:r>
                        <a:rPr lang="en-US" sz="2000">
                          <a:effectLst/>
                        </a:rPr>
                        <a:t>Initial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6 months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12 months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18 months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24 months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477656"/>
                  </a:ext>
                </a:extLst>
              </a:tr>
            </a:tbl>
          </a:graphicData>
        </a:graphic>
      </p:graphicFrame>
    </p:spTree>
    <p:extLst>
      <p:ext uri="{BB962C8B-B14F-4D97-AF65-F5344CB8AC3E}">
        <p14:creationId xmlns:p14="http://schemas.microsoft.com/office/powerpoint/2010/main" val="301848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Abnormal Labs at Baseline Visit</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sp>
        <p:nvSpPr>
          <p:cNvPr id="13" name="Content Placeholder 2">
            <a:extLst>
              <a:ext uri="{FF2B5EF4-FFF2-40B4-BE49-F238E27FC236}">
                <a16:creationId xmlns:a16="http://schemas.microsoft.com/office/drawing/2014/main" id="{2788F6A3-C34C-4BD0-8F9D-80902802CD12}"/>
              </a:ext>
            </a:extLst>
          </p:cNvPr>
          <p:cNvSpPr txBox="1">
            <a:spLocks/>
          </p:cNvSpPr>
          <p:nvPr/>
        </p:nvSpPr>
        <p:spPr>
          <a:xfrm>
            <a:off x="718595" y="18217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graphicFrame>
        <p:nvGraphicFramePr>
          <p:cNvPr id="9" name="Chart 8">
            <a:extLst>
              <a:ext uri="{FF2B5EF4-FFF2-40B4-BE49-F238E27FC236}">
                <a16:creationId xmlns:a16="http://schemas.microsoft.com/office/drawing/2014/main" id="{2418F803-7FA1-4ACF-9DD1-5BFC1989CAEC}"/>
              </a:ext>
            </a:extLst>
          </p:cNvPr>
          <p:cNvGraphicFramePr/>
          <p:nvPr>
            <p:extLst>
              <p:ext uri="{D42A27DB-BD31-4B8C-83A1-F6EECF244321}">
                <p14:modId xmlns:p14="http://schemas.microsoft.com/office/powerpoint/2010/main" val="4060439652"/>
              </p:ext>
            </p:extLst>
          </p:nvPr>
        </p:nvGraphicFramePr>
        <p:xfrm>
          <a:off x="633412" y="1828800"/>
          <a:ext cx="8905876" cy="4171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6865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Patients with Stable or Improved Labs </a:t>
            </a:r>
          </a:p>
          <a:p>
            <a:r>
              <a:rPr lang="en-US" dirty="0">
                <a:solidFill>
                  <a:schemeClr val="bg1"/>
                </a:solidFill>
                <a:ea typeface="+mj-lt"/>
                <a:cs typeface="+mj-lt"/>
              </a:rPr>
              <a:t>Over 6 Months</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sp>
        <p:nvSpPr>
          <p:cNvPr id="13" name="Content Placeholder 2">
            <a:extLst>
              <a:ext uri="{FF2B5EF4-FFF2-40B4-BE49-F238E27FC236}">
                <a16:creationId xmlns:a16="http://schemas.microsoft.com/office/drawing/2014/main" id="{2788F6A3-C34C-4BD0-8F9D-80902802CD12}"/>
              </a:ext>
            </a:extLst>
          </p:cNvPr>
          <p:cNvSpPr txBox="1">
            <a:spLocks/>
          </p:cNvSpPr>
          <p:nvPr/>
        </p:nvSpPr>
        <p:spPr>
          <a:xfrm>
            <a:off x="718595" y="18217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graphicFrame>
        <p:nvGraphicFramePr>
          <p:cNvPr id="9" name="Chart 8">
            <a:extLst>
              <a:ext uri="{FF2B5EF4-FFF2-40B4-BE49-F238E27FC236}">
                <a16:creationId xmlns:a16="http://schemas.microsoft.com/office/drawing/2014/main" id="{5B768959-82A3-4796-B1C1-57D7274AA1DA}"/>
              </a:ext>
            </a:extLst>
          </p:cNvPr>
          <p:cNvGraphicFramePr/>
          <p:nvPr>
            <p:extLst>
              <p:ext uri="{D42A27DB-BD31-4B8C-83A1-F6EECF244321}">
                <p14:modId xmlns:p14="http://schemas.microsoft.com/office/powerpoint/2010/main" val="2694302646"/>
              </p:ext>
            </p:extLst>
          </p:nvPr>
        </p:nvGraphicFramePr>
        <p:xfrm>
          <a:off x="428624" y="1524000"/>
          <a:ext cx="8839200" cy="4419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1541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Progress in </a:t>
            </a:r>
            <a:r>
              <a:rPr lang="en-US" dirty="0" err="1">
                <a:solidFill>
                  <a:schemeClr val="bg1"/>
                </a:solidFill>
                <a:ea typeface="+mj-lt"/>
                <a:cs typeface="+mj-lt"/>
              </a:rPr>
              <a:t>InBody</a:t>
            </a:r>
            <a:endParaRPr lang="en-US" dirty="0">
              <a:solidFill>
                <a:schemeClr val="bg1"/>
              </a:solidFill>
              <a:ea typeface="+mj-lt"/>
              <a:cs typeface="+mj-lt"/>
            </a:endParaRP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pic>
        <p:nvPicPr>
          <p:cNvPr id="1026" name="Picture 2">
            <a:extLst>
              <a:ext uri="{FF2B5EF4-FFF2-40B4-BE49-F238E27FC236}">
                <a16:creationId xmlns:a16="http://schemas.microsoft.com/office/drawing/2014/main" id="{8E77AE39-6BEE-4788-8A4E-43CBD5C8B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702" y="1354862"/>
            <a:ext cx="4101761" cy="531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25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Progress in Treadmill Test</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pic>
        <p:nvPicPr>
          <p:cNvPr id="3" name="Picture 2" descr="A picture containing sport, exercise device&#10;&#10;Description automatically generated">
            <a:extLst>
              <a:ext uri="{FF2B5EF4-FFF2-40B4-BE49-F238E27FC236}">
                <a16:creationId xmlns:a16="http://schemas.microsoft.com/office/drawing/2014/main" id="{BB7A0B55-68C0-498B-A300-041DA2175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884" y="1468771"/>
            <a:ext cx="5471169" cy="4627047"/>
          </a:xfrm>
          <a:prstGeom prst="rect">
            <a:avLst/>
          </a:prstGeom>
        </p:spPr>
      </p:pic>
    </p:spTree>
    <p:extLst>
      <p:ext uri="{BB962C8B-B14F-4D97-AF65-F5344CB8AC3E}">
        <p14:creationId xmlns:p14="http://schemas.microsoft.com/office/powerpoint/2010/main" val="176938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Growth Chart</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pic>
        <p:nvPicPr>
          <p:cNvPr id="3" name="Picture 2">
            <a:extLst>
              <a:ext uri="{FF2B5EF4-FFF2-40B4-BE49-F238E27FC236}">
                <a16:creationId xmlns:a16="http://schemas.microsoft.com/office/drawing/2014/main" id="{F31F85E1-DF6A-4ADE-9D94-1B57634B4444}"/>
              </a:ext>
            </a:extLst>
          </p:cNvPr>
          <p:cNvPicPr>
            <a:picLocks noChangeAspect="1"/>
          </p:cNvPicPr>
          <p:nvPr/>
        </p:nvPicPr>
        <p:blipFill rotWithShape="1">
          <a:blip r:embed="rId5"/>
          <a:srcRect l="13750" t="20371" r="69687" b="15555"/>
          <a:stretch/>
        </p:blipFill>
        <p:spPr>
          <a:xfrm>
            <a:off x="2209800" y="1143546"/>
            <a:ext cx="4673600" cy="5085112"/>
          </a:xfrm>
          <a:prstGeom prst="rect">
            <a:avLst/>
          </a:prstGeom>
        </p:spPr>
      </p:pic>
    </p:spTree>
    <p:extLst>
      <p:ext uri="{BB962C8B-B14F-4D97-AF65-F5344CB8AC3E}">
        <p14:creationId xmlns:p14="http://schemas.microsoft.com/office/powerpoint/2010/main" val="3543328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Areas for continued improvement</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sp>
        <p:nvSpPr>
          <p:cNvPr id="13" name="Content Placeholder 2">
            <a:extLst>
              <a:ext uri="{FF2B5EF4-FFF2-40B4-BE49-F238E27FC236}">
                <a16:creationId xmlns:a16="http://schemas.microsoft.com/office/drawing/2014/main" id="{2788F6A3-C34C-4BD0-8F9D-80902802CD12}"/>
              </a:ext>
            </a:extLst>
          </p:cNvPr>
          <p:cNvSpPr txBox="1">
            <a:spLocks/>
          </p:cNvSpPr>
          <p:nvPr/>
        </p:nvSpPr>
        <p:spPr>
          <a:xfrm>
            <a:off x="718595" y="18217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Blood pressure remains in stage I-II HTN zone for age and height</a:t>
            </a:r>
          </a:p>
        </p:txBody>
      </p:sp>
      <p:graphicFrame>
        <p:nvGraphicFramePr>
          <p:cNvPr id="2" name="Table 2">
            <a:extLst>
              <a:ext uri="{FF2B5EF4-FFF2-40B4-BE49-F238E27FC236}">
                <a16:creationId xmlns:a16="http://schemas.microsoft.com/office/drawing/2014/main" id="{C9982633-9F98-4B30-ABFF-AE2C1CBE4C72}"/>
              </a:ext>
            </a:extLst>
          </p:cNvPr>
          <p:cNvGraphicFramePr>
            <a:graphicFrameLocks noGrp="1"/>
          </p:cNvGraphicFramePr>
          <p:nvPr>
            <p:extLst>
              <p:ext uri="{D42A27DB-BD31-4B8C-83A1-F6EECF244321}">
                <p14:modId xmlns:p14="http://schemas.microsoft.com/office/powerpoint/2010/main" val="199580582"/>
              </p:ext>
            </p:extLst>
          </p:nvPr>
        </p:nvGraphicFramePr>
        <p:xfrm>
          <a:off x="1055869" y="2842530"/>
          <a:ext cx="8128000" cy="3484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19519480"/>
                    </a:ext>
                  </a:extLst>
                </a:gridCol>
                <a:gridCol w="4064000">
                  <a:extLst>
                    <a:ext uri="{9D8B030D-6E8A-4147-A177-3AD203B41FA5}">
                      <a16:colId xmlns:a16="http://schemas.microsoft.com/office/drawing/2014/main" val="280725299"/>
                    </a:ext>
                  </a:extLst>
                </a:gridCol>
              </a:tblGrid>
              <a:tr h="370840">
                <a:tc>
                  <a:txBody>
                    <a:bodyPr/>
                    <a:lstStyle/>
                    <a:p>
                      <a:r>
                        <a:rPr lang="en-US" dirty="0"/>
                        <a:t>For Children Aged 1-&lt;13 y</a:t>
                      </a:r>
                    </a:p>
                  </a:txBody>
                  <a:tcPr>
                    <a:solidFill>
                      <a:srgbClr val="62AAC3"/>
                    </a:solidFill>
                  </a:tcPr>
                </a:tc>
                <a:tc>
                  <a:txBody>
                    <a:bodyPr/>
                    <a:lstStyle/>
                    <a:p>
                      <a:r>
                        <a:rPr lang="en-US" dirty="0"/>
                        <a:t>For Children Aged ≥13 y</a:t>
                      </a:r>
                    </a:p>
                  </a:txBody>
                  <a:tcPr>
                    <a:solidFill>
                      <a:srgbClr val="62AAC3"/>
                    </a:solidFill>
                  </a:tcPr>
                </a:tc>
                <a:extLst>
                  <a:ext uri="{0D108BD9-81ED-4DB2-BD59-A6C34878D82A}">
                    <a16:rowId xmlns:a16="http://schemas.microsoft.com/office/drawing/2014/main" val="50417117"/>
                  </a:ext>
                </a:extLst>
              </a:tr>
              <a:tr h="370840">
                <a:tc>
                  <a:txBody>
                    <a:bodyPr/>
                    <a:lstStyle/>
                    <a:p>
                      <a:pPr algn="l" fontAlgn="base"/>
                      <a:r>
                        <a:rPr lang="en-US" dirty="0">
                          <a:effectLst/>
                        </a:rPr>
                        <a:t>Normal BP: &lt;90th percentile </a:t>
                      </a:r>
                    </a:p>
                  </a:txBody>
                  <a:tcPr anchor="ctr"/>
                </a:tc>
                <a:tc>
                  <a:txBody>
                    <a:bodyPr/>
                    <a:lstStyle/>
                    <a:p>
                      <a:pPr algn="l" fontAlgn="base"/>
                      <a:r>
                        <a:rPr lang="en-US" dirty="0">
                          <a:effectLst/>
                        </a:rPr>
                        <a:t>Normal BP: &lt;120/</a:t>
                      </a:r>
                      <a:r>
                        <a:rPr lang="en-US" b="1" dirty="0">
                          <a:effectLst/>
                        </a:rPr>
                        <a:t>&lt;</a:t>
                      </a:r>
                      <a:r>
                        <a:rPr lang="en-US" dirty="0">
                          <a:effectLst/>
                        </a:rPr>
                        <a:t>80 mm Hg </a:t>
                      </a:r>
                    </a:p>
                  </a:txBody>
                  <a:tcPr anchor="ctr"/>
                </a:tc>
                <a:extLst>
                  <a:ext uri="{0D108BD9-81ED-4DB2-BD59-A6C34878D82A}">
                    <a16:rowId xmlns:a16="http://schemas.microsoft.com/office/drawing/2014/main" val="2823085332"/>
                  </a:ext>
                </a:extLst>
              </a:tr>
              <a:tr h="370840">
                <a:tc>
                  <a:txBody>
                    <a:bodyPr/>
                    <a:lstStyle/>
                    <a:p>
                      <a:pPr algn="l" fontAlgn="base"/>
                      <a:r>
                        <a:rPr lang="en-US" dirty="0">
                          <a:effectLst/>
                        </a:rPr>
                        <a:t>Elevated BP: ≥90th percentile to &lt;95th percentile or 120/80 mm Hg to &lt;95th percentile (whichever is lower) </a:t>
                      </a:r>
                    </a:p>
                  </a:txBody>
                  <a:tcPr anchor="ctr"/>
                </a:tc>
                <a:tc>
                  <a:txBody>
                    <a:bodyPr/>
                    <a:lstStyle/>
                    <a:p>
                      <a:pPr algn="l" fontAlgn="base"/>
                      <a:r>
                        <a:rPr lang="en-US" dirty="0">
                          <a:effectLst/>
                        </a:rPr>
                        <a:t>Elevated BP: 120/</a:t>
                      </a:r>
                      <a:r>
                        <a:rPr lang="en-US" b="1" dirty="0">
                          <a:effectLst/>
                        </a:rPr>
                        <a:t>&lt;</a:t>
                      </a:r>
                      <a:r>
                        <a:rPr lang="en-US" dirty="0">
                          <a:effectLst/>
                        </a:rPr>
                        <a:t>80 to 129/</a:t>
                      </a:r>
                      <a:r>
                        <a:rPr lang="en-US" b="1" dirty="0">
                          <a:effectLst/>
                        </a:rPr>
                        <a:t>&lt;</a:t>
                      </a:r>
                      <a:r>
                        <a:rPr lang="en-US" dirty="0">
                          <a:effectLst/>
                        </a:rPr>
                        <a:t>80 mm Hg </a:t>
                      </a:r>
                    </a:p>
                  </a:txBody>
                  <a:tcPr anchor="ctr"/>
                </a:tc>
                <a:extLst>
                  <a:ext uri="{0D108BD9-81ED-4DB2-BD59-A6C34878D82A}">
                    <a16:rowId xmlns:a16="http://schemas.microsoft.com/office/drawing/2014/main" val="2822637497"/>
                  </a:ext>
                </a:extLst>
              </a:tr>
              <a:tr h="370840">
                <a:tc>
                  <a:txBody>
                    <a:bodyPr/>
                    <a:lstStyle/>
                    <a:p>
                      <a:pPr algn="l" fontAlgn="base"/>
                      <a:r>
                        <a:rPr lang="en-US" dirty="0">
                          <a:effectLst/>
                        </a:rPr>
                        <a:t>Stage 1 HTN: ≥95th percentile to &lt;95th percentile + 12 mmHg, or 130/80 to 139/89 mm Hg (whichever is lower) </a:t>
                      </a:r>
                    </a:p>
                  </a:txBody>
                  <a:tcPr anchor="ctr"/>
                </a:tc>
                <a:tc>
                  <a:txBody>
                    <a:bodyPr/>
                    <a:lstStyle/>
                    <a:p>
                      <a:pPr algn="l" fontAlgn="base"/>
                      <a:r>
                        <a:rPr lang="en-US" dirty="0">
                          <a:effectLst/>
                        </a:rPr>
                        <a:t>Stage 1 HTN: 130/80 to 139/89 mm Hg </a:t>
                      </a:r>
                    </a:p>
                  </a:txBody>
                  <a:tcPr anchor="ctr"/>
                </a:tc>
                <a:extLst>
                  <a:ext uri="{0D108BD9-81ED-4DB2-BD59-A6C34878D82A}">
                    <a16:rowId xmlns:a16="http://schemas.microsoft.com/office/drawing/2014/main" val="2407833958"/>
                  </a:ext>
                </a:extLst>
              </a:tr>
              <a:tr h="370840">
                <a:tc>
                  <a:txBody>
                    <a:bodyPr/>
                    <a:lstStyle/>
                    <a:p>
                      <a:pPr algn="l" fontAlgn="base"/>
                      <a:r>
                        <a:rPr lang="en-US" dirty="0">
                          <a:effectLst/>
                        </a:rPr>
                        <a:t>Stage 2 HTN: ≥95th percentile + 12 mm Hg, or ≥140/90 mm Hg (whichever is lower) </a:t>
                      </a:r>
                    </a:p>
                  </a:txBody>
                  <a:tcPr anchor="ctr"/>
                </a:tc>
                <a:tc>
                  <a:txBody>
                    <a:bodyPr/>
                    <a:lstStyle/>
                    <a:p>
                      <a:pPr algn="l" fontAlgn="base"/>
                      <a:r>
                        <a:rPr lang="en-US" dirty="0">
                          <a:effectLst/>
                        </a:rPr>
                        <a:t>Stage 2 HTN: ≥140/90 mm Hg </a:t>
                      </a:r>
                    </a:p>
                  </a:txBody>
                  <a:tcPr anchor="ctr"/>
                </a:tc>
                <a:extLst>
                  <a:ext uri="{0D108BD9-81ED-4DB2-BD59-A6C34878D82A}">
                    <a16:rowId xmlns:a16="http://schemas.microsoft.com/office/drawing/2014/main" val="320205146"/>
                  </a:ext>
                </a:extLst>
              </a:tr>
            </a:tbl>
          </a:graphicData>
        </a:graphic>
      </p:graphicFrame>
      <p:sp>
        <p:nvSpPr>
          <p:cNvPr id="10" name="TextBox 9">
            <a:extLst>
              <a:ext uri="{FF2B5EF4-FFF2-40B4-BE49-F238E27FC236}">
                <a16:creationId xmlns:a16="http://schemas.microsoft.com/office/drawing/2014/main" id="{9253806B-356E-497C-96A5-6DAB6541A9E4}"/>
              </a:ext>
            </a:extLst>
          </p:cNvPr>
          <p:cNvSpPr txBox="1"/>
          <p:nvPr/>
        </p:nvSpPr>
        <p:spPr>
          <a:xfrm>
            <a:off x="1055868" y="6329812"/>
            <a:ext cx="8128000" cy="461665"/>
          </a:xfrm>
          <a:prstGeom prst="rect">
            <a:avLst/>
          </a:prstGeom>
          <a:noFill/>
        </p:spPr>
        <p:txBody>
          <a:bodyPr wrap="square">
            <a:spAutoFit/>
          </a:bodyPr>
          <a:lstStyle/>
          <a:p>
            <a:r>
              <a:rPr lang="en-US" sz="1200" dirty="0">
                <a:solidFill>
                  <a:schemeClr val="bg1"/>
                </a:solidFill>
              </a:rPr>
              <a:t>https://publications.aap.org/pediatrics/article/140/3/e20171904/38358/Clinical-Practice-Guideline-for-Screening-and?autologincheck=redirected</a:t>
            </a:r>
          </a:p>
        </p:txBody>
      </p:sp>
    </p:spTree>
    <p:extLst>
      <p:ext uri="{BB962C8B-B14F-4D97-AF65-F5344CB8AC3E}">
        <p14:creationId xmlns:p14="http://schemas.microsoft.com/office/powerpoint/2010/main" val="2018174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4757" y="5002744"/>
            <a:ext cx="9481704" cy="1694873"/>
          </a:xfrm>
        </p:spPr>
        <p:txBody>
          <a:bodyPr>
            <a:normAutofit/>
          </a:bodyPr>
          <a:lstStyle/>
          <a:p>
            <a:r>
              <a:rPr lang="en-US" sz="4000" dirty="0">
                <a:solidFill>
                  <a:schemeClr val="bg1"/>
                </a:solidFill>
              </a:rPr>
              <a:t>Empowered.Living@chickasaw.net</a:t>
            </a:r>
            <a:endParaRPr lang="en-US" dirty="0">
              <a:solidFill>
                <a:schemeClr val="bg1"/>
              </a:solidFill>
            </a:endParaRPr>
          </a:p>
        </p:txBody>
      </p:sp>
      <p:pic>
        <p:nvPicPr>
          <p:cNvPr id="5" name="Picture 5">
            <a:extLst>
              <a:ext uri="{FF2B5EF4-FFF2-40B4-BE49-F238E27FC236}">
                <a16:creationId xmlns:a16="http://schemas.microsoft.com/office/drawing/2014/main" id="{E1D34161-FF83-8117-0BD3-CF2AE9E3A498}"/>
              </a:ext>
            </a:extLst>
          </p:cNvPr>
          <p:cNvPicPr>
            <a:picLocks noChangeAspect="1"/>
          </p:cNvPicPr>
          <p:nvPr/>
        </p:nvPicPr>
        <p:blipFill>
          <a:blip r:embed="rId4"/>
          <a:stretch>
            <a:fillRect/>
          </a:stretch>
        </p:blipFill>
        <p:spPr>
          <a:xfrm>
            <a:off x="10387445" y="287599"/>
            <a:ext cx="1634837" cy="1364438"/>
          </a:xfrm>
          <a:prstGeom prst="rect">
            <a:avLst/>
          </a:prstGeom>
        </p:spPr>
      </p:pic>
      <p:pic>
        <p:nvPicPr>
          <p:cNvPr id="4" name="Picture 3" descr="A picture containing indoor, toy, office, set&#10;&#10;Description automatically generated">
            <a:extLst>
              <a:ext uri="{FF2B5EF4-FFF2-40B4-BE49-F238E27FC236}">
                <a16:creationId xmlns:a16="http://schemas.microsoft.com/office/drawing/2014/main" id="{1D06DC32-E894-4CFD-A535-806FD1F389E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23121" y="2204092"/>
            <a:ext cx="4945756" cy="3709317"/>
          </a:xfrm>
          <a:prstGeom prst="rect">
            <a:avLst/>
          </a:prstGeom>
        </p:spPr>
      </p:pic>
      <p:sp>
        <p:nvSpPr>
          <p:cNvPr id="6" name="TextBox 5">
            <a:extLst>
              <a:ext uri="{FF2B5EF4-FFF2-40B4-BE49-F238E27FC236}">
                <a16:creationId xmlns:a16="http://schemas.microsoft.com/office/drawing/2014/main" id="{B1AAC173-483D-4436-A6BC-16D95102C1BD}"/>
              </a:ext>
            </a:extLst>
          </p:cNvPr>
          <p:cNvSpPr txBox="1"/>
          <p:nvPr/>
        </p:nvSpPr>
        <p:spPr>
          <a:xfrm>
            <a:off x="3623121" y="5889601"/>
            <a:ext cx="6096851" cy="230832"/>
          </a:xfrm>
          <a:prstGeom prst="rect">
            <a:avLst/>
          </a:prstGeom>
          <a:noFill/>
        </p:spPr>
        <p:txBody>
          <a:bodyPr wrap="square" rtlCol="0">
            <a:spAutoFit/>
          </a:bodyPr>
          <a:lstStyle/>
          <a:p>
            <a:r>
              <a:rPr lang="en-US" sz="900" dirty="0">
                <a:hlinkClick r:id="rId6" tooltip="https://montse.quintasoft.net/exelearning/webquest_mon_classic/webquest_mon_classic/treball_cooperatiu.html"/>
              </a:rPr>
              <a:t>This Photo</a:t>
            </a:r>
            <a:r>
              <a:rPr lang="en-US" sz="900" dirty="0"/>
              <a:t> by Unknown Author is licensed under </a:t>
            </a:r>
            <a:r>
              <a:rPr lang="en-US" sz="900" dirty="0">
                <a:hlinkClick r:id="rId7" tooltip="https://creativecommons.org/licenses/by-sa/3.0/"/>
              </a:rPr>
              <a:t>CC BY-SA</a:t>
            </a:r>
            <a:endParaRPr lang="en-US" sz="900" dirty="0"/>
          </a:p>
        </p:txBody>
      </p:sp>
    </p:spTree>
    <p:extLst>
      <p:ext uri="{BB962C8B-B14F-4D97-AF65-F5344CB8AC3E}">
        <p14:creationId xmlns:p14="http://schemas.microsoft.com/office/powerpoint/2010/main" val="2455699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89313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Improvements in BMI and BMI Percentile</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sp>
        <p:nvSpPr>
          <p:cNvPr id="13" name="Content Placeholder 2">
            <a:extLst>
              <a:ext uri="{FF2B5EF4-FFF2-40B4-BE49-F238E27FC236}">
                <a16:creationId xmlns:a16="http://schemas.microsoft.com/office/drawing/2014/main" id="{2788F6A3-C34C-4BD0-8F9D-80902802CD12}"/>
              </a:ext>
            </a:extLst>
          </p:cNvPr>
          <p:cNvSpPr txBox="1">
            <a:spLocks/>
          </p:cNvSpPr>
          <p:nvPr/>
        </p:nvSpPr>
        <p:spPr>
          <a:xfrm>
            <a:off x="718595" y="18217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graphicFrame>
        <p:nvGraphicFramePr>
          <p:cNvPr id="10" name="Chart 9">
            <a:extLst>
              <a:ext uri="{FF2B5EF4-FFF2-40B4-BE49-F238E27FC236}">
                <a16:creationId xmlns:a16="http://schemas.microsoft.com/office/drawing/2014/main" id="{092AA49D-CDA7-48C1-A762-347F04B6755B}"/>
              </a:ext>
            </a:extLst>
          </p:cNvPr>
          <p:cNvGraphicFramePr>
            <a:graphicFrameLocks/>
          </p:cNvGraphicFramePr>
          <p:nvPr>
            <p:extLst>
              <p:ext uri="{D42A27DB-BD31-4B8C-83A1-F6EECF244321}">
                <p14:modId xmlns:p14="http://schemas.microsoft.com/office/powerpoint/2010/main" val="2976863290"/>
              </p:ext>
            </p:extLst>
          </p:nvPr>
        </p:nvGraphicFramePr>
        <p:xfrm>
          <a:off x="428624" y="1617017"/>
          <a:ext cx="8991600" cy="4267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48DB36A2-6FA4-4BBB-9C74-B8EC375F6101}"/>
              </a:ext>
            </a:extLst>
          </p:cNvPr>
          <p:cNvSpPr txBox="1"/>
          <p:nvPr/>
        </p:nvSpPr>
        <p:spPr>
          <a:xfrm>
            <a:off x="4919994" y="5959513"/>
            <a:ext cx="1752600" cy="369332"/>
          </a:xfrm>
          <a:prstGeom prst="rect">
            <a:avLst/>
          </a:prstGeom>
          <a:noFill/>
        </p:spPr>
        <p:txBody>
          <a:bodyPr wrap="square" rtlCol="0">
            <a:spAutoFit/>
          </a:bodyPr>
          <a:lstStyle/>
          <a:p>
            <a:r>
              <a:rPr lang="en-US" dirty="0">
                <a:solidFill>
                  <a:schemeClr val="bg1"/>
                </a:solidFill>
              </a:rPr>
              <a:t>Percent</a:t>
            </a:r>
          </a:p>
        </p:txBody>
      </p:sp>
      <p:sp>
        <p:nvSpPr>
          <p:cNvPr id="15" name="TextBox 14">
            <a:extLst>
              <a:ext uri="{FF2B5EF4-FFF2-40B4-BE49-F238E27FC236}">
                <a16:creationId xmlns:a16="http://schemas.microsoft.com/office/drawing/2014/main" id="{79FBE039-DA64-4B4B-9664-E156311DBDD1}"/>
              </a:ext>
            </a:extLst>
          </p:cNvPr>
          <p:cNvSpPr txBox="1"/>
          <p:nvPr/>
        </p:nvSpPr>
        <p:spPr>
          <a:xfrm>
            <a:off x="5033961" y="6396335"/>
            <a:ext cx="914400"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n=49</a:t>
            </a:r>
          </a:p>
        </p:txBody>
      </p:sp>
    </p:spTree>
    <p:extLst>
      <p:ext uri="{BB962C8B-B14F-4D97-AF65-F5344CB8AC3E}">
        <p14:creationId xmlns:p14="http://schemas.microsoft.com/office/powerpoint/2010/main" val="114056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2BC9B2ED-5EB0-50A6-92E5-A59C381968B5}"/>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31A07929-E233-0CD9-BF04-041B5E5F696F}"/>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Background Information</a:t>
            </a:r>
          </a:p>
        </p:txBody>
      </p:sp>
      <p:sp>
        <p:nvSpPr>
          <p:cNvPr id="6" name="Content Placeholder 2">
            <a:extLst>
              <a:ext uri="{FF2B5EF4-FFF2-40B4-BE49-F238E27FC236}">
                <a16:creationId xmlns:a16="http://schemas.microsoft.com/office/drawing/2014/main" id="{BD1DB0E9-C4A9-C6B2-7FD5-DE2CC8CF7521}"/>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Pediatric obesity statistics</a:t>
            </a:r>
          </a:p>
          <a:p>
            <a:r>
              <a:rPr lang="en-US" dirty="0">
                <a:solidFill>
                  <a:schemeClr val="bg1"/>
                </a:solidFill>
                <a:ea typeface="+mn-lt"/>
                <a:cs typeface="+mn-lt"/>
              </a:rPr>
              <a:t>Our population statistics</a:t>
            </a:r>
          </a:p>
          <a:p>
            <a:endParaRPr lang="en-US" dirty="0"/>
          </a:p>
        </p:txBody>
      </p:sp>
      <p:sp>
        <p:nvSpPr>
          <p:cNvPr id="5" name="TextBox 4"/>
          <p:cNvSpPr txBox="1"/>
          <p:nvPr/>
        </p:nvSpPr>
        <p:spPr>
          <a:xfrm>
            <a:off x="2486327" y="6196738"/>
            <a:ext cx="7019925" cy="584775"/>
          </a:xfrm>
          <a:prstGeom prst="rect">
            <a:avLst/>
          </a:prstGeom>
          <a:noFill/>
        </p:spPr>
        <p:txBody>
          <a:bodyPr wrap="square" rtlCol="0">
            <a:spAutoFit/>
          </a:bodyPr>
          <a:lstStyle/>
          <a:p>
            <a:r>
              <a:rPr lang="en-US" sz="1600" dirty="0">
                <a:solidFill>
                  <a:schemeClr val="bg1"/>
                </a:solidFill>
              </a:rPr>
              <a:t>Trends in obesity and severe obesity… (Hales et al 2018)</a:t>
            </a:r>
          </a:p>
          <a:p>
            <a:r>
              <a:rPr lang="en-US" sz="1600" dirty="0">
                <a:solidFill>
                  <a:schemeClr val="bg1"/>
                </a:solidFill>
              </a:rPr>
              <a:t>Longitudinal trends in body mass index…(Lange et all 2021)</a:t>
            </a:r>
          </a:p>
        </p:txBody>
      </p:sp>
      <p:pic>
        <p:nvPicPr>
          <p:cNvPr id="3" name="Picture 2" descr="Logo, company name&#10;&#10;Description automatically generated">
            <a:extLst>
              <a:ext uri="{FF2B5EF4-FFF2-40B4-BE49-F238E27FC236}">
                <a16:creationId xmlns:a16="http://schemas.microsoft.com/office/drawing/2014/main" id="{8E185945-C035-4B75-8EA6-555B8669ED8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486327" y="2572010"/>
            <a:ext cx="5192796" cy="3460512"/>
          </a:xfrm>
          <a:prstGeom prst="rect">
            <a:avLst/>
          </a:prstGeom>
        </p:spPr>
      </p:pic>
    </p:spTree>
    <p:extLst>
      <p:ext uri="{BB962C8B-B14F-4D97-AF65-F5344CB8AC3E}">
        <p14:creationId xmlns:p14="http://schemas.microsoft.com/office/powerpoint/2010/main" val="1092855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D2EEB54E-56DA-3313-D555-5E0F9330EBA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8" name="Title 1">
            <a:extLst>
              <a:ext uri="{FF2B5EF4-FFF2-40B4-BE49-F238E27FC236}">
                <a16:creationId xmlns:a16="http://schemas.microsoft.com/office/drawing/2014/main" id="{1824C12B-BB15-0A7A-8E0A-0B8D27ADF72C}"/>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BMI at Baseline and 6 Months</a:t>
            </a:r>
          </a:p>
        </p:txBody>
      </p:sp>
      <p:sp>
        <p:nvSpPr>
          <p:cNvPr id="12" name="Content Placeholder 2">
            <a:extLst>
              <a:ext uri="{FF2B5EF4-FFF2-40B4-BE49-F238E27FC236}">
                <a16:creationId xmlns:a16="http://schemas.microsoft.com/office/drawing/2014/main" id="{7020A7C9-4429-9427-4382-A56FCF8B1E0A}"/>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a:extLst>
              <a:ext uri="{FF2B5EF4-FFF2-40B4-BE49-F238E27FC236}">
                <a16:creationId xmlns:a16="http://schemas.microsoft.com/office/drawing/2014/main" id="{3116004E-6E1F-4FF4-99D1-11CC6D63110D}"/>
              </a:ext>
            </a:extLst>
          </p:cNvPr>
          <p:cNvSpPr txBox="1">
            <a:spLocks/>
          </p:cNvSpPr>
          <p:nvPr/>
        </p:nvSpPr>
        <p:spPr>
          <a:xfrm>
            <a:off x="566195" y="16693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sp>
        <p:nvSpPr>
          <p:cNvPr id="13" name="Content Placeholder 2">
            <a:extLst>
              <a:ext uri="{FF2B5EF4-FFF2-40B4-BE49-F238E27FC236}">
                <a16:creationId xmlns:a16="http://schemas.microsoft.com/office/drawing/2014/main" id="{2788F6A3-C34C-4BD0-8F9D-80902802CD12}"/>
              </a:ext>
            </a:extLst>
          </p:cNvPr>
          <p:cNvSpPr txBox="1">
            <a:spLocks/>
          </p:cNvSpPr>
          <p:nvPr/>
        </p:nvSpPr>
        <p:spPr>
          <a:xfrm>
            <a:off x="718595" y="18217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a typeface="+mn-lt"/>
              <a:cs typeface="+mn-lt"/>
            </a:endParaRPr>
          </a:p>
        </p:txBody>
      </p:sp>
      <p:graphicFrame>
        <p:nvGraphicFramePr>
          <p:cNvPr id="14" name="Chart 13">
            <a:extLst>
              <a:ext uri="{FF2B5EF4-FFF2-40B4-BE49-F238E27FC236}">
                <a16:creationId xmlns:a16="http://schemas.microsoft.com/office/drawing/2014/main" id="{F9EB82C5-5FF3-4526-AD2F-64C977EA3001}"/>
              </a:ext>
            </a:extLst>
          </p:cNvPr>
          <p:cNvGraphicFramePr/>
          <p:nvPr>
            <p:extLst>
              <p:ext uri="{D42A27DB-BD31-4B8C-83A1-F6EECF244321}">
                <p14:modId xmlns:p14="http://schemas.microsoft.com/office/powerpoint/2010/main" val="2948940710"/>
              </p:ext>
            </p:extLst>
          </p:nvPr>
        </p:nvGraphicFramePr>
        <p:xfrm>
          <a:off x="428624" y="1981200"/>
          <a:ext cx="8905876" cy="40386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A02E22CC-4C4F-4348-9914-8450AC9C188E}"/>
              </a:ext>
            </a:extLst>
          </p:cNvPr>
          <p:cNvSpPr txBox="1"/>
          <p:nvPr/>
        </p:nvSpPr>
        <p:spPr>
          <a:xfrm flipH="1">
            <a:off x="4404359" y="6093767"/>
            <a:ext cx="1097281"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n = 23</a:t>
            </a:r>
          </a:p>
        </p:txBody>
      </p:sp>
    </p:spTree>
    <p:extLst>
      <p:ext uri="{BB962C8B-B14F-4D97-AF65-F5344CB8AC3E}">
        <p14:creationId xmlns:p14="http://schemas.microsoft.com/office/powerpoint/2010/main" val="231798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2BC9B2ED-5EB0-50A6-92E5-A59C381968B5}"/>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31A07929-E233-0CD9-BF04-041B5E5F696F}"/>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n-lt"/>
                <a:cs typeface="+mn-lt"/>
              </a:rPr>
              <a:t>Social determinants of health factors </a:t>
            </a:r>
            <a:endParaRPr lang="en-US" dirty="0">
              <a:solidFill>
                <a:schemeClr val="bg1"/>
              </a:solidFill>
            </a:endParaRPr>
          </a:p>
        </p:txBody>
      </p:sp>
      <p:pic>
        <p:nvPicPr>
          <p:cNvPr id="5" name="Picture 2" descr="Conceptual framework describing the etiology of childhood obesit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797" y="1295401"/>
            <a:ext cx="6355414" cy="5019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6327" y="6315075"/>
            <a:ext cx="7019925" cy="338554"/>
          </a:xfrm>
          <a:prstGeom prst="rect">
            <a:avLst/>
          </a:prstGeom>
          <a:noFill/>
        </p:spPr>
        <p:txBody>
          <a:bodyPr wrap="square" rtlCol="0">
            <a:spAutoFit/>
          </a:bodyPr>
          <a:lstStyle/>
          <a:p>
            <a:r>
              <a:rPr lang="en-US" sz="1600" dirty="0">
                <a:solidFill>
                  <a:schemeClr val="bg1"/>
                </a:solidFill>
              </a:rPr>
              <a:t>Multifactorial Influences of Childhood Obesity (</a:t>
            </a:r>
            <a:r>
              <a:rPr lang="en-US" sz="1600" dirty="0" err="1">
                <a:solidFill>
                  <a:schemeClr val="bg1"/>
                </a:solidFill>
              </a:rPr>
              <a:t>Ang</a:t>
            </a:r>
            <a:r>
              <a:rPr lang="en-US" sz="1600" dirty="0">
                <a:solidFill>
                  <a:schemeClr val="bg1"/>
                </a:solidFill>
              </a:rPr>
              <a:t> et al 2012)</a:t>
            </a:r>
          </a:p>
        </p:txBody>
      </p:sp>
    </p:spTree>
    <p:extLst>
      <p:ext uri="{BB962C8B-B14F-4D97-AF65-F5344CB8AC3E}">
        <p14:creationId xmlns:p14="http://schemas.microsoft.com/office/powerpoint/2010/main" val="331155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06DEDD95-E71B-8E47-E0D5-632AA5C0F33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A6FEB230-9B9F-D17C-4E01-655C66B6D635}"/>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History of Empowered Living</a:t>
            </a:r>
          </a:p>
        </p:txBody>
      </p:sp>
      <p:graphicFrame>
        <p:nvGraphicFramePr>
          <p:cNvPr id="4" name="Diagram 3">
            <a:extLst>
              <a:ext uri="{FF2B5EF4-FFF2-40B4-BE49-F238E27FC236}">
                <a16:creationId xmlns:a16="http://schemas.microsoft.com/office/drawing/2014/main" id="{DE7F8A71-B2DF-403A-9A7A-C7530CA404A4}"/>
              </a:ext>
            </a:extLst>
          </p:cNvPr>
          <p:cNvGraphicFramePr/>
          <p:nvPr>
            <p:extLst>
              <p:ext uri="{D42A27DB-BD31-4B8C-83A1-F6EECF244321}">
                <p14:modId xmlns:p14="http://schemas.microsoft.com/office/powerpoint/2010/main" val="611942719"/>
              </p:ext>
            </p:extLst>
          </p:nvPr>
        </p:nvGraphicFramePr>
        <p:xfrm>
          <a:off x="1208633" y="1787236"/>
          <a:ext cx="6951694" cy="4405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3632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06DEDD95-E71B-8E47-E0D5-632AA5C0F33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A6FEB230-9B9F-D17C-4E01-655C66B6D635}"/>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Pediatric Obesity Management</a:t>
            </a:r>
          </a:p>
        </p:txBody>
      </p:sp>
      <p:sp>
        <p:nvSpPr>
          <p:cNvPr id="15" name="Content Placeholder 2">
            <a:extLst>
              <a:ext uri="{FF2B5EF4-FFF2-40B4-BE49-F238E27FC236}">
                <a16:creationId xmlns:a16="http://schemas.microsoft.com/office/drawing/2014/main" id="{CCEC23B0-BB9C-EFE1-C970-024D3EB51337}"/>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a typeface="+mn-lt"/>
                <a:cs typeface="+mn-lt"/>
              </a:rPr>
              <a:t>Collaboration from multiple departments</a:t>
            </a:r>
          </a:p>
          <a:p>
            <a:r>
              <a:rPr lang="en-US" dirty="0">
                <a:solidFill>
                  <a:schemeClr val="bg1"/>
                </a:solidFill>
                <a:ea typeface="+mn-lt"/>
                <a:cs typeface="+mn-lt"/>
              </a:rPr>
              <a:t>Guidance from experts in the field </a:t>
            </a:r>
          </a:p>
          <a:p>
            <a:pPr lvl="1"/>
            <a:r>
              <a:rPr lang="en-US" dirty="0">
                <a:solidFill>
                  <a:schemeClr val="bg1"/>
                </a:solidFill>
                <a:ea typeface="+mn-lt"/>
                <a:cs typeface="+mn-lt"/>
              </a:rPr>
              <a:t>Facilitation trainings and collaboration</a:t>
            </a:r>
          </a:p>
          <a:p>
            <a:r>
              <a:rPr lang="en-US" dirty="0">
                <a:solidFill>
                  <a:schemeClr val="bg1"/>
                </a:solidFill>
                <a:ea typeface="+mn-lt"/>
                <a:cs typeface="+mn-lt"/>
              </a:rPr>
              <a:t>Journal Clubs</a:t>
            </a:r>
          </a:p>
          <a:p>
            <a:r>
              <a:rPr lang="en-US" dirty="0">
                <a:solidFill>
                  <a:schemeClr val="bg1"/>
                </a:solidFill>
                <a:ea typeface="+mn-lt"/>
                <a:cs typeface="+mn-lt"/>
              </a:rPr>
              <a:t>Pediatric Integration Plan</a:t>
            </a:r>
          </a:p>
          <a:p>
            <a:pPr lvl="1"/>
            <a:r>
              <a:rPr lang="en-US" dirty="0">
                <a:solidFill>
                  <a:schemeClr val="bg1"/>
                </a:solidFill>
                <a:ea typeface="+mn-lt"/>
                <a:cs typeface="+mn-lt"/>
              </a:rPr>
              <a:t>Chart Reviews</a:t>
            </a:r>
          </a:p>
          <a:p>
            <a:pPr marL="457200" lvl="1" indent="0">
              <a:buNone/>
            </a:pPr>
            <a:endParaRPr lang="en-US" dirty="0">
              <a:solidFill>
                <a:schemeClr val="bg1"/>
              </a:solidFill>
              <a:ea typeface="+mn-lt"/>
              <a:cs typeface="+mn-lt"/>
            </a:endParaRPr>
          </a:p>
        </p:txBody>
      </p:sp>
      <p:pic>
        <p:nvPicPr>
          <p:cNvPr id="3" name="Picture 2">
            <a:extLst>
              <a:ext uri="{FF2B5EF4-FFF2-40B4-BE49-F238E27FC236}">
                <a16:creationId xmlns:a16="http://schemas.microsoft.com/office/drawing/2014/main" id="{F58BC4CE-DFA7-4FA9-B078-4C8161D4449D}"/>
              </a:ext>
            </a:extLst>
          </p:cNvPr>
          <p:cNvPicPr>
            <a:picLocks noChangeAspect="1"/>
          </p:cNvPicPr>
          <p:nvPr/>
        </p:nvPicPr>
        <p:blipFill rotWithShape="1">
          <a:blip r:embed="rId5"/>
          <a:srcRect l="14318" t="35628" r="67175" b="11818"/>
          <a:stretch/>
        </p:blipFill>
        <p:spPr>
          <a:xfrm>
            <a:off x="4893572" y="3040084"/>
            <a:ext cx="4309804" cy="3442171"/>
          </a:xfrm>
          <a:prstGeom prst="rect">
            <a:avLst/>
          </a:prstGeom>
        </p:spPr>
      </p:pic>
    </p:spTree>
    <p:extLst>
      <p:ext uri="{BB962C8B-B14F-4D97-AF65-F5344CB8AC3E}">
        <p14:creationId xmlns:p14="http://schemas.microsoft.com/office/powerpoint/2010/main" val="353500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06DEDD95-E71B-8E47-E0D5-632AA5C0F33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A6FEB230-9B9F-D17C-4E01-655C66B6D635}"/>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ea typeface="+mj-lt"/>
                <a:cs typeface="+mj-lt"/>
              </a:rPr>
              <a:t>Pediatric Obesity Management</a:t>
            </a:r>
          </a:p>
        </p:txBody>
      </p:sp>
      <p:sp>
        <p:nvSpPr>
          <p:cNvPr id="15" name="Content Placeholder 2">
            <a:extLst>
              <a:ext uri="{FF2B5EF4-FFF2-40B4-BE49-F238E27FC236}">
                <a16:creationId xmlns:a16="http://schemas.microsoft.com/office/drawing/2014/main" id="{CCEC23B0-BB9C-EFE1-C970-024D3EB51337}"/>
              </a:ext>
            </a:extLst>
          </p:cNvPr>
          <p:cNvSpPr txBox="1">
            <a:spLocks/>
          </p:cNvSpPr>
          <p:nvPr/>
        </p:nvSpPr>
        <p:spPr>
          <a:xfrm>
            <a:off x="413795" y="1516967"/>
            <a:ext cx="3835730" cy="8818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ea typeface="+mn-lt"/>
                <a:cs typeface="+mn-lt"/>
              </a:rPr>
              <a:t>Staged approach and consult system</a:t>
            </a:r>
          </a:p>
          <a:p>
            <a:endParaRPr lang="en-US" dirty="0"/>
          </a:p>
        </p:txBody>
      </p:sp>
      <p:sp>
        <p:nvSpPr>
          <p:cNvPr id="5" name="TextBox 4"/>
          <p:cNvSpPr txBox="1"/>
          <p:nvPr/>
        </p:nvSpPr>
        <p:spPr>
          <a:xfrm>
            <a:off x="2055531" y="6315075"/>
            <a:ext cx="7019925" cy="338554"/>
          </a:xfrm>
          <a:prstGeom prst="rect">
            <a:avLst/>
          </a:prstGeom>
          <a:noFill/>
        </p:spPr>
        <p:txBody>
          <a:bodyPr wrap="square" rtlCol="0">
            <a:spAutoFit/>
          </a:bodyPr>
          <a:lstStyle/>
          <a:p>
            <a:r>
              <a:rPr lang="en-US" sz="1600" dirty="0">
                <a:solidFill>
                  <a:schemeClr val="bg1"/>
                </a:solidFill>
              </a:rPr>
              <a:t>Expert committee recommendations regarding..(Barlow et al 2007)</a:t>
            </a:r>
          </a:p>
        </p:txBody>
      </p:sp>
      <p:pic>
        <p:nvPicPr>
          <p:cNvPr id="3" name="Picture 2">
            <a:extLst>
              <a:ext uri="{FF2B5EF4-FFF2-40B4-BE49-F238E27FC236}">
                <a16:creationId xmlns:a16="http://schemas.microsoft.com/office/drawing/2014/main" id="{11C9BC1F-F6E1-4278-87F9-E43C13079CF4}"/>
              </a:ext>
            </a:extLst>
          </p:cNvPr>
          <p:cNvPicPr>
            <a:picLocks noChangeAspect="1"/>
          </p:cNvPicPr>
          <p:nvPr/>
        </p:nvPicPr>
        <p:blipFill rotWithShape="1">
          <a:blip r:embed="rId5"/>
          <a:srcRect l="14026" t="16597" r="66298" b="6440"/>
          <a:stretch/>
        </p:blipFill>
        <p:spPr>
          <a:xfrm>
            <a:off x="4355626" y="1255015"/>
            <a:ext cx="4466964" cy="4914402"/>
          </a:xfrm>
          <a:prstGeom prst="rect">
            <a:avLst/>
          </a:prstGeom>
        </p:spPr>
      </p:pic>
    </p:spTree>
    <p:extLst>
      <p:ext uri="{BB962C8B-B14F-4D97-AF65-F5344CB8AC3E}">
        <p14:creationId xmlns:p14="http://schemas.microsoft.com/office/powerpoint/2010/main" val="4188540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06DEDD95-E71B-8E47-E0D5-632AA5C0F33C}"/>
              </a:ext>
            </a:extLst>
          </p:cNvPr>
          <p:cNvPicPr>
            <a:picLocks noChangeAspect="1"/>
          </p:cNvPicPr>
          <p:nvPr/>
        </p:nvPicPr>
        <p:blipFill>
          <a:blip r:embed="rId4"/>
          <a:stretch>
            <a:fillRect/>
          </a:stretch>
        </p:blipFill>
        <p:spPr>
          <a:xfrm>
            <a:off x="9914811" y="162206"/>
            <a:ext cx="1567319" cy="1306565"/>
          </a:xfrm>
          <a:prstGeom prst="rect">
            <a:avLst/>
          </a:prstGeom>
        </p:spPr>
      </p:pic>
      <p:sp>
        <p:nvSpPr>
          <p:cNvPr id="11" name="Title 1">
            <a:extLst>
              <a:ext uri="{FF2B5EF4-FFF2-40B4-BE49-F238E27FC236}">
                <a16:creationId xmlns:a16="http://schemas.microsoft.com/office/drawing/2014/main" id="{A6FEB230-9B9F-D17C-4E01-655C66B6D635}"/>
              </a:ext>
            </a:extLst>
          </p:cNvPr>
          <p:cNvSpPr txBox="1">
            <a:spLocks/>
          </p:cNvSpPr>
          <p:nvPr/>
        </p:nvSpPr>
        <p:spPr>
          <a:xfrm>
            <a:off x="307694" y="1915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a typeface="+mj-lt"/>
                <a:cs typeface="+mj-lt"/>
              </a:rPr>
              <a:t>Current Guidelines</a:t>
            </a:r>
          </a:p>
        </p:txBody>
      </p:sp>
      <p:sp>
        <p:nvSpPr>
          <p:cNvPr id="15" name="Content Placeholder 2">
            <a:extLst>
              <a:ext uri="{FF2B5EF4-FFF2-40B4-BE49-F238E27FC236}">
                <a16:creationId xmlns:a16="http://schemas.microsoft.com/office/drawing/2014/main" id="{CCEC23B0-BB9C-EFE1-C970-024D3EB51337}"/>
              </a:ext>
            </a:extLst>
          </p:cNvPr>
          <p:cNvSpPr txBox="1">
            <a:spLocks/>
          </p:cNvSpPr>
          <p:nvPr/>
        </p:nvSpPr>
        <p:spPr>
          <a:xfrm>
            <a:off x="413795" y="1516967"/>
            <a:ext cx="9107348"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US" dirty="0">
              <a:solidFill>
                <a:schemeClr val="bg1"/>
              </a:solidFill>
            </a:endParaRPr>
          </a:p>
          <a:p>
            <a:endParaRPr lang="en-US" dirty="0"/>
          </a:p>
        </p:txBody>
      </p:sp>
      <p:pic>
        <p:nvPicPr>
          <p:cNvPr id="1026" name="Picture 2" descr="Treatment experience of obesity as a chronic disease (this figure illustrates how longitudinal care is important to help address this chronicity and to address and buffer the social and contextual factors that influence a person’s health).">
            <a:extLst>
              <a:ext uri="{FF2B5EF4-FFF2-40B4-BE49-F238E27FC236}">
                <a16:creationId xmlns:a16="http://schemas.microsoft.com/office/drawing/2014/main" id="{62B97C42-6C88-47C2-9CC3-7B15103B0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11" y="1355649"/>
            <a:ext cx="6373365" cy="43020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4031C50-9A11-4959-A5C8-9B53BF63435D}"/>
              </a:ext>
            </a:extLst>
          </p:cNvPr>
          <p:cNvSpPr txBox="1"/>
          <p:nvPr/>
        </p:nvSpPr>
        <p:spPr>
          <a:xfrm>
            <a:off x="2378811" y="5657671"/>
            <a:ext cx="6373365" cy="646331"/>
          </a:xfrm>
          <a:prstGeom prst="rect">
            <a:avLst/>
          </a:prstGeom>
          <a:noFill/>
        </p:spPr>
        <p:txBody>
          <a:bodyPr wrap="square">
            <a:spAutoFit/>
          </a:bodyPr>
          <a:lstStyle/>
          <a:p>
            <a:pPr algn="ctr"/>
            <a:r>
              <a:rPr lang="en-US" sz="1200" dirty="0">
                <a:solidFill>
                  <a:schemeClr val="bg1"/>
                </a:solidFill>
              </a:rPr>
              <a:t>Treatment experience of obesity as a chronic disease (this figure illustrates how longitudinal care is important to help address this chronicity and to address and buffer the social and contextual factors that influence a person’s health).</a:t>
            </a:r>
          </a:p>
        </p:txBody>
      </p:sp>
      <p:sp>
        <p:nvSpPr>
          <p:cNvPr id="2" name="TextBox 1">
            <a:extLst>
              <a:ext uri="{FF2B5EF4-FFF2-40B4-BE49-F238E27FC236}">
                <a16:creationId xmlns:a16="http://schemas.microsoft.com/office/drawing/2014/main" id="{A8838CAA-8202-5705-EF95-99849395734D}"/>
              </a:ext>
            </a:extLst>
          </p:cNvPr>
          <p:cNvSpPr txBox="1"/>
          <p:nvPr/>
        </p:nvSpPr>
        <p:spPr>
          <a:xfrm>
            <a:off x="307695" y="6286749"/>
            <a:ext cx="9213448" cy="830997"/>
          </a:xfrm>
          <a:prstGeom prst="rect">
            <a:avLst/>
          </a:prstGeom>
          <a:noFill/>
        </p:spPr>
        <p:txBody>
          <a:bodyPr wrap="square" rtlCol="0">
            <a:spAutoFit/>
          </a:bodyPr>
          <a:lstStyle>
            <a:defPPr>
              <a:defRPr lang="en-US"/>
            </a:defPPr>
            <a:lvl1pPr>
              <a:defRPr sz="1600">
                <a:solidFill>
                  <a:schemeClr val="bg1"/>
                </a:solidFill>
              </a:defRPr>
            </a:lvl1pPr>
          </a:lstStyle>
          <a:p>
            <a:r>
              <a:rPr lang="en-US" dirty="0"/>
              <a:t>Clinical Practice Guidelines for the Evaluation and Treatment of Children and Adolescents With Obesity (</a:t>
            </a:r>
            <a:r>
              <a:rPr lang="en-US" dirty="0" err="1"/>
              <a:t>Hampl</a:t>
            </a:r>
            <a:r>
              <a:rPr lang="en-US" dirty="0"/>
              <a:t> et al 2023)</a:t>
            </a:r>
          </a:p>
          <a:p>
            <a:r>
              <a:rPr lang="en-US" dirty="0"/>
              <a:t>)</a:t>
            </a:r>
          </a:p>
        </p:txBody>
      </p:sp>
    </p:spTree>
    <p:extLst>
      <p:ext uri="{BB962C8B-B14F-4D97-AF65-F5344CB8AC3E}">
        <p14:creationId xmlns:p14="http://schemas.microsoft.com/office/powerpoint/2010/main" val="3454556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4A360814C9A74E96C7428C49804F84" ma:contentTypeVersion="5" ma:contentTypeDescription="Create a new document." ma:contentTypeScope="" ma:versionID="a38781034d9b9eb82af32a5d00f99f9a">
  <xsd:schema xmlns:xsd="http://www.w3.org/2001/XMLSchema" xmlns:xs="http://www.w3.org/2001/XMLSchema" xmlns:p="http://schemas.microsoft.com/office/2006/metadata/properties" xmlns:ns3="2bf77a44-5a35-4833-b392-28abc85abb2d" xmlns:ns4="11490815-b2b4-4c33-99aa-c0206e5bd48a" targetNamespace="http://schemas.microsoft.com/office/2006/metadata/properties" ma:root="true" ma:fieldsID="52c0bd44c32b9b3f75776ffa73b62e0b" ns3:_="" ns4:_="">
    <xsd:import namespace="2bf77a44-5a35-4833-b392-28abc85abb2d"/>
    <xsd:import namespace="11490815-b2b4-4c33-99aa-c0206e5bd48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77a44-5a35-4833-b392-28abc85abb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490815-b2b4-4c33-99aa-c0206e5bd48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4F6AA5-8AEC-444D-B0CA-A0CFA2108EA7}">
  <ds:schemaRefs>
    <ds:schemaRef ds:uri="11490815-b2b4-4c33-99aa-c0206e5bd48a"/>
    <ds:schemaRef ds:uri="2bf77a44-5a35-4833-b392-28abc85abb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B88821-891C-4379-8BC5-B48A962A185C}">
  <ds:schemaRefs>
    <ds:schemaRef ds:uri="http://schemas.microsoft.com/sharepoint/v3/contenttype/forms"/>
  </ds:schemaRefs>
</ds:datastoreItem>
</file>

<file path=customXml/itemProps3.xml><?xml version="1.0" encoding="utf-8"?>
<ds:datastoreItem xmlns:ds="http://schemas.openxmlformats.org/officeDocument/2006/customXml" ds:itemID="{B0B85AAA-1C66-40B2-B8A3-DC560CB567DA}">
  <ds:schemaRefs>
    <ds:schemaRef ds:uri="2bf77a44-5a35-4833-b392-28abc85abb2d"/>
    <ds:schemaRef ds:uri="11490815-b2b4-4c33-99aa-c0206e5bd48a"/>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816</TotalTime>
  <Words>1967</Words>
  <Application>Microsoft Office PowerPoint</Application>
  <PresentationFormat>Widescreen</PresentationFormat>
  <Paragraphs>357</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Black</vt:lpstr>
      <vt:lpstr>Calibri</vt:lpstr>
      <vt:lpstr>Calibri Light</vt:lpstr>
      <vt:lpstr>Times New Roman</vt:lpstr>
      <vt:lpstr>Wingdings</vt:lpstr>
      <vt:lpstr>Wingdings,Sans-Serif</vt:lpstr>
      <vt:lpstr>Office Theme</vt:lpstr>
      <vt:lpstr>PowerPoint Presentation</vt:lpstr>
      <vt:lpstr>Disclosures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Empowered.Living@chickasaw.net</vt:lpstr>
      <vt:lpstr>PowerPoint Presentation</vt:lpstr>
      <vt:lpstr>PowerPoint Presentation</vt:lpstr>
    </vt:vector>
  </TitlesOfParts>
  <Company>the Chickasaw Nation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Empowered Living Clinic Addressing health disparities through multidisciplinary pediatric obesity management in a tribal health setting</dc:title>
  <dc:creator>Stephanie Schofield</dc:creator>
  <cp:lastModifiedBy>Stephanie Schofield</cp:lastModifiedBy>
  <cp:revision>48</cp:revision>
  <dcterms:created xsi:type="dcterms:W3CDTF">2022-08-10T14:34:28Z</dcterms:created>
  <dcterms:modified xsi:type="dcterms:W3CDTF">2023-03-07T17:03:11Z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0x0101001B4A360814C9A74E96C7428C49804F84</vt:lpwstr>
  </property>
</Properties>
</file>