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58" r:id="rId6"/>
    <p:sldId id="259" r:id="rId7"/>
    <p:sldId id="320" r:id="rId8"/>
    <p:sldId id="321" r:id="rId9"/>
    <p:sldId id="319" r:id="rId10"/>
    <p:sldId id="264" r:id="rId11"/>
    <p:sldId id="323" r:id="rId12"/>
    <p:sldId id="322" r:id="rId13"/>
    <p:sldId id="265" r:id="rId14"/>
    <p:sldId id="266" r:id="rId15"/>
    <p:sldId id="268" r:id="rId16"/>
    <p:sldId id="270" r:id="rId17"/>
    <p:sldId id="271" r:id="rId18"/>
    <p:sldId id="272" r:id="rId19"/>
    <p:sldId id="273" r:id="rId20"/>
    <p:sldId id="324" r:id="rId21"/>
    <p:sldId id="325" r:id="rId22"/>
    <p:sldId id="326" r:id="rId23"/>
    <p:sldId id="277" r:id="rId24"/>
    <p:sldId id="279" r:id="rId25"/>
    <p:sldId id="327" r:id="rId26"/>
    <p:sldId id="329" r:id="rId27"/>
    <p:sldId id="280" r:id="rId28"/>
    <p:sldId id="330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340" r:id="rId38"/>
    <p:sldId id="290" r:id="rId39"/>
    <p:sldId id="331" r:id="rId40"/>
    <p:sldId id="292" r:id="rId41"/>
    <p:sldId id="293" r:id="rId42"/>
    <p:sldId id="333" r:id="rId43"/>
    <p:sldId id="335" r:id="rId44"/>
    <p:sldId id="336" r:id="rId45"/>
    <p:sldId id="337" r:id="rId46"/>
    <p:sldId id="338" r:id="rId47"/>
    <p:sldId id="302" r:id="rId48"/>
    <p:sldId id="303" r:id="rId49"/>
    <p:sldId id="295" r:id="rId50"/>
    <p:sldId id="313" r:id="rId51"/>
    <p:sldId id="304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6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DC689-1D3E-4A18-A635-E983D8A5F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AD1472-0304-47AE-AC79-78D02D4EC7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18EA9-42A1-404C-ABAE-77E38D65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52B1-1477-4E1D-8E1F-08BEB6208C6F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AB06C-20D4-48D4-83FC-E6C61B242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AB2DE-7EA6-436C-8A33-AEDD21D79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2541A-9EFA-4A92-83DE-0EAC9D697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4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67B54-DC42-4067-9954-69392C4CB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5F8A3D-2B0F-4A34-A532-CA001E36D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7A7E8-D9D9-46A5-9394-A33929A1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52B1-1477-4E1D-8E1F-08BEB6208C6F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CF432-15DE-48F4-AABB-59B9A8344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2B04E-158E-4CEE-87AF-FA511BB53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2541A-9EFA-4A92-83DE-0EAC9D697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84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960D7D-E9C3-4F14-B232-72D6D867DD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03777E-358F-4EB4-A3D8-B205EBC64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A4305-1C7E-4767-A172-1196A3932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52B1-1477-4E1D-8E1F-08BEB6208C6F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7C422-7C8C-42D3-A191-CBEA8B6DF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EE242-2011-4885-8D12-B1E80183B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2541A-9EFA-4A92-83DE-0EAC9D697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04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79744-B3F0-47D0-9EDB-0F2B8C53623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8061-92A4-4B44-9FA0-3BAC5B0FF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76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79744-B3F0-47D0-9EDB-0F2B8C53623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8061-92A4-4B44-9FA0-3BAC5B0FF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62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79744-B3F0-47D0-9EDB-0F2B8C53623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8061-92A4-4B44-9FA0-3BAC5B0FF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77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79744-B3F0-47D0-9EDB-0F2B8C53623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8061-92A4-4B44-9FA0-3BAC5B0FF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38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79744-B3F0-47D0-9EDB-0F2B8C53623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8061-92A4-4B44-9FA0-3BAC5B0FF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98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79744-B3F0-47D0-9EDB-0F2B8C53623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8061-92A4-4B44-9FA0-3BAC5B0FF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34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79744-B3F0-47D0-9EDB-0F2B8C53623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8061-92A4-4B44-9FA0-3BAC5B0FF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54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79744-B3F0-47D0-9EDB-0F2B8C53623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8061-92A4-4B44-9FA0-3BAC5B0FF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13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29DF0-1C60-4435-92C3-0BF40E17B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6C8CE-96E7-4724-96E0-7222DFD3F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4650E-77D3-408B-B42F-7D214A885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52B1-1477-4E1D-8E1F-08BEB6208C6F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CC610-D123-4F12-9EAF-F2EF18C6A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37AEF-0ADA-4E73-8ED0-CAFCDAB20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2541A-9EFA-4A92-83DE-0EAC9D697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59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79744-B3F0-47D0-9EDB-0F2B8C53623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8061-92A4-4B44-9FA0-3BAC5B0FF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02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79744-B3F0-47D0-9EDB-0F2B8C53623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8061-92A4-4B44-9FA0-3BAC5B0FF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56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79744-B3F0-47D0-9EDB-0F2B8C53623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8061-92A4-4B44-9FA0-3BAC5B0FF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1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BC35F-AE7A-421A-800E-73E823DFD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7BFC95-12AB-488C-84E1-834C024A1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1FE26-D64D-4CE6-85E1-039FDF643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76E-66D6-444E-8CBF-A25A8088A4D3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386D0-4D9F-4B04-87AF-6FD867C5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47A28-30E6-4475-9670-D170470D5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C661-4BFB-4ACE-8331-BCB838CAE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79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FF382-C6FB-416D-B81A-B7CDC2026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3740A-ABB5-4869-985D-67FC0B019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CAED5-A355-4356-AC37-1E1E4D350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76E-66D6-444E-8CBF-A25A8088A4D3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B689B-75D2-4F20-ABAA-51DAE27CC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57EB3-CAFE-477A-82D8-C32956186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C661-4BFB-4ACE-8331-BCB838CAE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81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C2312-8B28-4BDB-82E3-C055E8FDC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43516-6A28-4E9F-9712-20A16C4D1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F495E-73B6-432D-91A1-FC93D7BCA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76E-66D6-444E-8CBF-A25A8088A4D3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E112E-7D06-48BA-90BD-F7A8A01F5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2913A-66FF-43E7-904C-C1FBB4F73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C661-4BFB-4ACE-8331-BCB838CAE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778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9A04B-C9F9-4A82-B20F-38763EC16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435B6-34F7-4E33-9395-C130123D33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8B077-368D-4842-AA94-0483A6137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A79E0-0EB1-4FB0-95A7-DE41E91AD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76E-66D6-444E-8CBF-A25A8088A4D3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5FECB7-B042-425D-AC82-344AFE11A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96D0DA-5170-40E5-AAB4-18D3F257F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C661-4BFB-4ACE-8331-BCB838CAE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75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AAE4A-26A1-4D65-A5F3-216B5A269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B91D5-50F5-42BB-9729-423ACC854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36210B-729F-4B6A-A37F-DCA921E14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69EA8D-2CB8-4B95-9EF4-E3F5163182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3B1411-B6E6-4689-AAEA-405A42B59D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BFBC4C-6C91-4D39-9570-D46B09EFF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76E-66D6-444E-8CBF-A25A8088A4D3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083075-27AE-49F1-973E-B7F10F275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21CA2A-93BF-42F5-9CBE-22E7A63F0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C661-4BFB-4ACE-8331-BCB838CAE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80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7920A-F407-4D12-97A4-5FA263657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BDE97B-9AA4-4F02-A6D2-C0B225F45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76E-66D6-444E-8CBF-A25A8088A4D3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670888-C903-4887-AA28-0B29C2499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FFFE8B-6EF8-4E70-AD67-3A3C6DEA9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C661-4BFB-4ACE-8331-BCB838CAE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4875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A0B6BF-7CE8-4EEB-A3FC-05288D59C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76E-66D6-444E-8CBF-A25A8088A4D3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E1D45-58C9-4D46-87AE-ED5A7287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B9D4F-D8A1-448B-9104-1DDE08A03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C661-4BFB-4ACE-8331-BCB838CAE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4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16DE9-825C-4BBD-B73C-226E41E76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FE4B15-8B72-4CF3-BD00-853B7DB10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19839-1577-4BCD-BA2D-5D659A43D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52B1-1477-4E1D-8E1F-08BEB6208C6F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C9E94-138A-4D41-AD14-68D65A3AF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9669B-A5DE-4BDC-A923-E6267D401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2541A-9EFA-4A92-83DE-0EAC9D697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041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C2AAD-C274-4FFE-B79B-11FB62E16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95F2D-31D5-42B0-A0D5-615C6F36F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5F7B75-C150-4CCF-B292-EFFCA474C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5C76E4-E478-4DF5-8B92-27E57FEB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76E-66D6-444E-8CBF-A25A8088A4D3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B00BC2-5CCB-4009-97E3-91B9CB8F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92FF8-CA5A-4D45-B42E-A85F7F976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C661-4BFB-4ACE-8331-BCB838CAE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074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19D9F-6687-4EF2-8415-3B3184170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AF1FEE-B518-4FBF-8813-71707FBD1F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AB65FF-ACD0-4C02-83F3-8FF4E5767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3F1BE9-F31F-414B-86D5-2A1285F55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76E-66D6-444E-8CBF-A25A8088A4D3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F15E0-2FA4-4D12-B895-84F6053E5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E9105D-A924-42C5-96D9-F9852479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C661-4BFB-4ACE-8331-BCB838CAE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361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7133D-70CA-4939-994C-621D023AE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E5D088-4875-452E-900F-A3CF04401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84DC8-D672-4A8C-8E7C-9821BEBE0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76E-66D6-444E-8CBF-A25A8088A4D3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3D368-73DA-4321-BD1D-64028D455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DC027-20B6-4F8B-9721-A80045C4A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C661-4BFB-4ACE-8331-BCB838CAE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24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C42179-9E9B-4CFA-AE1E-296EED98CB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168DB2-1441-4BDF-89DF-857508DE4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1FE0B-F6F7-4AD7-9EFA-69F82E3AD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76E-66D6-444E-8CBF-A25A8088A4D3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C0E06-85DA-48D7-9E24-D55378E2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5FBFA-2AB0-4D8B-829E-A9C2C164E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C661-4BFB-4ACE-8331-BCB838CAE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61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BE3AA-D2F6-459D-B7FB-0B71E4109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78CDE-82A4-4964-A87E-350857FBB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C82676-B6A7-46B3-B884-086A759A7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063287-9709-43EE-999D-3E059FA91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52B1-1477-4E1D-8E1F-08BEB6208C6F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08E0E-FECF-4890-A3A1-543BCF463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AC4B8-0334-442F-A0B4-F8273136F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2541A-9EFA-4A92-83DE-0EAC9D697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29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43357-139E-4191-9BC8-411E651C0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0F447-E1EC-4322-BAF0-8AC35B493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11FDB-089B-4AA9-96EC-2CA91705E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936901-A158-45B4-AF39-2992AE0B0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468B7-F6AB-4A0A-9CCA-ED82D2C4F3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588A6C-9527-498E-9CE6-80159492D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52B1-1477-4E1D-8E1F-08BEB6208C6F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A80A78-B559-46F0-9E38-ECBFDC6C1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C50AF5-D763-4F10-BAB2-7ABBB837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2541A-9EFA-4A92-83DE-0EAC9D697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65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39ACD-1814-4CE2-B646-CDDD33601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A1A793-FF8F-41A0-AB45-90225ED53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52B1-1477-4E1D-8E1F-08BEB6208C6F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CD46F3-7DB1-4FB9-AF65-E1F097930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F38C65-685A-4E0F-BE30-48262156F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2541A-9EFA-4A92-83DE-0EAC9D697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13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1145DA-8728-44C0-AD7E-67DC50451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52B1-1477-4E1D-8E1F-08BEB6208C6F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FD2078-3091-44EE-93A2-5F979F79B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D777B-FB9B-4056-9744-FB9C6009D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2541A-9EFA-4A92-83DE-0EAC9D697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4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AC98A-6BDA-4ED4-8926-3EAB835F0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9514E-30DD-4FE3-964D-49939422F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636FC8-09B7-4930-8A14-BE9030E7B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776AEC-ADDC-46F8-B924-41A55D89B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52B1-1477-4E1D-8E1F-08BEB6208C6F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91311-4705-4E93-8741-DF7C41834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E2A8C-FB53-46C4-9ECC-D5D701432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2541A-9EFA-4A92-83DE-0EAC9D697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38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AB217-1F0C-4434-BD69-A6E1A4C40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47596F-9D3A-4E79-8CF9-EE1D37A119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E4F2F2-78BD-4B83-9452-571845C96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8A9E7A-1B87-4C9B-B469-2A9E960C3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52B1-1477-4E1D-8E1F-08BEB6208C6F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1C261-8CA9-41C7-954D-C5C10CD51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6571B4-BB16-4CF4-862D-68DC42ACE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2541A-9EFA-4A92-83DE-0EAC9D697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23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AD1B7F-033C-4A36-906C-67A5A771D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BDF48-FDDA-4FBE-88C7-FA4A62DE2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4A5EA-7064-4673-9645-93FEBDDF46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852B1-1477-4E1D-8E1F-08BEB6208C6F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B5423-FBD8-410E-B360-54DCEBE66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24410-C7E5-4F71-AEB2-0BDC033DD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2541A-9EFA-4A92-83DE-0EAC9D697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51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79744-B3F0-47D0-9EDB-0F2B8C53623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58061-92A4-4B44-9FA0-3BAC5B0FF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13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415E31-3E35-4D68-9CB0-6907518F2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49B73-1C0D-4968-A86A-27A2A14A2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42792-FBBF-442B-B200-1D84DAB2FB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E376E-66D6-444E-8CBF-A25A8088A4D3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A663D-6D18-43B1-853A-84D95F0ABC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97C5B-0290-4962-A6B4-5288BB631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6C661-4BFB-4ACE-8331-BCB838CAE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E0AD4-7A30-4957-BA9D-1EA1D4D575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220" y="332516"/>
            <a:ext cx="10625559" cy="2387600"/>
          </a:xfrm>
        </p:spPr>
        <p:txBody>
          <a:bodyPr>
            <a:normAutofit/>
          </a:bodyPr>
          <a:lstStyle/>
          <a:p>
            <a:r>
              <a:rPr lang="en-US" sz="4800" dirty="0"/>
              <a:t>Anorectal Disease Management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39F039-E78B-4524-B664-BBC48EA6A7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6679" y="2861035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/>
              <a:t>Sheridan Morgan MD</a:t>
            </a:r>
          </a:p>
          <a:p>
            <a:r>
              <a:rPr lang="en-US" dirty="0"/>
              <a:t>General &amp; Colorectal Surgery </a:t>
            </a:r>
          </a:p>
          <a:p>
            <a:r>
              <a:rPr lang="en-US" dirty="0"/>
              <a:t>Alaska Native Medical Center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46AF1A-748D-4AA2-B253-A9615D0B1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84" t="8903" r="7286" b="7285"/>
          <a:stretch/>
        </p:blipFill>
        <p:spPr>
          <a:xfrm>
            <a:off x="219919" y="155616"/>
            <a:ext cx="1493134" cy="14648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305CEC-026A-458C-A994-AEB6CA698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7215" y="89596"/>
            <a:ext cx="1643606" cy="16478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EC2AEF-4FCF-4422-A079-23050186C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7457" y="4137885"/>
            <a:ext cx="3860486" cy="2251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C6F235-C459-4C57-7A52-85D99FDCD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057" y="3996965"/>
            <a:ext cx="2786454" cy="255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01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797FF-9471-415C-8D30-827D08532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9144" y="0"/>
            <a:ext cx="10671048" cy="1514506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Symptomatic Internal Hemorrhoids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45C4B-2931-4913-9F84-DD0EEE276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292" y="1846612"/>
            <a:ext cx="10195560" cy="4633913"/>
          </a:xfrm>
        </p:spPr>
        <p:txBody>
          <a:bodyPr>
            <a:normAutofit fontScale="47500" lnSpcReduction="20000"/>
          </a:bodyPr>
          <a:lstStyle/>
          <a:p>
            <a:r>
              <a:rPr lang="en-US" sz="2400" dirty="0"/>
              <a:t>History: Rectal bleeding, blood with whipping, anal fullness,  recent changes in bowel habits</a:t>
            </a:r>
          </a:p>
          <a:p>
            <a:r>
              <a:rPr lang="en-US" sz="2400" dirty="0"/>
              <a:t>PE: may have associated external hemorrhoids, internal hemorrhoids not usually visible on external inspection</a:t>
            </a:r>
          </a:p>
          <a:p>
            <a:pPr marL="0" indent="0">
              <a:buNone/>
            </a:pPr>
            <a:r>
              <a:rPr lang="en-US" sz="2400" dirty="0"/>
              <a:t>                   likely not palpable on DRE, best examined with anoscope or with patient straining on commode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 Grading of Internal : 1st Degree - prolapse on straining</a:t>
            </a:r>
          </a:p>
          <a:p>
            <a:pPr marL="0" indent="0">
              <a:buNone/>
            </a:pPr>
            <a:r>
              <a:rPr lang="en-US" sz="2400" dirty="0"/>
              <a:t>                      2nd Degree - prolapse spontaneously, reduce spontaneously </a:t>
            </a:r>
          </a:p>
          <a:p>
            <a:pPr marL="0" indent="0">
              <a:buNone/>
            </a:pPr>
            <a:r>
              <a:rPr lang="en-US" sz="2400" dirty="0"/>
              <a:t>                      3rd Degree - require manual reduction</a:t>
            </a:r>
          </a:p>
          <a:p>
            <a:pPr marL="0" indent="0">
              <a:buNone/>
            </a:pPr>
            <a:r>
              <a:rPr lang="en-US" sz="2400" dirty="0"/>
              <a:t>                      4th Degree - cannot be reduced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TX: Dependent on severity of symptoms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Conservative treatment: -increased fluid intake  -increased exercise  -increase dietary fiber  -daily sitz baths</a:t>
            </a:r>
          </a:p>
          <a:p>
            <a:pPr marL="0" indent="0">
              <a:buNone/>
            </a:pPr>
            <a:r>
              <a:rPr lang="en-US" sz="2400" dirty="0"/>
              <a:t>-therapeutic psyllium husk, 25g/day females, 38g/day males</a:t>
            </a:r>
          </a:p>
          <a:p>
            <a:pPr marL="0" indent="0">
              <a:buNone/>
            </a:pPr>
            <a:r>
              <a:rPr lang="en-US" sz="2400" dirty="0"/>
              <a:t>-constipated - TX stool softeners / laxatives                -diarrhea - TX antidiarrheal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Grade 1,2 &amp; 3 w/o external component: rubber band ligation vs. sclerotherapy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Grade 3&amp;4 or symptomatic internal &amp; external hemorrhoids: surgical excision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944EC2-3E04-2632-31C2-5597006D19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48" r="626" b="14071"/>
          <a:stretch/>
        </p:blipFill>
        <p:spPr>
          <a:xfrm>
            <a:off x="327154" y="177772"/>
            <a:ext cx="1147313" cy="1158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EC0DEA-8516-2AB5-26C9-BECC98406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627" y="177772"/>
            <a:ext cx="3066554" cy="19874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5D1DA7-D6C4-3FEF-6B00-198CF8FB0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8359" y="2165240"/>
            <a:ext cx="1956986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77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341F4-FAE7-41CE-99A6-3B475F65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01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Rubber Band Ligation, Sclerotherapy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D39FF-44FE-4014-B23A-C425B9F6B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647" y="1562733"/>
            <a:ext cx="9688729" cy="470004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400" dirty="0"/>
              <a:t>Rubber Band Ligation: for patients w/ internal hemorrhoids who failed conservative TX</a:t>
            </a:r>
          </a:p>
          <a:p>
            <a:pPr marL="0" indent="0">
              <a:buNone/>
            </a:pPr>
            <a:r>
              <a:rPr lang="en-US" sz="2400" dirty="0"/>
              <a:t>-band placed around superior aspect of hemorrhoid  tissue above dentate line</a:t>
            </a:r>
          </a:p>
          <a:p>
            <a:pPr marL="0" indent="0">
              <a:buNone/>
            </a:pPr>
            <a:r>
              <a:rPr lang="en-US" sz="2400" dirty="0"/>
              <a:t>- Tissue sloughs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fibrosis occurs at site </a:t>
            </a:r>
            <a:r>
              <a:rPr lang="en-US" sz="2400" dirty="0">
                <a:sym typeface="Wingdings" panose="05000000000000000000" pitchFamily="2" charset="2"/>
              </a:rPr>
              <a:t> fixation of tissue to prevent prolapse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-80% of patients have relief of symptoms, generally well tolerated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-Contraindicated in pts w/ cirrhosis &amp; pts requiring anticoagulation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Severe perianal sepsis - rare complication - pain, fever, inability to void </a:t>
            </a:r>
          </a:p>
          <a:p>
            <a:pPr marL="0" indent="0">
              <a:buNone/>
            </a:pPr>
            <a:endParaRPr lang="en-US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Sclerotherapy: -another bedside procedure for internal hemorrhoids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 	          -injection of sclerosing agent (phenol) into submucosa of hemorrhoid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	          -usually performed in clinic w/ anoscope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                           -causes fibrosis of surrounding tissue  shrinkage of hemorrhoids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               </a:t>
            </a:r>
          </a:p>
          <a:p>
            <a:pPr marL="0" indent="0">
              <a:buNone/>
            </a:pPr>
            <a:endParaRPr lang="en-US" sz="2400" dirty="0">
              <a:sym typeface="Wingdings" panose="05000000000000000000" pitchFamily="2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02171-CAD2-4FCB-A875-87D9E8E8C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430" y="862642"/>
            <a:ext cx="2711570" cy="1964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29FF70-EE15-492D-8101-884E3DBD9A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4" r="50000"/>
          <a:stretch/>
        </p:blipFill>
        <p:spPr>
          <a:xfrm>
            <a:off x="10212870" y="4679855"/>
            <a:ext cx="1148550" cy="179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26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0D389-A239-450D-864A-48F59798C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10" y="125095"/>
            <a:ext cx="10515600" cy="1325563"/>
          </a:xfrm>
        </p:spPr>
        <p:txBody>
          <a:bodyPr/>
          <a:lstStyle/>
          <a:p>
            <a:r>
              <a:rPr lang="en-US" dirty="0"/>
              <a:t>Hemorrhoids, Operative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8A495-9FAD-4BBF-BE06-2E154B82C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309" y="1759268"/>
            <a:ext cx="11557671" cy="474440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Indications for Surgery: -failure of conservative management or office procedures</a:t>
            </a:r>
          </a:p>
          <a:p>
            <a:pPr marL="0" indent="0">
              <a:buNone/>
            </a:pPr>
            <a:r>
              <a:rPr lang="en-US" sz="2400" dirty="0"/>
              <a:t> -combined internal &amp; external hemorrhoids  -Large grade 3 or 4 hemorrhoids</a:t>
            </a:r>
          </a:p>
          <a:p>
            <a:pPr marL="0" indent="0">
              <a:buNone/>
            </a:pPr>
            <a:r>
              <a:rPr lang="en-US" sz="2400" dirty="0"/>
              <a:t>-Acutely thrombosed or necrotic hemorrhoids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Surgical hemorrhoidectomy: superior for achieving complete remission of symptoms</a:t>
            </a:r>
          </a:p>
          <a:p>
            <a:pPr marL="0" indent="0">
              <a:buNone/>
            </a:pPr>
            <a:r>
              <a:rPr lang="en-US" sz="2400" dirty="0"/>
              <a:t>   Complications: </a:t>
            </a:r>
            <a:r>
              <a:rPr lang="en-US" sz="2400" i="1" dirty="0"/>
              <a:t>severe pain</a:t>
            </a:r>
            <a:r>
              <a:rPr lang="en-US" sz="2400" dirty="0"/>
              <a:t>, incontinence, anal stenosis &amp; anal sepsis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Technique:</a:t>
            </a:r>
          </a:p>
          <a:p>
            <a:pPr marL="0" indent="0">
              <a:buNone/>
            </a:pPr>
            <a:r>
              <a:rPr lang="en-US" sz="2400" dirty="0"/>
              <a:t>-Prone Jack-knife position, buttocks taped apart</a:t>
            </a:r>
          </a:p>
          <a:p>
            <a:pPr marL="0" indent="0">
              <a:buNone/>
            </a:pPr>
            <a:r>
              <a:rPr lang="en-US" sz="2400" dirty="0"/>
              <a:t>-elliptical incision from anoderm up to dentate line, to include entire enlarged hemorrhoid</a:t>
            </a:r>
          </a:p>
          <a:p>
            <a:pPr marL="0" indent="0">
              <a:buNone/>
            </a:pPr>
            <a:r>
              <a:rPr lang="en-US" sz="2400" dirty="0"/>
              <a:t>-remove hemorrhoid up to IAS w/ bovie, knife or scissors taking care not to damage IAS</a:t>
            </a:r>
          </a:p>
          <a:p>
            <a:pPr marL="0" indent="0">
              <a:buNone/>
            </a:pPr>
            <a:r>
              <a:rPr lang="en-US" sz="2400" dirty="0"/>
              <a:t>-1,2 or 3 columns may be excised at once, normal anoderm left between sites to avoid stenosis</a:t>
            </a:r>
          </a:p>
          <a:p>
            <a:pPr marL="0" indent="0">
              <a:buNone/>
            </a:pPr>
            <a:r>
              <a:rPr lang="en-US" sz="2400" dirty="0"/>
              <a:t>-Wound may be left open or closed w/ absorbable suture</a:t>
            </a:r>
            <a:r>
              <a:rPr lang="en-US" sz="2600" dirty="0"/>
              <a:t>		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4EDC16-BA22-4597-999D-B9FBA30D09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0" t="18489" r="21500" b="11111"/>
          <a:stretch/>
        </p:blipFill>
        <p:spPr>
          <a:xfrm>
            <a:off x="9954768" y="1175274"/>
            <a:ext cx="2042923" cy="379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58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BCB3A-7B97-459E-BB11-150E7DAA4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795" y="170815"/>
            <a:ext cx="1090041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Hemorrhoids, doppler-guided transanal devascularization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2486B-422C-4E1F-AA60-08721D76F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825624"/>
            <a:ext cx="10553700" cy="46323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/>
              <a:t>Suture ligation of each hemorrhoidal column under doppler guidance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Technique: </a:t>
            </a:r>
          </a:p>
          <a:p>
            <a:pPr marL="0" indent="0">
              <a:buNone/>
            </a:pPr>
            <a:r>
              <a:rPr lang="en-US" sz="2200" dirty="0"/>
              <a:t>-Specific anoscope w/ doppler probe used to identify feeding vessel just above column</a:t>
            </a:r>
          </a:p>
          <a:p>
            <a:pPr marL="0" indent="0">
              <a:buNone/>
            </a:pPr>
            <a:r>
              <a:rPr lang="en-US" sz="2200" dirty="0"/>
              <a:t>-Through anoscope, ligate feeding vessel just above top of column</a:t>
            </a:r>
          </a:p>
          <a:p>
            <a:pPr marL="0" indent="0">
              <a:buNone/>
            </a:pPr>
            <a:r>
              <a:rPr lang="en-US" sz="2200" dirty="0"/>
              <a:t>-Doppler used to confirm disappearance of signal</a:t>
            </a:r>
          </a:p>
          <a:p>
            <a:pPr marL="0" indent="0">
              <a:buNone/>
            </a:pPr>
            <a:r>
              <a:rPr lang="en-US" sz="2200" dirty="0"/>
              <a:t>-Remainder of column is over sewn w/ suture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Advantage: Less post-op pain, </a:t>
            </a:r>
          </a:p>
          <a:p>
            <a:pPr marL="0" indent="0">
              <a:buNone/>
            </a:pPr>
            <a:r>
              <a:rPr lang="en-US" sz="2200" dirty="0"/>
              <a:t>Disadvantages: Higher risk of recurrence compared to excision</a:t>
            </a:r>
          </a:p>
          <a:p>
            <a:pPr marL="0" indent="0">
              <a:buNone/>
            </a:pPr>
            <a:r>
              <a:rPr lang="en-US" sz="2200" dirty="0"/>
              <a:t>Used for internal hemorrhoids only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F6096-31B1-41F4-91D3-81CC8E27A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395" y="1339372"/>
            <a:ext cx="3215830" cy="1739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5B0AB0-40FC-4575-9D97-FCC4965BE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601" y="3869817"/>
            <a:ext cx="3284411" cy="218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40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EF0C5-601B-483F-A6B5-79C6A2392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632"/>
            <a:ext cx="10515600" cy="1325563"/>
          </a:xfrm>
        </p:spPr>
        <p:txBody>
          <a:bodyPr/>
          <a:lstStyle/>
          <a:p>
            <a:r>
              <a:rPr lang="en-US" dirty="0"/>
              <a:t>Incarcerated Hemorrhoids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1B76D-30B1-45A8-9578-1536BF4D2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9195"/>
            <a:ext cx="10515600" cy="4351338"/>
          </a:xfrm>
        </p:spPr>
        <p:txBody>
          <a:bodyPr/>
          <a:lstStyle/>
          <a:p>
            <a:r>
              <a:rPr lang="en-US" dirty="0"/>
              <a:t>Prolapsed fourth-degree hemorrhoids can become incarcerated</a:t>
            </a:r>
          </a:p>
          <a:p>
            <a:r>
              <a:rPr lang="en-US" dirty="0"/>
              <a:t>Severe pain, Urinary Retention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600" dirty="0"/>
              <a:t>TX: </a:t>
            </a:r>
            <a:r>
              <a:rPr lang="en-US" sz="2600" i="1" dirty="0"/>
              <a:t>pain medication </a:t>
            </a:r>
            <a:r>
              <a:rPr lang="en-US" sz="2600" i="1" dirty="0">
                <a:sym typeface="Wingdings" panose="05000000000000000000" pitchFamily="2" charset="2"/>
              </a:rPr>
              <a:t> reduction  elective surgery</a:t>
            </a:r>
          </a:p>
          <a:p>
            <a:pPr marL="0" indent="0">
              <a:buNone/>
            </a:pPr>
            <a:r>
              <a:rPr lang="en-US" sz="2600" i="1" dirty="0">
                <a:sym typeface="Wingdings" panose="05000000000000000000" pitchFamily="2" charset="2"/>
              </a:rPr>
              <a:t>       </a:t>
            </a:r>
            <a:r>
              <a:rPr lang="en-US" sz="2600" dirty="0">
                <a:sym typeface="Wingdings" panose="05000000000000000000" pitchFamily="2" charset="2"/>
              </a:rPr>
              <a:t>Urgent hemorrhoidectomy</a:t>
            </a:r>
            <a:endParaRPr lang="en-US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7E42ED-5F8B-47A5-ADE2-A49A7052A3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40" t="1333" r="16720" b="4688"/>
          <a:stretch/>
        </p:blipFill>
        <p:spPr>
          <a:xfrm>
            <a:off x="1082040" y="4191316"/>
            <a:ext cx="2382136" cy="24749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00149-6D7B-4D06-85C2-1416569AE3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12" t="18703" r="19964" b="11924"/>
          <a:stretch/>
        </p:blipFill>
        <p:spPr>
          <a:xfrm>
            <a:off x="6191127" y="4191316"/>
            <a:ext cx="3031017" cy="237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82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CABEE-B63A-40E1-BECB-EB8ABCA36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353" y="-72069"/>
            <a:ext cx="10515600" cy="1467645"/>
          </a:xfrm>
        </p:spPr>
        <p:txBody>
          <a:bodyPr/>
          <a:lstStyle/>
          <a:p>
            <a:r>
              <a:rPr lang="en-US" dirty="0"/>
              <a:t>Anal Fissure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3B5F3-9C67-4B22-B959-9DB459596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" y="1343818"/>
            <a:ext cx="11026140" cy="5068412"/>
          </a:xfrm>
        </p:spPr>
        <p:txBody>
          <a:bodyPr>
            <a:noAutofit/>
          </a:bodyPr>
          <a:lstStyle/>
          <a:p>
            <a:r>
              <a:rPr lang="en-US" sz="2000" dirty="0"/>
              <a:t>Tear in mucosa of anal canal distal to dentate line</a:t>
            </a:r>
          </a:p>
          <a:p>
            <a:r>
              <a:rPr lang="en-US" sz="2000" dirty="0"/>
              <a:t>Classified as acute vs chronic / primary vs. secondary</a:t>
            </a:r>
          </a:p>
          <a:p>
            <a:pPr marL="0" indent="0">
              <a:buNone/>
            </a:pPr>
            <a:r>
              <a:rPr lang="en-US" sz="2000" dirty="0"/>
              <a:t>Acute &lt; 6 weeks,  Chronic &gt; 6 weeks</a:t>
            </a:r>
          </a:p>
          <a:p>
            <a:pPr marL="0" indent="0">
              <a:buNone/>
            </a:pPr>
            <a:r>
              <a:rPr lang="en-US" sz="2000" dirty="0"/>
              <a:t>Primary - almost always in posterior or anterior location</a:t>
            </a:r>
          </a:p>
          <a:p>
            <a:pPr marL="0" indent="0">
              <a:buNone/>
            </a:pPr>
            <a:r>
              <a:rPr lang="en-US" sz="2000" dirty="0"/>
              <a:t>Causes: trauma to anal canal, hard stool, diarrhea, childbirth, </a:t>
            </a:r>
            <a:r>
              <a:rPr lang="en-US" sz="2000" i="1" dirty="0"/>
              <a:t>hypertonicity w/ high resting pressure</a:t>
            </a:r>
          </a:p>
          <a:p>
            <a:pPr marL="0" indent="0">
              <a:buNone/>
            </a:pPr>
            <a:r>
              <a:rPr lang="en-US" sz="2000" dirty="0"/>
              <a:t>Secondary - associated w/ Crohn’s, HIV, tuberculosis, syphilis or malignancy. May occur in lateral position.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Presentation: pain w/ defecation, tearing sensation persists after bowel movement, bright red blood separated from stool on toilet paper, constipation from fear of pain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Dx: Made on physical exam, spreading buttocks, oval shaped or longitudinal tear in anal mucosa associated w/ sentinel pile (a skin tag at distal end of fissure), Avoid anoscope (pain)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265BD6-416C-465C-885F-5562249E7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056" y="252635"/>
            <a:ext cx="2446598" cy="218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00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294B-EBA3-44BB-B935-A61A4B092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 Fissure, Medical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4B2EF-5B2D-4CBA-952D-704E7FE54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91" y="1813822"/>
            <a:ext cx="8074555" cy="4316384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Most Fissures will heal by medical management within 6 weeks</a:t>
            </a:r>
          </a:p>
          <a:p>
            <a:r>
              <a:rPr lang="en-US" sz="2400" dirty="0"/>
              <a:t>Warm Sitz bath 2-3 times per day, symptomatic relief</a:t>
            </a:r>
          </a:p>
          <a:p>
            <a:r>
              <a:rPr lang="en-US" sz="2400" dirty="0"/>
              <a:t>Medial therapy is directed at decreasing resting pressure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Nitric oxide: potent neurotransmitter induces relaxation of IAS</a:t>
            </a:r>
          </a:p>
          <a:p>
            <a:pPr marL="0" indent="0">
              <a:buNone/>
            </a:pPr>
            <a:r>
              <a:rPr lang="en-US" sz="2400" dirty="0"/>
              <a:t>   -BID application of 0.2% nitroglycerine for 6 weeks</a:t>
            </a:r>
          </a:p>
          <a:p>
            <a:pPr marL="0" indent="0">
              <a:buNone/>
            </a:pPr>
            <a:r>
              <a:rPr lang="en-US" sz="2400" dirty="0"/>
              <a:t>   -induces healing in 85% of pts</a:t>
            </a:r>
          </a:p>
          <a:p>
            <a:pPr marL="0" indent="0">
              <a:buNone/>
            </a:pPr>
            <a:r>
              <a:rPr lang="en-US" sz="2400" dirty="0"/>
              <a:t>   -causes nitrate induced headache in some patients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calcium channel blockers used locally can cause IAS relaxation </a:t>
            </a:r>
          </a:p>
          <a:p>
            <a:pPr marL="0" indent="0">
              <a:buNone/>
            </a:pPr>
            <a:r>
              <a:rPr lang="en-US" sz="2400" dirty="0"/>
              <a:t>-Diltiazem 2%  or </a:t>
            </a:r>
            <a:r>
              <a:rPr lang="en-US" sz="2400" dirty="0" err="1"/>
              <a:t>Nifedapine</a:t>
            </a:r>
            <a:r>
              <a:rPr lang="en-US" sz="2400" dirty="0"/>
              <a:t>  0.2% ointment application BID for 6 weeks</a:t>
            </a:r>
          </a:p>
          <a:p>
            <a:pPr marL="0" indent="0">
              <a:buNone/>
            </a:pPr>
            <a:r>
              <a:rPr lang="en-US" sz="2400" dirty="0"/>
              <a:t>-no headache, similar healing rates to Nitric oxide, preferred</a:t>
            </a:r>
          </a:p>
          <a:p>
            <a:pPr marL="0" indent="0">
              <a:buNone/>
            </a:pPr>
            <a:r>
              <a:rPr lang="en-US" sz="2400" dirty="0"/>
              <a:t>-can only be obtained at compounding pharmacy (</a:t>
            </a:r>
            <a:r>
              <a:rPr lang="en-US" sz="2400" dirty="0" err="1"/>
              <a:t>Bernies</a:t>
            </a:r>
            <a:r>
              <a:rPr lang="en-US" sz="2400" dirty="0"/>
              <a:t> Pharmacy Anchorage)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59AAB4-ADBD-4F3F-AAC1-302369C0D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54" r="32997"/>
          <a:stretch/>
        </p:blipFill>
        <p:spPr>
          <a:xfrm>
            <a:off x="8652293" y="261085"/>
            <a:ext cx="3369019" cy="15645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C4D53-D6E8-314A-A520-852FB7257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105" y="2149310"/>
            <a:ext cx="3827207" cy="20411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2166F4-1739-23BD-9A5C-0973A3778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33" t="18556" r="16713" b="20275"/>
          <a:stretch/>
        </p:blipFill>
        <p:spPr>
          <a:xfrm>
            <a:off x="8662907" y="4190487"/>
            <a:ext cx="2889602" cy="227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82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64DA4-176C-460D-B381-4A3E9F33C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 Fissure, Surgical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256B9-C552-436E-AD91-6574200AF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08" y="1690688"/>
            <a:ext cx="105156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Indicated after 6 weeks of failed medical therapy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Botulinum toxin: endopeptidase, blocks acetylcholine release at neuromuscular junction</a:t>
            </a:r>
          </a:p>
          <a:p>
            <a:pPr marL="0" indent="0">
              <a:buNone/>
            </a:pPr>
            <a:r>
              <a:rPr lang="en-US" sz="2400" dirty="0"/>
              <a:t>    -Botox injected into IAS complex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relaxation of IAS  (2-4months)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healing of fissure   </a:t>
            </a:r>
          </a:p>
          <a:p>
            <a:pPr marL="0" indent="0">
              <a:buNone/>
            </a:pPr>
            <a:r>
              <a:rPr lang="en-US" sz="2400" dirty="0"/>
              <a:t>    -option for pts who are not surgical candidates or to avoid fecal incontinence</a:t>
            </a:r>
          </a:p>
          <a:p>
            <a:pPr marL="0" indent="0">
              <a:buNone/>
            </a:pPr>
            <a:r>
              <a:rPr lang="en-US" sz="2400" dirty="0"/>
              <a:t>    -50-70% rate of healing fissure</a:t>
            </a:r>
          </a:p>
          <a:p>
            <a:pPr marL="0" indent="0">
              <a:buNone/>
            </a:pPr>
            <a:r>
              <a:rPr lang="en-US" sz="2400" dirty="0"/>
              <a:t>    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Lateral Internal Anal Sphincterotomy: healing rate of 90-100%</a:t>
            </a:r>
          </a:p>
          <a:p>
            <a:pPr marL="0" indent="0">
              <a:buNone/>
            </a:pPr>
            <a:r>
              <a:rPr lang="en-US" sz="2400" dirty="0"/>
              <a:t>-Not for pts w/ Crohn’s  </a:t>
            </a:r>
          </a:p>
          <a:p>
            <a:pPr marL="0" indent="0">
              <a:buNone/>
            </a:pPr>
            <a:r>
              <a:rPr lang="en-US" sz="2400" dirty="0"/>
              <a:t>-can cause fecal incontinence, 10% risk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693F10-3D80-4EE4-BFA5-398E250896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0" t="22578" r="23801" b="50000"/>
          <a:stretch/>
        </p:blipFill>
        <p:spPr>
          <a:xfrm>
            <a:off x="9434245" y="3992204"/>
            <a:ext cx="2408195" cy="13557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019C2A-A403-4EBA-936D-ADB399993D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0" t="50000" r="44800" b="21067"/>
          <a:stretch/>
        </p:blipFill>
        <p:spPr>
          <a:xfrm>
            <a:off x="7024981" y="5366275"/>
            <a:ext cx="2707686" cy="14689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FCE6EB-2189-48A2-951A-036271423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0" t="51432" r="24900" b="21178"/>
          <a:stretch/>
        </p:blipFill>
        <p:spPr>
          <a:xfrm>
            <a:off x="9815162" y="5451253"/>
            <a:ext cx="1796510" cy="13839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E44BBA-A3F4-6E0D-470D-BF824A13F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359" y="4023603"/>
            <a:ext cx="1998508" cy="1353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3F5E8E-78DE-F8A0-1B2D-530982B9A2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0173" r="5593" b="4330"/>
          <a:stretch/>
        </p:blipFill>
        <p:spPr>
          <a:xfrm>
            <a:off x="9488652" y="467615"/>
            <a:ext cx="2449529" cy="265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63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E7FA3-5215-4B59-BDF8-4AF20EC32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838"/>
            <a:ext cx="10515600" cy="1325563"/>
          </a:xfrm>
        </p:spPr>
        <p:txBody>
          <a:bodyPr/>
          <a:lstStyle/>
          <a:p>
            <a:r>
              <a:rPr lang="en-US" dirty="0"/>
              <a:t>Anorectal Abscess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D6E54-879C-4E7B-96E4-8A13AE51A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65" y="2045969"/>
            <a:ext cx="10839450" cy="4588193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Most result from infection of anal glands that empty into anal crypts</a:t>
            </a:r>
          </a:p>
          <a:p>
            <a:r>
              <a:rPr lang="en-US" sz="2400" dirty="0"/>
              <a:t>Infections start in intersphincteric space </a:t>
            </a:r>
            <a:r>
              <a:rPr lang="en-US" sz="2400" dirty="0">
                <a:sym typeface="Wingdings" panose="05000000000000000000" pitchFamily="2" charset="2"/>
              </a:rPr>
              <a:t> seed other areas</a:t>
            </a:r>
          </a:p>
          <a:p>
            <a:pPr marL="0" indent="0">
              <a:buNone/>
            </a:pPr>
            <a:r>
              <a:rPr lang="en-US" sz="2400" dirty="0"/>
              <a:t>Other causes: IBD, trauma, infection (TB, actinomycosis), malignancy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Form in four spaces: perianal, ischiorectal, intersphincteric, supralevator </a:t>
            </a:r>
          </a:p>
          <a:p>
            <a:pPr marL="0" indent="0">
              <a:buNone/>
            </a:pPr>
            <a:r>
              <a:rPr lang="en-US" sz="2400" dirty="0"/>
              <a:t>Frequency: Perianal &gt; ischiorectal &gt; intersphincteric &gt; supralevator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Presentation: Pain, swelling, erythema</a:t>
            </a:r>
            <a:endParaRPr lang="en-US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400" dirty="0"/>
              <a:t>perianal / ischiorectal – pain, swelling, erythema </a:t>
            </a:r>
          </a:p>
          <a:p>
            <a:pPr marL="0" indent="0">
              <a:buNone/>
            </a:pPr>
            <a:r>
              <a:rPr lang="en-US" sz="2400" dirty="0"/>
              <a:t>Intersphincteric – pain &amp; swelling only</a:t>
            </a:r>
          </a:p>
          <a:p>
            <a:pPr marL="0" indent="0">
              <a:buNone/>
            </a:pPr>
            <a:r>
              <a:rPr lang="en-US" sz="2400" dirty="0"/>
              <a:t>Supralevator – fever only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dirty="0"/>
              <a:t>                                         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B992F3-61B8-4CAC-9522-8C0AD76824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01" t="43200" r="32299" b="31378"/>
          <a:stretch/>
        </p:blipFill>
        <p:spPr>
          <a:xfrm>
            <a:off x="6392532" y="4340065"/>
            <a:ext cx="5358240" cy="22940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B4E1BA-62E2-48E1-B69A-E4C7663FC3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00" t="31111" r="20600" b="35467"/>
          <a:stretch/>
        </p:blipFill>
        <p:spPr>
          <a:xfrm>
            <a:off x="6790944" y="225839"/>
            <a:ext cx="4730600" cy="1617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B7F978-0C91-E3C3-12A8-03698EE90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3628" y="2268812"/>
            <a:ext cx="2535669" cy="169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82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2E77D-BAF0-4F80-8DBC-486D7CC8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Treatment of Superficial Anorectal Abscess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F4998-1C86-49FE-B798-773F11EE0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70" y="1149508"/>
            <a:ext cx="10633710" cy="550275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Incision &amp; Drainage +/- antibiotics for associated cellulitis</a:t>
            </a:r>
          </a:p>
          <a:p>
            <a:r>
              <a:rPr lang="en-US" sz="2400" dirty="0"/>
              <a:t>Antibiotics alone </a:t>
            </a:r>
            <a:r>
              <a:rPr lang="en-US" sz="2400" dirty="0">
                <a:sym typeface="Wingdings" panose="05000000000000000000" pitchFamily="2" charset="2"/>
              </a:rPr>
              <a:t> progression to more complex abscess</a:t>
            </a:r>
          </a:p>
          <a:p>
            <a:pPr marL="0" indent="0">
              <a:buNone/>
            </a:pPr>
            <a:endParaRPr lang="en-US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Perianal or Superficial Ischiorectal: can be drained in clinic with local anesthesia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-prep / drain over area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-perform field block with local anesthetic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-cruciate incision or elliptical incision over fluctuance closest to anus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-minimal instrumentation of abscess cavity to avoid nerve injury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-packing needed only for hemostasis </a:t>
            </a:r>
          </a:p>
          <a:p>
            <a:pPr marL="0" indent="0">
              <a:buNone/>
            </a:pPr>
            <a:endParaRPr lang="en-US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-post-op: -antibiotics if associated cellulitis or if immunocompromised 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-BID sitz baths for comfort and to encourage drainage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-follow-up to check for healing and rule out fistula </a:t>
            </a:r>
          </a:p>
          <a:p>
            <a:pPr marL="0" indent="0">
              <a:buNone/>
            </a:pPr>
            <a:endParaRPr lang="en-US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400" dirty="0">
              <a:sym typeface="Wingdings" panose="05000000000000000000" pitchFamily="2" charset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A11F79-D88C-FE6C-26C6-8BBE5ED7C9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104"/>
          <a:stretch/>
        </p:blipFill>
        <p:spPr>
          <a:xfrm>
            <a:off x="9856502" y="1023644"/>
            <a:ext cx="1889728" cy="1877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CCF636-0FBD-C3AD-A7A9-9324C75B05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13" t="-802"/>
          <a:stretch/>
        </p:blipFill>
        <p:spPr>
          <a:xfrm>
            <a:off x="9856502" y="2884023"/>
            <a:ext cx="1667914" cy="189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39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5A8D6-6EDC-4A83-8295-617FBF84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98" y="184150"/>
            <a:ext cx="4673600" cy="1325563"/>
          </a:xfrm>
        </p:spPr>
        <p:txBody>
          <a:bodyPr/>
          <a:lstStyle/>
          <a:p>
            <a:pPr algn="ctr"/>
            <a:r>
              <a:rPr lang="en-US" dirty="0"/>
              <a:t> 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03FAC-9027-4B5B-BB6D-1B7D99D8F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Relevant Disclosures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E2F148-8B24-4C1D-9E16-6C54B74931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833"/>
          <a:stretch/>
        </p:blipFill>
        <p:spPr>
          <a:xfrm>
            <a:off x="5829220" y="477717"/>
            <a:ext cx="5836982" cy="590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04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2E77D-BAF0-4F80-8DBC-486D7CC8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40" y="71521"/>
            <a:ext cx="10515600" cy="1325563"/>
          </a:xfrm>
        </p:spPr>
        <p:txBody>
          <a:bodyPr/>
          <a:lstStyle/>
          <a:p>
            <a:r>
              <a:rPr lang="en-US" dirty="0"/>
              <a:t>Treatment of Complex Anorectal Abscess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F4998-1C86-49FE-B798-773F11EE0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70" y="1149508"/>
            <a:ext cx="10633710" cy="550275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Deeper / Complex Abscess:  Surgical Drainage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Includes: Intersphincteric, Supralevator, Complex ischiorectal abscesses, Horse Abscesses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-May be hard to diagnose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-Consider CT pelvis w/ IV contrast for diagnosis</a:t>
            </a:r>
          </a:p>
          <a:p>
            <a:pPr marL="0" indent="0">
              <a:buNone/>
            </a:pPr>
            <a:endParaRPr lang="en-US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Intersphincteric Abscess - identified by palpating fullness in anal canal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                                             - drained by dividing internal sphincter along length of abscess surgically</a:t>
            </a:r>
          </a:p>
          <a:p>
            <a:pPr marL="0" indent="0">
              <a:buNone/>
            </a:pPr>
            <a:endParaRPr lang="en-US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Supralevator Abscess - identified by palpation of induration / fullness above anorectal ring 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                                       - best diagnosed by CT or MRI or Pelvis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                                       - May require transrectal drainage or transabdominal surgical drainage </a:t>
            </a:r>
          </a:p>
          <a:p>
            <a:pPr marL="0" indent="0">
              <a:buNone/>
            </a:pPr>
            <a:endParaRPr lang="en-US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Horseshoe Abscess – Infection in deep postanal space  spreads to ischiorectal spaces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-diagnoses by imaging or identifying induration of deep postanal space &amp; ischiorectal space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-treatment involves external drainage of deep post-anal space and involved ischiorectal space</a:t>
            </a:r>
          </a:p>
          <a:p>
            <a:pPr marL="0" indent="0">
              <a:buNone/>
            </a:pPr>
            <a:endParaRPr lang="en-US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400" dirty="0">
              <a:sym typeface="Wingdings" panose="05000000000000000000" pitchFamily="2" charset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991F89-38E0-1794-5275-5F930B950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2957" y="205740"/>
            <a:ext cx="2173403" cy="15797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4C46D5-3B68-5F7C-95E0-1940BD22D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077" y="2198797"/>
            <a:ext cx="2393533" cy="2224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8ABDF5-95AB-A48D-FA7C-02A7D0AF1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300" y="4810987"/>
            <a:ext cx="2433940" cy="166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76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C42FA-A951-485C-9E24-D914522A8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107" y="0"/>
            <a:ext cx="10515600" cy="1109345"/>
          </a:xfrm>
        </p:spPr>
        <p:txBody>
          <a:bodyPr/>
          <a:lstStyle/>
          <a:p>
            <a:r>
              <a:rPr lang="en-US" dirty="0"/>
              <a:t>Anal Fistula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C6E02-9FB0-4DC7-8FD5-502436107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1356994"/>
            <a:ext cx="10862310" cy="5135245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Abnormal communication between anorectal canal &amp; perianal skin</a:t>
            </a:r>
          </a:p>
          <a:p>
            <a:pPr marL="0" indent="0">
              <a:buNone/>
            </a:pPr>
            <a:r>
              <a:rPr lang="en-US" dirty="0"/>
              <a:t> -   Occur in 25-35% op patients after perianal abscess  -Can also be associated with Crohn’s disease, Hidradenitis or other systemic disease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Presentation: perianal drainage, intermittent perianal swelling, pain w/ defecation, </a:t>
            </a:r>
          </a:p>
          <a:p>
            <a:pPr marL="0" indent="0">
              <a:buNone/>
            </a:pPr>
            <a:r>
              <a:rPr lang="en-US" dirty="0"/>
              <a:t>Physical Exam: -external opening in perianal skin w/ granulation tissue</a:t>
            </a:r>
          </a:p>
          <a:p>
            <a:pPr marL="0" indent="0">
              <a:buNone/>
            </a:pPr>
            <a:r>
              <a:rPr lang="en-US" dirty="0"/>
              <a:t>                            -sometimes palpate tract under skin </a:t>
            </a:r>
          </a:p>
          <a:p>
            <a:pPr marL="0" indent="0">
              <a:buNone/>
            </a:pPr>
            <a:r>
              <a:rPr lang="en-US" dirty="0"/>
              <a:t>                            -Sometimes can identify internal opening on DRE or </a:t>
            </a:r>
            <a:r>
              <a:rPr lang="en-US" dirty="0" err="1"/>
              <a:t>anoscopy</a:t>
            </a:r>
            <a:r>
              <a:rPr lang="en-US" dirty="0"/>
              <a:t>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Dx: Rectal exam under anesthesia and / or MRI pelvis  </a:t>
            </a:r>
          </a:p>
          <a:p>
            <a:pPr marL="0" indent="0">
              <a:buNone/>
            </a:pPr>
            <a:r>
              <a:rPr lang="en-US" dirty="0"/>
              <a:t>       -colonoscopy / flexible sigmoidoscopy - may be useful to R/O IBD or other underlying GI pathology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Classified by relation of fistula tract to sphincter complex:</a:t>
            </a:r>
          </a:p>
          <a:p>
            <a:pPr marL="0" indent="0">
              <a:buNone/>
            </a:pPr>
            <a:r>
              <a:rPr lang="en-US" dirty="0"/>
              <a:t> Subcutaneous- tract passes through skin around anus</a:t>
            </a:r>
          </a:p>
          <a:p>
            <a:pPr marL="0" indent="0">
              <a:buNone/>
            </a:pPr>
            <a:r>
              <a:rPr lang="en-US" dirty="0"/>
              <a:t> Intersphincteric- tract passes between internal / external anal sphincter muscles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err="1"/>
              <a:t>Transsphincteric</a:t>
            </a:r>
            <a:r>
              <a:rPr lang="en-US" dirty="0"/>
              <a:t>- tract passes through internal / external sphincter muscles </a:t>
            </a:r>
          </a:p>
          <a:p>
            <a:pPr marL="0" indent="0">
              <a:buNone/>
            </a:pPr>
            <a:r>
              <a:rPr lang="en-US" dirty="0"/>
              <a:t>	     -“low” less than 1/3rd if sphincter complex distal to tract</a:t>
            </a:r>
          </a:p>
          <a:p>
            <a:pPr marL="0" indent="0">
              <a:buNone/>
            </a:pPr>
            <a:r>
              <a:rPr lang="en-US" dirty="0"/>
              <a:t>	     -”high” greater than 1/3rd of sphincter complex distal to tract 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err="1"/>
              <a:t>suprasphincteric</a:t>
            </a:r>
            <a:r>
              <a:rPr lang="en-US" dirty="0"/>
              <a:t> / </a:t>
            </a:r>
            <a:r>
              <a:rPr lang="en-US" dirty="0" err="1"/>
              <a:t>extrasphincteric</a:t>
            </a:r>
            <a:r>
              <a:rPr lang="en-US" dirty="0"/>
              <a:t> - tract passes above sphincter complex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807C6E-D890-4D7C-9301-53B879BB8F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22" t="46362" r="26286" b="27559"/>
          <a:stretch/>
        </p:blipFill>
        <p:spPr>
          <a:xfrm>
            <a:off x="8661518" y="109625"/>
            <a:ext cx="2615228" cy="13616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6C18EB-B1CA-C2FB-9C52-E56F5956A5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5" t="21855"/>
          <a:stretch/>
        </p:blipFill>
        <p:spPr>
          <a:xfrm>
            <a:off x="8406768" y="3573224"/>
            <a:ext cx="4677662" cy="277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39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87593-E539-4D59-968C-7CEBA46CF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Anal Fistula,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627AA-0C61-44D4-BE1E-320D1A466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459" y="1343818"/>
            <a:ext cx="11198179" cy="5034122"/>
          </a:xfrm>
        </p:spPr>
        <p:txBody>
          <a:bodyPr>
            <a:normAutofit fontScale="70000" lnSpcReduction="20000"/>
          </a:bodyPr>
          <a:lstStyle/>
          <a:p>
            <a:r>
              <a:rPr lang="en-US" sz="2200" dirty="0"/>
              <a:t>Anal fistulas rarely spontaneously resolve and generally require surgical treatment</a:t>
            </a:r>
          </a:p>
          <a:p>
            <a:r>
              <a:rPr lang="en-US" sz="2200" dirty="0"/>
              <a:t>Specific treatment is dictated by: -underlying cause of fistula</a:t>
            </a:r>
          </a:p>
          <a:p>
            <a:pPr marL="0" indent="0">
              <a:buNone/>
            </a:pPr>
            <a:r>
              <a:rPr lang="en-US" sz="2200" dirty="0"/>
              <a:t>			-extent of anal sphincter complex distal to fistula tract</a:t>
            </a:r>
          </a:p>
          <a:p>
            <a:r>
              <a:rPr lang="en-US" sz="2200" dirty="0"/>
              <a:t>Division of anal sphincter muscle, often required for treatment </a:t>
            </a:r>
            <a:r>
              <a:rPr lang="en-US" sz="2200" dirty="0">
                <a:sym typeface="Wingdings" panose="05000000000000000000" pitchFamily="2" charset="2"/>
              </a:rPr>
              <a:t> </a:t>
            </a:r>
            <a:r>
              <a:rPr lang="en-US" sz="2200" dirty="0"/>
              <a:t> impaired continence</a:t>
            </a:r>
          </a:p>
          <a:p>
            <a:pPr marL="0" indent="0">
              <a:buNone/>
            </a:pPr>
            <a:r>
              <a:rPr lang="en-US" sz="2200" dirty="0"/>
              <a:t>High risk for impaired continence: elderly, history of episiotomy, anterior fistula, chronically loose stool ( Colitis, Crohn’s)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General goals for treatment of Anal Fistulas: 1- treat acute perianal infection / inflammation</a:t>
            </a:r>
          </a:p>
          <a:p>
            <a:pPr marL="0" indent="0">
              <a:buNone/>
            </a:pPr>
            <a:r>
              <a:rPr lang="en-US" sz="2200" dirty="0"/>
              <a:t>                                                                                2- preserve anal continence</a:t>
            </a:r>
          </a:p>
          <a:p>
            <a:pPr marL="0" indent="0">
              <a:buNone/>
            </a:pPr>
            <a:r>
              <a:rPr lang="en-US" sz="2200" dirty="0"/>
              <a:t>		                                     3- resolve fistula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Simple Fistulas: Submucosal, intersphincteric, low </a:t>
            </a:r>
            <a:r>
              <a:rPr lang="en-US" sz="2200" dirty="0" err="1"/>
              <a:t>transsphincteric</a:t>
            </a:r>
            <a:r>
              <a:rPr lang="en-US" sz="2200" dirty="0"/>
              <a:t>- low risk of incontinence</a:t>
            </a:r>
          </a:p>
          <a:p>
            <a:pPr marL="0" indent="0">
              <a:buNone/>
            </a:pPr>
            <a:r>
              <a:rPr lang="en-US" sz="2200" dirty="0"/>
              <a:t>-usually safely treated by performing division of fistula tract - “fistulotomy”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Complex Fistulas: High fistulas involving significant sphincter muscle: require complex surgical management</a:t>
            </a:r>
          </a:p>
          <a:p>
            <a:pPr marL="0" indent="0">
              <a:buNone/>
            </a:pPr>
            <a:r>
              <a:rPr lang="en-US" sz="2200" dirty="0"/>
              <a:t>-often handled in staged fashion, -placement of drain “seton” to allow resolution of acute sepsis</a:t>
            </a:r>
          </a:p>
          <a:p>
            <a:pPr marL="0" indent="0">
              <a:buNone/>
            </a:pPr>
            <a:r>
              <a:rPr lang="en-US" sz="2200" dirty="0"/>
              <a:t>                                                               -definitive surgical intervention</a:t>
            </a:r>
            <a:endParaRPr lang="en-US" sz="2200" baseline="300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08AA0A-528E-888D-5921-EB46754A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682" y="2923232"/>
            <a:ext cx="3116118" cy="222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08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5986A-A465-47E6-A52C-C806CA807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4268"/>
            <a:ext cx="10515600" cy="1325563"/>
          </a:xfrm>
        </p:spPr>
        <p:txBody>
          <a:bodyPr/>
          <a:lstStyle/>
          <a:p>
            <a:r>
              <a:rPr lang="en-US" dirty="0"/>
              <a:t>Fistula Management, Complex Fistulas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05960-1E36-48E6-AA04-ACC8D4D82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067" y="1231514"/>
            <a:ext cx="11153181" cy="530126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200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FF50B2-B43A-F647-8A2A-BD4150CA9495}"/>
              </a:ext>
            </a:extLst>
          </p:cNvPr>
          <p:cNvSpPr txBox="1"/>
          <p:nvPr/>
        </p:nvSpPr>
        <p:spPr>
          <a:xfrm>
            <a:off x="1086928" y="1206090"/>
            <a:ext cx="8848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LIFT (ligation of intersphincteric fistula tract): -Avoids division of anal sphincter muscles</a:t>
            </a:r>
          </a:p>
          <a:p>
            <a:r>
              <a:rPr lang="en-US" dirty="0"/>
              <a:t>-Involves identifying fistula tract inside intersphincteric space and dividing tract</a:t>
            </a:r>
          </a:p>
          <a:p>
            <a:r>
              <a:rPr lang="en-US" dirty="0"/>
              <a:t>-60-70% success rate  </a:t>
            </a:r>
          </a:p>
          <a:p>
            <a:r>
              <a:rPr lang="en-US" dirty="0"/>
              <a:t>-failure may result in less complex intersphincteric fistula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9A93C8-65C1-7C0B-C944-5ACB019257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78" t="11525" r="7651" b="50635"/>
          <a:stretch/>
        </p:blipFill>
        <p:spPr>
          <a:xfrm>
            <a:off x="1181817" y="3105576"/>
            <a:ext cx="2972647" cy="26920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1D0C7E-6E94-19AA-630C-B5B1A66DB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04" t="51796" r="6941" b="13603"/>
          <a:stretch/>
        </p:blipFill>
        <p:spPr>
          <a:xfrm>
            <a:off x="5861695" y="3408071"/>
            <a:ext cx="2972646" cy="243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36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5986A-A465-47E6-A52C-C806CA807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4268"/>
            <a:ext cx="10515600" cy="1325563"/>
          </a:xfrm>
        </p:spPr>
        <p:txBody>
          <a:bodyPr/>
          <a:lstStyle/>
          <a:p>
            <a:r>
              <a:rPr lang="en-US" dirty="0"/>
              <a:t>Fistula Management, Complex Fistulas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05960-1E36-48E6-AA04-ACC8D4D82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067" y="1231514"/>
            <a:ext cx="11153181" cy="530126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200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FF50B2-B43A-F647-8A2A-BD4150CA9495}"/>
              </a:ext>
            </a:extLst>
          </p:cNvPr>
          <p:cNvSpPr txBox="1"/>
          <p:nvPr/>
        </p:nvSpPr>
        <p:spPr>
          <a:xfrm>
            <a:off x="1086928" y="1206090"/>
            <a:ext cx="88489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Endorectal Advancement Flap: -Avoids division of anal sphincter muscles</a:t>
            </a:r>
          </a:p>
          <a:p>
            <a:r>
              <a:rPr lang="en-US" dirty="0"/>
              <a:t>-Involves covering internal opening of fistula tract with healthy rectal mucosa flap identifying fistula tract inside intersphincteric space and dividing tract</a:t>
            </a:r>
          </a:p>
          <a:p>
            <a:r>
              <a:rPr lang="en-US" dirty="0"/>
              <a:t>-60-70% success rate  </a:t>
            </a:r>
          </a:p>
          <a:p>
            <a:r>
              <a:rPr lang="en-US" dirty="0"/>
              <a:t>-most broadly applicable surgical option for complex anal fistulas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C9449C-9DE0-1272-4D82-9D02D80EE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672" y="3313036"/>
            <a:ext cx="3224212" cy="2762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52E606-0A38-D4EB-DEE6-54C4DC6F94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11" t="27567" r="14040" b="27596"/>
          <a:stretch/>
        </p:blipFill>
        <p:spPr>
          <a:xfrm>
            <a:off x="5736565" y="3406285"/>
            <a:ext cx="5352396" cy="25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07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9A0D1-31A3-4A71-86F4-7217E133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85" y="291729"/>
            <a:ext cx="10515600" cy="1325563"/>
          </a:xfrm>
        </p:spPr>
        <p:txBody>
          <a:bodyPr/>
          <a:lstStyle/>
          <a:p>
            <a:r>
              <a:rPr lang="en-US" dirty="0"/>
              <a:t>Anal Fistula Management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83C5A-0001-478E-85A9-0B36DD32B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60147" cy="261697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dirty="0"/>
              <a:t>Cutting Seton -  suture placed through fistula tract &amp; tightened serially </a:t>
            </a:r>
          </a:p>
          <a:p>
            <a:pPr marL="0" indent="0">
              <a:buNone/>
            </a:pPr>
            <a:r>
              <a:rPr lang="en-US" sz="2200" dirty="0"/>
              <a:t>	            - gradually cuts through sphincter muscle</a:t>
            </a:r>
          </a:p>
          <a:p>
            <a:pPr marL="0" indent="0">
              <a:buNone/>
            </a:pPr>
            <a:r>
              <a:rPr lang="en-US" sz="2200" dirty="0"/>
              <a:t>                           -risk of fecal incontinence</a:t>
            </a:r>
          </a:p>
          <a:p>
            <a:pPr marL="0" indent="0">
              <a:buNone/>
            </a:pPr>
            <a:r>
              <a:rPr lang="en-US" sz="2200" dirty="0"/>
              <a:t>                           - may be used as definitive treatment or leading up to sphincterotomy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Draining Seton: -vessel loop or pediatric feeding tube secured in place in fistula tract</a:t>
            </a:r>
          </a:p>
          <a:p>
            <a:pPr marL="0" indent="0">
              <a:buNone/>
            </a:pPr>
            <a:r>
              <a:rPr lang="en-US" sz="2200" dirty="0"/>
              <a:t>-can be left in place as treatment for complex fistula not amenable to definitive surgery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F65815-CE00-7DEE-6D19-7569B48B6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793" y="4986067"/>
            <a:ext cx="2404230" cy="17080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1A2AA1-9217-94C9-4B5A-436ADBBF5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712" y="5003770"/>
            <a:ext cx="1455820" cy="1637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E1DA2B-638C-CB60-D7A0-1C81C5E5D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645" y="4650937"/>
            <a:ext cx="2510287" cy="218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09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Rectovaginal Fistula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1143000"/>
            <a:ext cx="9241536" cy="54864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Patent connection between Vagina and Rectum </a:t>
            </a:r>
          </a:p>
          <a:p>
            <a:r>
              <a:rPr lang="en-US" sz="2400" dirty="0"/>
              <a:t>Caused by: Obstetric Trauma &gt; Infection, IBD, Radiation, CA, Complicated Diverticulitis</a:t>
            </a:r>
          </a:p>
          <a:p>
            <a:pPr marL="0" indent="0">
              <a:buNone/>
            </a:pPr>
            <a:r>
              <a:rPr lang="en-US" sz="2400" dirty="0"/>
              <a:t>Low Fistulas: distal vaginal </a:t>
            </a:r>
            <a:r>
              <a:rPr lang="en-US" sz="2400" dirty="0">
                <a:sym typeface="Wingdings" panose="05000000000000000000" pitchFamily="2" charset="2"/>
              </a:rPr>
              <a:t> distal rectum, near level of dentate line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High Fistulas: upper vagina or cervix </a:t>
            </a:r>
            <a:r>
              <a:rPr lang="en-US" sz="2400" dirty="0">
                <a:sym typeface="Wingdings" panose="05000000000000000000" pitchFamily="2" charset="2"/>
              </a:rPr>
              <a:t> mid to upper rectum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Simple Fistulas: Low to mid-vagina and caused by Trauma or Infection</a:t>
            </a:r>
          </a:p>
          <a:p>
            <a:pPr marL="0" indent="0">
              <a:buNone/>
            </a:pPr>
            <a:r>
              <a:rPr lang="en-US" sz="2400" dirty="0"/>
              <a:t>Complex Fistulas: High in Vagina and / or caused by Radiation or CA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Presentation depends or seize and location of fistula</a:t>
            </a:r>
          </a:p>
          <a:p>
            <a:pPr marL="0" indent="0">
              <a:buNone/>
            </a:pPr>
            <a:r>
              <a:rPr lang="en-US" sz="2400" dirty="0"/>
              <a:t>  Small / Low Fistulas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flatus from vagina</a:t>
            </a:r>
          </a:p>
          <a:p>
            <a:pPr marL="0" indent="0">
              <a:buNone/>
            </a:pPr>
            <a:r>
              <a:rPr lang="en-US" sz="2400" dirty="0"/>
              <a:t>  Large fistula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vaginal discharge, odor, recurrent UTIs, vaginitis</a:t>
            </a:r>
          </a:p>
          <a:p>
            <a:pPr marL="0" indent="0">
              <a:buNone/>
            </a:pPr>
            <a:r>
              <a:rPr lang="en-US" sz="2400" dirty="0"/>
              <a:t>Diagnosis: usually on PE: DRE / Bimanual exam </a:t>
            </a:r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 feel defect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Difficult to locate: Anoscopy, Proctoscopy, REUA, methylene blue rectal enema w/ tampon insertion, contrast enema under fluoroscopy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0391EB-30D3-4CAA-AE60-ADDD114050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0" t="35200" r="26200" b="40978"/>
          <a:stretch/>
        </p:blipFill>
        <p:spPr>
          <a:xfrm>
            <a:off x="8726424" y="1947672"/>
            <a:ext cx="3281786" cy="966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604BF-681E-48F3-B6AF-65E84D7E14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29" t="5040" r="45" b="56212"/>
          <a:stretch/>
        </p:blipFill>
        <p:spPr>
          <a:xfrm>
            <a:off x="8726424" y="3304032"/>
            <a:ext cx="3148584" cy="227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07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6E1C9-1304-4AB0-AD75-B2274135C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0"/>
            <a:ext cx="10515600" cy="1325563"/>
          </a:xfrm>
        </p:spPr>
        <p:txBody>
          <a:bodyPr/>
          <a:lstStyle/>
          <a:p>
            <a:r>
              <a:rPr lang="en-US" dirty="0"/>
              <a:t>Rectovaginal Fistula,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36195-6A48-4656-B619-10E7C5E48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1325562"/>
            <a:ext cx="10770870" cy="5143817"/>
          </a:xfrm>
        </p:spPr>
        <p:txBody>
          <a:bodyPr>
            <a:normAutofit/>
          </a:bodyPr>
          <a:lstStyle/>
          <a:p>
            <a:r>
              <a:rPr lang="en-US" sz="2400" dirty="0"/>
              <a:t>Small fistulas from obstetrical trauma: observation for 3 to 6 months, spontaneous healing may occur</a:t>
            </a:r>
          </a:p>
          <a:p>
            <a:r>
              <a:rPr lang="en-US" sz="2400" dirty="0"/>
              <a:t>Low rectovaginal fistulas may be treated:  </a:t>
            </a:r>
          </a:p>
          <a:p>
            <a:pPr marL="0" indent="0">
              <a:buNone/>
            </a:pPr>
            <a:r>
              <a:rPr lang="en-US" sz="2400" dirty="0"/>
              <a:t>   -Endorectal Advancement Flap  or  Vaginal Advancement Flap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86EB1-2734-49D0-87FD-DB619DA3C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32" y="4197829"/>
            <a:ext cx="5243616" cy="26864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B987F7-F020-4857-8792-EA4E6D3972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0" t="52622" r="38800" b="24800"/>
          <a:stretch/>
        </p:blipFill>
        <p:spPr>
          <a:xfrm>
            <a:off x="5545347" y="4483509"/>
            <a:ext cx="5224486" cy="22801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32505E-64BD-49F4-A9C1-A939F8C06E45}"/>
              </a:ext>
            </a:extLst>
          </p:cNvPr>
          <p:cNvSpPr txBox="1"/>
          <p:nvPr/>
        </p:nvSpPr>
        <p:spPr>
          <a:xfrm>
            <a:off x="3571494" y="3521313"/>
            <a:ext cx="4706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Endorectal Advancement Flap</a:t>
            </a:r>
          </a:p>
        </p:txBody>
      </p:sp>
    </p:spTree>
    <p:extLst>
      <p:ext uri="{BB962C8B-B14F-4D97-AF65-F5344CB8AC3E}">
        <p14:creationId xmlns:p14="http://schemas.microsoft.com/office/powerpoint/2010/main" val="505184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9C525-FB71-4382-A937-AA966770F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Rectovaginal Fistula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5B6A0-EE58-466C-A6B4-B44FECA0B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280" y="1094105"/>
            <a:ext cx="10515600" cy="4351338"/>
          </a:xfrm>
        </p:spPr>
        <p:txBody>
          <a:bodyPr/>
          <a:lstStyle/>
          <a:p>
            <a:r>
              <a:rPr lang="en-US" dirty="0"/>
              <a:t>Low rectovaginal fistula associated w/ incontinence from defect in anal sphincter:  Repair defect with Overlapping Sphincter muscle repair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BD9D2E-9F1B-4AFF-9F6C-A5A119946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061" y="2419668"/>
            <a:ext cx="47625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45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0DFA2-6B2F-4A52-9072-A50B14897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597"/>
            <a:ext cx="10515600" cy="1325563"/>
          </a:xfrm>
        </p:spPr>
        <p:txBody>
          <a:bodyPr/>
          <a:lstStyle/>
          <a:p>
            <a:r>
              <a:rPr lang="en-US" dirty="0"/>
              <a:t>Rectovaginal Fistula Repairs, Complex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E7368-9141-44EB-B6C8-322BC774E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8857"/>
            <a:ext cx="1069467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For patients w/ failed repairs or complex fistulas:</a:t>
            </a:r>
          </a:p>
          <a:p>
            <a:pPr marL="0" indent="0">
              <a:buNone/>
            </a:pPr>
            <a:r>
              <a:rPr lang="en-US" sz="2400" dirty="0"/>
              <a:t>Closure w/ Interposition grafts: w/ well vascularized tissue between rectum &amp; vagina: </a:t>
            </a:r>
            <a:r>
              <a:rPr lang="en-US" sz="2400" dirty="0" err="1"/>
              <a:t>Gracilis</a:t>
            </a:r>
            <a:r>
              <a:rPr lang="en-US" sz="2400" dirty="0"/>
              <a:t> Muscle, </a:t>
            </a:r>
            <a:r>
              <a:rPr lang="en-US" sz="2400" dirty="0" err="1"/>
              <a:t>Bulbocavernosus</a:t>
            </a:r>
            <a:r>
              <a:rPr lang="en-US" sz="2400" dirty="0"/>
              <a:t> Muscle (Martius flap)</a:t>
            </a:r>
          </a:p>
          <a:p>
            <a:pPr marL="0" indent="0">
              <a:buNone/>
            </a:pPr>
            <a:r>
              <a:rPr lang="en-US" sz="2400" dirty="0"/>
              <a:t>-usually performed after creation of diverting ostomy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5EEA28-AE5B-42BC-8152-43658EF32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190" y="3669901"/>
            <a:ext cx="3686556" cy="2764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FD725E-38F2-42DA-B2D7-8147769F4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" y="3760422"/>
            <a:ext cx="1898714" cy="2583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2222C0-773A-4241-87AD-059C6A36E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474" y="3964526"/>
            <a:ext cx="3359086" cy="246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00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4AE40-503C-432F-8722-0806D3D95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179" y="-165553"/>
            <a:ext cx="11021334" cy="1325563"/>
          </a:xfrm>
        </p:spPr>
        <p:txBody>
          <a:bodyPr/>
          <a:lstStyle/>
          <a:p>
            <a:pPr algn="ctr"/>
            <a:r>
              <a:rPr lang="en-US" dirty="0"/>
              <a:t>Rectum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86CAD-7E6D-487A-A004-CD379F959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98" y="1422939"/>
            <a:ext cx="10515600" cy="510189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Distal 12-15 cm of the Large Bowel </a:t>
            </a:r>
          </a:p>
          <a:p>
            <a:r>
              <a:rPr lang="en-US" dirty="0"/>
              <a:t>Colon becomes rectum at level of the sacral promontory, where tinea splay forming continuous outer muscular layer</a:t>
            </a:r>
          </a:p>
          <a:p>
            <a:r>
              <a:rPr lang="en-US" dirty="0"/>
              <a:t>Anterior to Rectum: Women - uterus, cervix, posterior wall of vaginal</a:t>
            </a:r>
          </a:p>
          <a:p>
            <a:pPr marL="0" indent="0">
              <a:buNone/>
            </a:pPr>
            <a:r>
              <a:rPr lang="en-US" dirty="0"/>
              <a:t>                                        Men - bladder, prostate</a:t>
            </a:r>
          </a:p>
          <a:p>
            <a:r>
              <a:rPr lang="en-US" dirty="0"/>
              <a:t>Proceeds posteriorly along curvature of sacrum &amp; coccyx to anal canal</a:t>
            </a:r>
          </a:p>
          <a:p>
            <a:r>
              <a:rPr lang="en-US" dirty="0"/>
              <a:t>Upper 1/3</a:t>
            </a:r>
            <a:r>
              <a:rPr lang="en-US" baseline="30000" dirty="0"/>
              <a:t>rd</a:t>
            </a:r>
            <a:r>
              <a:rPr lang="en-US" dirty="0"/>
              <a:t> – anterior / lateral surfaces - intraperitoneal</a:t>
            </a:r>
          </a:p>
          <a:p>
            <a:r>
              <a:rPr lang="en-US" dirty="0"/>
              <a:t>Middle 1/3</a:t>
            </a:r>
            <a:r>
              <a:rPr lang="en-US" baseline="30000" dirty="0"/>
              <a:t>rd</a:t>
            </a:r>
            <a:r>
              <a:rPr lang="en-US" dirty="0"/>
              <a:t> – anterior surface - intraperitoneal</a:t>
            </a:r>
          </a:p>
          <a:p>
            <a:r>
              <a:rPr lang="en-US" dirty="0"/>
              <a:t>Lower 1/3</a:t>
            </a:r>
            <a:r>
              <a:rPr lang="en-US" baseline="30000" dirty="0"/>
              <a:t>rd</a:t>
            </a:r>
            <a:r>
              <a:rPr lang="en-US" dirty="0"/>
              <a:t> – entirely extraperitoneal</a:t>
            </a:r>
          </a:p>
          <a:p>
            <a:r>
              <a:rPr lang="en-US" dirty="0"/>
              <a:t>Mesorectum - areolar tissue surrounding rectum: nerves, lymphatics, nourishing vessels</a:t>
            </a:r>
          </a:p>
          <a:p>
            <a:r>
              <a:rPr lang="en-US" dirty="0"/>
              <a:t>Well Vascularized: Inferior Mesenteric Artery (IMA)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Superior Rectal Artery</a:t>
            </a:r>
          </a:p>
          <a:p>
            <a:pPr marL="0" indent="0">
              <a:buNone/>
            </a:pPr>
            <a:r>
              <a:rPr lang="en-US" sz="2800" dirty="0"/>
              <a:t>                                     Internal Iliac </a:t>
            </a:r>
            <a:r>
              <a:rPr lang="en-US" sz="2800" dirty="0">
                <a:sym typeface="Wingdings" panose="05000000000000000000" pitchFamily="2" charset="2"/>
              </a:rPr>
              <a:t> Middle Rectal Artery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 		        </a:t>
            </a:r>
            <a:r>
              <a:rPr lang="en-US" sz="2800" dirty="0"/>
              <a:t>Internal </a:t>
            </a:r>
            <a:r>
              <a:rPr lang="en-US" dirty="0"/>
              <a:t>P</a:t>
            </a:r>
            <a:r>
              <a:rPr lang="en-US" sz="2800" dirty="0"/>
              <a:t>udendal </a:t>
            </a:r>
            <a:r>
              <a:rPr lang="en-US" dirty="0"/>
              <a:t>A</a:t>
            </a:r>
            <a:r>
              <a:rPr lang="en-US" sz="2800" dirty="0"/>
              <a:t>rtery </a:t>
            </a:r>
            <a:r>
              <a:rPr lang="en-US" sz="2800" dirty="0">
                <a:sym typeface="Wingdings" panose="05000000000000000000" pitchFamily="2" charset="2"/>
              </a:rPr>
              <a:t> Inferior </a:t>
            </a:r>
            <a:r>
              <a:rPr lang="en-US" dirty="0">
                <a:sym typeface="Wingdings" panose="05000000000000000000" pitchFamily="2" charset="2"/>
              </a:rPr>
              <a:t>R</a:t>
            </a:r>
            <a:r>
              <a:rPr lang="en-US" sz="2800" dirty="0">
                <a:sym typeface="Wingdings" panose="05000000000000000000" pitchFamily="2" charset="2"/>
              </a:rPr>
              <a:t>ectal </a:t>
            </a:r>
            <a:r>
              <a:rPr lang="en-US" dirty="0">
                <a:sym typeface="Wingdings" panose="05000000000000000000" pitchFamily="2" charset="2"/>
              </a:rPr>
              <a:t>A</a:t>
            </a:r>
            <a:r>
              <a:rPr lang="en-US" sz="2800" dirty="0">
                <a:sym typeface="Wingdings" panose="05000000000000000000" pitchFamily="2" charset="2"/>
              </a:rPr>
              <a:t>rtery</a:t>
            </a:r>
            <a:r>
              <a:rPr lang="en-US" sz="2800" dirty="0"/>
              <a:t> </a:t>
            </a:r>
          </a:p>
          <a:p>
            <a:pPr marL="2743200" lvl="6" indent="0">
              <a:buNone/>
            </a:pPr>
            <a:r>
              <a:rPr lang="en-US" dirty="0"/>
              <a:t>                           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92FBE6-2305-492F-A255-E88470CECC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95" t="23080" r="37142"/>
          <a:stretch/>
        </p:blipFill>
        <p:spPr>
          <a:xfrm>
            <a:off x="10109473" y="235401"/>
            <a:ext cx="1347536" cy="1494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340B2-FAD4-4D9E-8724-A117F8BDA7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184"/>
          <a:stretch/>
        </p:blipFill>
        <p:spPr>
          <a:xfrm>
            <a:off x="9661359" y="2299171"/>
            <a:ext cx="2243764" cy="17621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6E83A6-C5A3-4CFF-BDEB-3060AACCF9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177"/>
          <a:stretch/>
        </p:blipFill>
        <p:spPr>
          <a:xfrm>
            <a:off x="9762808" y="4997932"/>
            <a:ext cx="2142315" cy="16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19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BD83C-8CD0-404B-A159-CFA347094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Rectovaginal Fistula Repairs, High Defect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34144-E9EA-4AD0-A920-A33DEF275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Rectovaginal fistulas in higher rectum, transabdominal repair</a:t>
            </a:r>
          </a:p>
          <a:p>
            <a:r>
              <a:rPr lang="en-US" sz="2400" dirty="0"/>
              <a:t>Simple Fistulas w. healthy surrounding tissue: mobilize rectovaginal septum, division of fistula, layered closure of defect</a:t>
            </a:r>
          </a:p>
          <a:p>
            <a:r>
              <a:rPr lang="en-US" sz="2400" dirty="0"/>
              <a:t>Larger Fistulas or Crohn’s or Radiation: Resection of rectum to below fistula site w/ LAR or Coloanal anastomosis w/ placement of omentum or muscular flap between rectum &amp; vagina</a:t>
            </a:r>
          </a:p>
          <a:p>
            <a:r>
              <a:rPr lang="en-US" sz="2400" dirty="0"/>
              <a:t>Pts w/ complex fistulas may require diverting colostomy prior to or with repair </a:t>
            </a:r>
          </a:p>
          <a:p>
            <a:r>
              <a:rPr lang="en-US" sz="2400" dirty="0"/>
              <a:t>Elderly patients or severe </a:t>
            </a:r>
            <a:r>
              <a:rPr lang="en-US" sz="2400" dirty="0" err="1"/>
              <a:t>crohn’s</a:t>
            </a:r>
            <a:r>
              <a:rPr lang="en-US" sz="2400" dirty="0"/>
              <a:t> pts may be better served w/ permanent colostomy</a:t>
            </a:r>
          </a:p>
        </p:txBody>
      </p:sp>
    </p:spTree>
    <p:extLst>
      <p:ext uri="{BB962C8B-B14F-4D97-AF65-F5344CB8AC3E}">
        <p14:creationId xmlns:p14="http://schemas.microsoft.com/office/powerpoint/2010/main" val="1256159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1C312-5A18-4D4A-A94D-0034E4D73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027" y="262375"/>
            <a:ext cx="10515600" cy="1325563"/>
          </a:xfrm>
        </p:spPr>
        <p:txBody>
          <a:bodyPr/>
          <a:lstStyle/>
          <a:p>
            <a:r>
              <a:rPr lang="en-US" dirty="0"/>
              <a:t>Pilonidal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B933A-54B9-4A79-8394-7E8143DCF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Subcutaneous infection in sacrococcygeal area, gluteal cleft</a:t>
            </a:r>
          </a:p>
          <a:p>
            <a:r>
              <a:rPr lang="en-US" sz="2400" dirty="0"/>
              <a:t>Abscesses develop from infection within hair follicle or as reaction to hair imbedded in skin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Presents: young pts, men &gt; women, hirsute pts</a:t>
            </a:r>
          </a:p>
          <a:p>
            <a:pPr marL="0" indent="0">
              <a:buNone/>
            </a:pPr>
            <a:r>
              <a:rPr lang="en-US" sz="2400" dirty="0"/>
              <a:t>Symptoms: pain swelling gluteal cleft, erythema of gluteal cleft, pain w/ sitting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Abscess: painful fluctuant mass, cellulitis</a:t>
            </a:r>
          </a:p>
          <a:p>
            <a:pPr marL="0" indent="0">
              <a:buNone/>
            </a:pPr>
            <a:r>
              <a:rPr lang="en-US" sz="2400" dirty="0"/>
              <a:t>Chronic disease: develop pilonidal sinuses or pits in gluteal cleft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6F77CD-FB36-4024-993C-3DCE0B91A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522799" y="4458368"/>
            <a:ext cx="1927506" cy="2446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F96007-4319-48CE-B506-E7F64710D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390" y="24687"/>
            <a:ext cx="3548610" cy="216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34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0B7D7-84F3-4A34-A57E-900887354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Pilonidal Disease,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C9DCA-701B-419C-8D95-4F483DD8B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58728" cy="4351338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Acute Pilonidal Abscess: Incision &amp; drainage</a:t>
            </a:r>
          </a:p>
          <a:p>
            <a:pPr marL="0" indent="0">
              <a:buNone/>
            </a:pPr>
            <a:r>
              <a:rPr lang="en-US" sz="2400" dirty="0"/>
              <a:t>    -usually done in office or ED w/ local anesthesia, </a:t>
            </a:r>
            <a:r>
              <a:rPr lang="en-US" sz="2400" dirty="0" err="1"/>
              <a:t>abx</a:t>
            </a:r>
            <a:r>
              <a:rPr lang="en-US" sz="2400" dirty="0"/>
              <a:t> for cellulitis only</a:t>
            </a:r>
          </a:p>
          <a:p>
            <a:pPr marL="0" indent="0">
              <a:buNone/>
            </a:pPr>
            <a:r>
              <a:rPr lang="en-US" sz="2400" dirty="0"/>
              <a:t>Chronic Pilonidal Sinuses:</a:t>
            </a:r>
          </a:p>
          <a:p>
            <a:pPr marL="0" indent="0">
              <a:buNone/>
            </a:pPr>
            <a:r>
              <a:rPr lang="en-US" sz="2400" dirty="0"/>
              <a:t>    Medical: shaving, laser hair removal, good hygiene</a:t>
            </a:r>
          </a:p>
          <a:p>
            <a:pPr marL="0" indent="0">
              <a:buNone/>
            </a:pPr>
            <a:r>
              <a:rPr lang="en-US" sz="2400" dirty="0"/>
              <a:t>    Surgical - Wide Local Excision: removal of pilonidal sinus &amp; associated </a:t>
            </a:r>
            <a:r>
              <a:rPr lang="en-US" sz="2400" dirty="0" err="1"/>
              <a:t>pitts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            - wound left open, closed primarily or “</a:t>
            </a:r>
            <a:r>
              <a:rPr lang="en-US" sz="2400" dirty="0" err="1"/>
              <a:t>marsupialized</a:t>
            </a:r>
            <a:r>
              <a:rPr lang="en-US" sz="2400" dirty="0"/>
              <a:t>”</a:t>
            </a:r>
          </a:p>
          <a:p>
            <a:pPr marL="0" indent="0">
              <a:buNone/>
            </a:pPr>
            <a:r>
              <a:rPr lang="en-US" sz="2400" dirty="0"/>
              <a:t>                   - marsupialization: suture wound edges to base of wound</a:t>
            </a:r>
          </a:p>
          <a:p>
            <a:pPr marL="0" indent="0">
              <a:buNone/>
            </a:pPr>
            <a:r>
              <a:rPr lang="en-US" sz="2400" dirty="0"/>
              <a:t>                   - primary closure: significantly higher rates of post-op infection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Large Defect Coverage: rhomboid rotational flap, gluteus maximums rotational flap, Z-</a:t>
            </a:r>
            <a:r>
              <a:rPr lang="en-US" sz="2400" dirty="0" err="1"/>
              <a:t>plasty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60491D-32B6-4D4F-B590-1C663D87F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0" t="14710" r="3067" b="19156"/>
          <a:stretch/>
        </p:blipFill>
        <p:spPr>
          <a:xfrm>
            <a:off x="8479864" y="134112"/>
            <a:ext cx="3517064" cy="185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953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1450F-0BFC-4C0C-B2CD-59484B3B8F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18" t="6213" r="20999" b="18267"/>
          <a:stretch/>
        </p:blipFill>
        <p:spPr>
          <a:xfrm rot="5400000">
            <a:off x="1010709" y="126191"/>
            <a:ext cx="2752347" cy="3530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71851D-E495-424E-BFFE-A57F211BAC9E}"/>
              </a:ext>
            </a:extLst>
          </p:cNvPr>
          <p:cNvSpPr txBox="1"/>
          <p:nvPr/>
        </p:nvSpPr>
        <p:spPr>
          <a:xfrm>
            <a:off x="621790" y="3429000"/>
            <a:ext cx="3425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Marsupialization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A1B12E-8052-431D-BDB1-594381EF9023}"/>
              </a:ext>
            </a:extLst>
          </p:cNvPr>
          <p:cNvSpPr txBox="1"/>
          <p:nvPr/>
        </p:nvSpPr>
        <p:spPr>
          <a:xfrm>
            <a:off x="7827263" y="3201322"/>
            <a:ext cx="3169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Image result for pilonidal disease rhomboid flap">
            <a:extLst>
              <a:ext uri="{FF2B5EF4-FFF2-40B4-BE49-F238E27FC236}">
                <a16:creationId xmlns:a16="http://schemas.microsoft.com/office/drawing/2014/main" id="{8E9DE6F9-4E1A-4AEA-8E6D-49835BCBF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44" y="4501963"/>
            <a:ext cx="4801054" cy="200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6FE29A-16CF-4D04-BE0F-1D2909E791C2}"/>
              </a:ext>
            </a:extLst>
          </p:cNvPr>
          <p:cNvSpPr txBox="1"/>
          <p:nvPr/>
        </p:nvSpPr>
        <p:spPr>
          <a:xfrm>
            <a:off x="6388608" y="5205984"/>
            <a:ext cx="3267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Rhomboid Flap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848A11-8011-4FCD-9E69-612F21E941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55" t="28823" r="5863" b="26483"/>
          <a:stretch/>
        </p:blipFill>
        <p:spPr>
          <a:xfrm>
            <a:off x="5418275" y="629205"/>
            <a:ext cx="6276747" cy="233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37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1881E-0DBE-4DF3-8B82-6B629C890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854" y="0"/>
            <a:ext cx="11091672" cy="1325563"/>
          </a:xfrm>
        </p:spPr>
        <p:txBody>
          <a:bodyPr/>
          <a:lstStyle/>
          <a:p>
            <a:r>
              <a:rPr lang="en-US" dirty="0"/>
              <a:t>Pilonidal Disease Treatment, </a:t>
            </a:r>
            <a:r>
              <a:rPr lang="en-US" dirty="0" err="1"/>
              <a:t>Boscom</a:t>
            </a:r>
            <a:r>
              <a:rPr lang="en-US" dirty="0"/>
              <a:t>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A740B-BE1B-4F14-9593-D4C0781D7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90" y="134381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Boscom</a:t>
            </a:r>
            <a:r>
              <a:rPr lang="en-US" sz="2400" dirty="0"/>
              <a:t> Procedure: remove pilonidal disease, avoid removal of normal tissue</a:t>
            </a:r>
          </a:p>
          <a:p>
            <a:pPr marL="0" indent="0">
              <a:buNone/>
            </a:pPr>
            <a:r>
              <a:rPr lang="en-US" sz="2400" dirty="0"/>
              <a:t>Technique: -vertical incision 1cm+ off midline adjacent to chronic cavity</a:t>
            </a:r>
          </a:p>
          <a:p>
            <a:pPr marL="0" indent="0">
              <a:buNone/>
            </a:pPr>
            <a:r>
              <a:rPr lang="en-US" sz="2400" dirty="0"/>
              <a:t>-sinus tracts leading to pits probed &amp; curetted, remove granulation tissue</a:t>
            </a:r>
          </a:p>
          <a:p>
            <a:pPr marL="0" indent="0">
              <a:buNone/>
            </a:pPr>
            <a:r>
              <a:rPr lang="en-US" sz="2400" dirty="0"/>
              <a:t>-midline pits excised &amp; closed   -lateral incision left open</a:t>
            </a:r>
          </a:p>
          <a:p>
            <a:pPr marL="0" indent="0">
              <a:buNone/>
            </a:pPr>
            <a:r>
              <a:rPr lang="en-US" sz="2400" dirty="0"/>
              <a:t>-great results reported w/ faster healing but no comparative trials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E0FCF5-E93B-468D-BE86-8C9BC365E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" y="4083368"/>
            <a:ext cx="3336036" cy="2487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CC2059-F7A8-46B4-BCA7-D5C17E728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916" y="4083368"/>
            <a:ext cx="3064167" cy="234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266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25BC7-A734-906D-80DF-D68E52579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188" y="18255"/>
            <a:ext cx="10515600" cy="1325563"/>
          </a:xfrm>
        </p:spPr>
        <p:txBody>
          <a:bodyPr/>
          <a:lstStyle/>
          <a:p>
            <a:r>
              <a:rPr lang="en-US" dirty="0"/>
              <a:t>Pruritis Ani ( Anal Itching)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92F50-B0FC-E6FD-A28A-ED963FB4D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08" y="1343818"/>
            <a:ext cx="10698192" cy="4789563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Unpleasant sensation of the skin around the anus that produces desire to scratch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Affect up to 5% of US population, men&gt;women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Primary pruritis ani: no underlying cause, positive feedback loop of irritation  scratching  skin breakdown  worsening irritation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Secondary pruritis ani – caused by underlying identifiable cause: hemorrhoids, skin tags, fissure, infection (bacteria or viral), dermatologic (eczema, contact, atopic dermatitis etc.)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Physical Examination: perform focused rectal examination and evaluation of other skin sites - axilla, groins &amp; gluteal cleft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Treatment: start with trial of conservative measures for 4-6 weeks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Conservative treatment: restoration of the integrity of perianal skin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-avoid excessive soaps, wipes, creams or other irritants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-keeps area dry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-eliminate irritating foods: coffee, chocolate, </a:t>
            </a:r>
            <a:r>
              <a:rPr lang="en-US" dirty="0" err="1">
                <a:sym typeface="Wingdings" panose="05000000000000000000" pitchFamily="2" charset="2"/>
              </a:rPr>
              <a:t>etol</a:t>
            </a:r>
            <a:r>
              <a:rPr lang="en-US" dirty="0">
                <a:sym typeface="Wingdings" panose="05000000000000000000" pitchFamily="2" charset="2"/>
              </a:rPr>
              <a:t>, citrus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-Zinc based barrier cream (</a:t>
            </a:r>
            <a:r>
              <a:rPr lang="en-US" dirty="0" err="1">
                <a:sym typeface="Wingdings" panose="05000000000000000000" pitchFamily="2" charset="2"/>
              </a:rPr>
              <a:t>Calmoseptime</a:t>
            </a:r>
            <a:r>
              <a:rPr lang="en-US" dirty="0">
                <a:sym typeface="Wingdings" panose="05000000000000000000" pitchFamily="2" charset="2"/>
              </a:rPr>
              <a:t> cream)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Trial of Steroids Cream: 1% hydrocortisone cream BID for 2 weeks 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Failure of Conservative management or concern for </a:t>
            </a:r>
            <a:r>
              <a:rPr lang="en-US" dirty="0" err="1">
                <a:sym typeface="Wingdings" panose="05000000000000000000" pitchFamily="2" charset="2"/>
              </a:rPr>
              <a:t>undelying</a:t>
            </a:r>
            <a:r>
              <a:rPr lang="en-US" dirty="0">
                <a:sym typeface="Wingdings" panose="05000000000000000000" pitchFamily="2" charset="2"/>
              </a:rPr>
              <a:t> cancer  biopsy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-skin punch biopsy of affected skin &amp; normal skin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-biopsy will rule out cancer, help identifying underlying treatable cause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09FF3B-57B4-0DD3-54C9-457BC1F0D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180152" y="2358084"/>
            <a:ext cx="1859485" cy="2482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2D9C42-0622-13DE-54E4-30817BB9F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70" t="35500" r="12621" b="33451"/>
          <a:stretch/>
        </p:blipFill>
        <p:spPr>
          <a:xfrm>
            <a:off x="6875253" y="4817358"/>
            <a:ext cx="4218317" cy="162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389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D0691-6583-417F-BE87-279070CD0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3298"/>
            <a:ext cx="10515600" cy="1325563"/>
          </a:xfrm>
        </p:spPr>
        <p:txBody>
          <a:bodyPr/>
          <a:lstStyle/>
          <a:p>
            <a:r>
              <a:rPr lang="en-US" dirty="0"/>
              <a:t>Rectal Prolapse (</a:t>
            </a:r>
            <a:r>
              <a:rPr lang="en-US" dirty="0" err="1"/>
              <a:t>Procidentia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49176-A7FA-4A9E-9E5F-A190DBC5A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702" y="1102265"/>
            <a:ext cx="10595610" cy="499586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Protrusion of rectum through anal canal</a:t>
            </a:r>
          </a:p>
          <a:p>
            <a:r>
              <a:rPr lang="en-US" sz="2400" dirty="0"/>
              <a:t>Females &gt; Males</a:t>
            </a:r>
          </a:p>
          <a:p>
            <a:r>
              <a:rPr lang="en-US" sz="2400" dirty="0"/>
              <a:t>Pts may have history of chronic straining &amp; constipation</a:t>
            </a:r>
          </a:p>
          <a:p>
            <a:r>
              <a:rPr lang="en-US" sz="2400" dirty="0"/>
              <a:t>Associated w/ urinary incontinence, voiding disorders, cystoceles</a:t>
            </a:r>
          </a:p>
          <a:p>
            <a:r>
              <a:rPr lang="en-US" sz="2400" dirty="0"/>
              <a:t>Commonly found in patients w/ dementia, schizophrenia, developmental disability</a:t>
            </a:r>
          </a:p>
          <a:p>
            <a:r>
              <a:rPr lang="en-US" sz="2400" dirty="0"/>
              <a:t>Represents chronic progression of intussusception from rectosigmoid infoldings w/  pulling of rectal wall away from attachments to sacrum and pelvic sidewalls</a:t>
            </a:r>
          </a:p>
          <a:p>
            <a:r>
              <a:rPr lang="en-US" sz="2400" dirty="0"/>
              <a:t>Often associated w/ impaired resting and voluntary anal squeeze pressures, decreased rectal capacity, impaired continence </a:t>
            </a:r>
          </a:p>
          <a:p>
            <a:r>
              <a:rPr lang="en-US" sz="2400" dirty="0"/>
              <a:t>Causes chronic injury to anal sphincters &amp; pudendal nerves </a:t>
            </a:r>
            <a:r>
              <a:rPr lang="en-US" sz="2400" dirty="0">
                <a:sym typeface="Wingdings" panose="05000000000000000000" pitchFamily="2" charset="2"/>
              </a:rPr>
              <a:t> decreased</a:t>
            </a:r>
            <a:r>
              <a:rPr lang="en-US" sz="2400" dirty="0"/>
              <a:t> anal canal sensation</a:t>
            </a:r>
          </a:p>
          <a:p>
            <a:r>
              <a:rPr lang="en-US" sz="2400" dirty="0"/>
              <a:t>Can result in full thickness rectal prolapse or redundant mucosa prolapsing through anus known as mucosal prolapse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F4176-0D97-4818-83F9-795C489C2F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0" t="31645" r="23700" b="52177"/>
          <a:stretch/>
        </p:blipFill>
        <p:spPr>
          <a:xfrm>
            <a:off x="7552551" y="102521"/>
            <a:ext cx="4779992" cy="1924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7E27C9-B3FA-49F8-9A8F-024182966C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07" t="3344" r="24013"/>
          <a:stretch/>
        </p:blipFill>
        <p:spPr>
          <a:xfrm>
            <a:off x="10816721" y="2246403"/>
            <a:ext cx="1197864" cy="25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04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A12C9-B9F2-428D-B7A9-4A68C1C82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Rectal Prolapse,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759B4-8730-4BDD-8E7D-790D93050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Diagnosis, made on history and physical exam</a:t>
            </a:r>
          </a:p>
          <a:p>
            <a:r>
              <a:rPr lang="en-US" sz="2400" dirty="0"/>
              <a:t>Must distinguish between full thickness rectal prolapse, mucosal prolapse and prolapsing hemorrhoids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DRE: decreased sphincter done, ring protruding through anus</a:t>
            </a:r>
          </a:p>
          <a:p>
            <a:pPr marL="0" indent="0">
              <a:buNone/>
            </a:pPr>
            <a:r>
              <a:rPr lang="en-US" sz="2400" dirty="0"/>
              <a:t>-if prolapse not obvious, evaluate w/ patient straining on commode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Anoscopy: may show inflamed mucosa or ulceration</a:t>
            </a:r>
          </a:p>
          <a:p>
            <a:pPr marL="0" indent="0">
              <a:buNone/>
            </a:pPr>
            <a:r>
              <a:rPr lang="en-US" sz="2400" dirty="0"/>
              <a:t>-Colonoscopy should be performed to rule out pathologic leadpoint as cause for rectal prolapse and to evaluate colon and rectum for other pathology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FD77D4-5EAF-4596-9A18-F37E77936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87" t="20869" r="23182" b="13854"/>
          <a:stretch/>
        </p:blipFill>
        <p:spPr>
          <a:xfrm>
            <a:off x="10116460" y="170688"/>
            <a:ext cx="1525561" cy="1654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EFB2E1-57A1-4369-9AB7-37B5947636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01" t="58490" r="42266" b="11288"/>
          <a:stretch/>
        </p:blipFill>
        <p:spPr>
          <a:xfrm>
            <a:off x="9870642" y="3429000"/>
            <a:ext cx="2199437" cy="199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548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0523-E826-4BA7-B16E-91A17797E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Rectal Prolapse,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780DB-8808-4640-9229-5FEE0AFCE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825625"/>
            <a:ext cx="1176528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Gold Standard treatment is surgical</a:t>
            </a:r>
          </a:p>
          <a:p>
            <a:pPr marL="0" indent="0">
              <a:buNone/>
            </a:pPr>
            <a:r>
              <a:rPr lang="en-US" dirty="0"/>
              <a:t>Pts that are poor surgical candidates: pelvic floor strengthening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Perineal Surgery: -</a:t>
            </a:r>
            <a:r>
              <a:rPr lang="en-US" dirty="0" err="1"/>
              <a:t>Altemeir</a:t>
            </a:r>
            <a:r>
              <a:rPr lang="en-US" dirty="0"/>
              <a:t> Procedure   -Delorme Plication</a:t>
            </a:r>
          </a:p>
          <a:p>
            <a:pPr marL="0" indent="0">
              <a:buNone/>
            </a:pPr>
            <a:r>
              <a:rPr lang="en-US" dirty="0"/>
              <a:t>-ideal for elderly patients, not tolerate major abdominal surgery</a:t>
            </a:r>
          </a:p>
          <a:p>
            <a:pPr marL="0" indent="0">
              <a:buNone/>
            </a:pPr>
            <a:r>
              <a:rPr lang="en-US" dirty="0"/>
              <a:t>     -recurrence rate 30%  </a:t>
            </a:r>
          </a:p>
          <a:p>
            <a:pPr marL="0" indent="0">
              <a:buNone/>
            </a:pPr>
            <a:r>
              <a:rPr lang="en-US" dirty="0"/>
              <a:t>Abdominal Procedures: Good for younger pts, need durable repair</a:t>
            </a:r>
          </a:p>
          <a:p>
            <a:pPr marL="0" indent="0">
              <a:buNone/>
            </a:pPr>
            <a:r>
              <a:rPr lang="en-US" dirty="0"/>
              <a:t>      -Lower recurrence, 12%   -Higher operative morbidity</a:t>
            </a:r>
          </a:p>
          <a:p>
            <a:pPr marL="0" indent="0">
              <a:buNone/>
            </a:pPr>
            <a:r>
              <a:rPr lang="en-US" dirty="0"/>
              <a:t>      -Rectopexy, w or w/o Sigmoid Resection</a:t>
            </a:r>
          </a:p>
        </p:txBody>
      </p:sp>
    </p:spTree>
    <p:extLst>
      <p:ext uri="{BB962C8B-B14F-4D97-AF65-F5344CB8AC3E}">
        <p14:creationId xmlns:p14="http://schemas.microsoft.com/office/powerpoint/2010/main" val="1738193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A32CC-C8F5-4657-B0AA-0EEED7A48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Altemeier</a:t>
            </a:r>
            <a:r>
              <a:rPr lang="en-US" dirty="0"/>
              <a:t>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3307A-BF4E-4F67-AB44-F042999D1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Perineal </a:t>
            </a:r>
            <a:r>
              <a:rPr lang="en-US" dirty="0" err="1"/>
              <a:t>Rectosigmoidectomy</a:t>
            </a:r>
            <a:r>
              <a:rPr lang="en-US" dirty="0"/>
              <a:t>: transanal surgery, prolapsed rectum &amp; sigmoid excised through rectum</a:t>
            </a:r>
          </a:p>
          <a:p>
            <a:pPr marL="0" indent="0">
              <a:buNone/>
            </a:pPr>
            <a:r>
              <a:rPr lang="en-US" dirty="0"/>
              <a:t>Complications: recurrence, fecal urgency, tenesmus, anastomotic stricture, anastomotic leak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9398C-327B-FE39-C18A-EED43F575E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8" t="8120" r="19716" b="50284"/>
          <a:stretch/>
        </p:blipFill>
        <p:spPr>
          <a:xfrm>
            <a:off x="1199071" y="4001294"/>
            <a:ext cx="3916392" cy="1897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7D829F-65E6-E874-9740-12FF46427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22" t="53876" r="31074" b="1155"/>
          <a:stretch/>
        </p:blipFill>
        <p:spPr>
          <a:xfrm>
            <a:off x="6590580" y="3847381"/>
            <a:ext cx="2674189" cy="205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13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8DB29-DF7D-4E90-94DF-FA7F7A857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80476" y="101447"/>
            <a:ext cx="10515600" cy="1271954"/>
          </a:xfrm>
        </p:spPr>
        <p:txBody>
          <a:bodyPr/>
          <a:lstStyle/>
          <a:p>
            <a:pPr algn="ctr"/>
            <a:r>
              <a:rPr lang="en-US" dirty="0"/>
              <a:t>Anus / Anal Canal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A5B38-303A-4D31-83EF-B28A2943E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894" y="1094069"/>
            <a:ext cx="8492318" cy="521413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endParaRPr lang="en-US" dirty="0"/>
          </a:p>
          <a:p>
            <a:r>
              <a:rPr lang="en-US" dirty="0"/>
              <a:t>Anal Canal: begins at level of pelvic floor (anorectal ring), extends to     	          the anal verge</a:t>
            </a:r>
          </a:p>
          <a:p>
            <a:r>
              <a:rPr lang="en-US" dirty="0"/>
              <a:t>Anal Canal 2-4cm in length, men &gt; women</a:t>
            </a:r>
          </a:p>
          <a:p>
            <a:r>
              <a:rPr lang="en-US" dirty="0"/>
              <a:t>Internal sphincter muscle, continuation of circular muscle of rectum</a:t>
            </a:r>
          </a:p>
          <a:p>
            <a:r>
              <a:rPr lang="en-US" dirty="0"/>
              <a:t>External sphincter muscle, continuation of pelvic floor musculature </a:t>
            </a:r>
          </a:p>
          <a:p>
            <a:r>
              <a:rPr lang="en-US" dirty="0"/>
              <a:t>Both muscles encircle the anal canal and contribute to continence</a:t>
            </a:r>
          </a:p>
          <a:p>
            <a:r>
              <a:rPr lang="en-US" dirty="0"/>
              <a:t>Internal sphincter - automimic innervation</a:t>
            </a:r>
          </a:p>
          <a:p>
            <a:r>
              <a:rPr lang="en-US" dirty="0"/>
              <a:t>External Sphincter - somatic innervation</a:t>
            </a:r>
          </a:p>
          <a:p>
            <a:r>
              <a:rPr lang="en-US" dirty="0"/>
              <a:t>Dentate line - marks transition between columnar epithelium of the rectum &amp; squamous epithelium of the anus</a:t>
            </a:r>
          </a:p>
          <a:p>
            <a:r>
              <a:rPr lang="en-US" dirty="0"/>
              <a:t> Anal crypts at the level of the dentate line lubricate anal canal </a:t>
            </a:r>
          </a:p>
          <a:p>
            <a:r>
              <a:rPr lang="en-US" dirty="0"/>
              <a:t>Perineal Body: tendinous insertion of external sphincter muscles &amp; pelvic floor musculature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3B21A-72CF-4175-8F30-458E6A113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069" y="650425"/>
            <a:ext cx="2988318" cy="1621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E12295-8A4A-4F07-9905-2ABC94950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3422" y="3701136"/>
            <a:ext cx="3227612" cy="199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353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A36A0-0468-4B13-85AA-82F8201E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093"/>
            <a:ext cx="10515600" cy="1325563"/>
          </a:xfrm>
        </p:spPr>
        <p:txBody>
          <a:bodyPr/>
          <a:lstStyle/>
          <a:p>
            <a:r>
              <a:rPr lang="en-US" dirty="0"/>
              <a:t>Delorme Procedure or Delorme 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1702B-937F-4A6C-A488-C0E9D0C85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552" y="1728089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Useful for prolapse &lt; 5cm or mucosal only prolapse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-Low associated morbidity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-Good for frail, older patients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EBBDD8-5CC7-8612-C429-923008092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9" t="56074"/>
          <a:stretch/>
        </p:blipFill>
        <p:spPr>
          <a:xfrm>
            <a:off x="6009854" y="4082649"/>
            <a:ext cx="5910172" cy="2102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3354DF-7A7C-2EAF-D25C-61D1851207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80" b="44136"/>
          <a:stretch/>
        </p:blipFill>
        <p:spPr>
          <a:xfrm>
            <a:off x="228832" y="3761727"/>
            <a:ext cx="5379608" cy="23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04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AA6EC-2A9C-40E8-ADC1-EC3D2A0C9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Rectal Prolapse,  Rectopexy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F1E84-BAF6-4801-9F91-73B240EC7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" y="1253331"/>
            <a:ext cx="11041380" cy="186080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100" dirty="0"/>
              <a:t>Durable - Good for acceptable surgical candidates, Recurrence rates &lt; 10%</a:t>
            </a:r>
          </a:p>
          <a:p>
            <a:pPr marL="0" indent="0">
              <a:buNone/>
            </a:pPr>
            <a:r>
              <a:rPr lang="en-US" sz="3100" dirty="0"/>
              <a:t>Improves continence but can cause constipation </a:t>
            </a:r>
          </a:p>
          <a:p>
            <a:pPr marL="0" indent="0">
              <a:buNone/>
            </a:pPr>
            <a:r>
              <a:rPr lang="en-US" sz="3100" dirty="0"/>
              <a:t>Usually performed laparoscopically or robotically</a:t>
            </a:r>
          </a:p>
          <a:p>
            <a:pPr marL="0" indent="0">
              <a:buNone/>
            </a:pPr>
            <a:endParaRPr lang="en-US" sz="3100" dirty="0"/>
          </a:p>
          <a:p>
            <a:pPr marL="0" indent="0">
              <a:buNone/>
            </a:pPr>
            <a:r>
              <a:rPr lang="en-US" sz="3100" dirty="0"/>
              <a:t>Combined with sigmoid resection w/ Rectopexy for pts w/ chronic constipation </a:t>
            </a:r>
          </a:p>
          <a:p>
            <a:pPr marL="0" indent="0">
              <a:buNone/>
            </a:pPr>
            <a:endParaRPr lang="en-US" sz="3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4CE465-FAF6-F335-5496-26F8778CE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459" b="9050"/>
          <a:stretch/>
        </p:blipFill>
        <p:spPr>
          <a:xfrm>
            <a:off x="934264" y="3114136"/>
            <a:ext cx="3094272" cy="3401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907B8F-F170-195B-1832-939D8F4DEF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37" b="9626"/>
          <a:stretch/>
        </p:blipFill>
        <p:spPr>
          <a:xfrm>
            <a:off x="6349042" y="3090758"/>
            <a:ext cx="3683479" cy="34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31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32D7B-BAF5-4683-9528-7E8C3322C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8255"/>
            <a:ext cx="10515600" cy="1325563"/>
          </a:xfrm>
        </p:spPr>
        <p:txBody>
          <a:bodyPr/>
          <a:lstStyle/>
          <a:p>
            <a:r>
              <a:rPr lang="en-US" dirty="0"/>
              <a:t>Fecal Incontinence (FI)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2172B-593D-4476-BEA7-9CF9BB82D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290" y="1377028"/>
            <a:ext cx="10515600" cy="5145691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Effects 18% of population, 50% of nursing home residents</a:t>
            </a:r>
          </a:p>
          <a:p>
            <a:endParaRPr lang="en-US" sz="2200" dirty="0"/>
          </a:p>
          <a:p>
            <a:r>
              <a:rPr lang="en-US" sz="2200" dirty="0"/>
              <a:t>Fecal continence requires complex integration of anal sphincters &amp; pelvic floor muscles, compliance of rectum, appropriate volume &amp; consistency of stool, pelvic nerve function</a:t>
            </a:r>
          </a:p>
          <a:p>
            <a:endParaRPr lang="en-US" sz="2200" dirty="0"/>
          </a:p>
          <a:p>
            <a:r>
              <a:rPr lang="en-US" sz="2200" dirty="0"/>
              <a:t>Causes of incontinence: anal sphincter injury, large volume loose stool entering rectum, IBD, radiation proctitis, CNS pathology</a:t>
            </a:r>
          </a:p>
          <a:p>
            <a:endParaRPr lang="en-US" sz="2200" dirty="0"/>
          </a:p>
          <a:p>
            <a:r>
              <a:rPr lang="en-US" sz="2200" dirty="0"/>
              <a:t>Damage to sphincter complex: obstetric &amp; non-obstetric trauma, fistulotomy, sphincterotomy, chronic stretching from rectal prolapse</a:t>
            </a:r>
          </a:p>
          <a:p>
            <a:endParaRPr lang="en-US" sz="2200" dirty="0"/>
          </a:p>
          <a:p>
            <a:r>
              <a:rPr lang="en-US" sz="2200" dirty="0"/>
              <a:t>Women &gt; Men, obstetric tears may not cause symptoms for 10-20 </a:t>
            </a:r>
            <a:r>
              <a:rPr lang="en-US" sz="2200" dirty="0" err="1"/>
              <a:t>yrs</a:t>
            </a:r>
            <a:r>
              <a:rPr lang="en-US" sz="2200" dirty="0"/>
              <a:t> following injury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Evaluation and treatment should focus on patient’s quality of life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15063D-C61E-4C3F-AFBE-4362B00CC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622" y="146304"/>
            <a:ext cx="2224088" cy="148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456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F9A12-40F4-44C9-B99C-C71E1E731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Fecal Incontinence,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DBCBC-ECF8-408D-9205-F938E0FB7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694" y="1255776"/>
            <a:ext cx="11610810" cy="5254752"/>
          </a:xfrm>
        </p:spPr>
        <p:txBody>
          <a:bodyPr>
            <a:normAutofit/>
          </a:bodyPr>
          <a:lstStyle/>
          <a:p>
            <a:r>
              <a:rPr lang="en-US" sz="2400" dirty="0"/>
              <a:t>General medical history, obstetric history, surgical history</a:t>
            </a:r>
          </a:p>
          <a:p>
            <a:r>
              <a:rPr lang="en-US" sz="2400" dirty="0"/>
              <a:t>Ask about: -quantify, frequency &amp; degree of fecal incontinence</a:t>
            </a:r>
          </a:p>
          <a:p>
            <a:pPr marL="0" indent="0">
              <a:buNone/>
            </a:pPr>
            <a:r>
              <a:rPr lang="en-US" sz="2400" dirty="0"/>
              <a:t>                        -urinary incontinence, rectal prolapse, vaginal prolapse etc.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Exam: -inspection of perianal skin for scars, injury, excoriation, other pathology</a:t>
            </a:r>
          </a:p>
          <a:p>
            <a:pPr marL="0" indent="0">
              <a:buNone/>
            </a:pPr>
            <a:r>
              <a:rPr lang="en-US" sz="2400" dirty="0"/>
              <a:t>            -DRE: resting tone, squeeze evaluation, sensation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Manometry: resting pressures, strength of sphincter muscles, rectal compliance, sensation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Endoanal Ultrasound: anatomic imaging of internal &amp; external sphincters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8622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8FDFCE-0D5B-461C-95A8-4BB783FA8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899" y="1328216"/>
            <a:ext cx="5602089" cy="42015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92560D-7CCE-5F56-A950-12F329E63E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524"/>
          <a:stretch/>
        </p:blipFill>
        <p:spPr>
          <a:xfrm>
            <a:off x="2232499" y="1462386"/>
            <a:ext cx="2536525" cy="2581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CAC7F0-463B-F9DC-3382-33F1CB5D4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99"/>
          <a:stretch/>
        </p:blipFill>
        <p:spPr>
          <a:xfrm>
            <a:off x="825624" y="4043661"/>
            <a:ext cx="5350276" cy="25812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7BDB30-C707-9C43-9CDD-FB2DF365272D}"/>
              </a:ext>
            </a:extLst>
          </p:cNvPr>
          <p:cNvSpPr txBox="1"/>
          <p:nvPr/>
        </p:nvSpPr>
        <p:spPr>
          <a:xfrm>
            <a:off x="1080116" y="699571"/>
            <a:ext cx="5015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Anal Manometry </a:t>
            </a:r>
          </a:p>
        </p:txBody>
      </p:sp>
    </p:spTree>
    <p:extLst>
      <p:ext uri="{BB962C8B-B14F-4D97-AF65-F5344CB8AC3E}">
        <p14:creationId xmlns:p14="http://schemas.microsoft.com/office/powerpoint/2010/main" val="13266745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B5AEE-6D7A-4A4E-9CF1-E6FF489BA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0"/>
            <a:ext cx="10515600" cy="1325563"/>
          </a:xfrm>
        </p:spPr>
        <p:txBody>
          <a:bodyPr/>
          <a:lstStyle/>
          <a:p>
            <a:r>
              <a:rPr lang="en-US" dirty="0"/>
              <a:t>Fecal Incontinence, Medical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A764D-7B65-4546-AC4A-00BF1381A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470" y="1325563"/>
            <a:ext cx="9416379" cy="465254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600" dirty="0"/>
              <a:t>Best for: Chronic diarrhea, Neurologic conditions, Systemic illness</a:t>
            </a:r>
          </a:p>
          <a:p>
            <a:pPr marL="0" indent="0">
              <a:buNone/>
            </a:pPr>
            <a:endParaRPr lang="en-US" sz="2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600" dirty="0">
                <a:sym typeface="Wingdings" panose="05000000000000000000" pitchFamily="2" charset="2"/>
              </a:rPr>
              <a:t>Medical treatment: regulation of bowel habits w/ goal of decreasing  stool frequency</a:t>
            </a:r>
          </a:p>
          <a:p>
            <a:pPr marL="0" indent="0">
              <a:buNone/>
            </a:pPr>
            <a:r>
              <a:rPr lang="en-US" sz="2600" dirty="0">
                <a:sym typeface="Wingdings" panose="05000000000000000000" pitchFamily="2" charset="2"/>
              </a:rPr>
              <a:t> -Fiber supplements:  add bulk / absorb fluid from stool</a:t>
            </a:r>
          </a:p>
          <a:p>
            <a:pPr marL="0" indent="0">
              <a:buNone/>
            </a:pPr>
            <a:r>
              <a:rPr lang="en-US" sz="2600" dirty="0">
                <a:sym typeface="Wingdings" panose="05000000000000000000" pitchFamily="2" charset="2"/>
              </a:rPr>
              <a:t>       </a:t>
            </a:r>
            <a:r>
              <a:rPr lang="en-US" sz="2600" i="1" dirty="0">
                <a:sym typeface="Wingdings" panose="05000000000000000000" pitchFamily="2" charset="2"/>
              </a:rPr>
              <a:t>psyllium husk, 25g/day females, 38g/day males</a:t>
            </a:r>
          </a:p>
          <a:p>
            <a:pPr marL="0" indent="0">
              <a:buNone/>
            </a:pPr>
            <a:r>
              <a:rPr lang="en-US" sz="2600" dirty="0">
                <a:sym typeface="Wingdings" panose="05000000000000000000" pitchFamily="2" charset="2"/>
              </a:rPr>
              <a:t>-constipating agents: loperamide / Lomotil, decrease stool frequency &amp; harden stool </a:t>
            </a:r>
          </a:p>
          <a:p>
            <a:pPr marL="0" indent="0">
              <a:buNone/>
            </a:pPr>
            <a:r>
              <a:rPr lang="en-US" sz="2600" dirty="0">
                <a:sym typeface="Wingdings" panose="05000000000000000000" pitchFamily="2" charset="2"/>
              </a:rPr>
              <a:t>-bile acid binders: cholestyramine, may help thicken stool in patients s/p cholecystectomy</a:t>
            </a:r>
          </a:p>
          <a:p>
            <a:pPr marL="0" indent="0">
              <a:buNone/>
            </a:pPr>
            <a:r>
              <a:rPr lang="en-US" sz="2600" dirty="0">
                <a:sym typeface="Wingdings" panose="05000000000000000000" pitchFamily="2" charset="2"/>
              </a:rPr>
              <a:t>-patients w/ constipation &amp; overflow  incontinence may paradoxically require daily stool softeners</a:t>
            </a:r>
          </a:p>
          <a:p>
            <a:pPr marL="0" indent="0">
              <a:buNone/>
            </a:pPr>
            <a:endParaRPr lang="en-US" sz="2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600" dirty="0">
                <a:sym typeface="Wingdings" panose="05000000000000000000" pitchFamily="2" charset="2"/>
              </a:rPr>
              <a:t>Pelvic floor PT with strengthening -generally improves FI by strengthening anal sphincter muscles </a:t>
            </a:r>
          </a:p>
          <a:p>
            <a:pPr marL="0" indent="0">
              <a:buNone/>
            </a:pPr>
            <a:r>
              <a:rPr lang="en-US" sz="2600" dirty="0">
                <a:sym typeface="Wingdings" panose="05000000000000000000" pitchFamily="2" charset="2"/>
              </a:rPr>
              <a:t>Pelvic floor PT with Biofeedback - good for pts w/ FI &amp; </a:t>
            </a:r>
            <a:r>
              <a:rPr lang="en-US" sz="2600" dirty="0" err="1">
                <a:sym typeface="Wingdings" panose="05000000000000000000" pitchFamily="2" charset="2"/>
              </a:rPr>
              <a:t>concominant</a:t>
            </a:r>
            <a:r>
              <a:rPr lang="en-US" sz="2600" dirty="0">
                <a:sym typeface="Wingdings" panose="05000000000000000000" pitchFamily="2" charset="2"/>
              </a:rPr>
              <a:t> pelvic floor disorders</a:t>
            </a:r>
          </a:p>
          <a:p>
            <a:pPr marL="0" indent="0">
              <a:buNone/>
            </a:pPr>
            <a:endParaRPr lang="en-US" sz="2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A7EE47-DAF1-20BE-DBEF-C375BA2AC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2981" y="1868471"/>
            <a:ext cx="2076659" cy="1472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5A7C4E-15B6-9548-9066-6AA3B118CE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0" t="17881" r="8394" b="18656"/>
          <a:stretch/>
        </p:blipFill>
        <p:spPr>
          <a:xfrm>
            <a:off x="9925041" y="3989223"/>
            <a:ext cx="2076659" cy="157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631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FE7F-1D39-4906-8B14-B29B6603C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FI, Operative Treatment: Sphincteroplasty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C412F-C791-4F0D-9D9C-F825BFF00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17" y="1075542"/>
            <a:ext cx="10378935" cy="27804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Historical gold standard for treatment of fecal incontinence in young women w/   sphincter injury from obstetric trauma</a:t>
            </a:r>
          </a:p>
          <a:p>
            <a:pPr marL="0" indent="0">
              <a:buNone/>
            </a:pPr>
            <a:r>
              <a:rPr lang="en-US" sz="2400" dirty="0"/>
              <a:t>Multiple studies have demonstrated benefit to sphincteroplasty in patients w/ sphincter defects &amp; FI from non-obstetric trauma</a:t>
            </a:r>
          </a:p>
          <a:p>
            <a:pPr marL="0" indent="0">
              <a:buNone/>
            </a:pPr>
            <a:r>
              <a:rPr lang="en-US" sz="2400" dirty="0"/>
              <a:t>Only effective if sphincter defect is definitively identified</a:t>
            </a:r>
          </a:p>
          <a:p>
            <a:pPr marL="0" indent="0">
              <a:buNone/>
            </a:pPr>
            <a:r>
              <a:rPr lang="en-US" sz="2400" dirty="0"/>
              <a:t>Repair deteriorates w/ time, by 10 years most patients will experience recurrent fecal incontinence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AAE99E-41E4-4B99-B417-15FBAB51B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31822" r="25700" b="47188"/>
          <a:stretch/>
        </p:blipFill>
        <p:spPr>
          <a:xfrm>
            <a:off x="1059692" y="3981755"/>
            <a:ext cx="3229914" cy="20502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2080CD-F925-4951-A0B0-0573065D88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0" t="52978" r="24900" b="31378"/>
          <a:stretch/>
        </p:blipFill>
        <p:spPr>
          <a:xfrm>
            <a:off x="5735201" y="4154283"/>
            <a:ext cx="4092702" cy="197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238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3AD14-9E8B-42FF-9169-146125428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149"/>
            <a:ext cx="10515600" cy="1325563"/>
          </a:xfrm>
        </p:spPr>
        <p:txBody>
          <a:bodyPr/>
          <a:lstStyle/>
          <a:p>
            <a:r>
              <a:rPr lang="en-US" dirty="0"/>
              <a:t>Sacral Neuromodulation (SNS)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A463B-6269-4239-AB44-DDB88BF49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607" y="1424839"/>
            <a:ext cx="10966387" cy="5207453"/>
          </a:xfrm>
        </p:spPr>
        <p:txBody>
          <a:bodyPr>
            <a:normAutofit/>
          </a:bodyPr>
          <a:lstStyle/>
          <a:p>
            <a:r>
              <a:rPr lang="en-US" dirty="0"/>
              <a:t>FDA approved treatment for fecal incontinence</a:t>
            </a:r>
          </a:p>
          <a:p>
            <a:r>
              <a:rPr lang="en-US" dirty="0"/>
              <a:t>Considered as first line treatment or rescue therapy after sphincteroplasty</a:t>
            </a:r>
          </a:p>
          <a:p>
            <a:r>
              <a:rPr lang="en-US" dirty="0"/>
              <a:t>Works by modulating nerve impulses to S3 nerve roots &amp; augmenting sphincter function</a:t>
            </a:r>
          </a:p>
          <a:p>
            <a:r>
              <a:rPr lang="en-US" dirty="0"/>
              <a:t>Demonstrated to be effective in treatment of fecal incontinence in patients with and without sphincter injury</a:t>
            </a:r>
          </a:p>
          <a:p>
            <a:r>
              <a:rPr lang="en-US" dirty="0"/>
              <a:t>69-83% of patients experience &gt; 50% improvement in fecal incontinence symptoms on both short-term &amp; long-term follow-up</a:t>
            </a:r>
          </a:p>
          <a:p>
            <a:r>
              <a:rPr lang="en-US" dirty="0"/>
              <a:t>35-40% of patients achieve full continence after therapy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2E6504-502D-451A-B148-1E6CEF984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0912" y="104172"/>
            <a:ext cx="2135038" cy="16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638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3AD14-9E8B-42FF-9169-146125428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149"/>
            <a:ext cx="10515600" cy="1325563"/>
          </a:xfrm>
        </p:spPr>
        <p:txBody>
          <a:bodyPr/>
          <a:lstStyle/>
          <a:p>
            <a:r>
              <a:rPr lang="en-US" dirty="0"/>
              <a:t>Sacral Neuromodulation (SNS) Cont.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A463B-6269-4239-AB44-DDB88BF49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413" y="1302414"/>
            <a:ext cx="10717192" cy="52074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Surgery: Performed in Two Stages</a:t>
            </a:r>
          </a:p>
          <a:p>
            <a:pPr marL="0" indent="0">
              <a:buNone/>
            </a:pPr>
            <a:r>
              <a:rPr lang="en-US" dirty="0"/>
              <a:t>   Fist Stage: -tined wire is placed in S3 nerve route under fluoroscopy</a:t>
            </a:r>
          </a:p>
          <a:p>
            <a:pPr marL="0" indent="0">
              <a:buNone/>
            </a:pPr>
            <a:r>
              <a:rPr lang="en-US" dirty="0"/>
              <a:t>		-connected to external neurostimulator for trial</a:t>
            </a:r>
          </a:p>
          <a:p>
            <a:pPr marL="0" indent="0">
              <a:buNone/>
            </a:pPr>
            <a:r>
              <a:rPr lang="en-US" dirty="0"/>
              <a:t>-Trial is conducted for 1-2 weeks w/ external neurostimulator</a:t>
            </a:r>
          </a:p>
          <a:p>
            <a:pPr marL="0" indent="0">
              <a:buNone/>
            </a:pPr>
            <a:r>
              <a:rPr lang="en-US" dirty="0"/>
              <a:t>-If patient has 50% or greater improvement in FI symptoms </a:t>
            </a:r>
            <a:r>
              <a:rPr lang="en-US" dirty="0">
                <a:sym typeface="Wingdings" panose="05000000000000000000" pitchFamily="2" charset="2"/>
              </a:rPr>
              <a:t> 2</a:t>
            </a:r>
            <a:r>
              <a:rPr lang="en-US" baseline="30000" dirty="0">
                <a:sym typeface="Wingdings" panose="05000000000000000000" pitchFamily="2" charset="2"/>
              </a:rPr>
              <a:t>nd</a:t>
            </a:r>
            <a:r>
              <a:rPr lang="en-US" dirty="0">
                <a:sym typeface="Wingdings" panose="05000000000000000000" pitchFamily="2" charset="2"/>
              </a:rPr>
              <a:t> Stage 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  Second Stage: -permanently implantation of SNS into fat pad of flank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AED28A-233A-4139-BDBC-197601FDF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0928" y="209237"/>
            <a:ext cx="2209009" cy="1237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D80FBC-9B7A-4E7E-B039-4629012C0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395" y="4753078"/>
            <a:ext cx="2090195" cy="1845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D1ED26-F8E7-4132-BB47-E568BA1C0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296" y="4595149"/>
            <a:ext cx="2002422" cy="22046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FBFD14-256E-4267-8244-A714F32FD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9745" y="4660041"/>
            <a:ext cx="2002422" cy="201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859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B4AA8-DCD1-4696-BBBA-E2495BE4F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30005-354E-4F12-AB39-A7173593D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52960"/>
            <a:ext cx="10742762" cy="238738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Beck D. Handbook of Colorectal Surgery, Third Edition. 2013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Brouwer R, Duthie G. Sacral nerve neuromodulation is effective treatment for fecal incontinence in the presence of a sphincter defect, pudendal neuropathy, or previous sphincter repair. Dis Colon Rectum. 2010;53(3):273-8.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Brunicardi</a:t>
            </a:r>
            <a:r>
              <a:rPr lang="en-US" dirty="0"/>
              <a:t> C, et al. Schwartz’s Principles of Surgery, Tenth Edition. 2015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Goetz L, Lowry A. Overlapping Sphincteroplasty: Is it Standard of Care. Clinics in Colon and Rectal Surgery. 2005; 18(1): 22-31.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Steele S, et al. The ASCRS Textbook of Colon and Rectal Surgery, Third Edition. 2016.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426D8-80EC-01C7-7E62-A354C0E6D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93" y="3429000"/>
            <a:ext cx="2946546" cy="3103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1DFC37-3108-8A9F-F61A-0122C92D1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826" y="3903453"/>
            <a:ext cx="3744155" cy="280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33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DD0F0-6B13-0BAF-82C1-040C497AF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929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Anorectal Clinical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E759C-3458-C23A-080B-42A3423FA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78" y="1860130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Perianal symptoms: Lumps/Bumps, Rash, Pain, Drainage, Fullness</a:t>
            </a:r>
          </a:p>
          <a:p>
            <a:r>
              <a:rPr lang="en-US" sz="2400" dirty="0"/>
              <a:t>Rectal symptoms: Rectal bulging, Rectal pain, Prolapsing tissue, Rectal bleeding</a:t>
            </a:r>
          </a:p>
          <a:p>
            <a:pPr marL="0" indent="0">
              <a:buNone/>
            </a:pPr>
            <a:r>
              <a:rPr lang="en-US" sz="2400" dirty="0"/>
              <a:t>	Rectal Bleeding: -Blood on toilet paper w/ whipping - anal bleeding</a:t>
            </a:r>
          </a:p>
          <a:p>
            <a:pPr marL="0" indent="0">
              <a:buNone/>
            </a:pPr>
            <a:r>
              <a:rPr lang="en-US" sz="2400" dirty="0"/>
              <a:t>			   -Bright red blood per rectum - lower GI bleed</a:t>
            </a:r>
          </a:p>
          <a:p>
            <a:pPr marL="0" indent="0">
              <a:buNone/>
            </a:pPr>
            <a:r>
              <a:rPr lang="en-US" sz="2400" dirty="0"/>
              <a:t>			   -Dark stool / tarry stool - melena, upper GI bleed</a:t>
            </a:r>
          </a:p>
          <a:p>
            <a:r>
              <a:rPr lang="en-US" sz="2400" dirty="0"/>
              <a:t>Stool changes: consistency of stool, frequency of bowel movements, color </a:t>
            </a:r>
          </a:p>
          <a:p>
            <a:r>
              <a:rPr lang="en-US" sz="2400" dirty="0"/>
              <a:t>Systemic symptoms: fevers, chills, light headedness, dizziness, stress, rashes</a:t>
            </a:r>
          </a:p>
          <a:p>
            <a:r>
              <a:rPr lang="en-US" sz="2400" dirty="0"/>
              <a:t>Medication changes: stool softeners, laxatives, opioids, calcium </a:t>
            </a:r>
            <a:r>
              <a:rPr lang="en-US" sz="2400" dirty="0" err="1"/>
              <a:t>etc</a:t>
            </a:r>
            <a:r>
              <a:rPr lang="en-US" sz="2400" dirty="0"/>
              <a:t>…</a:t>
            </a:r>
          </a:p>
          <a:p>
            <a:pPr marL="0" indent="0">
              <a:buNone/>
            </a:pPr>
            <a:r>
              <a:rPr lang="en-US" sz="2400" dirty="0"/>
              <a:t>Dietary changes, family history, other systemic diseases 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78B66B-8566-E109-2089-660744E381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41" r="29003" b="66153"/>
          <a:stretch/>
        </p:blipFill>
        <p:spPr>
          <a:xfrm>
            <a:off x="9385540" y="0"/>
            <a:ext cx="2441276" cy="2255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0293AF-369E-B71F-7D83-B02AA1B3B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6373" y="5101676"/>
            <a:ext cx="2585049" cy="155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34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DD0F0-6B13-0BAF-82C1-040C497AF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34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Anorectal Examination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E759C-3458-C23A-080B-42A3423FA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31" y="1414852"/>
            <a:ext cx="10515600" cy="4865177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Positioning: Left Lateral vs Prone vs Lithotomy</a:t>
            </a:r>
          </a:p>
          <a:p>
            <a:endParaRPr lang="en-US" sz="2400" dirty="0"/>
          </a:p>
          <a:p>
            <a:r>
              <a:rPr lang="en-US" sz="2400" dirty="0"/>
              <a:t>Inspection: examine the entirety of the perianal tissue, skin of buttocks and perineum, consider GU exam depending on symptoms</a:t>
            </a:r>
          </a:p>
          <a:p>
            <a:pPr marL="0" indent="0">
              <a:buNone/>
            </a:pPr>
            <a:r>
              <a:rPr lang="en-US" sz="2400" dirty="0"/>
              <a:t>	-look for: rash, erythema, fluctuance, fullness, skin tags, etc.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Digital Rectal Exam: insert lubricated finger, palpate circumferentially </a:t>
            </a:r>
          </a:p>
          <a:p>
            <a:pPr marL="0" indent="0">
              <a:buNone/>
            </a:pPr>
            <a:r>
              <a:rPr lang="en-US" sz="2400" dirty="0"/>
              <a:t>	-feel for: anal tone, fullness, masses, defects of anal musculature &amp; anal mucosa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Anoscope: allows for inspection of the mucosa of the anal canal and distal rectum</a:t>
            </a:r>
          </a:p>
          <a:p>
            <a:pPr marL="0" indent="0">
              <a:buNone/>
            </a:pPr>
            <a:r>
              <a:rPr lang="en-US" sz="2400" dirty="0"/>
              <a:t>	-very useful for examination of internal hemorrhoids  </a:t>
            </a:r>
          </a:p>
          <a:p>
            <a:pPr marL="0" indent="0">
              <a:buNone/>
            </a:pPr>
            <a:r>
              <a:rPr lang="en-US" sz="2400" dirty="0"/>
              <a:t>	-Disposable plastic lighted anoscopes are readily available and cheap</a:t>
            </a:r>
          </a:p>
          <a:p>
            <a:endParaRPr lang="en-US" sz="2400" dirty="0"/>
          </a:p>
          <a:p>
            <a:r>
              <a:rPr lang="en-US" sz="2400" dirty="0"/>
              <a:t>For Rectal Bulging complaints: Perform examination with patient straining on commode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292F34-63FE-F7A3-F78E-9E0E781B0B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6" t="68406" r="57579" b="3129"/>
          <a:stretch/>
        </p:blipFill>
        <p:spPr>
          <a:xfrm>
            <a:off x="240669" y="328370"/>
            <a:ext cx="3020118" cy="819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17AFBF-1644-391E-18C4-09EB9D011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3" r="43756"/>
          <a:stretch/>
        </p:blipFill>
        <p:spPr>
          <a:xfrm>
            <a:off x="10506406" y="120365"/>
            <a:ext cx="1444925" cy="2055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FE8468-258F-8DEA-8282-12CC96623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535" y="3697424"/>
            <a:ext cx="3894825" cy="259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01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6096"/>
            <a:ext cx="8229600" cy="1189038"/>
          </a:xfrm>
        </p:spPr>
        <p:txBody>
          <a:bodyPr>
            <a:normAutofit/>
          </a:bodyPr>
          <a:lstStyle/>
          <a:p>
            <a:pPr algn="ctr"/>
            <a:r>
              <a:rPr lang="en-US" sz="4600" dirty="0"/>
              <a:t>Hemorrhoids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910" y="1355243"/>
            <a:ext cx="10892790" cy="5326177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Submucosal tissue of the anal canal containing arterial-venous plexus</a:t>
            </a:r>
          </a:p>
          <a:p>
            <a:r>
              <a:rPr lang="en-US" sz="2400" dirty="0"/>
              <a:t>Cushion the anal canal to aid in continence</a:t>
            </a:r>
          </a:p>
          <a:p>
            <a:r>
              <a:rPr lang="en-US" sz="2400" dirty="0"/>
              <a:t>Straining, constipation and hard stools </a:t>
            </a:r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 engorge hemorrhoids </a:t>
            </a:r>
            <a:r>
              <a:rPr lang="en-US" sz="2400" dirty="0">
                <a:sym typeface="Wingdings" panose="05000000000000000000" pitchFamily="2" charset="2"/>
              </a:rPr>
              <a:t> symptoms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Three Pillars: Left Lateral, Right Anterior and Right Posterior </a:t>
            </a:r>
          </a:p>
          <a:p>
            <a:pPr marL="0" indent="0">
              <a:buNone/>
            </a:pPr>
            <a:endParaRPr lang="en-US" sz="24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External Hemorrhoids: distal to the dentate line, covered by anoderm, sensate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                    -engorgement  itching, discomfort and pain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Internal Hemorrhoids:  proximal to dentate line, insensate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                    -engorgement  swelling, bleeding, bulging &amp; prolapsing of tissue 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        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Enlarged Internal Hemorrhoids: 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	     1</a:t>
            </a:r>
            <a:r>
              <a:rPr lang="en-US" sz="2400" baseline="30000" dirty="0">
                <a:sym typeface="Wingdings" pitchFamily="2" charset="2"/>
              </a:rPr>
              <a:t>st</a:t>
            </a:r>
            <a:r>
              <a:rPr lang="en-US" sz="2400" dirty="0">
                <a:sym typeface="Wingdings" pitchFamily="2" charset="2"/>
              </a:rPr>
              <a:t> Degree - prolapse on straining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                      2</a:t>
            </a:r>
            <a:r>
              <a:rPr lang="en-US" sz="2400" baseline="30000" dirty="0">
                <a:sym typeface="Wingdings" pitchFamily="2" charset="2"/>
              </a:rPr>
              <a:t>nd</a:t>
            </a:r>
            <a:r>
              <a:rPr lang="en-US" sz="2400" dirty="0">
                <a:sym typeface="Wingdings" pitchFamily="2" charset="2"/>
              </a:rPr>
              <a:t> Degree - prolapse spontaneously, reduce spontaneously 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                      3rd Degree – prolapse &amp; require manual reduction</a:t>
            </a:r>
          </a:p>
          <a:p>
            <a:pPr marL="0" indent="0">
              <a:buNone/>
            </a:pPr>
            <a:r>
              <a:rPr lang="en-US" sz="2400" dirty="0"/>
              <a:t>                      4</a:t>
            </a:r>
            <a:r>
              <a:rPr lang="en-US" sz="2400" baseline="30000" dirty="0"/>
              <a:t>th</a:t>
            </a:r>
            <a:r>
              <a:rPr lang="en-US" sz="2400" dirty="0"/>
              <a:t> Degree - cannot be reduced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89" b="-92"/>
          <a:stretch/>
        </p:blipFill>
        <p:spPr bwMode="auto">
          <a:xfrm>
            <a:off x="8881111" y="2754825"/>
            <a:ext cx="3066098" cy="198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" r="54231" b="11912"/>
          <a:stretch/>
        </p:blipFill>
        <p:spPr bwMode="auto">
          <a:xfrm>
            <a:off x="9031857" y="159326"/>
            <a:ext cx="1730440" cy="105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A88586-F482-4419-99B2-40F2B3EC9C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06"/>
          <a:stretch/>
        </p:blipFill>
        <p:spPr>
          <a:xfrm>
            <a:off x="9433561" y="4740242"/>
            <a:ext cx="1961198" cy="188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95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797FF-9471-415C-8D30-827D08532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82647"/>
            <a:ext cx="10671048" cy="1514506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Symptomatic External Hemorrhoids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45C4B-2931-4913-9F84-DD0EEE276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292" y="1846612"/>
            <a:ext cx="10195560" cy="4633913"/>
          </a:xfrm>
        </p:spPr>
        <p:txBody>
          <a:bodyPr>
            <a:normAutofit fontScale="62500" lnSpcReduction="20000"/>
          </a:bodyPr>
          <a:lstStyle/>
          <a:p>
            <a:r>
              <a:rPr lang="en-US" sz="2400" dirty="0"/>
              <a:t>History: Perianal fullness, Perianal pain, Blood with whipping, recent changes in bowel habits</a:t>
            </a:r>
          </a:p>
          <a:p>
            <a:r>
              <a:rPr lang="en-US" sz="2400" dirty="0"/>
              <a:t>PE: -Enlarged vascular tissue around anus in 1-3 columns</a:t>
            </a:r>
          </a:p>
          <a:p>
            <a:pPr marL="0" indent="0">
              <a:buNone/>
            </a:pPr>
            <a:r>
              <a:rPr lang="en-US" sz="2400" dirty="0"/>
              <a:t>          -May become engorged with staining</a:t>
            </a:r>
          </a:p>
          <a:p>
            <a:pPr marL="0" indent="0">
              <a:buNone/>
            </a:pPr>
            <a:r>
              <a:rPr lang="en-US" sz="2400" dirty="0"/>
              <a:t>          -May or may not be accompanied by enlarged internal hemorrhoids 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TX: Dependent on severity of symptoms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Conservative treatment: -increased fluid intake  -increased exercise  -increase dietary fiber  -daily sitz baths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-</a:t>
            </a:r>
            <a:r>
              <a:rPr lang="en-US" sz="2400" i="1" dirty="0">
                <a:sym typeface="Wingdings" panose="05000000000000000000" pitchFamily="2" charset="2"/>
              </a:rPr>
              <a:t>therapeutic psyllium husk, 25g/day females, 38g/day males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-constipated - TX stool softeners / laxatives                -diarrhea - TX antidiarrheal </a:t>
            </a:r>
          </a:p>
          <a:p>
            <a:pPr marL="0" indent="0">
              <a:buNone/>
            </a:pPr>
            <a:endParaRPr lang="en-US" sz="2400" i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Acute symptoms: Preparation H, Lidocaine, Steroid creams etc. - may help relieve symptoms, will not shrink hemorrhoids </a:t>
            </a:r>
          </a:p>
          <a:p>
            <a:pPr marL="0" indent="0">
              <a:buNone/>
            </a:pPr>
            <a:endParaRPr lang="en-US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Longstanding or severely symptomatic external hemorrhoids: surgical excision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2638B-B7B7-46E7-59C1-1DDECF0A1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36" b="15133"/>
          <a:stretch/>
        </p:blipFill>
        <p:spPr>
          <a:xfrm>
            <a:off x="9859993" y="393860"/>
            <a:ext cx="1247058" cy="1203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F3AAA9-2BED-4594-F614-6413F968B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6192" y="2216630"/>
            <a:ext cx="2408724" cy="17083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23C086-9666-F42F-6D12-D80A9EC0E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8785" y="5089585"/>
            <a:ext cx="1751162" cy="131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38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797FF-9471-415C-8D30-827D08532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82647"/>
            <a:ext cx="10671048" cy="1514506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Thrombosed External Hemorrhoid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45C4B-2931-4913-9F84-DD0EEE276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292" y="1846612"/>
            <a:ext cx="10195560" cy="4633913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/>
              <a:t>History: -Perianal fullness / pain with an acute perianal lump</a:t>
            </a:r>
          </a:p>
          <a:p>
            <a:pPr marL="0" indent="0">
              <a:buNone/>
            </a:pPr>
            <a:r>
              <a:rPr lang="en-US" sz="2400" dirty="0"/>
              <a:t>                   -No fevers and chills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PE: -Enlarged vascular tissue around anus with dark nodule at site of symptoms</a:t>
            </a:r>
          </a:p>
          <a:p>
            <a:pPr marL="0" indent="0">
              <a:buNone/>
            </a:pPr>
            <a:r>
              <a:rPr lang="en-US" sz="2400" dirty="0"/>
              <a:t>          </a:t>
            </a:r>
          </a:p>
          <a:p>
            <a:pPr marL="0" indent="0">
              <a:buNone/>
            </a:pPr>
            <a:r>
              <a:rPr lang="en-US" sz="2400" dirty="0"/>
              <a:t>TX: -Depends on symptom severity, and timing of presentation</a:t>
            </a:r>
          </a:p>
          <a:p>
            <a:pPr marL="0" indent="0">
              <a:buNone/>
            </a:pPr>
            <a:r>
              <a:rPr lang="en-US" sz="2400" dirty="0"/>
              <a:t>-Conservative management vs excision for symptom management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Conservative treatment: -increased fluid intake  –non-narcotic pain control </a:t>
            </a:r>
          </a:p>
          <a:p>
            <a:pPr marL="0" indent="0">
              <a:buNone/>
            </a:pPr>
            <a:r>
              <a:rPr lang="en-US" sz="2400" dirty="0"/>
              <a:t>-increase dietary fiber,</a:t>
            </a:r>
            <a:r>
              <a:rPr lang="en-US" sz="2400" dirty="0">
                <a:sym typeface="Wingdings" panose="05000000000000000000" pitchFamily="2" charset="2"/>
              </a:rPr>
              <a:t> stool softeners -daily sitz baths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-Preparation H, Lidocaine, Steroid creams etc.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-Symptoms should resolve in 2-4 weeks</a:t>
            </a:r>
          </a:p>
          <a:p>
            <a:pPr marL="0" indent="0">
              <a:buNone/>
            </a:pPr>
            <a:endParaRPr lang="en-US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Severe symptoms: Excision vs clot drainage at bedside with local anesthetic 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410406-E7DD-581F-9264-97757AF705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37" t="23289" r="7799" b="38113"/>
          <a:stretch/>
        </p:blipFill>
        <p:spPr>
          <a:xfrm>
            <a:off x="9457878" y="377475"/>
            <a:ext cx="2229148" cy="2000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182CAA-0732-2116-A79F-F3D84E6B80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06" t="21545" r="5252" b="11550"/>
          <a:stretch/>
        </p:blipFill>
        <p:spPr>
          <a:xfrm>
            <a:off x="9433765" y="3429000"/>
            <a:ext cx="2637905" cy="310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26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45910</TotalTime>
  <Words>4466</Words>
  <Application>Microsoft Office PowerPoint</Application>
  <PresentationFormat>Widescreen</PresentationFormat>
  <Paragraphs>521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Office Theme</vt:lpstr>
      <vt:lpstr>1_Office Theme</vt:lpstr>
      <vt:lpstr>2_Office Theme</vt:lpstr>
      <vt:lpstr>Anorectal Disease Management </vt:lpstr>
      <vt:lpstr> Disclosures</vt:lpstr>
      <vt:lpstr>Rectum</vt:lpstr>
      <vt:lpstr>Anus / Anal Canal</vt:lpstr>
      <vt:lpstr>Anorectal Clinical History</vt:lpstr>
      <vt:lpstr>Anorectal Examination</vt:lpstr>
      <vt:lpstr>Hemorrhoids</vt:lpstr>
      <vt:lpstr>Symptomatic External Hemorrhoids</vt:lpstr>
      <vt:lpstr>Thrombosed External Hemorrhoid</vt:lpstr>
      <vt:lpstr>Symptomatic Internal Hemorrhoids</vt:lpstr>
      <vt:lpstr>Rubber Band Ligation, Sclerotherapy</vt:lpstr>
      <vt:lpstr>Hemorrhoids, Operative Treatment</vt:lpstr>
      <vt:lpstr>Hemorrhoids, doppler-guided transanal devascularization</vt:lpstr>
      <vt:lpstr>Incarcerated Hemorrhoids</vt:lpstr>
      <vt:lpstr>Anal Fissure</vt:lpstr>
      <vt:lpstr>Anal Fissure, Medical Treatment</vt:lpstr>
      <vt:lpstr>Anal Fissure, Surgical Treatment</vt:lpstr>
      <vt:lpstr>Anorectal Abscess</vt:lpstr>
      <vt:lpstr>Treatment of Superficial Anorectal Abscess</vt:lpstr>
      <vt:lpstr>Treatment of Complex Anorectal Abscess</vt:lpstr>
      <vt:lpstr>Anal Fistula</vt:lpstr>
      <vt:lpstr>Anal Fistula, Management</vt:lpstr>
      <vt:lpstr>Fistula Management, Complex Fistulas</vt:lpstr>
      <vt:lpstr>Fistula Management, Complex Fistulas</vt:lpstr>
      <vt:lpstr>Anal Fistula Management Cont.</vt:lpstr>
      <vt:lpstr>Rectovaginal Fistula</vt:lpstr>
      <vt:lpstr>Rectovaginal Fistula, Treatment</vt:lpstr>
      <vt:lpstr>Rectovaginal Fistula Treatment</vt:lpstr>
      <vt:lpstr>Rectovaginal Fistula Repairs, Complex</vt:lpstr>
      <vt:lpstr>Rectovaginal Fistula Repairs, High Defect</vt:lpstr>
      <vt:lpstr>Pilonidal Disease</vt:lpstr>
      <vt:lpstr>Pilonidal Disease, Treatment</vt:lpstr>
      <vt:lpstr>PowerPoint Presentation</vt:lpstr>
      <vt:lpstr>Pilonidal Disease Treatment, Boscom Procedure</vt:lpstr>
      <vt:lpstr>Pruritis Ani ( Anal Itching)</vt:lpstr>
      <vt:lpstr>Rectal Prolapse (Procidentia)</vt:lpstr>
      <vt:lpstr>Rectal Prolapse, Evaluation</vt:lpstr>
      <vt:lpstr>Rectal Prolapse, Treatment</vt:lpstr>
      <vt:lpstr>Altemeier Procedure</vt:lpstr>
      <vt:lpstr>Delorme Procedure or Delorme Plication</vt:lpstr>
      <vt:lpstr>Rectal Prolapse,  Rectopexy</vt:lpstr>
      <vt:lpstr>Fecal Incontinence (FI)</vt:lpstr>
      <vt:lpstr>Fecal Incontinence, Evaluation</vt:lpstr>
      <vt:lpstr>PowerPoint Presentation</vt:lpstr>
      <vt:lpstr>Fecal Incontinence, Medical Management</vt:lpstr>
      <vt:lpstr>FI, Operative Treatment: Sphincteroplasty </vt:lpstr>
      <vt:lpstr>Sacral Neuromodulation (SNS)</vt:lpstr>
      <vt:lpstr>Sacral Neuromodulation (SNS) Cont. 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Acute Care Surgery Regional Management for COVID19 Alaska Native Tribal Health Consortium</dc:title>
  <dc:creator>Sheridan Morgan</dc:creator>
  <cp:lastModifiedBy>Sheridan Morgan</cp:lastModifiedBy>
  <cp:revision>149</cp:revision>
  <dcterms:created xsi:type="dcterms:W3CDTF">2020-04-04T20:29:38Z</dcterms:created>
  <dcterms:modified xsi:type="dcterms:W3CDTF">2023-03-31T05:54:17Z</dcterms:modified>
</cp:coreProperties>
</file>