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5.xml" ContentType="application/vnd.openxmlformats-officedocument.presentationml.tags+xml"/>
  <Override PartName="/ppt/notesSlides/notesSlide29.xml" ContentType="application/vnd.openxmlformats-officedocument.presentationml.notesSlide+xml"/>
  <Override PartName="/ppt/tags/tag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736" r:id="rId4"/>
    <p:sldMasterId id="2147483751" r:id="rId5"/>
  </p:sldMasterIdLst>
  <p:notesMasterIdLst>
    <p:notesMasterId r:id="rId55"/>
  </p:notesMasterIdLst>
  <p:sldIdLst>
    <p:sldId id="360" r:id="rId6"/>
    <p:sldId id="476" r:id="rId7"/>
    <p:sldId id="424" r:id="rId8"/>
    <p:sldId id="483" r:id="rId9"/>
    <p:sldId id="484" r:id="rId10"/>
    <p:sldId id="488" r:id="rId11"/>
    <p:sldId id="495" r:id="rId12"/>
    <p:sldId id="500" r:id="rId13"/>
    <p:sldId id="409" r:id="rId14"/>
    <p:sldId id="504" r:id="rId15"/>
    <p:sldId id="481" r:id="rId16"/>
    <p:sldId id="489" r:id="rId17"/>
    <p:sldId id="490" r:id="rId18"/>
    <p:sldId id="491" r:id="rId19"/>
    <p:sldId id="492" r:id="rId20"/>
    <p:sldId id="429" r:id="rId21"/>
    <p:sldId id="505" r:id="rId22"/>
    <p:sldId id="506" r:id="rId23"/>
    <p:sldId id="509" r:id="rId24"/>
    <p:sldId id="511" r:id="rId25"/>
    <p:sldId id="351" r:id="rId26"/>
    <p:sldId id="352" r:id="rId27"/>
    <p:sldId id="353" r:id="rId28"/>
    <p:sldId id="354" r:id="rId29"/>
    <p:sldId id="430" r:id="rId30"/>
    <p:sldId id="515" r:id="rId31"/>
    <p:sldId id="391" r:id="rId32"/>
    <p:sldId id="477" r:id="rId33"/>
    <p:sldId id="478" r:id="rId34"/>
    <p:sldId id="479" r:id="rId35"/>
    <p:sldId id="480" r:id="rId36"/>
    <p:sldId id="317" r:id="rId37"/>
    <p:sldId id="517" r:id="rId38"/>
    <p:sldId id="379" r:id="rId39"/>
    <p:sldId id="496" r:id="rId40"/>
    <p:sldId id="497" r:id="rId41"/>
    <p:sldId id="498" r:id="rId42"/>
    <p:sldId id="316" r:id="rId43"/>
    <p:sldId id="451" r:id="rId44"/>
    <p:sldId id="456" r:id="rId45"/>
    <p:sldId id="469" r:id="rId46"/>
    <p:sldId id="458" r:id="rId47"/>
    <p:sldId id="499" r:id="rId48"/>
    <p:sldId id="401" r:id="rId49"/>
    <p:sldId id="293" r:id="rId50"/>
    <p:sldId id="394" r:id="rId51"/>
    <p:sldId id="472" r:id="rId52"/>
    <p:sldId id="464" r:id="rId53"/>
    <p:sldId id="49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5187" autoAdjust="0"/>
  </p:normalViewPr>
  <p:slideViewPr>
    <p:cSldViewPr>
      <p:cViewPr varScale="1">
        <p:scale>
          <a:sx n="67" d="100"/>
          <a:sy n="67" d="100"/>
        </p:scale>
        <p:origin x="1228" y="60"/>
      </p:cViewPr>
      <p:guideLst>
        <p:guide orient="horz" pos="2160"/>
        <p:guide pos="2880"/>
      </p:guideLst>
    </p:cSldViewPr>
  </p:slideViewPr>
  <p:notesTextViewPr>
    <p:cViewPr>
      <p:scale>
        <a:sx n="1" d="1"/>
        <a:sy n="1" d="1"/>
      </p:scale>
      <p:origin x="0" y="0"/>
    </p:cViewPr>
  </p:notesTextViewPr>
  <p:sorterViewPr>
    <p:cViewPr>
      <p:scale>
        <a:sx n="60" d="100"/>
        <a:sy n="60" d="100"/>
      </p:scale>
      <p:origin x="0" y="-2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Local</c:v>
                </c:pt>
                <c:pt idx="1">
                  <c:v>Regional</c:v>
                </c:pt>
                <c:pt idx="2">
                  <c:v>Distant</c:v>
                </c:pt>
              </c:strCache>
            </c:strRef>
          </c:cat>
          <c:val>
            <c:numRef>
              <c:f>Sheet1!$B$2:$B$4</c:f>
              <c:numCache>
                <c:formatCode>General</c:formatCode>
                <c:ptCount val="3"/>
                <c:pt idx="0">
                  <c:v>90</c:v>
                </c:pt>
                <c:pt idx="1">
                  <c:v>71</c:v>
                </c:pt>
                <c:pt idx="2">
                  <c:v>14</c:v>
                </c:pt>
              </c:numCache>
            </c:numRef>
          </c:val>
          <c:extLst>
            <c:ext xmlns:c16="http://schemas.microsoft.com/office/drawing/2014/chart" uri="{C3380CC4-5D6E-409C-BE32-E72D297353CC}">
              <c16:uniqueId val="{00000000-6FD0-4376-B2D5-0033BE9A7424}"/>
            </c:ext>
          </c:extLst>
        </c:ser>
        <c:dLbls>
          <c:showLegendKey val="0"/>
          <c:showVal val="0"/>
          <c:showCatName val="0"/>
          <c:showSerName val="0"/>
          <c:showPercent val="0"/>
          <c:showBubbleSize val="0"/>
        </c:dLbls>
        <c:gapWidth val="150"/>
        <c:axId val="212723200"/>
        <c:axId val="212724736"/>
      </c:barChart>
      <c:catAx>
        <c:axId val="212723200"/>
        <c:scaling>
          <c:orientation val="minMax"/>
        </c:scaling>
        <c:delete val="0"/>
        <c:axPos val="b"/>
        <c:numFmt formatCode="General" sourceLinked="0"/>
        <c:majorTickMark val="out"/>
        <c:minorTickMark val="none"/>
        <c:tickLblPos val="nextTo"/>
        <c:crossAx val="212724736"/>
        <c:crosses val="autoZero"/>
        <c:auto val="1"/>
        <c:lblAlgn val="ctr"/>
        <c:lblOffset val="100"/>
        <c:noMultiLvlLbl val="0"/>
      </c:catAx>
      <c:valAx>
        <c:axId val="212724736"/>
        <c:scaling>
          <c:orientation val="minMax"/>
        </c:scaling>
        <c:delete val="0"/>
        <c:axPos val="l"/>
        <c:majorGridlines>
          <c:spPr>
            <a:ln>
              <a:solidFill>
                <a:schemeClr val="bg1"/>
              </a:solidFill>
            </a:ln>
          </c:spPr>
        </c:majorGridlines>
        <c:numFmt formatCode="General" sourceLinked="1"/>
        <c:majorTickMark val="out"/>
        <c:minorTickMark val="none"/>
        <c:tickLblPos val="nextTo"/>
        <c:spPr>
          <a:noFill/>
        </c:spPr>
        <c:crossAx val="212723200"/>
        <c:crosses val="autoZero"/>
        <c:crossBetween val="between"/>
        <c:majorUnit val="20"/>
      </c:valAx>
      <c:spPr>
        <a:noFill/>
        <a:ln>
          <a:noFill/>
        </a:ln>
      </c:spPr>
    </c:plotArea>
    <c:plotVisOnly val="1"/>
    <c:dispBlanksAs val="gap"/>
    <c:showDLblsOverMax val="0"/>
  </c:chart>
  <c:txPr>
    <a:bodyPr/>
    <a:lstStyle/>
    <a:p>
      <a:pPr>
        <a:defRPr sz="2000" b="1"/>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1BD24-06D2-3244-9AD7-D48707B3A9ED}" type="doc">
      <dgm:prSet loTypeId="urn:microsoft.com/office/officeart/2005/8/layout/gear1" loCatId="relationship" qsTypeId="urn:microsoft.com/office/officeart/2005/8/quickstyle/simple4" qsCatId="simple" csTypeId="urn:microsoft.com/office/officeart/2005/8/colors/accent1_2" csCatId="accent1" phldr="1"/>
      <dgm:spPr/>
      <dgm:t>
        <a:bodyPr/>
        <a:lstStyle/>
        <a:p>
          <a:endParaRPr lang="en-US"/>
        </a:p>
      </dgm:t>
    </dgm:pt>
    <dgm:pt modelId="{1B6C9BC1-F79F-394F-BEDE-C6FB0537088D}">
      <dgm:prSet/>
      <dgm:spPr>
        <a:solidFill>
          <a:schemeClr val="bg2">
            <a:lumMod val="50000"/>
          </a:schemeClr>
        </a:solidFill>
      </dgm:spPr>
      <dgm:t>
        <a:bodyPr/>
        <a:lstStyle/>
        <a:p>
          <a:pPr rtl="0"/>
          <a:r>
            <a:rPr lang="en-US" dirty="0" smtClean="0"/>
            <a:t>Enabling Health System</a:t>
          </a:r>
          <a:endParaRPr lang="en-US" dirty="0"/>
        </a:p>
      </dgm:t>
    </dgm:pt>
    <dgm:pt modelId="{C69483FF-4C9F-0244-8382-1B5FC38F9C94}" type="parTrans" cxnId="{5E0AEFC3-A23C-3E47-BF3D-1AE16D4978B1}">
      <dgm:prSet/>
      <dgm:spPr/>
      <dgm:t>
        <a:bodyPr/>
        <a:lstStyle/>
        <a:p>
          <a:endParaRPr lang="en-US"/>
        </a:p>
      </dgm:t>
    </dgm:pt>
    <dgm:pt modelId="{76EB494C-8E1D-C34F-B462-6651A26EB044}" type="sibTrans" cxnId="{5E0AEFC3-A23C-3E47-BF3D-1AE16D4978B1}">
      <dgm:prSet/>
      <dgm:spPr>
        <a:solidFill>
          <a:schemeClr val="tx1"/>
        </a:solidFill>
      </dgm:spPr>
      <dgm:t>
        <a:bodyPr/>
        <a:lstStyle/>
        <a:p>
          <a:endParaRPr lang="en-US"/>
        </a:p>
      </dgm:t>
    </dgm:pt>
    <dgm:pt modelId="{C218B22E-5B94-054C-AF4A-7B0F8EA9D91F}">
      <dgm:prSet/>
      <dgm:spPr>
        <a:solidFill>
          <a:schemeClr val="accent2">
            <a:lumMod val="75000"/>
          </a:schemeClr>
        </a:solidFill>
      </dgm:spPr>
      <dgm:t>
        <a:bodyPr/>
        <a:lstStyle/>
        <a:p>
          <a:pPr rtl="0"/>
          <a:r>
            <a:rPr lang="en-US" dirty="0" smtClean="0"/>
            <a:t>Access to Care</a:t>
          </a:r>
          <a:endParaRPr lang="en-US" dirty="0"/>
        </a:p>
      </dgm:t>
    </dgm:pt>
    <dgm:pt modelId="{9E63DB53-9099-8042-8DAB-A8FC60066D39}" type="parTrans" cxnId="{2CF5CF89-D167-9D4B-9C1B-36EED1B4B1A4}">
      <dgm:prSet/>
      <dgm:spPr/>
      <dgm:t>
        <a:bodyPr/>
        <a:lstStyle/>
        <a:p>
          <a:endParaRPr lang="en-US"/>
        </a:p>
      </dgm:t>
    </dgm:pt>
    <dgm:pt modelId="{C5CCAE6B-77B0-CB48-8F04-186DC16198E1}" type="sibTrans" cxnId="{2CF5CF89-D167-9D4B-9C1B-36EED1B4B1A4}">
      <dgm:prSet/>
      <dgm:spPr>
        <a:solidFill>
          <a:schemeClr val="tx1"/>
        </a:solidFill>
      </dgm:spPr>
      <dgm:t>
        <a:bodyPr/>
        <a:lstStyle/>
        <a:p>
          <a:endParaRPr lang="en-US"/>
        </a:p>
      </dgm:t>
    </dgm:pt>
    <dgm:pt modelId="{4BF0BB66-E930-9547-8851-5858FA92C519}">
      <dgm:prSet/>
      <dgm:spPr>
        <a:solidFill>
          <a:schemeClr val="accent1">
            <a:lumMod val="25000"/>
          </a:schemeClr>
        </a:solidFill>
      </dgm:spPr>
      <dgm:t>
        <a:bodyPr/>
        <a:lstStyle/>
        <a:p>
          <a:pPr rtl="0"/>
          <a:r>
            <a:rPr lang="en-US" dirty="0" smtClean="0"/>
            <a:t>Willing Patient</a:t>
          </a:r>
          <a:endParaRPr lang="en-US" dirty="0"/>
        </a:p>
      </dgm:t>
    </dgm:pt>
    <dgm:pt modelId="{EC5910D6-F53E-9746-A50E-F94C9D51256C}" type="parTrans" cxnId="{8DF85CCE-1908-0148-9386-656B395DB820}">
      <dgm:prSet/>
      <dgm:spPr/>
      <dgm:t>
        <a:bodyPr/>
        <a:lstStyle/>
        <a:p>
          <a:endParaRPr lang="en-US"/>
        </a:p>
      </dgm:t>
    </dgm:pt>
    <dgm:pt modelId="{47DD370C-41A1-C549-B09B-9E4992E6F06D}" type="sibTrans" cxnId="{8DF85CCE-1908-0148-9386-656B395DB820}">
      <dgm:prSet/>
      <dgm:spPr>
        <a:solidFill>
          <a:schemeClr val="tx1"/>
        </a:solidFill>
      </dgm:spPr>
      <dgm:t>
        <a:bodyPr/>
        <a:lstStyle/>
        <a:p>
          <a:endParaRPr lang="en-US"/>
        </a:p>
      </dgm:t>
    </dgm:pt>
    <dgm:pt modelId="{B16F88A7-7E56-1F40-A133-7C8890149AE3}">
      <dgm:prSet/>
      <dgm:spPr/>
      <dgm:t>
        <a:bodyPr/>
        <a:lstStyle/>
        <a:p>
          <a:pPr rtl="0"/>
          <a:endParaRPr lang="en-US" dirty="0"/>
        </a:p>
      </dgm:t>
    </dgm:pt>
    <dgm:pt modelId="{92F1B788-5FC8-9046-950A-7B0F99D610D8}" type="parTrans" cxnId="{3FFFDDB8-6DD0-A34D-B989-45D47DA7C673}">
      <dgm:prSet/>
      <dgm:spPr/>
      <dgm:t>
        <a:bodyPr/>
        <a:lstStyle/>
        <a:p>
          <a:endParaRPr lang="en-US"/>
        </a:p>
      </dgm:t>
    </dgm:pt>
    <dgm:pt modelId="{B2BED0C4-28F9-FB4E-902E-84C81B55ED14}" type="sibTrans" cxnId="{3FFFDDB8-6DD0-A34D-B989-45D47DA7C673}">
      <dgm:prSet/>
      <dgm:spPr/>
      <dgm:t>
        <a:bodyPr/>
        <a:lstStyle/>
        <a:p>
          <a:endParaRPr lang="en-US"/>
        </a:p>
      </dgm:t>
    </dgm:pt>
    <dgm:pt modelId="{420D6AC1-C19C-5140-AD38-AC72EA36AFAE}" type="pres">
      <dgm:prSet presAssocID="{6851BD24-06D2-3244-9AD7-D48707B3A9ED}" presName="composite" presStyleCnt="0">
        <dgm:presLayoutVars>
          <dgm:chMax val="3"/>
          <dgm:animLvl val="lvl"/>
          <dgm:resizeHandles val="exact"/>
        </dgm:presLayoutVars>
      </dgm:prSet>
      <dgm:spPr/>
      <dgm:t>
        <a:bodyPr/>
        <a:lstStyle/>
        <a:p>
          <a:endParaRPr lang="en-US"/>
        </a:p>
      </dgm:t>
    </dgm:pt>
    <dgm:pt modelId="{FBDF8B74-E14C-454C-AF54-65B8245CBD91}" type="pres">
      <dgm:prSet presAssocID="{1B6C9BC1-F79F-394F-BEDE-C6FB0537088D}" presName="gear1" presStyleLbl="node1" presStyleIdx="0" presStyleCnt="3" custLinFactNeighborX="2357" custLinFactNeighborY="5724">
        <dgm:presLayoutVars>
          <dgm:chMax val="1"/>
          <dgm:bulletEnabled val="1"/>
        </dgm:presLayoutVars>
      </dgm:prSet>
      <dgm:spPr/>
      <dgm:t>
        <a:bodyPr/>
        <a:lstStyle/>
        <a:p>
          <a:endParaRPr lang="en-US"/>
        </a:p>
      </dgm:t>
    </dgm:pt>
    <dgm:pt modelId="{F231ECF4-1A6F-9F49-BEFC-69A599FE943F}" type="pres">
      <dgm:prSet presAssocID="{1B6C9BC1-F79F-394F-BEDE-C6FB0537088D}" presName="gear1srcNode" presStyleLbl="node1" presStyleIdx="0" presStyleCnt="3"/>
      <dgm:spPr/>
      <dgm:t>
        <a:bodyPr/>
        <a:lstStyle/>
        <a:p>
          <a:endParaRPr lang="en-US"/>
        </a:p>
      </dgm:t>
    </dgm:pt>
    <dgm:pt modelId="{A0006635-3279-BF43-9CBD-41FE8FDF8DDC}" type="pres">
      <dgm:prSet presAssocID="{1B6C9BC1-F79F-394F-BEDE-C6FB0537088D}" presName="gear1dstNode" presStyleLbl="node1" presStyleIdx="0" presStyleCnt="3"/>
      <dgm:spPr/>
      <dgm:t>
        <a:bodyPr/>
        <a:lstStyle/>
        <a:p>
          <a:endParaRPr lang="en-US"/>
        </a:p>
      </dgm:t>
    </dgm:pt>
    <dgm:pt modelId="{BBCAC775-4D40-CE48-9F56-24898FEB5CFD}" type="pres">
      <dgm:prSet presAssocID="{C218B22E-5B94-054C-AF4A-7B0F8EA9D91F}" presName="gear2" presStyleLbl="node1" presStyleIdx="1" presStyleCnt="3" custLinFactNeighborX="-93" custLinFactNeighborY="-1296">
        <dgm:presLayoutVars>
          <dgm:chMax val="1"/>
          <dgm:bulletEnabled val="1"/>
        </dgm:presLayoutVars>
      </dgm:prSet>
      <dgm:spPr/>
      <dgm:t>
        <a:bodyPr/>
        <a:lstStyle/>
        <a:p>
          <a:endParaRPr lang="en-US"/>
        </a:p>
      </dgm:t>
    </dgm:pt>
    <dgm:pt modelId="{01A07F6D-F8AE-AD43-9924-61382363E07A}" type="pres">
      <dgm:prSet presAssocID="{C218B22E-5B94-054C-AF4A-7B0F8EA9D91F}" presName="gear2srcNode" presStyleLbl="node1" presStyleIdx="1" presStyleCnt="3"/>
      <dgm:spPr/>
      <dgm:t>
        <a:bodyPr/>
        <a:lstStyle/>
        <a:p>
          <a:endParaRPr lang="en-US"/>
        </a:p>
      </dgm:t>
    </dgm:pt>
    <dgm:pt modelId="{23C68A9B-6195-7145-B141-C6EFA1B90C2E}" type="pres">
      <dgm:prSet presAssocID="{C218B22E-5B94-054C-AF4A-7B0F8EA9D91F}" presName="gear2dstNode" presStyleLbl="node1" presStyleIdx="1" presStyleCnt="3"/>
      <dgm:spPr/>
      <dgm:t>
        <a:bodyPr/>
        <a:lstStyle/>
        <a:p>
          <a:endParaRPr lang="en-US"/>
        </a:p>
      </dgm:t>
    </dgm:pt>
    <dgm:pt modelId="{3DD04974-ACB5-DF4F-B860-C1A5FB4FA2B3}" type="pres">
      <dgm:prSet presAssocID="{4BF0BB66-E930-9547-8851-5858FA92C519}" presName="gear3" presStyleLbl="node1" presStyleIdx="2" presStyleCnt="3"/>
      <dgm:spPr/>
      <dgm:t>
        <a:bodyPr/>
        <a:lstStyle/>
        <a:p>
          <a:endParaRPr lang="en-US"/>
        </a:p>
      </dgm:t>
    </dgm:pt>
    <dgm:pt modelId="{C87C3D60-B803-5A48-B007-57F53D55AB5D}" type="pres">
      <dgm:prSet presAssocID="{4BF0BB66-E930-9547-8851-5858FA92C519}" presName="gear3tx" presStyleLbl="node1" presStyleIdx="2" presStyleCnt="3">
        <dgm:presLayoutVars>
          <dgm:chMax val="1"/>
          <dgm:bulletEnabled val="1"/>
        </dgm:presLayoutVars>
      </dgm:prSet>
      <dgm:spPr/>
      <dgm:t>
        <a:bodyPr/>
        <a:lstStyle/>
        <a:p>
          <a:endParaRPr lang="en-US"/>
        </a:p>
      </dgm:t>
    </dgm:pt>
    <dgm:pt modelId="{73EA3045-7B4B-C848-9806-284E14292506}" type="pres">
      <dgm:prSet presAssocID="{4BF0BB66-E930-9547-8851-5858FA92C519}" presName="gear3srcNode" presStyleLbl="node1" presStyleIdx="2" presStyleCnt="3"/>
      <dgm:spPr/>
      <dgm:t>
        <a:bodyPr/>
        <a:lstStyle/>
        <a:p>
          <a:endParaRPr lang="en-US"/>
        </a:p>
      </dgm:t>
    </dgm:pt>
    <dgm:pt modelId="{CACF41D8-F156-8546-8A37-7F8FC9DB4130}" type="pres">
      <dgm:prSet presAssocID="{4BF0BB66-E930-9547-8851-5858FA92C519}" presName="gear3dstNode" presStyleLbl="node1" presStyleIdx="2" presStyleCnt="3"/>
      <dgm:spPr/>
      <dgm:t>
        <a:bodyPr/>
        <a:lstStyle/>
        <a:p>
          <a:endParaRPr lang="en-US"/>
        </a:p>
      </dgm:t>
    </dgm:pt>
    <dgm:pt modelId="{EA1590BB-1E22-4343-86DA-3DB5E9B2ABFA}" type="pres">
      <dgm:prSet presAssocID="{76EB494C-8E1D-C34F-B462-6651A26EB044}" presName="connector1" presStyleLbl="sibTrans2D1" presStyleIdx="0" presStyleCnt="3"/>
      <dgm:spPr/>
      <dgm:t>
        <a:bodyPr/>
        <a:lstStyle/>
        <a:p>
          <a:endParaRPr lang="en-US"/>
        </a:p>
      </dgm:t>
    </dgm:pt>
    <dgm:pt modelId="{4FC4E2D7-B67D-AA40-B0F0-9E2085C8EA93}" type="pres">
      <dgm:prSet presAssocID="{C5CCAE6B-77B0-CB48-8F04-186DC16198E1}" presName="connector2" presStyleLbl="sibTrans2D1" presStyleIdx="1" presStyleCnt="3"/>
      <dgm:spPr/>
      <dgm:t>
        <a:bodyPr/>
        <a:lstStyle/>
        <a:p>
          <a:endParaRPr lang="en-US"/>
        </a:p>
      </dgm:t>
    </dgm:pt>
    <dgm:pt modelId="{CB103A6B-7878-C246-B13C-23028D4E3798}" type="pres">
      <dgm:prSet presAssocID="{47DD370C-41A1-C549-B09B-9E4992E6F06D}" presName="connector3" presStyleLbl="sibTrans2D1" presStyleIdx="2" presStyleCnt="3"/>
      <dgm:spPr/>
      <dgm:t>
        <a:bodyPr/>
        <a:lstStyle/>
        <a:p>
          <a:endParaRPr lang="en-US"/>
        </a:p>
      </dgm:t>
    </dgm:pt>
  </dgm:ptLst>
  <dgm:cxnLst>
    <dgm:cxn modelId="{3FFFDDB8-6DD0-A34D-B989-45D47DA7C673}" srcId="{6851BD24-06D2-3244-9AD7-D48707B3A9ED}" destId="{B16F88A7-7E56-1F40-A133-7C8890149AE3}" srcOrd="3" destOrd="0" parTransId="{92F1B788-5FC8-9046-950A-7B0F99D610D8}" sibTransId="{B2BED0C4-28F9-FB4E-902E-84C81B55ED14}"/>
    <dgm:cxn modelId="{994C92E1-CD1C-4E34-9EE0-A2DF17E68FA3}" type="presOf" srcId="{47DD370C-41A1-C549-B09B-9E4992E6F06D}" destId="{CB103A6B-7878-C246-B13C-23028D4E3798}" srcOrd="0" destOrd="0" presId="urn:microsoft.com/office/officeart/2005/8/layout/gear1"/>
    <dgm:cxn modelId="{2CF5CF89-D167-9D4B-9C1B-36EED1B4B1A4}" srcId="{6851BD24-06D2-3244-9AD7-D48707B3A9ED}" destId="{C218B22E-5B94-054C-AF4A-7B0F8EA9D91F}" srcOrd="1" destOrd="0" parTransId="{9E63DB53-9099-8042-8DAB-A8FC60066D39}" sibTransId="{C5CCAE6B-77B0-CB48-8F04-186DC16198E1}"/>
    <dgm:cxn modelId="{E6F97056-CD49-45EF-B495-67B7CD0E3254}" type="presOf" srcId="{C218B22E-5B94-054C-AF4A-7B0F8EA9D91F}" destId="{23C68A9B-6195-7145-B141-C6EFA1B90C2E}" srcOrd="2" destOrd="0" presId="urn:microsoft.com/office/officeart/2005/8/layout/gear1"/>
    <dgm:cxn modelId="{1A5FDFF0-0E50-4D0F-800A-D7B7BD47D63D}" type="presOf" srcId="{76EB494C-8E1D-C34F-B462-6651A26EB044}" destId="{EA1590BB-1E22-4343-86DA-3DB5E9B2ABFA}" srcOrd="0" destOrd="0" presId="urn:microsoft.com/office/officeart/2005/8/layout/gear1"/>
    <dgm:cxn modelId="{E4D553F6-A5F0-4623-AC32-D99063224972}" type="presOf" srcId="{C218B22E-5B94-054C-AF4A-7B0F8EA9D91F}" destId="{01A07F6D-F8AE-AD43-9924-61382363E07A}" srcOrd="1" destOrd="0" presId="urn:microsoft.com/office/officeart/2005/8/layout/gear1"/>
    <dgm:cxn modelId="{4D4A541C-B76A-46A9-8BA5-06CA628C4733}" type="presOf" srcId="{1B6C9BC1-F79F-394F-BEDE-C6FB0537088D}" destId="{A0006635-3279-BF43-9CBD-41FE8FDF8DDC}" srcOrd="2" destOrd="0" presId="urn:microsoft.com/office/officeart/2005/8/layout/gear1"/>
    <dgm:cxn modelId="{8DF85CCE-1908-0148-9386-656B395DB820}" srcId="{6851BD24-06D2-3244-9AD7-D48707B3A9ED}" destId="{4BF0BB66-E930-9547-8851-5858FA92C519}" srcOrd="2" destOrd="0" parTransId="{EC5910D6-F53E-9746-A50E-F94C9D51256C}" sibTransId="{47DD370C-41A1-C549-B09B-9E4992E6F06D}"/>
    <dgm:cxn modelId="{48BAAFC5-7439-4A2E-A6A7-0DBDD4015A02}" type="presOf" srcId="{1B6C9BC1-F79F-394F-BEDE-C6FB0537088D}" destId="{FBDF8B74-E14C-454C-AF54-65B8245CBD91}" srcOrd="0" destOrd="0" presId="urn:microsoft.com/office/officeart/2005/8/layout/gear1"/>
    <dgm:cxn modelId="{F11AD374-FFA8-4A5B-84C1-5B4139E14C68}" type="presOf" srcId="{C218B22E-5B94-054C-AF4A-7B0F8EA9D91F}" destId="{BBCAC775-4D40-CE48-9F56-24898FEB5CFD}" srcOrd="0" destOrd="0" presId="urn:microsoft.com/office/officeart/2005/8/layout/gear1"/>
    <dgm:cxn modelId="{77FA5436-7775-4DC0-826E-6D80A24A7D9F}" type="presOf" srcId="{4BF0BB66-E930-9547-8851-5858FA92C519}" destId="{73EA3045-7B4B-C848-9806-284E14292506}" srcOrd="2" destOrd="0" presId="urn:microsoft.com/office/officeart/2005/8/layout/gear1"/>
    <dgm:cxn modelId="{D5B8B514-FBB1-4290-BD5C-2510C2A70922}" type="presOf" srcId="{4BF0BB66-E930-9547-8851-5858FA92C519}" destId="{CACF41D8-F156-8546-8A37-7F8FC9DB4130}" srcOrd="3" destOrd="0" presId="urn:microsoft.com/office/officeart/2005/8/layout/gear1"/>
    <dgm:cxn modelId="{3B1DE10F-7A7C-488E-8404-26159A6D1C1D}" type="presOf" srcId="{C5CCAE6B-77B0-CB48-8F04-186DC16198E1}" destId="{4FC4E2D7-B67D-AA40-B0F0-9E2085C8EA93}" srcOrd="0" destOrd="0" presId="urn:microsoft.com/office/officeart/2005/8/layout/gear1"/>
    <dgm:cxn modelId="{BAEC079D-9DDF-434D-A6DA-87A67F4F6454}" type="presOf" srcId="{4BF0BB66-E930-9547-8851-5858FA92C519}" destId="{C87C3D60-B803-5A48-B007-57F53D55AB5D}" srcOrd="1" destOrd="0" presId="urn:microsoft.com/office/officeart/2005/8/layout/gear1"/>
    <dgm:cxn modelId="{925D27D9-458E-4FB4-A281-F8C8CFE08307}" type="presOf" srcId="{6851BD24-06D2-3244-9AD7-D48707B3A9ED}" destId="{420D6AC1-C19C-5140-AD38-AC72EA36AFAE}" srcOrd="0" destOrd="0" presId="urn:microsoft.com/office/officeart/2005/8/layout/gear1"/>
    <dgm:cxn modelId="{F0640BF2-7F77-416A-9ED0-B15A6E2A70BB}" type="presOf" srcId="{1B6C9BC1-F79F-394F-BEDE-C6FB0537088D}" destId="{F231ECF4-1A6F-9F49-BEFC-69A599FE943F}" srcOrd="1" destOrd="0" presId="urn:microsoft.com/office/officeart/2005/8/layout/gear1"/>
    <dgm:cxn modelId="{5E0AEFC3-A23C-3E47-BF3D-1AE16D4978B1}" srcId="{6851BD24-06D2-3244-9AD7-D48707B3A9ED}" destId="{1B6C9BC1-F79F-394F-BEDE-C6FB0537088D}" srcOrd="0" destOrd="0" parTransId="{C69483FF-4C9F-0244-8382-1B5FC38F9C94}" sibTransId="{76EB494C-8E1D-C34F-B462-6651A26EB044}"/>
    <dgm:cxn modelId="{29158D06-50CB-47E6-BFD9-FD127923D596}" type="presOf" srcId="{4BF0BB66-E930-9547-8851-5858FA92C519}" destId="{3DD04974-ACB5-DF4F-B860-C1A5FB4FA2B3}" srcOrd="0" destOrd="0" presId="urn:microsoft.com/office/officeart/2005/8/layout/gear1"/>
    <dgm:cxn modelId="{95C846F6-EE59-49F9-8809-D737C8838B86}" type="presParOf" srcId="{420D6AC1-C19C-5140-AD38-AC72EA36AFAE}" destId="{FBDF8B74-E14C-454C-AF54-65B8245CBD91}" srcOrd="0" destOrd="0" presId="urn:microsoft.com/office/officeart/2005/8/layout/gear1"/>
    <dgm:cxn modelId="{CDD0DF01-0891-4B77-819E-DEC99546E5A9}" type="presParOf" srcId="{420D6AC1-C19C-5140-AD38-AC72EA36AFAE}" destId="{F231ECF4-1A6F-9F49-BEFC-69A599FE943F}" srcOrd="1" destOrd="0" presId="urn:microsoft.com/office/officeart/2005/8/layout/gear1"/>
    <dgm:cxn modelId="{9BEAA0A7-2C6E-4E0E-A383-088A537006B1}" type="presParOf" srcId="{420D6AC1-C19C-5140-AD38-AC72EA36AFAE}" destId="{A0006635-3279-BF43-9CBD-41FE8FDF8DDC}" srcOrd="2" destOrd="0" presId="urn:microsoft.com/office/officeart/2005/8/layout/gear1"/>
    <dgm:cxn modelId="{52270953-2B87-4633-B55B-DE344C2A03D1}" type="presParOf" srcId="{420D6AC1-C19C-5140-AD38-AC72EA36AFAE}" destId="{BBCAC775-4D40-CE48-9F56-24898FEB5CFD}" srcOrd="3" destOrd="0" presId="urn:microsoft.com/office/officeart/2005/8/layout/gear1"/>
    <dgm:cxn modelId="{DD78CC37-73B2-4A2C-8BC8-C04D4D82AE7A}" type="presParOf" srcId="{420D6AC1-C19C-5140-AD38-AC72EA36AFAE}" destId="{01A07F6D-F8AE-AD43-9924-61382363E07A}" srcOrd="4" destOrd="0" presId="urn:microsoft.com/office/officeart/2005/8/layout/gear1"/>
    <dgm:cxn modelId="{0C62BB13-7CB2-4B23-8E41-634C3CBF36C0}" type="presParOf" srcId="{420D6AC1-C19C-5140-AD38-AC72EA36AFAE}" destId="{23C68A9B-6195-7145-B141-C6EFA1B90C2E}" srcOrd="5" destOrd="0" presId="urn:microsoft.com/office/officeart/2005/8/layout/gear1"/>
    <dgm:cxn modelId="{7FADF6AB-1DF2-4FB1-B7B2-1A48FE2B283D}" type="presParOf" srcId="{420D6AC1-C19C-5140-AD38-AC72EA36AFAE}" destId="{3DD04974-ACB5-DF4F-B860-C1A5FB4FA2B3}" srcOrd="6" destOrd="0" presId="urn:microsoft.com/office/officeart/2005/8/layout/gear1"/>
    <dgm:cxn modelId="{FAB1B90C-EA2A-491A-8E41-C0E9739BF38E}" type="presParOf" srcId="{420D6AC1-C19C-5140-AD38-AC72EA36AFAE}" destId="{C87C3D60-B803-5A48-B007-57F53D55AB5D}" srcOrd="7" destOrd="0" presId="urn:microsoft.com/office/officeart/2005/8/layout/gear1"/>
    <dgm:cxn modelId="{E9538AE4-8755-48A8-9A54-20D1405365CE}" type="presParOf" srcId="{420D6AC1-C19C-5140-AD38-AC72EA36AFAE}" destId="{73EA3045-7B4B-C848-9806-284E14292506}" srcOrd="8" destOrd="0" presId="urn:microsoft.com/office/officeart/2005/8/layout/gear1"/>
    <dgm:cxn modelId="{DD41F3A9-ED76-4546-9527-1BBF3565FB07}" type="presParOf" srcId="{420D6AC1-C19C-5140-AD38-AC72EA36AFAE}" destId="{CACF41D8-F156-8546-8A37-7F8FC9DB4130}" srcOrd="9" destOrd="0" presId="urn:microsoft.com/office/officeart/2005/8/layout/gear1"/>
    <dgm:cxn modelId="{3304D382-C7E1-4D0B-AFF1-DC942E77BA24}" type="presParOf" srcId="{420D6AC1-C19C-5140-AD38-AC72EA36AFAE}" destId="{EA1590BB-1E22-4343-86DA-3DB5E9B2ABFA}" srcOrd="10" destOrd="0" presId="urn:microsoft.com/office/officeart/2005/8/layout/gear1"/>
    <dgm:cxn modelId="{514FAB52-6FD5-422E-8205-6DC9FF6F1F1D}" type="presParOf" srcId="{420D6AC1-C19C-5140-AD38-AC72EA36AFAE}" destId="{4FC4E2D7-B67D-AA40-B0F0-9E2085C8EA93}" srcOrd="11" destOrd="0" presId="urn:microsoft.com/office/officeart/2005/8/layout/gear1"/>
    <dgm:cxn modelId="{CB6D534E-6B7E-420C-AF20-12F1E3BB2938}" type="presParOf" srcId="{420D6AC1-C19C-5140-AD38-AC72EA36AFAE}" destId="{CB103A6B-7878-C246-B13C-23028D4E3798}"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F8B74-E14C-454C-AF54-65B8245CBD91}">
      <dsp:nvSpPr>
        <dsp:cNvPr id="0" name=""/>
        <dsp:cNvSpPr/>
      </dsp:nvSpPr>
      <dsp:spPr>
        <a:xfrm>
          <a:off x="3086102" y="1851660"/>
          <a:ext cx="2263140" cy="2263140"/>
        </a:xfrm>
        <a:prstGeom prst="gear9">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t>Enabling Health System</a:t>
          </a:r>
          <a:endParaRPr lang="en-US" sz="2000" kern="1200" dirty="0"/>
        </a:p>
      </dsp:txBody>
      <dsp:txXfrm>
        <a:off x="3541094" y="2381790"/>
        <a:ext cx="1353156" cy="1163300"/>
      </dsp:txXfrm>
    </dsp:sp>
    <dsp:sp modelId="{BBCAC775-4D40-CE48-9F56-24898FEB5CFD}">
      <dsp:nvSpPr>
        <dsp:cNvPr id="0" name=""/>
        <dsp:cNvSpPr/>
      </dsp:nvSpPr>
      <dsp:spPr>
        <a:xfrm>
          <a:off x="1714493" y="1295404"/>
          <a:ext cx="1645920" cy="1645920"/>
        </a:xfrm>
        <a:prstGeom prst="gear6">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t>Access to Care</a:t>
          </a:r>
          <a:endParaRPr lang="en-US" sz="2000" kern="1200" dirty="0"/>
        </a:p>
      </dsp:txBody>
      <dsp:txXfrm>
        <a:off x="2128858" y="1712274"/>
        <a:ext cx="817190" cy="812180"/>
      </dsp:txXfrm>
    </dsp:sp>
    <dsp:sp modelId="{3DD04974-ACB5-DF4F-B860-C1A5FB4FA2B3}">
      <dsp:nvSpPr>
        <dsp:cNvPr id="0" name=""/>
        <dsp:cNvSpPr/>
      </dsp:nvSpPr>
      <dsp:spPr>
        <a:xfrm rot="20700000">
          <a:off x="2637907" y="181219"/>
          <a:ext cx="1612665" cy="1612665"/>
        </a:xfrm>
        <a:prstGeom prst="gear6">
          <a:avLst/>
        </a:prstGeom>
        <a:solidFill>
          <a:schemeClr val="accent1">
            <a:lumMod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t>Willing Patient</a:t>
          </a:r>
          <a:endParaRPr lang="en-US" sz="2000" kern="1200" dirty="0"/>
        </a:p>
      </dsp:txBody>
      <dsp:txXfrm rot="-20700000">
        <a:off x="2991612" y="534923"/>
        <a:ext cx="905256" cy="905256"/>
      </dsp:txXfrm>
    </dsp:sp>
    <dsp:sp modelId="{EA1590BB-1E22-4343-86DA-3DB5E9B2ABFA}">
      <dsp:nvSpPr>
        <dsp:cNvPr id="0" name=""/>
        <dsp:cNvSpPr/>
      </dsp:nvSpPr>
      <dsp:spPr>
        <a:xfrm>
          <a:off x="2857871" y="1510650"/>
          <a:ext cx="2896819" cy="2896819"/>
        </a:xfrm>
        <a:prstGeom prst="circularArrow">
          <a:avLst>
            <a:gd name="adj1" fmla="val 4688"/>
            <a:gd name="adj2" fmla="val 299029"/>
            <a:gd name="adj3" fmla="val 2514337"/>
            <a:gd name="adj4" fmla="val 15865222"/>
            <a:gd name="adj5" fmla="val 5469"/>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FC4E2D7-B67D-AA40-B0F0-9E2085C8EA93}">
      <dsp:nvSpPr>
        <dsp:cNvPr id="0" name=""/>
        <dsp:cNvSpPr/>
      </dsp:nvSpPr>
      <dsp:spPr>
        <a:xfrm>
          <a:off x="1424534" y="952897"/>
          <a:ext cx="2104720" cy="2104720"/>
        </a:xfrm>
        <a:prstGeom prst="leftCircularArrow">
          <a:avLst>
            <a:gd name="adj1" fmla="val 6452"/>
            <a:gd name="adj2" fmla="val 429999"/>
            <a:gd name="adj3" fmla="val 10489124"/>
            <a:gd name="adj4" fmla="val 14837806"/>
            <a:gd name="adj5" fmla="val 7527"/>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B103A6B-7878-C246-B13C-23028D4E3798}">
      <dsp:nvSpPr>
        <dsp:cNvPr id="0" name=""/>
        <dsp:cNvSpPr/>
      </dsp:nvSpPr>
      <dsp:spPr>
        <a:xfrm>
          <a:off x="2264880" y="-171674"/>
          <a:ext cx="2269312" cy="2269312"/>
        </a:xfrm>
        <a:prstGeom prst="circularArrow">
          <a:avLst>
            <a:gd name="adj1" fmla="val 5984"/>
            <a:gd name="adj2" fmla="val 394124"/>
            <a:gd name="adj3" fmla="val 13313824"/>
            <a:gd name="adj4" fmla="val 10508221"/>
            <a:gd name="adj5" fmla="val 6981"/>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6440B3-5E88-41C8-BAE4-E9990F36BA91}" type="datetimeFigureOut">
              <a:rPr lang="en-US" smtClean="0"/>
              <a:t>3/21/2023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CC6057-C613-40B8-83DA-7D66A48AE771}" type="slidenum">
              <a:rPr lang="en-US" smtClean="0"/>
              <a:t>‹#›</a:t>
            </a:fld>
            <a:endParaRPr lang="en-US"/>
          </a:p>
        </p:txBody>
      </p:sp>
    </p:spTree>
    <p:extLst>
      <p:ext uri="{BB962C8B-B14F-4D97-AF65-F5344CB8AC3E}">
        <p14:creationId xmlns:p14="http://schemas.microsoft.com/office/powerpoint/2010/main" val="1577385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unsplash.com/@roymuz?utm_source=unsplash&amp;utm_medium=referral&amp;utm_content=creditCopyText"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unsplash.com/s/photos/hourglass?utm_source=unsplash&amp;utm_medium=referral&amp;utm_content=creditCopyText"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51203" name="Slide Number Placeholder 3"/>
          <p:cNvSpPr>
            <a:spLocks noGrp="1"/>
          </p:cNvSpPr>
          <p:nvPr>
            <p:ph type="sldNum" sz="quarter" idx="5"/>
          </p:nvPr>
        </p:nvSpPr>
        <p:spPr bwMode="auto">
          <a:xfrm>
            <a:off x="3884613" y="8685213"/>
            <a:ext cx="2971800" cy="45720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AF93F5F5-C069-44DE-9898-210D4C4D028A}" type="slidenum">
              <a:rPr lang="en-US">
                <a:solidFill>
                  <a:prstClr val="black"/>
                </a:solidFill>
              </a:rPr>
              <a:pPr fontAlgn="base">
                <a:spcBef>
                  <a:spcPct val="0"/>
                </a:spcBef>
                <a:spcAft>
                  <a:spcPct val="0"/>
                </a:spcAft>
                <a:defRPr/>
              </a:pPr>
              <a:t>1</a:t>
            </a:fld>
            <a:endParaRPr lang="en-US">
              <a:solidFill>
                <a:prstClr val="black"/>
              </a:solidFill>
            </a:endParaRPr>
          </a:p>
        </p:txBody>
      </p:sp>
    </p:spTree>
    <p:extLst>
      <p:ext uri="{BB962C8B-B14F-4D97-AF65-F5344CB8AC3E}">
        <p14:creationId xmlns:p14="http://schemas.microsoft.com/office/powerpoint/2010/main" val="183830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CC6057-C613-40B8-83DA-7D66A48AE771}" type="slidenum">
              <a:rPr lang="en-US" smtClean="0"/>
              <a:t>16</a:t>
            </a:fld>
            <a:endParaRPr lang="en-US"/>
          </a:p>
        </p:txBody>
      </p:sp>
    </p:spTree>
    <p:extLst>
      <p:ext uri="{BB962C8B-B14F-4D97-AF65-F5344CB8AC3E}">
        <p14:creationId xmlns:p14="http://schemas.microsoft.com/office/powerpoint/2010/main" val="275379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11C65-29B6-4415-8A35-BA8C41F70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698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A11C65-29B6-4415-8A35-BA8C41F70A06}"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348120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McQueen A, Bartholomew LK, </a:t>
            </a:r>
            <a:r>
              <a:rPr lang="en-US" dirty="0" err="1" smtClean="0"/>
              <a:t>Greisinger</a:t>
            </a:r>
            <a:r>
              <a:rPr lang="en-US" dirty="0" smtClean="0"/>
              <a:t> AJ, et al. Behind Closed Doors: Physician-Patient Discussions About Colorectal Cancer Screening. Journal of General Internal Medicine. 2009;24(11):1228-1235. doi:10.1007/s11606-009-1108-4.</a:t>
            </a:r>
          </a:p>
        </p:txBody>
      </p:sp>
      <p:sp>
        <p:nvSpPr>
          <p:cNvPr id="4" name="Slide Number Placeholder 3"/>
          <p:cNvSpPr>
            <a:spLocks noGrp="1"/>
          </p:cNvSpPr>
          <p:nvPr>
            <p:ph type="sldNum" sz="quarter" idx="10"/>
          </p:nvPr>
        </p:nvSpPr>
        <p:spPr/>
        <p:txBody>
          <a:bodyPr/>
          <a:lstStyle/>
          <a:p>
            <a:fld id="{02CC6057-C613-40B8-83DA-7D66A48AE771}" type="slidenum">
              <a:rPr lang="en-US" smtClean="0"/>
              <a:t>19</a:t>
            </a:fld>
            <a:endParaRPr lang="en-US"/>
          </a:p>
        </p:txBody>
      </p:sp>
    </p:spTree>
    <p:extLst>
      <p:ext uri="{BB962C8B-B14F-4D97-AF65-F5344CB8AC3E}">
        <p14:creationId xmlns:p14="http://schemas.microsoft.com/office/powerpoint/2010/main" val="2738512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242E7B-75AB-47A1-92F0-EF6A42207A00}"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76029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Notes from CHAP Forum 2008</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discomfort, lack of knowledge/information about the importance of screening, financial issues (travel costs), and logistic issues (time away from family, need for escort for screening colonoscopies due to sedation).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E242E7B-75AB-47A1-92F0-EF6A42207A00}"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002134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 provider who recommends</a:t>
            </a:r>
          </a:p>
          <a:p>
            <a:r>
              <a:rPr lang="en-US" dirty="0" smtClean="0"/>
              <a:t>screening has been shown to be the</a:t>
            </a:r>
          </a:p>
          <a:p>
            <a:r>
              <a:rPr lang="en-US" dirty="0" smtClean="0"/>
              <a:t>STRONGEST predictor of screening in</a:t>
            </a:r>
          </a:p>
          <a:p>
            <a:r>
              <a:rPr lang="en-US" dirty="0" smtClean="0"/>
              <a:t>multiple studies in multiple populations </a:t>
            </a:r>
            <a:endParaRPr lang="en-US" dirty="0"/>
          </a:p>
        </p:txBody>
      </p:sp>
      <p:sp>
        <p:nvSpPr>
          <p:cNvPr id="4" name="Slide Number Placeholder 3"/>
          <p:cNvSpPr>
            <a:spLocks noGrp="1"/>
          </p:cNvSpPr>
          <p:nvPr>
            <p:ph type="sldNum" sz="quarter" idx="10"/>
          </p:nvPr>
        </p:nvSpPr>
        <p:spPr/>
        <p:txBody>
          <a:bodyPr/>
          <a:lstStyle/>
          <a:p>
            <a:pPr>
              <a:defRPr/>
            </a:pPr>
            <a:fld id="{FE242E7B-75AB-47A1-92F0-EF6A42207A00}"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002134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1A84481-5A4C-904F-B9DA-8074C81D3E63}"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received CDC funding for a multicomponent program to improve CRC screening and help patients to navigate through the screening process. The focus of this program is on primary care clinics and sustainable improvements in screening.</a:t>
            </a:r>
          </a:p>
          <a:p>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C70A2F6-E45D-42BE-BCA6-499EA03F194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69075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EBIs</a:t>
            </a:r>
            <a:r>
              <a:rPr lang="en-US" baseline="0" dirty="0" smtClean="0"/>
              <a:t> Provider assessment/ feedback, Provider reminders, Patient reminders, reducing structural barriers, small media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CC6057-C613-40B8-83DA-7D66A48AE7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581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4588" indent="-228600" defTabSz="930275">
              <a:spcBef>
                <a:spcPct val="30000"/>
              </a:spcBef>
              <a:defRPr sz="1200">
                <a:solidFill>
                  <a:schemeClr val="tx1"/>
                </a:solidFill>
                <a:latin typeface="Calibri" panose="020F0502020204030204" pitchFamily="34" charset="0"/>
              </a:defRPr>
            </a:lvl3pPr>
            <a:lvl4pPr marL="1601788" indent="-228600" defTabSz="930275">
              <a:spcBef>
                <a:spcPct val="30000"/>
              </a:spcBef>
              <a:defRPr sz="1200">
                <a:solidFill>
                  <a:schemeClr val="tx1"/>
                </a:solidFill>
                <a:latin typeface="Calibri" panose="020F0502020204030204" pitchFamily="34" charset="0"/>
              </a:defRPr>
            </a:lvl4pPr>
            <a:lvl5pPr marL="2058988" indent="-228600" defTabSz="930275">
              <a:spcBef>
                <a:spcPct val="30000"/>
              </a:spcBef>
              <a:defRPr sz="1200">
                <a:solidFill>
                  <a:schemeClr val="tx1"/>
                </a:solidFill>
                <a:latin typeface="Calibri" panose="020F0502020204030204" pitchFamily="34" charset="0"/>
              </a:defRPr>
            </a:lvl5pPr>
            <a:lvl6pPr marL="2516188"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6D81C3-6486-4FEC-81F1-BB1816ADA390}" type="slidenum">
              <a:rPr lang="en-US" altLang="en-US" smtClean="0">
                <a:solidFill>
                  <a:srgbClr val="000000"/>
                </a:solidFill>
                <a:latin typeface="Arial" panose="020B0604020202020204" pitchFamily="34" charset="0"/>
                <a:cs typeface="Arial" panose="020B0604020202020204" pitchFamily="34" charset="0"/>
              </a:rPr>
              <a:pPr>
                <a:spcBef>
                  <a:spcPct val="0"/>
                </a:spcBef>
              </a:pPr>
              <a:t>4</a:t>
            </a:fld>
            <a:endParaRPr lang="en-US" altLang="en-US">
              <a:solidFill>
                <a:srgbClr val="000000"/>
              </a:solidFill>
              <a:latin typeface="Arial" panose="020B0604020202020204" pitchFamily="34" charset="0"/>
              <a:cs typeface="Arial" panose="020B0604020202020204" pitchFamily="34" charset="0"/>
            </a:endParaRPr>
          </a:p>
        </p:txBody>
      </p:sp>
      <p:sp>
        <p:nvSpPr>
          <p:cNvPr id="160771" name="Rectangle 2"/>
          <p:cNvSpPr>
            <a:spLocks noGrp="1" noRot="1" noChangeAspect="1" noChangeArrowheads="1" noTextEdit="1"/>
          </p:cNvSpPr>
          <p:nvPr>
            <p:ph type="sldImg"/>
          </p:nvPr>
        </p:nvSpPr>
        <p:spPr bwMode="auto">
          <a:xfrm>
            <a:off x="1184275" y="700088"/>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2" name="Rectangle 3"/>
          <p:cNvSpPr>
            <a:spLocks noGrp="1" noChangeArrowheads="1"/>
          </p:cNvSpPr>
          <p:nvPr>
            <p:ph type="body" idx="1"/>
          </p:nvPr>
        </p:nvSpPr>
        <p:spPr>
          <a:xfrm>
            <a:off x="936625" y="4422775"/>
            <a:ext cx="5149850" cy="4187825"/>
          </a:xfrm>
          <a:noFill/>
        </p:spPr>
        <p:txBody>
          <a:bodyPr/>
          <a:lstStyle/>
          <a:p>
            <a:pPr marL="228587" indent="-228587">
              <a:spcBef>
                <a:spcPct val="0"/>
              </a:spcBef>
              <a:buFont typeface="Calibri" pitchFamily="34" charset="0"/>
              <a:buAutoNum type="arabicPeriod"/>
            </a:pPr>
            <a:r>
              <a:rPr lang="en-US" dirty="0" smtClean="0"/>
              <a:t>CRC is one of the few cancers that can be screened for, </a:t>
            </a:r>
          </a:p>
          <a:p>
            <a:pPr marL="228587" indent="-228587">
              <a:spcBef>
                <a:spcPct val="0"/>
              </a:spcBef>
              <a:buFont typeface="Calibri" pitchFamily="34" charset="0"/>
              <a:buAutoNum type="arabicPeriod"/>
            </a:pPr>
            <a:r>
              <a:rPr lang="en-US" dirty="0" smtClean="0"/>
              <a:t>Treated if found early,</a:t>
            </a:r>
          </a:p>
          <a:p>
            <a:pPr marL="228587" indent="-228587">
              <a:spcBef>
                <a:spcPct val="0"/>
              </a:spcBef>
              <a:buFont typeface="Calibri" pitchFamily="34" charset="0"/>
              <a:buAutoNum type="arabicPeriod"/>
            </a:pPr>
            <a:r>
              <a:rPr lang="en-US" dirty="0" smtClean="0"/>
              <a:t>And prevented through the removal of precancerous polyps</a:t>
            </a:r>
          </a:p>
          <a:p>
            <a:pPr marL="228587" indent="-228587">
              <a:spcBef>
                <a:spcPct val="0"/>
              </a:spcBef>
              <a:buFont typeface="Calibri" pitchFamily="34" charset="0"/>
              <a:buAutoNum type="arabicPeriod"/>
            </a:pPr>
            <a:r>
              <a:rPr lang="en-US" dirty="0" smtClean="0"/>
              <a:t>One of the few cancers that we can do something about</a:t>
            </a:r>
          </a:p>
          <a:p>
            <a:endParaRPr lang="en-US" altLang="en-US" dirty="0"/>
          </a:p>
        </p:txBody>
      </p:sp>
    </p:spTree>
    <p:extLst>
      <p:ext uri="{BB962C8B-B14F-4D97-AF65-F5344CB8AC3E}">
        <p14:creationId xmlns:p14="http://schemas.microsoft.com/office/powerpoint/2010/main" val="3279359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Improving clinical</a:t>
            </a:r>
            <a:r>
              <a:rPr lang="en-US" baseline="0" dirty="0" smtClean="0"/>
              <a:t> workflow</a:t>
            </a:r>
          </a:p>
          <a:p>
            <a:r>
              <a:rPr lang="en-US" baseline="0" dirty="0" smtClean="0"/>
              <a:t>EHR patient and provider reminders- cleaning up the data, increasing sharing of data between EHRs</a:t>
            </a:r>
          </a:p>
          <a:p>
            <a:r>
              <a:rPr lang="en-US" baseline="0" dirty="0" smtClean="0"/>
              <a:t>Requires Patient Navigators/other staff to clean data and use reminders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CC6057-C613-40B8-83DA-7D66A48AE7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2497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CC6057-C613-40B8-83DA-7D66A48AE7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4963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CC6057-C613-40B8-83DA-7D66A48AE7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961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Improving clinical</a:t>
            </a:r>
            <a:r>
              <a:rPr lang="en-US" baseline="0" dirty="0" smtClean="0"/>
              <a:t> workflow</a:t>
            </a:r>
          </a:p>
          <a:p>
            <a:r>
              <a:rPr lang="en-US" baseline="0" dirty="0" smtClean="0"/>
              <a:t>EHR patient and provider reminders- cleaning up the data, increasing sharing of data between EHRs</a:t>
            </a:r>
          </a:p>
          <a:p>
            <a:r>
              <a:rPr lang="en-US" baseline="0" dirty="0" smtClean="0"/>
              <a:t>Requires Patient Navigators/other staff to clean data and use reminders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AA11C65-29B6-4415-8A35-BA8C41F70A06}"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255697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31F28AC-8FE4-4CA3-B34A-0E0034441E35}" type="slidenum">
              <a:rPr lang="en-US" smtClean="0"/>
              <a:pPr/>
              <a:t>33</a:t>
            </a:fld>
            <a:endParaRPr lang="en-US" smtClean="0"/>
          </a:p>
        </p:txBody>
      </p:sp>
      <p:sp>
        <p:nvSpPr>
          <p:cNvPr id="47107" name="Rectangle 2"/>
          <p:cNvSpPr>
            <a:spLocks noGrp="1" noRot="1" noChangeAspect="1" noChangeArrowheads="1" noTextEdit="1"/>
          </p:cNvSpPr>
          <p:nvPr>
            <p:ph type="sldImg"/>
            <p:custDataLst>
              <p:tags r:id="rId1"/>
            </p:custDataLst>
          </p:nvPr>
        </p:nvSpPr>
        <p:spPr>
          <a:ln/>
        </p:spPr>
      </p:sp>
      <p:sp>
        <p:nvSpPr>
          <p:cNvPr id="39940" name="Rectangle 3"/>
          <p:cNvSpPr>
            <a:spLocks noGrp="1" noChangeArrowheads="1"/>
          </p:cNvSpPr>
          <p:nvPr>
            <p:ph type="body" idx="1"/>
          </p:nvPr>
        </p:nvSpPr>
        <p:spPr>
          <a:ln/>
        </p:spPr>
        <p:txBody>
          <a:bodyPr/>
          <a:lstStyle/>
          <a:p>
            <a:pPr eaLnBrk="1" hangingPunct="1">
              <a:defRPr/>
            </a:pPr>
            <a:r>
              <a:rPr lang="en-US" dirty="0" smtClean="0"/>
              <a:t>Patient</a:t>
            </a:r>
            <a:r>
              <a:rPr lang="en-US" baseline="0" dirty="0" smtClean="0"/>
              <a:t> navigation and outreach most important part of efforts</a:t>
            </a:r>
            <a:endParaRPr lang="en-US" dirty="0" smtClean="0"/>
          </a:p>
        </p:txBody>
      </p:sp>
    </p:spTree>
    <p:extLst>
      <p:ext uri="{BB962C8B-B14F-4D97-AF65-F5344CB8AC3E}">
        <p14:creationId xmlns:p14="http://schemas.microsoft.com/office/powerpoint/2010/main" val="4131107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Community campaigns include “The Cancer I Can Prevent” multimedia campaign, featuring previously screened Alaskans sharing their screening stories.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Campaign includes small media, such as patient reminder cards, brochures, posters, newsletters, videos, and digital stories.</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Materials available from the ANTHC Cancer Program, cancer@anthc.org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AA11C65-29B6-4415-8A35-BA8C41F70A06}" type="slidenum">
              <a:rPr lang="en-US" smtClean="0"/>
              <a:pPr>
                <a:defRPr/>
              </a:pPr>
              <a:t>34</a:t>
            </a:fld>
            <a:endParaRPr lang="en-US"/>
          </a:p>
        </p:txBody>
      </p:sp>
    </p:spTree>
    <p:extLst>
      <p:ext uri="{BB962C8B-B14F-4D97-AF65-F5344CB8AC3E}">
        <p14:creationId xmlns:p14="http://schemas.microsoft.com/office/powerpoint/2010/main" val="526374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Community campaigns include “The Cancer I Can Prevent” multimedia campaign, featuring previously screened Alaskans sharing their screening stories.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Campaign includes small media, such as patient reminder cards, brochures, posters, newsletters, videos, and digital stories.</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Materials available from the ANTHC Cancer Program, cancer@anthc.org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CC6057-C613-40B8-83DA-7D66A48AE7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0630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CC6057-C613-40B8-83DA-7D66A48AE7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9322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marL="0" indent="0" eaLnBrk="1" hangingPunct="1">
              <a:spcBef>
                <a:spcPct val="0"/>
              </a:spcBef>
              <a:buFont typeface="Calibri" pitchFamily="34" charset="0"/>
              <a:buNone/>
            </a:pPr>
            <a:r>
              <a:rPr lang="en-US" dirty="0" smtClean="0"/>
              <a:t>We</a:t>
            </a:r>
            <a:r>
              <a:rPr lang="en-US" baseline="0" dirty="0" smtClean="0"/>
              <a:t> heard that people wanted more humor and light heartedness in the cancer prevention message</a:t>
            </a:r>
          </a:p>
          <a:p>
            <a:pPr marL="0" indent="0" eaLnBrk="1" hangingPunct="1">
              <a:spcBef>
                <a:spcPct val="0"/>
              </a:spcBef>
              <a:buFont typeface="Calibri" pitchFamily="34" charset="0"/>
              <a:buNone/>
            </a:pPr>
            <a:endParaRPr lang="en-US" baseline="0" dirty="0" smtClean="0"/>
          </a:p>
          <a:p>
            <a:pPr marL="0" indent="0" eaLnBrk="1" hangingPunct="1">
              <a:spcBef>
                <a:spcPct val="0"/>
              </a:spcBef>
              <a:buFont typeface="Calibri" pitchFamily="34" charset="0"/>
              <a:buNone/>
            </a:pPr>
            <a:r>
              <a:rPr lang="en-US" baseline="0" dirty="0" smtClean="0"/>
              <a:t>Giant inflatable colons with colon screening info which travel the state, named Nolan the Colon, available for use from the ANTHC Cancer Program</a:t>
            </a:r>
            <a:endParaRPr lang="en-US" sz="1200" kern="1200" dirty="0" smtClean="0">
              <a:solidFill>
                <a:schemeClr val="tx1"/>
              </a:solidFill>
              <a:latin typeface="+mn-lt"/>
              <a:ea typeface="+mn-ea"/>
              <a:cs typeface="+mn-cs"/>
            </a:endParaRPr>
          </a:p>
          <a:p>
            <a:pPr marL="228600" indent="-228600" eaLnBrk="1" hangingPunct="1">
              <a:spcBef>
                <a:spcPct val="0"/>
              </a:spcBef>
              <a:buFont typeface="Calibri"/>
              <a:buAutoNum type="arabicPeriod"/>
            </a:pPr>
            <a:endParaRPr lang="en-US" sz="1200" kern="1200" dirty="0" smtClean="0">
              <a:solidFill>
                <a:schemeClr val="tx1"/>
              </a:solidFill>
              <a:latin typeface="+mn-lt"/>
              <a:ea typeface="+mn-ea"/>
              <a:cs typeface="+mn-cs"/>
            </a:endParaRPr>
          </a:p>
          <a:p>
            <a:pPr marL="228600" indent="-228600" eaLnBrk="1" hangingPunct="1">
              <a:spcBef>
                <a:spcPct val="0"/>
              </a:spcBef>
              <a:buFont typeface="Calibri"/>
              <a:buAutoNum type="arabicPeriod"/>
            </a:pPr>
            <a:r>
              <a:rPr lang="en-US" sz="1200" kern="1200" dirty="0" smtClean="0">
                <a:solidFill>
                  <a:schemeClr val="tx1"/>
                </a:solidFill>
                <a:latin typeface="+mn-lt"/>
                <a:ea typeface="+mn-ea"/>
                <a:cs typeface="+mn-cs"/>
              </a:rPr>
              <a:t>Collaborated with the Alaska Tribal CCCP in use of ‘Nolan the Colon’, a giant inflatable colon </a:t>
            </a:r>
          </a:p>
          <a:p>
            <a:pPr marL="228600" indent="-228600" eaLnBrk="1" hangingPunct="1">
              <a:spcBef>
                <a:spcPct val="0"/>
              </a:spcBef>
              <a:buFont typeface="Calibri"/>
              <a:buAutoNum type="arabicPeriod"/>
            </a:pPr>
            <a:r>
              <a:rPr lang="en-US" sz="1200" kern="1200" dirty="0" smtClean="0">
                <a:solidFill>
                  <a:schemeClr val="tx1"/>
                </a:solidFill>
                <a:latin typeface="+mn-lt"/>
                <a:ea typeface="+mn-ea"/>
                <a:cs typeface="+mn-cs"/>
              </a:rPr>
              <a:t>Study of giant colon- found significant</a:t>
            </a:r>
            <a:r>
              <a:rPr lang="en-US" sz="1200" kern="1200" baseline="0" dirty="0" smtClean="0">
                <a:solidFill>
                  <a:schemeClr val="tx1"/>
                </a:solidFill>
                <a:latin typeface="+mn-lt"/>
                <a:ea typeface="+mn-ea"/>
                <a:cs typeface="+mn-cs"/>
              </a:rPr>
              <a:t> increase in community member knowledge of CRC screening, intention to screen, and comfort talking about screening with friends and family.</a:t>
            </a:r>
          </a:p>
          <a:p>
            <a:pPr marL="228600" indent="-228600" eaLnBrk="1" hangingPunct="1">
              <a:spcBef>
                <a:spcPct val="0"/>
              </a:spcBef>
              <a:buFont typeface="Calibri"/>
              <a:buAutoNum type="arabicPeriod"/>
            </a:pPr>
            <a:r>
              <a:rPr lang="en-US" sz="1200" kern="1200" baseline="0" dirty="0" err="1" smtClean="0">
                <a:solidFill>
                  <a:schemeClr val="tx1"/>
                </a:solidFill>
                <a:latin typeface="+mn-lt"/>
                <a:ea typeface="+mn-ea"/>
                <a:cs typeface="+mn-cs"/>
              </a:rPr>
              <a:t>Polypman</a:t>
            </a:r>
            <a:r>
              <a:rPr lang="en-US" sz="1200" kern="1200" baseline="0" dirty="0" smtClean="0">
                <a:solidFill>
                  <a:schemeClr val="tx1"/>
                </a:solidFill>
                <a:latin typeface="+mn-lt"/>
                <a:ea typeface="+mn-ea"/>
                <a:cs typeface="+mn-cs"/>
              </a:rPr>
              <a:t> costumes</a:t>
            </a:r>
            <a:endParaRPr lang="en-US" dirty="0"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4416490-F99B-457D-AF5A-B93E5FCD3CD2}" type="slidenum">
              <a:rPr lang="en-US">
                <a:solidFill>
                  <a:prstClr val="black"/>
                </a:solidFill>
              </a:rPr>
              <a:pPr>
                <a:defRPr/>
              </a:pPr>
              <a:t>38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 year R01 study, began April 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65000"/>
                    <a:lumOff val="35000"/>
                  </a:schemeClr>
                </a:solidFill>
                <a:latin typeface="Museo Slab 300" panose="02000000000000000000" pitchFamily="2" charset="0"/>
              </a:rPr>
              <a:t>Test the hypothesis that multi-level high and medium intensity MT-</a:t>
            </a:r>
            <a:r>
              <a:rPr lang="en-US" sz="1200" dirty="0" err="1" smtClean="0">
                <a:solidFill>
                  <a:schemeClr val="tx1">
                    <a:lumMod val="65000"/>
                    <a:lumOff val="35000"/>
                  </a:schemeClr>
                </a:solidFill>
                <a:latin typeface="Museo Slab 300" panose="02000000000000000000" pitchFamily="2" charset="0"/>
              </a:rPr>
              <a:t>sDNA</a:t>
            </a:r>
            <a:r>
              <a:rPr lang="en-US" sz="1200" dirty="0" smtClean="0">
                <a:solidFill>
                  <a:schemeClr val="tx1">
                    <a:lumMod val="65000"/>
                    <a:lumOff val="35000"/>
                  </a:schemeClr>
                </a:solidFill>
                <a:latin typeface="Museo Slab 300" panose="02000000000000000000" pitchFamily="2" charset="0"/>
              </a:rPr>
              <a:t> community-based interventions, as compared with usual care, will increase CRC screening rates among AN people in rural/remote communities.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AA11C65-29B6-4415-8A35-BA8C41F70A06}" type="slidenum">
              <a:rPr lang="en-US" smtClean="0"/>
              <a:pPr>
                <a:defRPr/>
              </a:pPr>
              <a:t>39</a:t>
            </a:fld>
            <a:endParaRPr lang="en-US"/>
          </a:p>
        </p:txBody>
      </p:sp>
    </p:spTree>
    <p:extLst>
      <p:ext uri="{BB962C8B-B14F-4D97-AF65-F5344CB8AC3E}">
        <p14:creationId xmlns:p14="http://schemas.microsoft.com/office/powerpoint/2010/main" val="179132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54BAADC-426E-4357-A7BB-69A9DDE7D8F2}" type="slidenum">
              <a:rPr lang="en-US">
                <a:solidFill>
                  <a:prstClr val="black"/>
                </a:solidFill>
              </a:rPr>
              <a:pPr>
                <a:defRPr/>
              </a:pPr>
              <a:t>5</a:t>
            </a:fld>
            <a:endParaRPr lang="en-US">
              <a:solidFill>
                <a:prstClr val="black"/>
              </a:solidFill>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fontAlgn="auto" hangingPunct="1">
              <a:spcBef>
                <a:spcPts val="0"/>
              </a:spcBef>
              <a:spcAft>
                <a:spcPts val="0"/>
              </a:spcAft>
              <a:buFont typeface="+mj-lt"/>
              <a:buAutoNum type="arabicPeriod"/>
              <a:defRPr/>
            </a:pPr>
            <a:r>
              <a:rPr lang="en-US" dirty="0" smtClean="0"/>
              <a:t>Most CRCs begin as small growths in the colon which progress very slowly into cancers</a:t>
            </a:r>
          </a:p>
          <a:p>
            <a:pPr marL="228600" indent="-228600" eaLnBrk="1" fontAlgn="auto" hangingPunct="1">
              <a:spcBef>
                <a:spcPts val="0"/>
              </a:spcBef>
              <a:spcAft>
                <a:spcPts val="0"/>
              </a:spcAft>
              <a:buFont typeface="+mj-lt"/>
              <a:buAutoNum type="arabicPeriod"/>
              <a:defRPr/>
            </a:pPr>
            <a:r>
              <a:rPr lang="en-US" dirty="0" smtClean="0"/>
              <a:t>This long lead time presents a window of opportunity for screening and intervention</a:t>
            </a:r>
          </a:p>
        </p:txBody>
      </p:sp>
    </p:spTree>
    <p:extLst>
      <p:ext uri="{BB962C8B-B14F-4D97-AF65-F5344CB8AC3E}">
        <p14:creationId xmlns:p14="http://schemas.microsoft.com/office/powerpoint/2010/main" val="2238237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are working </a:t>
            </a:r>
            <a:r>
              <a:rPr lang="en-US" altLang="en-US" strike="noStrike" dirty="0" smtClean="0"/>
              <a:t>with Exact Sciences Laboratories a laboratory in Madison,</a:t>
            </a:r>
            <a:r>
              <a:rPr lang="en-US" altLang="en-US" strike="noStrike" baseline="0" dirty="0" smtClean="0"/>
              <a:t> </a:t>
            </a:r>
            <a:r>
              <a:rPr lang="en-US" altLang="en-US" strike="noStrike" baseline="0" dirty="0" smtClean="0"/>
              <a:t>Wisconsin </a:t>
            </a:r>
            <a:r>
              <a:rPr lang="en-US" altLang="en-US" dirty="0" smtClean="0"/>
              <a:t>to see if their at-home stool DNA test, </a:t>
            </a:r>
            <a:r>
              <a:rPr lang="en-US" altLang="en-US" strike="noStrike" dirty="0" smtClean="0"/>
              <a:t>Cologuard</a:t>
            </a:r>
            <a:r>
              <a:rPr lang="en-US" altLang="en-US" dirty="0" smtClean="0"/>
              <a:t>, will help increase screening rates. The challenge is that after a patient collects their sample, it needs to get to Madison, Wisconsin for processing within 72 hours. </a:t>
            </a:r>
          </a:p>
          <a:p>
            <a:endParaRPr lang="en-US" altLang="en-US" dirty="0" smtClean="0"/>
          </a:p>
          <a:p>
            <a:r>
              <a:rPr lang="en-US" altLang="en-US" dirty="0" smtClean="0"/>
              <a:t>As you might guess, this is impossible from rural Alaska Native communities. So we are testing the feasibility of setting up a pre-processing lab in Alaska, so that the samples just have to get to Anchorage in 72 hours.  </a:t>
            </a:r>
          </a:p>
          <a:p>
            <a:endParaRPr lang="en-US" altLang="en-US" dirty="0" smtClean="0"/>
          </a:p>
          <a:p>
            <a:endParaRPr lang="en-US" altLang="en-US" dirty="0" smtClean="0"/>
          </a:p>
          <a:p>
            <a:r>
              <a:rPr lang="en-US" altLang="en-US" dirty="0" smtClean="0"/>
              <a:t>Photo by </a:t>
            </a:r>
            <a:r>
              <a:rPr lang="en-US" altLang="en-US" dirty="0" smtClean="0">
                <a:hlinkClick r:id="rId3"/>
              </a:rPr>
              <a:t>Roy </a:t>
            </a:r>
            <a:r>
              <a:rPr lang="en-US" altLang="en-US" dirty="0" err="1" smtClean="0">
                <a:hlinkClick r:id="rId3"/>
              </a:rPr>
              <a:t>Muz</a:t>
            </a:r>
            <a:r>
              <a:rPr lang="en-US" altLang="en-US" dirty="0" smtClean="0"/>
              <a:t> on </a:t>
            </a:r>
            <a:r>
              <a:rPr lang="en-US" altLang="en-US" dirty="0" err="1" smtClean="0">
                <a:hlinkClick r:id="rId4"/>
              </a:rPr>
              <a:t>Unsplash</a:t>
            </a:r>
            <a:r>
              <a:rPr lang="en-US" altLang="en-US" dirty="0" smtClean="0"/>
              <a:t>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59C229E-4D55-444A-99ED-41EED9D8A9F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64746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is the first time that a </a:t>
            </a:r>
            <a:r>
              <a:rPr lang="en-US" altLang="en-US" strike="sngStrike" dirty="0" smtClean="0"/>
              <a:t>Cologuard</a:t>
            </a:r>
            <a:r>
              <a:rPr lang="en-US" altLang="en-US" strike="noStrike" dirty="0" smtClean="0"/>
              <a:t> a colorectal home</a:t>
            </a:r>
            <a:r>
              <a:rPr lang="en-US" altLang="en-US" strike="noStrike" baseline="0" dirty="0" smtClean="0"/>
              <a:t> screening test </a:t>
            </a:r>
            <a:r>
              <a:rPr lang="en-US" altLang="en-US" dirty="0" smtClean="0"/>
              <a:t>pre processing lab had been set up, which was quite the undertaking. Here you can see our little corner in the Public Health State Lab, who were incredibly kind in providing space for the study.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Once the kits arrive back from patients we homogenize the stool in a fancy paint mixer. Samples are processed, frozen, and shipped on dry ice to Madison. This first year we set up the lab and have just started doing outreach and getting kits back from patients. We will find out whether</a:t>
            </a:r>
            <a:r>
              <a:rPr lang="en-US" altLang="en-US" strike="sngStrike" dirty="0" smtClean="0"/>
              <a:t> </a:t>
            </a:r>
            <a:r>
              <a:rPr lang="en-US" altLang="en-US" strike="noStrike" dirty="0" smtClean="0"/>
              <a:t>Cologuard</a:t>
            </a:r>
            <a:r>
              <a:rPr lang="en-US" altLang="en-US" strike="sngStrike" dirty="0" smtClean="0"/>
              <a:t> </a:t>
            </a:r>
            <a:r>
              <a:rPr lang="en-US" altLang="en-US" dirty="0" smtClean="0"/>
              <a:t>this</a:t>
            </a:r>
            <a:r>
              <a:rPr lang="en-US" altLang="en-US" baseline="0" dirty="0" smtClean="0"/>
              <a:t> </a:t>
            </a: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colorectal home screening test </a:t>
            </a:r>
            <a:r>
              <a:rPr lang="en-US" altLang="en-US" dirty="0" smtClean="0"/>
              <a:t>can actually work in the Alaska setting, and whether patient navigation or mailed outreach help to increase screening. </a:t>
            </a:r>
          </a:p>
        </p:txBody>
      </p:sp>
      <p:sp>
        <p:nvSpPr>
          <p:cNvPr id="4" name="Slide Number Placeholder 3"/>
          <p:cNvSpPr>
            <a:spLocks noGrp="1"/>
          </p:cNvSpPr>
          <p:nvPr>
            <p:ph type="sldNum" sz="quarter" idx="10"/>
          </p:nvPr>
        </p:nvSpPr>
        <p:spPr/>
        <p:txBody>
          <a:bodyPr/>
          <a:lstStyle/>
          <a:p>
            <a:fld id="{C4C4F8A1-0738-0A4C-98E1-D90F3F292E93}" type="slidenum">
              <a:rPr lang="en-US" smtClean="0"/>
              <a:t>41</a:t>
            </a:fld>
            <a:endParaRPr lang="en-US"/>
          </a:p>
        </p:txBody>
      </p:sp>
    </p:spTree>
    <p:extLst>
      <p:ext uri="{BB962C8B-B14F-4D97-AF65-F5344CB8AC3E}">
        <p14:creationId xmlns:p14="http://schemas.microsoft.com/office/powerpoint/2010/main" val="66112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 typeface="Calibri" pitchFamily="34" charset="0"/>
              <a:buAutoNum type="arabicPeriod"/>
            </a:pPr>
            <a:r>
              <a:rPr lang="en-US" dirty="0" smtClean="0"/>
              <a:t>Request resources and help from </a:t>
            </a:r>
            <a:r>
              <a:rPr lang="en-US" dirty="0" smtClean="0"/>
              <a:t>ANTHC CRCCP </a:t>
            </a:r>
          </a:p>
          <a:p>
            <a:pPr marL="228600" indent="-228600" eaLnBrk="1" hangingPunct="1">
              <a:spcBef>
                <a:spcPct val="0"/>
              </a:spcBef>
              <a:buFont typeface="Calibri" pitchFamily="34" charset="0"/>
              <a:buAutoNum type="arabicPeriod"/>
            </a:pPr>
            <a:r>
              <a:rPr lang="en-US" dirty="0" smtClean="0"/>
              <a:t>Encourage </a:t>
            </a:r>
            <a:r>
              <a:rPr lang="en-US" dirty="0" smtClean="0"/>
              <a:t>your patients and community members to get screened</a:t>
            </a:r>
          </a:p>
          <a:p>
            <a:pPr marL="228600" indent="-228600" eaLnBrk="1" hangingPunct="1">
              <a:spcBef>
                <a:spcPct val="0"/>
              </a:spcBef>
              <a:buFont typeface="Calibri" pitchFamily="34" charset="0"/>
              <a:buAutoNum type="arabicPeriod"/>
            </a:pPr>
            <a:r>
              <a:rPr lang="en-US" dirty="0" smtClean="0"/>
              <a:t>If you are over age </a:t>
            </a:r>
            <a:r>
              <a:rPr lang="en-US" dirty="0" smtClean="0"/>
              <a:t>45 (40 if Alaska Native) </a:t>
            </a:r>
            <a:r>
              <a:rPr lang="en-US" dirty="0" smtClean="0"/>
              <a:t>you can get screened yourself so that you act as a role model for others</a:t>
            </a:r>
          </a:p>
          <a:p>
            <a:pPr marL="0" indent="0" eaLnBrk="1" hangingPunct="1">
              <a:spcBef>
                <a:spcPct val="0"/>
              </a:spcBef>
              <a:buFont typeface="Calibri" pitchFamily="34" charset="0"/>
              <a:buNone/>
            </a:pPr>
            <a:endParaRPr lang="en-US" dirty="0"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0837E-27D7-4447-80F2-1A6A7D854B3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22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By working</a:t>
            </a:r>
            <a:r>
              <a:rPr lang="en-US" baseline="0" dirty="0" smtClean="0"/>
              <a:t> together to get people screened, we will do all we can to ensure that fewer people die from this preventable disease, now and in the future.</a:t>
            </a:r>
            <a:endParaRPr lang="en-US" dirty="0"/>
          </a:p>
        </p:txBody>
      </p:sp>
      <p:sp>
        <p:nvSpPr>
          <p:cNvPr id="4" name="Slide Number Placeholder 3"/>
          <p:cNvSpPr>
            <a:spLocks noGrp="1"/>
          </p:cNvSpPr>
          <p:nvPr>
            <p:ph type="sldNum" sz="quarter" idx="10"/>
          </p:nvPr>
        </p:nvSpPr>
        <p:spPr/>
        <p:txBody>
          <a:bodyPr/>
          <a:lstStyle/>
          <a:p>
            <a:fld id="{02CC6057-C613-40B8-83DA-7D66A48AE771}" type="slidenum">
              <a:rPr lang="en-US" smtClean="0"/>
              <a:t>45</a:t>
            </a:fld>
            <a:endParaRPr lang="en-US"/>
          </a:p>
        </p:txBody>
      </p:sp>
    </p:spTree>
    <p:extLst>
      <p:ext uri="{BB962C8B-B14F-4D97-AF65-F5344CB8AC3E}">
        <p14:creationId xmlns:p14="http://schemas.microsoft.com/office/powerpoint/2010/main" val="2226062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504F1347-107A-43D7-9386-C6399B0F42B1}" type="slidenum">
              <a:rPr lang="en-US" smtClean="0"/>
              <a:t>46</a:t>
            </a:fld>
            <a:endParaRPr lang="en-US"/>
          </a:p>
        </p:txBody>
      </p:sp>
    </p:spTree>
    <p:extLst>
      <p:ext uri="{BB962C8B-B14F-4D97-AF65-F5344CB8AC3E}">
        <p14:creationId xmlns:p14="http://schemas.microsoft.com/office/powerpoint/2010/main" val="41209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1B7A5938-558E-4378-98F6-2130054413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F62BB921-D187-4F7D-868A-FCD0F06DD2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8004" name="Slide Number Placeholder 3">
            <a:extLst>
              <a:ext uri="{FF2B5EF4-FFF2-40B4-BE49-F238E27FC236}">
                <a16:creationId xmlns:a16="http://schemas.microsoft.com/office/drawing/2014/main" id="{C8C7FF22-20A5-4427-BBE5-3FE5424159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567837-1626-442C-B2D4-BA6CE3C2DB38}" type="slidenum">
              <a:rPr lang="en-US" altLang="en-US" smtClean="0">
                <a:solidFill>
                  <a:srgbClr val="000000"/>
                </a:solidFill>
                <a:latin typeface="Arial" panose="020B0604020202020204" pitchFamily="34" charset="0"/>
              </a:rPr>
              <a:pPr>
                <a:spcBef>
                  <a:spcPct val="0"/>
                </a:spcBef>
              </a:pPr>
              <a:t>49</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80460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8CE3566-89E4-5444-B23B-A66A9D9CFB1C}" type="slidenum">
              <a:rPr lang="en-US">
                <a:solidFill>
                  <a:prstClr val="black"/>
                </a:solidFill>
              </a:rPr>
              <a:pPr/>
              <a:t>6</a:t>
            </a:fld>
            <a:endParaRPr lang="en-US">
              <a:solidFill>
                <a:prstClr val="black"/>
              </a:solidFill>
            </a:endParaRPr>
          </a:p>
        </p:txBody>
      </p:sp>
      <p:sp>
        <p:nvSpPr>
          <p:cNvPr id="33795" name="Rectangle 2"/>
          <p:cNvSpPr>
            <a:spLocks noGrp="1" noRot="1" noChangeAspect="1" noChangeArrowheads="1" noTextEdit="1"/>
          </p:cNvSpPr>
          <p:nvPr>
            <p:ph type="sldImg"/>
          </p:nvPr>
        </p:nvSpPr>
        <p:spPr>
          <a:xfrm>
            <a:off x="1152525" y="692150"/>
            <a:ext cx="4554538" cy="3416300"/>
          </a:xfrm>
          <a:ln/>
        </p:spPr>
      </p:sp>
      <p:sp>
        <p:nvSpPr>
          <p:cNvPr id="33796" name="Rectangle 3"/>
          <p:cNvSpPr>
            <a:spLocks noGrp="1" noChangeArrowheads="1"/>
          </p:cNvSpPr>
          <p:nvPr>
            <p:ph type="body" idx="1"/>
          </p:nvPr>
        </p:nvSpPr>
        <p:spPr>
          <a:xfrm>
            <a:off x="912813" y="4343400"/>
            <a:ext cx="5032375" cy="4114800"/>
          </a:xfrm>
          <a:noFill/>
          <a:ln/>
        </p:spPr>
        <p:txBody>
          <a:bodyPr/>
          <a:lstStyle/>
          <a:p>
            <a:pPr eaLnBrk="1" hangingPunct="1"/>
            <a:r>
              <a:rPr lang="en-US" dirty="0" smtClean="0"/>
              <a:t>While 90% of</a:t>
            </a:r>
            <a:r>
              <a:rPr lang="en-US" baseline="0" dirty="0" smtClean="0"/>
              <a:t> individuals with cancer limited to the bowel wall are still alive 5 yrs after diagnosis, It decreases to 71% with regional spread and plummets to 14% for metastatic disease</a:t>
            </a:r>
          </a:p>
          <a:p>
            <a:pPr eaLnBrk="1" hangingPunct="1"/>
            <a:endParaRPr lang="en-US" baseline="0" dirty="0" smtClean="0"/>
          </a:p>
          <a:p>
            <a:pPr eaLnBrk="1" hangingPunct="1"/>
            <a:r>
              <a:rPr lang="en-US" baseline="0" dirty="0" smtClean="0"/>
              <a:t>ACS Facts &amp; Figures 2020-2022</a:t>
            </a:r>
            <a:endParaRPr lang="en-US" dirty="0"/>
          </a:p>
        </p:txBody>
      </p:sp>
    </p:spTree>
    <p:extLst>
      <p:ext uri="{BB962C8B-B14F-4D97-AF65-F5344CB8AC3E}">
        <p14:creationId xmlns:p14="http://schemas.microsoft.com/office/powerpoint/2010/main" val="47922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AN people face a challenge and a burden – one of the world’s highest rates of CRC</a:t>
            </a:r>
            <a:r>
              <a:rPr lang="en-US" baseline="0" dirty="0" smtClean="0"/>
              <a:t>.</a:t>
            </a:r>
            <a:r>
              <a:rPr lang="en-US" dirty="0" smtClean="0"/>
              <a:t> </a:t>
            </a:r>
          </a:p>
          <a:p>
            <a:pPr eaLnBrk="1" hangingPunct="1">
              <a:spcBef>
                <a:spcPct val="0"/>
              </a:spcBef>
            </a:pPr>
            <a:r>
              <a:rPr lang="en-US" dirty="0" smtClean="0"/>
              <a:t>Alaska Native people not only 2x incidence (rate new cases of cancer), but also 2x mortality (deaths) AN vs. USW</a:t>
            </a:r>
          </a:p>
          <a:p>
            <a:pPr eaLnBrk="1" hangingPunct="1">
              <a:spcBef>
                <a:spcPct val="0"/>
              </a:spcBef>
            </a:pPr>
            <a:r>
              <a:rPr lang="en-US" dirty="0" smtClean="0"/>
              <a:t>This disparity in incidence</a:t>
            </a:r>
            <a:r>
              <a:rPr lang="en-US" baseline="0" dirty="0" smtClean="0"/>
              <a:t> and mortality has persisted for over 40 years.</a:t>
            </a:r>
            <a:endParaRPr lang="en-US" dirty="0" smtClean="0"/>
          </a:p>
          <a:p>
            <a:pPr eaLnBrk="1" hangingPunct="1">
              <a:spcBef>
                <a:spcPct val="0"/>
              </a:spcBef>
            </a:pPr>
            <a:endParaRPr lang="en-US" dirty="0"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3C2185-BA65-4780-ADB8-D1D3B762816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8146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Zimpelman G.L., Miller K.N., Carlo D.D., et al. </a:t>
            </a:r>
            <a:r>
              <a:rPr lang="en-US" sz="1200" i="1" kern="1200" dirty="0" smtClean="0">
                <a:solidFill>
                  <a:schemeClr val="tx1"/>
                </a:solidFill>
                <a:latin typeface="+mn-lt"/>
                <a:ea typeface="+mn-ea"/>
                <a:cs typeface="+mn-cs"/>
              </a:rPr>
              <a:t>Cancer in Alaska Native People: 1969–2018, The 50-year Report. </a:t>
            </a:r>
            <a:r>
              <a:rPr lang="en-US" sz="1200" i="0" kern="1200" dirty="0" smtClean="0">
                <a:solidFill>
                  <a:schemeClr val="tx1"/>
                </a:solidFill>
                <a:latin typeface="+mn-lt"/>
                <a:ea typeface="+mn-ea"/>
                <a:cs typeface="+mn-cs"/>
              </a:rPr>
              <a:t>Anchorage, AK: Alaska Native Tumor Registry, Alaska Native Epidemiology Center, Alaska Native Tribal Health Consortium 2021.</a:t>
            </a:r>
            <a:endParaRPr lang="en-US" dirty="0"/>
          </a:p>
        </p:txBody>
      </p:sp>
      <p:sp>
        <p:nvSpPr>
          <p:cNvPr id="4" name="Slide Number Placeholder 3"/>
          <p:cNvSpPr>
            <a:spLocks noGrp="1"/>
          </p:cNvSpPr>
          <p:nvPr>
            <p:ph type="sldNum" sz="quarter" idx="10"/>
          </p:nvPr>
        </p:nvSpPr>
        <p:spPr/>
        <p:txBody>
          <a:bodyPr/>
          <a:lstStyle/>
          <a:p>
            <a:fld id="{423C526A-5A9B-4CF1-A926-438170133754}" type="slidenum">
              <a:rPr lang="en-US" smtClean="0"/>
              <a:pPr/>
              <a:t>10</a:t>
            </a:fld>
            <a:endParaRPr lang="en-US"/>
          </a:p>
        </p:txBody>
      </p:sp>
    </p:spTree>
    <p:extLst>
      <p:ext uri="{BB962C8B-B14F-4D97-AF65-F5344CB8AC3E}">
        <p14:creationId xmlns:p14="http://schemas.microsoft.com/office/powerpoint/2010/main" val="140282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some</a:t>
            </a:r>
            <a:r>
              <a:rPr lang="en-US" baseline="0" dirty="0" smtClean="0"/>
              <a:t> specific conditions, like d</a:t>
            </a:r>
            <a:r>
              <a:rPr lang="en-US" dirty="0" smtClean="0"/>
              <a:t>iabetes increase risk of CRC</a:t>
            </a:r>
            <a:endParaRPr lang="en-US" dirty="0"/>
          </a:p>
        </p:txBody>
      </p:sp>
      <p:sp>
        <p:nvSpPr>
          <p:cNvPr id="4" name="Slide Number Placeholder 3"/>
          <p:cNvSpPr>
            <a:spLocks noGrp="1"/>
          </p:cNvSpPr>
          <p:nvPr>
            <p:ph type="sldNum" sz="quarter" idx="10"/>
          </p:nvPr>
        </p:nvSpPr>
        <p:spPr/>
        <p:txBody>
          <a:bodyPr/>
          <a:lstStyle/>
          <a:p>
            <a:fld id="{02CC6057-C613-40B8-83DA-7D66A48AE771}" type="slidenum">
              <a:rPr lang="en-US" smtClean="0"/>
              <a:t>12</a:t>
            </a:fld>
            <a:endParaRPr lang="en-US"/>
          </a:p>
        </p:txBody>
      </p:sp>
    </p:spTree>
    <p:extLst>
      <p:ext uri="{BB962C8B-B14F-4D97-AF65-F5344CB8AC3E}">
        <p14:creationId xmlns:p14="http://schemas.microsoft.com/office/powerpoint/2010/main" val="3719989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Physically active can reduce the risk of</a:t>
            </a:r>
            <a:r>
              <a:rPr lang="en-US" baseline="0" dirty="0" smtClean="0"/>
              <a:t> </a:t>
            </a:r>
            <a:r>
              <a:rPr lang="en-US" dirty="0" smtClean="0"/>
              <a:t>developing colon cancer by 40 to 50% </a:t>
            </a:r>
          </a:p>
          <a:p>
            <a:endParaRPr lang="en-US" dirty="0" smtClean="0"/>
          </a:p>
          <a:p>
            <a:r>
              <a:rPr lang="en-US" dirty="0" smtClean="0"/>
              <a:t>CRC Risk Factors: Diet</a:t>
            </a:r>
          </a:p>
          <a:p>
            <a:r>
              <a:rPr lang="en-US" dirty="0" smtClean="0"/>
              <a:t>• High in animal fats</a:t>
            </a:r>
          </a:p>
          <a:p>
            <a:r>
              <a:rPr lang="en-US" dirty="0" smtClean="0"/>
              <a:t>• Low in fiber</a:t>
            </a:r>
          </a:p>
          <a:p>
            <a:r>
              <a:rPr lang="en-US" dirty="0" smtClean="0"/>
              <a:t>• Low in fresh fruits and</a:t>
            </a:r>
          </a:p>
          <a:p>
            <a:r>
              <a:rPr lang="en-US" dirty="0" smtClean="0"/>
              <a:t>vegetables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Smokers are 30% more likely to die from colon cancer</a:t>
            </a:r>
          </a:p>
          <a:p>
            <a:endParaRPr lang="en-US" dirty="0"/>
          </a:p>
        </p:txBody>
      </p:sp>
      <p:sp>
        <p:nvSpPr>
          <p:cNvPr id="4" name="Slide Number Placeholder 3"/>
          <p:cNvSpPr>
            <a:spLocks noGrp="1"/>
          </p:cNvSpPr>
          <p:nvPr>
            <p:ph type="sldNum" sz="quarter" idx="10"/>
          </p:nvPr>
        </p:nvSpPr>
        <p:spPr/>
        <p:txBody>
          <a:bodyPr/>
          <a:lstStyle/>
          <a:p>
            <a:pPr>
              <a:defRPr/>
            </a:pPr>
            <a:fld id="{FAA11C65-29B6-4415-8A35-BA8C41F70A06}" type="slidenum">
              <a:rPr lang="en-US" smtClean="0"/>
              <a:pPr>
                <a:defRPr/>
              </a:pPr>
              <a:t>13</a:t>
            </a:fld>
            <a:endParaRPr lang="en-US"/>
          </a:p>
        </p:txBody>
      </p:sp>
    </p:spTree>
    <p:extLst>
      <p:ext uri="{BB962C8B-B14F-4D97-AF65-F5344CB8AC3E}">
        <p14:creationId xmlns:p14="http://schemas.microsoft.com/office/powerpoint/2010/main" val="3197459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PUT IN CHAT: Which do</a:t>
            </a:r>
            <a:r>
              <a:rPr lang="en-US" b="1" baseline="0" dirty="0" smtClean="0"/>
              <a:t> you think is the most common sign of CRC?</a:t>
            </a:r>
            <a:endParaRPr lang="en-US" b="1" dirty="0"/>
          </a:p>
        </p:txBody>
      </p:sp>
      <p:sp>
        <p:nvSpPr>
          <p:cNvPr id="4" name="Slide Number Placeholder 3"/>
          <p:cNvSpPr>
            <a:spLocks noGrp="1"/>
          </p:cNvSpPr>
          <p:nvPr>
            <p:ph type="sldNum" sz="quarter" idx="10"/>
          </p:nvPr>
        </p:nvSpPr>
        <p:spPr/>
        <p:txBody>
          <a:bodyPr/>
          <a:lstStyle/>
          <a:p>
            <a:fld id="{02CC6057-C613-40B8-83DA-7D66A48AE771}" type="slidenum">
              <a:rPr lang="en-US" smtClean="0"/>
              <a:t>14</a:t>
            </a:fld>
            <a:endParaRPr lang="en-US"/>
          </a:p>
        </p:txBody>
      </p:sp>
    </p:spTree>
    <p:extLst>
      <p:ext uri="{BB962C8B-B14F-4D97-AF65-F5344CB8AC3E}">
        <p14:creationId xmlns:p14="http://schemas.microsoft.com/office/powerpoint/2010/main" val="2579523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F3471E-5091-42B7-9512-F9408D1C7F28}"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2124F-627D-46FC-86F2-6B0C677E7FC6}" type="slidenum">
              <a:rPr lang="en-US" smtClean="0"/>
              <a:t>‹#›</a:t>
            </a:fld>
            <a:endParaRPr lang="en-US"/>
          </a:p>
        </p:txBody>
      </p:sp>
    </p:spTree>
    <p:extLst>
      <p:ext uri="{BB962C8B-B14F-4D97-AF65-F5344CB8AC3E}">
        <p14:creationId xmlns:p14="http://schemas.microsoft.com/office/powerpoint/2010/main" val="183380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3471E-5091-42B7-9512-F9408D1C7F28}"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2124F-627D-46FC-86F2-6B0C677E7FC6}" type="slidenum">
              <a:rPr lang="en-US" smtClean="0"/>
              <a:t>‹#›</a:t>
            </a:fld>
            <a:endParaRPr lang="en-US"/>
          </a:p>
        </p:txBody>
      </p:sp>
    </p:spTree>
    <p:extLst>
      <p:ext uri="{BB962C8B-B14F-4D97-AF65-F5344CB8AC3E}">
        <p14:creationId xmlns:p14="http://schemas.microsoft.com/office/powerpoint/2010/main" val="122093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3471E-5091-42B7-9512-F9408D1C7F28}"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2124F-627D-46FC-86F2-6B0C677E7FC6}" type="slidenum">
              <a:rPr lang="en-US" smtClean="0"/>
              <a:t>‹#›</a:t>
            </a:fld>
            <a:endParaRPr lang="en-US"/>
          </a:p>
        </p:txBody>
      </p:sp>
    </p:spTree>
    <p:extLst>
      <p:ext uri="{BB962C8B-B14F-4D97-AF65-F5344CB8AC3E}">
        <p14:creationId xmlns:p14="http://schemas.microsoft.com/office/powerpoint/2010/main" val="1421309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362200" y="609600"/>
            <a:ext cx="6096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514600" y="1981200"/>
            <a:ext cx="5943600" cy="4114800"/>
          </a:xfrm>
        </p:spPr>
        <p:txBody>
          <a:bodyPr/>
          <a:lstStyle/>
          <a:p>
            <a:endParaRPr lang="en-US"/>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fld id="{41B414BE-C324-4504-A0EC-EC73D8D2CEFF}" type="slidenum">
              <a:rPr lang="en-US"/>
              <a:pPr/>
              <a:t>‹#›</a:t>
            </a:fld>
            <a:endParaRPr lang="en-US"/>
          </a:p>
        </p:txBody>
      </p:sp>
    </p:spTree>
    <p:extLst>
      <p:ext uri="{BB962C8B-B14F-4D97-AF65-F5344CB8AC3E}">
        <p14:creationId xmlns:p14="http://schemas.microsoft.com/office/powerpoint/2010/main" val="891707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DED08CA-3AAC-47ED-B194-26A9EEB7A647}" type="datetime1">
              <a:rPr lang="en-US" smtClean="0">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0C8F11-CFAB-4A37-8B14-7C2F149A0A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03178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05CFE26-BBF6-444D-AC24-66D9A52B9792}" type="datetime1">
              <a:rPr lang="en-US" smtClean="0">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0F02C3-5BB3-4198-BAED-F2AECC11C2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43031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17FAC6B-C13B-4F4F-99BA-3971D818DBE4}" type="datetime1">
              <a:rPr lang="en-US" smtClean="0">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CF8E61-4E1C-4617-8966-87CD7B099C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8024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A70ECCE-29AE-4281-9603-A4B99E2CF70D}" type="datetime1">
              <a:rPr lang="en-US" smtClean="0">
                <a:solidFill>
                  <a:prstClr val="black">
                    <a:tint val="75000"/>
                  </a:prstClr>
                </a:solidFill>
              </a:rPr>
              <a:pPr>
                <a:defRPr/>
              </a:pPr>
              <a:t>3/21/2023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2D5182-AC42-416B-9766-9324FE30BF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66089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60DE9A-E9C0-4E72-A9FA-5E3815FD2B1F}" type="datetime1">
              <a:rPr lang="en-US" smtClean="0">
                <a:solidFill>
                  <a:prstClr val="black">
                    <a:tint val="75000"/>
                  </a:prstClr>
                </a:solidFill>
              </a:rPr>
              <a:pPr>
                <a:defRPr/>
              </a:pPr>
              <a:t>3/21/2023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9AF3539-C460-41BE-AC14-417D2FC431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7676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7FA797-037E-4B37-984C-2B57F3073F4F}" type="datetime1">
              <a:rPr lang="en-US" smtClean="0">
                <a:solidFill>
                  <a:prstClr val="black">
                    <a:tint val="75000"/>
                  </a:prstClr>
                </a:solidFill>
              </a:rPr>
              <a:pPr>
                <a:defRPr/>
              </a:pPr>
              <a:t>3/21/2023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87E128C-AC5B-4C09-9CB1-18BF860350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4960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4D64BA-C294-40C8-9E07-0DC713D05F37}" type="datetime1">
              <a:rPr lang="en-US" smtClean="0">
                <a:solidFill>
                  <a:prstClr val="black">
                    <a:tint val="75000"/>
                  </a:prstClr>
                </a:solidFill>
              </a:rPr>
              <a:pPr>
                <a:defRPr/>
              </a:pPr>
              <a:t>3/21/2023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75EB0FD-9D32-4518-AFA0-6EF60236FE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194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3471E-5091-42B7-9512-F9408D1C7F28}"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2124F-627D-46FC-86F2-6B0C677E7FC6}" type="slidenum">
              <a:rPr lang="en-US" smtClean="0"/>
              <a:t>‹#›</a:t>
            </a:fld>
            <a:endParaRPr lang="en-US"/>
          </a:p>
        </p:txBody>
      </p:sp>
    </p:spTree>
    <p:extLst>
      <p:ext uri="{BB962C8B-B14F-4D97-AF65-F5344CB8AC3E}">
        <p14:creationId xmlns:p14="http://schemas.microsoft.com/office/powerpoint/2010/main" val="3560724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A554EB-D827-428B-B634-1F457E8AD8EE}" type="datetime1">
              <a:rPr lang="en-US" smtClean="0">
                <a:solidFill>
                  <a:prstClr val="black">
                    <a:tint val="75000"/>
                  </a:prstClr>
                </a:solidFill>
              </a:rPr>
              <a:pPr>
                <a:defRPr/>
              </a:pPr>
              <a:t>3/21/2023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972E33-098C-4402-90D8-F520606D81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3454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EABD7D-E44A-4A14-A3E5-6A916CB958B0}" type="datetime1">
              <a:rPr lang="en-US" smtClean="0">
                <a:solidFill>
                  <a:prstClr val="black">
                    <a:tint val="75000"/>
                  </a:prstClr>
                </a:solidFill>
              </a:rPr>
              <a:pPr>
                <a:defRPr/>
              </a:pPr>
              <a:t>3/21/2023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DB340E1-19ED-45CB-9557-8A33436021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724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DEC246-C8FB-4959-9B85-F2816D5065AF}" type="datetime1">
              <a:rPr lang="en-US" smtClean="0">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BAA901-5527-4F34-A7D6-FED8481E03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5348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978AE6-FE39-48C4-B7B6-7CF9D4C4FD7A}" type="datetime1">
              <a:rPr lang="en-US" smtClean="0">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193707-F655-42F6-9A07-AA9A980E4A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315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356350"/>
            <a:ext cx="2133600" cy="365125"/>
          </a:xfrm>
        </p:spPr>
        <p:txBody>
          <a:bodyPr/>
          <a:lstStyle>
            <a:lvl1pPr>
              <a:defRPr/>
            </a:lvl1pPr>
          </a:lstStyle>
          <a:p>
            <a:pPr>
              <a:defRPr/>
            </a:pPr>
            <a:fld id="{913BCBBC-41AF-424A-8921-1DFE910AB0B5}" type="datetime1">
              <a:rPr lang="en-US" smtClean="0">
                <a:solidFill>
                  <a:prstClr val="black">
                    <a:tint val="75000"/>
                  </a:prstClr>
                </a:solidFill>
              </a:rPr>
              <a:pPr>
                <a:defRPr/>
              </a:pPr>
              <a:t>3/21/2023</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pPr>
              <a:defRPr/>
            </a:pPr>
            <a:fld id="{17DFE3EC-818D-4CF1-A70E-36045C92BA4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3344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D782CD-2770-4934-8594-892789EB36DA}"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0C8F11-CFAB-4A37-8B14-7C2F149A0A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77169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C27C75B-4540-41B2-81C7-BC7F21663CE5}"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0F02C3-5BB3-4198-BAED-F2AECC11C2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670400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58502C-5EED-40A2-896C-018752650D1D}"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CF8E61-4E1C-4617-8966-87CD7B099C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7712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304AD9A-CA58-4790-B3A6-6E49BB84DF99}" type="datetimeFigureOut">
              <a:rPr lang="en-US">
                <a:solidFill>
                  <a:prstClr val="black">
                    <a:tint val="75000"/>
                  </a:prstClr>
                </a:solidFill>
              </a:rPr>
              <a:pPr>
                <a:defRPr/>
              </a:pPr>
              <a:t>3/21/2023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2D5182-AC42-416B-9766-9324FE30BF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46428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4ACE6C7-26C7-44B9-9C71-63B94D876183}" type="datetimeFigureOut">
              <a:rPr lang="en-US">
                <a:solidFill>
                  <a:prstClr val="black">
                    <a:tint val="75000"/>
                  </a:prstClr>
                </a:solidFill>
              </a:rPr>
              <a:pPr>
                <a:defRPr/>
              </a:pPr>
              <a:t>3/21/2023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9AF3539-C460-41BE-AC14-417D2FC431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1927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F3471E-5091-42B7-9512-F9408D1C7F28}"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2124F-627D-46FC-86F2-6B0C677E7FC6}" type="slidenum">
              <a:rPr lang="en-US" smtClean="0"/>
              <a:t>‹#›</a:t>
            </a:fld>
            <a:endParaRPr lang="en-US"/>
          </a:p>
        </p:txBody>
      </p:sp>
    </p:spTree>
    <p:extLst>
      <p:ext uri="{BB962C8B-B14F-4D97-AF65-F5344CB8AC3E}">
        <p14:creationId xmlns:p14="http://schemas.microsoft.com/office/powerpoint/2010/main" val="1303306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64891A-C585-4759-B3CE-FD35EECAB58B}" type="datetimeFigureOut">
              <a:rPr lang="en-US">
                <a:solidFill>
                  <a:prstClr val="black">
                    <a:tint val="75000"/>
                  </a:prstClr>
                </a:solidFill>
              </a:rPr>
              <a:pPr>
                <a:defRPr/>
              </a:pPr>
              <a:t>3/21/2023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87E128C-AC5B-4C09-9CB1-18BF860350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9405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43D39E-B919-46CC-BAEB-7EA2C74A2810}" type="datetimeFigureOut">
              <a:rPr lang="en-US">
                <a:solidFill>
                  <a:prstClr val="black">
                    <a:tint val="75000"/>
                  </a:prstClr>
                </a:solidFill>
              </a:rPr>
              <a:pPr>
                <a:defRPr/>
              </a:pPr>
              <a:t>3/21/2023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75EB0FD-9D32-4518-AFA0-6EF60236FE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7784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5D28B9-C69F-4782-A306-BA20B5486686}" type="datetimeFigureOut">
              <a:rPr lang="en-US">
                <a:solidFill>
                  <a:prstClr val="black">
                    <a:tint val="75000"/>
                  </a:prstClr>
                </a:solidFill>
              </a:rPr>
              <a:pPr>
                <a:defRPr/>
              </a:pPr>
              <a:t>3/21/2023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972E33-098C-4402-90D8-F520606D81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7826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FBA6EC-095C-4DFF-B20E-4C212525BAFE}" type="datetimeFigureOut">
              <a:rPr lang="en-US">
                <a:solidFill>
                  <a:prstClr val="black">
                    <a:tint val="75000"/>
                  </a:prstClr>
                </a:solidFill>
              </a:rPr>
              <a:pPr>
                <a:defRPr/>
              </a:pPr>
              <a:t>3/21/2023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DB340E1-19ED-45CB-9557-8A33436021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3893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06E3A9-1402-4895-89AD-3A4516815658}"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BAA901-5527-4F34-A7D6-FED8481E03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2127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DB1FE5-4778-477B-A7E6-D2D6C9D750D2}"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193707-F655-42F6-9A07-AA9A980E4A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00279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356350"/>
            <a:ext cx="2133600" cy="365125"/>
          </a:xfrm>
        </p:spPr>
        <p:txBody>
          <a:bodyPr/>
          <a:lstStyle>
            <a:lvl1pPr>
              <a:defRPr/>
            </a:lvl1pPr>
          </a:lstStyle>
          <a:p>
            <a:pPr>
              <a:defRPr/>
            </a:pPr>
            <a:fld id="{E248F34D-7666-4083-95AF-44255F5AD749}" type="datetimeFigureOut">
              <a:rPr lang="en-US">
                <a:solidFill>
                  <a:prstClr val="black">
                    <a:tint val="75000"/>
                  </a:prstClr>
                </a:solidFill>
              </a:rPr>
              <a:pPr>
                <a:defRPr/>
              </a:pPr>
              <a:t>3/21/2023</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pPr>
              <a:defRPr/>
            </a:pPr>
            <a:fld id="{17DFE3EC-818D-4CF1-A70E-36045C92BA4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524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362200" y="609600"/>
            <a:ext cx="6096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514600" y="1981200"/>
            <a:ext cx="5943600" cy="4114800"/>
          </a:xfrm>
        </p:spPr>
        <p:txBody>
          <a:bodyPr/>
          <a:lstStyle/>
          <a:p>
            <a:endParaRPr lang="en-US"/>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fld id="{41B414BE-C324-4504-A0EC-EC73D8D2CEF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606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D782CD-2770-4934-8594-892789EB36DA}"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0C8F11-CFAB-4A37-8B14-7C2F149A0A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187838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C27C75B-4540-41B2-81C7-BC7F21663CE5}"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0F02C3-5BB3-4198-BAED-F2AECC11C2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53118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F3471E-5091-42B7-9512-F9408D1C7F28}"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2124F-627D-46FC-86F2-6B0C677E7FC6}" type="slidenum">
              <a:rPr lang="en-US" smtClean="0"/>
              <a:t>‹#›</a:t>
            </a:fld>
            <a:endParaRPr lang="en-US"/>
          </a:p>
        </p:txBody>
      </p:sp>
    </p:spTree>
    <p:extLst>
      <p:ext uri="{BB962C8B-B14F-4D97-AF65-F5344CB8AC3E}">
        <p14:creationId xmlns:p14="http://schemas.microsoft.com/office/powerpoint/2010/main" val="33181442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58502C-5EED-40A2-896C-018752650D1D}"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CF8E61-4E1C-4617-8966-87CD7B099C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7523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304AD9A-CA58-4790-B3A6-6E49BB84DF99}" type="datetimeFigureOut">
              <a:rPr lang="en-US">
                <a:solidFill>
                  <a:prstClr val="black">
                    <a:tint val="75000"/>
                  </a:prstClr>
                </a:solidFill>
              </a:rPr>
              <a:pPr>
                <a:defRPr/>
              </a:pPr>
              <a:t>3/21/2023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2D5182-AC42-416B-9766-9324FE30BF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331747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4ACE6C7-26C7-44B9-9C71-63B94D876183}" type="datetimeFigureOut">
              <a:rPr lang="en-US">
                <a:solidFill>
                  <a:prstClr val="black">
                    <a:tint val="75000"/>
                  </a:prstClr>
                </a:solidFill>
              </a:rPr>
              <a:pPr>
                <a:defRPr/>
              </a:pPr>
              <a:t>3/21/2023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9AF3539-C460-41BE-AC14-417D2FC431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85091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64891A-C585-4759-B3CE-FD35EECAB58B}" type="datetimeFigureOut">
              <a:rPr lang="en-US">
                <a:solidFill>
                  <a:prstClr val="black">
                    <a:tint val="75000"/>
                  </a:prstClr>
                </a:solidFill>
              </a:rPr>
              <a:pPr>
                <a:defRPr/>
              </a:pPr>
              <a:t>3/21/2023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87E128C-AC5B-4C09-9CB1-18BF860350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68417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43D39E-B919-46CC-BAEB-7EA2C74A2810}" type="datetimeFigureOut">
              <a:rPr lang="en-US">
                <a:solidFill>
                  <a:prstClr val="black">
                    <a:tint val="75000"/>
                  </a:prstClr>
                </a:solidFill>
              </a:rPr>
              <a:pPr>
                <a:defRPr/>
              </a:pPr>
              <a:t>3/21/2023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75EB0FD-9D32-4518-AFA0-6EF60236FE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1911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5D28B9-C69F-4782-A306-BA20B5486686}" type="datetimeFigureOut">
              <a:rPr lang="en-US">
                <a:solidFill>
                  <a:prstClr val="black">
                    <a:tint val="75000"/>
                  </a:prstClr>
                </a:solidFill>
              </a:rPr>
              <a:pPr>
                <a:defRPr/>
              </a:pPr>
              <a:t>3/21/2023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972E33-098C-4402-90D8-F520606D81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6933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FBA6EC-095C-4DFF-B20E-4C212525BAFE}" type="datetimeFigureOut">
              <a:rPr lang="en-US">
                <a:solidFill>
                  <a:prstClr val="black">
                    <a:tint val="75000"/>
                  </a:prstClr>
                </a:solidFill>
              </a:rPr>
              <a:pPr>
                <a:defRPr/>
              </a:pPr>
              <a:t>3/21/2023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DB340E1-19ED-45CB-9557-8A33436021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67705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06E3A9-1402-4895-89AD-3A4516815658}"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BAA901-5527-4F34-A7D6-FED8481E03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29206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DB1FE5-4778-477B-A7E6-D2D6C9D750D2}"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193707-F655-42F6-9A07-AA9A980E4A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88201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356350"/>
            <a:ext cx="2133600" cy="365125"/>
          </a:xfrm>
        </p:spPr>
        <p:txBody>
          <a:bodyPr/>
          <a:lstStyle>
            <a:lvl1pPr>
              <a:defRPr/>
            </a:lvl1pPr>
          </a:lstStyle>
          <a:p>
            <a:pPr>
              <a:defRPr/>
            </a:pPr>
            <a:fld id="{E248F34D-7666-4083-95AF-44255F5AD749}" type="datetimeFigureOut">
              <a:rPr lang="en-US">
                <a:solidFill>
                  <a:prstClr val="black">
                    <a:tint val="75000"/>
                  </a:prstClr>
                </a:solidFill>
              </a:rPr>
              <a:pPr>
                <a:defRPr/>
              </a:pPr>
              <a:t>3/21/2023</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pPr>
              <a:defRPr/>
            </a:pPr>
            <a:fld id="{17DFE3EC-818D-4CF1-A70E-36045C92BA4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558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F3471E-5091-42B7-9512-F9408D1C7F28}"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C2124F-627D-46FC-86F2-6B0C677E7FC6}" type="slidenum">
              <a:rPr lang="en-US" smtClean="0"/>
              <a:t>‹#›</a:t>
            </a:fld>
            <a:endParaRPr lang="en-US"/>
          </a:p>
        </p:txBody>
      </p:sp>
    </p:spTree>
    <p:extLst>
      <p:ext uri="{BB962C8B-B14F-4D97-AF65-F5344CB8AC3E}">
        <p14:creationId xmlns:p14="http://schemas.microsoft.com/office/powerpoint/2010/main" val="39442548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16E3349-59E1-4880-BCE6-CDDB827E59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9404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2027238"/>
            <a:ext cx="8229600" cy="399256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187FC6-A0D8-A146-BAF3-14BDAE21BE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6904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D782CD-2770-4934-8594-892789EB36DA}"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0C8F11-CFAB-4A37-8B14-7C2F149A0A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542375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C27C75B-4540-41B2-81C7-BC7F21663CE5}"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0F02C3-5BB3-4198-BAED-F2AECC11C2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004086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58502C-5EED-40A2-896C-018752650D1D}"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CF8E61-4E1C-4617-8966-87CD7B099C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58624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304AD9A-CA58-4790-B3A6-6E49BB84DF99}" type="datetimeFigureOut">
              <a:rPr lang="en-US">
                <a:solidFill>
                  <a:prstClr val="black">
                    <a:tint val="75000"/>
                  </a:prstClr>
                </a:solidFill>
              </a:rPr>
              <a:pPr>
                <a:defRPr/>
              </a:pPr>
              <a:t>3/21/2023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2D5182-AC42-416B-9766-9324FE30BF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85267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4ACE6C7-26C7-44B9-9C71-63B94D876183}" type="datetimeFigureOut">
              <a:rPr lang="en-US">
                <a:solidFill>
                  <a:prstClr val="black">
                    <a:tint val="75000"/>
                  </a:prstClr>
                </a:solidFill>
              </a:rPr>
              <a:pPr>
                <a:defRPr/>
              </a:pPr>
              <a:t>3/21/2023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9AF3539-C460-41BE-AC14-417D2FC431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29208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64891A-C585-4759-B3CE-FD35EECAB58B}" type="datetimeFigureOut">
              <a:rPr lang="en-US">
                <a:solidFill>
                  <a:prstClr val="black">
                    <a:tint val="75000"/>
                  </a:prstClr>
                </a:solidFill>
              </a:rPr>
              <a:pPr>
                <a:defRPr/>
              </a:pPr>
              <a:t>3/21/2023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87E128C-AC5B-4C09-9CB1-18BF860350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43820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43D39E-B919-46CC-BAEB-7EA2C74A2810}" type="datetimeFigureOut">
              <a:rPr lang="en-US">
                <a:solidFill>
                  <a:prstClr val="black">
                    <a:tint val="75000"/>
                  </a:prstClr>
                </a:solidFill>
              </a:rPr>
              <a:pPr>
                <a:defRPr/>
              </a:pPr>
              <a:t>3/21/2023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75EB0FD-9D32-4518-AFA0-6EF60236FE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74859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5D28B9-C69F-4782-A306-BA20B5486686}" type="datetimeFigureOut">
              <a:rPr lang="en-US">
                <a:solidFill>
                  <a:prstClr val="black">
                    <a:tint val="75000"/>
                  </a:prstClr>
                </a:solidFill>
              </a:rPr>
              <a:pPr>
                <a:defRPr/>
              </a:pPr>
              <a:t>3/21/2023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972E33-098C-4402-90D8-F520606D81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00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F3471E-5091-42B7-9512-F9408D1C7F28}"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C2124F-627D-46FC-86F2-6B0C677E7FC6}" type="slidenum">
              <a:rPr lang="en-US" smtClean="0"/>
              <a:t>‹#›</a:t>
            </a:fld>
            <a:endParaRPr lang="en-US"/>
          </a:p>
        </p:txBody>
      </p:sp>
    </p:spTree>
    <p:extLst>
      <p:ext uri="{BB962C8B-B14F-4D97-AF65-F5344CB8AC3E}">
        <p14:creationId xmlns:p14="http://schemas.microsoft.com/office/powerpoint/2010/main" val="35194839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FBA6EC-095C-4DFF-B20E-4C212525BAFE}" type="datetimeFigureOut">
              <a:rPr lang="en-US">
                <a:solidFill>
                  <a:prstClr val="black">
                    <a:tint val="75000"/>
                  </a:prstClr>
                </a:solidFill>
              </a:rPr>
              <a:pPr>
                <a:defRPr/>
              </a:pPr>
              <a:t>3/21/2023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DB340E1-19ED-45CB-9557-8A33436021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79303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06E3A9-1402-4895-89AD-3A4516815658}"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BAA901-5527-4F34-A7D6-FED8481E03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65566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DB1FE5-4778-477B-A7E6-D2D6C9D750D2}"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193707-F655-42F6-9A07-AA9A980E4A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35113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356350"/>
            <a:ext cx="2133600" cy="365125"/>
          </a:xfrm>
        </p:spPr>
        <p:txBody>
          <a:bodyPr/>
          <a:lstStyle>
            <a:lvl1pPr>
              <a:defRPr/>
            </a:lvl1pPr>
          </a:lstStyle>
          <a:p>
            <a:pPr>
              <a:defRPr/>
            </a:pPr>
            <a:fld id="{E248F34D-7666-4083-95AF-44255F5AD749}" type="datetimeFigureOut">
              <a:rPr lang="en-US">
                <a:solidFill>
                  <a:prstClr val="black">
                    <a:tint val="75000"/>
                  </a:prstClr>
                </a:solidFill>
              </a:rPr>
              <a:pPr>
                <a:defRPr/>
              </a:pPr>
              <a:t>3/21/2023</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pPr>
              <a:defRPr/>
            </a:pPr>
            <a:fld id="{17DFE3EC-818D-4CF1-A70E-36045C92BA4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71541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16E3349-59E1-4880-BCE6-CDDB827E59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42021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2027238"/>
            <a:ext cx="8229600" cy="399256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187FC6-A0D8-A146-BAF3-14BDAE21BE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204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3471E-5091-42B7-9512-F9408D1C7F28}"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C2124F-627D-46FC-86F2-6B0C677E7FC6}" type="slidenum">
              <a:rPr lang="en-US" smtClean="0"/>
              <a:t>‹#›</a:t>
            </a:fld>
            <a:endParaRPr lang="en-US"/>
          </a:p>
        </p:txBody>
      </p:sp>
    </p:spTree>
    <p:extLst>
      <p:ext uri="{BB962C8B-B14F-4D97-AF65-F5344CB8AC3E}">
        <p14:creationId xmlns:p14="http://schemas.microsoft.com/office/powerpoint/2010/main" val="151637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F3471E-5091-42B7-9512-F9408D1C7F28}"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2124F-627D-46FC-86F2-6B0C677E7FC6}" type="slidenum">
              <a:rPr lang="en-US" smtClean="0"/>
              <a:t>‹#›</a:t>
            </a:fld>
            <a:endParaRPr lang="en-US"/>
          </a:p>
        </p:txBody>
      </p:sp>
    </p:spTree>
    <p:extLst>
      <p:ext uri="{BB962C8B-B14F-4D97-AF65-F5344CB8AC3E}">
        <p14:creationId xmlns:p14="http://schemas.microsoft.com/office/powerpoint/2010/main" val="748467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F3471E-5091-42B7-9512-F9408D1C7F28}"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2124F-627D-46FC-86F2-6B0C677E7FC6}" type="slidenum">
              <a:rPr lang="en-US" smtClean="0"/>
              <a:t>‹#›</a:t>
            </a:fld>
            <a:endParaRPr lang="en-US"/>
          </a:p>
        </p:txBody>
      </p:sp>
    </p:spTree>
    <p:extLst>
      <p:ext uri="{BB962C8B-B14F-4D97-AF65-F5344CB8AC3E}">
        <p14:creationId xmlns:p14="http://schemas.microsoft.com/office/powerpoint/2010/main" val="214321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3471E-5091-42B7-9512-F9408D1C7F28}" type="datetimeFigureOut">
              <a:rPr lang="en-US" smtClean="0"/>
              <a:t>3/21/2023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124F-627D-46FC-86F2-6B0C677E7FC6}" type="slidenum">
              <a:rPr lang="en-US" smtClean="0"/>
              <a:t>‹#›</a:t>
            </a:fld>
            <a:endParaRPr lang="en-US"/>
          </a:p>
        </p:txBody>
      </p:sp>
    </p:spTree>
    <p:extLst>
      <p:ext uri="{BB962C8B-B14F-4D97-AF65-F5344CB8AC3E}">
        <p14:creationId xmlns:p14="http://schemas.microsoft.com/office/powerpoint/2010/main" val="3517555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EC71E4C-AD85-4737-83B7-FBB1112DFF65}" type="datetime1">
              <a:rPr lang="en-US" smtClean="0">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090D1EA-62C8-48B0-ADEA-78D662210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54244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866AF3-C032-43FD-9A65-A8B56A459FBE}"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090D1EA-62C8-48B0-ADEA-78D662210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539840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866AF3-C032-43FD-9A65-A8B56A459FBE}"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090D1EA-62C8-48B0-ADEA-78D662210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158318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866AF3-C032-43FD-9A65-A8B56A459FBE}" type="datetimeFigureOut">
              <a:rPr lang="en-US">
                <a:solidFill>
                  <a:prstClr val="black">
                    <a:tint val="75000"/>
                  </a:prstClr>
                </a:solidFill>
              </a:rPr>
              <a:pPr>
                <a:defRPr/>
              </a:pPr>
              <a:t>3/21/2023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090D1EA-62C8-48B0-ADEA-78D662210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483938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video.about.com/ibdcrohns/Digestion.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7739"/>
            <a:ext cx="9296400" cy="687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457200"/>
            <a:ext cx="8610600" cy="1323439"/>
          </a:xfrm>
          <a:prstGeom prst="rect">
            <a:avLst/>
          </a:prstGeom>
          <a:noFill/>
        </p:spPr>
        <p:txBody>
          <a:bodyPr wrap="square" rtlCol="0">
            <a:spAutoFit/>
          </a:bodyPr>
          <a:lstStyle/>
          <a:p>
            <a:pPr algn="ctr"/>
            <a:r>
              <a:rPr lang="en-US" sz="4000" dirty="0">
                <a:latin typeface="Museo Slab 500" panose="02000000000000000000" pitchFamily="50" charset="0"/>
              </a:rPr>
              <a:t>Colorectal cancer prevention in the Alaska </a:t>
            </a:r>
            <a:r>
              <a:rPr lang="en-US" sz="4000" dirty="0" smtClean="0">
                <a:latin typeface="Museo Slab 500" panose="02000000000000000000" pitchFamily="50" charset="0"/>
              </a:rPr>
              <a:t>Tribal Health </a:t>
            </a:r>
            <a:r>
              <a:rPr lang="en-US" sz="4000" dirty="0">
                <a:latin typeface="Museo Slab 500" panose="02000000000000000000" pitchFamily="50" charset="0"/>
              </a:rPr>
              <a:t>System</a:t>
            </a:r>
            <a:endParaRPr lang="en-US" sz="7200" dirty="0">
              <a:latin typeface="Museo Slab 500" panose="02000000000000000000" pitchFamily="50" charset="0"/>
            </a:endParaRPr>
          </a:p>
        </p:txBody>
      </p:sp>
      <p:sp>
        <p:nvSpPr>
          <p:cNvPr id="3" name="TextBox 2"/>
          <p:cNvSpPr txBox="1"/>
          <p:nvPr/>
        </p:nvSpPr>
        <p:spPr>
          <a:xfrm>
            <a:off x="2476501" y="6258025"/>
            <a:ext cx="4953000" cy="369332"/>
          </a:xfrm>
          <a:prstGeom prst="rect">
            <a:avLst/>
          </a:prstGeom>
          <a:noFill/>
        </p:spPr>
        <p:txBody>
          <a:bodyPr wrap="square" rtlCol="0">
            <a:spAutoFit/>
          </a:bodyPr>
          <a:lstStyle/>
          <a:p>
            <a:endParaRPr lang="en-US" dirty="0"/>
          </a:p>
        </p:txBody>
      </p:sp>
      <p:sp>
        <p:nvSpPr>
          <p:cNvPr id="6" name="TextBox 5"/>
          <p:cNvSpPr txBox="1"/>
          <p:nvPr/>
        </p:nvSpPr>
        <p:spPr>
          <a:xfrm>
            <a:off x="3200400" y="6297682"/>
            <a:ext cx="3733799" cy="461665"/>
          </a:xfrm>
          <a:prstGeom prst="rect">
            <a:avLst/>
          </a:prstGeom>
          <a:noFill/>
        </p:spPr>
        <p:txBody>
          <a:bodyPr wrap="square" rtlCol="0">
            <a:spAutoFit/>
          </a:bodyPr>
          <a:lstStyle/>
          <a:p>
            <a:r>
              <a:rPr lang="en-US" sz="2400" dirty="0" smtClean="0">
                <a:solidFill>
                  <a:schemeClr val="bg1"/>
                </a:solidFill>
                <a:latin typeface="+mj-lt"/>
                <a:cs typeface="Arial" panose="020B0604020202020204" pitchFamily="34" charset="0"/>
              </a:rPr>
              <a:t>Diana Redwood, PhD, MPH</a:t>
            </a:r>
          </a:p>
        </p:txBody>
      </p:sp>
      <p:pic>
        <p:nvPicPr>
          <p:cNvPr id="8" name="Picture 7" descr="V:\Administrative Stuff\Logos\ANEC Logos\ANEC_Logo_Whit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7361" y="5842716"/>
            <a:ext cx="2001837" cy="86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172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9029700" cy="1143000"/>
          </a:xfrm>
        </p:spPr>
        <p:txBody>
          <a:bodyPr>
            <a:noAutofit/>
          </a:bodyPr>
          <a:lstStyle/>
          <a:p>
            <a:pPr algn="l"/>
            <a:r>
              <a:rPr lang="en-US" sz="3600" dirty="0" smtClean="0">
                <a:latin typeface="Museo Slab 300" panose="02000000000000000000" pitchFamily="50" charset="0"/>
              </a:rPr>
              <a:t>CRC incidence is </a:t>
            </a:r>
            <a:r>
              <a:rPr lang="en-US" sz="3600" b="1" dirty="0" smtClean="0">
                <a:latin typeface="Museo Slab 300" panose="02000000000000000000" pitchFamily="50" charset="0"/>
              </a:rPr>
              <a:t>higher</a:t>
            </a:r>
            <a:r>
              <a:rPr lang="en-US" sz="3600" dirty="0" smtClean="0">
                <a:latin typeface="Museo Slab 300" panose="02000000000000000000" pitchFamily="50" charset="0"/>
              </a:rPr>
              <a:t> among Alaska Native people at every age group.</a:t>
            </a:r>
            <a:endParaRPr lang="en-US" sz="3600" dirty="0">
              <a:latin typeface="Museo Slab 300" panose="02000000000000000000" pitchFamily="50" charset="0"/>
            </a:endParaRPr>
          </a:p>
        </p:txBody>
      </p:sp>
      <p:pic>
        <p:nvPicPr>
          <p:cNvPr id="4" name="Content Placeholder 3" descr="C:\Users\lcsmayda\AppData\Local\Microsoft\Windows\INetCache\Content.Word\age_2014-2018.png"/>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981200" y="1758304"/>
            <a:ext cx="5105400" cy="4525963"/>
          </a:xfrm>
          <a:prstGeom prst="rect">
            <a:avLst/>
          </a:prstGeom>
          <a:noFill/>
          <a:ln>
            <a:noFill/>
          </a:ln>
        </p:spPr>
      </p:pic>
      <p:sp>
        <p:nvSpPr>
          <p:cNvPr id="5" name="TextBox 4"/>
          <p:cNvSpPr txBox="1"/>
          <p:nvPr/>
        </p:nvSpPr>
        <p:spPr>
          <a:xfrm>
            <a:off x="2343411" y="6488668"/>
            <a:ext cx="6800589" cy="369332"/>
          </a:xfrm>
          <a:prstGeom prst="rect">
            <a:avLst/>
          </a:prstGeom>
          <a:noFill/>
        </p:spPr>
        <p:txBody>
          <a:bodyPr wrap="square" rtlCol="0">
            <a:spAutoFit/>
          </a:bodyPr>
          <a:lstStyle/>
          <a:p>
            <a:r>
              <a:rPr lang="en-US" dirty="0">
                <a:latin typeface="Agenda Light" panose="02000603040000020004" pitchFamily="50" charset="0"/>
              </a:rPr>
              <a:t>S</a:t>
            </a:r>
            <a:r>
              <a:rPr lang="en-US" dirty="0" smtClean="0">
                <a:latin typeface="Agenda Light" panose="02000603040000020004" pitchFamily="50" charset="0"/>
              </a:rPr>
              <a:t>ource: Alaska Native 50 Year Report, Alaska Native Tumor Registry, 2021</a:t>
            </a:r>
            <a:endParaRPr lang="en-US" dirty="0">
              <a:latin typeface="Agenda Light" panose="02000603040000020004" pitchFamily="50" charset="0"/>
            </a:endParaRPr>
          </a:p>
        </p:txBody>
      </p:sp>
    </p:spTree>
    <p:extLst>
      <p:ext uri="{BB962C8B-B14F-4D97-AF65-F5344CB8AC3E}">
        <p14:creationId xmlns:p14="http://schemas.microsoft.com/office/powerpoint/2010/main" val="3502299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066799" y="1127213"/>
            <a:ext cx="6742579" cy="5349787"/>
          </a:xfrm>
          <a:prstGeom prst="rect">
            <a:avLst/>
          </a:prstGeom>
          <a:solidFill>
            <a:schemeClr val="accent1"/>
          </a:solidFill>
        </p:spPr>
      </p:pic>
      <p:sp>
        <p:nvSpPr>
          <p:cNvPr id="2" name="Title 1"/>
          <p:cNvSpPr>
            <a:spLocks noGrp="1"/>
          </p:cNvSpPr>
          <p:nvPr>
            <p:ph type="title"/>
          </p:nvPr>
        </p:nvSpPr>
        <p:spPr>
          <a:xfrm>
            <a:off x="1066799" y="152400"/>
            <a:ext cx="7315200" cy="1143000"/>
          </a:xfrm>
        </p:spPr>
        <p:txBody>
          <a:bodyPr>
            <a:noAutofit/>
          </a:bodyPr>
          <a:lstStyle/>
          <a:p>
            <a:r>
              <a:rPr lang="en-US" sz="3600" dirty="0" smtClean="0">
                <a:latin typeface="Museo Slab 300" panose="02000000000000000000" pitchFamily="50" charset="0"/>
              </a:rPr>
              <a:t>CRC incidence per 100,000 by IHS Area, 2014-2018</a:t>
            </a:r>
            <a:endParaRPr lang="en-US" sz="3600" dirty="0">
              <a:latin typeface="Museo Slab 300" panose="02000000000000000000" pitchFamily="50" charset="0"/>
            </a:endParaRPr>
          </a:p>
        </p:txBody>
      </p:sp>
      <p:sp>
        <p:nvSpPr>
          <p:cNvPr id="5" name="TextBox 4"/>
          <p:cNvSpPr txBox="1"/>
          <p:nvPr/>
        </p:nvSpPr>
        <p:spPr>
          <a:xfrm>
            <a:off x="3962400" y="6488668"/>
            <a:ext cx="5200650" cy="369332"/>
          </a:xfrm>
          <a:prstGeom prst="rect">
            <a:avLst/>
          </a:prstGeom>
          <a:noFill/>
        </p:spPr>
        <p:txBody>
          <a:bodyPr wrap="square" rtlCol="0">
            <a:spAutoFit/>
          </a:bodyPr>
          <a:lstStyle/>
          <a:p>
            <a:pPr algn="r"/>
            <a:r>
              <a:rPr lang="en-US" dirty="0" smtClean="0">
                <a:latin typeface="Agenda Light" panose="02000603040000020004" pitchFamily="50" charset="0"/>
              </a:rPr>
              <a:t>Source: </a:t>
            </a:r>
            <a:r>
              <a:rPr lang="en-US" dirty="0" err="1" smtClean="0">
                <a:latin typeface="Agenda Light" panose="02000603040000020004" pitchFamily="50" charset="0"/>
              </a:rPr>
              <a:t>Kratzer</a:t>
            </a:r>
            <a:r>
              <a:rPr lang="en-US" dirty="0" smtClean="0">
                <a:latin typeface="Agenda Light" panose="02000603040000020004" pitchFamily="50" charset="0"/>
              </a:rPr>
              <a:t> et al. Cancer Statistics for AI/AN, 2022. </a:t>
            </a:r>
            <a:endParaRPr lang="en-US" dirty="0">
              <a:latin typeface="Agenda Light" panose="02000603040000020004" pitchFamily="50" charset="0"/>
            </a:endParaRPr>
          </a:p>
        </p:txBody>
      </p:sp>
    </p:spTree>
    <p:extLst>
      <p:ext uri="{BB962C8B-B14F-4D97-AF65-F5344CB8AC3E}">
        <p14:creationId xmlns:p14="http://schemas.microsoft.com/office/powerpoint/2010/main" val="1282466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6096000" cy="1143000"/>
          </a:xfrm>
        </p:spPr>
        <p:txBody>
          <a:bodyPr/>
          <a:lstStyle/>
          <a:p>
            <a:r>
              <a:rPr lang="en-US" dirty="0" smtClean="0">
                <a:latin typeface="Museo Slab 500" panose="02000000000000000000" pitchFamily="50" charset="0"/>
              </a:rPr>
              <a:t>Risk Factors</a:t>
            </a:r>
            <a:endParaRPr lang="en-US" dirty="0">
              <a:latin typeface="Museo Slab 500" panose="02000000000000000000" pitchFamily="50" charset="0"/>
            </a:endParaRPr>
          </a:p>
        </p:txBody>
      </p:sp>
      <p:sp>
        <p:nvSpPr>
          <p:cNvPr id="5" name="Content Placeholder 2"/>
          <p:cNvSpPr txBox="1">
            <a:spLocks/>
          </p:cNvSpPr>
          <p:nvPr/>
        </p:nvSpPr>
        <p:spPr bwMode="auto">
          <a:xfrm>
            <a:off x="1066800" y="1752600"/>
            <a:ext cx="7772400" cy="45259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latin typeface="Agenda Medium" panose="02000603040000020004" pitchFamily="50" charset="0"/>
              </a:rPr>
              <a:t>Non-modifiable:</a:t>
            </a:r>
            <a:r>
              <a:rPr lang="en-US" sz="3600" dirty="0" smtClean="0">
                <a:latin typeface="Agenda Medium" panose="02000603040000020004" pitchFamily="50" charset="0"/>
              </a:rPr>
              <a:t> Age, family history</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640013"/>
            <a:ext cx="371819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909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096000" cy="1143000"/>
          </a:xfrm>
        </p:spPr>
        <p:txBody>
          <a:bodyPr/>
          <a:lstStyle/>
          <a:p>
            <a:r>
              <a:rPr lang="en-US" dirty="0" smtClean="0">
                <a:latin typeface="Museo Slab 500" panose="02000000000000000000" pitchFamily="50" charset="0"/>
              </a:rPr>
              <a:t>Risk Factors</a:t>
            </a:r>
            <a:endParaRPr lang="en-US" dirty="0">
              <a:latin typeface="Museo Slab 500" panose="02000000000000000000" pitchFamily="50" charset="0"/>
            </a:endParaRPr>
          </a:p>
        </p:txBody>
      </p:sp>
      <p:sp>
        <p:nvSpPr>
          <p:cNvPr id="5" name="Content Placeholder 2"/>
          <p:cNvSpPr txBox="1">
            <a:spLocks/>
          </p:cNvSpPr>
          <p:nvPr/>
        </p:nvSpPr>
        <p:spPr bwMode="auto">
          <a:xfrm>
            <a:off x="1066800" y="2332037"/>
            <a:ext cx="8001000" cy="45259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latin typeface="Agenda Medium" panose="02000603040000020004" pitchFamily="50" charset="0"/>
              </a:rPr>
              <a:t>Modifiable:</a:t>
            </a:r>
            <a:r>
              <a:rPr lang="en-US" sz="3600" dirty="0" smtClean="0">
                <a:latin typeface="Agenda Medium" panose="02000603040000020004" pitchFamily="50" charset="0"/>
              </a:rPr>
              <a:t> Physical </a:t>
            </a:r>
            <a:r>
              <a:rPr lang="en-US" sz="3600" dirty="0">
                <a:latin typeface="Agenda Medium" panose="02000603040000020004" pitchFamily="50" charset="0"/>
              </a:rPr>
              <a:t>inactivity, obesity, high consumption of red or processed </a:t>
            </a:r>
            <a:r>
              <a:rPr lang="en-US" sz="3600" dirty="0" smtClean="0">
                <a:latin typeface="Agenda Medium" panose="02000603040000020004" pitchFamily="50" charset="0"/>
              </a:rPr>
              <a:t>meats, </a:t>
            </a:r>
            <a:r>
              <a:rPr lang="en-US" sz="3600" dirty="0">
                <a:latin typeface="Agenda Medium" panose="02000603040000020004" pitchFamily="50" charset="0"/>
              </a:rPr>
              <a:t>low consumption of fruits and vegetables, alcohol </a:t>
            </a:r>
            <a:r>
              <a:rPr lang="en-US" sz="3600" dirty="0" smtClean="0">
                <a:latin typeface="Agenda Medium" panose="02000603040000020004" pitchFamily="50" charset="0"/>
              </a:rPr>
              <a:t>use, tobacco use </a:t>
            </a:r>
            <a:endParaRPr lang="en-US" sz="3600" dirty="0">
              <a:latin typeface="Agenda Medium" panose="02000603040000020004" pitchFamily="50" charset="0"/>
            </a:endParaRPr>
          </a:p>
        </p:txBody>
      </p:sp>
    </p:spTree>
    <p:extLst>
      <p:ext uri="{BB962C8B-B14F-4D97-AF65-F5344CB8AC3E}">
        <p14:creationId xmlns:p14="http://schemas.microsoft.com/office/powerpoint/2010/main" val="4192903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useo Slab 500" panose="02000000000000000000" pitchFamily="50" charset="0"/>
              </a:rPr>
              <a:t>Possible signs of CRC</a:t>
            </a:r>
            <a:endParaRPr lang="en-US" dirty="0">
              <a:latin typeface="Museo Slab 500" panose="02000000000000000000" pitchFamily="50" charset="0"/>
            </a:endParaRPr>
          </a:p>
        </p:txBody>
      </p:sp>
      <p:sp>
        <p:nvSpPr>
          <p:cNvPr id="3" name="Content Placeholder 2"/>
          <p:cNvSpPr>
            <a:spLocks noGrp="1"/>
          </p:cNvSpPr>
          <p:nvPr>
            <p:ph idx="1"/>
          </p:nvPr>
        </p:nvSpPr>
        <p:spPr>
          <a:xfrm>
            <a:off x="838200" y="2057400"/>
            <a:ext cx="7848600" cy="4572000"/>
          </a:xfrm>
        </p:spPr>
        <p:txBody>
          <a:bodyPr>
            <a:normAutofit/>
          </a:bodyPr>
          <a:lstStyle/>
          <a:p>
            <a:r>
              <a:rPr lang="en-US" sz="3600" dirty="0" smtClean="0">
                <a:latin typeface="Agenda Medium" panose="02000603040000020004" pitchFamily="50" charset="0"/>
              </a:rPr>
              <a:t>Blood </a:t>
            </a:r>
            <a:r>
              <a:rPr lang="en-US" sz="3600" dirty="0">
                <a:latin typeface="Agenda Medium" panose="02000603040000020004" pitchFamily="50" charset="0"/>
              </a:rPr>
              <a:t>in </a:t>
            </a:r>
            <a:r>
              <a:rPr lang="en-US" sz="3600" dirty="0" smtClean="0">
                <a:latin typeface="Agenda Medium" panose="02000603040000020004" pitchFamily="50" charset="0"/>
              </a:rPr>
              <a:t>stool </a:t>
            </a:r>
          </a:p>
          <a:p>
            <a:r>
              <a:rPr lang="en-US" sz="3600" dirty="0" smtClean="0">
                <a:latin typeface="Agenda Medium" panose="02000603040000020004" pitchFamily="50" charset="0"/>
              </a:rPr>
              <a:t>Diarrhea or constipation that </a:t>
            </a:r>
            <a:r>
              <a:rPr lang="en-US" sz="3600" dirty="0">
                <a:latin typeface="Agenda Medium" panose="02000603040000020004" pitchFamily="50" charset="0"/>
              </a:rPr>
              <a:t>lasts for more than a few </a:t>
            </a:r>
            <a:r>
              <a:rPr lang="en-US" sz="3600" dirty="0" smtClean="0">
                <a:latin typeface="Agenda Medium" panose="02000603040000020004" pitchFamily="50" charset="0"/>
              </a:rPr>
              <a:t>days</a:t>
            </a:r>
          </a:p>
          <a:p>
            <a:r>
              <a:rPr lang="en-US" sz="3600" dirty="0" smtClean="0">
                <a:latin typeface="Agenda Medium" panose="02000603040000020004" pitchFamily="50" charset="0"/>
              </a:rPr>
              <a:t>Frequent gas pains or bloating</a:t>
            </a:r>
          </a:p>
          <a:p>
            <a:r>
              <a:rPr lang="en-US" sz="3600" dirty="0" smtClean="0">
                <a:latin typeface="Agenda Medium" panose="02000603040000020004" pitchFamily="50" charset="0"/>
              </a:rPr>
              <a:t>Always tired</a:t>
            </a:r>
          </a:p>
          <a:p>
            <a:r>
              <a:rPr lang="en-US" sz="3600" dirty="0" smtClean="0">
                <a:latin typeface="Agenda Medium" panose="02000603040000020004" pitchFamily="50" charset="0"/>
              </a:rPr>
              <a:t>Losing weight for no reason</a:t>
            </a:r>
            <a:endParaRPr lang="en-US" sz="3600" dirty="0">
              <a:latin typeface="Agenda Medium" panose="02000603040000020004" pitchFamily="50" charset="0"/>
            </a:endParaRPr>
          </a:p>
        </p:txBody>
      </p:sp>
    </p:spTree>
    <p:extLst>
      <p:ext uri="{BB962C8B-B14F-4D97-AF65-F5344CB8AC3E}">
        <p14:creationId xmlns:p14="http://schemas.microsoft.com/office/powerpoint/2010/main" val="1599341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229600" cy="4525963"/>
          </a:xfrm>
        </p:spPr>
        <p:txBody>
          <a:bodyPr>
            <a:normAutofit/>
          </a:bodyPr>
          <a:lstStyle/>
          <a:p>
            <a:pPr marL="0" indent="0" algn="ctr">
              <a:buNone/>
            </a:pPr>
            <a:r>
              <a:rPr lang="en-US" sz="4800" dirty="0" smtClean="0">
                <a:latin typeface="Museo Slab 500" panose="02000000000000000000" pitchFamily="50" charset="0"/>
              </a:rPr>
              <a:t>Colon cancer often starts quietly, with no signs or symptoms.</a:t>
            </a:r>
            <a:endParaRPr lang="en-US" sz="4800" dirty="0">
              <a:latin typeface="Museo Slab 500" panose="02000000000000000000" pitchFamily="50" charset="0"/>
            </a:endParaRPr>
          </a:p>
        </p:txBody>
      </p:sp>
    </p:spTree>
    <p:extLst>
      <p:ext uri="{BB962C8B-B14F-4D97-AF65-F5344CB8AC3E}">
        <p14:creationId xmlns:p14="http://schemas.microsoft.com/office/powerpoint/2010/main" val="3213333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457200"/>
            <a:ext cx="8229600" cy="1143000"/>
          </a:xfrm>
        </p:spPr>
        <p:txBody>
          <a:bodyPr>
            <a:noAutofit/>
          </a:bodyPr>
          <a:lstStyle/>
          <a:p>
            <a:r>
              <a:rPr lang="en-US" sz="3500" dirty="0" smtClean="0">
                <a:latin typeface="Museo Slab 300" panose="02000000000000000000" pitchFamily="2" charset="0"/>
              </a:rPr>
              <a:t>USPSTF screening recommendations </a:t>
            </a:r>
            <a:br>
              <a:rPr lang="en-US" sz="3500" dirty="0" smtClean="0">
                <a:latin typeface="Museo Slab 300" panose="02000000000000000000" pitchFamily="2" charset="0"/>
              </a:rPr>
            </a:br>
            <a:r>
              <a:rPr lang="en-US" sz="3500" dirty="0" smtClean="0">
                <a:latin typeface="Museo Slab 300" panose="02000000000000000000" pitchFamily="2" charset="0"/>
              </a:rPr>
              <a:t>for average risk adults </a:t>
            </a:r>
            <a:endParaRPr lang="en-US" sz="3500" dirty="0">
              <a:latin typeface="Museo Slab 300" panose="02000000000000000000" pitchFamily="2" charset="0"/>
            </a:endParaRPr>
          </a:p>
        </p:txBody>
      </p:sp>
      <p:sp>
        <p:nvSpPr>
          <p:cNvPr id="3" name="Content Placeholder 2"/>
          <p:cNvSpPr>
            <a:spLocks noGrp="1"/>
          </p:cNvSpPr>
          <p:nvPr>
            <p:ph idx="1"/>
          </p:nvPr>
        </p:nvSpPr>
        <p:spPr>
          <a:xfrm>
            <a:off x="592282" y="2209800"/>
            <a:ext cx="7834745" cy="4267200"/>
          </a:xfrm>
        </p:spPr>
        <p:txBody>
          <a:bodyPr>
            <a:normAutofit/>
          </a:bodyPr>
          <a:lstStyle/>
          <a:p>
            <a:pPr marL="0" indent="0">
              <a:buNone/>
            </a:pPr>
            <a:r>
              <a:rPr lang="en-US" sz="3600" dirty="0">
                <a:latin typeface="Agenda Medium" panose="02000603040000020004" pitchFamily="2" charset="0"/>
              </a:rPr>
              <a:t>Starting at age </a:t>
            </a:r>
            <a:r>
              <a:rPr lang="en-US" sz="4800" dirty="0" smtClean="0">
                <a:latin typeface="Agenda Medium" panose="02000603040000020004" pitchFamily="2" charset="0"/>
              </a:rPr>
              <a:t>45 </a:t>
            </a:r>
            <a:r>
              <a:rPr lang="en-US" sz="3600" dirty="0" smtClean="0">
                <a:latin typeface="Agenda Medium" panose="02000603040000020004" pitchFamily="2" charset="0"/>
              </a:rPr>
              <a:t>(Alaska guidelines: age 40 for Alaska Native people)</a:t>
            </a:r>
          </a:p>
          <a:p>
            <a:pPr lvl="1"/>
            <a:r>
              <a:rPr lang="en-US" sz="3200" dirty="0">
                <a:latin typeface="Agenda Medium" panose="02000603040000020004" pitchFamily="2" charset="0"/>
              </a:rPr>
              <a:t>Screening colonoscopy every 10 years</a:t>
            </a:r>
          </a:p>
          <a:p>
            <a:pPr lvl="1"/>
            <a:r>
              <a:rPr lang="en-US" sz="3200" dirty="0" smtClean="0">
                <a:latin typeface="Agenda Medium" panose="02000603040000020004" pitchFamily="2" charset="0"/>
              </a:rPr>
              <a:t>Annual screening with high-sensitivity stool tests (FIT)</a:t>
            </a:r>
          </a:p>
          <a:p>
            <a:pPr lvl="1"/>
            <a:r>
              <a:rPr lang="en-US" sz="3200" dirty="0" smtClean="0">
                <a:latin typeface="Agenda Medium" panose="02000603040000020004" pitchFamily="2" charset="0"/>
              </a:rPr>
              <a:t>Sigmoidoscopy </a:t>
            </a:r>
            <a:r>
              <a:rPr lang="en-US" sz="3200" dirty="0">
                <a:latin typeface="Agenda Medium" panose="02000603040000020004" pitchFamily="2" charset="0"/>
              </a:rPr>
              <a:t>every 5 years, with high-sensitivity </a:t>
            </a:r>
            <a:r>
              <a:rPr lang="en-US" sz="3200" dirty="0" smtClean="0">
                <a:latin typeface="Agenda Medium" panose="02000603040000020004" pitchFamily="2" charset="0"/>
              </a:rPr>
              <a:t>FOBT every </a:t>
            </a:r>
            <a:r>
              <a:rPr lang="en-US" sz="3200" dirty="0">
                <a:latin typeface="Agenda Medium" panose="02000603040000020004" pitchFamily="2" charset="0"/>
              </a:rPr>
              <a:t>3 </a:t>
            </a:r>
            <a:r>
              <a:rPr lang="en-US" sz="3200" dirty="0" smtClean="0">
                <a:latin typeface="Agenda Medium" panose="02000603040000020004" pitchFamily="2" charset="0"/>
              </a:rPr>
              <a:t>years</a:t>
            </a:r>
            <a:endParaRPr lang="en-US" sz="3200" dirty="0">
              <a:latin typeface="Agenda Medium" panose="02000603040000020004" pitchFamily="2" charset="0"/>
            </a:endParaRPr>
          </a:p>
        </p:txBody>
      </p:sp>
    </p:spTree>
    <p:extLst>
      <p:ext uri="{BB962C8B-B14F-4D97-AF65-F5344CB8AC3E}">
        <p14:creationId xmlns:p14="http://schemas.microsoft.com/office/powerpoint/2010/main" val="717252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6553200" cy="1143000"/>
          </a:xfrm>
        </p:spPr>
        <p:txBody>
          <a:bodyPr>
            <a:noAutofit/>
          </a:bodyPr>
          <a:lstStyle/>
          <a:p>
            <a:pPr algn="l"/>
            <a:r>
              <a:rPr lang="en-US" sz="3600" dirty="0">
                <a:latin typeface="Museo Slab 500" panose="02000000000000000000" pitchFamily="50" charset="0"/>
              </a:rPr>
              <a:t>Screening Test Pros </a:t>
            </a:r>
            <a:br>
              <a:rPr lang="en-US" sz="3600" dirty="0">
                <a:latin typeface="Museo Slab 500" panose="02000000000000000000" pitchFamily="50" charset="0"/>
              </a:rPr>
            </a:br>
            <a:r>
              <a:rPr lang="en-US" sz="3600" dirty="0">
                <a:latin typeface="Museo Slab 500" panose="02000000000000000000" pitchFamily="50" charset="0"/>
              </a:rPr>
              <a:t>and Cons: Colonoscopy</a:t>
            </a:r>
            <a:endParaRPr lang="en-US" sz="3600" dirty="0">
              <a:solidFill>
                <a:schemeClr val="tx1"/>
              </a:solidFill>
              <a:latin typeface="Museo Slab 500" panose="02000000000000000000" pitchFamily="50" charset="0"/>
            </a:endParaRPr>
          </a:p>
        </p:txBody>
      </p:sp>
      <p:sp>
        <p:nvSpPr>
          <p:cNvPr id="3" name="Content Placeholder 2"/>
          <p:cNvSpPr>
            <a:spLocks noGrp="1"/>
          </p:cNvSpPr>
          <p:nvPr>
            <p:ph idx="1"/>
          </p:nvPr>
        </p:nvSpPr>
        <p:spPr>
          <a:xfrm>
            <a:off x="381000" y="3202935"/>
            <a:ext cx="4572000" cy="3807465"/>
          </a:xfrm>
        </p:spPr>
        <p:txBody>
          <a:bodyPr/>
          <a:lstStyle/>
          <a:p>
            <a:pPr marL="0" indent="0">
              <a:buNone/>
            </a:pPr>
            <a:r>
              <a:rPr lang="en-US" sz="3000" dirty="0">
                <a:latin typeface="Agenda Medium" panose="02000603040000020004" pitchFamily="2" charset="0"/>
              </a:rPr>
              <a:t>Only required </a:t>
            </a:r>
            <a:r>
              <a:rPr lang="en-US" sz="3000" dirty="0" smtClean="0">
                <a:latin typeface="Agenda Medium" panose="02000603040000020004" pitchFamily="2" charset="0"/>
              </a:rPr>
              <a:t>every 5-10 </a:t>
            </a:r>
            <a:r>
              <a:rPr lang="en-US" sz="3000" dirty="0">
                <a:latin typeface="Agenda Medium" panose="02000603040000020004" pitchFamily="2" charset="0"/>
              </a:rPr>
              <a:t>years</a:t>
            </a:r>
          </a:p>
          <a:p>
            <a:pPr marL="0" indent="0">
              <a:buNone/>
            </a:pPr>
            <a:r>
              <a:rPr lang="en-US" sz="3000" dirty="0">
                <a:latin typeface="Agenda Medium" panose="02000603040000020004" pitchFamily="2" charset="0"/>
              </a:rPr>
              <a:t>Can detect and remove precancerous growths</a:t>
            </a:r>
          </a:p>
        </p:txBody>
      </p:sp>
      <p:sp>
        <p:nvSpPr>
          <p:cNvPr id="6" name="Content Placeholder 2"/>
          <p:cNvSpPr txBox="1">
            <a:spLocks/>
          </p:cNvSpPr>
          <p:nvPr/>
        </p:nvSpPr>
        <p:spPr bwMode="auto">
          <a:xfrm>
            <a:off x="4931339" y="2332037"/>
            <a:ext cx="411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3000" b="0" i="0" u="none" strike="noStrike" kern="1200" cap="none" spc="0" normalizeH="0" baseline="0" noProof="0" dirty="0" smtClean="0">
                <a:ln>
                  <a:noFill/>
                </a:ln>
                <a:solidFill>
                  <a:prstClr val="black"/>
                </a:solidFill>
                <a:effectLst/>
                <a:uLnTx/>
                <a:uFillTx/>
                <a:latin typeface="Agenda Medium" panose="02000603040000020004" pitchFamily="2" charset="0"/>
              </a:rPr>
              <a:t>More </a:t>
            </a:r>
            <a:r>
              <a:rPr kumimoji="0" lang="en-US" sz="3000" b="0" i="0" u="none" strike="noStrike" kern="1200" cap="none" spc="0" normalizeH="0" baseline="0" noProof="0" dirty="0">
                <a:ln>
                  <a:noFill/>
                </a:ln>
                <a:solidFill>
                  <a:prstClr val="black"/>
                </a:solidFill>
                <a:effectLst/>
                <a:uLnTx/>
                <a:uFillTx/>
                <a:latin typeface="Agenda Medium" panose="02000603040000020004" pitchFamily="2" charset="0"/>
              </a:rPr>
              <a:t>invasive and more risk of complications</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3000" b="0" i="0" u="none" strike="noStrike" kern="1200" cap="none" spc="0" normalizeH="0" baseline="0" noProof="0" dirty="0">
                <a:ln>
                  <a:noFill/>
                </a:ln>
                <a:solidFill>
                  <a:prstClr val="black"/>
                </a:solidFill>
                <a:effectLst/>
                <a:uLnTx/>
                <a:uFillTx/>
                <a:latin typeface="Agenda Medium" panose="02000603040000020004" pitchFamily="2" charset="0"/>
              </a:rPr>
              <a:t>Resource intensive</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3000" b="0" i="0" u="none" strike="noStrike" kern="1200" cap="none" spc="0" normalizeH="0" baseline="0" noProof="0" dirty="0">
                <a:ln>
                  <a:noFill/>
                </a:ln>
                <a:solidFill>
                  <a:prstClr val="black"/>
                </a:solidFill>
                <a:effectLst/>
                <a:uLnTx/>
                <a:uFillTx/>
                <a:latin typeface="Agenda Medium" panose="02000603040000020004" pitchFamily="2" charset="0"/>
              </a:rPr>
              <a:t>Not </a:t>
            </a:r>
            <a:r>
              <a:rPr kumimoji="0" lang="en-US" sz="3000" b="0" i="0" u="none" strike="noStrike" kern="1200" cap="none" spc="0" normalizeH="0" baseline="0" noProof="0" dirty="0" smtClean="0">
                <a:ln>
                  <a:noFill/>
                </a:ln>
                <a:solidFill>
                  <a:prstClr val="black"/>
                </a:solidFill>
                <a:effectLst/>
                <a:uLnTx/>
                <a:uFillTx/>
                <a:latin typeface="Agenda Medium" panose="02000603040000020004" pitchFamily="2" charset="0"/>
              </a:rPr>
              <a:t>always available</a:t>
            </a:r>
            <a:endParaRPr kumimoji="0" lang="en-US" sz="3000" b="0" i="0" u="none" strike="noStrike" kern="1200" cap="none" spc="0" normalizeH="0" baseline="0" noProof="0" dirty="0">
              <a:ln>
                <a:noFill/>
              </a:ln>
              <a:solidFill>
                <a:prstClr val="black"/>
              </a:solidFill>
              <a:effectLst/>
              <a:uLnTx/>
              <a:uFillTx/>
              <a:latin typeface="Agenda Medium" panose="02000603040000020004" pitchFamily="2"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3000" b="0" i="0" u="none" strike="noStrike" kern="1200" cap="none" spc="0" normalizeH="0" baseline="0" noProof="0" dirty="0">
                <a:ln>
                  <a:noFill/>
                </a:ln>
                <a:solidFill>
                  <a:prstClr val="black"/>
                </a:solidFill>
                <a:effectLst/>
                <a:uLnTx/>
                <a:uFillTx/>
                <a:latin typeface="Agenda Medium" panose="02000603040000020004" pitchFamily="2" charset="0"/>
              </a:rPr>
              <a:t>Not all patients will do</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1067" y="2205803"/>
            <a:ext cx="993866" cy="935003"/>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5400" y="2177697"/>
            <a:ext cx="1037732" cy="963109"/>
          </a:xfrm>
          <a:prstGeom prst="rect">
            <a:avLst/>
          </a:prstGeom>
        </p:spPr>
      </p:pic>
      <p:cxnSp>
        <p:nvCxnSpPr>
          <p:cNvPr id="16" name="Straight Connector 15"/>
          <p:cNvCxnSpPr/>
          <p:nvPr/>
        </p:nvCxnSpPr>
        <p:spPr>
          <a:xfrm>
            <a:off x="4724400" y="3202935"/>
            <a:ext cx="0" cy="2969265"/>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3240" y="51226"/>
            <a:ext cx="2097133" cy="2007703"/>
          </a:xfrm>
          <a:prstGeom prst="rect">
            <a:avLst/>
          </a:prstGeom>
        </p:spPr>
      </p:pic>
    </p:spTree>
    <p:extLst>
      <p:ext uri="{BB962C8B-B14F-4D97-AF65-F5344CB8AC3E}">
        <p14:creationId xmlns:p14="http://schemas.microsoft.com/office/powerpoint/2010/main" val="436131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134"/>
            <a:ext cx="6553200" cy="1143000"/>
          </a:xfrm>
        </p:spPr>
        <p:txBody>
          <a:bodyPr>
            <a:normAutofit fontScale="90000"/>
          </a:bodyPr>
          <a:lstStyle/>
          <a:p>
            <a:pPr algn="l"/>
            <a:r>
              <a:rPr lang="en-US" dirty="0" smtClean="0">
                <a:solidFill>
                  <a:schemeClr val="tx1"/>
                </a:solidFill>
                <a:latin typeface="Museo Slab 500" panose="02000000000000000000" pitchFamily="50" charset="0"/>
              </a:rPr>
              <a:t>Advantages of </a:t>
            </a:r>
            <a:r>
              <a:rPr lang="en-US" dirty="0" smtClean="0">
                <a:solidFill>
                  <a:schemeClr val="tx1"/>
                </a:solidFill>
                <a:latin typeface="Museo Slab 500" panose="02000000000000000000" pitchFamily="50" charset="0"/>
              </a:rPr>
              <a:t>Stool </a:t>
            </a:r>
            <a:br>
              <a:rPr lang="en-US" dirty="0" smtClean="0">
                <a:solidFill>
                  <a:schemeClr val="tx1"/>
                </a:solidFill>
                <a:latin typeface="Museo Slab 500" panose="02000000000000000000" pitchFamily="50" charset="0"/>
              </a:rPr>
            </a:br>
            <a:r>
              <a:rPr lang="en-US" dirty="0" smtClean="0">
                <a:solidFill>
                  <a:schemeClr val="tx1"/>
                </a:solidFill>
                <a:latin typeface="Museo Slab 500" panose="02000000000000000000" pitchFamily="50" charset="0"/>
              </a:rPr>
              <a:t>Tests</a:t>
            </a:r>
            <a:endParaRPr lang="en-US" dirty="0">
              <a:solidFill>
                <a:schemeClr val="tx1"/>
              </a:solidFill>
              <a:latin typeface="Museo Slab 500" panose="02000000000000000000" pitchFamily="50" charset="0"/>
            </a:endParaRPr>
          </a:p>
        </p:txBody>
      </p:sp>
      <p:sp>
        <p:nvSpPr>
          <p:cNvPr id="3" name="Content Placeholder 2"/>
          <p:cNvSpPr>
            <a:spLocks noGrp="1"/>
          </p:cNvSpPr>
          <p:nvPr>
            <p:ph idx="1"/>
          </p:nvPr>
        </p:nvSpPr>
        <p:spPr>
          <a:xfrm>
            <a:off x="685800" y="1828800"/>
            <a:ext cx="7848600" cy="4926775"/>
          </a:xfrm>
        </p:spPr>
        <p:txBody>
          <a:bodyPr>
            <a:normAutofit/>
          </a:bodyPr>
          <a:lstStyle/>
          <a:p>
            <a:pPr>
              <a:buFont typeface="Calibri" pitchFamily="34" charset="0"/>
              <a:buChar char="+"/>
            </a:pPr>
            <a:r>
              <a:rPr lang="en-US" sz="3000" dirty="0" smtClean="0">
                <a:solidFill>
                  <a:schemeClr val="tx1"/>
                </a:solidFill>
                <a:latin typeface="Agenda Medium" panose="02000603040000020004" pitchFamily="2" charset="0"/>
              </a:rPr>
              <a:t>Quick to use, done at home</a:t>
            </a:r>
            <a:endParaRPr lang="en-US" sz="3000" dirty="0">
              <a:solidFill>
                <a:schemeClr val="tx1"/>
              </a:solidFill>
              <a:latin typeface="Agenda Medium" panose="02000603040000020004" pitchFamily="2" charset="0"/>
            </a:endParaRPr>
          </a:p>
          <a:p>
            <a:pPr>
              <a:buFont typeface="Calibri" pitchFamily="34" charset="0"/>
              <a:buChar char="+"/>
            </a:pPr>
            <a:r>
              <a:rPr lang="en-US" sz="3000" dirty="0">
                <a:solidFill>
                  <a:schemeClr val="tx1"/>
                </a:solidFill>
                <a:latin typeface="Agenda Medium" panose="02000603040000020004" pitchFamily="2" charset="0"/>
              </a:rPr>
              <a:t>No dietary or medication restrictions</a:t>
            </a:r>
          </a:p>
          <a:p>
            <a:pPr>
              <a:buFont typeface="Calibri" pitchFamily="34" charset="0"/>
              <a:buChar char="+"/>
            </a:pPr>
            <a:r>
              <a:rPr lang="en-US" sz="3000" dirty="0" smtClean="0">
                <a:solidFill>
                  <a:schemeClr val="tx1"/>
                </a:solidFill>
                <a:latin typeface="Agenda Medium" panose="02000603040000020004" pitchFamily="2" charset="0"/>
              </a:rPr>
              <a:t>No </a:t>
            </a:r>
            <a:r>
              <a:rPr lang="en-US" sz="3000" dirty="0">
                <a:solidFill>
                  <a:schemeClr val="tx1"/>
                </a:solidFill>
                <a:latin typeface="Agenda Medium" panose="02000603040000020004" pitchFamily="2" charset="0"/>
              </a:rPr>
              <a:t>bowel preparation</a:t>
            </a:r>
          </a:p>
          <a:p>
            <a:pPr>
              <a:buFont typeface="Calibri" pitchFamily="34" charset="0"/>
              <a:buChar char="+"/>
            </a:pPr>
            <a:r>
              <a:rPr lang="en-US" altLang="en-US" sz="3000" dirty="0" smtClean="0">
                <a:solidFill>
                  <a:schemeClr val="tx1"/>
                </a:solidFill>
                <a:latin typeface="Agenda Medium" panose="02000603040000020004" pitchFamily="2" charset="0"/>
              </a:rPr>
              <a:t>Non-invasive </a:t>
            </a:r>
            <a:r>
              <a:rPr lang="en-US" altLang="en-US" sz="3000" dirty="0">
                <a:solidFill>
                  <a:schemeClr val="tx1"/>
                </a:solidFill>
                <a:latin typeface="Agenda Medium" panose="02000603040000020004" pitchFamily="2" charset="0"/>
              </a:rPr>
              <a:t>– no risk of pain, bleeding, perforation</a:t>
            </a:r>
          </a:p>
          <a:p>
            <a:pPr>
              <a:buFont typeface="Calibri" pitchFamily="34" charset="0"/>
              <a:buChar char="+"/>
            </a:pPr>
            <a:r>
              <a:rPr lang="en-US" altLang="en-US" sz="3000" dirty="0">
                <a:solidFill>
                  <a:schemeClr val="tx1"/>
                </a:solidFill>
                <a:latin typeface="Agenda Medium" panose="02000603040000020004" pitchFamily="2" charset="0"/>
              </a:rPr>
              <a:t>No need for patient travel, time off work, </a:t>
            </a:r>
            <a:r>
              <a:rPr lang="en-US" altLang="en-US" sz="3000" dirty="0" smtClean="0">
                <a:solidFill>
                  <a:schemeClr val="tx1"/>
                </a:solidFill>
                <a:latin typeface="Agenda Medium" panose="02000603040000020004" pitchFamily="2" charset="0"/>
              </a:rPr>
              <a:t>help </a:t>
            </a:r>
            <a:r>
              <a:rPr lang="en-US" altLang="en-US" sz="3000" dirty="0">
                <a:solidFill>
                  <a:schemeClr val="tx1"/>
                </a:solidFill>
                <a:latin typeface="Agenda Medium" panose="02000603040000020004" pitchFamily="2" charset="0"/>
              </a:rPr>
              <a:t>getting home after the procedure</a:t>
            </a:r>
          </a:p>
          <a:p>
            <a:pPr>
              <a:buFont typeface="Calibri" pitchFamily="34" charset="0"/>
              <a:buChar char="+"/>
            </a:pPr>
            <a:r>
              <a:rPr lang="en-US" altLang="en-US" sz="3000" dirty="0">
                <a:solidFill>
                  <a:schemeClr val="tx1"/>
                </a:solidFill>
                <a:latin typeface="Agenda Medium" panose="02000603040000020004" pitchFamily="2" charset="0"/>
              </a:rPr>
              <a:t>Reduces need for colonoscopies – required only if stool </a:t>
            </a:r>
            <a:r>
              <a:rPr lang="en-US" altLang="en-US" sz="3000" dirty="0" smtClean="0">
                <a:solidFill>
                  <a:schemeClr val="tx1"/>
                </a:solidFill>
                <a:latin typeface="Agenda Medium" panose="02000603040000020004" pitchFamily="2" charset="0"/>
              </a:rPr>
              <a:t>testing </a:t>
            </a:r>
            <a:r>
              <a:rPr lang="en-US" altLang="en-US" sz="3000" dirty="0">
                <a:solidFill>
                  <a:schemeClr val="tx1"/>
                </a:solidFill>
                <a:latin typeface="Agenda Medium" panose="02000603040000020004" pitchFamily="2" charset="0"/>
              </a:rPr>
              <a:t>is </a:t>
            </a:r>
            <a:r>
              <a:rPr lang="en-US" altLang="en-US" sz="3000" dirty="0" smtClean="0">
                <a:solidFill>
                  <a:schemeClr val="tx1"/>
                </a:solidFill>
                <a:latin typeface="Agenda Medium" panose="02000603040000020004" pitchFamily="2" charset="0"/>
              </a:rPr>
              <a:t>abnormal</a:t>
            </a:r>
            <a:endParaRPr lang="en-US" altLang="en-US" sz="3000" dirty="0">
              <a:solidFill>
                <a:schemeClr val="tx1"/>
              </a:solidFill>
              <a:latin typeface="Agenda Medium" panose="02000603040000020004" pitchFamily="2"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228600"/>
            <a:ext cx="2641438" cy="1905000"/>
          </a:xfrm>
          <a:prstGeom prst="rect">
            <a:avLst/>
          </a:prstGeom>
        </p:spPr>
      </p:pic>
    </p:spTree>
    <p:extLst>
      <p:ext uri="{BB962C8B-B14F-4D97-AF65-F5344CB8AC3E}">
        <p14:creationId xmlns:p14="http://schemas.microsoft.com/office/powerpoint/2010/main" val="3392580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Museo Slab 500" panose="02000000000000000000" pitchFamily="50" charset="0"/>
              </a:rPr>
              <a:t>Why to include </a:t>
            </a:r>
            <a:r>
              <a:rPr lang="en-US" dirty="0" smtClean="0">
                <a:solidFill>
                  <a:schemeClr val="tx1"/>
                </a:solidFill>
                <a:latin typeface="Museo Slab 500" panose="02000000000000000000" pitchFamily="50" charset="0"/>
              </a:rPr>
              <a:t>stool tests </a:t>
            </a:r>
            <a:r>
              <a:rPr lang="en-US" dirty="0" smtClean="0">
                <a:solidFill>
                  <a:schemeClr val="tx1"/>
                </a:solidFill>
                <a:latin typeface="Museo Slab 500" panose="02000000000000000000" pitchFamily="50" charset="0"/>
              </a:rPr>
              <a:t>in </a:t>
            </a:r>
            <a:r>
              <a:rPr lang="en-US" dirty="0" smtClean="0">
                <a:solidFill>
                  <a:schemeClr val="tx1"/>
                </a:solidFill>
                <a:latin typeface="Museo Slab 500" panose="02000000000000000000" pitchFamily="50" charset="0"/>
              </a:rPr>
              <a:t>screening programs?</a:t>
            </a:r>
            <a:endParaRPr lang="en-US" dirty="0">
              <a:solidFill>
                <a:schemeClr val="tx1"/>
              </a:solidFill>
              <a:latin typeface="Museo Slab 500" panose="02000000000000000000" pitchFamily="50" charset="0"/>
            </a:endParaRPr>
          </a:p>
        </p:txBody>
      </p:sp>
      <p:sp>
        <p:nvSpPr>
          <p:cNvPr id="3" name="Content Placeholder 2"/>
          <p:cNvSpPr>
            <a:spLocks noGrp="1"/>
          </p:cNvSpPr>
          <p:nvPr>
            <p:ph idx="1"/>
          </p:nvPr>
        </p:nvSpPr>
        <p:spPr>
          <a:xfrm>
            <a:off x="381000" y="1905000"/>
            <a:ext cx="8686800" cy="4525963"/>
          </a:xfrm>
        </p:spPr>
        <p:txBody>
          <a:bodyPr>
            <a:normAutofit/>
          </a:bodyPr>
          <a:lstStyle/>
          <a:p>
            <a:r>
              <a:rPr lang="en-US" dirty="0" smtClean="0">
                <a:solidFill>
                  <a:schemeClr val="tx1"/>
                </a:solidFill>
                <a:latin typeface="Agenda Medium" panose="02000603040000020004" pitchFamily="2" charset="0"/>
              </a:rPr>
              <a:t>Can screen more people</a:t>
            </a:r>
          </a:p>
          <a:p>
            <a:r>
              <a:rPr lang="en-US" altLang="en-US" dirty="0" smtClean="0">
                <a:solidFill>
                  <a:schemeClr val="tx1"/>
                </a:solidFill>
                <a:latin typeface="Agenda Medium" panose="02000603040000020004" pitchFamily="2" charset="0"/>
              </a:rPr>
              <a:t>Many </a:t>
            </a:r>
            <a:r>
              <a:rPr lang="en-US" altLang="en-US" dirty="0">
                <a:solidFill>
                  <a:schemeClr val="tx1"/>
                </a:solidFill>
                <a:latin typeface="Agenda Medium" panose="02000603040000020004" pitchFamily="2" charset="0"/>
              </a:rPr>
              <a:t>patients face colonoscopy barriers or not willing</a:t>
            </a:r>
          </a:p>
          <a:p>
            <a:r>
              <a:rPr lang="en-US" dirty="0" smtClean="0">
                <a:solidFill>
                  <a:schemeClr val="tx1"/>
                </a:solidFill>
                <a:latin typeface="Agenda Medium" panose="02000603040000020004" pitchFamily="2" charset="0"/>
              </a:rPr>
              <a:t>Allows patients more choice in screening </a:t>
            </a:r>
            <a:r>
              <a:rPr lang="en-US" dirty="0" smtClean="0">
                <a:solidFill>
                  <a:schemeClr val="tx1"/>
                </a:solidFill>
                <a:latin typeface="Agenda Medium" panose="02000603040000020004" pitchFamily="2" charset="0"/>
              </a:rPr>
              <a:t>options, and can be done at home</a:t>
            </a:r>
          </a:p>
          <a:p>
            <a:r>
              <a:rPr lang="en-US" altLang="en-US" dirty="0" smtClean="0">
                <a:solidFill>
                  <a:schemeClr val="tx1"/>
                </a:solidFill>
                <a:latin typeface="Agenda Medium" panose="02000603040000020004" pitchFamily="2" charset="0"/>
              </a:rPr>
              <a:t>Focus on colonoscopy along is associated with low screening rates in a number of studies</a:t>
            </a:r>
            <a:endParaRPr lang="en-US" altLang="en-US" dirty="0" smtClean="0">
              <a:solidFill>
                <a:schemeClr val="tx1"/>
              </a:solidFill>
              <a:latin typeface="Agenda Medium" panose="02000603040000020004" pitchFamily="2" charset="0"/>
            </a:endParaRPr>
          </a:p>
        </p:txBody>
      </p:sp>
    </p:spTree>
    <p:extLst>
      <p:ext uri="{BB962C8B-B14F-4D97-AF65-F5344CB8AC3E}">
        <p14:creationId xmlns:p14="http://schemas.microsoft.com/office/powerpoint/2010/main" val="2977553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useo Slab 300" panose="02000000000000000000" pitchFamily="50" charset="0"/>
              </a:rPr>
              <a:t>Disclosures</a:t>
            </a:r>
            <a:endParaRPr lang="en-US" dirty="0">
              <a:latin typeface="Museo Slab 300" panose="02000000000000000000" pitchFamily="50" charset="0"/>
            </a:endParaRPr>
          </a:p>
        </p:txBody>
      </p:sp>
      <p:sp>
        <p:nvSpPr>
          <p:cNvPr id="4" name="Content Placeholder 3"/>
          <p:cNvSpPr>
            <a:spLocks noGrp="1"/>
          </p:cNvSpPr>
          <p:nvPr>
            <p:ph idx="1"/>
          </p:nvPr>
        </p:nvSpPr>
        <p:spPr>
          <a:xfrm>
            <a:off x="457200" y="1905000"/>
            <a:ext cx="8229600" cy="4221163"/>
          </a:xfrm>
        </p:spPr>
        <p:txBody>
          <a:bodyPr/>
          <a:lstStyle/>
          <a:p>
            <a:r>
              <a:rPr lang="en-US" dirty="0">
                <a:latin typeface="Agenda Medium" panose="02000603040000020004" pitchFamily="2" charset="0"/>
              </a:rPr>
              <a:t>CDC and NIH funding</a:t>
            </a:r>
          </a:p>
          <a:p>
            <a:r>
              <a:rPr lang="en-US" dirty="0" smtClean="0">
                <a:latin typeface="Agenda Medium" panose="02000603040000020004" pitchFamily="2" charset="0"/>
              </a:rPr>
              <a:t>Exact Sciences Investigator Award</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69" y="4968864"/>
            <a:ext cx="7286661" cy="1644661"/>
          </a:xfrm>
          <a:prstGeom prst="rect">
            <a:avLst/>
          </a:prstGeom>
        </p:spPr>
      </p:pic>
      <p:pic>
        <p:nvPicPr>
          <p:cNvPr id="6" name="Picture 5"/>
          <p:cNvPicPr>
            <a:picLocks noChangeAspect="1"/>
          </p:cNvPicPr>
          <p:nvPr/>
        </p:nvPicPr>
        <p:blipFill>
          <a:blip r:embed="rId3"/>
          <a:stretch>
            <a:fillRect/>
          </a:stretch>
        </p:blipFill>
        <p:spPr>
          <a:xfrm>
            <a:off x="3172580" y="4191000"/>
            <a:ext cx="2798837" cy="936493"/>
          </a:xfrm>
          <a:prstGeom prst="rect">
            <a:avLst/>
          </a:prstGeom>
        </p:spPr>
      </p:pic>
    </p:spTree>
    <p:extLst>
      <p:ext uri="{BB962C8B-B14F-4D97-AF65-F5344CB8AC3E}">
        <p14:creationId xmlns:p14="http://schemas.microsoft.com/office/powerpoint/2010/main" val="2166646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useo Slab 500" panose="02000000000000000000" pitchFamily="50" charset="0"/>
              </a:rPr>
              <a:t>Reminders</a:t>
            </a:r>
            <a:endParaRPr lang="en-US" dirty="0">
              <a:latin typeface="Museo Slab 500" panose="02000000000000000000" pitchFamily="50" charset="0"/>
            </a:endParaRPr>
          </a:p>
        </p:txBody>
      </p:sp>
      <p:sp>
        <p:nvSpPr>
          <p:cNvPr id="3" name="Content Placeholder 2"/>
          <p:cNvSpPr>
            <a:spLocks noGrp="1"/>
          </p:cNvSpPr>
          <p:nvPr>
            <p:ph idx="1"/>
          </p:nvPr>
        </p:nvSpPr>
        <p:spPr>
          <a:xfrm>
            <a:off x="838200" y="1905000"/>
            <a:ext cx="7772400" cy="4525963"/>
          </a:xfrm>
        </p:spPr>
        <p:txBody>
          <a:bodyPr>
            <a:normAutofit lnSpcReduction="10000"/>
          </a:bodyPr>
          <a:lstStyle/>
          <a:p>
            <a:r>
              <a:rPr lang="en-US" sz="3600" dirty="0" smtClean="0">
                <a:latin typeface="Agenda Medium" panose="02000603040000020004" pitchFamily="2" charset="0"/>
              </a:rPr>
              <a:t>Stool tests </a:t>
            </a:r>
            <a:r>
              <a:rPr lang="en-US" sz="3600" dirty="0">
                <a:latin typeface="Agenda Medium" panose="02000603040000020004" pitchFamily="2" charset="0"/>
              </a:rPr>
              <a:t>should </a:t>
            </a:r>
            <a:r>
              <a:rPr lang="en-US" sz="3600" dirty="0" smtClean="0">
                <a:latin typeface="Agenda Medium" panose="02000603040000020004" pitchFamily="2" charset="0"/>
              </a:rPr>
              <a:t>NOT </a:t>
            </a:r>
            <a:r>
              <a:rPr lang="en-US" sz="3600" dirty="0">
                <a:latin typeface="Agenda Medium" panose="02000603040000020004" pitchFamily="2" charset="0"/>
              </a:rPr>
              <a:t>be given </a:t>
            </a:r>
            <a:r>
              <a:rPr lang="en-US" sz="3600" dirty="0" smtClean="0">
                <a:latin typeface="Agenda Medium" panose="02000603040000020004" pitchFamily="2" charset="0"/>
              </a:rPr>
              <a:t>to:</a:t>
            </a:r>
          </a:p>
          <a:p>
            <a:pPr lvl="1"/>
            <a:r>
              <a:rPr lang="en-US" sz="3200" dirty="0" smtClean="0">
                <a:latin typeface="Agenda Medium" panose="02000603040000020004" pitchFamily="2" charset="0"/>
              </a:rPr>
              <a:t>Symptomatic patients</a:t>
            </a:r>
          </a:p>
          <a:p>
            <a:pPr lvl="1"/>
            <a:r>
              <a:rPr lang="en-US" sz="3200" dirty="0" smtClean="0">
                <a:latin typeface="Agenda Medium" panose="02000603040000020004" pitchFamily="2" charset="0"/>
              </a:rPr>
              <a:t>Patients who are already up </a:t>
            </a:r>
            <a:r>
              <a:rPr lang="en-US" sz="3200" dirty="0">
                <a:latin typeface="Agenda Medium" panose="02000603040000020004" pitchFamily="2" charset="0"/>
              </a:rPr>
              <a:t>to date with </a:t>
            </a:r>
            <a:r>
              <a:rPr lang="en-US" sz="3200" dirty="0" smtClean="0">
                <a:latin typeface="Agenda Medium" panose="02000603040000020004" pitchFamily="2" charset="0"/>
              </a:rPr>
              <a:t>screening</a:t>
            </a:r>
          </a:p>
          <a:p>
            <a:pPr lvl="1"/>
            <a:r>
              <a:rPr lang="en-US" sz="3200" dirty="0" smtClean="0">
                <a:latin typeface="Agenda Medium" panose="02000603040000020004" pitchFamily="2" charset="0"/>
              </a:rPr>
              <a:t>Patients </a:t>
            </a:r>
            <a:r>
              <a:rPr lang="en-US" sz="3200" dirty="0">
                <a:latin typeface="Agenda Medium" panose="02000603040000020004" pitchFamily="2" charset="0"/>
              </a:rPr>
              <a:t>with family history </a:t>
            </a:r>
            <a:r>
              <a:rPr lang="en-US" sz="3200" dirty="0" smtClean="0">
                <a:latin typeface="Agenda Medium" panose="02000603040000020004" pitchFamily="2" charset="0"/>
              </a:rPr>
              <a:t>of CRC </a:t>
            </a:r>
            <a:endParaRPr lang="en-US" sz="3200" dirty="0">
              <a:latin typeface="Agenda Medium" panose="02000603040000020004" pitchFamily="2" charset="0"/>
            </a:endParaRPr>
          </a:p>
          <a:p>
            <a:r>
              <a:rPr lang="en-US" sz="3600" dirty="0" smtClean="0">
                <a:latin typeface="Agenda Medium" panose="02000603040000020004" pitchFamily="2" charset="0"/>
              </a:rPr>
              <a:t>Abnormal </a:t>
            </a:r>
            <a:r>
              <a:rPr lang="en-US" sz="3600" dirty="0" smtClean="0">
                <a:latin typeface="Agenda Medium" panose="02000603040000020004" pitchFamily="2" charset="0"/>
              </a:rPr>
              <a:t>stool tests </a:t>
            </a:r>
            <a:r>
              <a:rPr lang="en-US" sz="3600" dirty="0" smtClean="0">
                <a:latin typeface="Agenda Medium" panose="02000603040000020004" pitchFamily="2" charset="0"/>
              </a:rPr>
              <a:t>should be followed up with a colonoscopy, NOT another </a:t>
            </a:r>
            <a:r>
              <a:rPr lang="en-US" sz="3600" dirty="0" smtClean="0">
                <a:latin typeface="Agenda Medium" panose="02000603040000020004" pitchFamily="2" charset="0"/>
              </a:rPr>
              <a:t>stool test</a:t>
            </a:r>
            <a:endParaRPr lang="en-US" sz="3600" dirty="0" smtClean="0">
              <a:latin typeface="Agenda Medium" panose="02000603040000020004" pitchFamily="2" charset="0"/>
            </a:endParaRPr>
          </a:p>
        </p:txBody>
      </p:sp>
    </p:spTree>
    <p:extLst>
      <p:ext uri="{BB962C8B-B14F-4D97-AF65-F5344CB8AC3E}">
        <p14:creationId xmlns:p14="http://schemas.microsoft.com/office/powerpoint/2010/main" val="3010497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lstStyle/>
          <a:p>
            <a:r>
              <a:rPr lang="en-US" sz="4000" b="1" dirty="0" smtClean="0">
                <a:latin typeface="Museo Slab 300" panose="02000000000000000000" pitchFamily="2" charset="0"/>
              </a:rPr>
              <a:t>Why don’t people get screened?</a:t>
            </a:r>
            <a:endParaRPr lang="en-US" sz="4000" b="1" dirty="0">
              <a:latin typeface="Museo Slab 300" panose="02000000000000000000" pitchFamily="2" charset="0"/>
            </a:endParaRPr>
          </a:p>
        </p:txBody>
      </p:sp>
      <p:pic>
        <p:nvPicPr>
          <p:cNvPr id="5124" name="Picture 4" descr="C:\Documents and Settings\dredwood\Local Settings\Temporary Internet Files\Content.IE5\DR05T6IJ\MC900078753[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0652" y="2667000"/>
            <a:ext cx="3038411" cy="323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292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4800" dirty="0" smtClean="0">
                <a:latin typeface="Museo Slab 300" panose="02000000000000000000" pitchFamily="2" charset="0"/>
              </a:rPr>
              <a:t>Personal factors</a:t>
            </a:r>
            <a:endParaRPr lang="en-US" dirty="0">
              <a:latin typeface="Museo Slab 300" panose="02000000000000000000" pitchFamily="2" charset="0"/>
            </a:endParaRPr>
          </a:p>
        </p:txBody>
      </p:sp>
      <p:sp>
        <p:nvSpPr>
          <p:cNvPr id="5" name="Content Placeholder 2"/>
          <p:cNvSpPr txBox="1">
            <a:spLocks/>
          </p:cNvSpPr>
          <p:nvPr/>
        </p:nvSpPr>
        <p:spPr bwMode="auto">
          <a:xfrm>
            <a:off x="685800" y="2286000"/>
            <a:ext cx="7772400" cy="40687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latin typeface="Agenda Regular" panose="02000603040000020004" pitchFamily="50" charset="0"/>
              </a:rPr>
              <a:t>Fear</a:t>
            </a:r>
          </a:p>
          <a:p>
            <a:r>
              <a:rPr lang="en-US" sz="3600" dirty="0" smtClean="0">
                <a:latin typeface="Agenda Regular" panose="02000603040000020004" pitchFamily="50" charset="0"/>
              </a:rPr>
              <a:t>Discomfort/unpleasant procedure</a:t>
            </a:r>
          </a:p>
          <a:p>
            <a:r>
              <a:rPr lang="en-US" sz="3600" dirty="0" smtClean="0">
                <a:latin typeface="Agenda Regular" panose="02000603040000020004" pitchFamily="50" charset="0"/>
              </a:rPr>
              <a:t>Feel healthy/don’t know it’s important</a:t>
            </a:r>
          </a:p>
          <a:p>
            <a:r>
              <a:rPr lang="en-US" sz="3600" dirty="0" smtClean="0">
                <a:latin typeface="Agenda Regular" panose="02000603040000020004" pitchFamily="50" charset="0"/>
              </a:rPr>
              <a:t>Don’t want to travel/too expensive</a:t>
            </a:r>
          </a:p>
          <a:p>
            <a:r>
              <a:rPr lang="en-US" sz="3600" dirty="0" smtClean="0">
                <a:latin typeface="Agenda Regular" panose="02000603040000020004" pitchFamily="50" charset="0"/>
              </a:rPr>
              <a:t>Too busy</a:t>
            </a:r>
          </a:p>
          <a:p>
            <a:pPr marL="0" indent="0">
              <a:buFont typeface="Arial" charset="0"/>
              <a:buNone/>
            </a:pPr>
            <a:endParaRPr lang="en-US" sz="3600" dirty="0"/>
          </a:p>
        </p:txBody>
      </p:sp>
    </p:spTree>
    <p:extLst>
      <p:ext uri="{BB962C8B-B14F-4D97-AF65-F5344CB8AC3E}">
        <p14:creationId xmlns:p14="http://schemas.microsoft.com/office/powerpoint/2010/main" val="662697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4800" dirty="0" smtClean="0">
                <a:latin typeface="Museo Slab 300" panose="02000000000000000000" pitchFamily="2" charset="0"/>
              </a:rPr>
              <a:t>System factors</a:t>
            </a:r>
            <a:endParaRPr lang="en-US" dirty="0">
              <a:latin typeface="Museo Slab 300" panose="02000000000000000000" pitchFamily="2" charset="0"/>
            </a:endParaRPr>
          </a:p>
        </p:txBody>
      </p:sp>
      <p:sp>
        <p:nvSpPr>
          <p:cNvPr id="5" name="Content Placeholder 2"/>
          <p:cNvSpPr txBox="1">
            <a:spLocks/>
          </p:cNvSpPr>
          <p:nvPr/>
        </p:nvSpPr>
        <p:spPr bwMode="auto">
          <a:xfrm>
            <a:off x="685800" y="2286000"/>
            <a:ext cx="7772400" cy="34591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latin typeface="Agenda Regular" panose="02000603040000020004" pitchFamily="50" charset="0"/>
              </a:rPr>
              <a:t>Screening not available in community</a:t>
            </a:r>
          </a:p>
          <a:p>
            <a:r>
              <a:rPr lang="en-US" sz="3600" dirty="0" smtClean="0">
                <a:latin typeface="Agenda Regular" panose="02000603040000020004" pitchFamily="50" charset="0"/>
              </a:rPr>
              <a:t>No tracking system for screening</a:t>
            </a:r>
          </a:p>
          <a:p>
            <a:r>
              <a:rPr lang="en-US" sz="3600" dirty="0" smtClean="0">
                <a:latin typeface="Agenda Regular" panose="02000603040000020004" pitchFamily="50" charset="0"/>
              </a:rPr>
              <a:t>Provider didn’t know patient was due</a:t>
            </a:r>
          </a:p>
          <a:p>
            <a:r>
              <a:rPr lang="en-US" sz="3600" dirty="0" smtClean="0">
                <a:latin typeface="Agenda Regular" panose="02000603040000020004" pitchFamily="50" charset="0"/>
              </a:rPr>
              <a:t>No strong recommendation from provider</a:t>
            </a:r>
          </a:p>
          <a:p>
            <a:pPr marL="0" indent="0">
              <a:buFont typeface="Arial" charset="0"/>
              <a:buNone/>
            </a:pPr>
            <a:endParaRPr lang="en-US" sz="3600" dirty="0"/>
          </a:p>
        </p:txBody>
      </p:sp>
    </p:spTree>
    <p:extLst>
      <p:ext uri="{BB962C8B-B14F-4D97-AF65-F5344CB8AC3E}">
        <p14:creationId xmlns:p14="http://schemas.microsoft.com/office/powerpoint/2010/main" val="3627084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371600" y="1371600"/>
          <a:ext cx="6477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triped Right Arrow 4"/>
          <p:cNvSpPr/>
          <p:nvPr/>
        </p:nvSpPr>
        <p:spPr>
          <a:xfrm>
            <a:off x="4114800" y="2819400"/>
            <a:ext cx="1371600" cy="7620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Sun 5"/>
          <p:cNvSpPr/>
          <p:nvPr/>
        </p:nvSpPr>
        <p:spPr>
          <a:xfrm>
            <a:off x="5562600" y="1371600"/>
            <a:ext cx="3886200" cy="3581400"/>
          </a:xfrm>
          <a:prstGeom prst="su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smtClean="0">
                <a:solidFill>
                  <a:prstClr val="white"/>
                </a:solidFill>
              </a:rPr>
              <a:t>Screening Completion</a:t>
            </a:r>
            <a:endParaRPr lang="en-US" dirty="0">
              <a:solidFill>
                <a:prstClr val="white"/>
              </a:solidFill>
            </a:endParaRPr>
          </a:p>
        </p:txBody>
      </p:sp>
      <p:sp>
        <p:nvSpPr>
          <p:cNvPr id="7" name="Title 6"/>
          <p:cNvSpPr>
            <a:spLocks noGrp="1"/>
          </p:cNvSpPr>
          <p:nvPr>
            <p:ph type="title"/>
          </p:nvPr>
        </p:nvSpPr>
        <p:spPr>
          <a:xfrm>
            <a:off x="685800" y="381000"/>
            <a:ext cx="8229600" cy="1143000"/>
          </a:xfrm>
        </p:spPr>
        <p:txBody>
          <a:bodyPr/>
          <a:lstStyle/>
          <a:p>
            <a:r>
              <a:rPr lang="en-US" sz="4000" dirty="0" smtClean="0">
                <a:latin typeface="Museo Slab 300" panose="02000000000000000000" pitchFamily="2" charset="0"/>
              </a:rPr>
              <a:t>Cancer Screening Continuum</a:t>
            </a:r>
            <a:endParaRPr lang="en-US" sz="4000" dirty="0">
              <a:latin typeface="Museo Slab 300" panose="02000000000000000000" pitchFamily="2" charset="0"/>
            </a:endParaRPr>
          </a:p>
        </p:txBody>
      </p:sp>
    </p:spTree>
    <p:extLst>
      <p:ext uri="{BB962C8B-B14F-4D97-AF65-F5344CB8AC3E}">
        <p14:creationId xmlns:p14="http://schemas.microsoft.com/office/powerpoint/2010/main" val="2974270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074" y="1905000"/>
            <a:ext cx="8842772"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0"/>
          <p:cNvSpPr txBox="1">
            <a:spLocks noChangeArrowheads="1"/>
          </p:cNvSpPr>
          <p:nvPr/>
        </p:nvSpPr>
        <p:spPr bwMode="auto">
          <a:xfrm>
            <a:off x="566736" y="360969"/>
            <a:ext cx="814744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3429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600" b="0" i="0" u="none" strike="noStrike" kern="1200" cap="none" spc="0" normalizeH="0" baseline="0" noProof="0" dirty="0" smtClean="0">
                <a:ln>
                  <a:noFill/>
                </a:ln>
                <a:solidFill>
                  <a:prstClr val="black"/>
                </a:solidFill>
                <a:effectLst/>
                <a:uLnTx/>
                <a:uFillTx/>
                <a:latin typeface="Museo Slab 300" panose="02000000000000000000" pitchFamily="2" charset="0"/>
              </a:rPr>
              <a:t>Alaska</a:t>
            </a:r>
            <a:r>
              <a:rPr kumimoji="0" lang="en-US" altLang="en-US" sz="2600" b="0" i="0" u="none" strike="noStrike" kern="1200" cap="none" spc="0" normalizeH="0" noProof="0" dirty="0" smtClean="0">
                <a:ln>
                  <a:noFill/>
                </a:ln>
                <a:solidFill>
                  <a:prstClr val="black"/>
                </a:solidFill>
                <a:effectLst/>
                <a:uLnTx/>
                <a:uFillTx/>
                <a:latin typeface="Museo Slab 300" panose="02000000000000000000" pitchFamily="2" charset="0"/>
              </a:rPr>
              <a:t> Native Tribal Health Consortium</a:t>
            </a:r>
            <a:r>
              <a:rPr kumimoji="0" lang="en-US" altLang="en-US" sz="2600" b="0" i="0" u="none" strike="noStrike" kern="1200" cap="none" spc="0" normalizeH="0" baseline="0" noProof="0" dirty="0" smtClean="0">
                <a:ln>
                  <a:noFill/>
                </a:ln>
                <a:solidFill>
                  <a:prstClr val="black"/>
                </a:solidFill>
                <a:effectLst/>
                <a:uLnTx/>
                <a:uFillTx/>
                <a:latin typeface="Museo Slab 300" panose="02000000000000000000" pitchFamily="2" charset="0"/>
              </a:rPr>
              <a:t> </a:t>
            </a:r>
            <a:r>
              <a:rPr kumimoji="0" lang="en-US" altLang="en-US" sz="2600" b="0" i="0" u="none" strike="noStrike" kern="1200" cap="none" spc="0" normalizeH="0" baseline="0" noProof="0" dirty="0">
                <a:ln>
                  <a:noFill/>
                </a:ln>
                <a:solidFill>
                  <a:prstClr val="black"/>
                </a:solidFill>
                <a:effectLst/>
                <a:uLnTx/>
                <a:uFillTx/>
                <a:latin typeface="Museo Slab 300" panose="02000000000000000000" pitchFamily="2" charset="0"/>
              </a:rPr>
              <a:t>Colorectal Cancer Control Program </a:t>
            </a:r>
          </a:p>
          <a:p>
            <a:pPr marL="0" marR="0" lvl="0" indent="0" algn="ctr" defTabSz="3429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600" b="0" i="0" u="none" strike="noStrike" kern="1200" cap="none" spc="0" normalizeH="0" baseline="0" noProof="0" dirty="0">
                <a:ln>
                  <a:noFill/>
                </a:ln>
                <a:solidFill>
                  <a:prstClr val="black"/>
                </a:solidFill>
                <a:effectLst/>
                <a:uLnTx/>
                <a:uFillTx/>
                <a:latin typeface="Museo Slab 300" panose="02000000000000000000" pitchFamily="2" charset="0"/>
              </a:rPr>
              <a:t>2020-2025</a:t>
            </a:r>
          </a:p>
        </p:txBody>
      </p:sp>
      <p:sp>
        <p:nvSpPr>
          <p:cNvPr id="7172" name="TextBox 11"/>
          <p:cNvSpPr txBox="1">
            <a:spLocks noChangeArrowheads="1"/>
          </p:cNvSpPr>
          <p:nvPr/>
        </p:nvSpPr>
        <p:spPr bwMode="auto">
          <a:xfrm>
            <a:off x="685800" y="6248400"/>
            <a:ext cx="83123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3429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Museo Slab 500" panose="02000000000000000000" pitchFamily="50" charset="0"/>
              </a:rPr>
              <a:t>Funding source: Centers for Disease Control and Prevention </a:t>
            </a:r>
            <a:r>
              <a:rPr kumimoji="0" lang="en-US" altLang="en-US" sz="1600" b="0" i="0" u="none" strike="noStrike" kern="1200" cap="none" spc="0" normalizeH="0" baseline="0" noProof="0" dirty="0" smtClean="0">
                <a:ln>
                  <a:noFill/>
                </a:ln>
                <a:solidFill>
                  <a:prstClr val="black"/>
                </a:solidFill>
                <a:effectLst/>
                <a:uLnTx/>
                <a:uFillTx/>
                <a:latin typeface="Museo Slab 500" panose="02000000000000000000" pitchFamily="50" charset="0"/>
              </a:rPr>
              <a:t>#1NU58DP006748</a:t>
            </a:r>
            <a:endParaRPr kumimoji="0" lang="en-US" altLang="en-US" sz="1600" b="0" i="0" u="none" strike="noStrike" kern="1200" cap="none" spc="0" normalizeH="0" baseline="0" noProof="0" dirty="0">
              <a:ln>
                <a:noFill/>
              </a:ln>
              <a:solidFill>
                <a:prstClr val="black"/>
              </a:solidFill>
              <a:effectLst/>
              <a:uLnTx/>
              <a:uFillTx/>
              <a:latin typeface="Museo Slab 500" panose="02000000000000000000" pitchFamily="50" charset="0"/>
            </a:endParaRPr>
          </a:p>
        </p:txBody>
      </p:sp>
    </p:spTree>
    <p:extLst>
      <p:ext uri="{BB962C8B-B14F-4D97-AF65-F5344CB8AC3E}">
        <p14:creationId xmlns:p14="http://schemas.microsoft.com/office/powerpoint/2010/main" val="108182546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useo Slab 500" panose="02000000000000000000" pitchFamily="50" charset="0"/>
              </a:rPr>
              <a:t>ANTHC CRCCP </a:t>
            </a:r>
            <a:r>
              <a:rPr lang="en-US" dirty="0" smtClean="0">
                <a:latin typeface="Museo Slab 500" panose="02000000000000000000" pitchFamily="50" charset="0"/>
              </a:rPr>
              <a:t>Partners</a:t>
            </a:r>
            <a:endParaRPr lang="en-US" dirty="0"/>
          </a:p>
        </p:txBody>
      </p:sp>
      <p:pic>
        <p:nvPicPr>
          <p:cNvPr id="4" name="Content Placeholder 3"/>
          <p:cNvPicPr>
            <a:picLocks noGrp="1" noChangeAspect="1"/>
          </p:cNvPicPr>
          <p:nvPr>
            <p:ph idx="1"/>
          </p:nvPr>
        </p:nvPicPr>
        <p:blipFill>
          <a:blip r:embed="rId2"/>
          <a:stretch>
            <a:fillRect/>
          </a:stretch>
        </p:blipFill>
        <p:spPr>
          <a:xfrm>
            <a:off x="609600" y="1417638"/>
            <a:ext cx="7669006" cy="5059854"/>
          </a:xfrm>
          <a:prstGeom prst="rect">
            <a:avLst/>
          </a:prstGeom>
        </p:spPr>
      </p:pic>
    </p:spTree>
    <p:extLst>
      <p:ext uri="{BB962C8B-B14F-4D97-AF65-F5344CB8AC3E}">
        <p14:creationId xmlns:p14="http://schemas.microsoft.com/office/powerpoint/2010/main" val="1539387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 uri="{28A0092B-C50C-407E-A947-70E740481C1C}">
                <a14:useLocalDpi xmlns:a14="http://schemas.microsoft.com/office/drawing/2010/main"/>
              </a:ext>
            </a:extLst>
          </a:blip>
          <a:srcRect l="811" r="1883"/>
          <a:stretch/>
        </p:blipFill>
        <p:spPr>
          <a:xfrm>
            <a:off x="0" y="1828800"/>
            <a:ext cx="9144000" cy="4343400"/>
          </a:xfrm>
          <a:prstGeom prst="rect">
            <a:avLst/>
          </a:prstGeom>
          <a:solidFill>
            <a:schemeClr val="accent1"/>
          </a:solidFill>
        </p:spPr>
      </p:pic>
      <p:sp>
        <p:nvSpPr>
          <p:cNvPr id="3" name="Title 2"/>
          <p:cNvSpPr>
            <a:spLocks noGrp="1"/>
          </p:cNvSpPr>
          <p:nvPr>
            <p:ph type="title"/>
          </p:nvPr>
        </p:nvSpPr>
        <p:spPr>
          <a:xfrm>
            <a:off x="457200" y="533400"/>
            <a:ext cx="8229600" cy="1143000"/>
          </a:xfrm>
        </p:spPr>
        <p:txBody>
          <a:bodyPr>
            <a:noAutofit/>
          </a:bodyPr>
          <a:lstStyle/>
          <a:p>
            <a:r>
              <a:rPr lang="en-US" sz="3600" dirty="0" smtClean="0">
                <a:latin typeface="Museo Slab 300" panose="02000000000000000000" pitchFamily="2" charset="0"/>
              </a:rPr>
              <a:t>Evidence-based interventions (EBIs)</a:t>
            </a:r>
            <a:br>
              <a:rPr lang="en-US" sz="3600" dirty="0" smtClean="0">
                <a:latin typeface="Museo Slab 300" panose="02000000000000000000" pitchFamily="2" charset="0"/>
              </a:rPr>
            </a:br>
            <a:r>
              <a:rPr lang="en-US" sz="3600" dirty="0" smtClean="0">
                <a:latin typeface="Museo Slab 300" panose="02000000000000000000" pitchFamily="2" charset="0"/>
              </a:rPr>
              <a:t>for CRC screening</a:t>
            </a:r>
            <a:endParaRPr lang="en-US" sz="3600" dirty="0">
              <a:latin typeface="Museo Slab 300" panose="02000000000000000000" pitchFamily="2" charset="0"/>
            </a:endParaRPr>
          </a:p>
        </p:txBody>
      </p:sp>
    </p:spTree>
    <p:extLst>
      <p:ext uri="{BB962C8B-B14F-4D97-AF65-F5344CB8AC3E}">
        <p14:creationId xmlns:p14="http://schemas.microsoft.com/office/powerpoint/2010/main" val="3531123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useo Slab 500" panose="02000000000000000000" pitchFamily="50" charset="0"/>
              </a:rPr>
              <a:t>Provider Assessment and Feedback</a:t>
            </a:r>
            <a:endParaRPr lang="en-US" sz="3600" dirty="0">
              <a:latin typeface="Museo Slab 500" panose="02000000000000000000" pitchFamily="50" charset="0"/>
            </a:endParaRPr>
          </a:p>
        </p:txBody>
      </p:sp>
      <p:sp>
        <p:nvSpPr>
          <p:cNvPr id="4" name="TextBox 3"/>
          <p:cNvSpPr txBox="1"/>
          <p:nvPr/>
        </p:nvSpPr>
        <p:spPr>
          <a:xfrm>
            <a:off x="4114800" y="1766958"/>
            <a:ext cx="4572000"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smtClean="0">
                <a:ln>
                  <a:noFill/>
                </a:ln>
                <a:solidFill>
                  <a:prstClr val="black"/>
                </a:solidFill>
                <a:effectLst/>
                <a:uLnTx/>
                <a:uFillTx/>
                <a:latin typeface="Agenda Regular" panose="02000603040000020004" pitchFamily="50" charset="0"/>
                <a:ea typeface="+mn-ea"/>
                <a:cs typeface="+mn-cs"/>
              </a:rPr>
              <a:t>Internal provider score </a:t>
            </a:r>
            <a:r>
              <a:rPr kumimoji="0" lang="en-US" sz="3600" b="0" i="0" u="none" strike="noStrike" kern="1200" cap="none" spc="0" normalizeH="0" baseline="0" noProof="0" dirty="0" smtClean="0">
                <a:ln>
                  <a:noFill/>
                </a:ln>
                <a:solidFill>
                  <a:prstClr val="black"/>
                </a:solidFill>
                <a:effectLst/>
                <a:uLnTx/>
                <a:uFillTx/>
                <a:latin typeface="Agenda Regular" panose="02000603040000020004" pitchFamily="50" charset="0"/>
                <a:ea typeface="+mn-ea"/>
                <a:cs typeface="+mn-cs"/>
              </a:rPr>
              <a:t>cards or financial incentives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smtClean="0">
                <a:ln>
                  <a:noFill/>
                </a:ln>
                <a:solidFill>
                  <a:prstClr val="black"/>
                </a:solidFill>
                <a:effectLst/>
                <a:uLnTx/>
                <a:uFillTx/>
                <a:latin typeface="Agenda Regular" panose="02000603040000020004" pitchFamily="50" charset="0"/>
                <a:ea typeface="+mn-ea"/>
                <a:cs typeface="+mn-cs"/>
              </a:rPr>
              <a:t>Quarterly review </a:t>
            </a:r>
            <a:r>
              <a:rPr kumimoji="0" lang="en-US" sz="3600" b="0" i="0" u="none" strike="noStrike" kern="1200" cap="none" spc="0" normalizeH="0" baseline="0" noProof="0" dirty="0" smtClean="0">
                <a:ln>
                  <a:noFill/>
                </a:ln>
                <a:solidFill>
                  <a:prstClr val="black"/>
                </a:solidFill>
                <a:effectLst/>
                <a:uLnTx/>
                <a:uFillTx/>
                <a:latin typeface="Agenda Regular" panose="02000603040000020004" pitchFamily="50" charset="0"/>
                <a:ea typeface="+mn-ea"/>
                <a:cs typeface="+mn-cs"/>
              </a:rPr>
              <a:t>of EHR dashboard with </a:t>
            </a:r>
            <a:r>
              <a:rPr kumimoji="0" lang="en-US" sz="3600" b="0" i="0" u="none" strike="noStrike" kern="1200" cap="none" spc="0" normalizeH="0" baseline="0" noProof="0" dirty="0" smtClean="0">
                <a:ln>
                  <a:noFill/>
                </a:ln>
                <a:solidFill>
                  <a:prstClr val="black"/>
                </a:solidFill>
                <a:effectLst/>
                <a:uLnTx/>
                <a:uFillTx/>
                <a:latin typeface="Agenda Regular" panose="02000603040000020004" pitchFamily="50" charset="0"/>
                <a:ea typeface="+mn-ea"/>
                <a:cs typeface="+mn-cs"/>
              </a:rPr>
              <a:t>providers </a:t>
            </a:r>
            <a:r>
              <a:rPr kumimoji="0" lang="en-US" sz="3600" b="0" i="0" u="none" strike="noStrike" kern="1200" cap="none" spc="0" normalizeH="0" baseline="0" noProof="0" dirty="0" smtClean="0">
                <a:ln>
                  <a:noFill/>
                </a:ln>
                <a:solidFill>
                  <a:prstClr val="black"/>
                </a:solidFill>
                <a:effectLst/>
                <a:uLnTx/>
                <a:uFillTx/>
                <a:latin typeface="Agenda Regular" panose="02000603040000020004" pitchFamily="50" charset="0"/>
                <a:ea typeface="+mn-ea"/>
                <a:cs typeface="+mn-cs"/>
              </a:rPr>
              <a:t>teams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675" y="2133600"/>
            <a:ext cx="3473361" cy="3430678"/>
          </a:xfrm>
          <a:prstGeom prst="rect">
            <a:avLst/>
          </a:prstGeom>
        </p:spPr>
      </p:pic>
    </p:spTree>
    <p:extLst>
      <p:ext uri="{BB962C8B-B14F-4D97-AF65-F5344CB8AC3E}">
        <p14:creationId xmlns:p14="http://schemas.microsoft.com/office/powerpoint/2010/main" val="102989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4114800"/>
            <a:ext cx="3717902" cy="1941255"/>
          </a:xfrm>
          <a:prstGeom prst="rect">
            <a:avLst/>
          </a:prstGeom>
          <a:effectLst>
            <a:outerShdw blurRad="50800" dist="50800" dir="5400000" algn="ctr" rotWithShape="0">
              <a:srgbClr val="000000">
                <a:alpha val="0"/>
              </a:srgbClr>
            </a:outerShdw>
          </a:effectLst>
        </p:spPr>
      </p:pic>
      <p:sp>
        <p:nvSpPr>
          <p:cNvPr id="2" name="Title 1"/>
          <p:cNvSpPr>
            <a:spLocks noGrp="1"/>
          </p:cNvSpPr>
          <p:nvPr>
            <p:ph type="title"/>
          </p:nvPr>
        </p:nvSpPr>
        <p:spPr/>
        <p:txBody>
          <a:bodyPr>
            <a:normAutofit/>
          </a:bodyPr>
          <a:lstStyle/>
          <a:p>
            <a:r>
              <a:rPr lang="en-US" sz="4000" dirty="0" smtClean="0">
                <a:latin typeface="Museo Slab 500" panose="02000000000000000000" pitchFamily="50" charset="0"/>
              </a:rPr>
              <a:t>Provider Reminders</a:t>
            </a:r>
            <a:endParaRPr lang="en-US" sz="4000" dirty="0">
              <a:latin typeface="Museo Slab 500" panose="02000000000000000000" pitchFamily="50" charset="0"/>
            </a:endParaRPr>
          </a:p>
        </p:txBody>
      </p:sp>
      <p:sp>
        <p:nvSpPr>
          <p:cNvPr id="5" name="TextBox 4"/>
          <p:cNvSpPr txBox="1"/>
          <p:nvPr/>
        </p:nvSpPr>
        <p:spPr>
          <a:xfrm>
            <a:off x="3733800" y="1905000"/>
            <a:ext cx="4953000" cy="2554545"/>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Agenda Regular" panose="02000603040000020004" pitchFamily="50" charset="0"/>
                <a:ea typeface="+mn-ea"/>
                <a:cs typeface="+mn-cs"/>
              </a:rPr>
              <a:t>Provider reminder badge </a:t>
            </a:r>
            <a:r>
              <a:rPr kumimoji="0" lang="en-US" sz="2800" b="0" i="0" u="none" strike="noStrike" kern="1200" cap="none" spc="0" normalizeH="0" baseline="0" noProof="0" dirty="0" smtClean="0">
                <a:ln>
                  <a:noFill/>
                </a:ln>
                <a:effectLst/>
                <a:uLnTx/>
                <a:uFillTx/>
                <a:latin typeface="Agenda Regular" panose="02000603040000020004" pitchFamily="50" charset="0"/>
                <a:ea typeface="+mn-ea"/>
                <a:cs typeface="+mn-cs"/>
              </a:rPr>
              <a:t>cards</a:t>
            </a:r>
          </a:p>
          <a:p>
            <a:pPr marL="285750" marR="0" lvl="0" indent="-285750"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effectLst/>
                <a:uLnTx/>
                <a:uFillTx/>
                <a:latin typeface="Agenda Regular" panose="02000603040000020004" pitchFamily="50" charset="0"/>
                <a:ea typeface="+mn-ea"/>
                <a:cs typeface="+mn-cs"/>
              </a:rPr>
              <a:t>Alaska Native Medical </a:t>
            </a:r>
            <a:r>
              <a:rPr kumimoji="0" lang="en-US" sz="2800" b="0" i="0" u="none" strike="noStrike" kern="1200" cap="none" spc="0" normalizeH="0" baseline="0" noProof="0" dirty="0">
                <a:ln>
                  <a:noFill/>
                </a:ln>
                <a:effectLst/>
                <a:uLnTx/>
                <a:uFillTx/>
                <a:latin typeface="Agenda Regular" panose="02000603040000020004" pitchFamily="50" charset="0"/>
                <a:ea typeface="+mn-ea"/>
                <a:cs typeface="+mn-cs"/>
              </a:rPr>
              <a:t>Center CRC Screening </a:t>
            </a:r>
            <a:r>
              <a:rPr kumimoji="0" lang="en-US" sz="2800" b="0" i="0" u="none" strike="noStrike" kern="1200" cap="none" spc="0" normalizeH="0" baseline="0" noProof="0" dirty="0" smtClean="0">
                <a:ln>
                  <a:noFill/>
                </a:ln>
                <a:effectLst/>
                <a:uLnTx/>
                <a:uFillTx/>
                <a:latin typeface="Agenda Regular" panose="02000603040000020004" pitchFamily="50" charset="0"/>
                <a:ea typeface="+mn-ea"/>
                <a:cs typeface="+mn-cs"/>
              </a:rPr>
              <a:t>Guidelines</a:t>
            </a:r>
          </a:p>
          <a:p>
            <a:pPr marL="285750" marR="0" lvl="0" indent="-285750"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effectLst/>
                <a:uLnTx/>
                <a:uFillTx/>
                <a:latin typeface="Agenda Regular" panose="02000603040000020004" pitchFamily="50" charset="0"/>
                <a:ea typeface="+mn-ea"/>
                <a:cs typeface="+mn-cs"/>
              </a:rPr>
              <a:t>Electronic </a:t>
            </a:r>
            <a:r>
              <a:rPr kumimoji="0" lang="en-US" sz="2800" b="0" i="0" u="none" strike="noStrike" kern="1200" cap="none" spc="0" normalizeH="0" baseline="0" noProof="0" dirty="0">
                <a:ln>
                  <a:noFill/>
                </a:ln>
                <a:effectLst/>
                <a:uLnTx/>
                <a:uFillTx/>
                <a:latin typeface="Agenda Regular" panose="02000603040000020004" pitchFamily="50" charset="0"/>
                <a:ea typeface="+mn-ea"/>
                <a:cs typeface="+mn-cs"/>
              </a:rPr>
              <a:t>health record </a:t>
            </a:r>
            <a:r>
              <a:rPr kumimoji="0" lang="en-US" sz="2800" b="0" i="0" u="none" strike="noStrike" kern="1200" cap="none" spc="0" normalizeH="0" baseline="0" noProof="0" dirty="0" smtClean="0">
                <a:ln>
                  <a:noFill/>
                </a:ln>
                <a:effectLst/>
                <a:uLnTx/>
                <a:uFillTx/>
                <a:latin typeface="Agenda Regular" panose="02000603040000020004" pitchFamily="50" charset="0"/>
                <a:ea typeface="+mn-ea"/>
                <a:cs typeface="+mn-cs"/>
              </a:rPr>
              <a:t>tools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a:ea typeface="+mn-ea"/>
              <a:cs typeface="+mn-cs"/>
            </a:endParaRPr>
          </a:p>
        </p:txBody>
      </p:sp>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6975"/>
                    </a14:imgEffect>
                  </a14:imgLayer>
                </a14:imgProps>
              </a:ext>
              <a:ext uri="{28A0092B-C50C-407E-A947-70E740481C1C}">
                <a14:useLocalDpi xmlns:a14="http://schemas.microsoft.com/office/drawing/2010/main"/>
              </a:ext>
            </a:extLst>
          </a:blip>
          <a:stretch>
            <a:fillRect/>
          </a:stretch>
        </p:blipFill>
        <p:spPr>
          <a:xfrm>
            <a:off x="446378" y="1685925"/>
            <a:ext cx="3114763" cy="2057400"/>
          </a:xfrm>
          <a:prstGeom prst="rect">
            <a:avLst/>
          </a:prstGeom>
          <a:solidFill>
            <a:srgbClr val="0089BA"/>
          </a:solid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664917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dirty="0" smtClean="0">
                <a:solidFill>
                  <a:schemeClr val="bg1">
                    <a:lumMod val="50000"/>
                  </a:schemeClr>
                </a:solidFill>
                <a:latin typeface="Museo Slab 300" panose="02000000000000000000" pitchFamily="2" charset="0"/>
              </a:rPr>
              <a:t>Land Acknowledgement</a:t>
            </a:r>
            <a:endParaRPr lang="en-US" dirty="0">
              <a:solidFill>
                <a:schemeClr val="bg1">
                  <a:lumMod val="50000"/>
                </a:schemeClr>
              </a:solidFill>
              <a:latin typeface="Museo Slab 300" panose="02000000000000000000" pitchFamily="2" charset="0"/>
            </a:endParaRPr>
          </a:p>
        </p:txBody>
      </p:sp>
      <p:sp>
        <p:nvSpPr>
          <p:cNvPr id="5" name="Content Placeholder 4"/>
          <p:cNvSpPr>
            <a:spLocks noGrp="1"/>
          </p:cNvSpPr>
          <p:nvPr>
            <p:ph idx="1"/>
          </p:nvPr>
        </p:nvSpPr>
        <p:spPr>
          <a:xfrm>
            <a:off x="876300" y="3581400"/>
            <a:ext cx="8229600" cy="4525963"/>
          </a:xfrm>
        </p:spPr>
        <p:txBody>
          <a:bodyPr/>
          <a:lstStyle/>
          <a:p>
            <a:pPr marL="0" indent="0">
              <a:buNone/>
            </a:pPr>
            <a:r>
              <a:rPr lang="en-US" dirty="0" smtClean="0">
                <a:solidFill>
                  <a:schemeClr val="bg1">
                    <a:lumMod val="85000"/>
                  </a:schemeClr>
                </a:solidFill>
                <a:latin typeface="Agenda Medium" panose="02000603040000020004" pitchFamily="2" charset="0"/>
              </a:rPr>
              <a:t>Thank you to the </a:t>
            </a:r>
            <a:r>
              <a:rPr lang="en-US" dirty="0" err="1" smtClean="0">
                <a:solidFill>
                  <a:schemeClr val="bg1">
                    <a:lumMod val="85000"/>
                  </a:schemeClr>
                </a:solidFill>
                <a:latin typeface="Agenda Medium" panose="02000603040000020004" pitchFamily="2" charset="0"/>
              </a:rPr>
              <a:t>Dena’ina</a:t>
            </a:r>
            <a:r>
              <a:rPr lang="en-US" dirty="0" smtClean="0">
                <a:solidFill>
                  <a:schemeClr val="bg1">
                    <a:lumMod val="85000"/>
                  </a:schemeClr>
                </a:solidFill>
                <a:latin typeface="Agenda Medium" panose="02000603040000020004" pitchFamily="2" charset="0"/>
              </a:rPr>
              <a:t> </a:t>
            </a:r>
            <a:r>
              <a:rPr lang="en-US" dirty="0">
                <a:solidFill>
                  <a:schemeClr val="bg1">
                    <a:lumMod val="85000"/>
                  </a:schemeClr>
                </a:solidFill>
                <a:latin typeface="Agenda Medium" panose="02000603040000020004" pitchFamily="2" charset="0"/>
              </a:rPr>
              <a:t>people, on whose traditional lands I live. Thanks for </a:t>
            </a:r>
            <a:r>
              <a:rPr lang="en-US" dirty="0" smtClean="0">
                <a:solidFill>
                  <a:schemeClr val="bg1">
                    <a:lumMod val="85000"/>
                  </a:schemeClr>
                </a:solidFill>
                <a:latin typeface="Agenda Medium" panose="02000603040000020004" pitchFamily="2" charset="0"/>
              </a:rPr>
              <a:t>their past </a:t>
            </a:r>
            <a:r>
              <a:rPr lang="en-US" dirty="0">
                <a:solidFill>
                  <a:schemeClr val="bg1">
                    <a:lumMod val="85000"/>
                  </a:schemeClr>
                </a:solidFill>
                <a:latin typeface="Agenda Medium" panose="02000603040000020004" pitchFamily="2" charset="0"/>
              </a:rPr>
              <a:t>and present stewardship of the waters, plants, animals and spiritual practices of this place</a:t>
            </a:r>
            <a:r>
              <a:rPr lang="en-US" dirty="0" smtClean="0">
                <a:solidFill>
                  <a:schemeClr val="bg1">
                    <a:lumMod val="85000"/>
                  </a:schemeClr>
                </a:solidFill>
                <a:latin typeface="Agenda Medium" panose="02000603040000020004" pitchFamily="2" charset="0"/>
              </a:rPr>
              <a:t>.</a:t>
            </a:r>
            <a:endParaRPr lang="en-US" dirty="0">
              <a:solidFill>
                <a:schemeClr val="bg1">
                  <a:lumMod val="85000"/>
                </a:schemeClr>
              </a:solidFill>
              <a:latin typeface="Agenda Medium" panose="02000603040000020004" pitchFamily="2" charset="0"/>
            </a:endParaRPr>
          </a:p>
        </p:txBody>
      </p:sp>
    </p:spTree>
    <p:extLst>
      <p:ext uri="{BB962C8B-B14F-4D97-AF65-F5344CB8AC3E}">
        <p14:creationId xmlns:p14="http://schemas.microsoft.com/office/powerpoint/2010/main" val="11577389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638"/>
            <a:ext cx="8229600" cy="732689"/>
          </a:xfrm>
        </p:spPr>
        <p:txBody>
          <a:bodyPr/>
          <a:lstStyle/>
          <a:p>
            <a:r>
              <a:rPr lang="en-US" sz="3600" dirty="0">
                <a:latin typeface="Museo Slab 500" panose="02000000000000000000" pitchFamily="50" charset="0"/>
              </a:rPr>
              <a:t>Patient </a:t>
            </a:r>
            <a:r>
              <a:rPr lang="en-US" sz="3600" dirty="0" smtClean="0">
                <a:latin typeface="Museo Slab 500" panose="02000000000000000000" pitchFamily="50" charset="0"/>
              </a:rPr>
              <a:t>Reminders</a:t>
            </a:r>
            <a:endParaRPr lang="en-US" sz="3600" dirty="0">
              <a:latin typeface="Museo Slab 500" panose="02000000000000000000" pitchFamily="50" charset="0"/>
            </a:endParaRPr>
          </a:p>
        </p:txBody>
      </p:sp>
      <p:sp>
        <p:nvSpPr>
          <p:cNvPr id="7" name="TextBox 6"/>
          <p:cNvSpPr txBox="1"/>
          <p:nvPr/>
        </p:nvSpPr>
        <p:spPr>
          <a:xfrm>
            <a:off x="4953000" y="1371599"/>
            <a:ext cx="4474746" cy="193899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000" b="0" i="0" u="none" strike="noStrike" kern="1200" cap="none" spc="0" normalizeH="0" baseline="0" noProof="0" dirty="0" smtClean="0">
                <a:ln>
                  <a:noFill/>
                </a:ln>
                <a:solidFill>
                  <a:prstClr val="black"/>
                </a:solidFill>
                <a:effectLst/>
                <a:uLnTx/>
                <a:uFillTx/>
                <a:latin typeface="Agenda Regular" panose="02000603040000020004" pitchFamily="50" charset="0"/>
                <a:ea typeface="+mn-ea"/>
                <a:cs typeface="+mn-cs"/>
              </a:rPr>
              <a:t>Reminder </a:t>
            </a:r>
            <a:r>
              <a:rPr kumimoji="0" lang="en-US" sz="4000" b="0" i="0" u="none" strike="noStrike" kern="1200" cap="none" spc="0" normalizeH="0" baseline="0" noProof="0" dirty="0" smtClean="0">
                <a:ln>
                  <a:noFill/>
                </a:ln>
                <a:solidFill>
                  <a:prstClr val="black"/>
                </a:solidFill>
                <a:effectLst/>
                <a:uLnTx/>
                <a:uFillTx/>
                <a:latin typeface="Agenda Regular" panose="02000603040000020004" pitchFamily="50" charset="0"/>
                <a:ea typeface="+mn-ea"/>
                <a:cs typeface="+mn-cs"/>
              </a:rPr>
              <a:t>letters, postcards, text</a:t>
            </a:r>
            <a:r>
              <a:rPr kumimoji="0" lang="en-US" sz="4000" b="0" i="0" u="none" strike="noStrike" kern="1200" cap="none" spc="0" normalizeH="0" noProof="0" dirty="0" smtClean="0">
                <a:ln>
                  <a:noFill/>
                </a:ln>
                <a:solidFill>
                  <a:prstClr val="black"/>
                </a:solidFill>
                <a:effectLst/>
                <a:uLnTx/>
                <a:uFillTx/>
                <a:latin typeface="Agenda Regular" panose="02000603040000020004" pitchFamily="50" charset="0"/>
                <a:ea typeface="+mn-ea"/>
                <a:cs typeface="+mn-cs"/>
              </a:rPr>
              <a:t> messaging</a:t>
            </a:r>
            <a:endParaRPr kumimoji="0" lang="en-US" sz="4000" b="0" i="0" u="none" strike="noStrike" kern="1200" cap="none" spc="0" normalizeH="0" baseline="0" noProof="0" dirty="0" smtClean="0">
              <a:ln>
                <a:noFill/>
              </a:ln>
              <a:solidFill>
                <a:prstClr val="black"/>
              </a:solidFill>
              <a:effectLst/>
              <a:uLnTx/>
              <a:uFillTx/>
              <a:latin typeface="Agenda Regular" panose="02000603040000020004" pitchFamily="50" charset="0"/>
              <a:ea typeface="+mn-ea"/>
              <a:cs typeface="+mn-cs"/>
            </a:endParaRPr>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1954" y="3702380"/>
            <a:ext cx="4462046" cy="315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1371599"/>
            <a:ext cx="43434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830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61" y="2476500"/>
            <a:ext cx="5284825" cy="4343400"/>
          </a:xfrm>
          <a:prstGeom prst="rect">
            <a:avLst/>
          </a:prstGeom>
        </p:spPr>
      </p:pic>
      <p:sp>
        <p:nvSpPr>
          <p:cNvPr id="2" name="Title 1"/>
          <p:cNvSpPr>
            <a:spLocks noGrp="1"/>
          </p:cNvSpPr>
          <p:nvPr>
            <p:ph type="title"/>
          </p:nvPr>
        </p:nvSpPr>
        <p:spPr>
          <a:xfrm>
            <a:off x="457200" y="77608"/>
            <a:ext cx="8229600" cy="836792"/>
          </a:xfrm>
        </p:spPr>
        <p:txBody>
          <a:bodyPr>
            <a:normAutofit/>
          </a:bodyPr>
          <a:lstStyle/>
          <a:p>
            <a:r>
              <a:rPr lang="en-US" sz="3600" dirty="0" smtClean="0">
                <a:latin typeface="Museo Slab 500" panose="02000000000000000000" pitchFamily="50" charset="0"/>
              </a:rPr>
              <a:t>Reducing Structural Barriers</a:t>
            </a:r>
            <a:endParaRPr lang="en-US" sz="3600" dirty="0">
              <a:latin typeface="Museo Slab 500" panose="02000000000000000000" pitchFamily="50" charset="0"/>
            </a:endParaRPr>
          </a:p>
        </p:txBody>
      </p:sp>
      <p:sp>
        <p:nvSpPr>
          <p:cNvPr id="6" name="TextBox 5"/>
          <p:cNvSpPr txBox="1"/>
          <p:nvPr/>
        </p:nvSpPr>
        <p:spPr>
          <a:xfrm>
            <a:off x="5486400" y="5091580"/>
            <a:ext cx="3581400" cy="1354217"/>
          </a:xfrm>
          <a:prstGeom prst="rect">
            <a:avLst/>
          </a:prstGeom>
          <a:solidFill>
            <a:schemeClr val="bg1">
              <a:alpha val="36000"/>
            </a:schemeClr>
          </a:solid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US" sz="3200" dirty="0" smtClean="0">
                <a:solidFill>
                  <a:prstClr val="black"/>
                </a:solidFill>
                <a:latin typeface="Agenda Regular" panose="02000603040000020004" pitchFamily="50" charset="0"/>
              </a:rPr>
              <a:t>Bowel prep instructions </a:t>
            </a:r>
            <a:endParaRPr kumimoji="0" lang="en-US" sz="3200" b="0" i="0" u="none" strike="noStrike" kern="1200" cap="none" spc="0" normalizeH="0" baseline="0" noProof="0" dirty="0">
              <a:ln>
                <a:noFill/>
              </a:ln>
              <a:solidFill>
                <a:prstClr val="black"/>
              </a:solidFill>
              <a:effectLst/>
              <a:uLnTx/>
              <a:uFillTx/>
              <a:latin typeface="Agenda Regular" panose="0200060304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Placeholder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350074" y="1029463"/>
            <a:ext cx="3717726" cy="2932937"/>
          </a:xfrm>
          <a:prstGeom prst="rect">
            <a:avLst/>
          </a:prstGeom>
        </p:spPr>
      </p:pic>
      <p:sp>
        <p:nvSpPr>
          <p:cNvPr id="8" name="TextBox 7"/>
          <p:cNvSpPr txBox="1"/>
          <p:nvPr/>
        </p:nvSpPr>
        <p:spPr>
          <a:xfrm>
            <a:off x="5378649" y="3654623"/>
            <a:ext cx="3717726"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effectLst/>
                <a:uLnTx/>
                <a:uFillTx/>
                <a:latin typeface="Calibri"/>
                <a:ea typeface="+mn-ea"/>
                <a:cs typeface="Arial" pitchFamily="34" charset="0"/>
              </a:rPr>
              <a:t>Photo courtesy of </a:t>
            </a:r>
            <a:r>
              <a:rPr kumimoji="0" lang="en-US" sz="1400" i="0" u="none" strike="noStrike" kern="1200" cap="none" spc="0" normalizeH="0" baseline="0" noProof="0" dirty="0" smtClean="0">
                <a:ln>
                  <a:noFill/>
                </a:ln>
                <a:effectLst/>
                <a:uLnTx/>
                <a:uFillTx/>
                <a:latin typeface="Calibri"/>
                <a:ea typeface="+mn-ea"/>
                <a:cs typeface="Arial" pitchFamily="34" charset="0"/>
              </a:rPr>
              <a:t>YKHC CRC Control </a:t>
            </a:r>
            <a:r>
              <a:rPr kumimoji="0" lang="en-US" sz="1400" i="0" u="none" strike="noStrike" kern="1200" cap="none" spc="0" normalizeH="0" baseline="0" noProof="0" dirty="0">
                <a:ln>
                  <a:noFill/>
                </a:ln>
                <a:effectLst/>
                <a:uLnTx/>
                <a:uFillTx/>
                <a:latin typeface="Calibri"/>
                <a:ea typeface="+mn-ea"/>
                <a:cs typeface="Arial" pitchFamily="34" charset="0"/>
              </a:rPr>
              <a:t>Program</a:t>
            </a:r>
            <a:endParaRPr kumimoji="0" lang="en-US" sz="2400" i="0" u="none" strike="noStrike" kern="1200" cap="none" spc="0" normalizeH="0" baseline="0" noProof="0" dirty="0">
              <a:ln>
                <a:noFill/>
              </a:ln>
              <a:effectLst/>
              <a:uLnTx/>
              <a:uFillTx/>
              <a:latin typeface="Calibri"/>
              <a:ea typeface="+mn-ea"/>
              <a:cs typeface="Arial" pitchFamily="34" charset="0"/>
            </a:endParaRPr>
          </a:p>
        </p:txBody>
      </p:sp>
      <p:sp>
        <p:nvSpPr>
          <p:cNvPr id="9" name="TextBox 8"/>
          <p:cNvSpPr txBox="1"/>
          <p:nvPr/>
        </p:nvSpPr>
        <p:spPr>
          <a:xfrm>
            <a:off x="1276353" y="1172682"/>
            <a:ext cx="3949436" cy="1077218"/>
          </a:xfrm>
          <a:prstGeom prst="rect">
            <a:avLst/>
          </a:prstGeom>
          <a:solidFill>
            <a:schemeClr val="bg1">
              <a:alpha val="36000"/>
            </a:schemeClr>
          </a:solidFill>
        </p:spPr>
        <p:txBody>
          <a:bodyPr wrap="square" rtlCol="0">
            <a:spAutoFit/>
          </a:bodyPr>
          <a:lstStyle/>
          <a:p>
            <a:pPr marR="0" lvl="0" algn="r"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smtClean="0">
                <a:ln>
                  <a:noFill/>
                </a:ln>
                <a:solidFill>
                  <a:prstClr val="black"/>
                </a:solidFill>
                <a:effectLst/>
                <a:uLnTx/>
                <a:uFillTx/>
                <a:latin typeface="Agenda Regular" panose="02000603040000020004" pitchFamily="50" charset="0"/>
              </a:rPr>
              <a:t>Mailed stool </a:t>
            </a:r>
            <a:r>
              <a:rPr kumimoji="0" lang="en-US" sz="3200" b="0" i="0" u="none" strike="noStrike" kern="1200" cap="none" spc="0" normalizeH="0" baseline="0" noProof="0" dirty="0">
                <a:ln>
                  <a:noFill/>
                </a:ln>
                <a:solidFill>
                  <a:prstClr val="black"/>
                </a:solidFill>
                <a:effectLst/>
                <a:uLnTx/>
                <a:uFillTx/>
                <a:latin typeface="Agenda Regular" panose="02000603040000020004" pitchFamily="50" charset="0"/>
              </a:rPr>
              <a:t>test outreach </a:t>
            </a:r>
            <a:r>
              <a:rPr kumimoji="0" lang="en-US" sz="3200" b="0" i="0" u="none" strike="noStrike" kern="1200" cap="none" spc="0" normalizeH="0" baseline="0" noProof="0" dirty="0" smtClean="0">
                <a:ln>
                  <a:noFill/>
                </a:ln>
                <a:solidFill>
                  <a:prstClr val="black"/>
                </a:solidFill>
                <a:effectLst/>
                <a:uLnTx/>
                <a:uFillTx/>
                <a:latin typeface="Agenda Regular" panose="02000603040000020004" pitchFamily="50" charset="0"/>
              </a:rPr>
              <a:t>campaigns</a:t>
            </a:r>
          </a:p>
        </p:txBody>
      </p:sp>
    </p:spTree>
    <p:extLst>
      <p:ext uri="{BB962C8B-B14F-4D97-AF65-F5344CB8AC3E}">
        <p14:creationId xmlns:p14="http://schemas.microsoft.com/office/powerpoint/2010/main" val="221053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rotWithShape="1">
          <a:blip r:embed="rId3" cstate="email">
            <a:extLst>
              <a:ext uri="{28A0092B-C50C-407E-A947-70E740481C1C}">
                <a14:useLocalDpi xmlns:a14="http://schemas.microsoft.com/office/drawing/2010/main"/>
              </a:ext>
            </a:extLst>
          </a:blip>
          <a:srcRect l="-4877"/>
          <a:stretch/>
        </p:blipFill>
        <p:spPr bwMode="auto">
          <a:xfrm>
            <a:off x="-1098653" y="0"/>
            <a:ext cx="10242654" cy="6819900"/>
          </a:xfrm>
          <a:prstGeom prst="rect">
            <a:avLst/>
          </a:prstGeom>
          <a:noFill/>
          <a:ln w="9525">
            <a:noFill/>
            <a:miter lim="800000"/>
            <a:headEnd/>
            <a:tailEnd/>
          </a:ln>
        </p:spPr>
      </p:pic>
      <p:sp>
        <p:nvSpPr>
          <p:cNvPr id="3" name="Content Placeholder 2"/>
          <p:cNvSpPr>
            <a:spLocks noGrp="1"/>
          </p:cNvSpPr>
          <p:nvPr>
            <p:ph idx="1"/>
          </p:nvPr>
        </p:nvSpPr>
        <p:spPr>
          <a:xfrm>
            <a:off x="457200" y="304800"/>
            <a:ext cx="5105400" cy="762000"/>
          </a:xfrm>
          <a:solidFill>
            <a:schemeClr val="bg1">
              <a:alpha val="33000"/>
            </a:schemeClr>
          </a:solidFill>
        </p:spPr>
        <p:txBody>
          <a:bodyPr>
            <a:normAutofit fontScale="77500" lnSpcReduction="20000"/>
          </a:bodyPr>
          <a:lstStyle/>
          <a:p>
            <a:pPr marL="0" indent="0">
              <a:buNone/>
            </a:pPr>
            <a:r>
              <a:rPr lang="en-US" sz="3800" b="1" dirty="0" smtClean="0">
                <a:solidFill>
                  <a:schemeClr val="tx1"/>
                </a:solidFill>
                <a:latin typeface="Museo Slab 300" panose="02000000000000000000" pitchFamily="2" charset="0"/>
              </a:rPr>
              <a:t>Systems </a:t>
            </a:r>
            <a:r>
              <a:rPr lang="en-US" sz="3800" b="1" dirty="0">
                <a:solidFill>
                  <a:schemeClr val="tx1"/>
                </a:solidFill>
                <a:latin typeface="Museo Slab 300" panose="02000000000000000000" pitchFamily="2" charset="0"/>
              </a:rPr>
              <a:t>&amp; </a:t>
            </a:r>
            <a:r>
              <a:rPr lang="en-US" sz="3800" b="1" dirty="0" smtClean="0">
                <a:solidFill>
                  <a:schemeClr val="tx1"/>
                </a:solidFill>
                <a:latin typeface="Museo Slab 300" panose="02000000000000000000" pitchFamily="2" charset="0"/>
              </a:rPr>
              <a:t>EHR Changes</a:t>
            </a:r>
            <a:endParaRPr lang="en-US" sz="3800" b="1" dirty="0">
              <a:solidFill>
                <a:schemeClr val="tx1"/>
              </a:solidFill>
              <a:latin typeface="Museo Slab 300" panose="02000000000000000000" pitchFamily="2" charset="0"/>
            </a:endParaRPr>
          </a:p>
        </p:txBody>
      </p:sp>
      <p:sp>
        <p:nvSpPr>
          <p:cNvPr id="5" name="Slide Number Placeholder 4"/>
          <p:cNvSpPr>
            <a:spLocks noGrp="1"/>
          </p:cNvSpPr>
          <p:nvPr>
            <p:ph type="sldNum" sz="quarter" idx="12"/>
          </p:nvPr>
        </p:nvSpPr>
        <p:spPr/>
        <p:txBody>
          <a:bodyPr/>
          <a:lstStyle/>
          <a:p>
            <a:pPr>
              <a:defRPr/>
            </a:pPr>
            <a:fld id="{EA0F02C3-5BB3-4198-BAED-F2AECC11C2B3}" type="slidenum">
              <a:rPr lang="en-US" smtClean="0">
                <a:solidFill>
                  <a:prstClr val="black">
                    <a:tint val="75000"/>
                  </a:prstClr>
                </a:solidFill>
              </a:rPr>
              <a:pPr>
                <a:defRPr/>
              </a:pPr>
              <a:t>32</a:t>
            </a:fld>
            <a:endParaRPr lang="en-US">
              <a:solidFill>
                <a:prstClr val="black">
                  <a:tint val="75000"/>
                </a:prstClr>
              </a:solidFill>
            </a:endParaRPr>
          </a:p>
        </p:txBody>
      </p:sp>
    </p:spTree>
    <p:extLst>
      <p:ext uri="{BB962C8B-B14F-4D97-AF65-F5344CB8AC3E}">
        <p14:creationId xmlns:p14="http://schemas.microsoft.com/office/powerpoint/2010/main" val="304893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AKAFILE\epi\CRC Files\pics\07_08_10_GotPolyps\Joclyn Reamy_Tina Ketah 00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47" y="-20520"/>
            <a:ext cx="9171847" cy="6878519"/>
          </a:xfrm>
          <a:prstGeom prst="rect">
            <a:avLst/>
          </a:prstGeom>
          <a:ln>
            <a:noFill/>
          </a:ln>
          <a:effectLst>
            <a:softEdge rad="112500"/>
          </a:effectLst>
        </p:spPr>
      </p:pic>
      <p:sp>
        <p:nvSpPr>
          <p:cNvPr id="4" name="Text Box 5"/>
          <p:cNvSpPr txBox="1">
            <a:spLocks noChangeArrowheads="1"/>
          </p:cNvSpPr>
          <p:nvPr/>
        </p:nvSpPr>
        <p:spPr bwMode="auto">
          <a:xfrm>
            <a:off x="3494049" y="6365866"/>
            <a:ext cx="533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sz="1600" b="1" dirty="0">
                <a:solidFill>
                  <a:schemeClr val="bg1"/>
                </a:solidFill>
                <a:latin typeface="+mj-lt"/>
              </a:rPr>
              <a:t>Photo c</a:t>
            </a:r>
            <a:r>
              <a:rPr lang="en-US" sz="1600" b="1" dirty="0" smtClean="0">
                <a:solidFill>
                  <a:schemeClr val="bg1"/>
                </a:solidFill>
                <a:latin typeface="+mj-lt"/>
              </a:rPr>
              <a:t>ourtesy of Bristol Bay Area Health Corporation</a:t>
            </a:r>
            <a:endParaRPr lang="en-US" sz="1600" b="1" dirty="0">
              <a:solidFill>
                <a:schemeClr val="bg1"/>
              </a:solidFill>
              <a:latin typeface="+mj-lt"/>
            </a:endParaRPr>
          </a:p>
        </p:txBody>
      </p:sp>
    </p:spTree>
    <p:extLst>
      <p:ext uri="{BB962C8B-B14F-4D97-AF65-F5344CB8AC3E}">
        <p14:creationId xmlns:p14="http://schemas.microsoft.com/office/powerpoint/2010/main" val="3630118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MEDIA - WEB - GRAPHICS - MASTER\GRAPHIC DESIGN\02_CRCCP\Web artwork\websiteNewHomeP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91" y="1676095"/>
            <a:ext cx="9220200" cy="51940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CRC Files\Colorectal Cancer\ANTHC CRC Control Program\2-Education &amp; Outreach\2014 The Cancer I Can Prevent March Campaign\ad_campaign_completePacket\ad_campaign_ForWeb\images\ad_campaign_webPacket_730x90.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34" y="0"/>
            <a:ext cx="91565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30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81080"/>
            <a:ext cx="8077200" cy="1143000"/>
          </a:xfrm>
        </p:spPr>
        <p:txBody>
          <a:bodyPr/>
          <a:lstStyle/>
          <a:p>
            <a:r>
              <a:rPr lang="en-US" sz="4800" dirty="0" smtClean="0">
                <a:latin typeface="Museo Slab 500" panose="02000000000000000000" pitchFamily="50" charset="0"/>
              </a:rPr>
              <a:t>Small</a:t>
            </a:r>
            <a:r>
              <a:rPr lang="en-US" sz="4800" dirty="0">
                <a:latin typeface="Museo Slab 500" panose="02000000000000000000" pitchFamily="50" charset="0"/>
              </a:rPr>
              <a:t> </a:t>
            </a:r>
            <a:r>
              <a:rPr lang="en-US" sz="4800" dirty="0" smtClean="0">
                <a:latin typeface="Museo Slab 500" panose="02000000000000000000" pitchFamily="50" charset="0"/>
              </a:rPr>
              <a:t>media</a:t>
            </a:r>
            <a:endParaRPr lang="en-US" sz="4800" dirty="0">
              <a:latin typeface="Museo Slab 500" panose="02000000000000000000" pitchFamily="50" charset="0"/>
            </a:endParaRPr>
          </a:p>
        </p:txBody>
      </p:sp>
      <p:pic>
        <p:nvPicPr>
          <p:cNvPr id="4" name="Content Placeholder 3"/>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3354533" y="1417638"/>
            <a:ext cx="3117273" cy="2344189"/>
          </a:xfrm>
          <a:prstGeom prst="rect">
            <a:avLst/>
          </a:prstGeom>
        </p:spPr>
      </p:pic>
      <p:pic>
        <p:nvPicPr>
          <p:cNvPr id="6" name="Picture 5"/>
          <p:cNvPicPr/>
          <p:nvPr/>
        </p:nvPicPr>
        <p:blipFill>
          <a:blip r:embed="rId4" cstate="email">
            <a:extLst>
              <a:ext uri="{28A0092B-C50C-407E-A947-70E740481C1C}">
                <a14:useLocalDpi xmlns:a14="http://schemas.microsoft.com/office/drawing/2010/main"/>
              </a:ext>
            </a:extLst>
          </a:blip>
          <a:stretch>
            <a:fillRect/>
          </a:stretch>
        </p:blipFill>
        <p:spPr>
          <a:xfrm>
            <a:off x="3354533" y="3955385"/>
            <a:ext cx="3281550" cy="2460999"/>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71806" y="2054378"/>
            <a:ext cx="2507917" cy="3141031"/>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400" y="1298695"/>
            <a:ext cx="3075859" cy="5105400"/>
          </a:xfrm>
          <a:prstGeom prst="rect">
            <a:avLst/>
          </a:prstGeom>
        </p:spPr>
      </p:pic>
    </p:spTree>
    <p:extLst>
      <p:ext uri="{BB962C8B-B14F-4D97-AF65-F5344CB8AC3E}">
        <p14:creationId xmlns:p14="http://schemas.microsoft.com/office/powerpoint/2010/main" val="960731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6852778" cy="3505200"/>
          </a:xfrm>
          <a:prstGeom prst="rect">
            <a:avLst/>
          </a:prstGeom>
        </p:spPr>
      </p:pic>
      <p:pic>
        <p:nvPicPr>
          <p:cNvPr id="3" name="Picture 2"/>
          <p:cNvPicPr>
            <a:picLocks noChangeAspect="1"/>
          </p:cNvPicPr>
          <p:nvPr/>
        </p:nvPicPr>
        <p:blipFill>
          <a:blip r:embed="rId4"/>
          <a:stretch>
            <a:fillRect/>
          </a:stretch>
        </p:blipFill>
        <p:spPr>
          <a:xfrm>
            <a:off x="2547257" y="3505200"/>
            <a:ext cx="6596743" cy="3352800"/>
          </a:xfrm>
          <a:prstGeom prst="rect">
            <a:avLst/>
          </a:prstGeom>
        </p:spPr>
      </p:pic>
    </p:spTree>
    <p:extLst>
      <p:ext uri="{BB962C8B-B14F-4D97-AF65-F5344CB8AC3E}">
        <p14:creationId xmlns:p14="http://schemas.microsoft.com/office/powerpoint/2010/main" val="3462421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6069" y="3507526"/>
            <a:ext cx="6237931" cy="333198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5" y="4483"/>
            <a:ext cx="6769921" cy="3512568"/>
          </a:xfrm>
          <a:prstGeom prst="rect">
            <a:avLst/>
          </a:prstGeom>
        </p:spPr>
      </p:pic>
    </p:spTree>
    <p:extLst>
      <p:ext uri="{BB962C8B-B14F-4D97-AF65-F5344CB8AC3E}">
        <p14:creationId xmlns:p14="http://schemas.microsoft.com/office/powerpoint/2010/main" val="483815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CRC pics- contact Diana to use\Nolan the Colon\Nolan in Nome Nov 201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618621"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4" name="TextBox 5"/>
          <p:cNvSpPr txBox="1">
            <a:spLocks noChangeArrowheads="1"/>
          </p:cNvSpPr>
          <p:nvPr/>
        </p:nvSpPr>
        <p:spPr bwMode="auto">
          <a:xfrm>
            <a:off x="4572000" y="6411942"/>
            <a:ext cx="4951372" cy="338554"/>
          </a:xfrm>
          <a:prstGeom prst="rect">
            <a:avLst/>
          </a:prstGeom>
          <a:noFill/>
          <a:ln w="9525">
            <a:noFill/>
            <a:miter lim="800000"/>
            <a:headEnd/>
            <a:tailEnd/>
          </a:ln>
        </p:spPr>
        <p:txBody>
          <a:bodyPr wrap="square">
            <a:spAutoFit/>
          </a:bodyPr>
          <a:lstStyle/>
          <a:p>
            <a:pPr algn="r"/>
            <a:r>
              <a:rPr lang="en-US" sz="1600" b="1" dirty="0">
                <a:solidFill>
                  <a:prstClr val="white"/>
                </a:solidFill>
                <a:latin typeface="+mj-lt"/>
                <a:cs typeface="Arial" charset="0"/>
              </a:rPr>
              <a:t>Photo courtesy of </a:t>
            </a:r>
            <a:r>
              <a:rPr lang="en-US" sz="1600" b="1" dirty="0" smtClean="0">
                <a:solidFill>
                  <a:prstClr val="white"/>
                </a:solidFill>
                <a:latin typeface="+mj-lt"/>
                <a:cs typeface="Arial" charset="0"/>
              </a:rPr>
              <a:t>Norton Sound Health Corporation</a:t>
            </a:r>
            <a:endParaRPr lang="en-US" sz="2800" b="1" dirty="0">
              <a:solidFill>
                <a:prstClr val="white"/>
              </a:solidFill>
              <a:latin typeface="+mj-lt"/>
              <a:cs typeface="Arial"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0504" y="228600"/>
            <a:ext cx="2063496" cy="20634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94298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2014 sDNA effectiveness study\sDNA Documents\Recruitment materials\sDNA poster\MayoClinic-gastro-journal-pp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828800"/>
            <a:ext cx="8314267" cy="6986528"/>
          </a:xfrm>
          <a:prstGeom prst="rect">
            <a:avLst/>
          </a:prstGeom>
          <a:noFill/>
        </p:spPr>
        <p:txBody>
          <a:bodyPr wrap="square" rtlCol="0">
            <a:spAutoFit/>
          </a:bodyPr>
          <a:lstStyle/>
          <a:p>
            <a:pPr algn="ctr"/>
            <a:r>
              <a:rPr lang="en-US" sz="3600" dirty="0">
                <a:solidFill>
                  <a:schemeClr val="bg1"/>
                </a:solidFill>
                <a:latin typeface="Museo Slab 500" panose="02000000000000000000" pitchFamily="50" charset="0"/>
              </a:rPr>
              <a:t>Randomized controlled trial of the stool DNA test to improve colorectal cancer screening among Alaska Native </a:t>
            </a:r>
            <a:r>
              <a:rPr lang="en-US" sz="3600" dirty="0" smtClean="0">
                <a:solidFill>
                  <a:schemeClr val="bg1"/>
                </a:solidFill>
                <a:latin typeface="Museo Slab 500" panose="02000000000000000000" pitchFamily="50" charset="0"/>
              </a:rPr>
              <a:t>people</a:t>
            </a:r>
          </a:p>
          <a:p>
            <a:pPr algn="ctr"/>
            <a:endParaRPr lang="en-US" sz="3600" dirty="0" smtClean="0">
              <a:solidFill>
                <a:schemeClr val="bg1"/>
              </a:solidFill>
              <a:latin typeface="Museo Slab 500" panose="02000000000000000000" pitchFamily="50" charset="0"/>
            </a:endParaRPr>
          </a:p>
          <a:p>
            <a:pPr algn="ctr"/>
            <a:endParaRPr lang="en-US" sz="3600" dirty="0">
              <a:solidFill>
                <a:schemeClr val="bg1"/>
              </a:solidFill>
              <a:latin typeface="Museo Slab 500" panose="02000000000000000000" pitchFamily="50" charset="0"/>
            </a:endParaRPr>
          </a:p>
          <a:p>
            <a:pPr algn="ctr"/>
            <a:endParaRPr lang="en-US" sz="3600" dirty="0" smtClean="0">
              <a:solidFill>
                <a:schemeClr val="bg1"/>
              </a:solidFill>
              <a:latin typeface="Museo Slab 500" panose="02000000000000000000" pitchFamily="50" charset="0"/>
            </a:endParaRPr>
          </a:p>
          <a:p>
            <a:pPr algn="ctr"/>
            <a:r>
              <a:rPr lang="en-US" sz="3200" dirty="0" smtClean="0">
                <a:solidFill>
                  <a:schemeClr val="bg1"/>
                </a:solidFill>
                <a:latin typeface="Museo Slab 500" panose="02000000000000000000" pitchFamily="50" charset="0"/>
                <a:cs typeface="Arial" panose="020B0604020202020204" pitchFamily="34" charset="0"/>
              </a:rPr>
              <a:t>NIH R01CA247642</a:t>
            </a:r>
            <a:endParaRPr lang="en-US" sz="3200" dirty="0">
              <a:solidFill>
                <a:schemeClr val="bg1"/>
              </a:solidFill>
              <a:latin typeface="Museo Slab 500" panose="02000000000000000000" pitchFamily="50" charset="0"/>
              <a:cs typeface="Arial" panose="020B0604020202020204" pitchFamily="34" charset="0"/>
            </a:endParaRPr>
          </a:p>
          <a:p>
            <a:pPr algn="ctr"/>
            <a:endParaRPr lang="en-US" sz="2800" dirty="0" smtClean="0">
              <a:solidFill>
                <a:schemeClr val="bg1"/>
              </a:solidFill>
              <a:latin typeface="Museo Slab 300" panose="02000000000000000000" pitchFamily="2" charset="0"/>
              <a:cs typeface="Arial" panose="020B0604020202020204" pitchFamily="34" charset="0"/>
            </a:endParaRPr>
          </a:p>
          <a:p>
            <a:pPr algn="ctr"/>
            <a:endParaRPr lang="en-US" sz="2800" dirty="0">
              <a:solidFill>
                <a:schemeClr val="bg1"/>
              </a:solidFill>
              <a:latin typeface="Museo Slab 300" panose="02000000000000000000" pitchFamily="2" charset="0"/>
              <a:cs typeface="Arial" panose="020B0604020202020204" pitchFamily="34" charset="0"/>
            </a:endParaRPr>
          </a:p>
          <a:p>
            <a:pPr algn="ctr"/>
            <a:endParaRPr lang="en-US" sz="2800" dirty="0">
              <a:solidFill>
                <a:schemeClr val="bg1"/>
              </a:solidFill>
              <a:latin typeface="Museo Slab 300" panose="02000000000000000000" pitchFamily="2" charset="0"/>
              <a:cs typeface="Arial" panose="020B0604020202020204" pitchFamily="34" charset="0"/>
            </a:endParaRPr>
          </a:p>
          <a:p>
            <a:pPr algn="r"/>
            <a:endParaRPr lang="en-US" sz="3200" dirty="0" smtClean="0">
              <a:solidFill>
                <a:schemeClr val="bg1"/>
              </a:solidFill>
              <a:latin typeface="Museo Slab 300" panose="02000000000000000000" pitchFamily="2" charset="0"/>
              <a:cs typeface="Arial" panose="020B0604020202020204" pitchFamily="34" charset="0"/>
            </a:endParaRPr>
          </a:p>
          <a:p>
            <a:pPr algn="r"/>
            <a:endParaRPr lang="en-US" sz="3200" dirty="0" smtClean="0">
              <a:solidFill>
                <a:schemeClr val="bg1"/>
              </a:solidFill>
              <a:latin typeface="Museo Slab 300" panose="02000000000000000000" pitchFamily="2" charset="0"/>
              <a:cs typeface="Arial" panose="020B0604020202020204" pitchFamily="34" charset="0"/>
            </a:endParaRPr>
          </a:p>
          <a:p>
            <a:pPr algn="r"/>
            <a:endParaRPr lang="en-US" sz="1600" dirty="0" smtClean="0">
              <a:solidFill>
                <a:schemeClr val="bg1"/>
              </a:solidFill>
              <a:latin typeface="Museo Slab 300" panose="02000000000000000000" pitchFamily="2" charset="0"/>
              <a:cs typeface="Arial" panose="020B0604020202020204" pitchFamily="34" charset="0"/>
            </a:endParaRPr>
          </a:p>
        </p:txBody>
      </p:sp>
    </p:spTree>
    <p:extLst>
      <p:ext uri="{BB962C8B-B14F-4D97-AF65-F5344CB8AC3E}">
        <p14:creationId xmlns:p14="http://schemas.microsoft.com/office/powerpoint/2010/main" val="4128805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6"/>
          <p:cNvSpPr>
            <a:spLocks noGrp="1" noChangeArrowheads="1"/>
          </p:cNvSpPr>
          <p:nvPr>
            <p:ph type="body" idx="1"/>
          </p:nvPr>
        </p:nvSpPr>
        <p:spPr>
          <a:xfrm>
            <a:off x="762000" y="1676400"/>
            <a:ext cx="7373938" cy="3931603"/>
          </a:xfrm>
        </p:spPr>
        <p:txBody>
          <a:bodyPr>
            <a:normAutofit/>
          </a:bodyPr>
          <a:lstStyle/>
          <a:p>
            <a:pPr marL="0" indent="0" algn="ctr">
              <a:lnSpc>
                <a:spcPct val="125000"/>
              </a:lnSpc>
              <a:buNone/>
            </a:pPr>
            <a:r>
              <a:rPr lang="en-US" altLang="en-US" sz="4800" dirty="0">
                <a:solidFill>
                  <a:schemeClr val="tx2"/>
                </a:solidFill>
              </a:rPr>
              <a:t>Why is CRC Screening  Important?</a:t>
            </a:r>
          </a:p>
        </p:txBody>
      </p:sp>
    </p:spTree>
    <p:extLst>
      <p:ext uri="{BB962C8B-B14F-4D97-AF65-F5344CB8AC3E}">
        <p14:creationId xmlns:p14="http://schemas.microsoft.com/office/powerpoint/2010/main" val="679755779"/>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1"/>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0" y="2084940"/>
            <a:ext cx="9143999" cy="3215527"/>
          </a:xfrm>
        </p:spPr>
      </p:pic>
      <p:pic>
        <p:nvPicPr>
          <p:cNvPr id="19459"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3600" y="381000"/>
            <a:ext cx="1869281" cy="249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72622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5400000">
            <a:off x="-611790" y="1200369"/>
            <a:ext cx="4726152" cy="3544614"/>
          </a:xfr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179680" y="1021279"/>
            <a:ext cx="4512633" cy="3384475"/>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1725335" y="2540750"/>
            <a:ext cx="5440362" cy="3194138"/>
          </a:xfrm>
          <a:prstGeom prst="rect">
            <a:avLst/>
          </a:prstGeom>
        </p:spPr>
      </p:pic>
    </p:spTree>
    <p:extLst>
      <p:ext uri="{BB962C8B-B14F-4D97-AF65-F5344CB8AC3E}">
        <p14:creationId xmlns:p14="http://schemas.microsoft.com/office/powerpoint/2010/main" val="3429507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676400"/>
            <a:ext cx="2971800" cy="1874460"/>
          </a:xfrm>
        </p:spPr>
        <p:txBody>
          <a:bodyPr/>
          <a:lstStyle/>
          <a:p>
            <a:pPr marL="0" indent="0">
              <a:buNone/>
            </a:pPr>
            <a:r>
              <a:rPr lang="en-US" sz="9600" dirty="0" smtClean="0">
                <a:solidFill>
                  <a:schemeClr val="tx1"/>
                </a:solidFill>
                <a:effectLst>
                  <a:outerShdw blurRad="38100" dist="38100" dir="2700000" algn="tl">
                    <a:srgbClr val="000000">
                      <a:alpha val="43137"/>
                    </a:srgbClr>
                  </a:outerShdw>
                </a:effectLst>
              </a:rPr>
              <a:t>76%</a:t>
            </a:r>
            <a:r>
              <a:rPr lang="en-US" sz="11500" dirty="0" smtClean="0">
                <a:solidFill>
                  <a:schemeClr val="tx1"/>
                </a:solidFill>
              </a:rPr>
              <a:t> </a:t>
            </a:r>
            <a:endParaRPr lang="en-US" sz="3600" dirty="0" smtClean="0">
              <a:solidFill>
                <a:schemeClr val="tx1"/>
              </a:solidFill>
            </a:endParaRPr>
          </a:p>
          <a:p>
            <a:pPr marL="0" indent="0">
              <a:buNone/>
            </a:pPr>
            <a:endParaRPr lang="en-US" sz="3600" dirty="0" smtClean="0">
              <a:solidFill>
                <a:schemeClr val="tx1"/>
              </a:solidFill>
            </a:endParaRPr>
          </a:p>
          <a:p>
            <a:pPr marL="0" indent="0">
              <a:buNone/>
            </a:pPr>
            <a:endParaRPr lang="en-US" sz="3600" dirty="0">
              <a:solidFill>
                <a:schemeClr val="tx1"/>
              </a:solidFill>
            </a:endParaRPr>
          </a:p>
          <a:p>
            <a:pPr marL="0" indent="0">
              <a:buNone/>
            </a:pPr>
            <a:endParaRPr lang="en-US" sz="3600" dirty="0" smtClean="0">
              <a:solidFill>
                <a:schemeClr val="tx1"/>
              </a:solidFill>
            </a:endParaRPr>
          </a:p>
        </p:txBody>
      </p:sp>
      <p:sp>
        <p:nvSpPr>
          <p:cNvPr id="5" name="TextBox 4"/>
          <p:cNvSpPr txBox="1"/>
          <p:nvPr/>
        </p:nvSpPr>
        <p:spPr>
          <a:xfrm>
            <a:off x="2514600" y="2438400"/>
            <a:ext cx="60960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Museo Slab 300" panose="02000000000000000000" pitchFamily="2" charset="0"/>
              </a:rPr>
              <a:t>of CRC deaths occurred in people who were not up to date with screening</a:t>
            </a:r>
          </a:p>
        </p:txBody>
      </p:sp>
      <p:sp>
        <p:nvSpPr>
          <p:cNvPr id="6" name="TextBox 5"/>
          <p:cNvSpPr txBox="1"/>
          <p:nvPr/>
        </p:nvSpPr>
        <p:spPr>
          <a:xfrm>
            <a:off x="2971800" y="6172200"/>
            <a:ext cx="617220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Agenda Medium" panose="02000603040000020004" pitchFamily="2" charset="0"/>
              </a:rPr>
              <a:t>Source: </a:t>
            </a:r>
            <a:r>
              <a:rPr kumimoji="0" lang="en-US" sz="2500" b="0" i="0" u="none" strike="noStrike" kern="1200" cap="none" spc="0" normalizeH="0" baseline="0" noProof="0" dirty="0" err="1" smtClean="0">
                <a:ln>
                  <a:noFill/>
                </a:ln>
                <a:solidFill>
                  <a:prstClr val="black"/>
                </a:solidFill>
                <a:effectLst/>
                <a:uLnTx/>
                <a:uFillTx/>
                <a:latin typeface="Agenda Medium" panose="02000603040000020004" pitchFamily="2" charset="0"/>
              </a:rPr>
              <a:t>Doubeni</a:t>
            </a:r>
            <a:r>
              <a:rPr kumimoji="0" lang="en-US" sz="2500" b="0" i="0" u="none" strike="noStrike" kern="1200" cap="none" spc="0" normalizeH="0" baseline="0" noProof="0" dirty="0" smtClean="0">
                <a:ln>
                  <a:noFill/>
                </a:ln>
                <a:solidFill>
                  <a:prstClr val="black"/>
                </a:solidFill>
                <a:effectLst/>
                <a:uLnTx/>
                <a:uFillTx/>
                <a:latin typeface="Agenda Medium" panose="02000603040000020004" pitchFamily="2" charset="0"/>
              </a:rPr>
              <a:t> et al. </a:t>
            </a:r>
            <a:r>
              <a:rPr kumimoji="0" lang="en-US" sz="2500" b="0" i="1" u="none" strike="noStrike" kern="1200" cap="none" spc="0" normalizeH="0" baseline="0" noProof="0" dirty="0">
                <a:ln>
                  <a:noFill/>
                </a:ln>
                <a:solidFill>
                  <a:prstClr val="black"/>
                </a:solidFill>
                <a:effectLst/>
                <a:uLnTx/>
                <a:uFillTx/>
                <a:latin typeface="Agenda Medium" panose="02000603040000020004" pitchFamily="2" charset="0"/>
              </a:rPr>
              <a:t>Gastroenterology</a:t>
            </a:r>
            <a:r>
              <a:rPr kumimoji="0" lang="en-US" sz="2500" b="0" i="0" u="none" strike="noStrike" kern="1200" cap="none" spc="0" normalizeH="0" baseline="0" noProof="0" dirty="0">
                <a:ln>
                  <a:noFill/>
                </a:ln>
                <a:solidFill>
                  <a:prstClr val="black"/>
                </a:solidFill>
                <a:effectLst/>
                <a:uLnTx/>
                <a:uFillTx/>
                <a:latin typeface="Agenda Medium" panose="02000603040000020004" pitchFamily="2" charset="0"/>
              </a:rPr>
              <a:t> </a:t>
            </a:r>
            <a:r>
              <a:rPr kumimoji="0" lang="en-US" sz="2500" b="0" i="0" u="none" strike="noStrike" kern="1200" cap="none" spc="0" normalizeH="0" baseline="0" noProof="0" dirty="0" smtClean="0">
                <a:ln>
                  <a:noFill/>
                </a:ln>
                <a:solidFill>
                  <a:prstClr val="black"/>
                </a:solidFill>
                <a:effectLst/>
                <a:uLnTx/>
                <a:uFillTx/>
                <a:latin typeface="Agenda Medium" panose="02000603040000020004" pitchFamily="2" charset="0"/>
              </a:rPr>
              <a:t>2019</a:t>
            </a:r>
            <a:endParaRPr kumimoji="0" lang="en-US" sz="1800" b="0" i="0" u="none" strike="noStrike" kern="1200" cap="none" spc="0" normalizeH="0" baseline="0" noProof="0" dirty="0">
              <a:ln>
                <a:noFill/>
              </a:ln>
              <a:solidFill>
                <a:prstClr val="black"/>
              </a:solidFill>
              <a:effectLst/>
              <a:uLnTx/>
              <a:uFillTx/>
              <a:latin typeface="Agenda Medium" panose="02000603040000020004" pitchFamily="2" charset="0"/>
            </a:endParaRPr>
          </a:p>
        </p:txBody>
      </p:sp>
    </p:spTree>
    <p:extLst>
      <p:ext uri="{BB962C8B-B14F-4D97-AF65-F5344CB8AC3E}">
        <p14:creationId xmlns:p14="http://schemas.microsoft.com/office/powerpoint/2010/main" val="4376167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iant Colon Day of Event 11-4-10 030.jpg"/>
          <p:cNvPicPr>
            <a:picLocks noGrp="1" noChangeAspect="1"/>
          </p:cNvPicPr>
          <p:nvPr>
            <p:ph idx="1"/>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0" y="-1"/>
            <a:ext cx="9144000" cy="6858001"/>
          </a:xfrm>
          <a:solidFill>
            <a:srgbClr val="FFFFFF">
              <a:shade val="85000"/>
              <a:alpha val="0"/>
            </a:srgbClr>
          </a:solidFill>
          <a:ln w="190500" cap="rnd"/>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8130" name="Title 1"/>
          <p:cNvSpPr>
            <a:spLocks noGrp="1"/>
          </p:cNvSpPr>
          <p:nvPr>
            <p:ph type="title"/>
          </p:nvPr>
        </p:nvSpPr>
        <p:spPr>
          <a:xfrm>
            <a:off x="457200" y="381000"/>
            <a:ext cx="7467600" cy="1219200"/>
          </a:xfrm>
        </p:spPr>
        <p:txBody>
          <a:bodyPr/>
          <a:lstStyle/>
          <a:p>
            <a:pPr algn="l" eaLnBrk="1" hangingPunct="1"/>
            <a:r>
              <a:rPr lang="en-US" b="1" dirty="0" smtClean="0">
                <a:solidFill>
                  <a:schemeClr val="bg1"/>
                </a:solidFill>
                <a:latin typeface="Museo Slab 500" panose="02000000000000000000" pitchFamily="50" charset="0"/>
              </a:rPr>
              <a:t>How can you</a:t>
            </a:r>
            <a:r>
              <a:rPr lang="en-US" b="1" dirty="0" smtClean="0">
                <a:latin typeface="Museo Slab 500" panose="02000000000000000000" pitchFamily="50" charset="0"/>
              </a:rPr>
              <a:t> </a:t>
            </a:r>
            <a:r>
              <a:rPr lang="en-US" b="1" dirty="0" smtClean="0">
                <a:solidFill>
                  <a:schemeClr val="bg1"/>
                </a:solidFill>
                <a:latin typeface="Museo Slab 500" panose="02000000000000000000" pitchFamily="50" charset="0"/>
              </a:rPr>
              <a:t>help?</a:t>
            </a:r>
          </a:p>
        </p:txBody>
      </p:sp>
      <p:sp>
        <p:nvSpPr>
          <p:cNvPr id="6" name="TextBox 5"/>
          <p:cNvSpPr txBox="1"/>
          <p:nvPr/>
        </p:nvSpPr>
        <p:spPr>
          <a:xfrm>
            <a:off x="4629150" y="6441729"/>
            <a:ext cx="4495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Arial" pitchFamily="34" charset="0"/>
              </a:rPr>
              <a:t>Photo courtesy of ANTHC Comprehensive Cancer Program</a:t>
            </a:r>
            <a:endParaRPr kumimoji="0" lang="en-US" sz="2400" b="1" i="0" u="none" strike="noStrike" kern="1200" cap="none" spc="0" normalizeH="0" baseline="0" noProof="0" dirty="0">
              <a:ln>
                <a:noFill/>
              </a:ln>
              <a:solidFill>
                <a:prstClr val="white"/>
              </a:solidFill>
              <a:effectLst/>
              <a:uLnTx/>
              <a:uFillTx/>
              <a:latin typeface="Calibri"/>
              <a:ea typeface="+mn-ea"/>
              <a:cs typeface="Arial" pitchFamily="34" charset="0"/>
            </a:endParaRPr>
          </a:p>
        </p:txBody>
      </p:sp>
      <p:sp>
        <p:nvSpPr>
          <p:cNvPr id="48132" name="TextBox 4"/>
          <p:cNvSpPr txBox="1">
            <a:spLocks noChangeArrowheads="1"/>
          </p:cNvSpPr>
          <p:nvPr/>
        </p:nvSpPr>
        <p:spPr bwMode="auto">
          <a:xfrm>
            <a:off x="2819400" y="2351277"/>
            <a:ext cx="6324600" cy="3493264"/>
          </a:xfrm>
          <a:prstGeom prst="rect">
            <a:avLst/>
          </a:prstGeom>
          <a:noFill/>
          <a:ln w="9525">
            <a:noFill/>
            <a:miter lim="800000"/>
            <a:headEnd/>
            <a:tailEnd/>
          </a:ln>
        </p:spPr>
        <p:txBody>
          <a:bodyPr wrap="square" anchor="ctr">
            <a:spAutoFit/>
          </a:bodyPr>
          <a:lstStyle/>
          <a:p>
            <a:pPr marL="347472" marR="0" lvl="0" indent="-347472" algn="l" defTabSz="914400" rtl="0" eaLnBrk="1" fontAlgn="base" latinLnBrk="0" hangingPunct="1">
              <a:lnSpc>
                <a:spcPct val="100000"/>
              </a:lnSpc>
              <a:spcAft>
                <a:spcPts val="600"/>
              </a:spcAft>
              <a:buClrTx/>
              <a:buSzTx/>
              <a:buFont typeface="Arial" pitchFamily="34" charset="0"/>
              <a:buChar char="•"/>
              <a:tabLst/>
              <a:defRPr/>
            </a:pPr>
            <a:r>
              <a:rPr kumimoji="0" lang="en-US" sz="3300" b="1" i="0" u="none" strike="noStrike" kern="1200" cap="none" spc="0" normalizeH="0" baseline="0" noProof="0" dirty="0" smtClean="0">
                <a:ln>
                  <a:noFill/>
                </a:ln>
                <a:solidFill>
                  <a:prstClr val="white"/>
                </a:solidFill>
                <a:effectLst/>
                <a:uLnTx/>
                <a:uFillTx/>
                <a:latin typeface="Agenda Medium" panose="02000603040000020004" pitchFamily="50" charset="0"/>
              </a:rPr>
              <a:t>If you are a provider, </a:t>
            </a:r>
            <a:r>
              <a:rPr kumimoji="0" lang="en-US" sz="3600" b="1" i="0" u="none" strike="noStrike" kern="1200" cap="none" spc="0" normalizeH="0" baseline="0" noProof="0" dirty="0" smtClean="0">
                <a:ln>
                  <a:noFill/>
                </a:ln>
                <a:solidFill>
                  <a:prstClr val="white"/>
                </a:solidFill>
                <a:effectLst/>
                <a:uLnTx/>
                <a:uFillTx/>
                <a:latin typeface="Agenda Medium" panose="02000603040000020004" pitchFamily="50" charset="0"/>
              </a:rPr>
              <a:t>strongly</a:t>
            </a:r>
            <a:r>
              <a:rPr kumimoji="0" lang="en-US" sz="3300" b="1" i="0" u="none" strike="noStrike" kern="1200" cap="none" spc="0" normalizeH="0" baseline="0" noProof="0" dirty="0" smtClean="0">
                <a:ln>
                  <a:noFill/>
                </a:ln>
                <a:solidFill>
                  <a:prstClr val="white"/>
                </a:solidFill>
                <a:effectLst/>
                <a:uLnTx/>
                <a:uFillTx/>
                <a:latin typeface="Agenda Medium" panose="02000603040000020004" pitchFamily="50" charset="0"/>
              </a:rPr>
              <a:t> recommend </a:t>
            </a:r>
            <a:r>
              <a:rPr kumimoji="0" lang="en-US" sz="3300" b="1" i="0" u="none" strike="noStrike" kern="1200" cap="none" spc="0" normalizeH="0" baseline="0" noProof="0" dirty="0">
                <a:ln>
                  <a:noFill/>
                </a:ln>
                <a:solidFill>
                  <a:prstClr val="white"/>
                </a:solidFill>
                <a:effectLst/>
                <a:uLnTx/>
                <a:uFillTx/>
                <a:latin typeface="Agenda Medium" panose="02000603040000020004" pitchFamily="50" charset="0"/>
              </a:rPr>
              <a:t>CRC screening </a:t>
            </a:r>
            <a:endParaRPr kumimoji="0" lang="en-US" sz="3300" b="1" i="0" u="none" strike="noStrike" kern="1200" cap="none" spc="0" normalizeH="0" baseline="0" noProof="0" dirty="0" smtClean="0">
              <a:ln>
                <a:noFill/>
              </a:ln>
              <a:solidFill>
                <a:prstClr val="white"/>
              </a:solidFill>
              <a:effectLst/>
              <a:uLnTx/>
              <a:uFillTx/>
              <a:latin typeface="Agenda Medium" panose="02000603040000020004" pitchFamily="50" charset="0"/>
            </a:endParaRPr>
          </a:p>
          <a:p>
            <a:pPr marL="347472" marR="0" lvl="0" indent="-347472" algn="l" defTabSz="914400" rtl="0" eaLnBrk="1" fontAlgn="base" latinLnBrk="0" hangingPunct="1">
              <a:lnSpc>
                <a:spcPct val="100000"/>
              </a:lnSpc>
              <a:spcBef>
                <a:spcPts val="600"/>
              </a:spcBef>
              <a:spcAft>
                <a:spcPts val="600"/>
              </a:spcAft>
              <a:buClrTx/>
              <a:buSzTx/>
              <a:buFont typeface="Arial" pitchFamily="34" charset="0"/>
              <a:buChar char="•"/>
              <a:tabLst/>
              <a:defRPr/>
            </a:pPr>
            <a:r>
              <a:rPr kumimoji="0" lang="en-US" sz="3300" b="1" i="0" u="none" strike="noStrike" kern="1200" cap="none" spc="0" normalizeH="0" baseline="0" noProof="0" dirty="0" smtClean="0">
                <a:ln>
                  <a:noFill/>
                </a:ln>
                <a:solidFill>
                  <a:prstClr val="white"/>
                </a:solidFill>
                <a:effectLst/>
                <a:uLnTx/>
                <a:uFillTx/>
                <a:latin typeface="Agenda Medium" panose="02000603040000020004" pitchFamily="50" charset="0"/>
              </a:rPr>
              <a:t>Talk </a:t>
            </a:r>
            <a:r>
              <a:rPr kumimoji="0" lang="en-US" sz="3300" b="1" i="0" u="none" strike="noStrike" kern="1200" cap="none" spc="0" normalizeH="0" baseline="0" noProof="0" dirty="0">
                <a:ln>
                  <a:noFill/>
                </a:ln>
                <a:solidFill>
                  <a:prstClr val="white"/>
                </a:solidFill>
                <a:effectLst/>
                <a:uLnTx/>
                <a:uFillTx/>
                <a:latin typeface="Agenda Medium" panose="02000603040000020004" pitchFamily="50" charset="0"/>
              </a:rPr>
              <a:t>to </a:t>
            </a:r>
            <a:r>
              <a:rPr kumimoji="0" lang="en-US" sz="3300" b="1" i="0" u="none" strike="noStrike" kern="1200" cap="none" spc="0" normalizeH="0" baseline="0" noProof="0" dirty="0" smtClean="0">
                <a:ln>
                  <a:noFill/>
                </a:ln>
                <a:solidFill>
                  <a:prstClr val="white"/>
                </a:solidFill>
                <a:effectLst/>
                <a:uLnTx/>
                <a:uFillTx/>
                <a:latin typeface="Agenda Medium" panose="02000603040000020004" pitchFamily="50" charset="0"/>
              </a:rPr>
              <a:t>friends,</a:t>
            </a:r>
            <a:r>
              <a:rPr kumimoji="0" lang="en-US" sz="3300" b="1" i="0" u="none" strike="noStrike" kern="1200" cap="none" spc="0" normalizeH="0" noProof="0" dirty="0" smtClean="0">
                <a:ln>
                  <a:noFill/>
                </a:ln>
                <a:solidFill>
                  <a:prstClr val="white"/>
                </a:solidFill>
                <a:effectLst/>
                <a:uLnTx/>
                <a:uFillTx/>
                <a:latin typeface="Agenda Medium" panose="02000603040000020004" pitchFamily="50" charset="0"/>
              </a:rPr>
              <a:t> </a:t>
            </a:r>
            <a:r>
              <a:rPr kumimoji="0" lang="en-US" sz="3300" b="1" i="0" u="none" strike="noStrike" kern="1200" cap="none" spc="0" normalizeH="0" baseline="0" noProof="0" dirty="0" smtClean="0">
                <a:ln>
                  <a:noFill/>
                </a:ln>
                <a:solidFill>
                  <a:prstClr val="white"/>
                </a:solidFill>
                <a:effectLst/>
                <a:uLnTx/>
                <a:uFillTx/>
                <a:latin typeface="Agenda Medium" panose="02000603040000020004" pitchFamily="50" charset="0"/>
              </a:rPr>
              <a:t>family, and community members </a:t>
            </a:r>
            <a:r>
              <a:rPr kumimoji="0" lang="en-US" sz="3300" b="1" i="0" u="none" strike="noStrike" kern="1200" cap="none" spc="0" normalizeH="0" baseline="0" noProof="0" dirty="0">
                <a:ln>
                  <a:noFill/>
                </a:ln>
                <a:solidFill>
                  <a:prstClr val="white"/>
                </a:solidFill>
                <a:effectLst/>
                <a:uLnTx/>
                <a:uFillTx/>
                <a:latin typeface="Agenda Medium" panose="02000603040000020004" pitchFamily="50" charset="0"/>
              </a:rPr>
              <a:t>about </a:t>
            </a:r>
            <a:r>
              <a:rPr kumimoji="0" lang="en-US" sz="3300" b="1" i="0" u="none" strike="noStrike" kern="1200" cap="none" spc="0" normalizeH="0" baseline="0" noProof="0" dirty="0" smtClean="0">
                <a:ln>
                  <a:noFill/>
                </a:ln>
                <a:solidFill>
                  <a:prstClr val="white"/>
                </a:solidFill>
                <a:effectLst/>
                <a:uLnTx/>
                <a:uFillTx/>
                <a:latin typeface="Agenda Medium" panose="02000603040000020004" pitchFamily="50" charset="0"/>
              </a:rPr>
              <a:t>importance </a:t>
            </a:r>
            <a:r>
              <a:rPr kumimoji="0" lang="en-US" sz="3300" b="1" i="0" u="none" strike="noStrike" kern="1200" cap="none" spc="0" normalizeH="0" baseline="0" noProof="0" dirty="0">
                <a:ln>
                  <a:noFill/>
                </a:ln>
                <a:solidFill>
                  <a:prstClr val="white"/>
                </a:solidFill>
                <a:effectLst/>
                <a:uLnTx/>
                <a:uFillTx/>
                <a:latin typeface="Agenda Medium" panose="02000603040000020004" pitchFamily="50" charset="0"/>
              </a:rPr>
              <a:t>of screening</a:t>
            </a:r>
          </a:p>
          <a:p>
            <a:pPr marL="347472" marR="0" lvl="0" indent="-347472" algn="l" defTabSz="914400" rtl="0" eaLnBrk="1" fontAlgn="base" latinLnBrk="0" hangingPunct="1">
              <a:lnSpc>
                <a:spcPct val="100000"/>
              </a:lnSpc>
              <a:spcBef>
                <a:spcPts val="600"/>
              </a:spcBef>
              <a:spcAft>
                <a:spcPts val="600"/>
              </a:spcAft>
              <a:buClrTx/>
              <a:buSzTx/>
              <a:buFont typeface="Arial" pitchFamily="34" charset="0"/>
              <a:buChar char="•"/>
              <a:tabLst/>
              <a:defRPr/>
            </a:pPr>
            <a:r>
              <a:rPr kumimoji="0" lang="en-US" sz="3300" b="1" i="0" u="none" strike="noStrike" kern="1200" cap="none" spc="0" normalizeH="0" baseline="0" noProof="0" dirty="0">
                <a:ln>
                  <a:noFill/>
                </a:ln>
                <a:solidFill>
                  <a:prstClr val="white"/>
                </a:solidFill>
                <a:effectLst/>
                <a:uLnTx/>
                <a:uFillTx/>
                <a:latin typeface="Agenda Medium" panose="02000603040000020004" pitchFamily="50" charset="0"/>
              </a:rPr>
              <a:t>Get </a:t>
            </a:r>
            <a:r>
              <a:rPr kumimoji="0" lang="en-US" sz="3300" b="1" i="0" u="none" strike="noStrike" kern="1200" cap="none" spc="0" normalizeH="0" baseline="0" noProof="0" dirty="0" smtClean="0">
                <a:ln>
                  <a:noFill/>
                </a:ln>
                <a:solidFill>
                  <a:prstClr val="white"/>
                </a:solidFill>
                <a:effectLst/>
                <a:uLnTx/>
                <a:uFillTx/>
                <a:latin typeface="Agenda Medium" panose="02000603040000020004" pitchFamily="50" charset="0"/>
              </a:rPr>
              <a:t>screened if </a:t>
            </a:r>
            <a:r>
              <a:rPr kumimoji="0" lang="en-US" sz="3300" b="1" i="0" u="none" strike="noStrike" kern="1200" cap="none" spc="0" normalizeH="0" baseline="0" noProof="0" dirty="0">
                <a:ln>
                  <a:noFill/>
                </a:ln>
                <a:solidFill>
                  <a:prstClr val="white"/>
                </a:solidFill>
                <a:effectLst/>
                <a:uLnTx/>
                <a:uFillTx/>
                <a:latin typeface="Agenda Medium" panose="02000603040000020004" pitchFamily="50" charset="0"/>
              </a:rPr>
              <a:t>you are </a:t>
            </a:r>
            <a:r>
              <a:rPr kumimoji="0" lang="en-US" sz="3300" b="1" i="0" u="none" strike="noStrike" kern="1200" cap="none" spc="0" normalizeH="0" baseline="0" noProof="0" dirty="0" smtClean="0">
                <a:ln>
                  <a:noFill/>
                </a:ln>
                <a:solidFill>
                  <a:prstClr val="white"/>
                </a:solidFill>
                <a:effectLst/>
                <a:uLnTx/>
                <a:uFillTx/>
                <a:latin typeface="Agenda Medium" panose="02000603040000020004" pitchFamily="50" charset="0"/>
              </a:rPr>
              <a:t>due</a:t>
            </a:r>
            <a:endParaRPr kumimoji="0" lang="en-US" sz="3300" b="1" i="0" u="none" strike="noStrike" kern="1200" cap="none" spc="0" normalizeH="0" baseline="0" noProof="0" dirty="0">
              <a:ln>
                <a:noFill/>
              </a:ln>
              <a:solidFill>
                <a:prstClr val="white"/>
              </a:solidFill>
              <a:effectLst/>
              <a:uLnTx/>
              <a:uFillTx/>
              <a:latin typeface="Agenda Medium" panose="02000603040000020004" pitchFamily="50" charset="0"/>
            </a:endParaRPr>
          </a:p>
        </p:txBody>
      </p:sp>
    </p:spTree>
    <p:extLst>
      <p:ext uri="{BB962C8B-B14F-4D97-AF65-F5344CB8AC3E}">
        <p14:creationId xmlns:p14="http://schemas.microsoft.com/office/powerpoint/2010/main" val="15978022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1143000"/>
            <a:ext cx="8077200" cy="1919287"/>
          </a:xfrm>
          <a:prstGeom prst="rect">
            <a:avLst/>
          </a:prstGeom>
        </p:spPr>
      </p:pic>
      <p:pic>
        <p:nvPicPr>
          <p:cNvPr id="3" name="Picture 2"/>
          <p:cNvPicPr>
            <a:picLocks noChangeAspect="1"/>
          </p:cNvPicPr>
          <p:nvPr/>
        </p:nvPicPr>
        <p:blipFill>
          <a:blip r:embed="rId3"/>
          <a:stretch>
            <a:fillRect/>
          </a:stretch>
        </p:blipFill>
        <p:spPr>
          <a:xfrm>
            <a:off x="2133600" y="3657600"/>
            <a:ext cx="4522124" cy="2438400"/>
          </a:xfrm>
          <a:prstGeom prst="rect">
            <a:avLst/>
          </a:prstGeom>
        </p:spPr>
      </p:pic>
    </p:spTree>
    <p:extLst>
      <p:ext uri="{BB962C8B-B14F-4D97-AF65-F5344CB8AC3E}">
        <p14:creationId xmlns:p14="http://schemas.microsoft.com/office/powerpoint/2010/main" val="832851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t="12427"/>
          <a:stretch/>
        </p:blipFill>
        <p:spPr bwMode="auto">
          <a:xfrm>
            <a:off x="0" y="-762000"/>
            <a:ext cx="9216307"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69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descr="V:\MEDIA PHOTOS\Please only COPY photos\PPT slides\PPT_ThankYou_MultiLanguage_10x7.5_salmon_ANepiCent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448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THC PPT Vision Slid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60285" cy="6858000"/>
          </a:xfrm>
          <a:prstGeom prst="rect">
            <a:avLst/>
          </a:prstGeom>
        </p:spPr>
      </p:pic>
    </p:spTree>
    <p:extLst>
      <p:ext uri="{BB962C8B-B14F-4D97-AF65-F5344CB8AC3E}">
        <p14:creationId xmlns:p14="http://schemas.microsoft.com/office/powerpoint/2010/main" val="2048072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THC Logo Slide Revers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45808"/>
          </a:xfrm>
          <a:prstGeom prst="rect">
            <a:avLst/>
          </a:prstGeom>
        </p:spPr>
      </p:pic>
    </p:spTree>
    <p:extLst>
      <p:ext uri="{BB962C8B-B14F-4D97-AF65-F5344CB8AC3E}">
        <p14:creationId xmlns:p14="http://schemas.microsoft.com/office/powerpoint/2010/main" val="22012161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a:extLst>
              <a:ext uri="{FF2B5EF4-FFF2-40B4-BE49-F238E27FC236}">
                <a16:creationId xmlns:a16="http://schemas.microsoft.com/office/drawing/2014/main" id="{DCF5D735-EE0B-4A6A-B181-60ABBCB2E625}"/>
              </a:ext>
            </a:extLst>
          </p:cNvPr>
          <p:cNvSpPr>
            <a:spLocks noGrp="1" noChangeArrowheads="1"/>
          </p:cNvSpPr>
          <p:nvPr>
            <p:ph type="title"/>
          </p:nvPr>
        </p:nvSpPr>
        <p:spPr/>
        <p:txBody>
          <a:bodyPr/>
          <a:lstStyle/>
          <a:p>
            <a:r>
              <a:rPr lang="en-US" altLang="en-US" dirty="0">
                <a:solidFill>
                  <a:schemeClr val="tx1"/>
                </a:solidFill>
                <a:latin typeface="Museo Slab 500" panose="02000000000000000000" pitchFamily="50" charset="0"/>
              </a:rPr>
              <a:t>Colorectal Cancer (CRC)</a:t>
            </a:r>
          </a:p>
        </p:txBody>
      </p:sp>
      <p:sp>
        <p:nvSpPr>
          <p:cNvPr id="126979" name="Rectangle 7">
            <a:extLst>
              <a:ext uri="{FF2B5EF4-FFF2-40B4-BE49-F238E27FC236}">
                <a16:creationId xmlns:a16="http://schemas.microsoft.com/office/drawing/2014/main" id="{24BE889B-B561-48B2-9057-2DCE8FA40583}"/>
              </a:ext>
            </a:extLst>
          </p:cNvPr>
          <p:cNvSpPr>
            <a:spLocks noGrp="1" noChangeArrowheads="1"/>
          </p:cNvSpPr>
          <p:nvPr>
            <p:ph type="body" idx="1"/>
          </p:nvPr>
        </p:nvSpPr>
        <p:spPr>
          <a:xfrm>
            <a:off x="457200" y="1810266"/>
            <a:ext cx="8424863" cy="4699000"/>
          </a:xfrm>
        </p:spPr>
        <p:txBody>
          <a:bodyPr>
            <a:noAutofit/>
          </a:bodyPr>
          <a:lstStyle/>
          <a:p>
            <a:r>
              <a:rPr lang="en-US" altLang="en-US" sz="3600" dirty="0">
                <a:solidFill>
                  <a:schemeClr val="tx1"/>
                </a:solidFill>
                <a:latin typeface="Agenda Medium" panose="02000603040000020004" pitchFamily="50" charset="0"/>
              </a:rPr>
              <a:t>3</a:t>
            </a:r>
            <a:r>
              <a:rPr lang="en-US" altLang="en-US" sz="3600" baseline="30000" dirty="0">
                <a:solidFill>
                  <a:schemeClr val="tx1"/>
                </a:solidFill>
                <a:latin typeface="Agenda Medium" panose="02000603040000020004" pitchFamily="50" charset="0"/>
              </a:rPr>
              <a:t>rd</a:t>
            </a:r>
            <a:r>
              <a:rPr lang="en-US" altLang="en-US" sz="3600" dirty="0">
                <a:solidFill>
                  <a:schemeClr val="tx1"/>
                </a:solidFill>
                <a:latin typeface="Agenda Medium" panose="02000603040000020004" pitchFamily="50" charset="0"/>
              </a:rPr>
              <a:t> most common cancer and 2</a:t>
            </a:r>
            <a:r>
              <a:rPr lang="en-US" altLang="en-US" sz="3600" baseline="30000" dirty="0">
                <a:solidFill>
                  <a:schemeClr val="tx1"/>
                </a:solidFill>
                <a:latin typeface="Agenda Medium" panose="02000603040000020004" pitchFamily="50" charset="0"/>
              </a:rPr>
              <a:t>nd</a:t>
            </a:r>
            <a:r>
              <a:rPr lang="en-US" altLang="en-US" sz="3600" dirty="0">
                <a:solidFill>
                  <a:schemeClr val="tx1"/>
                </a:solidFill>
                <a:latin typeface="Agenda Medium" panose="02000603040000020004" pitchFamily="50" charset="0"/>
              </a:rPr>
              <a:t> leading cause of cancer death in the US.  In </a:t>
            </a:r>
            <a:r>
              <a:rPr lang="en-US" altLang="en-US" sz="3600" dirty="0" smtClean="0">
                <a:solidFill>
                  <a:schemeClr val="tx1"/>
                </a:solidFill>
                <a:latin typeface="Agenda Medium" panose="02000603040000020004" pitchFamily="50" charset="0"/>
              </a:rPr>
              <a:t>2020:</a:t>
            </a:r>
            <a:endParaRPr lang="en-US" altLang="en-US" sz="3600" dirty="0">
              <a:solidFill>
                <a:schemeClr val="tx1"/>
              </a:solidFill>
              <a:latin typeface="Agenda Medium" panose="02000603040000020004" pitchFamily="50" charset="0"/>
            </a:endParaRPr>
          </a:p>
          <a:p>
            <a:pPr lvl="2"/>
            <a:r>
              <a:rPr lang="en-US" altLang="en-US" sz="3600" dirty="0" smtClean="0">
                <a:solidFill>
                  <a:schemeClr val="tx1"/>
                </a:solidFill>
                <a:latin typeface="Agenda Medium" panose="02000603040000020004" pitchFamily="50" charset="0"/>
              </a:rPr>
              <a:t>147,950 </a:t>
            </a:r>
            <a:r>
              <a:rPr lang="en-US" altLang="en-US" sz="3600" dirty="0">
                <a:solidFill>
                  <a:schemeClr val="tx1"/>
                </a:solidFill>
                <a:latin typeface="Agenda Medium" panose="02000603040000020004" pitchFamily="50" charset="0"/>
              </a:rPr>
              <a:t>new cases</a:t>
            </a:r>
          </a:p>
          <a:p>
            <a:pPr lvl="2"/>
            <a:r>
              <a:rPr lang="en-US" altLang="en-US" sz="3600" dirty="0" smtClean="0">
                <a:solidFill>
                  <a:schemeClr val="tx1"/>
                </a:solidFill>
                <a:latin typeface="Agenda Medium" panose="02000603040000020004" pitchFamily="50" charset="0"/>
              </a:rPr>
              <a:t>53,200 </a:t>
            </a:r>
            <a:r>
              <a:rPr lang="en-US" altLang="en-US" sz="3600" dirty="0">
                <a:solidFill>
                  <a:schemeClr val="tx1"/>
                </a:solidFill>
                <a:latin typeface="Agenda Medium" panose="02000603040000020004" pitchFamily="50" charset="0"/>
              </a:rPr>
              <a:t>deaths</a:t>
            </a:r>
          </a:p>
          <a:p>
            <a:r>
              <a:rPr lang="en-US" altLang="en-US" sz="3600" dirty="0" smtClean="0">
                <a:solidFill>
                  <a:schemeClr val="tx1"/>
                </a:solidFill>
                <a:latin typeface="Agenda Medium" panose="02000603040000020004" pitchFamily="50" charset="0"/>
              </a:rPr>
              <a:t>1.5 </a:t>
            </a:r>
            <a:r>
              <a:rPr lang="en-US" altLang="en-US" sz="3600" dirty="0">
                <a:solidFill>
                  <a:schemeClr val="tx1"/>
                </a:solidFill>
                <a:latin typeface="Agenda Medium" panose="02000603040000020004" pitchFamily="50" charset="0"/>
              </a:rPr>
              <a:t>million Americans living with CRC</a:t>
            </a:r>
          </a:p>
          <a:p>
            <a:pPr marL="0" indent="0">
              <a:buNone/>
            </a:pPr>
            <a:endParaRPr lang="en-US" altLang="en-US" sz="3600" dirty="0">
              <a:solidFill>
                <a:schemeClr val="tx1"/>
              </a:solidFill>
              <a:latin typeface="Agenda Medium" panose="02000603040000020004" pitchFamily="50" charset="0"/>
            </a:endParaRPr>
          </a:p>
        </p:txBody>
      </p:sp>
      <p:sp>
        <p:nvSpPr>
          <p:cNvPr id="126980" name="TextBox 1">
            <a:extLst>
              <a:ext uri="{FF2B5EF4-FFF2-40B4-BE49-F238E27FC236}">
                <a16:creationId xmlns:a16="http://schemas.microsoft.com/office/drawing/2014/main" id="{0089D7BD-5789-4D3D-AB44-4183D51D1FB6}"/>
              </a:ext>
            </a:extLst>
          </p:cNvPr>
          <p:cNvSpPr txBox="1">
            <a:spLocks noChangeArrowheads="1"/>
          </p:cNvSpPr>
          <p:nvPr/>
        </p:nvSpPr>
        <p:spPr bwMode="auto">
          <a:xfrm>
            <a:off x="5181599" y="6324600"/>
            <a:ext cx="4495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chemeClr val="folHlink"/>
              </a:buClr>
              <a:buFont typeface="Wingdings" panose="05000000000000000000" pitchFamily="2" charset="2"/>
              <a:buChar char="§"/>
              <a:defRPr sz="3200">
                <a:solidFill>
                  <a:srgbClr val="000000"/>
                </a:solidFill>
                <a:latin typeface="Calibri" panose="020F0502020204030204" pitchFamily="34" charset="0"/>
                <a:ea typeface="MS PGothic" panose="020B0600070205080204" pitchFamily="34" charset="-128"/>
              </a:defRPr>
            </a:lvl1pPr>
            <a:lvl2pPr marL="742950" indent="-285750">
              <a:lnSpc>
                <a:spcPct val="95000"/>
              </a:lnSpc>
              <a:spcBef>
                <a:spcPct val="20000"/>
              </a:spcBef>
              <a:spcAft>
                <a:spcPct val="10000"/>
              </a:spcAft>
              <a:buClr>
                <a:schemeClr val="folHlink"/>
              </a:buClr>
              <a:buSzPct val="90000"/>
              <a:buFont typeface="Wingdings" panose="05000000000000000000" pitchFamily="2" charset="2"/>
              <a:buChar char="§"/>
              <a:defRPr sz="2800">
                <a:solidFill>
                  <a:srgbClr val="000000"/>
                </a:solidFill>
                <a:latin typeface="Calibri" panose="020F0502020204030204" pitchFamily="34" charset="0"/>
                <a:ea typeface="MS PGothic" panose="020B0600070205080204" pitchFamily="34" charset="-128"/>
              </a:defRPr>
            </a:lvl2pPr>
            <a:lvl3pPr marL="1143000" indent="-228600">
              <a:lnSpc>
                <a:spcPct val="95000"/>
              </a:lnSpc>
              <a:spcBef>
                <a:spcPct val="20000"/>
              </a:spcBef>
              <a:spcAft>
                <a:spcPct val="10000"/>
              </a:spcAft>
              <a:buClr>
                <a:schemeClr val="folHlink"/>
              </a:buClr>
              <a:buSzPct val="80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defRPr>
            </a:lvl3pPr>
            <a:lvl4pPr marL="1600200" indent="-228600">
              <a:lnSpc>
                <a:spcPct val="95000"/>
              </a:lnSpc>
              <a:spcBef>
                <a:spcPct val="20000"/>
              </a:spcBef>
              <a:spcAft>
                <a:spcPct val="10000"/>
              </a:spcAft>
              <a:buClr>
                <a:schemeClr val="folHlink"/>
              </a:buClr>
              <a:buSzPct val="7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4pPr>
            <a:lvl5pPr marL="2057400" indent="-228600">
              <a:lnSpc>
                <a:spcPct val="95000"/>
              </a:lnSpc>
              <a:spcBef>
                <a:spcPct val="20000"/>
              </a:spcBef>
              <a:spcAft>
                <a:spcPct val="10000"/>
              </a:spcAft>
              <a:buClr>
                <a:schemeClr val="folHlink"/>
              </a:buClr>
              <a:buSzPct val="6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20000"/>
              </a:spcBef>
              <a:spcAft>
                <a:spcPct val="10000"/>
              </a:spcAft>
              <a:buClr>
                <a:schemeClr val="folHlink"/>
              </a:buClr>
              <a:buSzPct val="6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20000"/>
              </a:spcBef>
              <a:spcAft>
                <a:spcPct val="10000"/>
              </a:spcAft>
              <a:buClr>
                <a:schemeClr val="folHlink"/>
              </a:buClr>
              <a:buSzPct val="6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20000"/>
              </a:spcBef>
              <a:spcAft>
                <a:spcPct val="10000"/>
              </a:spcAft>
              <a:buClr>
                <a:schemeClr val="folHlink"/>
              </a:buClr>
              <a:buSzPct val="6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20000"/>
              </a:spcBef>
              <a:spcAft>
                <a:spcPct val="10000"/>
              </a:spcAft>
              <a:buClr>
                <a:schemeClr val="folHlink"/>
              </a:buClr>
              <a:buSzPct val="6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spcAft>
                <a:spcPct val="0"/>
              </a:spcAft>
              <a:buClrTx/>
              <a:buFontTx/>
              <a:buNone/>
            </a:pPr>
            <a:r>
              <a:rPr lang="en-US" altLang="en-US" sz="1800" dirty="0" smtClean="0">
                <a:solidFill>
                  <a:srgbClr val="0038A8"/>
                </a:solidFill>
                <a:latin typeface="Agenda Light" panose="02000603040000020004" pitchFamily="50" charset="0"/>
              </a:rPr>
              <a:t>Source: CRC Facts </a:t>
            </a:r>
            <a:r>
              <a:rPr lang="en-US" altLang="en-US" sz="1800" dirty="0">
                <a:solidFill>
                  <a:srgbClr val="0038A8"/>
                </a:solidFill>
                <a:latin typeface="Agenda Light" panose="02000603040000020004" pitchFamily="50" charset="0"/>
              </a:rPr>
              <a:t>and Figures </a:t>
            </a:r>
            <a:r>
              <a:rPr lang="en-US" altLang="en-US" sz="1800" dirty="0" smtClean="0">
                <a:solidFill>
                  <a:srgbClr val="0038A8"/>
                </a:solidFill>
                <a:latin typeface="Agenda Light" panose="02000603040000020004" pitchFamily="50" charset="0"/>
              </a:rPr>
              <a:t>2020-2022</a:t>
            </a:r>
            <a:endParaRPr lang="en-US" altLang="en-US" sz="1800" dirty="0">
              <a:solidFill>
                <a:srgbClr val="0038A8"/>
              </a:solidFill>
              <a:latin typeface="Agenda Light" panose="02000603040000020004" pitchFamily="50" charset="0"/>
            </a:endParaRPr>
          </a:p>
        </p:txBody>
      </p:sp>
    </p:spTree>
    <p:extLst>
      <p:ext uri="{BB962C8B-B14F-4D97-AF65-F5344CB8AC3E}">
        <p14:creationId xmlns:p14="http://schemas.microsoft.com/office/powerpoint/2010/main" val="336047766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6"/>
          <p:cNvSpPr>
            <a:spLocks noChangeArrowheads="1"/>
          </p:cNvSpPr>
          <p:nvPr/>
        </p:nvSpPr>
        <p:spPr bwMode="auto">
          <a:xfrm>
            <a:off x="0" y="0"/>
            <a:ext cx="9448800" cy="6858000"/>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dirty="0">
              <a:solidFill>
                <a:prstClr val="black"/>
              </a:solidFill>
            </a:endParaRPr>
          </a:p>
        </p:txBody>
      </p:sp>
      <p:sp>
        <p:nvSpPr>
          <p:cNvPr id="18434" name="Text Box 3"/>
          <p:cNvSpPr txBox="1">
            <a:spLocks noChangeArrowheads="1"/>
          </p:cNvSpPr>
          <p:nvPr/>
        </p:nvSpPr>
        <p:spPr bwMode="auto">
          <a:xfrm>
            <a:off x="1600200" y="304800"/>
            <a:ext cx="5410200" cy="366713"/>
          </a:xfrm>
          <a:prstGeom prst="rect">
            <a:avLst/>
          </a:prstGeom>
          <a:noFill/>
          <a:ln w="9525">
            <a:noFill/>
            <a:miter lim="800000"/>
            <a:headEnd/>
            <a:tailEnd/>
          </a:ln>
        </p:spPr>
        <p:txBody>
          <a:bodyPr>
            <a:spAutoFit/>
          </a:bodyPr>
          <a:lstStyle/>
          <a:p>
            <a:pPr fontAlgn="base">
              <a:spcBef>
                <a:spcPct val="50000"/>
              </a:spcBef>
              <a:spcAft>
                <a:spcPct val="0"/>
              </a:spcAft>
            </a:pPr>
            <a:endParaRPr lang="en-US">
              <a:solidFill>
                <a:prstClr val="black"/>
              </a:solidFill>
            </a:endParaRPr>
          </a:p>
        </p:txBody>
      </p:sp>
      <p:pic>
        <p:nvPicPr>
          <p:cNvPr id="18435" name="Picture 5" descr="getty_rm_photo_of_colon_composite">
            <a:hlinkClick r:id="rId3"/>
          </p:cNvPr>
          <p:cNvPicPr>
            <a:picLocks noChangeAspect="1" noChangeArrowheads="1"/>
          </p:cNvPicPr>
          <p:nvPr/>
        </p:nvPicPr>
        <p:blipFill>
          <a:blip r:embed="rId4" cstate="email"/>
          <a:srcRect/>
          <a:stretch>
            <a:fillRect/>
          </a:stretch>
        </p:blipFill>
        <p:spPr bwMode="auto">
          <a:xfrm>
            <a:off x="0" y="228600"/>
            <a:ext cx="9144000" cy="6215063"/>
          </a:xfrm>
          <a:prstGeom prst="rect">
            <a:avLst/>
          </a:prstGeom>
          <a:noFill/>
          <a:ln w="9525">
            <a:noFill/>
            <a:miter lim="800000"/>
            <a:headEnd/>
            <a:tailEnd/>
          </a:ln>
        </p:spPr>
      </p:pic>
      <p:sp>
        <p:nvSpPr>
          <p:cNvPr id="5" name="Text Box 5"/>
          <p:cNvSpPr txBox="1">
            <a:spLocks noChangeArrowheads="1"/>
          </p:cNvSpPr>
          <p:nvPr/>
        </p:nvSpPr>
        <p:spPr bwMode="auto">
          <a:xfrm>
            <a:off x="4445598" y="6581001"/>
            <a:ext cx="46984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sz="1200" dirty="0">
                <a:solidFill>
                  <a:schemeClr val="bg1"/>
                </a:solidFill>
              </a:rPr>
              <a:t>Photo </a:t>
            </a:r>
            <a:r>
              <a:rPr lang="en-US" sz="1200" dirty="0" smtClean="0">
                <a:solidFill>
                  <a:schemeClr val="bg1"/>
                </a:solidFill>
              </a:rPr>
              <a:t>Source: www.medicalinfo-y3n.blogspot.com</a:t>
            </a:r>
            <a:endParaRPr lang="en-US" sz="1200" dirty="0">
              <a:solidFill>
                <a:schemeClr val="bg1"/>
              </a:solidFill>
            </a:endParaRPr>
          </a:p>
        </p:txBody>
      </p:sp>
      <p:sp>
        <p:nvSpPr>
          <p:cNvPr id="6" name="Slide Number Placeholder 5"/>
          <p:cNvSpPr>
            <a:spLocks noGrp="1"/>
          </p:cNvSpPr>
          <p:nvPr>
            <p:ph type="sldNum" sz="quarter" idx="12"/>
          </p:nvPr>
        </p:nvSpPr>
        <p:spPr/>
        <p:txBody>
          <a:bodyPr/>
          <a:lstStyle/>
          <a:p>
            <a:pPr>
              <a:defRPr/>
            </a:pPr>
            <a:fld id="{EA0F02C3-5BB3-4198-BAED-F2AECC11C2B3}" type="slidenum">
              <a:rPr lang="en-US" smtClean="0">
                <a:solidFill>
                  <a:prstClr val="black">
                    <a:tint val="75000"/>
                  </a:prstClr>
                </a:solidFill>
              </a:rPr>
              <a:pPr>
                <a:defRPr/>
              </a:pPr>
              <a:t>5</a:t>
            </a:fld>
            <a:endParaRPr lang="en-US">
              <a:solidFill>
                <a:prstClr val="black">
                  <a:tint val="75000"/>
                </a:prstClr>
              </a:solidFill>
            </a:endParaRPr>
          </a:p>
        </p:txBody>
      </p:sp>
    </p:spTree>
    <p:extLst>
      <p:ext uri="{BB962C8B-B14F-4D97-AF65-F5344CB8AC3E}">
        <p14:creationId xmlns:p14="http://schemas.microsoft.com/office/powerpoint/2010/main" val="1357330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xfrm>
            <a:off x="685800" y="0"/>
            <a:ext cx="8229600" cy="1143000"/>
          </a:xfrm>
        </p:spPr>
        <p:txBody>
          <a:bodyPr/>
          <a:lstStyle/>
          <a:p>
            <a:pPr eaLnBrk="1" hangingPunct="1"/>
            <a:r>
              <a:rPr lang="en-US" dirty="0"/>
              <a:t>Five-Year Survival Rates (%)</a:t>
            </a:r>
          </a:p>
        </p:txBody>
      </p:sp>
      <p:sp>
        <p:nvSpPr>
          <p:cNvPr id="292868" name="Text Box 4"/>
          <p:cNvSpPr txBox="1">
            <a:spLocks noChangeArrowheads="1"/>
          </p:cNvSpPr>
          <p:nvPr/>
        </p:nvSpPr>
        <p:spPr bwMode="auto">
          <a:xfrm>
            <a:off x="2819400" y="6477000"/>
            <a:ext cx="7620000" cy="2862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square">
            <a:prstTxWarp prst="textNoShape">
              <a:avLst/>
            </a:prstTxWarp>
            <a:spAutoFit/>
          </a:bodyPr>
          <a:lstStyle/>
          <a:p>
            <a:pPr eaLnBrk="0" fontAlgn="base" hangingPunct="0">
              <a:lnSpc>
                <a:spcPct val="90000"/>
              </a:lnSpc>
              <a:spcBef>
                <a:spcPct val="0"/>
              </a:spcBef>
              <a:spcAft>
                <a:spcPct val="0"/>
              </a:spcAft>
              <a:defRPr/>
            </a:pPr>
            <a:r>
              <a:rPr lang="en-US" sz="1400" dirty="0" smtClean="0">
                <a:solidFill>
                  <a:prstClr val="black"/>
                </a:solidFill>
              </a:rPr>
              <a:t>Data Source: American </a:t>
            </a:r>
            <a:r>
              <a:rPr lang="en-US" sz="1400" dirty="0">
                <a:solidFill>
                  <a:prstClr val="black"/>
                </a:solidFill>
              </a:rPr>
              <a:t>Cancer Society. </a:t>
            </a:r>
            <a:r>
              <a:rPr lang="en-US" sz="1400" i="1" dirty="0" smtClean="0">
                <a:solidFill>
                  <a:prstClr val="black"/>
                </a:solidFill>
              </a:rPr>
              <a:t>Colorectal </a:t>
            </a:r>
            <a:r>
              <a:rPr lang="en-US" sz="1400" i="1" dirty="0">
                <a:solidFill>
                  <a:prstClr val="black"/>
                </a:solidFill>
              </a:rPr>
              <a:t>Cancer Facts &amp; Figures </a:t>
            </a:r>
            <a:r>
              <a:rPr lang="en-US" sz="1400" i="1" dirty="0" smtClean="0">
                <a:solidFill>
                  <a:prstClr val="black"/>
                </a:solidFill>
              </a:rPr>
              <a:t>2020-2022</a:t>
            </a:r>
            <a:r>
              <a:rPr lang="en-US" sz="1400" dirty="0" smtClean="0">
                <a:solidFill>
                  <a:prstClr val="black"/>
                </a:solidFill>
              </a:rPr>
              <a:t>.</a:t>
            </a:r>
            <a:endParaRPr lang="en-US" sz="1400" dirty="0">
              <a:solidFill>
                <a:prstClr val="black"/>
              </a:solidFill>
            </a:endParaRPr>
          </a:p>
        </p:txBody>
      </p:sp>
      <p:graphicFrame>
        <p:nvGraphicFramePr>
          <p:cNvPr id="13" name="Chart 12"/>
          <p:cNvGraphicFramePr/>
          <p:nvPr>
            <p:extLst/>
          </p:nvPr>
        </p:nvGraphicFramePr>
        <p:xfrm>
          <a:off x="1219200" y="1143000"/>
          <a:ext cx="7086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2780" name="Text Box 11"/>
          <p:cNvSpPr txBox="1">
            <a:spLocks noChangeArrowheads="1"/>
          </p:cNvSpPr>
          <p:nvPr/>
        </p:nvSpPr>
        <p:spPr bwMode="auto">
          <a:xfrm>
            <a:off x="2529840" y="4419600"/>
            <a:ext cx="833437" cy="584200"/>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pPr algn="ctr" eaLnBrk="0" fontAlgn="base" hangingPunct="0">
              <a:spcBef>
                <a:spcPct val="0"/>
              </a:spcBef>
              <a:spcAft>
                <a:spcPct val="0"/>
              </a:spcAft>
            </a:pPr>
            <a:r>
              <a:rPr lang="en-US" sz="1600" b="1" dirty="0">
                <a:solidFill>
                  <a:prstClr val="black"/>
                </a:solidFill>
                <a:latin typeface="Arial" charset="0"/>
              </a:rPr>
              <a:t>Stage</a:t>
            </a:r>
          </a:p>
          <a:p>
            <a:pPr algn="ctr" eaLnBrk="0" fontAlgn="base" hangingPunct="0">
              <a:spcBef>
                <a:spcPct val="0"/>
              </a:spcBef>
              <a:spcAft>
                <a:spcPct val="0"/>
              </a:spcAft>
            </a:pPr>
            <a:r>
              <a:rPr lang="en-US" sz="1600" b="1" dirty="0">
                <a:solidFill>
                  <a:prstClr val="black"/>
                </a:solidFill>
                <a:latin typeface="Arial" charset="0"/>
              </a:rPr>
              <a:t>I and II</a:t>
            </a:r>
          </a:p>
        </p:txBody>
      </p:sp>
      <p:sp>
        <p:nvSpPr>
          <p:cNvPr id="32781" name="Text Box 12"/>
          <p:cNvSpPr txBox="1">
            <a:spLocks noChangeArrowheads="1"/>
          </p:cNvSpPr>
          <p:nvPr/>
        </p:nvSpPr>
        <p:spPr bwMode="auto">
          <a:xfrm>
            <a:off x="4632960" y="4495800"/>
            <a:ext cx="822960" cy="584200"/>
          </a:xfrm>
          <a:prstGeom prst="rect">
            <a:avLst/>
          </a:prstGeom>
          <a:solidFill>
            <a:schemeClr val="bg1"/>
          </a:solidFill>
          <a:ln w="9525">
            <a:solidFill>
              <a:schemeClr val="tx1"/>
            </a:solidFill>
            <a:miter lim="800000"/>
            <a:headEnd/>
            <a:tailEnd/>
          </a:ln>
        </p:spPr>
        <p:txBody>
          <a:bodyPr wrap="square">
            <a:prstTxWarp prst="textNoShape">
              <a:avLst/>
            </a:prstTxWarp>
            <a:spAutoFit/>
          </a:bodyPr>
          <a:lstStyle/>
          <a:p>
            <a:pPr algn="ctr" eaLnBrk="0" fontAlgn="base" hangingPunct="0">
              <a:spcBef>
                <a:spcPct val="0"/>
              </a:spcBef>
              <a:spcAft>
                <a:spcPct val="0"/>
              </a:spcAft>
            </a:pPr>
            <a:r>
              <a:rPr lang="en-US" sz="1600" b="1" dirty="0">
                <a:solidFill>
                  <a:prstClr val="black"/>
                </a:solidFill>
                <a:latin typeface="Arial" charset="0"/>
              </a:rPr>
              <a:t>Stage</a:t>
            </a:r>
          </a:p>
          <a:p>
            <a:pPr algn="ctr" eaLnBrk="0" fontAlgn="base" hangingPunct="0">
              <a:spcBef>
                <a:spcPct val="0"/>
              </a:spcBef>
              <a:spcAft>
                <a:spcPct val="0"/>
              </a:spcAft>
            </a:pPr>
            <a:r>
              <a:rPr lang="en-US" sz="1600" b="1" dirty="0">
                <a:solidFill>
                  <a:prstClr val="black"/>
                </a:solidFill>
                <a:latin typeface="Arial" charset="0"/>
              </a:rPr>
              <a:t>III</a:t>
            </a:r>
          </a:p>
        </p:txBody>
      </p:sp>
      <p:sp>
        <p:nvSpPr>
          <p:cNvPr id="292877" name="Text Box 13"/>
          <p:cNvSpPr txBox="1">
            <a:spLocks noChangeArrowheads="1"/>
          </p:cNvSpPr>
          <p:nvPr/>
        </p:nvSpPr>
        <p:spPr bwMode="auto">
          <a:xfrm>
            <a:off x="6629400" y="5029200"/>
            <a:ext cx="990600" cy="283154"/>
          </a:xfrm>
          <a:prstGeom prst="rect">
            <a:avLst/>
          </a:prstGeom>
          <a:solidFill>
            <a:schemeClr val="bg1"/>
          </a:solidFill>
          <a:ln w="9525">
            <a:solidFill>
              <a:schemeClr val="tx1"/>
            </a:solidFill>
            <a:miter lim="800000"/>
            <a:headEnd/>
            <a:tailEnd/>
          </a:ln>
          <a:effectLst/>
        </p:spPr>
        <p:txBody>
          <a:bodyPr wrap="square" tIns="18288" bIns="18288">
            <a:prstTxWarp prst="textNoShape">
              <a:avLst/>
            </a:prstTxWarp>
            <a:spAutoFit/>
          </a:bodyPr>
          <a:lstStyle/>
          <a:p>
            <a:pPr eaLnBrk="0" fontAlgn="base" hangingPunct="0">
              <a:spcBef>
                <a:spcPct val="0"/>
              </a:spcBef>
              <a:spcAft>
                <a:spcPct val="0"/>
              </a:spcAft>
              <a:defRPr/>
            </a:pPr>
            <a:r>
              <a:rPr lang="en-US" sz="1600" b="1" dirty="0">
                <a:solidFill>
                  <a:prstClr val="black"/>
                </a:solidFill>
                <a:latin typeface="Arial" charset="0"/>
              </a:rPr>
              <a:t>Stage IV</a:t>
            </a:r>
          </a:p>
        </p:txBody>
      </p:sp>
    </p:spTree>
    <p:extLst>
      <p:ext uri="{BB962C8B-B14F-4D97-AF65-F5344CB8AC3E}">
        <p14:creationId xmlns:p14="http://schemas.microsoft.com/office/powerpoint/2010/main" val="3531964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525963"/>
          </a:xfrm>
        </p:spPr>
        <p:txBody>
          <a:bodyPr>
            <a:normAutofit/>
          </a:bodyPr>
          <a:lstStyle/>
          <a:p>
            <a:pPr marL="0" indent="0">
              <a:buNone/>
            </a:pPr>
            <a:r>
              <a:rPr lang="en-US" altLang="en-US" sz="3600" dirty="0" smtClean="0">
                <a:latin typeface="Agenda Medium" panose="02000603040000020004" pitchFamily="50" charset="0"/>
              </a:rPr>
              <a:t>U.S. CRC incidence </a:t>
            </a:r>
            <a:r>
              <a:rPr lang="en-US" altLang="en-US" sz="3600" dirty="0">
                <a:latin typeface="Agenda Medium" panose="02000603040000020004" pitchFamily="50" charset="0"/>
              </a:rPr>
              <a:t>and death rates have fallen steadily over </a:t>
            </a:r>
            <a:r>
              <a:rPr lang="en-US" altLang="en-US" sz="3600" dirty="0" smtClean="0">
                <a:latin typeface="Agenda Medium" panose="02000603040000020004" pitchFamily="50" charset="0"/>
              </a:rPr>
              <a:t>the past </a:t>
            </a:r>
            <a:r>
              <a:rPr lang="en-US" altLang="en-US" sz="3600" dirty="0">
                <a:latin typeface="Agenda Medium" panose="02000603040000020004" pitchFamily="50" charset="0"/>
              </a:rPr>
              <a:t>35 </a:t>
            </a:r>
            <a:r>
              <a:rPr lang="en-US" altLang="en-US" sz="3600" dirty="0" smtClean="0">
                <a:latin typeface="Agenda Medium" panose="02000603040000020004" pitchFamily="50" charset="0"/>
              </a:rPr>
              <a:t>years…</a:t>
            </a:r>
          </a:p>
          <a:p>
            <a:pPr marL="0" indent="0">
              <a:buNone/>
            </a:pPr>
            <a:endParaRPr lang="en-US" altLang="en-US" sz="3600" dirty="0">
              <a:latin typeface="Agenda Medium" panose="02000603040000020004" pitchFamily="50" charset="0"/>
            </a:endParaRPr>
          </a:p>
        </p:txBody>
      </p:sp>
      <p:sp>
        <p:nvSpPr>
          <p:cNvPr id="4" name="TextBox 1">
            <a:extLst>
              <a:ext uri="{FF2B5EF4-FFF2-40B4-BE49-F238E27FC236}">
                <a16:creationId xmlns:a16="http://schemas.microsoft.com/office/drawing/2014/main" id="{0089D7BD-5789-4D3D-AB44-4183D51D1FB6}"/>
              </a:ext>
            </a:extLst>
          </p:cNvPr>
          <p:cNvSpPr txBox="1">
            <a:spLocks noChangeArrowheads="1"/>
          </p:cNvSpPr>
          <p:nvPr/>
        </p:nvSpPr>
        <p:spPr bwMode="auto">
          <a:xfrm>
            <a:off x="4876800" y="6488668"/>
            <a:ext cx="4495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chemeClr val="folHlink"/>
              </a:buClr>
              <a:buFont typeface="Wingdings" panose="05000000000000000000" pitchFamily="2" charset="2"/>
              <a:buChar char="§"/>
              <a:defRPr sz="3200">
                <a:solidFill>
                  <a:srgbClr val="000000"/>
                </a:solidFill>
                <a:latin typeface="Calibri" panose="020F0502020204030204" pitchFamily="34" charset="0"/>
                <a:ea typeface="MS PGothic" panose="020B0600070205080204" pitchFamily="34" charset="-128"/>
              </a:defRPr>
            </a:lvl1pPr>
            <a:lvl2pPr marL="742950" indent="-285750">
              <a:lnSpc>
                <a:spcPct val="95000"/>
              </a:lnSpc>
              <a:spcBef>
                <a:spcPct val="20000"/>
              </a:spcBef>
              <a:spcAft>
                <a:spcPct val="10000"/>
              </a:spcAft>
              <a:buClr>
                <a:schemeClr val="folHlink"/>
              </a:buClr>
              <a:buSzPct val="90000"/>
              <a:buFont typeface="Wingdings" panose="05000000000000000000" pitchFamily="2" charset="2"/>
              <a:buChar char="§"/>
              <a:defRPr sz="2800">
                <a:solidFill>
                  <a:srgbClr val="000000"/>
                </a:solidFill>
                <a:latin typeface="Calibri" panose="020F0502020204030204" pitchFamily="34" charset="0"/>
                <a:ea typeface="MS PGothic" panose="020B0600070205080204" pitchFamily="34" charset="-128"/>
              </a:defRPr>
            </a:lvl2pPr>
            <a:lvl3pPr marL="1143000" indent="-228600">
              <a:lnSpc>
                <a:spcPct val="95000"/>
              </a:lnSpc>
              <a:spcBef>
                <a:spcPct val="20000"/>
              </a:spcBef>
              <a:spcAft>
                <a:spcPct val="10000"/>
              </a:spcAft>
              <a:buClr>
                <a:schemeClr val="folHlink"/>
              </a:buClr>
              <a:buSzPct val="80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defRPr>
            </a:lvl3pPr>
            <a:lvl4pPr marL="1600200" indent="-228600">
              <a:lnSpc>
                <a:spcPct val="95000"/>
              </a:lnSpc>
              <a:spcBef>
                <a:spcPct val="20000"/>
              </a:spcBef>
              <a:spcAft>
                <a:spcPct val="10000"/>
              </a:spcAft>
              <a:buClr>
                <a:schemeClr val="folHlink"/>
              </a:buClr>
              <a:buSzPct val="7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4pPr>
            <a:lvl5pPr marL="2057400" indent="-228600">
              <a:lnSpc>
                <a:spcPct val="95000"/>
              </a:lnSpc>
              <a:spcBef>
                <a:spcPct val="20000"/>
              </a:spcBef>
              <a:spcAft>
                <a:spcPct val="10000"/>
              </a:spcAft>
              <a:buClr>
                <a:schemeClr val="folHlink"/>
              </a:buClr>
              <a:buSzPct val="6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20000"/>
              </a:spcBef>
              <a:spcAft>
                <a:spcPct val="10000"/>
              </a:spcAft>
              <a:buClr>
                <a:schemeClr val="folHlink"/>
              </a:buClr>
              <a:buSzPct val="6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20000"/>
              </a:spcBef>
              <a:spcAft>
                <a:spcPct val="10000"/>
              </a:spcAft>
              <a:buClr>
                <a:schemeClr val="folHlink"/>
              </a:buClr>
              <a:buSzPct val="6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20000"/>
              </a:spcBef>
              <a:spcAft>
                <a:spcPct val="10000"/>
              </a:spcAft>
              <a:buClr>
                <a:schemeClr val="folHlink"/>
              </a:buClr>
              <a:buSzPct val="6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20000"/>
              </a:spcBef>
              <a:spcAft>
                <a:spcPct val="10000"/>
              </a:spcAft>
              <a:buClr>
                <a:schemeClr val="folHlink"/>
              </a:buClr>
              <a:buSzPct val="6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spcAft>
                <a:spcPct val="0"/>
              </a:spcAft>
              <a:buClrTx/>
              <a:buFontTx/>
              <a:buNone/>
            </a:pPr>
            <a:r>
              <a:rPr lang="en-US" altLang="en-US" sz="1800" dirty="0" smtClean="0">
                <a:solidFill>
                  <a:schemeClr val="tx1"/>
                </a:solidFill>
                <a:latin typeface="Agenda Light" panose="02000603040000020004" pitchFamily="50" charset="0"/>
              </a:rPr>
              <a:t>Source: </a:t>
            </a:r>
            <a:r>
              <a:rPr lang="en-US" altLang="en-US" sz="1800" dirty="0" smtClean="0">
                <a:solidFill>
                  <a:schemeClr val="tx1"/>
                </a:solidFill>
                <a:latin typeface="Agenda Light" panose="02000603040000020004" pitchFamily="50" charset="0"/>
              </a:rPr>
              <a:t>ACS CRC </a:t>
            </a:r>
            <a:r>
              <a:rPr lang="en-US" altLang="en-US" sz="1800" dirty="0" smtClean="0">
                <a:solidFill>
                  <a:schemeClr val="tx1"/>
                </a:solidFill>
                <a:latin typeface="Agenda Light" panose="02000603040000020004" pitchFamily="50" charset="0"/>
              </a:rPr>
              <a:t>Facts </a:t>
            </a:r>
            <a:r>
              <a:rPr lang="en-US" altLang="en-US" sz="1800" dirty="0">
                <a:solidFill>
                  <a:schemeClr val="tx1"/>
                </a:solidFill>
                <a:latin typeface="Agenda Light" panose="02000603040000020004" pitchFamily="50" charset="0"/>
              </a:rPr>
              <a:t>and Figures </a:t>
            </a:r>
            <a:r>
              <a:rPr lang="en-US" altLang="en-US" sz="1800" dirty="0" smtClean="0">
                <a:solidFill>
                  <a:schemeClr val="tx1"/>
                </a:solidFill>
                <a:latin typeface="Agenda Light" panose="02000603040000020004" pitchFamily="50" charset="0"/>
              </a:rPr>
              <a:t>2020-2022</a:t>
            </a:r>
            <a:endParaRPr lang="en-US" altLang="en-US" sz="1800" dirty="0">
              <a:solidFill>
                <a:schemeClr val="tx1"/>
              </a:solidFill>
              <a:latin typeface="Agenda Light" panose="02000603040000020004" pitchFamily="50" charset="0"/>
            </a:endParaRPr>
          </a:p>
        </p:txBody>
      </p:sp>
    </p:spTree>
    <p:extLst>
      <p:ext uri="{BB962C8B-B14F-4D97-AF65-F5344CB8AC3E}">
        <p14:creationId xmlns:p14="http://schemas.microsoft.com/office/powerpoint/2010/main" val="301189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8229600" cy="4525963"/>
          </a:xfrm>
        </p:spPr>
        <p:txBody>
          <a:bodyPr>
            <a:normAutofit/>
          </a:bodyPr>
          <a:lstStyle/>
          <a:p>
            <a:pPr marL="0" indent="0">
              <a:buNone/>
            </a:pPr>
            <a:endParaRPr lang="en-US" altLang="en-US" sz="3600" dirty="0" smtClean="0">
              <a:latin typeface="Agenda Medium" panose="02000603040000020004" pitchFamily="50" charset="0"/>
            </a:endParaRPr>
          </a:p>
          <a:p>
            <a:pPr marL="0" indent="0">
              <a:buNone/>
            </a:pPr>
            <a:endParaRPr lang="en-US" altLang="en-US" sz="3600" dirty="0">
              <a:latin typeface="Agenda Medium" panose="02000603040000020004" pitchFamily="50" charset="0"/>
            </a:endParaRPr>
          </a:p>
          <a:p>
            <a:pPr marL="0" indent="0">
              <a:buNone/>
            </a:pPr>
            <a:r>
              <a:rPr lang="en-US" sz="3600" dirty="0" smtClean="0">
                <a:latin typeface="Agenda Medium" panose="02000603040000020004" pitchFamily="50" charset="0"/>
              </a:rPr>
              <a:t>“Notably, American Indian and Alaska Native people are the only racial and ethnic group for which CRC mortality rates are not declining.”</a:t>
            </a:r>
            <a:endParaRPr lang="en-US" sz="3600" dirty="0">
              <a:latin typeface="Agenda Medium" panose="02000603040000020004" pitchFamily="50" charset="0"/>
            </a:endParaRPr>
          </a:p>
        </p:txBody>
      </p:sp>
      <p:sp>
        <p:nvSpPr>
          <p:cNvPr id="5" name="TextBox 1">
            <a:extLst>
              <a:ext uri="{FF2B5EF4-FFF2-40B4-BE49-F238E27FC236}">
                <a16:creationId xmlns:a16="http://schemas.microsoft.com/office/drawing/2014/main" id="{0089D7BD-5789-4D3D-AB44-4183D51D1FB6}"/>
              </a:ext>
            </a:extLst>
          </p:cNvPr>
          <p:cNvSpPr txBox="1">
            <a:spLocks noChangeArrowheads="1"/>
          </p:cNvSpPr>
          <p:nvPr/>
        </p:nvSpPr>
        <p:spPr bwMode="auto">
          <a:xfrm>
            <a:off x="4876800" y="6488668"/>
            <a:ext cx="4495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chemeClr val="folHlink"/>
              </a:buClr>
              <a:buFont typeface="Wingdings" panose="05000000000000000000" pitchFamily="2" charset="2"/>
              <a:buChar char="§"/>
              <a:defRPr sz="3200">
                <a:solidFill>
                  <a:srgbClr val="000000"/>
                </a:solidFill>
                <a:latin typeface="Calibri" panose="020F0502020204030204" pitchFamily="34" charset="0"/>
                <a:ea typeface="MS PGothic" panose="020B0600070205080204" pitchFamily="34" charset="-128"/>
              </a:defRPr>
            </a:lvl1pPr>
            <a:lvl2pPr marL="742950" indent="-285750">
              <a:lnSpc>
                <a:spcPct val="95000"/>
              </a:lnSpc>
              <a:spcBef>
                <a:spcPct val="20000"/>
              </a:spcBef>
              <a:spcAft>
                <a:spcPct val="10000"/>
              </a:spcAft>
              <a:buClr>
                <a:schemeClr val="folHlink"/>
              </a:buClr>
              <a:buSzPct val="90000"/>
              <a:buFont typeface="Wingdings" panose="05000000000000000000" pitchFamily="2" charset="2"/>
              <a:buChar char="§"/>
              <a:defRPr sz="2800">
                <a:solidFill>
                  <a:srgbClr val="000000"/>
                </a:solidFill>
                <a:latin typeface="Calibri" panose="020F0502020204030204" pitchFamily="34" charset="0"/>
                <a:ea typeface="MS PGothic" panose="020B0600070205080204" pitchFamily="34" charset="-128"/>
              </a:defRPr>
            </a:lvl2pPr>
            <a:lvl3pPr marL="1143000" indent="-228600">
              <a:lnSpc>
                <a:spcPct val="95000"/>
              </a:lnSpc>
              <a:spcBef>
                <a:spcPct val="20000"/>
              </a:spcBef>
              <a:spcAft>
                <a:spcPct val="10000"/>
              </a:spcAft>
              <a:buClr>
                <a:schemeClr val="folHlink"/>
              </a:buClr>
              <a:buSzPct val="80000"/>
              <a:buFont typeface="Wingdings" panose="05000000000000000000" pitchFamily="2" charset="2"/>
              <a:buChar char="§"/>
              <a:defRPr sz="2400">
                <a:solidFill>
                  <a:srgbClr val="000000"/>
                </a:solidFill>
                <a:latin typeface="Calibri" panose="020F0502020204030204" pitchFamily="34" charset="0"/>
                <a:ea typeface="MS PGothic" panose="020B0600070205080204" pitchFamily="34" charset="-128"/>
              </a:defRPr>
            </a:lvl3pPr>
            <a:lvl4pPr marL="1600200" indent="-228600">
              <a:lnSpc>
                <a:spcPct val="95000"/>
              </a:lnSpc>
              <a:spcBef>
                <a:spcPct val="20000"/>
              </a:spcBef>
              <a:spcAft>
                <a:spcPct val="10000"/>
              </a:spcAft>
              <a:buClr>
                <a:schemeClr val="folHlink"/>
              </a:buClr>
              <a:buSzPct val="7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4pPr>
            <a:lvl5pPr marL="2057400" indent="-228600">
              <a:lnSpc>
                <a:spcPct val="95000"/>
              </a:lnSpc>
              <a:spcBef>
                <a:spcPct val="20000"/>
              </a:spcBef>
              <a:spcAft>
                <a:spcPct val="10000"/>
              </a:spcAft>
              <a:buClr>
                <a:schemeClr val="folHlink"/>
              </a:buClr>
              <a:buSzPct val="6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20000"/>
              </a:spcBef>
              <a:spcAft>
                <a:spcPct val="10000"/>
              </a:spcAft>
              <a:buClr>
                <a:schemeClr val="folHlink"/>
              </a:buClr>
              <a:buSzPct val="6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20000"/>
              </a:spcBef>
              <a:spcAft>
                <a:spcPct val="10000"/>
              </a:spcAft>
              <a:buClr>
                <a:schemeClr val="folHlink"/>
              </a:buClr>
              <a:buSzPct val="6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20000"/>
              </a:spcBef>
              <a:spcAft>
                <a:spcPct val="10000"/>
              </a:spcAft>
              <a:buClr>
                <a:schemeClr val="folHlink"/>
              </a:buClr>
              <a:buSzPct val="6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20000"/>
              </a:spcBef>
              <a:spcAft>
                <a:spcPct val="10000"/>
              </a:spcAft>
              <a:buClr>
                <a:schemeClr val="folHlink"/>
              </a:buClr>
              <a:buSzPct val="60000"/>
              <a:buFont typeface="Wingdings" panose="05000000000000000000" pitchFamily="2" charset="2"/>
              <a:buChar char="§"/>
              <a:defRPr sz="2000">
                <a:solidFill>
                  <a:srgbClr val="000000"/>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spcAft>
                <a:spcPct val="0"/>
              </a:spcAft>
              <a:buClrTx/>
              <a:buFontTx/>
              <a:buNone/>
            </a:pPr>
            <a:r>
              <a:rPr lang="en-US" altLang="en-US" sz="1800" dirty="0" smtClean="0">
                <a:solidFill>
                  <a:schemeClr val="tx1"/>
                </a:solidFill>
                <a:latin typeface="Agenda Light" panose="02000603040000020004" pitchFamily="50" charset="0"/>
              </a:rPr>
              <a:t>Source: </a:t>
            </a:r>
            <a:r>
              <a:rPr lang="en-US" altLang="en-US" sz="1800" dirty="0" smtClean="0">
                <a:solidFill>
                  <a:schemeClr val="tx1"/>
                </a:solidFill>
                <a:latin typeface="Agenda Light" panose="02000603040000020004" pitchFamily="50" charset="0"/>
              </a:rPr>
              <a:t>ACS CRC </a:t>
            </a:r>
            <a:r>
              <a:rPr lang="en-US" altLang="en-US" sz="1800" dirty="0" smtClean="0">
                <a:solidFill>
                  <a:schemeClr val="tx1"/>
                </a:solidFill>
                <a:latin typeface="Agenda Light" panose="02000603040000020004" pitchFamily="50" charset="0"/>
              </a:rPr>
              <a:t>Facts </a:t>
            </a:r>
            <a:r>
              <a:rPr lang="en-US" altLang="en-US" sz="1800" dirty="0">
                <a:solidFill>
                  <a:schemeClr val="tx1"/>
                </a:solidFill>
                <a:latin typeface="Agenda Light" panose="02000603040000020004" pitchFamily="50" charset="0"/>
              </a:rPr>
              <a:t>and Figures </a:t>
            </a:r>
            <a:r>
              <a:rPr lang="en-US" altLang="en-US" sz="1800" dirty="0" smtClean="0">
                <a:solidFill>
                  <a:schemeClr val="tx1"/>
                </a:solidFill>
                <a:latin typeface="Agenda Light" panose="02000603040000020004" pitchFamily="50" charset="0"/>
              </a:rPr>
              <a:t>2020-2022</a:t>
            </a:r>
            <a:endParaRPr lang="en-US" altLang="en-US" sz="1800" dirty="0">
              <a:solidFill>
                <a:schemeClr val="tx1"/>
              </a:solidFill>
              <a:latin typeface="Agenda Light" panose="02000603040000020004" pitchFamily="50" charset="0"/>
            </a:endParaRPr>
          </a:p>
        </p:txBody>
      </p:sp>
    </p:spTree>
    <p:extLst>
      <p:ext uri="{BB962C8B-B14F-4D97-AF65-F5344CB8AC3E}">
        <p14:creationId xmlns:p14="http://schemas.microsoft.com/office/powerpoint/2010/main" val="2911868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609600"/>
            <a:ext cx="8229600" cy="5029200"/>
          </a:xfrm>
        </p:spPr>
        <p:txBody>
          <a:bodyPr>
            <a:normAutofit/>
          </a:bodyPr>
          <a:lstStyle/>
          <a:p>
            <a:pPr algn="ctr" eaLnBrk="1" hangingPunct="1">
              <a:buFont typeface="Arial" charset="0"/>
              <a:buNone/>
            </a:pPr>
            <a:r>
              <a:rPr lang="en-US" sz="32000" dirty="0" smtClean="0">
                <a:solidFill>
                  <a:schemeClr val="bg1"/>
                </a:solidFill>
                <a:latin typeface="Arial" panose="020B0604020202020204" pitchFamily="34" charset="0"/>
                <a:cs typeface="Arial" panose="020B0604020202020204" pitchFamily="34" charset="0"/>
              </a:rPr>
              <a:t>2x</a:t>
            </a:r>
          </a:p>
        </p:txBody>
      </p:sp>
    </p:spTree>
    <p:extLst>
      <p:ext uri="{BB962C8B-B14F-4D97-AF65-F5344CB8AC3E}">
        <p14:creationId xmlns:p14="http://schemas.microsoft.com/office/powerpoint/2010/main" val="189988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17164</TotalTime>
  <Words>1907</Words>
  <Application>Microsoft Office PowerPoint</Application>
  <PresentationFormat>On-screen Show (4:3)</PresentationFormat>
  <Paragraphs>243</Paragraphs>
  <Slides>49</Slides>
  <Notes>35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49</vt:i4>
      </vt:variant>
    </vt:vector>
  </HeadingPairs>
  <TitlesOfParts>
    <vt:vector size="63" baseType="lpstr">
      <vt:lpstr>ＭＳ Ｐゴシック</vt:lpstr>
      <vt:lpstr>ＭＳ Ｐゴシック</vt:lpstr>
      <vt:lpstr>Agenda Light</vt:lpstr>
      <vt:lpstr>Agenda Medium</vt:lpstr>
      <vt:lpstr>Agenda Regular</vt:lpstr>
      <vt:lpstr>Arial</vt:lpstr>
      <vt:lpstr>Calibri</vt:lpstr>
      <vt:lpstr>Museo Slab 300</vt:lpstr>
      <vt:lpstr>Museo Slab 500</vt:lpstr>
      <vt:lpstr>Office Theme</vt:lpstr>
      <vt:lpstr>4_Office Theme</vt:lpstr>
      <vt:lpstr>1_Office Theme</vt:lpstr>
      <vt:lpstr>6_Office Theme</vt:lpstr>
      <vt:lpstr>7_Office Theme</vt:lpstr>
      <vt:lpstr>PowerPoint Presentation</vt:lpstr>
      <vt:lpstr>Disclosures</vt:lpstr>
      <vt:lpstr>Land Acknowledgement</vt:lpstr>
      <vt:lpstr>PowerPoint Presentation</vt:lpstr>
      <vt:lpstr>PowerPoint Presentation</vt:lpstr>
      <vt:lpstr>Five-Year Survival Rates (%)</vt:lpstr>
      <vt:lpstr>PowerPoint Presentation</vt:lpstr>
      <vt:lpstr>PowerPoint Presentation</vt:lpstr>
      <vt:lpstr>PowerPoint Presentation</vt:lpstr>
      <vt:lpstr>CRC incidence is higher among Alaska Native people at every age group.</vt:lpstr>
      <vt:lpstr>CRC incidence per 100,000 by IHS Area, 2014-2018</vt:lpstr>
      <vt:lpstr>Risk Factors</vt:lpstr>
      <vt:lpstr>Risk Factors</vt:lpstr>
      <vt:lpstr>Possible signs of CRC</vt:lpstr>
      <vt:lpstr>PowerPoint Presentation</vt:lpstr>
      <vt:lpstr>USPSTF screening recommendations  for average risk adults </vt:lpstr>
      <vt:lpstr>Screening Test Pros  and Cons: Colonoscopy</vt:lpstr>
      <vt:lpstr>Advantages of Stool  Tests</vt:lpstr>
      <vt:lpstr>Why to include stool tests in screening programs?</vt:lpstr>
      <vt:lpstr>Reminders</vt:lpstr>
      <vt:lpstr>Why don’t people get screened?</vt:lpstr>
      <vt:lpstr>Personal factors</vt:lpstr>
      <vt:lpstr>System factors</vt:lpstr>
      <vt:lpstr>Cancer Screening Continuum</vt:lpstr>
      <vt:lpstr>PowerPoint Presentation</vt:lpstr>
      <vt:lpstr>ANTHC CRCCP Partners</vt:lpstr>
      <vt:lpstr>Evidence-based interventions (EBIs) for CRC screening</vt:lpstr>
      <vt:lpstr>Provider Assessment and Feedback</vt:lpstr>
      <vt:lpstr>Provider Reminders</vt:lpstr>
      <vt:lpstr>Patient Reminders</vt:lpstr>
      <vt:lpstr>Reducing Structural Barriers</vt:lpstr>
      <vt:lpstr>PowerPoint Presentation</vt:lpstr>
      <vt:lpstr>PowerPoint Presentation</vt:lpstr>
      <vt:lpstr>PowerPoint Presentation</vt:lpstr>
      <vt:lpstr>Small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you help?</vt:lpstr>
      <vt:lpstr>PowerPoint Presentation</vt:lpstr>
      <vt:lpstr>PowerPoint Presentation</vt:lpstr>
      <vt:lpstr>PowerPoint Presentation</vt:lpstr>
      <vt:lpstr>PowerPoint Presentation</vt:lpstr>
      <vt:lpstr>PowerPoint Presentation</vt:lpstr>
      <vt:lpstr>Colorectal Cancer (CRC)</vt:lpstr>
    </vt:vector>
  </TitlesOfParts>
  <Company>Alaska Native Tribal Health Consortium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ANTHC</dc:creator>
  <cp:lastModifiedBy>Diana Redwood</cp:lastModifiedBy>
  <cp:revision>199</cp:revision>
  <dcterms:created xsi:type="dcterms:W3CDTF">2016-08-30T20:31:48Z</dcterms:created>
  <dcterms:modified xsi:type="dcterms:W3CDTF">2023-03-21T20:55:01Z</dcterms:modified>
</cp:coreProperties>
</file>