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307" r:id="rId4"/>
    <p:sldId id="306" r:id="rId5"/>
    <p:sldId id="258" r:id="rId6"/>
    <p:sldId id="308" r:id="rId7"/>
    <p:sldId id="259" r:id="rId8"/>
    <p:sldId id="266" r:id="rId9"/>
    <p:sldId id="313" r:id="rId10"/>
    <p:sldId id="260" r:id="rId11"/>
    <p:sldId id="314" r:id="rId12"/>
    <p:sldId id="316" r:id="rId13"/>
    <p:sldId id="318" r:id="rId14"/>
    <p:sldId id="268" r:id="rId15"/>
    <p:sldId id="267" r:id="rId16"/>
    <p:sldId id="269" r:id="rId17"/>
    <p:sldId id="311" r:id="rId18"/>
    <p:sldId id="312" r:id="rId19"/>
    <p:sldId id="309" r:id="rId20"/>
    <p:sldId id="270" r:id="rId21"/>
    <p:sldId id="310" r:id="rId22"/>
    <p:sldId id="315" r:id="rId23"/>
    <p:sldId id="319" r:id="rId24"/>
    <p:sldId id="320" r:id="rId25"/>
    <p:sldId id="321" r:id="rId26"/>
    <p:sldId id="295" r:id="rId27"/>
    <p:sldId id="261" r:id="rId28"/>
    <p:sldId id="284" r:id="rId29"/>
    <p:sldId id="322" r:id="rId30"/>
    <p:sldId id="285" r:id="rId31"/>
    <p:sldId id="272" r:id="rId32"/>
    <p:sldId id="2145706863" r:id="rId33"/>
    <p:sldId id="324" r:id="rId34"/>
    <p:sldId id="325" r:id="rId35"/>
    <p:sldId id="327" r:id="rId36"/>
    <p:sldId id="326" r:id="rId37"/>
    <p:sldId id="2145706864" r:id="rId38"/>
    <p:sldId id="282" r:id="rId39"/>
    <p:sldId id="283" r:id="rId40"/>
    <p:sldId id="273" r:id="rId41"/>
    <p:sldId id="277"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8C88B53-3D39-449B-B74C-9273E1620883}">
          <p14:sldIdLst>
            <p14:sldId id="256"/>
          </p14:sldIdLst>
        </p14:section>
        <p14:section name="Overview" id="{F7CAFB40-811B-4D6B-A9A1-34359C33F4FF}">
          <p14:sldIdLst>
            <p14:sldId id="257"/>
            <p14:sldId id="307"/>
            <p14:sldId id="306"/>
            <p14:sldId id="258"/>
            <p14:sldId id="308"/>
          </p14:sldIdLst>
        </p14:section>
        <p14:section name="Purpose of Respiratory Surveillance" id="{E5F9FCDF-27EB-4E23-A903-1623DDD137C1}">
          <p14:sldIdLst>
            <p14:sldId id="259"/>
            <p14:sldId id="266"/>
            <p14:sldId id="313"/>
          </p14:sldIdLst>
        </p14:section>
        <p14:section name="SARS-CoV-2" id="{FEDE4ADD-1F04-4E0D-954A-C5C57E4A60EC}">
          <p14:sldIdLst>
            <p14:sldId id="260"/>
            <p14:sldId id="314"/>
            <p14:sldId id="316"/>
            <p14:sldId id="318"/>
          </p14:sldIdLst>
        </p14:section>
        <p14:section name="Influenza" id="{2579BAE3-37BC-4D58-AB3A-1F045979DD51}">
          <p14:sldIdLst>
            <p14:sldId id="268"/>
            <p14:sldId id="267"/>
            <p14:sldId id="269"/>
            <p14:sldId id="311"/>
            <p14:sldId id="312"/>
            <p14:sldId id="309"/>
            <p14:sldId id="270"/>
            <p14:sldId id="310"/>
          </p14:sldIdLst>
        </p14:section>
        <p14:section name="RSV" id="{BD2545C2-1798-4B24-A52C-4A5BF42A4B14}">
          <p14:sldIdLst>
            <p14:sldId id="315"/>
            <p14:sldId id="319"/>
          </p14:sldIdLst>
        </p14:section>
        <p14:section name="Other Viruses" id="{CB29866D-6A7F-48A3-8378-A6FC43A86FA4}">
          <p14:sldIdLst>
            <p14:sldId id="320"/>
            <p14:sldId id="321"/>
            <p14:sldId id="295"/>
          </p14:sldIdLst>
        </p14:section>
        <p14:section name="New Methods of Surveillance" id="{862C3138-16BE-4644-801F-09A8146A5178}">
          <p14:sldIdLst>
            <p14:sldId id="261"/>
            <p14:sldId id="284"/>
            <p14:sldId id="322"/>
            <p14:sldId id="285"/>
          </p14:sldIdLst>
        </p14:section>
        <p14:section name="Clinical Partners" id="{D8D4225A-6099-4835-A527-4B2989334B6F}">
          <p14:sldIdLst>
            <p14:sldId id="272"/>
            <p14:sldId id="2145706863"/>
            <p14:sldId id="324"/>
            <p14:sldId id="325"/>
            <p14:sldId id="327"/>
            <p14:sldId id="326"/>
            <p14:sldId id="2145706864"/>
            <p14:sldId id="282"/>
            <p14:sldId id="283"/>
            <p14:sldId id="273"/>
          </p14:sldIdLst>
        </p14:section>
        <p14:section name="Conclusion" id="{2710A183-F346-444F-86CE-35EBBA9EB867}">
          <p14:sldIdLst>
            <p14:sldId id="277"/>
          </p14:sldIdLst>
        </p14:section>
        <p14:section name="Contacts at State Public Health Labs" id="{2ED1A70B-EB6C-4A38-9D17-10A1591BECCD}">
          <p14:sldIdLst>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9443" autoAdjust="0"/>
  </p:normalViewPr>
  <p:slideViewPr>
    <p:cSldViewPr snapToGrid="0">
      <p:cViewPr varScale="1">
        <p:scale>
          <a:sx n="91" d="100"/>
          <a:sy n="91" d="100"/>
        </p:scale>
        <p:origin x="1314" y="84"/>
      </p:cViewPr>
      <p:guideLst/>
    </p:cSldViewPr>
  </p:slideViewPr>
  <p:outlineViewPr>
    <p:cViewPr>
      <p:scale>
        <a:sx n="33" d="100"/>
        <a:sy n="33" d="100"/>
      </p:scale>
      <p:origin x="0" y="-11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601-4BB4-BAD0-5D099057C6B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2-0601-4BB4-BAD0-5D099057C6B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0601-4BB4-BAD0-5D099057C6B3}"/>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4-0601-4BB4-BAD0-5D099057C6B3}"/>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5-0601-4BB4-BAD0-5D099057C6B3}"/>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6-0601-4BB4-BAD0-5D099057C6B3}"/>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7-0601-4BB4-BAD0-5D099057C6B3}"/>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8-0601-4BB4-BAD0-5D099057C6B3}"/>
              </c:ext>
            </c:extLst>
          </c:dPt>
          <c:dLbls>
            <c:dLbl>
              <c:idx val="0"/>
              <c:layout>
                <c:manualLayout>
                  <c:x val="-5.46875E-2"/>
                  <c:y val="0.10008605437462756"/>
                </c:manualLayout>
              </c:layout>
              <c:showLegendKey val="0"/>
              <c:showVal val="0"/>
              <c:showCatName val="1"/>
              <c:showSerName val="0"/>
              <c:showPercent val="0"/>
              <c:showBubbleSize val="0"/>
              <c:extLst>
                <c:ext xmlns:c15="http://schemas.microsoft.com/office/drawing/2012/chart" uri="{CE6537A1-D6FC-4f65-9D91-7224C49458BB}">
                  <c15:layout>
                    <c:manualLayout>
                      <c:w val="7.8515625000000006E-2"/>
                      <c:h val="5.4492184147872533E-2"/>
                    </c:manualLayout>
                  </c15:layout>
                </c:ext>
                <c:ext xmlns:c16="http://schemas.microsoft.com/office/drawing/2014/chart" uri="{C3380CC4-5D6E-409C-BE32-E72D297353CC}">
                  <c16:uniqueId val="{00000001-0601-4BB4-BAD0-5D099057C6B3}"/>
                </c:ext>
              </c:extLst>
            </c:dLbl>
            <c:dLbl>
              <c:idx val="1"/>
              <c:layout>
                <c:manualLayout>
                  <c:x val="-0.16875000000000012"/>
                  <c:y val="8.3925806845115233E-2"/>
                </c:manualLayout>
              </c:layout>
              <c:showLegendKey val="0"/>
              <c:showVal val="0"/>
              <c:showCatName val="1"/>
              <c:showSerName val="0"/>
              <c:showPercent val="0"/>
              <c:showBubbleSize val="0"/>
              <c:extLst>
                <c:ext xmlns:c15="http://schemas.microsoft.com/office/drawing/2012/chart" uri="{CE6537A1-D6FC-4f65-9D91-7224C49458BB}">
                  <c15:layout>
                    <c:manualLayout>
                      <c:w val="0.15117187500000001"/>
                      <c:h val="4.2187497404804541E-2"/>
                    </c:manualLayout>
                  </c15:layout>
                </c:ext>
                <c:ext xmlns:c16="http://schemas.microsoft.com/office/drawing/2014/chart" uri="{C3380CC4-5D6E-409C-BE32-E72D297353CC}">
                  <c16:uniqueId val="{00000002-0601-4BB4-BAD0-5D099057C6B3}"/>
                </c:ext>
              </c:extLst>
            </c:dLbl>
            <c:dLbl>
              <c:idx val="2"/>
              <c:layout>
                <c:manualLayout>
                  <c:x val="-0.121875"/>
                  <c:y val="-7.7799761454246955E-2"/>
                </c:manualLayout>
              </c:layout>
              <c:showLegendKey val="0"/>
              <c:showVal val="0"/>
              <c:showCatName val="1"/>
              <c:showSerName val="0"/>
              <c:showPercent val="0"/>
              <c:showBubbleSize val="0"/>
              <c:extLst>
                <c:ext xmlns:c15="http://schemas.microsoft.com/office/drawing/2012/chart" uri="{CE6537A1-D6FC-4f65-9D91-7224C49458BB}">
                  <c15:layout>
                    <c:manualLayout>
                      <c:w val="0.104296875"/>
                      <c:h val="4.0429685012937686E-2"/>
                    </c:manualLayout>
                  </c15:layout>
                </c:ext>
                <c:ext xmlns:c16="http://schemas.microsoft.com/office/drawing/2014/chart" uri="{C3380CC4-5D6E-409C-BE32-E72D297353CC}">
                  <c16:uniqueId val="{00000003-0601-4BB4-BAD0-5D099057C6B3}"/>
                </c:ext>
              </c:extLst>
            </c:dLbl>
            <c:dLbl>
              <c:idx val="3"/>
              <c:layout>
                <c:manualLayout>
                  <c:x val="-9.8437500000000053E-2"/>
                  <c:y val="-0.12684355764987956"/>
                </c:manualLayout>
              </c:layout>
              <c:showLegendKey val="0"/>
              <c:showVal val="0"/>
              <c:showCatName val="1"/>
              <c:showSerName val="0"/>
              <c:showPercent val="0"/>
              <c:showBubbleSize val="0"/>
              <c:extLst>
                <c:ext xmlns:c15="http://schemas.microsoft.com/office/drawing/2012/chart" uri="{CE6537A1-D6FC-4f65-9D91-7224C49458BB}">
                  <c15:layout>
                    <c:manualLayout>
                      <c:w val="0.140625"/>
                      <c:h val="4.2187497404804541E-2"/>
                    </c:manualLayout>
                  </c15:layout>
                </c:ext>
                <c:ext xmlns:c16="http://schemas.microsoft.com/office/drawing/2014/chart" uri="{C3380CC4-5D6E-409C-BE32-E72D297353CC}">
                  <c16:uniqueId val="{00000004-0601-4BB4-BAD0-5D099057C6B3}"/>
                </c:ext>
              </c:extLst>
            </c:dLbl>
            <c:dLbl>
              <c:idx val="4"/>
              <c:showLegendKey val="0"/>
              <c:showVal val="0"/>
              <c:showCatName val="1"/>
              <c:showSerName val="0"/>
              <c:showPercent val="0"/>
              <c:showBubbleSize val="0"/>
              <c:extLst>
                <c:ext xmlns:c15="http://schemas.microsoft.com/office/drawing/2012/chart" uri="{CE6537A1-D6FC-4f65-9D91-7224C49458BB}">
                  <c15:layout>
                    <c:manualLayout>
                      <c:w val="0.13242187499999999"/>
                      <c:h val="7.5585932850274803E-2"/>
                    </c:manualLayout>
                  </c15:layout>
                </c:ext>
                <c:ext xmlns:c16="http://schemas.microsoft.com/office/drawing/2014/chart" uri="{C3380CC4-5D6E-409C-BE32-E72D297353CC}">
                  <c16:uniqueId val="{00000005-0601-4BB4-BAD0-5D099057C6B3}"/>
                </c:ext>
              </c:extLst>
            </c:dLbl>
            <c:dLbl>
              <c:idx val="5"/>
              <c:layout>
                <c:manualLayout>
                  <c:x val="0.18906249999999999"/>
                  <c:y val="-8.600270140239287E-2"/>
                </c:manualLayout>
              </c:layout>
              <c:showLegendKey val="0"/>
              <c:showVal val="0"/>
              <c:showCatName val="1"/>
              <c:showSerName val="0"/>
              <c:showPercent val="0"/>
              <c:showBubbleSize val="0"/>
              <c:extLst>
                <c:ext xmlns:c15="http://schemas.microsoft.com/office/drawing/2012/chart" uri="{CE6537A1-D6FC-4f65-9D91-7224C49458BB}">
                  <c15:layout>
                    <c:manualLayout>
                      <c:w val="0.17812500000000001"/>
                      <c:h val="4.0429685012937686E-2"/>
                    </c:manualLayout>
                  </c15:layout>
                </c:ext>
                <c:ext xmlns:c16="http://schemas.microsoft.com/office/drawing/2014/chart" uri="{C3380CC4-5D6E-409C-BE32-E72D297353CC}">
                  <c16:uniqueId val="{00000006-0601-4BB4-BAD0-5D099057C6B3}"/>
                </c:ext>
              </c:extLst>
            </c:dLbl>
            <c:dLbl>
              <c:idx val="6"/>
              <c:showLegendKey val="0"/>
              <c:showVal val="0"/>
              <c:showCatName val="1"/>
              <c:showSerName val="0"/>
              <c:showPercent val="0"/>
              <c:showBubbleSize val="0"/>
              <c:extLst>
                <c:ext xmlns:c15="http://schemas.microsoft.com/office/drawing/2012/chart" uri="{CE6537A1-D6FC-4f65-9D91-7224C49458BB}">
                  <c15:layout>
                    <c:manualLayout>
                      <c:w val="0.13710937500000001"/>
                      <c:h val="4.0429685012937686E-2"/>
                    </c:manualLayout>
                  </c15:layout>
                </c:ext>
                <c:ext xmlns:c16="http://schemas.microsoft.com/office/drawing/2014/chart" uri="{C3380CC4-5D6E-409C-BE32-E72D297353CC}">
                  <c16:uniqueId val="{00000007-0601-4BB4-BAD0-5D099057C6B3}"/>
                </c:ext>
              </c:extLst>
            </c:dLbl>
            <c:dLbl>
              <c:idx val="7"/>
              <c:layout>
                <c:manualLayout>
                  <c:x val="9.6875000000000003E-2"/>
                  <c:y val="0.10653136647813939"/>
                </c:manualLayout>
              </c:layout>
              <c:showLegendKey val="0"/>
              <c:showVal val="0"/>
              <c:showCatName val="1"/>
              <c:showSerName val="0"/>
              <c:showPercent val="0"/>
              <c:showBubbleSize val="0"/>
              <c:extLst>
                <c:ext xmlns:c15="http://schemas.microsoft.com/office/drawing/2012/chart" uri="{CE6537A1-D6FC-4f65-9D91-7224C49458BB}">
                  <c15:layout>
                    <c:manualLayout>
                      <c:w val="0.13007812499999999"/>
                      <c:h val="4.0429685012937686E-2"/>
                    </c:manualLayout>
                  </c15:layout>
                </c:ext>
                <c:ext xmlns:c16="http://schemas.microsoft.com/office/drawing/2014/chart" uri="{C3380CC4-5D6E-409C-BE32-E72D297353CC}">
                  <c16:uniqueId val="{00000008-0601-4BB4-BAD0-5D099057C6B3}"/>
                </c:ext>
              </c:extLst>
            </c:dLbl>
            <c:spPr>
              <a:noFill/>
              <a:ln>
                <a:noFill/>
              </a:ln>
              <a:effectLst/>
            </c:spPr>
            <c:txPr>
              <a:bodyPr rot="0" spcFirstLastPara="1" vertOverflow="overflow" horzOverflow="overflow" vert="horz" wrap="square" lIns="38100" tIns="19050" rIns="38100" bIns="19050" anchor="ctr" anchorCtr="1">
                <a:noAutofit/>
              </a:bodyPr>
              <a:lstStyle/>
              <a:p>
                <a:pPr>
                  <a:defRPr sz="1600" b="1" i="0" u="none" strike="noStrike" kern="1200" baseline="0">
                    <a:solidFill>
                      <a:schemeClr val="tx1">
                        <a:lumMod val="85000"/>
                        <a:lumOff val="1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CDC</c:v>
                </c:pt>
                <c:pt idx="1">
                  <c:v>Public Health Labs</c:v>
                </c:pt>
                <c:pt idx="2">
                  <c:v>Clinical Labs</c:v>
                </c:pt>
                <c:pt idx="3">
                  <c:v>Commercial Labs</c:v>
                </c:pt>
                <c:pt idx="4">
                  <c:v>Non-Traditional Testing Sites</c:v>
                </c:pt>
                <c:pt idx="5">
                  <c:v>Academic Institutions</c:v>
                </c:pt>
                <c:pt idx="6">
                  <c:v>Federal Partners</c:v>
                </c:pt>
                <c:pt idx="7">
                  <c:v>Global Partners</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0601-4BB4-BAD0-5D099057C6B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023D2-46FF-4EBC-9F4A-34A5B2D958E8}"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80D54831-0584-4293-8858-494314E9D90D}">
      <dgm:prSet phldrT="[Text]"/>
      <dgm:spPr/>
      <dgm:t>
        <a:bodyPr/>
        <a:lstStyle/>
        <a:p>
          <a:r>
            <a:rPr lang="en-US" dirty="0"/>
            <a:t>Poor Surveillance</a:t>
          </a:r>
        </a:p>
      </dgm:t>
    </dgm:pt>
    <dgm:pt modelId="{2AD34B25-8B05-4A14-B888-495037B2D59C}" type="parTrans" cxnId="{06E8075B-4B1F-49EE-BF26-481FA35DBE80}">
      <dgm:prSet/>
      <dgm:spPr/>
      <dgm:t>
        <a:bodyPr/>
        <a:lstStyle/>
        <a:p>
          <a:endParaRPr lang="en-US"/>
        </a:p>
      </dgm:t>
    </dgm:pt>
    <dgm:pt modelId="{F728E2CE-A79B-45EE-AA52-6FD67E755493}" type="sibTrans" cxnId="{06E8075B-4B1F-49EE-BF26-481FA35DBE80}">
      <dgm:prSet/>
      <dgm:spPr/>
      <dgm:t>
        <a:bodyPr/>
        <a:lstStyle/>
        <a:p>
          <a:endParaRPr lang="en-US"/>
        </a:p>
      </dgm:t>
    </dgm:pt>
    <dgm:pt modelId="{FF9F3BC2-B94D-4CA6-82A3-52620E5ED5E7}">
      <dgm:prSet phldrT="[Text]"/>
      <dgm:spPr/>
      <dgm:t>
        <a:bodyPr/>
        <a:lstStyle/>
        <a:p>
          <a:r>
            <a:rPr lang="en-US" dirty="0"/>
            <a:t>Low Prevalence</a:t>
          </a:r>
        </a:p>
      </dgm:t>
    </dgm:pt>
    <dgm:pt modelId="{B4F2B06C-C13E-4808-B858-439B2F120C98}" type="parTrans" cxnId="{28BCE810-3005-4E66-AC7E-29BAC5333E84}">
      <dgm:prSet/>
      <dgm:spPr/>
      <dgm:t>
        <a:bodyPr/>
        <a:lstStyle/>
        <a:p>
          <a:endParaRPr lang="en-US"/>
        </a:p>
      </dgm:t>
    </dgm:pt>
    <dgm:pt modelId="{1D59F30F-A17E-450B-BC4F-D954ACEE2AF7}" type="sibTrans" cxnId="{28BCE810-3005-4E66-AC7E-29BAC5333E84}">
      <dgm:prSet/>
      <dgm:spPr/>
      <dgm:t>
        <a:bodyPr/>
        <a:lstStyle/>
        <a:p>
          <a:endParaRPr lang="en-US"/>
        </a:p>
      </dgm:t>
    </dgm:pt>
    <dgm:pt modelId="{6B484E28-9FC3-4167-B8EE-760F94475605}">
      <dgm:prSet phldrT="[Text]"/>
      <dgm:spPr/>
      <dgm:t>
        <a:bodyPr/>
        <a:lstStyle/>
        <a:p>
          <a:r>
            <a:rPr lang="en-US" dirty="0"/>
            <a:t>Lack of specimens</a:t>
          </a:r>
        </a:p>
      </dgm:t>
    </dgm:pt>
    <dgm:pt modelId="{0BE577B9-9192-4AA0-BCC4-B03C1ED7498B}" type="parTrans" cxnId="{9E0D533C-B08A-4139-A5AF-2BBBCDB18BDB}">
      <dgm:prSet/>
      <dgm:spPr/>
      <dgm:t>
        <a:bodyPr/>
        <a:lstStyle/>
        <a:p>
          <a:endParaRPr lang="en-US"/>
        </a:p>
      </dgm:t>
    </dgm:pt>
    <dgm:pt modelId="{46A73F87-968C-45D6-BE8C-8854D2DD16C3}" type="sibTrans" cxnId="{9E0D533C-B08A-4139-A5AF-2BBBCDB18BDB}">
      <dgm:prSet/>
      <dgm:spPr/>
      <dgm:t>
        <a:bodyPr/>
        <a:lstStyle/>
        <a:p>
          <a:endParaRPr lang="en-US"/>
        </a:p>
      </dgm:t>
    </dgm:pt>
    <dgm:pt modelId="{AD5F385E-B4B7-4818-9FAD-BFC217A0740E}">
      <dgm:prSet phldrT="[Text]"/>
      <dgm:spPr/>
      <dgm:t>
        <a:bodyPr/>
        <a:lstStyle/>
        <a:p>
          <a:r>
            <a:rPr lang="en-US" dirty="0"/>
            <a:t>Improper handling and shipping of specimens</a:t>
          </a:r>
        </a:p>
      </dgm:t>
    </dgm:pt>
    <dgm:pt modelId="{681F83AA-46CF-41DD-ACF3-FB7E5A6961FD}" type="parTrans" cxnId="{1FD0D20A-86CD-485A-959B-3F40E6291667}">
      <dgm:prSet/>
      <dgm:spPr/>
      <dgm:t>
        <a:bodyPr/>
        <a:lstStyle/>
        <a:p>
          <a:endParaRPr lang="en-US"/>
        </a:p>
      </dgm:t>
    </dgm:pt>
    <dgm:pt modelId="{9D46472B-88C8-4F5D-A7D5-C35EBF784784}" type="sibTrans" cxnId="{1FD0D20A-86CD-485A-959B-3F40E6291667}">
      <dgm:prSet/>
      <dgm:spPr/>
      <dgm:t>
        <a:bodyPr/>
        <a:lstStyle/>
        <a:p>
          <a:endParaRPr lang="en-US"/>
        </a:p>
      </dgm:t>
    </dgm:pt>
    <dgm:pt modelId="{1F422F37-53CC-4E9B-9C0B-A1D0B2E945A5}">
      <dgm:prSet phldrT="[Text]"/>
      <dgm:spPr/>
      <dgm:t>
        <a:bodyPr/>
        <a:lstStyle/>
        <a:p>
          <a:r>
            <a:rPr lang="en-US" dirty="0"/>
            <a:t>Poorly associated metadata</a:t>
          </a:r>
        </a:p>
      </dgm:t>
    </dgm:pt>
    <dgm:pt modelId="{A73CB8DB-4172-42FF-B231-81A6171D9706}" type="parTrans" cxnId="{15046DD2-6FBE-4C78-8DC2-B0FFB4A7C1C0}">
      <dgm:prSet/>
      <dgm:spPr/>
      <dgm:t>
        <a:bodyPr/>
        <a:lstStyle/>
        <a:p>
          <a:endParaRPr lang="en-US"/>
        </a:p>
      </dgm:t>
    </dgm:pt>
    <dgm:pt modelId="{446502E1-84C5-4489-83E8-D3D46E0103B1}" type="sibTrans" cxnId="{15046DD2-6FBE-4C78-8DC2-B0FFB4A7C1C0}">
      <dgm:prSet/>
      <dgm:spPr/>
      <dgm:t>
        <a:bodyPr/>
        <a:lstStyle/>
        <a:p>
          <a:endParaRPr lang="en-US"/>
        </a:p>
      </dgm:t>
    </dgm:pt>
    <dgm:pt modelId="{F344DC98-1153-447E-8725-B12234837BB9}">
      <dgm:prSet phldrT="[Text]"/>
      <dgm:spPr/>
      <dgm:t>
        <a:bodyPr/>
        <a:lstStyle/>
        <a:p>
          <a:r>
            <a:rPr lang="en-US" dirty="0"/>
            <a:t>Lost shipments</a:t>
          </a:r>
        </a:p>
      </dgm:t>
    </dgm:pt>
    <dgm:pt modelId="{7E14822B-3DD4-46BA-A1DB-3D87590E5145}" type="parTrans" cxnId="{16EC3147-5A85-4459-82E8-DBECFBE35FAF}">
      <dgm:prSet/>
      <dgm:spPr/>
      <dgm:t>
        <a:bodyPr/>
        <a:lstStyle/>
        <a:p>
          <a:endParaRPr lang="en-US"/>
        </a:p>
      </dgm:t>
    </dgm:pt>
    <dgm:pt modelId="{25567180-36C8-4586-9BDE-347617ECEDAA}" type="sibTrans" cxnId="{16EC3147-5A85-4459-82E8-DBECFBE35FAF}">
      <dgm:prSet/>
      <dgm:spPr/>
      <dgm:t>
        <a:bodyPr/>
        <a:lstStyle/>
        <a:p>
          <a:endParaRPr lang="en-US"/>
        </a:p>
      </dgm:t>
    </dgm:pt>
    <dgm:pt modelId="{18C6C14E-6F5B-4479-929F-905A58C12FDC}">
      <dgm:prSet phldrT="[Text]"/>
      <dgm:spPr/>
      <dgm:t>
        <a:bodyPr/>
        <a:lstStyle/>
        <a:p>
          <a:r>
            <a:rPr lang="en-US" dirty="0"/>
            <a:t>Problematic testing methods</a:t>
          </a:r>
        </a:p>
      </dgm:t>
    </dgm:pt>
    <dgm:pt modelId="{FD7EC2AD-A614-4BC4-8B39-C67B69575B87}" type="parTrans" cxnId="{FED47FF6-6550-4308-BC62-11AFFC9646E4}">
      <dgm:prSet/>
      <dgm:spPr/>
      <dgm:t>
        <a:bodyPr/>
        <a:lstStyle/>
        <a:p>
          <a:endParaRPr lang="en-US"/>
        </a:p>
      </dgm:t>
    </dgm:pt>
    <dgm:pt modelId="{5BCA176E-C807-4047-92A5-FA3B9BEEB3BE}" type="sibTrans" cxnId="{FED47FF6-6550-4308-BC62-11AFFC9646E4}">
      <dgm:prSet/>
      <dgm:spPr/>
      <dgm:t>
        <a:bodyPr/>
        <a:lstStyle/>
        <a:p>
          <a:endParaRPr lang="en-US"/>
        </a:p>
      </dgm:t>
    </dgm:pt>
    <dgm:pt modelId="{303A6218-6922-4014-BCEB-84533959BD6A}">
      <dgm:prSet phldrT="[Text]"/>
      <dgm:spPr/>
      <dgm:t>
        <a:bodyPr/>
        <a:lstStyle/>
        <a:p>
          <a:r>
            <a:rPr lang="en-US" dirty="0"/>
            <a:t>Lack of personnel</a:t>
          </a:r>
        </a:p>
      </dgm:t>
    </dgm:pt>
    <dgm:pt modelId="{3F0E01FA-7BCF-4FEA-8AF7-70B0793A6B44}" type="parTrans" cxnId="{6C2AD722-EBFE-400B-89BF-77E3E2118890}">
      <dgm:prSet/>
      <dgm:spPr/>
      <dgm:t>
        <a:bodyPr/>
        <a:lstStyle/>
        <a:p>
          <a:endParaRPr lang="en-US"/>
        </a:p>
      </dgm:t>
    </dgm:pt>
    <dgm:pt modelId="{CB405A13-1DBB-45E0-BD10-08AAF5662F20}" type="sibTrans" cxnId="{6C2AD722-EBFE-400B-89BF-77E3E2118890}">
      <dgm:prSet/>
      <dgm:spPr/>
      <dgm:t>
        <a:bodyPr/>
        <a:lstStyle/>
        <a:p>
          <a:endParaRPr lang="en-US"/>
        </a:p>
      </dgm:t>
    </dgm:pt>
    <dgm:pt modelId="{E98ED6C6-F997-4B21-81A3-24BC7B187338}">
      <dgm:prSet phldrT="[Text]"/>
      <dgm:spPr/>
      <dgm:t>
        <a:bodyPr/>
        <a:lstStyle/>
        <a:p>
          <a:r>
            <a:rPr lang="en-US" dirty="0"/>
            <a:t>Lack of interest</a:t>
          </a:r>
        </a:p>
      </dgm:t>
    </dgm:pt>
    <dgm:pt modelId="{8B70125C-66F1-4CE8-A86F-823693F6E716}" type="parTrans" cxnId="{09F6C340-B531-4AEF-9C95-7DBEAEF7D591}">
      <dgm:prSet/>
      <dgm:spPr/>
      <dgm:t>
        <a:bodyPr/>
        <a:lstStyle/>
        <a:p>
          <a:endParaRPr lang="en-US"/>
        </a:p>
      </dgm:t>
    </dgm:pt>
    <dgm:pt modelId="{E70EC00E-6834-45E0-8A3A-3CDA3ADE254A}" type="sibTrans" cxnId="{09F6C340-B531-4AEF-9C95-7DBEAEF7D591}">
      <dgm:prSet/>
      <dgm:spPr/>
      <dgm:t>
        <a:bodyPr/>
        <a:lstStyle/>
        <a:p>
          <a:endParaRPr lang="en-US"/>
        </a:p>
      </dgm:t>
    </dgm:pt>
    <dgm:pt modelId="{E387CE3B-DF7D-4E9F-B8E2-76AF2BB9BA72}">
      <dgm:prSet phldrT="[Text]"/>
      <dgm:spPr/>
      <dgm:t>
        <a:bodyPr/>
        <a:lstStyle/>
        <a:p>
          <a:r>
            <a:rPr lang="en-US" dirty="0"/>
            <a:t>Pandemic Fatigue</a:t>
          </a:r>
        </a:p>
      </dgm:t>
    </dgm:pt>
    <dgm:pt modelId="{6383A21D-8DFB-466F-8FD9-9A43B7D17225}" type="parTrans" cxnId="{FEFAE56F-EE9E-4C58-A33D-A9493A230193}">
      <dgm:prSet/>
      <dgm:spPr/>
      <dgm:t>
        <a:bodyPr/>
        <a:lstStyle/>
        <a:p>
          <a:endParaRPr lang="en-US"/>
        </a:p>
      </dgm:t>
    </dgm:pt>
    <dgm:pt modelId="{90068478-F639-4E79-B198-395352096EA9}" type="sibTrans" cxnId="{FEFAE56F-EE9E-4C58-A33D-A9493A230193}">
      <dgm:prSet/>
      <dgm:spPr/>
      <dgm:t>
        <a:bodyPr/>
        <a:lstStyle/>
        <a:p>
          <a:endParaRPr lang="en-US"/>
        </a:p>
      </dgm:t>
    </dgm:pt>
    <dgm:pt modelId="{F5D55889-2810-4202-9563-98EDFFC06A9C}">
      <dgm:prSet phldrT="[Text]"/>
      <dgm:spPr/>
      <dgm:t>
        <a:bodyPr/>
        <a:lstStyle/>
        <a:p>
          <a:r>
            <a:rPr lang="en-US" dirty="0"/>
            <a:t>Too much paperwork</a:t>
          </a:r>
        </a:p>
      </dgm:t>
    </dgm:pt>
    <dgm:pt modelId="{3800A078-24AC-42E5-ACCD-44F83A276DAD}" type="parTrans" cxnId="{F4B4E2C0-0EB1-4F46-B97E-C4C54462613D}">
      <dgm:prSet/>
      <dgm:spPr/>
      <dgm:t>
        <a:bodyPr/>
        <a:lstStyle/>
        <a:p>
          <a:endParaRPr lang="en-US"/>
        </a:p>
      </dgm:t>
    </dgm:pt>
    <dgm:pt modelId="{6FF231C7-6470-44C1-8EF3-5A632766C444}" type="sibTrans" cxnId="{F4B4E2C0-0EB1-4F46-B97E-C4C54462613D}">
      <dgm:prSet/>
      <dgm:spPr/>
      <dgm:t>
        <a:bodyPr/>
        <a:lstStyle/>
        <a:p>
          <a:endParaRPr lang="en-US"/>
        </a:p>
      </dgm:t>
    </dgm:pt>
    <dgm:pt modelId="{35E08F80-E775-4B28-ADE3-B236AC5EA3BA}">
      <dgm:prSet phldrT="[Text]"/>
      <dgm:spPr/>
      <dgm:t>
        <a:bodyPr/>
        <a:lstStyle/>
        <a:p>
          <a:r>
            <a:rPr lang="en-US" dirty="0"/>
            <a:t>Lack of purpose</a:t>
          </a:r>
        </a:p>
      </dgm:t>
    </dgm:pt>
    <dgm:pt modelId="{9B51253D-8BBE-43FB-AFCE-E4F50118249E}" type="parTrans" cxnId="{7A90D144-4544-4912-8F31-C4BE806F70C9}">
      <dgm:prSet/>
      <dgm:spPr/>
      <dgm:t>
        <a:bodyPr/>
        <a:lstStyle/>
        <a:p>
          <a:endParaRPr lang="en-US"/>
        </a:p>
      </dgm:t>
    </dgm:pt>
    <dgm:pt modelId="{F9F20B07-234E-4B50-B41C-815A7279996B}" type="sibTrans" cxnId="{7A90D144-4544-4912-8F31-C4BE806F70C9}">
      <dgm:prSet/>
      <dgm:spPr/>
      <dgm:t>
        <a:bodyPr/>
        <a:lstStyle/>
        <a:p>
          <a:endParaRPr lang="en-US"/>
        </a:p>
      </dgm:t>
    </dgm:pt>
    <dgm:pt modelId="{7DFD131F-8418-44BD-A294-0235DBA24D64}" type="pres">
      <dgm:prSet presAssocID="{7E7023D2-46FF-4EBC-9F4A-34A5B2D958E8}" presName="cycle" presStyleCnt="0">
        <dgm:presLayoutVars>
          <dgm:chMax val="1"/>
          <dgm:dir/>
          <dgm:animLvl val="ctr"/>
          <dgm:resizeHandles val="exact"/>
        </dgm:presLayoutVars>
      </dgm:prSet>
      <dgm:spPr/>
    </dgm:pt>
    <dgm:pt modelId="{CAA87EDE-1D20-48F6-96DF-EFDE6D860DD7}" type="pres">
      <dgm:prSet presAssocID="{80D54831-0584-4293-8858-494314E9D90D}" presName="centerShape" presStyleLbl="node0" presStyleIdx="0" presStyleCnt="1"/>
      <dgm:spPr/>
    </dgm:pt>
    <dgm:pt modelId="{C8DE4765-2BBE-4EB5-A086-E57911B1999F}" type="pres">
      <dgm:prSet presAssocID="{B4F2B06C-C13E-4808-B858-439B2F120C98}" presName="parTrans" presStyleLbl="bgSibTrans2D1" presStyleIdx="0" presStyleCnt="11"/>
      <dgm:spPr/>
    </dgm:pt>
    <dgm:pt modelId="{2DD295BA-BB00-4298-BE69-1C6BD362CA78}" type="pres">
      <dgm:prSet presAssocID="{FF9F3BC2-B94D-4CA6-82A3-52620E5ED5E7}" presName="node" presStyleLbl="node1" presStyleIdx="0" presStyleCnt="11">
        <dgm:presLayoutVars>
          <dgm:bulletEnabled val="1"/>
        </dgm:presLayoutVars>
      </dgm:prSet>
      <dgm:spPr/>
    </dgm:pt>
    <dgm:pt modelId="{FDC3DC65-27C1-41DF-8104-9D9253C40079}" type="pres">
      <dgm:prSet presAssocID="{0BE577B9-9192-4AA0-BCC4-B03C1ED7498B}" presName="parTrans" presStyleLbl="bgSibTrans2D1" presStyleIdx="1" presStyleCnt="11"/>
      <dgm:spPr/>
    </dgm:pt>
    <dgm:pt modelId="{CD413105-E75B-4555-9573-2C6BB86EFD73}" type="pres">
      <dgm:prSet presAssocID="{6B484E28-9FC3-4167-B8EE-760F94475605}" presName="node" presStyleLbl="node1" presStyleIdx="1" presStyleCnt="11">
        <dgm:presLayoutVars>
          <dgm:bulletEnabled val="1"/>
        </dgm:presLayoutVars>
      </dgm:prSet>
      <dgm:spPr/>
    </dgm:pt>
    <dgm:pt modelId="{881F18FE-6EAE-4B7B-880A-5732E5F470EA}" type="pres">
      <dgm:prSet presAssocID="{681F83AA-46CF-41DD-ACF3-FB7E5A6961FD}" presName="parTrans" presStyleLbl="bgSibTrans2D1" presStyleIdx="2" presStyleCnt="11"/>
      <dgm:spPr/>
    </dgm:pt>
    <dgm:pt modelId="{AEF4039E-BA92-4959-9E6E-E9480A588AA6}" type="pres">
      <dgm:prSet presAssocID="{AD5F385E-B4B7-4818-9FAD-BFC217A0740E}" presName="node" presStyleLbl="node1" presStyleIdx="2" presStyleCnt="11">
        <dgm:presLayoutVars>
          <dgm:bulletEnabled val="1"/>
        </dgm:presLayoutVars>
      </dgm:prSet>
      <dgm:spPr/>
    </dgm:pt>
    <dgm:pt modelId="{EC81F149-AE38-4296-84CA-E70EA6B52586}" type="pres">
      <dgm:prSet presAssocID="{7E14822B-3DD4-46BA-A1DB-3D87590E5145}" presName="parTrans" presStyleLbl="bgSibTrans2D1" presStyleIdx="3" presStyleCnt="11"/>
      <dgm:spPr/>
    </dgm:pt>
    <dgm:pt modelId="{1D8251AF-3EB4-4029-A85A-AEFB38C767BE}" type="pres">
      <dgm:prSet presAssocID="{F344DC98-1153-447E-8725-B12234837BB9}" presName="node" presStyleLbl="node1" presStyleIdx="3" presStyleCnt="11">
        <dgm:presLayoutVars>
          <dgm:bulletEnabled val="1"/>
        </dgm:presLayoutVars>
      </dgm:prSet>
      <dgm:spPr/>
    </dgm:pt>
    <dgm:pt modelId="{96447A7C-56AF-4579-B288-1E965AD0E823}" type="pres">
      <dgm:prSet presAssocID="{A73CB8DB-4172-42FF-B231-81A6171D9706}" presName="parTrans" presStyleLbl="bgSibTrans2D1" presStyleIdx="4" presStyleCnt="11"/>
      <dgm:spPr/>
    </dgm:pt>
    <dgm:pt modelId="{00445553-1A76-4467-8449-D708A0E6460C}" type="pres">
      <dgm:prSet presAssocID="{1F422F37-53CC-4E9B-9C0B-A1D0B2E945A5}" presName="node" presStyleLbl="node1" presStyleIdx="4" presStyleCnt="11">
        <dgm:presLayoutVars>
          <dgm:bulletEnabled val="1"/>
        </dgm:presLayoutVars>
      </dgm:prSet>
      <dgm:spPr/>
    </dgm:pt>
    <dgm:pt modelId="{86513EFF-583B-4FD6-89F8-CD8F583F8DA6}" type="pres">
      <dgm:prSet presAssocID="{FD7EC2AD-A614-4BC4-8B39-C67B69575B87}" presName="parTrans" presStyleLbl="bgSibTrans2D1" presStyleIdx="5" presStyleCnt="11"/>
      <dgm:spPr/>
    </dgm:pt>
    <dgm:pt modelId="{B99FF873-DE86-47A0-A5AE-07E28B2953A1}" type="pres">
      <dgm:prSet presAssocID="{18C6C14E-6F5B-4479-929F-905A58C12FDC}" presName="node" presStyleLbl="node1" presStyleIdx="5" presStyleCnt="11">
        <dgm:presLayoutVars>
          <dgm:bulletEnabled val="1"/>
        </dgm:presLayoutVars>
      </dgm:prSet>
      <dgm:spPr/>
    </dgm:pt>
    <dgm:pt modelId="{4010F90E-09C9-4AD0-AF57-8AB4E8FB7E15}" type="pres">
      <dgm:prSet presAssocID="{3F0E01FA-7BCF-4FEA-8AF7-70B0793A6B44}" presName="parTrans" presStyleLbl="bgSibTrans2D1" presStyleIdx="6" presStyleCnt="11"/>
      <dgm:spPr/>
    </dgm:pt>
    <dgm:pt modelId="{027F2068-7A22-449F-A5FC-CA61FAEA0389}" type="pres">
      <dgm:prSet presAssocID="{303A6218-6922-4014-BCEB-84533959BD6A}" presName="node" presStyleLbl="node1" presStyleIdx="6" presStyleCnt="11">
        <dgm:presLayoutVars>
          <dgm:bulletEnabled val="1"/>
        </dgm:presLayoutVars>
      </dgm:prSet>
      <dgm:spPr/>
    </dgm:pt>
    <dgm:pt modelId="{E1666C8D-6E90-4310-8725-F9570DC9BF98}" type="pres">
      <dgm:prSet presAssocID="{8B70125C-66F1-4CE8-A86F-823693F6E716}" presName="parTrans" presStyleLbl="bgSibTrans2D1" presStyleIdx="7" presStyleCnt="11"/>
      <dgm:spPr/>
    </dgm:pt>
    <dgm:pt modelId="{7288D365-14BD-44B7-98A3-CD4BC3BC5EF6}" type="pres">
      <dgm:prSet presAssocID="{E98ED6C6-F997-4B21-81A3-24BC7B187338}" presName="node" presStyleLbl="node1" presStyleIdx="7" presStyleCnt="11">
        <dgm:presLayoutVars>
          <dgm:bulletEnabled val="1"/>
        </dgm:presLayoutVars>
      </dgm:prSet>
      <dgm:spPr/>
    </dgm:pt>
    <dgm:pt modelId="{B66D11D4-29D1-4860-94B7-02FFB75BA9AD}" type="pres">
      <dgm:prSet presAssocID="{6383A21D-8DFB-466F-8FD9-9A43B7D17225}" presName="parTrans" presStyleLbl="bgSibTrans2D1" presStyleIdx="8" presStyleCnt="11"/>
      <dgm:spPr/>
    </dgm:pt>
    <dgm:pt modelId="{3B5FF82F-025C-476B-A61F-3C271224BF52}" type="pres">
      <dgm:prSet presAssocID="{E387CE3B-DF7D-4E9F-B8E2-76AF2BB9BA72}" presName="node" presStyleLbl="node1" presStyleIdx="8" presStyleCnt="11">
        <dgm:presLayoutVars>
          <dgm:bulletEnabled val="1"/>
        </dgm:presLayoutVars>
      </dgm:prSet>
      <dgm:spPr/>
    </dgm:pt>
    <dgm:pt modelId="{8939CD64-2847-460A-9AEE-9E6680615474}" type="pres">
      <dgm:prSet presAssocID="{3800A078-24AC-42E5-ACCD-44F83A276DAD}" presName="parTrans" presStyleLbl="bgSibTrans2D1" presStyleIdx="9" presStyleCnt="11"/>
      <dgm:spPr/>
    </dgm:pt>
    <dgm:pt modelId="{B009847A-EE59-4F80-A717-D6B743BE90E3}" type="pres">
      <dgm:prSet presAssocID="{F5D55889-2810-4202-9563-98EDFFC06A9C}" presName="node" presStyleLbl="node1" presStyleIdx="9" presStyleCnt="11">
        <dgm:presLayoutVars>
          <dgm:bulletEnabled val="1"/>
        </dgm:presLayoutVars>
      </dgm:prSet>
      <dgm:spPr/>
    </dgm:pt>
    <dgm:pt modelId="{9E1A5B03-6758-44FE-BA45-BB5DB309B090}" type="pres">
      <dgm:prSet presAssocID="{9B51253D-8BBE-43FB-AFCE-E4F50118249E}" presName="parTrans" presStyleLbl="bgSibTrans2D1" presStyleIdx="10" presStyleCnt="11"/>
      <dgm:spPr/>
    </dgm:pt>
    <dgm:pt modelId="{2ABF17C8-46BF-48D0-B091-988D1786F33E}" type="pres">
      <dgm:prSet presAssocID="{35E08F80-E775-4B28-ADE3-B236AC5EA3BA}" presName="node" presStyleLbl="node1" presStyleIdx="10" presStyleCnt="11">
        <dgm:presLayoutVars>
          <dgm:bulletEnabled val="1"/>
        </dgm:presLayoutVars>
      </dgm:prSet>
      <dgm:spPr/>
    </dgm:pt>
  </dgm:ptLst>
  <dgm:cxnLst>
    <dgm:cxn modelId="{1FD0D20A-86CD-485A-959B-3F40E6291667}" srcId="{80D54831-0584-4293-8858-494314E9D90D}" destId="{AD5F385E-B4B7-4818-9FAD-BFC217A0740E}" srcOrd="2" destOrd="0" parTransId="{681F83AA-46CF-41DD-ACF3-FB7E5A6961FD}" sibTransId="{9D46472B-88C8-4F5D-A7D5-C35EBF784784}"/>
    <dgm:cxn modelId="{3746950B-27CB-47CD-ACDA-F5B0AB91481E}" type="presOf" srcId="{7E14822B-3DD4-46BA-A1DB-3D87590E5145}" destId="{EC81F149-AE38-4296-84CA-E70EA6B52586}" srcOrd="0" destOrd="0" presId="urn:microsoft.com/office/officeart/2005/8/layout/radial4"/>
    <dgm:cxn modelId="{B9A8530F-55D0-4E60-B8B4-B2C8E73B8035}" type="presOf" srcId="{3800A078-24AC-42E5-ACCD-44F83A276DAD}" destId="{8939CD64-2847-460A-9AEE-9E6680615474}" srcOrd="0" destOrd="0" presId="urn:microsoft.com/office/officeart/2005/8/layout/radial4"/>
    <dgm:cxn modelId="{28BCE810-3005-4E66-AC7E-29BAC5333E84}" srcId="{80D54831-0584-4293-8858-494314E9D90D}" destId="{FF9F3BC2-B94D-4CA6-82A3-52620E5ED5E7}" srcOrd="0" destOrd="0" parTransId="{B4F2B06C-C13E-4808-B858-439B2F120C98}" sibTransId="{1D59F30F-A17E-450B-BC4F-D954ACEE2AF7}"/>
    <dgm:cxn modelId="{6C2AD722-EBFE-400B-89BF-77E3E2118890}" srcId="{80D54831-0584-4293-8858-494314E9D90D}" destId="{303A6218-6922-4014-BCEB-84533959BD6A}" srcOrd="6" destOrd="0" parTransId="{3F0E01FA-7BCF-4FEA-8AF7-70B0793A6B44}" sibTransId="{CB405A13-1DBB-45E0-BD10-08AAF5662F20}"/>
    <dgm:cxn modelId="{9D760A25-7ED0-4335-9D06-52A09ABAF80A}" type="presOf" srcId="{F344DC98-1153-447E-8725-B12234837BB9}" destId="{1D8251AF-3EB4-4029-A85A-AEFB38C767BE}" srcOrd="0" destOrd="0" presId="urn:microsoft.com/office/officeart/2005/8/layout/radial4"/>
    <dgm:cxn modelId="{5FB4C22B-FDF9-4DA7-9661-2A19587D334A}" type="presOf" srcId="{6B484E28-9FC3-4167-B8EE-760F94475605}" destId="{CD413105-E75B-4555-9573-2C6BB86EFD73}" srcOrd="0" destOrd="0" presId="urn:microsoft.com/office/officeart/2005/8/layout/radial4"/>
    <dgm:cxn modelId="{9E0D533C-B08A-4139-A5AF-2BBBCDB18BDB}" srcId="{80D54831-0584-4293-8858-494314E9D90D}" destId="{6B484E28-9FC3-4167-B8EE-760F94475605}" srcOrd="1" destOrd="0" parTransId="{0BE577B9-9192-4AA0-BCC4-B03C1ED7498B}" sibTransId="{46A73F87-968C-45D6-BE8C-8854D2DD16C3}"/>
    <dgm:cxn modelId="{8234D43C-3D22-4063-A09D-F1AA01E19AAC}" type="presOf" srcId="{681F83AA-46CF-41DD-ACF3-FB7E5A6961FD}" destId="{881F18FE-6EAE-4B7B-880A-5732E5F470EA}" srcOrd="0" destOrd="0" presId="urn:microsoft.com/office/officeart/2005/8/layout/radial4"/>
    <dgm:cxn modelId="{09F6C340-B531-4AEF-9C95-7DBEAEF7D591}" srcId="{80D54831-0584-4293-8858-494314E9D90D}" destId="{E98ED6C6-F997-4B21-81A3-24BC7B187338}" srcOrd="7" destOrd="0" parTransId="{8B70125C-66F1-4CE8-A86F-823693F6E716}" sibTransId="{E70EC00E-6834-45E0-8A3A-3CDA3ADE254A}"/>
    <dgm:cxn modelId="{06E8075B-4B1F-49EE-BF26-481FA35DBE80}" srcId="{7E7023D2-46FF-4EBC-9F4A-34A5B2D958E8}" destId="{80D54831-0584-4293-8858-494314E9D90D}" srcOrd="0" destOrd="0" parTransId="{2AD34B25-8B05-4A14-B888-495037B2D59C}" sibTransId="{F728E2CE-A79B-45EE-AA52-6FD67E755493}"/>
    <dgm:cxn modelId="{2231455B-F46B-474E-82A3-3D9665CB9B45}" type="presOf" srcId="{7E7023D2-46FF-4EBC-9F4A-34A5B2D958E8}" destId="{7DFD131F-8418-44BD-A294-0235DBA24D64}" srcOrd="0" destOrd="0" presId="urn:microsoft.com/office/officeart/2005/8/layout/radial4"/>
    <dgm:cxn modelId="{7A90D144-4544-4912-8F31-C4BE806F70C9}" srcId="{80D54831-0584-4293-8858-494314E9D90D}" destId="{35E08F80-E775-4B28-ADE3-B236AC5EA3BA}" srcOrd="10" destOrd="0" parTransId="{9B51253D-8BBE-43FB-AFCE-E4F50118249E}" sibTransId="{F9F20B07-234E-4B50-B41C-815A7279996B}"/>
    <dgm:cxn modelId="{16EC3147-5A85-4459-82E8-DBECFBE35FAF}" srcId="{80D54831-0584-4293-8858-494314E9D90D}" destId="{F344DC98-1153-447E-8725-B12234837BB9}" srcOrd="3" destOrd="0" parTransId="{7E14822B-3DD4-46BA-A1DB-3D87590E5145}" sibTransId="{25567180-36C8-4586-9BDE-347617ECEDAA}"/>
    <dgm:cxn modelId="{FEFAE56F-EE9E-4C58-A33D-A9493A230193}" srcId="{80D54831-0584-4293-8858-494314E9D90D}" destId="{E387CE3B-DF7D-4E9F-B8E2-76AF2BB9BA72}" srcOrd="8" destOrd="0" parTransId="{6383A21D-8DFB-466F-8FD9-9A43B7D17225}" sibTransId="{90068478-F639-4E79-B198-395352096EA9}"/>
    <dgm:cxn modelId="{AFD7CB51-0E5E-4013-9F25-E17932FABE65}" type="presOf" srcId="{AD5F385E-B4B7-4818-9FAD-BFC217A0740E}" destId="{AEF4039E-BA92-4959-9E6E-E9480A588AA6}" srcOrd="0" destOrd="0" presId="urn:microsoft.com/office/officeart/2005/8/layout/radial4"/>
    <dgm:cxn modelId="{F8D58452-323E-4914-AFE9-AB28561D3EF4}" type="presOf" srcId="{3F0E01FA-7BCF-4FEA-8AF7-70B0793A6B44}" destId="{4010F90E-09C9-4AD0-AF57-8AB4E8FB7E15}" srcOrd="0" destOrd="0" presId="urn:microsoft.com/office/officeart/2005/8/layout/radial4"/>
    <dgm:cxn modelId="{7BFD9D56-93C5-4EE3-B664-3BE6E6E98460}" type="presOf" srcId="{FD7EC2AD-A614-4BC4-8B39-C67B69575B87}" destId="{86513EFF-583B-4FD6-89F8-CD8F583F8DA6}" srcOrd="0" destOrd="0" presId="urn:microsoft.com/office/officeart/2005/8/layout/radial4"/>
    <dgm:cxn modelId="{0C07198C-DF30-4E41-86ED-2C51CE6C51F6}" type="presOf" srcId="{6383A21D-8DFB-466F-8FD9-9A43B7D17225}" destId="{B66D11D4-29D1-4860-94B7-02FFB75BA9AD}" srcOrd="0" destOrd="0" presId="urn:microsoft.com/office/officeart/2005/8/layout/radial4"/>
    <dgm:cxn modelId="{B422768D-AF94-4ACC-993C-2E728ED4B5E9}" type="presOf" srcId="{18C6C14E-6F5B-4479-929F-905A58C12FDC}" destId="{B99FF873-DE86-47A0-A5AE-07E28B2953A1}" srcOrd="0" destOrd="0" presId="urn:microsoft.com/office/officeart/2005/8/layout/radial4"/>
    <dgm:cxn modelId="{FEEF058F-7171-48A0-932A-141DC222A48B}" type="presOf" srcId="{0BE577B9-9192-4AA0-BCC4-B03C1ED7498B}" destId="{FDC3DC65-27C1-41DF-8104-9D9253C40079}" srcOrd="0" destOrd="0" presId="urn:microsoft.com/office/officeart/2005/8/layout/radial4"/>
    <dgm:cxn modelId="{553DF091-9F3E-44D8-9670-D9B50C7B9478}" type="presOf" srcId="{303A6218-6922-4014-BCEB-84533959BD6A}" destId="{027F2068-7A22-449F-A5FC-CA61FAEA0389}" srcOrd="0" destOrd="0" presId="urn:microsoft.com/office/officeart/2005/8/layout/radial4"/>
    <dgm:cxn modelId="{6A7F3696-5BF5-443F-B283-E1831E06AD65}" type="presOf" srcId="{9B51253D-8BBE-43FB-AFCE-E4F50118249E}" destId="{9E1A5B03-6758-44FE-BA45-BB5DB309B090}" srcOrd="0" destOrd="0" presId="urn:microsoft.com/office/officeart/2005/8/layout/radial4"/>
    <dgm:cxn modelId="{EBD36796-A2DC-4E10-B7E8-C7B3DF626CC1}" type="presOf" srcId="{80D54831-0584-4293-8858-494314E9D90D}" destId="{CAA87EDE-1D20-48F6-96DF-EFDE6D860DD7}" srcOrd="0" destOrd="0" presId="urn:microsoft.com/office/officeart/2005/8/layout/radial4"/>
    <dgm:cxn modelId="{1DB802B0-930B-4852-9438-C8F98C923CF5}" type="presOf" srcId="{8B70125C-66F1-4CE8-A86F-823693F6E716}" destId="{E1666C8D-6E90-4310-8725-F9570DC9BF98}" srcOrd="0" destOrd="0" presId="urn:microsoft.com/office/officeart/2005/8/layout/radial4"/>
    <dgm:cxn modelId="{14339DB4-D30C-482C-A51F-572A02BE16F5}" type="presOf" srcId="{E98ED6C6-F997-4B21-81A3-24BC7B187338}" destId="{7288D365-14BD-44B7-98A3-CD4BC3BC5EF6}" srcOrd="0" destOrd="0" presId="urn:microsoft.com/office/officeart/2005/8/layout/radial4"/>
    <dgm:cxn modelId="{129F94B5-BCE0-4F67-8923-A5D3B09E702F}" type="presOf" srcId="{A73CB8DB-4172-42FF-B231-81A6171D9706}" destId="{96447A7C-56AF-4579-B288-1E965AD0E823}" srcOrd="0" destOrd="0" presId="urn:microsoft.com/office/officeart/2005/8/layout/radial4"/>
    <dgm:cxn modelId="{9A9F6DBA-0071-408D-B55E-36B6EBF104BB}" type="presOf" srcId="{B4F2B06C-C13E-4808-B858-439B2F120C98}" destId="{C8DE4765-2BBE-4EB5-A086-E57911B1999F}" srcOrd="0" destOrd="0" presId="urn:microsoft.com/office/officeart/2005/8/layout/radial4"/>
    <dgm:cxn modelId="{F4B4E2C0-0EB1-4F46-B97E-C4C54462613D}" srcId="{80D54831-0584-4293-8858-494314E9D90D}" destId="{F5D55889-2810-4202-9563-98EDFFC06A9C}" srcOrd="9" destOrd="0" parTransId="{3800A078-24AC-42E5-ACCD-44F83A276DAD}" sibTransId="{6FF231C7-6470-44C1-8EF3-5A632766C444}"/>
    <dgm:cxn modelId="{822918C1-CDFF-49B8-B6E0-142584C8898B}" type="presOf" srcId="{FF9F3BC2-B94D-4CA6-82A3-52620E5ED5E7}" destId="{2DD295BA-BB00-4298-BE69-1C6BD362CA78}" srcOrd="0" destOrd="0" presId="urn:microsoft.com/office/officeart/2005/8/layout/radial4"/>
    <dgm:cxn modelId="{15046DD2-6FBE-4C78-8DC2-B0FFB4A7C1C0}" srcId="{80D54831-0584-4293-8858-494314E9D90D}" destId="{1F422F37-53CC-4E9B-9C0B-A1D0B2E945A5}" srcOrd="4" destOrd="0" parTransId="{A73CB8DB-4172-42FF-B231-81A6171D9706}" sibTransId="{446502E1-84C5-4489-83E8-D3D46E0103B1}"/>
    <dgm:cxn modelId="{BBE9E4F1-CE2A-46F3-8900-716BB025D93E}" type="presOf" srcId="{F5D55889-2810-4202-9563-98EDFFC06A9C}" destId="{B009847A-EE59-4F80-A717-D6B743BE90E3}" srcOrd="0" destOrd="0" presId="urn:microsoft.com/office/officeart/2005/8/layout/radial4"/>
    <dgm:cxn modelId="{C19AF0F2-1B24-4286-9079-533D865813A2}" type="presOf" srcId="{1F422F37-53CC-4E9B-9C0B-A1D0B2E945A5}" destId="{00445553-1A76-4467-8449-D708A0E6460C}" srcOrd="0" destOrd="0" presId="urn:microsoft.com/office/officeart/2005/8/layout/radial4"/>
    <dgm:cxn modelId="{B8A4B5F3-D039-476B-ABD3-51D16FB761FF}" type="presOf" srcId="{E387CE3B-DF7D-4E9F-B8E2-76AF2BB9BA72}" destId="{3B5FF82F-025C-476B-A61F-3C271224BF52}" srcOrd="0" destOrd="0" presId="urn:microsoft.com/office/officeart/2005/8/layout/radial4"/>
    <dgm:cxn modelId="{5B1692F5-CAD7-4DEE-B15C-59CDA4E7FD37}" type="presOf" srcId="{35E08F80-E775-4B28-ADE3-B236AC5EA3BA}" destId="{2ABF17C8-46BF-48D0-B091-988D1786F33E}" srcOrd="0" destOrd="0" presId="urn:microsoft.com/office/officeart/2005/8/layout/radial4"/>
    <dgm:cxn modelId="{FED47FF6-6550-4308-BC62-11AFFC9646E4}" srcId="{80D54831-0584-4293-8858-494314E9D90D}" destId="{18C6C14E-6F5B-4479-929F-905A58C12FDC}" srcOrd="5" destOrd="0" parTransId="{FD7EC2AD-A614-4BC4-8B39-C67B69575B87}" sibTransId="{5BCA176E-C807-4047-92A5-FA3B9BEEB3BE}"/>
    <dgm:cxn modelId="{7EE4C0CF-2A0B-4FE7-9B2B-A8E039CA9521}" type="presParOf" srcId="{7DFD131F-8418-44BD-A294-0235DBA24D64}" destId="{CAA87EDE-1D20-48F6-96DF-EFDE6D860DD7}" srcOrd="0" destOrd="0" presId="urn:microsoft.com/office/officeart/2005/8/layout/radial4"/>
    <dgm:cxn modelId="{68416FFE-E922-4479-881A-AF652ACC77E2}" type="presParOf" srcId="{7DFD131F-8418-44BD-A294-0235DBA24D64}" destId="{C8DE4765-2BBE-4EB5-A086-E57911B1999F}" srcOrd="1" destOrd="0" presId="urn:microsoft.com/office/officeart/2005/8/layout/radial4"/>
    <dgm:cxn modelId="{84CB5C64-65A9-43DD-A418-039D8185AD1A}" type="presParOf" srcId="{7DFD131F-8418-44BD-A294-0235DBA24D64}" destId="{2DD295BA-BB00-4298-BE69-1C6BD362CA78}" srcOrd="2" destOrd="0" presId="urn:microsoft.com/office/officeart/2005/8/layout/radial4"/>
    <dgm:cxn modelId="{D8FE3457-F5C3-4B71-A89A-0A26C1849829}" type="presParOf" srcId="{7DFD131F-8418-44BD-A294-0235DBA24D64}" destId="{FDC3DC65-27C1-41DF-8104-9D9253C40079}" srcOrd="3" destOrd="0" presId="urn:microsoft.com/office/officeart/2005/8/layout/radial4"/>
    <dgm:cxn modelId="{BF859DF7-3FA9-4363-BC54-ED5E49E78F5E}" type="presParOf" srcId="{7DFD131F-8418-44BD-A294-0235DBA24D64}" destId="{CD413105-E75B-4555-9573-2C6BB86EFD73}" srcOrd="4" destOrd="0" presId="urn:microsoft.com/office/officeart/2005/8/layout/radial4"/>
    <dgm:cxn modelId="{4B362BA1-8785-4DE9-9765-DDB2696AA6F0}" type="presParOf" srcId="{7DFD131F-8418-44BD-A294-0235DBA24D64}" destId="{881F18FE-6EAE-4B7B-880A-5732E5F470EA}" srcOrd="5" destOrd="0" presId="urn:microsoft.com/office/officeart/2005/8/layout/radial4"/>
    <dgm:cxn modelId="{0648BA48-5781-4E8F-82AF-4FC686E8EA1E}" type="presParOf" srcId="{7DFD131F-8418-44BD-A294-0235DBA24D64}" destId="{AEF4039E-BA92-4959-9E6E-E9480A588AA6}" srcOrd="6" destOrd="0" presId="urn:microsoft.com/office/officeart/2005/8/layout/radial4"/>
    <dgm:cxn modelId="{1E45D951-54E0-4F00-BD97-AA1A6EA4764A}" type="presParOf" srcId="{7DFD131F-8418-44BD-A294-0235DBA24D64}" destId="{EC81F149-AE38-4296-84CA-E70EA6B52586}" srcOrd="7" destOrd="0" presId="urn:microsoft.com/office/officeart/2005/8/layout/radial4"/>
    <dgm:cxn modelId="{066F2D36-A62D-4159-8887-534BAEE75E0B}" type="presParOf" srcId="{7DFD131F-8418-44BD-A294-0235DBA24D64}" destId="{1D8251AF-3EB4-4029-A85A-AEFB38C767BE}" srcOrd="8" destOrd="0" presId="urn:microsoft.com/office/officeart/2005/8/layout/radial4"/>
    <dgm:cxn modelId="{49510B80-1EBF-44EE-88AD-0B402E61423F}" type="presParOf" srcId="{7DFD131F-8418-44BD-A294-0235DBA24D64}" destId="{96447A7C-56AF-4579-B288-1E965AD0E823}" srcOrd="9" destOrd="0" presId="urn:microsoft.com/office/officeart/2005/8/layout/radial4"/>
    <dgm:cxn modelId="{C70330D9-B280-4C97-B15C-7474FA8F15A4}" type="presParOf" srcId="{7DFD131F-8418-44BD-A294-0235DBA24D64}" destId="{00445553-1A76-4467-8449-D708A0E6460C}" srcOrd="10" destOrd="0" presId="urn:microsoft.com/office/officeart/2005/8/layout/radial4"/>
    <dgm:cxn modelId="{FACA620B-C56A-43FD-98DF-FBAAE3F28A23}" type="presParOf" srcId="{7DFD131F-8418-44BD-A294-0235DBA24D64}" destId="{86513EFF-583B-4FD6-89F8-CD8F583F8DA6}" srcOrd="11" destOrd="0" presId="urn:microsoft.com/office/officeart/2005/8/layout/radial4"/>
    <dgm:cxn modelId="{58593D7C-17CA-420F-92A8-1BEE7AD788A3}" type="presParOf" srcId="{7DFD131F-8418-44BD-A294-0235DBA24D64}" destId="{B99FF873-DE86-47A0-A5AE-07E28B2953A1}" srcOrd="12" destOrd="0" presId="urn:microsoft.com/office/officeart/2005/8/layout/radial4"/>
    <dgm:cxn modelId="{221740FE-2B18-4710-8D7E-C308FFAE6E41}" type="presParOf" srcId="{7DFD131F-8418-44BD-A294-0235DBA24D64}" destId="{4010F90E-09C9-4AD0-AF57-8AB4E8FB7E15}" srcOrd="13" destOrd="0" presId="urn:microsoft.com/office/officeart/2005/8/layout/radial4"/>
    <dgm:cxn modelId="{D122B75B-5DA6-426E-B9A5-BEA0430F8810}" type="presParOf" srcId="{7DFD131F-8418-44BD-A294-0235DBA24D64}" destId="{027F2068-7A22-449F-A5FC-CA61FAEA0389}" srcOrd="14" destOrd="0" presId="urn:microsoft.com/office/officeart/2005/8/layout/radial4"/>
    <dgm:cxn modelId="{5D6C98AA-0B57-4E3A-893B-128097B08A1C}" type="presParOf" srcId="{7DFD131F-8418-44BD-A294-0235DBA24D64}" destId="{E1666C8D-6E90-4310-8725-F9570DC9BF98}" srcOrd="15" destOrd="0" presId="urn:microsoft.com/office/officeart/2005/8/layout/radial4"/>
    <dgm:cxn modelId="{F78DA2D0-6273-4A6C-8AC6-92936EC9FD7B}" type="presParOf" srcId="{7DFD131F-8418-44BD-A294-0235DBA24D64}" destId="{7288D365-14BD-44B7-98A3-CD4BC3BC5EF6}" srcOrd="16" destOrd="0" presId="urn:microsoft.com/office/officeart/2005/8/layout/radial4"/>
    <dgm:cxn modelId="{DD573ED0-8BB8-4941-AA37-EC5BA0B83D75}" type="presParOf" srcId="{7DFD131F-8418-44BD-A294-0235DBA24D64}" destId="{B66D11D4-29D1-4860-94B7-02FFB75BA9AD}" srcOrd="17" destOrd="0" presId="urn:microsoft.com/office/officeart/2005/8/layout/radial4"/>
    <dgm:cxn modelId="{8F31104A-D199-49BD-A19A-3463A2CA96ED}" type="presParOf" srcId="{7DFD131F-8418-44BD-A294-0235DBA24D64}" destId="{3B5FF82F-025C-476B-A61F-3C271224BF52}" srcOrd="18" destOrd="0" presId="urn:microsoft.com/office/officeart/2005/8/layout/radial4"/>
    <dgm:cxn modelId="{54217A87-E92D-4C5E-B023-45A9C2601013}" type="presParOf" srcId="{7DFD131F-8418-44BD-A294-0235DBA24D64}" destId="{8939CD64-2847-460A-9AEE-9E6680615474}" srcOrd="19" destOrd="0" presId="urn:microsoft.com/office/officeart/2005/8/layout/radial4"/>
    <dgm:cxn modelId="{807B750D-5120-4D59-B8BE-96BD751BE56B}" type="presParOf" srcId="{7DFD131F-8418-44BD-A294-0235DBA24D64}" destId="{B009847A-EE59-4F80-A717-D6B743BE90E3}" srcOrd="20" destOrd="0" presId="urn:microsoft.com/office/officeart/2005/8/layout/radial4"/>
    <dgm:cxn modelId="{D36DADAC-0B2A-41B9-A11E-8B096443B6F7}" type="presParOf" srcId="{7DFD131F-8418-44BD-A294-0235DBA24D64}" destId="{9E1A5B03-6758-44FE-BA45-BB5DB309B090}" srcOrd="21" destOrd="0" presId="urn:microsoft.com/office/officeart/2005/8/layout/radial4"/>
    <dgm:cxn modelId="{564D59DC-589B-4F58-A587-F0452A62D867}" type="presParOf" srcId="{7DFD131F-8418-44BD-A294-0235DBA24D64}" destId="{2ABF17C8-46BF-48D0-B091-988D1786F33E}"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6039-EA91-4FED-AB5A-F71E1642A0C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65D193D4-EB52-4127-8776-0D957C0365E1}">
      <dgm:prSet phldrT="[Text]"/>
      <dgm:spPr/>
      <dgm:t>
        <a:bodyPr/>
        <a:lstStyle/>
        <a:p>
          <a:r>
            <a:rPr lang="en-US" dirty="0"/>
            <a:t>Hospital Lab 1</a:t>
          </a:r>
        </a:p>
      </dgm:t>
    </dgm:pt>
    <dgm:pt modelId="{5A2FDD91-A360-4F36-8290-3C2B2573CC8A}" type="parTrans" cxnId="{CAE6D9D9-2C22-4972-A316-11AA9E2F5872}">
      <dgm:prSet/>
      <dgm:spPr/>
      <dgm:t>
        <a:bodyPr/>
        <a:lstStyle/>
        <a:p>
          <a:endParaRPr lang="en-US"/>
        </a:p>
      </dgm:t>
    </dgm:pt>
    <dgm:pt modelId="{9CF3E319-0FC1-46DD-9F39-CBB6EF3C3F5D}" type="sibTrans" cxnId="{CAE6D9D9-2C22-4972-A316-11AA9E2F5872}">
      <dgm:prSet/>
      <dgm:spPr/>
      <dgm:t>
        <a:bodyPr/>
        <a:lstStyle/>
        <a:p>
          <a:endParaRPr lang="en-US"/>
        </a:p>
      </dgm:t>
    </dgm:pt>
    <dgm:pt modelId="{14A6E39A-057D-46EF-8320-749B6A200A31}">
      <dgm:prSet phldrT="[Text]"/>
      <dgm:spPr/>
      <dgm:t>
        <a:bodyPr/>
        <a:lstStyle/>
        <a:p>
          <a:r>
            <a:rPr lang="en-US" dirty="0"/>
            <a:t>Hospital Lab 3…</a:t>
          </a:r>
        </a:p>
      </dgm:t>
    </dgm:pt>
    <dgm:pt modelId="{4D5D09FA-6100-4A19-86DE-5469530B77A5}" type="parTrans" cxnId="{97C57367-5AC0-4902-A054-588D65AF9B65}">
      <dgm:prSet/>
      <dgm:spPr/>
      <dgm:t>
        <a:bodyPr/>
        <a:lstStyle/>
        <a:p>
          <a:endParaRPr lang="en-US"/>
        </a:p>
      </dgm:t>
    </dgm:pt>
    <dgm:pt modelId="{D73BC7D4-6B06-43A0-A00B-D460248EAEC4}" type="sibTrans" cxnId="{97C57367-5AC0-4902-A054-588D65AF9B65}">
      <dgm:prSet/>
      <dgm:spPr/>
      <dgm:t>
        <a:bodyPr/>
        <a:lstStyle/>
        <a:p>
          <a:endParaRPr lang="en-US"/>
        </a:p>
      </dgm:t>
    </dgm:pt>
    <dgm:pt modelId="{71E7F367-3661-454E-89DA-6FB1049F1FAF}">
      <dgm:prSet phldrT="[Text]"/>
      <dgm:spPr/>
      <dgm:t>
        <a:bodyPr/>
        <a:lstStyle/>
        <a:p>
          <a:r>
            <a:rPr lang="en-US" dirty="0"/>
            <a:t>Hospital Lab 2</a:t>
          </a:r>
        </a:p>
      </dgm:t>
    </dgm:pt>
    <dgm:pt modelId="{8E1AABC3-E5EF-43D0-9857-BC881D580133}" type="parTrans" cxnId="{C692D27F-13C2-4698-B371-F2B771C6159C}">
      <dgm:prSet/>
      <dgm:spPr/>
      <dgm:t>
        <a:bodyPr/>
        <a:lstStyle/>
        <a:p>
          <a:endParaRPr lang="en-US"/>
        </a:p>
      </dgm:t>
    </dgm:pt>
    <dgm:pt modelId="{C8049782-56D8-40C6-8282-7344488B9929}" type="sibTrans" cxnId="{C692D27F-13C2-4698-B371-F2B771C6159C}">
      <dgm:prSet/>
      <dgm:spPr/>
      <dgm:t>
        <a:bodyPr/>
        <a:lstStyle/>
        <a:p>
          <a:endParaRPr lang="en-US"/>
        </a:p>
      </dgm:t>
    </dgm:pt>
    <dgm:pt modelId="{609DB9BB-4645-4D0F-9EEA-AB04A36F255F}">
      <dgm:prSet phldrT="[Text]"/>
      <dgm:spPr/>
      <dgm:t>
        <a:bodyPr/>
        <a:lstStyle/>
        <a:p>
          <a:r>
            <a:rPr lang="en-US" dirty="0"/>
            <a:t>Alaska State Virology Lab - Fairbanks</a:t>
          </a:r>
        </a:p>
      </dgm:t>
    </dgm:pt>
    <dgm:pt modelId="{F1EBA75E-15B6-42FB-8238-C7B09EC58D90}" type="parTrans" cxnId="{27840C06-CA40-4AC2-AF9B-43802F12D663}">
      <dgm:prSet/>
      <dgm:spPr/>
      <dgm:t>
        <a:bodyPr/>
        <a:lstStyle/>
        <a:p>
          <a:endParaRPr lang="en-US"/>
        </a:p>
      </dgm:t>
    </dgm:pt>
    <dgm:pt modelId="{E71692E9-6DD7-41D8-9A2A-31B5E2A5A8D3}" type="sibTrans" cxnId="{27840C06-CA40-4AC2-AF9B-43802F12D663}">
      <dgm:prSet/>
      <dgm:spPr/>
      <dgm:t>
        <a:bodyPr/>
        <a:lstStyle/>
        <a:p>
          <a:endParaRPr lang="en-US"/>
        </a:p>
      </dgm:t>
    </dgm:pt>
    <dgm:pt modelId="{54E22092-9CB0-4A98-B6C1-5E9EF4A3DD14}">
      <dgm:prSet phldrT="[Text]"/>
      <dgm:spPr/>
      <dgm:t>
        <a:bodyPr/>
        <a:lstStyle/>
        <a:p>
          <a:r>
            <a:rPr lang="en-US" dirty="0"/>
            <a:t>California – antigenic and genetic characterization</a:t>
          </a:r>
        </a:p>
      </dgm:t>
    </dgm:pt>
    <dgm:pt modelId="{A1B09DE3-12BC-4CB7-B37D-B578642B5BD6}" type="parTrans" cxnId="{E8C31369-E9E9-4AF0-95C9-44FC7AC0D9F9}">
      <dgm:prSet/>
      <dgm:spPr/>
      <dgm:t>
        <a:bodyPr/>
        <a:lstStyle/>
        <a:p>
          <a:endParaRPr lang="en-US"/>
        </a:p>
      </dgm:t>
    </dgm:pt>
    <dgm:pt modelId="{A70CEA8C-B57C-4F87-AD0B-FA60417CE2DE}" type="sibTrans" cxnId="{E8C31369-E9E9-4AF0-95C9-44FC7AC0D9F9}">
      <dgm:prSet/>
      <dgm:spPr/>
      <dgm:t>
        <a:bodyPr/>
        <a:lstStyle/>
        <a:p>
          <a:endParaRPr lang="en-US"/>
        </a:p>
      </dgm:t>
    </dgm:pt>
    <dgm:pt modelId="{C43BA9F0-861F-4062-89AB-71FDBB4C5CA3}">
      <dgm:prSet phldrT="[Text]"/>
      <dgm:spPr/>
      <dgm:t>
        <a:bodyPr/>
        <a:lstStyle/>
        <a:p>
          <a:r>
            <a:rPr lang="en-US" dirty="0"/>
            <a:t>New York – Antiviral resistance testing</a:t>
          </a:r>
        </a:p>
      </dgm:t>
    </dgm:pt>
    <dgm:pt modelId="{F1197348-C395-4002-A02D-47373D118868}" type="parTrans" cxnId="{898660B8-B7F2-4CD9-AE5F-60E458D0E953}">
      <dgm:prSet/>
      <dgm:spPr/>
      <dgm:t>
        <a:bodyPr/>
        <a:lstStyle/>
        <a:p>
          <a:endParaRPr lang="en-US"/>
        </a:p>
      </dgm:t>
    </dgm:pt>
    <dgm:pt modelId="{7E39321F-EC13-47AC-A30A-A9412488EDFB}" type="sibTrans" cxnId="{898660B8-B7F2-4CD9-AE5F-60E458D0E953}">
      <dgm:prSet/>
      <dgm:spPr/>
      <dgm:t>
        <a:bodyPr/>
        <a:lstStyle/>
        <a:p>
          <a:endParaRPr lang="en-US"/>
        </a:p>
      </dgm:t>
    </dgm:pt>
    <dgm:pt modelId="{47919574-CE64-44A2-A845-291502B3D561}">
      <dgm:prSet phldrT="[Text]"/>
      <dgm:spPr/>
      <dgm:t>
        <a:bodyPr/>
        <a:lstStyle/>
        <a:p>
          <a:r>
            <a:rPr lang="en-US" dirty="0"/>
            <a:t>Wisconsin – Summer surveillance</a:t>
          </a:r>
        </a:p>
      </dgm:t>
    </dgm:pt>
    <dgm:pt modelId="{BEE49B6A-25E8-4D79-A618-5FE723876250}" type="parTrans" cxnId="{1133C33C-F180-41BE-9223-C0002A783EE4}">
      <dgm:prSet/>
      <dgm:spPr/>
      <dgm:t>
        <a:bodyPr/>
        <a:lstStyle/>
        <a:p>
          <a:endParaRPr lang="en-US"/>
        </a:p>
      </dgm:t>
    </dgm:pt>
    <dgm:pt modelId="{139FA61B-A001-4FA7-8694-2C5DFA14EA05}" type="sibTrans" cxnId="{1133C33C-F180-41BE-9223-C0002A783EE4}">
      <dgm:prSet/>
      <dgm:spPr/>
      <dgm:t>
        <a:bodyPr/>
        <a:lstStyle/>
        <a:p>
          <a:endParaRPr lang="en-US"/>
        </a:p>
      </dgm:t>
    </dgm:pt>
    <dgm:pt modelId="{D9C7E444-145B-4CDD-B8CF-86D9EAB3F8FB}">
      <dgm:prSet phldrT="[Text]"/>
      <dgm:spPr/>
      <dgm:t>
        <a:bodyPr/>
        <a:lstStyle/>
        <a:p>
          <a:r>
            <a:rPr lang="en-US" dirty="0"/>
            <a:t>CDC</a:t>
          </a:r>
        </a:p>
      </dgm:t>
    </dgm:pt>
    <dgm:pt modelId="{5FD3738F-D19B-45F3-8304-FC8BCE5386F5}" type="parTrans" cxnId="{59150B15-4F22-4901-9C38-806457B3F07E}">
      <dgm:prSet/>
      <dgm:spPr/>
      <dgm:t>
        <a:bodyPr/>
        <a:lstStyle/>
        <a:p>
          <a:endParaRPr lang="en-US"/>
        </a:p>
      </dgm:t>
    </dgm:pt>
    <dgm:pt modelId="{8F350746-CD56-4A06-B5AC-258145902542}" type="sibTrans" cxnId="{59150B15-4F22-4901-9C38-806457B3F07E}">
      <dgm:prSet/>
      <dgm:spPr/>
      <dgm:t>
        <a:bodyPr/>
        <a:lstStyle/>
        <a:p>
          <a:endParaRPr lang="en-US"/>
        </a:p>
      </dgm:t>
    </dgm:pt>
    <dgm:pt modelId="{FF70E73C-F003-4AF4-B26E-A52C9A0D4B3C}">
      <dgm:prSet phldrT="[Text]"/>
      <dgm:spPr/>
      <dgm:t>
        <a:bodyPr/>
        <a:lstStyle/>
        <a:p>
          <a:r>
            <a:rPr lang="en-US" dirty="0"/>
            <a:t>Vaccine Strain Selection</a:t>
          </a:r>
        </a:p>
      </dgm:t>
    </dgm:pt>
    <dgm:pt modelId="{4DCA100E-A2D7-4746-9907-A45A90B5496B}" type="parTrans" cxnId="{69EBE821-FC2C-46B5-A507-264D263E8A8C}">
      <dgm:prSet/>
      <dgm:spPr/>
      <dgm:t>
        <a:bodyPr/>
        <a:lstStyle/>
        <a:p>
          <a:endParaRPr lang="en-US"/>
        </a:p>
      </dgm:t>
    </dgm:pt>
    <dgm:pt modelId="{D3D9F0B6-729E-4368-A256-3CBABCA3C1D3}" type="sibTrans" cxnId="{69EBE821-FC2C-46B5-A507-264D263E8A8C}">
      <dgm:prSet/>
      <dgm:spPr/>
      <dgm:t>
        <a:bodyPr/>
        <a:lstStyle/>
        <a:p>
          <a:endParaRPr lang="en-US"/>
        </a:p>
      </dgm:t>
    </dgm:pt>
    <dgm:pt modelId="{086D89A5-1F3E-455E-AF0A-DB6F32E6B9FF}">
      <dgm:prSet phldrT="[Text]"/>
      <dgm:spPr/>
      <dgm:t>
        <a:bodyPr/>
        <a:lstStyle/>
        <a:p>
          <a:r>
            <a:rPr lang="en-US" dirty="0"/>
            <a:t>CDC Atlanta - Diagnostic</a:t>
          </a:r>
        </a:p>
      </dgm:t>
    </dgm:pt>
    <dgm:pt modelId="{E016BA8A-A002-4410-B58B-B7FDE142DD46}" type="parTrans" cxnId="{BDD5BEC1-E0BF-46C3-B393-45E8A42BC127}">
      <dgm:prSet/>
      <dgm:spPr/>
      <dgm:t>
        <a:bodyPr/>
        <a:lstStyle/>
        <a:p>
          <a:endParaRPr lang="en-US"/>
        </a:p>
      </dgm:t>
    </dgm:pt>
    <dgm:pt modelId="{F8B23507-C509-40AA-9A02-40274A63488A}" type="sibTrans" cxnId="{BDD5BEC1-E0BF-46C3-B393-45E8A42BC127}">
      <dgm:prSet/>
      <dgm:spPr/>
      <dgm:t>
        <a:bodyPr/>
        <a:lstStyle/>
        <a:p>
          <a:endParaRPr lang="en-US"/>
        </a:p>
      </dgm:t>
    </dgm:pt>
    <dgm:pt modelId="{DA7D14F7-97CF-4619-893D-811A47B7C94D}">
      <dgm:prSet phldrT="[Text]"/>
      <dgm:spPr/>
      <dgm:t>
        <a:bodyPr/>
        <a:lstStyle/>
        <a:p>
          <a:r>
            <a:rPr lang="en-US" dirty="0"/>
            <a:t>Northern Hemisphere February</a:t>
          </a:r>
        </a:p>
      </dgm:t>
    </dgm:pt>
    <dgm:pt modelId="{674C350D-6B21-4E2D-B2D2-87F8CA247F34}" type="parTrans" cxnId="{6EA2DB4A-B13D-4F5A-AC94-2C5FD26C182B}">
      <dgm:prSet/>
      <dgm:spPr/>
      <dgm:t>
        <a:bodyPr/>
        <a:lstStyle/>
        <a:p>
          <a:endParaRPr lang="en-US"/>
        </a:p>
      </dgm:t>
    </dgm:pt>
    <dgm:pt modelId="{E6287E60-24EE-4502-A0C3-63C9D5FC124B}" type="sibTrans" cxnId="{6EA2DB4A-B13D-4F5A-AC94-2C5FD26C182B}">
      <dgm:prSet/>
      <dgm:spPr/>
      <dgm:t>
        <a:bodyPr/>
        <a:lstStyle/>
        <a:p>
          <a:endParaRPr lang="en-US"/>
        </a:p>
      </dgm:t>
    </dgm:pt>
    <dgm:pt modelId="{32CD27D8-3403-45A8-B863-C586A6A55916}">
      <dgm:prSet phldrT="[Text]"/>
      <dgm:spPr/>
      <dgm:t>
        <a:bodyPr/>
        <a:lstStyle/>
        <a:p>
          <a:r>
            <a:rPr lang="en-US" dirty="0"/>
            <a:t>Southern Hemisphere August</a:t>
          </a:r>
        </a:p>
      </dgm:t>
    </dgm:pt>
    <dgm:pt modelId="{55BD09B5-BCCB-40F8-AE28-292C8BED50A1}" type="parTrans" cxnId="{8379F01F-BAC9-484B-A3A2-A6BFBD5A70F8}">
      <dgm:prSet/>
      <dgm:spPr/>
      <dgm:t>
        <a:bodyPr/>
        <a:lstStyle/>
        <a:p>
          <a:endParaRPr lang="en-US"/>
        </a:p>
      </dgm:t>
    </dgm:pt>
    <dgm:pt modelId="{0160CAA9-B67B-4D09-99F2-8FF19F89A4EE}" type="sibTrans" cxnId="{8379F01F-BAC9-484B-A3A2-A6BFBD5A70F8}">
      <dgm:prSet/>
      <dgm:spPr/>
      <dgm:t>
        <a:bodyPr/>
        <a:lstStyle/>
        <a:p>
          <a:endParaRPr lang="en-US"/>
        </a:p>
      </dgm:t>
    </dgm:pt>
    <dgm:pt modelId="{8B5BA102-B937-4CCA-990C-BF59D169C01C}" type="pres">
      <dgm:prSet presAssocID="{63086039-EA91-4FED-AB5A-F71E1642A0C2}" presName="Name0" presStyleCnt="0">
        <dgm:presLayoutVars>
          <dgm:dir/>
          <dgm:animOne val="branch"/>
          <dgm:animLvl val="lvl"/>
        </dgm:presLayoutVars>
      </dgm:prSet>
      <dgm:spPr/>
    </dgm:pt>
    <dgm:pt modelId="{9C330EE3-359B-4068-AAA6-0A28E5656AB1}" type="pres">
      <dgm:prSet presAssocID="{609DB9BB-4645-4D0F-9EEA-AB04A36F255F}" presName="chaos" presStyleCnt="0"/>
      <dgm:spPr/>
    </dgm:pt>
    <dgm:pt modelId="{FC2AD16C-F8E9-4131-8307-926015CE0202}" type="pres">
      <dgm:prSet presAssocID="{609DB9BB-4645-4D0F-9EEA-AB04A36F255F}" presName="parTx1" presStyleLbl="revTx" presStyleIdx="0" presStyleCnt="5"/>
      <dgm:spPr/>
    </dgm:pt>
    <dgm:pt modelId="{288B652B-C4D2-403F-8CDE-FC435B0BE2D4}" type="pres">
      <dgm:prSet presAssocID="{609DB9BB-4645-4D0F-9EEA-AB04A36F255F}" presName="desTx1" presStyleLbl="revTx" presStyleIdx="1" presStyleCnt="5">
        <dgm:presLayoutVars>
          <dgm:bulletEnabled val="1"/>
        </dgm:presLayoutVars>
      </dgm:prSet>
      <dgm:spPr/>
    </dgm:pt>
    <dgm:pt modelId="{A96A0530-CE1B-40AF-86A4-2AF3E1A1C174}" type="pres">
      <dgm:prSet presAssocID="{609DB9BB-4645-4D0F-9EEA-AB04A36F255F}" presName="c1" presStyleLbl="node1" presStyleIdx="0" presStyleCnt="19"/>
      <dgm:spPr/>
    </dgm:pt>
    <dgm:pt modelId="{0516B947-7309-4BDE-B854-9723154835F8}" type="pres">
      <dgm:prSet presAssocID="{609DB9BB-4645-4D0F-9EEA-AB04A36F255F}" presName="c2" presStyleLbl="node1" presStyleIdx="1" presStyleCnt="19"/>
      <dgm:spPr/>
    </dgm:pt>
    <dgm:pt modelId="{4FE58A2A-D58E-4A7F-B904-3D5E760B61F0}" type="pres">
      <dgm:prSet presAssocID="{609DB9BB-4645-4D0F-9EEA-AB04A36F255F}" presName="c3" presStyleLbl="node1" presStyleIdx="2" presStyleCnt="19"/>
      <dgm:spPr/>
    </dgm:pt>
    <dgm:pt modelId="{8337F902-5FC7-4CFA-A9B7-AEF4622688A8}" type="pres">
      <dgm:prSet presAssocID="{609DB9BB-4645-4D0F-9EEA-AB04A36F255F}" presName="c4" presStyleLbl="node1" presStyleIdx="3" presStyleCnt="19"/>
      <dgm:spPr/>
    </dgm:pt>
    <dgm:pt modelId="{50A3F50B-2849-4BCA-B062-99ECEDFBA9F7}" type="pres">
      <dgm:prSet presAssocID="{609DB9BB-4645-4D0F-9EEA-AB04A36F255F}" presName="c5" presStyleLbl="node1" presStyleIdx="4" presStyleCnt="19"/>
      <dgm:spPr/>
    </dgm:pt>
    <dgm:pt modelId="{71B3F74B-DD36-4465-96ED-622F67848EC6}" type="pres">
      <dgm:prSet presAssocID="{609DB9BB-4645-4D0F-9EEA-AB04A36F255F}" presName="c6" presStyleLbl="node1" presStyleIdx="5" presStyleCnt="19"/>
      <dgm:spPr/>
    </dgm:pt>
    <dgm:pt modelId="{0B2E51DB-BA6E-4EC1-9CA0-8D74874E7FC3}" type="pres">
      <dgm:prSet presAssocID="{609DB9BB-4645-4D0F-9EEA-AB04A36F255F}" presName="c7" presStyleLbl="node1" presStyleIdx="6" presStyleCnt="19"/>
      <dgm:spPr/>
    </dgm:pt>
    <dgm:pt modelId="{FCE272C3-561C-4AA4-B471-A0C3AD1DBD83}" type="pres">
      <dgm:prSet presAssocID="{609DB9BB-4645-4D0F-9EEA-AB04A36F255F}" presName="c8" presStyleLbl="node1" presStyleIdx="7" presStyleCnt="19"/>
      <dgm:spPr/>
    </dgm:pt>
    <dgm:pt modelId="{A9E0AF49-8700-4784-B9D4-DCDBE557F994}" type="pres">
      <dgm:prSet presAssocID="{609DB9BB-4645-4D0F-9EEA-AB04A36F255F}" presName="c9" presStyleLbl="node1" presStyleIdx="8" presStyleCnt="19"/>
      <dgm:spPr/>
    </dgm:pt>
    <dgm:pt modelId="{7E9114ED-105D-439A-8B44-25F989EDF864}" type="pres">
      <dgm:prSet presAssocID="{609DB9BB-4645-4D0F-9EEA-AB04A36F255F}" presName="c10" presStyleLbl="node1" presStyleIdx="9" presStyleCnt="19"/>
      <dgm:spPr/>
    </dgm:pt>
    <dgm:pt modelId="{E8DECDE4-6206-46C1-AE50-8A4C11127D37}" type="pres">
      <dgm:prSet presAssocID="{609DB9BB-4645-4D0F-9EEA-AB04A36F255F}" presName="c11" presStyleLbl="node1" presStyleIdx="10" presStyleCnt="19"/>
      <dgm:spPr/>
    </dgm:pt>
    <dgm:pt modelId="{636C0B00-DC88-4397-AB9C-FF83C012FBCC}" type="pres">
      <dgm:prSet presAssocID="{609DB9BB-4645-4D0F-9EEA-AB04A36F255F}" presName="c12" presStyleLbl="node1" presStyleIdx="11" presStyleCnt="19"/>
      <dgm:spPr/>
    </dgm:pt>
    <dgm:pt modelId="{F2B9F7BA-399F-4896-ADED-C0DCE5C446F5}" type="pres">
      <dgm:prSet presAssocID="{609DB9BB-4645-4D0F-9EEA-AB04A36F255F}" presName="c13" presStyleLbl="node1" presStyleIdx="12" presStyleCnt="19"/>
      <dgm:spPr/>
    </dgm:pt>
    <dgm:pt modelId="{789AE98B-5734-4027-9839-B16FD9514DA9}" type="pres">
      <dgm:prSet presAssocID="{609DB9BB-4645-4D0F-9EEA-AB04A36F255F}" presName="c14" presStyleLbl="node1" presStyleIdx="13" presStyleCnt="19"/>
      <dgm:spPr/>
    </dgm:pt>
    <dgm:pt modelId="{D3BB98EC-49C1-4B70-B661-07F4DD4F6C27}" type="pres">
      <dgm:prSet presAssocID="{609DB9BB-4645-4D0F-9EEA-AB04A36F255F}" presName="c15" presStyleLbl="node1" presStyleIdx="14" presStyleCnt="19"/>
      <dgm:spPr/>
    </dgm:pt>
    <dgm:pt modelId="{56AFF6F7-E71F-4C0A-BCDF-B43F52E4B891}" type="pres">
      <dgm:prSet presAssocID="{609DB9BB-4645-4D0F-9EEA-AB04A36F255F}" presName="c16" presStyleLbl="node1" presStyleIdx="15" presStyleCnt="19"/>
      <dgm:spPr/>
    </dgm:pt>
    <dgm:pt modelId="{163759E1-197B-4950-A878-5B5C330EE1E7}" type="pres">
      <dgm:prSet presAssocID="{609DB9BB-4645-4D0F-9EEA-AB04A36F255F}" presName="c17" presStyleLbl="node1" presStyleIdx="16" presStyleCnt="19"/>
      <dgm:spPr/>
    </dgm:pt>
    <dgm:pt modelId="{EFF525C6-4640-44F7-8E16-0A980F6ABDAD}" type="pres">
      <dgm:prSet presAssocID="{609DB9BB-4645-4D0F-9EEA-AB04A36F255F}" presName="c18" presStyleLbl="node1" presStyleIdx="17" presStyleCnt="19"/>
      <dgm:spPr/>
    </dgm:pt>
    <dgm:pt modelId="{794563BC-A26A-4FC6-8E57-26D56BD76CA1}" type="pres">
      <dgm:prSet presAssocID="{E71692E9-6DD7-41D8-9A2A-31B5E2A5A8D3}" presName="chevronComposite1" presStyleCnt="0"/>
      <dgm:spPr/>
    </dgm:pt>
    <dgm:pt modelId="{864DAEDB-67E1-458A-B347-2A54695D7310}" type="pres">
      <dgm:prSet presAssocID="{E71692E9-6DD7-41D8-9A2A-31B5E2A5A8D3}" presName="chevron1" presStyleLbl="sibTrans2D1" presStyleIdx="0" presStyleCnt="2"/>
      <dgm:spPr/>
    </dgm:pt>
    <dgm:pt modelId="{8FD59359-A940-4429-853D-8B81F920791B}" type="pres">
      <dgm:prSet presAssocID="{E71692E9-6DD7-41D8-9A2A-31B5E2A5A8D3}" presName="spChevron1" presStyleCnt="0"/>
      <dgm:spPr/>
    </dgm:pt>
    <dgm:pt modelId="{0CFCEFEB-B6FB-498D-901F-2DF80C413509}" type="pres">
      <dgm:prSet presAssocID="{D9C7E444-145B-4CDD-B8CF-86D9EAB3F8FB}" presName="middle" presStyleCnt="0"/>
      <dgm:spPr/>
    </dgm:pt>
    <dgm:pt modelId="{BC70196B-ABBE-4088-A602-520335293829}" type="pres">
      <dgm:prSet presAssocID="{D9C7E444-145B-4CDD-B8CF-86D9EAB3F8FB}" presName="parTxMid" presStyleLbl="revTx" presStyleIdx="2" presStyleCnt="5"/>
      <dgm:spPr/>
    </dgm:pt>
    <dgm:pt modelId="{DE3EDFF5-CE6B-47D9-9D60-DDB6F2F41F47}" type="pres">
      <dgm:prSet presAssocID="{D9C7E444-145B-4CDD-B8CF-86D9EAB3F8FB}" presName="desTxMid" presStyleLbl="revTx" presStyleIdx="3" presStyleCnt="5" custScaleX="156435">
        <dgm:presLayoutVars>
          <dgm:bulletEnabled val="1"/>
        </dgm:presLayoutVars>
      </dgm:prSet>
      <dgm:spPr/>
    </dgm:pt>
    <dgm:pt modelId="{CD8BC2D5-C8A8-400D-A5EA-321D393000BC}" type="pres">
      <dgm:prSet presAssocID="{D9C7E444-145B-4CDD-B8CF-86D9EAB3F8FB}" presName="spMid" presStyleCnt="0"/>
      <dgm:spPr/>
    </dgm:pt>
    <dgm:pt modelId="{B7FCD1D0-C88C-47E3-B73D-C4AF5BC04F07}" type="pres">
      <dgm:prSet presAssocID="{8F350746-CD56-4A06-B5AC-258145902542}" presName="chevronComposite1" presStyleCnt="0"/>
      <dgm:spPr/>
    </dgm:pt>
    <dgm:pt modelId="{D0C9D412-4266-4A73-A79A-A19049436C7C}" type="pres">
      <dgm:prSet presAssocID="{8F350746-CD56-4A06-B5AC-258145902542}" presName="chevron1" presStyleLbl="sibTrans2D1" presStyleIdx="1" presStyleCnt="2" custLinFactNeighborX="-40262" custLinFactNeighborY="3121"/>
      <dgm:spPr/>
    </dgm:pt>
    <dgm:pt modelId="{7FA8B362-4DA5-439E-82AF-8B3C214D1F39}" type="pres">
      <dgm:prSet presAssocID="{8F350746-CD56-4A06-B5AC-258145902542}" presName="spChevron1" presStyleCnt="0"/>
      <dgm:spPr/>
    </dgm:pt>
    <dgm:pt modelId="{7722BDA5-DEA7-4E75-BB3F-F7430D9B635B}" type="pres">
      <dgm:prSet presAssocID="{FF70E73C-F003-4AF4-B26E-A52C9A0D4B3C}" presName="last" presStyleCnt="0"/>
      <dgm:spPr/>
    </dgm:pt>
    <dgm:pt modelId="{675AFC92-53E5-46A9-8C4F-B5331B831688}" type="pres">
      <dgm:prSet presAssocID="{FF70E73C-F003-4AF4-B26E-A52C9A0D4B3C}" presName="circleTx" presStyleLbl="node1" presStyleIdx="18" presStyleCnt="19" custLinFactNeighborX="-12797" custLinFactNeighborY="-4880"/>
      <dgm:spPr/>
    </dgm:pt>
    <dgm:pt modelId="{5C2AEB13-52F9-4CE8-8C1A-76A479D74EF9}" type="pres">
      <dgm:prSet presAssocID="{FF70E73C-F003-4AF4-B26E-A52C9A0D4B3C}" presName="desTxN" presStyleLbl="revTx" presStyleIdx="4" presStyleCnt="5" custScaleX="104116">
        <dgm:presLayoutVars>
          <dgm:bulletEnabled val="1"/>
        </dgm:presLayoutVars>
      </dgm:prSet>
      <dgm:spPr/>
    </dgm:pt>
    <dgm:pt modelId="{2123F924-5870-41AB-BC5F-5A97CD261AEF}" type="pres">
      <dgm:prSet presAssocID="{FF70E73C-F003-4AF4-B26E-A52C9A0D4B3C}" presName="spN" presStyleCnt="0"/>
      <dgm:spPr/>
    </dgm:pt>
  </dgm:ptLst>
  <dgm:cxnLst>
    <dgm:cxn modelId="{0C3E5302-0124-449A-AC49-FDD1EF2C3408}" type="presOf" srcId="{65D193D4-EB52-4127-8776-0D957C0365E1}" destId="{288B652B-C4D2-403F-8CDE-FC435B0BE2D4}" srcOrd="0" destOrd="0" presId="urn:microsoft.com/office/officeart/2009/3/layout/RandomtoResultProcess"/>
    <dgm:cxn modelId="{27840C06-CA40-4AC2-AF9B-43802F12D663}" srcId="{63086039-EA91-4FED-AB5A-F71E1642A0C2}" destId="{609DB9BB-4645-4D0F-9EEA-AB04A36F255F}" srcOrd="0" destOrd="0" parTransId="{F1EBA75E-15B6-42FB-8238-C7B09EC58D90}" sibTransId="{E71692E9-6DD7-41D8-9A2A-31B5E2A5A8D3}"/>
    <dgm:cxn modelId="{59150B15-4F22-4901-9C38-806457B3F07E}" srcId="{63086039-EA91-4FED-AB5A-F71E1642A0C2}" destId="{D9C7E444-145B-4CDD-B8CF-86D9EAB3F8FB}" srcOrd="1" destOrd="0" parTransId="{5FD3738F-D19B-45F3-8304-FC8BCE5386F5}" sibTransId="{8F350746-CD56-4A06-B5AC-258145902542}"/>
    <dgm:cxn modelId="{8379F01F-BAC9-484B-A3A2-A6BFBD5A70F8}" srcId="{FF70E73C-F003-4AF4-B26E-A52C9A0D4B3C}" destId="{32CD27D8-3403-45A8-B863-C586A6A55916}" srcOrd="1" destOrd="0" parTransId="{55BD09B5-BCCB-40F8-AE28-292C8BED50A1}" sibTransId="{0160CAA9-B67B-4D09-99F2-8FF19F89A4EE}"/>
    <dgm:cxn modelId="{69EBE821-FC2C-46B5-A507-264D263E8A8C}" srcId="{63086039-EA91-4FED-AB5A-F71E1642A0C2}" destId="{FF70E73C-F003-4AF4-B26E-A52C9A0D4B3C}" srcOrd="2" destOrd="0" parTransId="{4DCA100E-A2D7-4746-9907-A45A90B5496B}" sibTransId="{D3D9F0B6-729E-4368-A256-3CBABCA3C1D3}"/>
    <dgm:cxn modelId="{F9566D29-6433-4D83-B543-9B8A5C9B3C99}" type="presOf" srcId="{DA7D14F7-97CF-4619-893D-811A47B7C94D}" destId="{5C2AEB13-52F9-4CE8-8C1A-76A479D74EF9}" srcOrd="0" destOrd="0" presId="urn:microsoft.com/office/officeart/2009/3/layout/RandomtoResultProcess"/>
    <dgm:cxn modelId="{A0690D37-1FCE-4CE4-90F1-85B536960729}" type="presOf" srcId="{71E7F367-3661-454E-89DA-6FB1049F1FAF}" destId="{288B652B-C4D2-403F-8CDE-FC435B0BE2D4}" srcOrd="0" destOrd="1" presId="urn:microsoft.com/office/officeart/2009/3/layout/RandomtoResultProcess"/>
    <dgm:cxn modelId="{1133C33C-F180-41BE-9223-C0002A783EE4}" srcId="{D9C7E444-145B-4CDD-B8CF-86D9EAB3F8FB}" destId="{47919574-CE64-44A2-A845-291502B3D561}" srcOrd="2" destOrd="0" parTransId="{BEE49B6A-25E8-4D79-A618-5FE723876250}" sibTransId="{139FA61B-A001-4FA7-8694-2C5DFA14EA05}"/>
    <dgm:cxn modelId="{97C57367-5AC0-4902-A054-588D65AF9B65}" srcId="{609DB9BB-4645-4D0F-9EEA-AB04A36F255F}" destId="{14A6E39A-057D-46EF-8320-749B6A200A31}" srcOrd="2" destOrd="0" parTransId="{4D5D09FA-6100-4A19-86DE-5469530B77A5}" sibTransId="{D73BC7D4-6B06-43A0-A00B-D460248EAEC4}"/>
    <dgm:cxn modelId="{BE098A68-F20C-4420-83C1-641D45209C24}" type="presOf" srcId="{54E22092-9CB0-4A98-B6C1-5E9EF4A3DD14}" destId="{DE3EDFF5-CE6B-47D9-9D60-DDB6F2F41F47}" srcOrd="0" destOrd="0" presId="urn:microsoft.com/office/officeart/2009/3/layout/RandomtoResultProcess"/>
    <dgm:cxn modelId="{E8C31369-E9E9-4AF0-95C9-44FC7AC0D9F9}" srcId="{D9C7E444-145B-4CDD-B8CF-86D9EAB3F8FB}" destId="{54E22092-9CB0-4A98-B6C1-5E9EF4A3DD14}" srcOrd="0" destOrd="0" parTransId="{A1B09DE3-12BC-4CB7-B37D-B578642B5BD6}" sibTransId="{A70CEA8C-B57C-4F87-AD0B-FA60417CE2DE}"/>
    <dgm:cxn modelId="{6EA2DB4A-B13D-4F5A-AC94-2C5FD26C182B}" srcId="{FF70E73C-F003-4AF4-B26E-A52C9A0D4B3C}" destId="{DA7D14F7-97CF-4619-893D-811A47B7C94D}" srcOrd="0" destOrd="0" parTransId="{674C350D-6B21-4E2D-B2D2-87F8CA247F34}" sibTransId="{E6287E60-24EE-4502-A0C3-63C9D5FC124B}"/>
    <dgm:cxn modelId="{E53B506F-C29A-4025-8651-87AD6DE51F8D}" type="presOf" srcId="{47919574-CE64-44A2-A845-291502B3D561}" destId="{DE3EDFF5-CE6B-47D9-9D60-DDB6F2F41F47}" srcOrd="0" destOrd="2" presId="urn:microsoft.com/office/officeart/2009/3/layout/RandomtoResultProcess"/>
    <dgm:cxn modelId="{2FFE547F-CFE0-4F22-89BC-E253ECEFB839}" type="presOf" srcId="{32CD27D8-3403-45A8-B863-C586A6A55916}" destId="{5C2AEB13-52F9-4CE8-8C1A-76A479D74EF9}" srcOrd="0" destOrd="1" presId="urn:microsoft.com/office/officeart/2009/3/layout/RandomtoResultProcess"/>
    <dgm:cxn modelId="{C692D27F-13C2-4698-B371-F2B771C6159C}" srcId="{609DB9BB-4645-4D0F-9EEA-AB04A36F255F}" destId="{71E7F367-3661-454E-89DA-6FB1049F1FAF}" srcOrd="1" destOrd="0" parTransId="{8E1AABC3-E5EF-43D0-9857-BC881D580133}" sibTransId="{C8049782-56D8-40C6-8282-7344488B9929}"/>
    <dgm:cxn modelId="{50FA858C-B08F-4049-8495-F425C70415C6}" type="presOf" srcId="{D9C7E444-145B-4CDD-B8CF-86D9EAB3F8FB}" destId="{BC70196B-ABBE-4088-A602-520335293829}" srcOrd="0" destOrd="0" presId="urn:microsoft.com/office/officeart/2009/3/layout/RandomtoResultProcess"/>
    <dgm:cxn modelId="{970E8B93-8A15-4C92-92D5-A06AFBD7E192}" type="presOf" srcId="{63086039-EA91-4FED-AB5A-F71E1642A0C2}" destId="{8B5BA102-B937-4CCA-990C-BF59D169C01C}" srcOrd="0" destOrd="0" presId="urn:microsoft.com/office/officeart/2009/3/layout/RandomtoResultProcess"/>
    <dgm:cxn modelId="{E48B9EA1-9B32-43E6-B14D-EAAF871F2481}" type="presOf" srcId="{14A6E39A-057D-46EF-8320-749B6A200A31}" destId="{288B652B-C4D2-403F-8CDE-FC435B0BE2D4}" srcOrd="0" destOrd="2" presId="urn:microsoft.com/office/officeart/2009/3/layout/RandomtoResultProcess"/>
    <dgm:cxn modelId="{4E915FA3-2C14-4EE7-A459-DCD3AD7C4C8F}" type="presOf" srcId="{FF70E73C-F003-4AF4-B26E-A52C9A0D4B3C}" destId="{675AFC92-53E5-46A9-8C4F-B5331B831688}" srcOrd="0" destOrd="0" presId="urn:microsoft.com/office/officeart/2009/3/layout/RandomtoResultProcess"/>
    <dgm:cxn modelId="{932F44A9-3360-4BFD-B8B3-A421A74945D9}" type="presOf" srcId="{C43BA9F0-861F-4062-89AB-71FDBB4C5CA3}" destId="{DE3EDFF5-CE6B-47D9-9D60-DDB6F2F41F47}" srcOrd="0" destOrd="1" presId="urn:microsoft.com/office/officeart/2009/3/layout/RandomtoResultProcess"/>
    <dgm:cxn modelId="{898660B8-B7F2-4CD9-AE5F-60E458D0E953}" srcId="{D9C7E444-145B-4CDD-B8CF-86D9EAB3F8FB}" destId="{C43BA9F0-861F-4062-89AB-71FDBB4C5CA3}" srcOrd="1" destOrd="0" parTransId="{F1197348-C395-4002-A02D-47373D118868}" sibTransId="{7E39321F-EC13-47AC-A30A-A9412488EDFB}"/>
    <dgm:cxn modelId="{BDD5BEC1-E0BF-46C3-B393-45E8A42BC127}" srcId="{D9C7E444-145B-4CDD-B8CF-86D9EAB3F8FB}" destId="{086D89A5-1F3E-455E-AF0A-DB6F32E6B9FF}" srcOrd="3" destOrd="0" parTransId="{E016BA8A-A002-4410-B58B-B7FDE142DD46}" sibTransId="{F8B23507-C509-40AA-9A02-40274A63488A}"/>
    <dgm:cxn modelId="{1B75FDD5-D77C-4952-AABA-4A9CF277137A}" type="presOf" srcId="{086D89A5-1F3E-455E-AF0A-DB6F32E6B9FF}" destId="{DE3EDFF5-CE6B-47D9-9D60-DDB6F2F41F47}" srcOrd="0" destOrd="3" presId="urn:microsoft.com/office/officeart/2009/3/layout/RandomtoResultProcess"/>
    <dgm:cxn modelId="{CAE6D9D9-2C22-4972-A316-11AA9E2F5872}" srcId="{609DB9BB-4645-4D0F-9EEA-AB04A36F255F}" destId="{65D193D4-EB52-4127-8776-0D957C0365E1}" srcOrd="0" destOrd="0" parTransId="{5A2FDD91-A360-4F36-8290-3C2B2573CC8A}" sibTransId="{9CF3E319-0FC1-46DD-9F39-CBB6EF3C3F5D}"/>
    <dgm:cxn modelId="{E47FAFF5-D1B5-45A2-BD81-1896B4B9FBE7}" type="presOf" srcId="{609DB9BB-4645-4D0F-9EEA-AB04A36F255F}" destId="{FC2AD16C-F8E9-4131-8307-926015CE0202}" srcOrd="0" destOrd="0" presId="urn:microsoft.com/office/officeart/2009/3/layout/RandomtoResultProcess"/>
    <dgm:cxn modelId="{33CF209F-94DF-478C-96E2-DE4E486CB622}" type="presParOf" srcId="{8B5BA102-B937-4CCA-990C-BF59D169C01C}" destId="{9C330EE3-359B-4068-AAA6-0A28E5656AB1}" srcOrd="0" destOrd="0" presId="urn:microsoft.com/office/officeart/2009/3/layout/RandomtoResultProcess"/>
    <dgm:cxn modelId="{47AE5499-C6D1-4EDB-8B6B-A5E32775DF2F}" type="presParOf" srcId="{9C330EE3-359B-4068-AAA6-0A28E5656AB1}" destId="{FC2AD16C-F8E9-4131-8307-926015CE0202}" srcOrd="0" destOrd="0" presId="urn:microsoft.com/office/officeart/2009/3/layout/RandomtoResultProcess"/>
    <dgm:cxn modelId="{2E2C04A0-1520-4FFF-8AB9-4B7E1EF0DDC3}" type="presParOf" srcId="{9C330EE3-359B-4068-AAA6-0A28E5656AB1}" destId="{288B652B-C4D2-403F-8CDE-FC435B0BE2D4}" srcOrd="1" destOrd="0" presId="urn:microsoft.com/office/officeart/2009/3/layout/RandomtoResultProcess"/>
    <dgm:cxn modelId="{3A69CCFF-AB37-4E32-B17E-13A672400CCD}" type="presParOf" srcId="{9C330EE3-359B-4068-AAA6-0A28E5656AB1}" destId="{A96A0530-CE1B-40AF-86A4-2AF3E1A1C174}" srcOrd="2" destOrd="0" presId="urn:microsoft.com/office/officeart/2009/3/layout/RandomtoResultProcess"/>
    <dgm:cxn modelId="{75E6BADC-7CFA-4B39-A0F8-C865AC857DC4}" type="presParOf" srcId="{9C330EE3-359B-4068-AAA6-0A28E5656AB1}" destId="{0516B947-7309-4BDE-B854-9723154835F8}" srcOrd="3" destOrd="0" presId="urn:microsoft.com/office/officeart/2009/3/layout/RandomtoResultProcess"/>
    <dgm:cxn modelId="{7F46DE18-DF07-4A7F-8F42-275B3F7D233A}" type="presParOf" srcId="{9C330EE3-359B-4068-AAA6-0A28E5656AB1}" destId="{4FE58A2A-D58E-4A7F-B904-3D5E760B61F0}" srcOrd="4" destOrd="0" presId="urn:microsoft.com/office/officeart/2009/3/layout/RandomtoResultProcess"/>
    <dgm:cxn modelId="{F566369F-D62C-4F5C-B464-BEA1FEC153F0}" type="presParOf" srcId="{9C330EE3-359B-4068-AAA6-0A28E5656AB1}" destId="{8337F902-5FC7-4CFA-A9B7-AEF4622688A8}" srcOrd="5" destOrd="0" presId="urn:microsoft.com/office/officeart/2009/3/layout/RandomtoResultProcess"/>
    <dgm:cxn modelId="{D023FCDB-FAAB-46B3-845C-EEEAD8550313}" type="presParOf" srcId="{9C330EE3-359B-4068-AAA6-0A28E5656AB1}" destId="{50A3F50B-2849-4BCA-B062-99ECEDFBA9F7}" srcOrd="6" destOrd="0" presId="urn:microsoft.com/office/officeart/2009/3/layout/RandomtoResultProcess"/>
    <dgm:cxn modelId="{72D4253F-B139-4431-B137-69B5580CD3A5}" type="presParOf" srcId="{9C330EE3-359B-4068-AAA6-0A28E5656AB1}" destId="{71B3F74B-DD36-4465-96ED-622F67848EC6}" srcOrd="7" destOrd="0" presId="urn:microsoft.com/office/officeart/2009/3/layout/RandomtoResultProcess"/>
    <dgm:cxn modelId="{0D09F20A-4A16-493A-90AD-7D38096C90EA}" type="presParOf" srcId="{9C330EE3-359B-4068-AAA6-0A28E5656AB1}" destId="{0B2E51DB-BA6E-4EC1-9CA0-8D74874E7FC3}" srcOrd="8" destOrd="0" presId="urn:microsoft.com/office/officeart/2009/3/layout/RandomtoResultProcess"/>
    <dgm:cxn modelId="{D5C135C3-D59B-4915-8162-D6248D6AD8E9}" type="presParOf" srcId="{9C330EE3-359B-4068-AAA6-0A28E5656AB1}" destId="{FCE272C3-561C-4AA4-B471-A0C3AD1DBD83}" srcOrd="9" destOrd="0" presId="urn:microsoft.com/office/officeart/2009/3/layout/RandomtoResultProcess"/>
    <dgm:cxn modelId="{A58C2B4B-EEB1-4640-8BF1-5364334424C5}" type="presParOf" srcId="{9C330EE3-359B-4068-AAA6-0A28E5656AB1}" destId="{A9E0AF49-8700-4784-B9D4-DCDBE557F994}" srcOrd="10" destOrd="0" presId="urn:microsoft.com/office/officeart/2009/3/layout/RandomtoResultProcess"/>
    <dgm:cxn modelId="{236E39F0-F3F0-47D6-B96E-0F681172D4DA}" type="presParOf" srcId="{9C330EE3-359B-4068-AAA6-0A28E5656AB1}" destId="{7E9114ED-105D-439A-8B44-25F989EDF864}" srcOrd="11" destOrd="0" presId="urn:microsoft.com/office/officeart/2009/3/layout/RandomtoResultProcess"/>
    <dgm:cxn modelId="{A1F1A668-C933-49E1-AB15-F392A6AF671C}" type="presParOf" srcId="{9C330EE3-359B-4068-AAA6-0A28E5656AB1}" destId="{E8DECDE4-6206-46C1-AE50-8A4C11127D37}" srcOrd="12" destOrd="0" presId="urn:microsoft.com/office/officeart/2009/3/layout/RandomtoResultProcess"/>
    <dgm:cxn modelId="{05EF2F04-DDEA-49E9-95C0-B973559A2EAF}" type="presParOf" srcId="{9C330EE3-359B-4068-AAA6-0A28E5656AB1}" destId="{636C0B00-DC88-4397-AB9C-FF83C012FBCC}" srcOrd="13" destOrd="0" presId="urn:microsoft.com/office/officeart/2009/3/layout/RandomtoResultProcess"/>
    <dgm:cxn modelId="{040ABBF8-28F9-4A31-8A5E-599C73E14D58}" type="presParOf" srcId="{9C330EE3-359B-4068-AAA6-0A28E5656AB1}" destId="{F2B9F7BA-399F-4896-ADED-C0DCE5C446F5}" srcOrd="14" destOrd="0" presId="urn:microsoft.com/office/officeart/2009/3/layout/RandomtoResultProcess"/>
    <dgm:cxn modelId="{6C2D3FDD-02CC-427F-BA46-2AFA54633F65}" type="presParOf" srcId="{9C330EE3-359B-4068-AAA6-0A28E5656AB1}" destId="{789AE98B-5734-4027-9839-B16FD9514DA9}" srcOrd="15" destOrd="0" presId="urn:microsoft.com/office/officeart/2009/3/layout/RandomtoResultProcess"/>
    <dgm:cxn modelId="{29071965-EE3E-49E3-A25D-2E1B2CA97603}" type="presParOf" srcId="{9C330EE3-359B-4068-AAA6-0A28E5656AB1}" destId="{D3BB98EC-49C1-4B70-B661-07F4DD4F6C27}" srcOrd="16" destOrd="0" presId="urn:microsoft.com/office/officeart/2009/3/layout/RandomtoResultProcess"/>
    <dgm:cxn modelId="{89886229-EAC6-42E6-9BC5-FBFB585F9BEF}" type="presParOf" srcId="{9C330EE3-359B-4068-AAA6-0A28E5656AB1}" destId="{56AFF6F7-E71F-4C0A-BCDF-B43F52E4B891}" srcOrd="17" destOrd="0" presId="urn:microsoft.com/office/officeart/2009/3/layout/RandomtoResultProcess"/>
    <dgm:cxn modelId="{CC2D29A5-8D03-449E-8F4B-F3B6E010328D}" type="presParOf" srcId="{9C330EE3-359B-4068-AAA6-0A28E5656AB1}" destId="{163759E1-197B-4950-A878-5B5C330EE1E7}" srcOrd="18" destOrd="0" presId="urn:microsoft.com/office/officeart/2009/3/layout/RandomtoResultProcess"/>
    <dgm:cxn modelId="{292BC0AD-BCC4-496B-8D9D-587DDF2894F7}" type="presParOf" srcId="{9C330EE3-359B-4068-AAA6-0A28E5656AB1}" destId="{EFF525C6-4640-44F7-8E16-0A980F6ABDAD}" srcOrd="19" destOrd="0" presId="urn:microsoft.com/office/officeart/2009/3/layout/RandomtoResultProcess"/>
    <dgm:cxn modelId="{D5A44A90-8F39-44EB-A444-24EAF993DCC0}" type="presParOf" srcId="{8B5BA102-B937-4CCA-990C-BF59D169C01C}" destId="{794563BC-A26A-4FC6-8E57-26D56BD76CA1}" srcOrd="1" destOrd="0" presId="urn:microsoft.com/office/officeart/2009/3/layout/RandomtoResultProcess"/>
    <dgm:cxn modelId="{39D04772-527F-4EC3-915D-780EE64B8E26}" type="presParOf" srcId="{794563BC-A26A-4FC6-8E57-26D56BD76CA1}" destId="{864DAEDB-67E1-458A-B347-2A54695D7310}" srcOrd="0" destOrd="0" presId="urn:microsoft.com/office/officeart/2009/3/layout/RandomtoResultProcess"/>
    <dgm:cxn modelId="{7B256BB0-40DA-4F00-BEA8-9A1625881456}" type="presParOf" srcId="{794563BC-A26A-4FC6-8E57-26D56BD76CA1}" destId="{8FD59359-A940-4429-853D-8B81F920791B}" srcOrd="1" destOrd="0" presId="urn:microsoft.com/office/officeart/2009/3/layout/RandomtoResultProcess"/>
    <dgm:cxn modelId="{A98F6DA5-C242-4128-AE33-7E12154FC5EE}" type="presParOf" srcId="{8B5BA102-B937-4CCA-990C-BF59D169C01C}" destId="{0CFCEFEB-B6FB-498D-901F-2DF80C413509}" srcOrd="2" destOrd="0" presId="urn:microsoft.com/office/officeart/2009/3/layout/RandomtoResultProcess"/>
    <dgm:cxn modelId="{C1553F93-7291-44C1-83DC-6BEAD32CC8A4}" type="presParOf" srcId="{0CFCEFEB-B6FB-498D-901F-2DF80C413509}" destId="{BC70196B-ABBE-4088-A602-520335293829}" srcOrd="0" destOrd="0" presId="urn:microsoft.com/office/officeart/2009/3/layout/RandomtoResultProcess"/>
    <dgm:cxn modelId="{81EA17FC-56CC-40C9-A0CC-2A17259E85B6}" type="presParOf" srcId="{0CFCEFEB-B6FB-498D-901F-2DF80C413509}" destId="{DE3EDFF5-CE6B-47D9-9D60-DDB6F2F41F47}" srcOrd="1" destOrd="0" presId="urn:microsoft.com/office/officeart/2009/3/layout/RandomtoResultProcess"/>
    <dgm:cxn modelId="{8444B743-1AE3-43A5-9885-C52AC8035583}" type="presParOf" srcId="{0CFCEFEB-B6FB-498D-901F-2DF80C413509}" destId="{CD8BC2D5-C8A8-400D-A5EA-321D393000BC}" srcOrd="2" destOrd="0" presId="urn:microsoft.com/office/officeart/2009/3/layout/RandomtoResultProcess"/>
    <dgm:cxn modelId="{9EEEA7F7-57A8-4EA5-AA93-403625FDFB17}" type="presParOf" srcId="{8B5BA102-B937-4CCA-990C-BF59D169C01C}" destId="{B7FCD1D0-C88C-47E3-B73D-C4AF5BC04F07}" srcOrd="3" destOrd="0" presId="urn:microsoft.com/office/officeart/2009/3/layout/RandomtoResultProcess"/>
    <dgm:cxn modelId="{7953D932-2A15-462B-B0CE-F68DD26D29B9}" type="presParOf" srcId="{B7FCD1D0-C88C-47E3-B73D-C4AF5BC04F07}" destId="{D0C9D412-4266-4A73-A79A-A19049436C7C}" srcOrd="0" destOrd="0" presId="urn:microsoft.com/office/officeart/2009/3/layout/RandomtoResultProcess"/>
    <dgm:cxn modelId="{18B73EBC-530D-4FAF-AECE-A23314BC6F50}" type="presParOf" srcId="{B7FCD1D0-C88C-47E3-B73D-C4AF5BC04F07}" destId="{7FA8B362-4DA5-439E-82AF-8B3C214D1F39}" srcOrd="1" destOrd="0" presId="urn:microsoft.com/office/officeart/2009/3/layout/RandomtoResultProcess"/>
    <dgm:cxn modelId="{AA6F12FA-01AB-4217-A92C-896BD06892EA}" type="presParOf" srcId="{8B5BA102-B937-4CCA-990C-BF59D169C01C}" destId="{7722BDA5-DEA7-4E75-BB3F-F7430D9B635B}" srcOrd="4" destOrd="0" presId="urn:microsoft.com/office/officeart/2009/3/layout/RandomtoResultProcess"/>
    <dgm:cxn modelId="{2D58077F-B289-4A7D-9FC9-0DAE052B2488}" type="presParOf" srcId="{7722BDA5-DEA7-4E75-BB3F-F7430D9B635B}" destId="{675AFC92-53E5-46A9-8C4F-B5331B831688}" srcOrd="0" destOrd="0" presId="urn:microsoft.com/office/officeart/2009/3/layout/RandomtoResultProcess"/>
    <dgm:cxn modelId="{8BEAF5D5-DE66-4BDD-90A5-702B3F41CBEE}" type="presParOf" srcId="{7722BDA5-DEA7-4E75-BB3F-F7430D9B635B}" destId="{5C2AEB13-52F9-4CE8-8C1A-76A479D74EF9}" srcOrd="1" destOrd="0" presId="urn:microsoft.com/office/officeart/2009/3/layout/RandomtoResultProcess"/>
    <dgm:cxn modelId="{92093B81-5032-40F7-BB8F-BFAFF1D94A9B}" type="presParOf" srcId="{7722BDA5-DEA7-4E75-BB3F-F7430D9B635B}" destId="{2123F924-5870-41AB-BC5F-5A97CD261AE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EE2DD-2EA2-4156-969D-CEFB58C7E3BE}"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04125251-67B8-4DAC-A9D7-E46E6D5B1267}">
      <dgm:prSet phldrT="[Text]"/>
      <dgm:spPr/>
      <dgm:t>
        <a:bodyPr/>
        <a:lstStyle/>
        <a:p>
          <a:r>
            <a:rPr lang="en-US" dirty="0"/>
            <a:t>Egg-Based Flu Vaccines</a:t>
          </a:r>
        </a:p>
      </dgm:t>
    </dgm:pt>
    <dgm:pt modelId="{07F737DA-D3D1-4A96-91F5-B567031ADB57}" type="parTrans" cxnId="{4494FEAB-BCC0-4D29-8ED3-0C3C0C648EEA}">
      <dgm:prSet/>
      <dgm:spPr/>
      <dgm:t>
        <a:bodyPr/>
        <a:lstStyle/>
        <a:p>
          <a:endParaRPr lang="en-US"/>
        </a:p>
      </dgm:t>
    </dgm:pt>
    <dgm:pt modelId="{CDCCF7AE-53C2-45D0-AFE6-5BFF750E34AB}" type="sibTrans" cxnId="{4494FEAB-BCC0-4D29-8ED3-0C3C0C648EEA}">
      <dgm:prSet/>
      <dgm:spPr/>
      <dgm:t>
        <a:bodyPr/>
        <a:lstStyle/>
        <a:p>
          <a:endParaRPr lang="en-US"/>
        </a:p>
      </dgm:t>
    </dgm:pt>
    <dgm:pt modelId="{7A2D9EB0-9146-48D6-82A0-82C0B0B2D437}">
      <dgm:prSet phldrT="[Text]"/>
      <dgm:spPr/>
      <dgm:t>
        <a:bodyPr/>
        <a:lstStyle/>
        <a:p>
          <a:r>
            <a:rPr lang="en-US" dirty="0"/>
            <a:t>Cell-Based Flu Vaccines</a:t>
          </a:r>
        </a:p>
      </dgm:t>
    </dgm:pt>
    <dgm:pt modelId="{B3E3D562-1E1C-461D-B08F-D166AB6CB291}" type="parTrans" cxnId="{C7961856-36CB-498F-919A-ACBB7EB78BBA}">
      <dgm:prSet/>
      <dgm:spPr/>
      <dgm:t>
        <a:bodyPr/>
        <a:lstStyle/>
        <a:p>
          <a:endParaRPr lang="en-US"/>
        </a:p>
      </dgm:t>
    </dgm:pt>
    <dgm:pt modelId="{DC4D434F-2718-4EC9-9790-6B19E2143EE3}" type="sibTrans" cxnId="{C7961856-36CB-498F-919A-ACBB7EB78BBA}">
      <dgm:prSet/>
      <dgm:spPr/>
      <dgm:t>
        <a:bodyPr/>
        <a:lstStyle/>
        <a:p>
          <a:endParaRPr lang="en-US"/>
        </a:p>
      </dgm:t>
    </dgm:pt>
    <dgm:pt modelId="{4F7ACC9E-2251-47C5-BC49-5694ADE4972D}">
      <dgm:prSet phldrT="[Text]"/>
      <dgm:spPr/>
      <dgm:t>
        <a:bodyPr/>
        <a:lstStyle/>
        <a:p>
          <a:r>
            <a:rPr lang="en-US" dirty="0"/>
            <a:t>Recombinant Flu Vaccine</a:t>
          </a:r>
        </a:p>
      </dgm:t>
    </dgm:pt>
    <dgm:pt modelId="{82FE6459-6567-4850-B88D-76C96B21C997}" type="parTrans" cxnId="{2D5F9D36-3647-49CF-AFF7-37D4D6541F27}">
      <dgm:prSet/>
      <dgm:spPr/>
      <dgm:t>
        <a:bodyPr/>
        <a:lstStyle/>
        <a:p>
          <a:endParaRPr lang="en-US"/>
        </a:p>
      </dgm:t>
    </dgm:pt>
    <dgm:pt modelId="{D946352C-F43B-4E80-BEDD-95F68D740B92}" type="sibTrans" cxnId="{2D5F9D36-3647-49CF-AFF7-37D4D6541F27}">
      <dgm:prSet/>
      <dgm:spPr/>
      <dgm:t>
        <a:bodyPr/>
        <a:lstStyle/>
        <a:p>
          <a:endParaRPr lang="en-US"/>
        </a:p>
      </dgm:t>
    </dgm:pt>
    <dgm:pt modelId="{ADA2D714-8ED0-4F76-AD07-C9C816F1DF83}" type="pres">
      <dgm:prSet presAssocID="{3C6EE2DD-2EA2-4156-969D-CEFB58C7E3BE}" presName="linear" presStyleCnt="0">
        <dgm:presLayoutVars>
          <dgm:animLvl val="lvl"/>
          <dgm:resizeHandles val="exact"/>
        </dgm:presLayoutVars>
      </dgm:prSet>
      <dgm:spPr/>
    </dgm:pt>
    <dgm:pt modelId="{0C69487D-B070-43DE-8D55-88494D1AAD39}" type="pres">
      <dgm:prSet presAssocID="{04125251-67B8-4DAC-A9D7-E46E6D5B1267}" presName="parentText" presStyleLbl="node1" presStyleIdx="0" presStyleCnt="3">
        <dgm:presLayoutVars>
          <dgm:chMax val="0"/>
          <dgm:bulletEnabled val="1"/>
        </dgm:presLayoutVars>
      </dgm:prSet>
      <dgm:spPr/>
    </dgm:pt>
    <dgm:pt modelId="{C529E14D-0D91-44FE-BFEB-CE079C5CD3DC}" type="pres">
      <dgm:prSet presAssocID="{CDCCF7AE-53C2-45D0-AFE6-5BFF750E34AB}" presName="spacer" presStyleCnt="0"/>
      <dgm:spPr/>
    </dgm:pt>
    <dgm:pt modelId="{1C540382-3ADC-45D1-B8E8-E7B06F2519BF}" type="pres">
      <dgm:prSet presAssocID="{7A2D9EB0-9146-48D6-82A0-82C0B0B2D437}" presName="parentText" presStyleLbl="node1" presStyleIdx="1" presStyleCnt="3">
        <dgm:presLayoutVars>
          <dgm:chMax val="0"/>
          <dgm:bulletEnabled val="1"/>
        </dgm:presLayoutVars>
      </dgm:prSet>
      <dgm:spPr/>
    </dgm:pt>
    <dgm:pt modelId="{D72FD771-A909-4EF9-BE72-B5DA09E79ED5}" type="pres">
      <dgm:prSet presAssocID="{DC4D434F-2718-4EC9-9790-6B19E2143EE3}" presName="spacer" presStyleCnt="0"/>
      <dgm:spPr/>
    </dgm:pt>
    <dgm:pt modelId="{7378D750-EAE6-454A-BA9C-900723C75946}" type="pres">
      <dgm:prSet presAssocID="{4F7ACC9E-2251-47C5-BC49-5694ADE4972D}" presName="parentText" presStyleLbl="node1" presStyleIdx="2" presStyleCnt="3">
        <dgm:presLayoutVars>
          <dgm:chMax val="0"/>
          <dgm:bulletEnabled val="1"/>
        </dgm:presLayoutVars>
      </dgm:prSet>
      <dgm:spPr/>
    </dgm:pt>
  </dgm:ptLst>
  <dgm:cxnLst>
    <dgm:cxn modelId="{2D5F9D36-3647-49CF-AFF7-37D4D6541F27}" srcId="{3C6EE2DD-2EA2-4156-969D-CEFB58C7E3BE}" destId="{4F7ACC9E-2251-47C5-BC49-5694ADE4972D}" srcOrd="2" destOrd="0" parTransId="{82FE6459-6567-4850-B88D-76C96B21C997}" sibTransId="{D946352C-F43B-4E80-BEDD-95F68D740B92}"/>
    <dgm:cxn modelId="{4369513B-9C3D-4B53-9F71-1F4F23B0A21D}" type="presOf" srcId="{7A2D9EB0-9146-48D6-82A0-82C0B0B2D437}" destId="{1C540382-3ADC-45D1-B8E8-E7B06F2519BF}" srcOrd="0" destOrd="0" presId="urn:microsoft.com/office/officeart/2005/8/layout/vList2"/>
    <dgm:cxn modelId="{423B6563-DFB5-4DED-815B-02E5E8D30B15}" type="presOf" srcId="{4F7ACC9E-2251-47C5-BC49-5694ADE4972D}" destId="{7378D750-EAE6-454A-BA9C-900723C75946}" srcOrd="0" destOrd="0" presId="urn:microsoft.com/office/officeart/2005/8/layout/vList2"/>
    <dgm:cxn modelId="{C7961856-36CB-498F-919A-ACBB7EB78BBA}" srcId="{3C6EE2DD-2EA2-4156-969D-CEFB58C7E3BE}" destId="{7A2D9EB0-9146-48D6-82A0-82C0B0B2D437}" srcOrd="1" destOrd="0" parTransId="{B3E3D562-1E1C-461D-B08F-D166AB6CB291}" sibTransId="{DC4D434F-2718-4EC9-9790-6B19E2143EE3}"/>
    <dgm:cxn modelId="{43BA057B-AA08-4E4F-86ED-F29016F41933}" type="presOf" srcId="{04125251-67B8-4DAC-A9D7-E46E6D5B1267}" destId="{0C69487D-B070-43DE-8D55-88494D1AAD39}" srcOrd="0" destOrd="0" presId="urn:microsoft.com/office/officeart/2005/8/layout/vList2"/>
    <dgm:cxn modelId="{4494FEAB-BCC0-4D29-8ED3-0C3C0C648EEA}" srcId="{3C6EE2DD-2EA2-4156-969D-CEFB58C7E3BE}" destId="{04125251-67B8-4DAC-A9D7-E46E6D5B1267}" srcOrd="0" destOrd="0" parTransId="{07F737DA-D3D1-4A96-91F5-B567031ADB57}" sibTransId="{CDCCF7AE-53C2-45D0-AFE6-5BFF750E34AB}"/>
    <dgm:cxn modelId="{D24284AD-FABB-4D79-9A30-4E82893E9B93}" type="presOf" srcId="{3C6EE2DD-2EA2-4156-969D-CEFB58C7E3BE}" destId="{ADA2D714-8ED0-4F76-AD07-C9C816F1DF83}" srcOrd="0" destOrd="0" presId="urn:microsoft.com/office/officeart/2005/8/layout/vList2"/>
    <dgm:cxn modelId="{CA451B30-52DB-42A2-9989-BA89BEA7581D}" type="presParOf" srcId="{ADA2D714-8ED0-4F76-AD07-C9C816F1DF83}" destId="{0C69487D-B070-43DE-8D55-88494D1AAD39}" srcOrd="0" destOrd="0" presId="urn:microsoft.com/office/officeart/2005/8/layout/vList2"/>
    <dgm:cxn modelId="{DCEA8C90-668D-4084-BCE7-C4D80E4F95D6}" type="presParOf" srcId="{ADA2D714-8ED0-4F76-AD07-C9C816F1DF83}" destId="{C529E14D-0D91-44FE-BFEB-CE079C5CD3DC}" srcOrd="1" destOrd="0" presId="urn:microsoft.com/office/officeart/2005/8/layout/vList2"/>
    <dgm:cxn modelId="{F9B327B5-F999-4DFB-A16E-3837FA215E80}" type="presParOf" srcId="{ADA2D714-8ED0-4F76-AD07-C9C816F1DF83}" destId="{1C540382-3ADC-45D1-B8E8-E7B06F2519BF}" srcOrd="2" destOrd="0" presId="urn:microsoft.com/office/officeart/2005/8/layout/vList2"/>
    <dgm:cxn modelId="{B26FE9A1-FA77-4B74-B990-2160A65D4359}" type="presParOf" srcId="{ADA2D714-8ED0-4F76-AD07-C9C816F1DF83}" destId="{D72FD771-A909-4EF9-BE72-B5DA09E79ED5}" srcOrd="3" destOrd="0" presId="urn:microsoft.com/office/officeart/2005/8/layout/vList2"/>
    <dgm:cxn modelId="{FB0130C2-6FCC-4052-AA2C-6661D6E9AE73}" type="presParOf" srcId="{ADA2D714-8ED0-4F76-AD07-C9C816F1DF83}" destId="{7378D750-EAE6-454A-BA9C-900723C7594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87EDE-1D20-48F6-96DF-EFDE6D860DD7}">
      <dsp:nvSpPr>
        <dsp:cNvPr id="0" name=""/>
        <dsp:cNvSpPr/>
      </dsp:nvSpPr>
      <dsp:spPr>
        <a:xfrm>
          <a:off x="4900686" y="3154436"/>
          <a:ext cx="1241880" cy="12418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Poor Surveillance</a:t>
          </a:r>
        </a:p>
      </dsp:txBody>
      <dsp:txXfrm>
        <a:off x="5082555" y="3336305"/>
        <a:ext cx="878142" cy="878142"/>
      </dsp:txXfrm>
    </dsp:sp>
    <dsp:sp modelId="{C8DE4765-2BBE-4EB5-A086-E57911B1999F}">
      <dsp:nvSpPr>
        <dsp:cNvPr id="0" name=""/>
        <dsp:cNvSpPr/>
      </dsp:nvSpPr>
      <dsp:spPr>
        <a:xfrm rot="10800000">
          <a:off x="2096643" y="3598408"/>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D295BA-BB00-4298-BE69-1C6BD362CA78}">
      <dsp:nvSpPr>
        <dsp:cNvPr id="0" name=""/>
        <dsp:cNvSpPr/>
      </dsp:nvSpPr>
      <dsp:spPr>
        <a:xfrm>
          <a:off x="1661985" y="3427649"/>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Low Prevalence</a:t>
          </a:r>
        </a:p>
      </dsp:txBody>
      <dsp:txXfrm>
        <a:off x="1682354" y="3448018"/>
        <a:ext cx="828578" cy="654715"/>
      </dsp:txXfrm>
    </dsp:sp>
    <dsp:sp modelId="{FDC3DC65-27C1-41DF-8104-9D9253C40079}">
      <dsp:nvSpPr>
        <dsp:cNvPr id="0" name=""/>
        <dsp:cNvSpPr/>
      </dsp:nvSpPr>
      <dsp:spPr>
        <a:xfrm rot="11880000">
          <a:off x="2199428" y="2949450"/>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413105-E75B-4555-9573-2C6BB86EFD73}">
      <dsp:nvSpPr>
        <dsp:cNvPr id="0" name=""/>
        <dsp:cNvSpPr/>
      </dsp:nvSpPr>
      <dsp:spPr>
        <a:xfrm>
          <a:off x="1829616" y="2369272"/>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Lack of specimens</a:t>
          </a:r>
        </a:p>
      </dsp:txBody>
      <dsp:txXfrm>
        <a:off x="1849985" y="2389641"/>
        <a:ext cx="828578" cy="654715"/>
      </dsp:txXfrm>
    </dsp:sp>
    <dsp:sp modelId="{881F18FE-6EAE-4B7B-880A-5732E5F470EA}">
      <dsp:nvSpPr>
        <dsp:cNvPr id="0" name=""/>
        <dsp:cNvSpPr/>
      </dsp:nvSpPr>
      <dsp:spPr>
        <a:xfrm rot="12960000">
          <a:off x="2497721" y="2364016"/>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4039E-BA92-4959-9E6E-E9480A588AA6}">
      <dsp:nvSpPr>
        <dsp:cNvPr id="0" name=""/>
        <dsp:cNvSpPr/>
      </dsp:nvSpPr>
      <dsp:spPr>
        <a:xfrm>
          <a:off x="2316099" y="1414495"/>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Improper handling and shipping of specimens</a:t>
          </a:r>
        </a:p>
      </dsp:txBody>
      <dsp:txXfrm>
        <a:off x="2336468" y="1434864"/>
        <a:ext cx="828578" cy="654715"/>
      </dsp:txXfrm>
    </dsp:sp>
    <dsp:sp modelId="{EC81F149-AE38-4296-84CA-E70EA6B52586}">
      <dsp:nvSpPr>
        <dsp:cNvPr id="0" name=""/>
        <dsp:cNvSpPr/>
      </dsp:nvSpPr>
      <dsp:spPr>
        <a:xfrm rot="14040000">
          <a:off x="2962324" y="1899413"/>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8251AF-3EB4-4029-A85A-AEFB38C767BE}">
      <dsp:nvSpPr>
        <dsp:cNvPr id="0" name=""/>
        <dsp:cNvSpPr/>
      </dsp:nvSpPr>
      <dsp:spPr>
        <a:xfrm>
          <a:off x="3073813" y="656780"/>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Lost shipments</a:t>
          </a:r>
        </a:p>
      </dsp:txBody>
      <dsp:txXfrm>
        <a:off x="3094182" y="677149"/>
        <a:ext cx="828578" cy="654715"/>
      </dsp:txXfrm>
    </dsp:sp>
    <dsp:sp modelId="{96447A7C-56AF-4579-B288-1E965AD0E823}">
      <dsp:nvSpPr>
        <dsp:cNvPr id="0" name=""/>
        <dsp:cNvSpPr/>
      </dsp:nvSpPr>
      <dsp:spPr>
        <a:xfrm rot="15120000">
          <a:off x="3547758" y="1601120"/>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445553-1A76-4467-8449-D708A0E6460C}">
      <dsp:nvSpPr>
        <dsp:cNvPr id="0" name=""/>
        <dsp:cNvSpPr/>
      </dsp:nvSpPr>
      <dsp:spPr>
        <a:xfrm>
          <a:off x="4028590" y="170297"/>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Poorly associated metadata</a:t>
          </a:r>
        </a:p>
      </dsp:txBody>
      <dsp:txXfrm>
        <a:off x="4048959" y="190666"/>
        <a:ext cx="828578" cy="654715"/>
      </dsp:txXfrm>
    </dsp:sp>
    <dsp:sp modelId="{86513EFF-583B-4FD6-89F8-CD8F583F8DA6}">
      <dsp:nvSpPr>
        <dsp:cNvPr id="0" name=""/>
        <dsp:cNvSpPr/>
      </dsp:nvSpPr>
      <dsp:spPr>
        <a:xfrm rot="16200000">
          <a:off x="4196716" y="1498335"/>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9FF873-DE86-47A0-A5AE-07E28B2953A1}">
      <dsp:nvSpPr>
        <dsp:cNvPr id="0" name=""/>
        <dsp:cNvSpPr/>
      </dsp:nvSpPr>
      <dsp:spPr>
        <a:xfrm>
          <a:off x="5086968" y="2667"/>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Problematic testing methods</a:t>
          </a:r>
        </a:p>
      </dsp:txBody>
      <dsp:txXfrm>
        <a:off x="5107337" y="23036"/>
        <a:ext cx="828578" cy="654715"/>
      </dsp:txXfrm>
    </dsp:sp>
    <dsp:sp modelId="{4010F90E-09C9-4AD0-AF57-8AB4E8FB7E15}">
      <dsp:nvSpPr>
        <dsp:cNvPr id="0" name=""/>
        <dsp:cNvSpPr/>
      </dsp:nvSpPr>
      <dsp:spPr>
        <a:xfrm rot="17280000">
          <a:off x="4845674" y="1601120"/>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7F2068-7A22-449F-A5FC-CA61FAEA0389}">
      <dsp:nvSpPr>
        <dsp:cNvPr id="0" name=""/>
        <dsp:cNvSpPr/>
      </dsp:nvSpPr>
      <dsp:spPr>
        <a:xfrm>
          <a:off x="6145346" y="170297"/>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Lack of personnel</a:t>
          </a:r>
        </a:p>
      </dsp:txBody>
      <dsp:txXfrm>
        <a:off x="6165715" y="190666"/>
        <a:ext cx="828578" cy="654715"/>
      </dsp:txXfrm>
    </dsp:sp>
    <dsp:sp modelId="{E1666C8D-6E90-4310-8725-F9570DC9BF98}">
      <dsp:nvSpPr>
        <dsp:cNvPr id="0" name=""/>
        <dsp:cNvSpPr/>
      </dsp:nvSpPr>
      <dsp:spPr>
        <a:xfrm rot="18360000">
          <a:off x="5431108" y="1899413"/>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8D365-14BD-44B7-98A3-CD4BC3BC5EF6}">
      <dsp:nvSpPr>
        <dsp:cNvPr id="0" name=""/>
        <dsp:cNvSpPr/>
      </dsp:nvSpPr>
      <dsp:spPr>
        <a:xfrm>
          <a:off x="7100122" y="656780"/>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Lack of interest</a:t>
          </a:r>
        </a:p>
      </dsp:txBody>
      <dsp:txXfrm>
        <a:off x="7120491" y="677149"/>
        <a:ext cx="828578" cy="654715"/>
      </dsp:txXfrm>
    </dsp:sp>
    <dsp:sp modelId="{B66D11D4-29D1-4860-94B7-02FFB75BA9AD}">
      <dsp:nvSpPr>
        <dsp:cNvPr id="0" name=""/>
        <dsp:cNvSpPr/>
      </dsp:nvSpPr>
      <dsp:spPr>
        <a:xfrm rot="19440000">
          <a:off x="5895710" y="2364016"/>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FF82F-025C-476B-A61F-3C271224BF52}">
      <dsp:nvSpPr>
        <dsp:cNvPr id="0" name=""/>
        <dsp:cNvSpPr/>
      </dsp:nvSpPr>
      <dsp:spPr>
        <a:xfrm>
          <a:off x="7857837" y="1414495"/>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Pandemic Fatigue</a:t>
          </a:r>
        </a:p>
      </dsp:txBody>
      <dsp:txXfrm>
        <a:off x="7878206" y="1434864"/>
        <a:ext cx="828578" cy="654715"/>
      </dsp:txXfrm>
    </dsp:sp>
    <dsp:sp modelId="{8939CD64-2847-460A-9AEE-9E6680615474}">
      <dsp:nvSpPr>
        <dsp:cNvPr id="0" name=""/>
        <dsp:cNvSpPr/>
      </dsp:nvSpPr>
      <dsp:spPr>
        <a:xfrm rot="20520000">
          <a:off x="6194004" y="2949450"/>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9847A-EE59-4F80-A717-D6B743BE90E3}">
      <dsp:nvSpPr>
        <dsp:cNvPr id="0" name=""/>
        <dsp:cNvSpPr/>
      </dsp:nvSpPr>
      <dsp:spPr>
        <a:xfrm>
          <a:off x="8344320" y="2369272"/>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Too much paperwork</a:t>
          </a:r>
        </a:p>
      </dsp:txBody>
      <dsp:txXfrm>
        <a:off x="8364689" y="2389641"/>
        <a:ext cx="828578" cy="654715"/>
      </dsp:txXfrm>
    </dsp:sp>
    <dsp:sp modelId="{9E1A5B03-6758-44FE-BA45-BB5DB309B090}">
      <dsp:nvSpPr>
        <dsp:cNvPr id="0" name=""/>
        <dsp:cNvSpPr/>
      </dsp:nvSpPr>
      <dsp:spPr>
        <a:xfrm>
          <a:off x="6296789" y="3598408"/>
          <a:ext cx="2649820" cy="353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F17C8-46BF-48D0-B091-988D1786F33E}">
      <dsp:nvSpPr>
        <dsp:cNvPr id="0" name=""/>
        <dsp:cNvSpPr/>
      </dsp:nvSpPr>
      <dsp:spPr>
        <a:xfrm>
          <a:off x="8511951" y="3427649"/>
          <a:ext cx="869316" cy="695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en-US" sz="1000" kern="1200" dirty="0"/>
            <a:t>Lack of purpose</a:t>
          </a:r>
        </a:p>
      </dsp:txBody>
      <dsp:txXfrm>
        <a:off x="8532320" y="3448018"/>
        <a:ext cx="828578" cy="654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AD16C-F8E9-4131-8307-926015CE0202}">
      <dsp:nvSpPr>
        <dsp:cNvPr id="0" name=""/>
        <dsp:cNvSpPr/>
      </dsp:nvSpPr>
      <dsp:spPr>
        <a:xfrm>
          <a:off x="165222" y="1732362"/>
          <a:ext cx="2388308" cy="78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Alaska State Virology Lab - Fairbanks</a:t>
          </a:r>
        </a:p>
      </dsp:txBody>
      <dsp:txXfrm>
        <a:off x="165222" y="1732362"/>
        <a:ext cx="2388308" cy="787056"/>
      </dsp:txXfrm>
    </dsp:sp>
    <dsp:sp modelId="{288B652B-C4D2-403F-8CDE-FC435B0BE2D4}">
      <dsp:nvSpPr>
        <dsp:cNvPr id="0" name=""/>
        <dsp:cNvSpPr/>
      </dsp:nvSpPr>
      <dsp:spPr>
        <a:xfrm>
          <a:off x="165222" y="3391993"/>
          <a:ext cx="2388308" cy="1474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Hospital Lab 1</a:t>
          </a:r>
        </a:p>
        <a:p>
          <a:pPr marL="171450" lvl="1" indent="-171450" algn="l" defTabSz="755650">
            <a:lnSpc>
              <a:spcPct val="90000"/>
            </a:lnSpc>
            <a:spcBef>
              <a:spcPct val="0"/>
            </a:spcBef>
            <a:spcAft>
              <a:spcPct val="15000"/>
            </a:spcAft>
            <a:buChar char="•"/>
          </a:pPr>
          <a:r>
            <a:rPr lang="en-US" sz="1700" kern="1200" dirty="0"/>
            <a:t>Hospital Lab 2</a:t>
          </a:r>
        </a:p>
        <a:p>
          <a:pPr marL="171450" lvl="1" indent="-171450" algn="l" defTabSz="755650">
            <a:lnSpc>
              <a:spcPct val="90000"/>
            </a:lnSpc>
            <a:spcBef>
              <a:spcPct val="0"/>
            </a:spcBef>
            <a:spcAft>
              <a:spcPct val="15000"/>
            </a:spcAft>
            <a:buChar char="•"/>
          </a:pPr>
          <a:r>
            <a:rPr lang="en-US" sz="1700" kern="1200" dirty="0"/>
            <a:t>Hospital Lab 3…</a:t>
          </a:r>
        </a:p>
      </dsp:txBody>
      <dsp:txXfrm>
        <a:off x="165222" y="3391993"/>
        <a:ext cx="2388308" cy="1474559"/>
      </dsp:txXfrm>
    </dsp:sp>
    <dsp:sp modelId="{A96A0530-CE1B-40AF-86A4-2AF3E1A1C174}">
      <dsp:nvSpPr>
        <dsp:cNvPr id="0" name=""/>
        <dsp:cNvSpPr/>
      </dsp:nvSpPr>
      <dsp:spPr>
        <a:xfrm>
          <a:off x="162508" y="1492988"/>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6B947-7309-4BDE-B854-9723154835F8}">
      <dsp:nvSpPr>
        <dsp:cNvPr id="0" name=""/>
        <dsp:cNvSpPr/>
      </dsp:nvSpPr>
      <dsp:spPr>
        <a:xfrm>
          <a:off x="295493" y="1227017"/>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58A2A-D58E-4A7F-B904-3D5E760B61F0}">
      <dsp:nvSpPr>
        <dsp:cNvPr id="0" name=""/>
        <dsp:cNvSpPr/>
      </dsp:nvSpPr>
      <dsp:spPr>
        <a:xfrm>
          <a:off x="614658" y="1280212"/>
          <a:ext cx="298538" cy="298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7F902-5FC7-4CFA-A9B7-AEF4622688A8}">
      <dsp:nvSpPr>
        <dsp:cNvPr id="0" name=""/>
        <dsp:cNvSpPr/>
      </dsp:nvSpPr>
      <dsp:spPr>
        <a:xfrm>
          <a:off x="880629" y="987644"/>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3F50B-2849-4BCA-B062-99ECEDFBA9F7}">
      <dsp:nvSpPr>
        <dsp:cNvPr id="0" name=""/>
        <dsp:cNvSpPr/>
      </dsp:nvSpPr>
      <dsp:spPr>
        <a:xfrm>
          <a:off x="1226391" y="881255"/>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3F74B-DD36-4465-96ED-622F67848EC6}">
      <dsp:nvSpPr>
        <dsp:cNvPr id="0" name=""/>
        <dsp:cNvSpPr/>
      </dsp:nvSpPr>
      <dsp:spPr>
        <a:xfrm>
          <a:off x="1651944" y="1067435"/>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E51DB-BA6E-4EC1-9CA0-8D74874E7FC3}">
      <dsp:nvSpPr>
        <dsp:cNvPr id="0" name=""/>
        <dsp:cNvSpPr/>
      </dsp:nvSpPr>
      <dsp:spPr>
        <a:xfrm>
          <a:off x="1917915" y="1200420"/>
          <a:ext cx="298538" cy="298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272C3-561C-4AA4-B471-A0C3AD1DBD83}">
      <dsp:nvSpPr>
        <dsp:cNvPr id="0" name=""/>
        <dsp:cNvSpPr/>
      </dsp:nvSpPr>
      <dsp:spPr>
        <a:xfrm>
          <a:off x="2290274" y="1492988"/>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0AF49-8700-4784-B9D4-DCDBE557F994}">
      <dsp:nvSpPr>
        <dsp:cNvPr id="0" name=""/>
        <dsp:cNvSpPr/>
      </dsp:nvSpPr>
      <dsp:spPr>
        <a:xfrm>
          <a:off x="2449856" y="1785556"/>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114ED-105D-439A-8B44-25F989EDF864}">
      <dsp:nvSpPr>
        <dsp:cNvPr id="0" name=""/>
        <dsp:cNvSpPr/>
      </dsp:nvSpPr>
      <dsp:spPr>
        <a:xfrm>
          <a:off x="1066808" y="1227017"/>
          <a:ext cx="488517" cy="48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ECDE4-6206-46C1-AE50-8A4C11127D37}">
      <dsp:nvSpPr>
        <dsp:cNvPr id="0" name=""/>
        <dsp:cNvSpPr/>
      </dsp:nvSpPr>
      <dsp:spPr>
        <a:xfrm>
          <a:off x="29522" y="2237706"/>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C0B00-DC88-4397-AB9C-FF83C012FBCC}">
      <dsp:nvSpPr>
        <dsp:cNvPr id="0" name=""/>
        <dsp:cNvSpPr/>
      </dsp:nvSpPr>
      <dsp:spPr>
        <a:xfrm>
          <a:off x="189105" y="2477080"/>
          <a:ext cx="298538" cy="298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9F7BA-399F-4896-ADED-C0DCE5C446F5}">
      <dsp:nvSpPr>
        <dsp:cNvPr id="0" name=""/>
        <dsp:cNvSpPr/>
      </dsp:nvSpPr>
      <dsp:spPr>
        <a:xfrm>
          <a:off x="588061" y="2689857"/>
          <a:ext cx="434237" cy="4342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AE98B-5734-4027-9839-B16FD9514DA9}">
      <dsp:nvSpPr>
        <dsp:cNvPr id="0" name=""/>
        <dsp:cNvSpPr/>
      </dsp:nvSpPr>
      <dsp:spPr>
        <a:xfrm>
          <a:off x="1146600" y="3035619"/>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B98EC-49C1-4B70-B661-07F4DD4F6C27}">
      <dsp:nvSpPr>
        <dsp:cNvPr id="0" name=""/>
        <dsp:cNvSpPr/>
      </dsp:nvSpPr>
      <dsp:spPr>
        <a:xfrm>
          <a:off x="1252988" y="2689857"/>
          <a:ext cx="298538" cy="298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FF6F7-E71F-4C0A-BCDF-B43F52E4B891}">
      <dsp:nvSpPr>
        <dsp:cNvPr id="0" name=""/>
        <dsp:cNvSpPr/>
      </dsp:nvSpPr>
      <dsp:spPr>
        <a:xfrm>
          <a:off x="1518959" y="3062216"/>
          <a:ext cx="189979" cy="18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759E1-197B-4950-A878-5B5C330EE1E7}">
      <dsp:nvSpPr>
        <dsp:cNvPr id="0" name=""/>
        <dsp:cNvSpPr/>
      </dsp:nvSpPr>
      <dsp:spPr>
        <a:xfrm>
          <a:off x="1758332" y="2636662"/>
          <a:ext cx="434237" cy="4342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525C6-4640-44F7-8E16-0A980F6ABDAD}">
      <dsp:nvSpPr>
        <dsp:cNvPr id="0" name=""/>
        <dsp:cNvSpPr/>
      </dsp:nvSpPr>
      <dsp:spPr>
        <a:xfrm>
          <a:off x="2343468" y="2530274"/>
          <a:ext cx="298538" cy="298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DAEDB-67E1-458A-B347-2A54695D7310}">
      <dsp:nvSpPr>
        <dsp:cNvPr id="0" name=""/>
        <dsp:cNvSpPr/>
      </dsp:nvSpPr>
      <dsp:spPr>
        <a:xfrm>
          <a:off x="2642007" y="1279769"/>
          <a:ext cx="876765" cy="167384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70196B-ABBE-4088-A602-520335293829}">
      <dsp:nvSpPr>
        <dsp:cNvPr id="0" name=""/>
        <dsp:cNvSpPr/>
      </dsp:nvSpPr>
      <dsp:spPr>
        <a:xfrm>
          <a:off x="4193503" y="1280582"/>
          <a:ext cx="2391178" cy="167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CDC</a:t>
          </a:r>
        </a:p>
      </dsp:txBody>
      <dsp:txXfrm>
        <a:off x="4193503" y="1280582"/>
        <a:ext cx="2391178" cy="1673824"/>
      </dsp:txXfrm>
    </dsp:sp>
    <dsp:sp modelId="{DE3EDFF5-CE6B-47D9-9D60-DDB6F2F41F47}">
      <dsp:nvSpPr>
        <dsp:cNvPr id="0" name=""/>
        <dsp:cNvSpPr/>
      </dsp:nvSpPr>
      <dsp:spPr>
        <a:xfrm>
          <a:off x="3518772" y="3391993"/>
          <a:ext cx="3740639" cy="1474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California – antigenic and genetic characterization</a:t>
          </a:r>
        </a:p>
        <a:p>
          <a:pPr marL="171450" lvl="1" indent="-171450" algn="l" defTabSz="755650">
            <a:lnSpc>
              <a:spcPct val="90000"/>
            </a:lnSpc>
            <a:spcBef>
              <a:spcPct val="0"/>
            </a:spcBef>
            <a:spcAft>
              <a:spcPct val="15000"/>
            </a:spcAft>
            <a:buChar char="•"/>
          </a:pPr>
          <a:r>
            <a:rPr lang="en-US" sz="1700" kern="1200" dirty="0"/>
            <a:t>New York – Antiviral resistance testing</a:t>
          </a:r>
        </a:p>
        <a:p>
          <a:pPr marL="171450" lvl="1" indent="-171450" algn="l" defTabSz="755650">
            <a:lnSpc>
              <a:spcPct val="90000"/>
            </a:lnSpc>
            <a:spcBef>
              <a:spcPct val="0"/>
            </a:spcBef>
            <a:spcAft>
              <a:spcPct val="15000"/>
            </a:spcAft>
            <a:buChar char="•"/>
          </a:pPr>
          <a:r>
            <a:rPr lang="en-US" sz="1700" kern="1200" dirty="0"/>
            <a:t>Wisconsin – Summer surveillance</a:t>
          </a:r>
        </a:p>
        <a:p>
          <a:pPr marL="171450" lvl="1" indent="-171450" algn="l" defTabSz="755650">
            <a:lnSpc>
              <a:spcPct val="90000"/>
            </a:lnSpc>
            <a:spcBef>
              <a:spcPct val="0"/>
            </a:spcBef>
            <a:spcAft>
              <a:spcPct val="15000"/>
            </a:spcAft>
            <a:buChar char="•"/>
          </a:pPr>
          <a:r>
            <a:rPr lang="en-US" sz="1700" kern="1200" dirty="0"/>
            <a:t>CDC Atlanta - Diagnostic</a:t>
          </a:r>
        </a:p>
      </dsp:txBody>
      <dsp:txXfrm>
        <a:off x="3518772" y="3391993"/>
        <a:ext cx="3740639" cy="1474559"/>
      </dsp:txXfrm>
    </dsp:sp>
    <dsp:sp modelId="{D0C9D412-4266-4A73-A79A-A19049436C7C}">
      <dsp:nvSpPr>
        <dsp:cNvPr id="0" name=""/>
        <dsp:cNvSpPr/>
      </dsp:nvSpPr>
      <dsp:spPr>
        <a:xfrm>
          <a:off x="6906409" y="1332010"/>
          <a:ext cx="876765" cy="167384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AFC92-53E5-46A9-8C4F-B5331B831688}">
      <dsp:nvSpPr>
        <dsp:cNvPr id="0" name=""/>
        <dsp:cNvSpPr/>
      </dsp:nvSpPr>
      <dsp:spPr>
        <a:xfrm>
          <a:off x="8104627" y="1061837"/>
          <a:ext cx="2032501" cy="2032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Vaccine Strain Selection</a:t>
          </a:r>
        </a:p>
      </dsp:txBody>
      <dsp:txXfrm>
        <a:off x="8402280" y="1359490"/>
        <a:ext cx="1437195" cy="1437195"/>
      </dsp:txXfrm>
    </dsp:sp>
    <dsp:sp modelId="{5C2AEB13-52F9-4CE8-8C1A-76A479D74EF9}">
      <dsp:nvSpPr>
        <dsp:cNvPr id="0" name=""/>
        <dsp:cNvSpPr/>
      </dsp:nvSpPr>
      <dsp:spPr>
        <a:xfrm>
          <a:off x="8136177" y="3391993"/>
          <a:ext cx="2489599" cy="1474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Northern Hemisphere February</a:t>
          </a:r>
        </a:p>
        <a:p>
          <a:pPr marL="171450" lvl="1" indent="-171450" algn="l" defTabSz="755650">
            <a:lnSpc>
              <a:spcPct val="90000"/>
            </a:lnSpc>
            <a:spcBef>
              <a:spcPct val="0"/>
            </a:spcBef>
            <a:spcAft>
              <a:spcPct val="15000"/>
            </a:spcAft>
            <a:buChar char="•"/>
          </a:pPr>
          <a:r>
            <a:rPr lang="en-US" sz="1700" kern="1200" dirty="0"/>
            <a:t>Southern Hemisphere August</a:t>
          </a:r>
        </a:p>
      </dsp:txBody>
      <dsp:txXfrm>
        <a:off x="8136177" y="3391993"/>
        <a:ext cx="2489599" cy="1474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9487D-B070-43DE-8D55-88494D1AAD39}">
      <dsp:nvSpPr>
        <dsp:cNvPr id="0" name=""/>
        <dsp:cNvSpPr/>
      </dsp:nvSpPr>
      <dsp:spPr>
        <a:xfrm>
          <a:off x="0" y="515619"/>
          <a:ext cx="3896106" cy="6715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Egg-Based Flu Vaccines</a:t>
          </a:r>
        </a:p>
      </dsp:txBody>
      <dsp:txXfrm>
        <a:off x="32784" y="548403"/>
        <a:ext cx="3830538" cy="606012"/>
      </dsp:txXfrm>
    </dsp:sp>
    <dsp:sp modelId="{1C540382-3ADC-45D1-B8E8-E7B06F2519BF}">
      <dsp:nvSpPr>
        <dsp:cNvPr id="0" name=""/>
        <dsp:cNvSpPr/>
      </dsp:nvSpPr>
      <dsp:spPr>
        <a:xfrm>
          <a:off x="0" y="1267839"/>
          <a:ext cx="3896106" cy="6715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Cell-Based Flu Vaccines</a:t>
          </a:r>
        </a:p>
      </dsp:txBody>
      <dsp:txXfrm>
        <a:off x="32784" y="1300623"/>
        <a:ext cx="3830538" cy="606012"/>
      </dsp:txXfrm>
    </dsp:sp>
    <dsp:sp modelId="{7378D750-EAE6-454A-BA9C-900723C75946}">
      <dsp:nvSpPr>
        <dsp:cNvPr id="0" name=""/>
        <dsp:cNvSpPr/>
      </dsp:nvSpPr>
      <dsp:spPr>
        <a:xfrm>
          <a:off x="0" y="2020059"/>
          <a:ext cx="3896106" cy="6715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Recombinant Flu Vaccine</a:t>
          </a:r>
        </a:p>
      </dsp:txBody>
      <dsp:txXfrm>
        <a:off x="32784" y="2052843"/>
        <a:ext cx="3830538"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2A244-622A-4D3D-AA74-008FCA0922FB}"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6063B-7893-440C-B9B2-9EAE93A666D7}" type="slidenum">
              <a:rPr lang="en-US" smtClean="0"/>
              <a:t>‹#›</a:t>
            </a:fld>
            <a:endParaRPr lang="en-US"/>
          </a:p>
        </p:txBody>
      </p:sp>
    </p:spTree>
    <p:extLst>
      <p:ext uri="{BB962C8B-B14F-4D97-AF65-F5344CB8AC3E}">
        <p14:creationId xmlns:p14="http://schemas.microsoft.com/office/powerpoint/2010/main" val="32173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a:t>
            </a:fld>
            <a:endParaRPr lang="en-US"/>
          </a:p>
        </p:txBody>
      </p:sp>
    </p:spTree>
    <p:extLst>
      <p:ext uri="{BB962C8B-B14F-4D97-AF65-F5344CB8AC3E}">
        <p14:creationId xmlns:p14="http://schemas.microsoft.com/office/powerpoint/2010/main" val="92019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10</a:t>
            </a:fld>
            <a:endParaRPr lang="en-US"/>
          </a:p>
        </p:txBody>
      </p:sp>
    </p:spTree>
    <p:extLst>
      <p:ext uri="{BB962C8B-B14F-4D97-AF65-F5344CB8AC3E}">
        <p14:creationId xmlns:p14="http://schemas.microsoft.com/office/powerpoint/2010/main" val="250104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11</a:t>
            </a:fld>
            <a:endParaRPr lang="en-US"/>
          </a:p>
        </p:txBody>
      </p:sp>
    </p:spTree>
    <p:extLst>
      <p:ext uri="{BB962C8B-B14F-4D97-AF65-F5344CB8AC3E}">
        <p14:creationId xmlns:p14="http://schemas.microsoft.com/office/powerpoint/2010/main" val="334247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12</a:t>
            </a:fld>
            <a:endParaRPr lang="en-US"/>
          </a:p>
        </p:txBody>
      </p:sp>
    </p:spTree>
    <p:extLst>
      <p:ext uri="{BB962C8B-B14F-4D97-AF65-F5344CB8AC3E}">
        <p14:creationId xmlns:p14="http://schemas.microsoft.com/office/powerpoint/2010/main" val="328049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13</a:t>
            </a:fld>
            <a:endParaRPr lang="en-US"/>
          </a:p>
        </p:txBody>
      </p:sp>
    </p:spTree>
    <p:extLst>
      <p:ext uri="{BB962C8B-B14F-4D97-AF65-F5344CB8AC3E}">
        <p14:creationId xmlns:p14="http://schemas.microsoft.com/office/powerpoint/2010/main" val="186359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1918 pandemic = 50 million dead worldwide; 675K in the US</a:t>
            </a:r>
          </a:p>
          <a:p>
            <a:r>
              <a:rPr lang="en-US" dirty="0"/>
              <a:t>1957 pandemic = 1.1 million dead worldwide; 116K in the US</a:t>
            </a:r>
          </a:p>
          <a:p>
            <a:r>
              <a:rPr lang="en-US" dirty="0"/>
              <a:t>1968 pandemic = 1.0 million dead worldwide; 100K in the US mostly &gt;65yo</a:t>
            </a:r>
          </a:p>
          <a:p>
            <a:r>
              <a:rPr lang="en-US" dirty="0"/>
              <a:t>2009 pandemic = 575K died worldwide in first year, ~12K in US, mostly &lt;65yo</a:t>
            </a:r>
          </a:p>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14</a:t>
            </a:fld>
            <a:endParaRPr lang="en-US"/>
          </a:p>
        </p:txBody>
      </p:sp>
    </p:spTree>
    <p:extLst>
      <p:ext uri="{BB962C8B-B14F-4D97-AF65-F5344CB8AC3E}">
        <p14:creationId xmlns:p14="http://schemas.microsoft.com/office/powerpoint/2010/main" val="349364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15</a:t>
            </a:fld>
            <a:endParaRPr lang="en-US"/>
          </a:p>
        </p:txBody>
      </p:sp>
    </p:spTree>
    <p:extLst>
      <p:ext uri="{BB962C8B-B14F-4D97-AF65-F5344CB8AC3E}">
        <p14:creationId xmlns:p14="http://schemas.microsoft.com/office/powerpoint/2010/main" val="4011868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16</a:t>
            </a:fld>
            <a:endParaRPr lang="en-US"/>
          </a:p>
        </p:txBody>
      </p:sp>
    </p:spTree>
    <p:extLst>
      <p:ext uri="{BB962C8B-B14F-4D97-AF65-F5344CB8AC3E}">
        <p14:creationId xmlns:p14="http://schemas.microsoft.com/office/powerpoint/2010/main" val="223484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When CDC antigenically characterizes influenza viruses to inform decisions on the formulation of the seasonal flu vaccine, the HI test is used to compare currently circulating viruses (rows B and C) with vaccine viruses (row A). This allows scientists to quickly determine if a virus used in the seasonal flu vaccine is antigenically similar to circulating influenza viruses and therefore capable of producing an immune response against them.</a:t>
            </a:r>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17</a:t>
            </a:fld>
            <a:endParaRPr lang="en-US"/>
          </a:p>
        </p:txBody>
      </p:sp>
    </p:spTree>
    <p:extLst>
      <p:ext uri="{BB962C8B-B14F-4D97-AF65-F5344CB8AC3E}">
        <p14:creationId xmlns:p14="http://schemas.microsoft.com/office/powerpoint/2010/main" val="12265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18</a:t>
            </a:fld>
            <a:endParaRPr lang="en-US"/>
          </a:p>
        </p:txBody>
      </p:sp>
    </p:spTree>
    <p:extLst>
      <p:ext uri="{BB962C8B-B14F-4D97-AF65-F5344CB8AC3E}">
        <p14:creationId xmlns:p14="http://schemas.microsoft.com/office/powerpoint/2010/main" val="77002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19</a:t>
            </a:fld>
            <a:endParaRPr lang="en-US"/>
          </a:p>
        </p:txBody>
      </p:sp>
    </p:spTree>
    <p:extLst>
      <p:ext uri="{BB962C8B-B14F-4D97-AF65-F5344CB8AC3E}">
        <p14:creationId xmlns:p14="http://schemas.microsoft.com/office/powerpoint/2010/main" val="281775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a:t>
            </a:fld>
            <a:endParaRPr lang="en-US"/>
          </a:p>
        </p:txBody>
      </p:sp>
    </p:spTree>
    <p:extLst>
      <p:ext uri="{BB962C8B-B14F-4D97-AF65-F5344CB8AC3E}">
        <p14:creationId xmlns:p14="http://schemas.microsoft.com/office/powerpoint/2010/main" val="2010906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20</a:t>
            </a:fld>
            <a:endParaRPr lang="en-US"/>
          </a:p>
        </p:txBody>
      </p:sp>
    </p:spTree>
    <p:extLst>
      <p:ext uri="{BB962C8B-B14F-4D97-AF65-F5344CB8AC3E}">
        <p14:creationId xmlns:p14="http://schemas.microsoft.com/office/powerpoint/2010/main" val="285160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21</a:t>
            </a:fld>
            <a:endParaRPr lang="en-US"/>
          </a:p>
        </p:txBody>
      </p:sp>
    </p:spTree>
    <p:extLst>
      <p:ext uri="{BB962C8B-B14F-4D97-AF65-F5344CB8AC3E}">
        <p14:creationId xmlns:p14="http://schemas.microsoft.com/office/powerpoint/2010/main" val="426091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 pneumonia, 3x hospitalization rate in Yukon-Kuskokwim region for native infants.  AIP in Anchorage is focused on monitoring this virus as one of their priority activities.  </a:t>
            </a:r>
          </a:p>
        </p:txBody>
      </p:sp>
      <p:sp>
        <p:nvSpPr>
          <p:cNvPr id="4" name="Slide Number Placeholder 3"/>
          <p:cNvSpPr>
            <a:spLocks noGrp="1"/>
          </p:cNvSpPr>
          <p:nvPr>
            <p:ph type="sldNum" sz="quarter" idx="5"/>
          </p:nvPr>
        </p:nvSpPr>
        <p:spPr/>
        <p:txBody>
          <a:bodyPr/>
          <a:lstStyle/>
          <a:p>
            <a:fld id="{7C86063B-7893-440C-B9B2-9EAE93A666D7}" type="slidenum">
              <a:rPr lang="en-US" smtClean="0"/>
              <a:t>22</a:t>
            </a:fld>
            <a:endParaRPr lang="en-US"/>
          </a:p>
        </p:txBody>
      </p:sp>
    </p:spTree>
    <p:extLst>
      <p:ext uri="{BB962C8B-B14F-4D97-AF65-F5344CB8AC3E}">
        <p14:creationId xmlns:p14="http://schemas.microsoft.com/office/powerpoint/2010/main" val="751854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23</a:t>
            </a:fld>
            <a:endParaRPr lang="en-US"/>
          </a:p>
        </p:txBody>
      </p:sp>
    </p:spTree>
    <p:extLst>
      <p:ext uri="{BB962C8B-B14F-4D97-AF65-F5344CB8AC3E}">
        <p14:creationId xmlns:p14="http://schemas.microsoft.com/office/powerpoint/2010/main" val="3699935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which there are no treatments or vaccination programs – why do we monitor?</a:t>
            </a:r>
          </a:p>
        </p:txBody>
      </p:sp>
      <p:sp>
        <p:nvSpPr>
          <p:cNvPr id="4" name="Slide Number Placeholder 3"/>
          <p:cNvSpPr>
            <a:spLocks noGrp="1"/>
          </p:cNvSpPr>
          <p:nvPr>
            <p:ph type="sldNum" sz="quarter" idx="5"/>
          </p:nvPr>
        </p:nvSpPr>
        <p:spPr/>
        <p:txBody>
          <a:bodyPr/>
          <a:lstStyle/>
          <a:p>
            <a:fld id="{7C86063B-7893-440C-B9B2-9EAE93A666D7}" type="slidenum">
              <a:rPr lang="en-US" smtClean="0"/>
              <a:t>24</a:t>
            </a:fld>
            <a:endParaRPr lang="en-US"/>
          </a:p>
        </p:txBody>
      </p:sp>
    </p:spTree>
    <p:extLst>
      <p:ext uri="{BB962C8B-B14F-4D97-AF65-F5344CB8AC3E}">
        <p14:creationId xmlns:p14="http://schemas.microsoft.com/office/powerpoint/2010/main" val="112200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25</a:t>
            </a:fld>
            <a:endParaRPr lang="en-US"/>
          </a:p>
        </p:txBody>
      </p:sp>
    </p:spTree>
    <p:extLst>
      <p:ext uri="{BB962C8B-B14F-4D97-AF65-F5344CB8AC3E}">
        <p14:creationId xmlns:p14="http://schemas.microsoft.com/office/powerpoint/2010/main" val="1208249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26</a:t>
            </a:fld>
            <a:endParaRPr lang="en-US"/>
          </a:p>
        </p:txBody>
      </p:sp>
    </p:spTree>
    <p:extLst>
      <p:ext uri="{BB962C8B-B14F-4D97-AF65-F5344CB8AC3E}">
        <p14:creationId xmlns:p14="http://schemas.microsoft.com/office/powerpoint/2010/main" val="3605954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https://www.cdc.gov/nwss/wastewater-surveillance.html</a:t>
            </a:r>
          </a:p>
        </p:txBody>
      </p:sp>
      <p:sp>
        <p:nvSpPr>
          <p:cNvPr id="4" name="Slide Number Placeholder 3"/>
          <p:cNvSpPr>
            <a:spLocks noGrp="1"/>
          </p:cNvSpPr>
          <p:nvPr>
            <p:ph type="sldNum" sz="quarter" idx="5"/>
          </p:nvPr>
        </p:nvSpPr>
        <p:spPr/>
        <p:txBody>
          <a:bodyPr/>
          <a:lstStyle/>
          <a:p>
            <a:fld id="{7C86063B-7893-440C-B9B2-9EAE93A666D7}" type="slidenum">
              <a:rPr lang="en-US" smtClean="0"/>
              <a:t>27</a:t>
            </a:fld>
            <a:endParaRPr lang="en-US"/>
          </a:p>
        </p:txBody>
      </p:sp>
    </p:spTree>
    <p:extLst>
      <p:ext uri="{BB962C8B-B14F-4D97-AF65-F5344CB8AC3E}">
        <p14:creationId xmlns:p14="http://schemas.microsoft.com/office/powerpoint/2010/main" val="3339019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28</a:t>
            </a:fld>
            <a:endParaRPr lang="en-US"/>
          </a:p>
        </p:txBody>
      </p:sp>
    </p:spTree>
    <p:extLst>
      <p:ext uri="{BB962C8B-B14F-4D97-AF65-F5344CB8AC3E}">
        <p14:creationId xmlns:p14="http://schemas.microsoft.com/office/powerpoint/2010/main" val="2506832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29</a:t>
            </a:fld>
            <a:endParaRPr lang="en-US"/>
          </a:p>
        </p:txBody>
      </p:sp>
    </p:spTree>
    <p:extLst>
      <p:ext uri="{BB962C8B-B14F-4D97-AF65-F5344CB8AC3E}">
        <p14:creationId xmlns:p14="http://schemas.microsoft.com/office/powerpoint/2010/main" val="90882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Include</a:t>
            </a:r>
            <a:r>
              <a:rPr lang="en-US" dirty="0"/>
              <a:t>: Treat everyone with respect and nurture a culture where all are welcome and feel psychologically safe.</a:t>
            </a:r>
          </a:p>
          <a:p>
            <a:pPr>
              <a:buFont typeface="Arial" panose="020B0604020202020204" pitchFamily="34" charset="0"/>
              <a:buChar char="•"/>
            </a:pPr>
            <a:r>
              <a:rPr lang="en-US" b="1" dirty="0"/>
              <a:t>Inform</a:t>
            </a:r>
            <a:r>
              <a:rPr lang="en-US" dirty="0"/>
              <a:t>: Transparently share what you know with the team.</a:t>
            </a:r>
          </a:p>
          <a:p>
            <a:pPr>
              <a:buFont typeface="Arial" panose="020B0604020202020204" pitchFamily="34" charset="0"/>
              <a:buChar char="•"/>
            </a:pPr>
            <a:r>
              <a:rPr lang="en-US" b="1" dirty="0"/>
              <a:t>Inquire</a:t>
            </a:r>
            <a:r>
              <a:rPr lang="en-US" dirty="0"/>
              <a:t>: Consistently solicit input from the people you lead.</a:t>
            </a:r>
          </a:p>
          <a:p>
            <a:pPr>
              <a:buFont typeface="Arial" panose="020B0604020202020204" pitchFamily="34" charset="0"/>
              <a:buChar char="•"/>
            </a:pPr>
            <a:r>
              <a:rPr lang="en-US" b="1" dirty="0"/>
              <a:t>Develop</a:t>
            </a:r>
            <a:r>
              <a:rPr lang="en-US" dirty="0"/>
              <a:t>: Nurture and support the professional development and aspirations of staff.</a:t>
            </a:r>
          </a:p>
          <a:p>
            <a:pPr>
              <a:buFont typeface="Arial" panose="020B0604020202020204" pitchFamily="34" charset="0"/>
              <a:buChar char="•"/>
            </a:pPr>
            <a:r>
              <a:rPr lang="en-US" b="1" dirty="0"/>
              <a:t>Recognize</a:t>
            </a:r>
            <a:r>
              <a:rPr lang="en-US" dirty="0"/>
              <a:t>: Express appreciation and gratitude to employees in an authentic way.</a:t>
            </a:r>
          </a:p>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a:t>
            </a:fld>
            <a:endParaRPr lang="en-US"/>
          </a:p>
        </p:txBody>
      </p:sp>
    </p:spTree>
    <p:extLst>
      <p:ext uri="{BB962C8B-B14F-4D97-AF65-F5344CB8AC3E}">
        <p14:creationId xmlns:p14="http://schemas.microsoft.com/office/powerpoint/2010/main" val="1109784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30</a:t>
            </a:fld>
            <a:endParaRPr lang="en-US"/>
          </a:p>
        </p:txBody>
      </p:sp>
    </p:spTree>
    <p:extLst>
      <p:ext uri="{BB962C8B-B14F-4D97-AF65-F5344CB8AC3E}">
        <p14:creationId xmlns:p14="http://schemas.microsoft.com/office/powerpoint/2010/main" val="3673961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31</a:t>
            </a:fld>
            <a:endParaRPr lang="en-US"/>
          </a:p>
        </p:txBody>
      </p:sp>
    </p:spTree>
    <p:extLst>
      <p:ext uri="{BB962C8B-B14F-4D97-AF65-F5344CB8AC3E}">
        <p14:creationId xmlns:p14="http://schemas.microsoft.com/office/powerpoint/2010/main" val="2583019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32</a:t>
            </a:fld>
            <a:endParaRPr lang="en-US"/>
          </a:p>
        </p:txBody>
      </p:sp>
    </p:spTree>
    <p:extLst>
      <p:ext uri="{BB962C8B-B14F-4D97-AF65-F5344CB8AC3E}">
        <p14:creationId xmlns:p14="http://schemas.microsoft.com/office/powerpoint/2010/main" val="1643993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DB23C-709D-40BC-AD12-0FE6E958FB1D}" type="slidenum">
              <a:rPr lang="en-US" smtClean="0"/>
              <a:t>33</a:t>
            </a:fld>
            <a:endParaRPr lang="en-US"/>
          </a:p>
        </p:txBody>
      </p:sp>
    </p:spTree>
    <p:extLst>
      <p:ext uri="{BB962C8B-B14F-4D97-AF65-F5344CB8AC3E}">
        <p14:creationId xmlns:p14="http://schemas.microsoft.com/office/powerpoint/2010/main" val="3191240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34</a:t>
            </a:fld>
            <a:endParaRPr lang="en-US"/>
          </a:p>
        </p:txBody>
      </p:sp>
    </p:spTree>
    <p:extLst>
      <p:ext uri="{BB962C8B-B14F-4D97-AF65-F5344CB8AC3E}">
        <p14:creationId xmlns:p14="http://schemas.microsoft.com/office/powerpoint/2010/main" val="2162876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35</a:t>
            </a:fld>
            <a:endParaRPr lang="en-US"/>
          </a:p>
        </p:txBody>
      </p:sp>
    </p:spTree>
    <p:extLst>
      <p:ext uri="{BB962C8B-B14F-4D97-AF65-F5344CB8AC3E}">
        <p14:creationId xmlns:p14="http://schemas.microsoft.com/office/powerpoint/2010/main" val="2476006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36</a:t>
            </a:fld>
            <a:endParaRPr lang="en-US"/>
          </a:p>
        </p:txBody>
      </p:sp>
    </p:spTree>
    <p:extLst>
      <p:ext uri="{BB962C8B-B14F-4D97-AF65-F5344CB8AC3E}">
        <p14:creationId xmlns:p14="http://schemas.microsoft.com/office/powerpoint/2010/main" val="3142565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37</a:t>
            </a:fld>
            <a:endParaRPr lang="en-US"/>
          </a:p>
        </p:txBody>
      </p:sp>
    </p:spTree>
    <p:extLst>
      <p:ext uri="{BB962C8B-B14F-4D97-AF65-F5344CB8AC3E}">
        <p14:creationId xmlns:p14="http://schemas.microsoft.com/office/powerpoint/2010/main" val="2276191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38</a:t>
            </a:fld>
            <a:endParaRPr lang="en-US"/>
          </a:p>
        </p:txBody>
      </p:sp>
    </p:spTree>
    <p:extLst>
      <p:ext uri="{BB962C8B-B14F-4D97-AF65-F5344CB8AC3E}">
        <p14:creationId xmlns:p14="http://schemas.microsoft.com/office/powerpoint/2010/main" val="214707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39</a:t>
            </a:fld>
            <a:endParaRPr lang="en-US"/>
          </a:p>
        </p:txBody>
      </p:sp>
    </p:spTree>
    <p:extLst>
      <p:ext uri="{BB962C8B-B14F-4D97-AF65-F5344CB8AC3E}">
        <p14:creationId xmlns:p14="http://schemas.microsoft.com/office/powerpoint/2010/main" val="52562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4</a:t>
            </a:fld>
            <a:endParaRPr lang="en-US"/>
          </a:p>
        </p:txBody>
      </p:sp>
    </p:spTree>
    <p:extLst>
      <p:ext uri="{BB962C8B-B14F-4D97-AF65-F5344CB8AC3E}">
        <p14:creationId xmlns:p14="http://schemas.microsoft.com/office/powerpoint/2010/main" val="340750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40</a:t>
            </a:fld>
            <a:endParaRPr lang="en-US"/>
          </a:p>
        </p:txBody>
      </p:sp>
    </p:spTree>
    <p:extLst>
      <p:ext uri="{BB962C8B-B14F-4D97-AF65-F5344CB8AC3E}">
        <p14:creationId xmlns:p14="http://schemas.microsoft.com/office/powerpoint/2010/main" val="2937844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41</a:t>
            </a:fld>
            <a:endParaRPr lang="en-US"/>
          </a:p>
        </p:txBody>
      </p:sp>
    </p:spTree>
    <p:extLst>
      <p:ext uri="{BB962C8B-B14F-4D97-AF65-F5344CB8AC3E}">
        <p14:creationId xmlns:p14="http://schemas.microsoft.com/office/powerpoint/2010/main" val="3629069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42</a:t>
            </a:fld>
            <a:endParaRPr lang="en-US"/>
          </a:p>
        </p:txBody>
      </p:sp>
    </p:spTree>
    <p:extLst>
      <p:ext uri="{BB962C8B-B14F-4D97-AF65-F5344CB8AC3E}">
        <p14:creationId xmlns:p14="http://schemas.microsoft.com/office/powerpoint/2010/main" val="15508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5</a:t>
            </a:fld>
            <a:endParaRPr lang="en-US"/>
          </a:p>
        </p:txBody>
      </p:sp>
    </p:spTree>
    <p:extLst>
      <p:ext uri="{BB962C8B-B14F-4D97-AF65-F5344CB8AC3E}">
        <p14:creationId xmlns:p14="http://schemas.microsoft.com/office/powerpoint/2010/main" val="208130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6</a:t>
            </a:fld>
            <a:endParaRPr lang="en-US"/>
          </a:p>
        </p:txBody>
      </p:sp>
    </p:spTree>
    <p:extLst>
      <p:ext uri="{BB962C8B-B14F-4D97-AF65-F5344CB8AC3E}">
        <p14:creationId xmlns:p14="http://schemas.microsoft.com/office/powerpoint/2010/main" val="1019121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7</a:t>
            </a:fld>
            <a:endParaRPr lang="en-US"/>
          </a:p>
        </p:txBody>
      </p:sp>
    </p:spTree>
    <p:extLst>
      <p:ext uri="{BB962C8B-B14F-4D97-AF65-F5344CB8AC3E}">
        <p14:creationId xmlns:p14="http://schemas.microsoft.com/office/powerpoint/2010/main" val="163541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8</a:t>
            </a:fld>
            <a:endParaRPr lang="en-US"/>
          </a:p>
        </p:txBody>
      </p:sp>
    </p:spTree>
    <p:extLst>
      <p:ext uri="{BB962C8B-B14F-4D97-AF65-F5344CB8AC3E}">
        <p14:creationId xmlns:p14="http://schemas.microsoft.com/office/powerpoint/2010/main" val="428646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063B-7893-440C-B9B2-9EAE93A666D7}" type="slidenum">
              <a:rPr lang="en-US" smtClean="0"/>
              <a:t>9</a:t>
            </a:fld>
            <a:endParaRPr lang="en-US"/>
          </a:p>
        </p:txBody>
      </p:sp>
    </p:spTree>
    <p:extLst>
      <p:ext uri="{BB962C8B-B14F-4D97-AF65-F5344CB8AC3E}">
        <p14:creationId xmlns:p14="http://schemas.microsoft.com/office/powerpoint/2010/main" val="302214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6F8B-BB3E-CD2E-39D5-832D9222F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4B98F1-62D3-BF43-F7FB-D2D03E20A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578C2-21E9-7CDA-BE86-192E8355EF7F}"/>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5" name="Footer Placeholder 4">
            <a:extLst>
              <a:ext uri="{FF2B5EF4-FFF2-40B4-BE49-F238E27FC236}">
                <a16:creationId xmlns:a16="http://schemas.microsoft.com/office/drawing/2014/main" id="{D0BF813F-120E-C9C4-00E2-84CB7BDDE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EE815-D4FD-5790-16C7-A744EBCAFCAD}"/>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344294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E662-A8A2-ECD5-1F17-6D333EBF14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E7E00-B57F-707A-3611-3FAB30073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D5B2C-9C2B-EFDB-D905-CF791178D74B}"/>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5" name="Footer Placeholder 4">
            <a:extLst>
              <a:ext uri="{FF2B5EF4-FFF2-40B4-BE49-F238E27FC236}">
                <a16:creationId xmlns:a16="http://schemas.microsoft.com/office/drawing/2014/main" id="{7246BD73-5BE8-E317-058E-3E3964CA4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2BD87-C978-FC6E-7E64-FFBAAF25B036}"/>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11916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717DA-B9FC-D87A-9428-681D2242A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96D205-526A-B6FC-1449-9BF88AA88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33D77-1667-769A-3B9D-A2BE88E98EF4}"/>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5" name="Footer Placeholder 4">
            <a:extLst>
              <a:ext uri="{FF2B5EF4-FFF2-40B4-BE49-F238E27FC236}">
                <a16:creationId xmlns:a16="http://schemas.microsoft.com/office/drawing/2014/main" id="{63660A1D-D833-9C68-B3C1-88AD3B5FD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256DF-1E8A-2971-490B-B79CCB48DE7E}"/>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40801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C32C-40C2-589D-D1EA-3FBC565C5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03DF4-818B-4F39-8260-487D484AF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FC6D-79A0-14FB-1C2A-959F717CB50A}"/>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5" name="Footer Placeholder 4">
            <a:extLst>
              <a:ext uri="{FF2B5EF4-FFF2-40B4-BE49-F238E27FC236}">
                <a16:creationId xmlns:a16="http://schemas.microsoft.com/office/drawing/2014/main" id="{719D36CF-3B42-8197-0E95-2B67013D1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1B1EA-5FFB-53FD-0DBB-A35C54500943}"/>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40247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DFDC-DBE5-349A-0074-6D6154CF0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0D2CDD-2ECB-C87E-5D96-86F5A485D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D99C83-2314-C53E-29AA-313B216A6512}"/>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5" name="Footer Placeholder 4">
            <a:extLst>
              <a:ext uri="{FF2B5EF4-FFF2-40B4-BE49-F238E27FC236}">
                <a16:creationId xmlns:a16="http://schemas.microsoft.com/office/drawing/2014/main" id="{F525A2EF-3374-1974-2126-9D66AFD9B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6F0D6-3CAB-D9EE-073A-E3D663504127}"/>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94506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A188-8B59-1763-148D-801BEBF64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761C4-3E19-9B91-9742-86609FB4A0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D1796C-DA44-570E-A5A2-FA6F32D7A7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6411D9-7079-870D-05C7-7B8DE38FA810}"/>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6" name="Footer Placeholder 5">
            <a:extLst>
              <a:ext uri="{FF2B5EF4-FFF2-40B4-BE49-F238E27FC236}">
                <a16:creationId xmlns:a16="http://schemas.microsoft.com/office/drawing/2014/main" id="{8A4A53A8-F651-06E4-563D-10962853C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D3D50-B957-BD1A-AE97-E65A34012A96}"/>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97501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9E23-3F52-5084-E09F-AC889D2F0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DDF07D-100A-3779-3B07-6A50043B4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6057C-8581-C43D-E25A-58111D892E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ABFD6-94B6-F220-167E-0B2944112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3CC4C-1727-ED30-2820-82162FB57D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AD12C-6F11-AFD1-0A51-A4744EAE6246}"/>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8" name="Footer Placeholder 7">
            <a:extLst>
              <a:ext uri="{FF2B5EF4-FFF2-40B4-BE49-F238E27FC236}">
                <a16:creationId xmlns:a16="http://schemas.microsoft.com/office/drawing/2014/main" id="{3E687C2D-E869-72B5-95E1-AA7C985738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511D18-1A90-5D06-5B38-01A7289DF211}"/>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178126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10A4-DCFD-BFEE-9F8A-093FA167FC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625E03-8478-2055-CC82-E034593F189A}"/>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4" name="Footer Placeholder 3">
            <a:extLst>
              <a:ext uri="{FF2B5EF4-FFF2-40B4-BE49-F238E27FC236}">
                <a16:creationId xmlns:a16="http://schemas.microsoft.com/office/drawing/2014/main" id="{F80EF978-FF06-E3E2-0DB2-7E5F4B1B67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F93A3-D048-C556-05E7-3E5E449D7A89}"/>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304021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A859F-0159-2B3C-1571-BF78D2A27799}"/>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3" name="Footer Placeholder 2">
            <a:extLst>
              <a:ext uri="{FF2B5EF4-FFF2-40B4-BE49-F238E27FC236}">
                <a16:creationId xmlns:a16="http://schemas.microsoft.com/office/drawing/2014/main" id="{9F44115A-9744-29A9-E2C3-6514787C6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981D29-DCD3-66C0-8AB0-5DC6F4DF7875}"/>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159548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7718-9537-46F2-6A0C-4EE77DE1B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645956-E524-6035-ADCB-D0ADF1CC3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9BA3E-74C3-09BF-25C0-A42EA9075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425FA-0BD4-965E-69D3-25403391EB09}"/>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6" name="Footer Placeholder 5">
            <a:extLst>
              <a:ext uri="{FF2B5EF4-FFF2-40B4-BE49-F238E27FC236}">
                <a16:creationId xmlns:a16="http://schemas.microsoft.com/office/drawing/2014/main" id="{A0AA306E-6677-6A97-FE60-7A3F7E8C8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96E23-49C2-0421-3871-5C878C48ECD5}"/>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29016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C8D0-45DA-F6FF-77F0-12F3BF9C0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B2A37D-F066-8F97-0464-6AE7C30FE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355CE3-534E-6513-83BB-7D2D6D0F8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6717A-5CB2-5DC5-2F1B-FF2F35E83862}"/>
              </a:ext>
            </a:extLst>
          </p:cNvPr>
          <p:cNvSpPr>
            <a:spLocks noGrp="1"/>
          </p:cNvSpPr>
          <p:nvPr>
            <p:ph type="dt" sz="half" idx="10"/>
          </p:nvPr>
        </p:nvSpPr>
        <p:spPr/>
        <p:txBody>
          <a:bodyPr/>
          <a:lstStyle/>
          <a:p>
            <a:fld id="{DEE97181-839D-4352-81F3-E725C7167FFD}" type="datetimeFigureOut">
              <a:rPr lang="en-US" smtClean="0"/>
              <a:t>4/5/2023</a:t>
            </a:fld>
            <a:endParaRPr lang="en-US"/>
          </a:p>
        </p:txBody>
      </p:sp>
      <p:sp>
        <p:nvSpPr>
          <p:cNvPr id="6" name="Footer Placeholder 5">
            <a:extLst>
              <a:ext uri="{FF2B5EF4-FFF2-40B4-BE49-F238E27FC236}">
                <a16:creationId xmlns:a16="http://schemas.microsoft.com/office/drawing/2014/main" id="{83B17D6A-F44E-0F2A-8AEA-AAE9D6F16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A5CAD-6C9B-D159-967F-A6110210EE87}"/>
              </a:ext>
            </a:extLst>
          </p:cNvPr>
          <p:cNvSpPr>
            <a:spLocks noGrp="1"/>
          </p:cNvSpPr>
          <p:nvPr>
            <p:ph type="sldNum" sz="quarter" idx="12"/>
          </p:nvPr>
        </p:nvSpPr>
        <p:spPr/>
        <p:txBody>
          <a:bodyPr/>
          <a:lstStyle/>
          <a:p>
            <a:fld id="{90108049-951B-434D-B649-209217FCFE79}" type="slidenum">
              <a:rPr lang="en-US" smtClean="0"/>
              <a:t>‹#›</a:t>
            </a:fld>
            <a:endParaRPr lang="en-US"/>
          </a:p>
        </p:txBody>
      </p:sp>
    </p:spTree>
    <p:extLst>
      <p:ext uri="{BB962C8B-B14F-4D97-AF65-F5344CB8AC3E}">
        <p14:creationId xmlns:p14="http://schemas.microsoft.com/office/powerpoint/2010/main" val="283852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1E753-765D-BCAE-5999-D76A30EEB6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8E3268-3846-1476-4C59-4755A74744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23A2A-0AEE-8D83-2007-498CD0470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7181-839D-4352-81F3-E725C7167FFD}" type="datetimeFigureOut">
              <a:rPr lang="en-US" smtClean="0"/>
              <a:t>4/5/2023</a:t>
            </a:fld>
            <a:endParaRPr lang="en-US"/>
          </a:p>
        </p:txBody>
      </p:sp>
      <p:sp>
        <p:nvSpPr>
          <p:cNvPr id="5" name="Footer Placeholder 4">
            <a:extLst>
              <a:ext uri="{FF2B5EF4-FFF2-40B4-BE49-F238E27FC236}">
                <a16:creationId xmlns:a16="http://schemas.microsoft.com/office/drawing/2014/main" id="{7BE089DC-3FAF-A4D0-D89C-D6DB820DA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8C9CDE-AEF4-A3F8-408C-93F9187B7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08049-951B-434D-B649-209217FCFE79}" type="slidenum">
              <a:rPr lang="en-US" smtClean="0"/>
              <a:t>‹#›</a:t>
            </a:fld>
            <a:endParaRPr lang="en-US"/>
          </a:p>
        </p:txBody>
      </p:sp>
    </p:spTree>
    <p:extLst>
      <p:ext uri="{BB962C8B-B14F-4D97-AF65-F5344CB8AC3E}">
        <p14:creationId xmlns:p14="http://schemas.microsoft.com/office/powerpoint/2010/main" val="181130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hyperlink" Target="https://experience.arcgis.com/experience/af2efc8bffbf4cdc83c2d1a13435407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xperience.arcgis.com/experience/af2efc8bffbf4cdc83c2d1a134354074/"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publichealth.jhu.edu/2020/a-top-vaccine-expert-answers-important-questions-about-a-covid-19-vaccin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covid19.nih.gov/news-and-stories/how-rapid-antigen-tests-perform-against-viral-variants" TargetMode="External"/><Relationship Id="rId5" Type="http://schemas.openxmlformats.org/officeDocument/2006/relationships/image" Target="../media/image1.emf"/><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health.alaska.gov/dph/Labs/Documents/COVID_NGS_infographic.pdf" TargetMode="External"/><Relationship Id="rId5" Type="http://schemas.openxmlformats.org/officeDocument/2006/relationships/hyperlink" Target="https://akvariants.github.io/" TargetMode="External"/><Relationship Id="rId4" Type="http://schemas.openxmlformats.org/officeDocument/2006/relationships/hyperlink" Target="gisaid.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www.cdc.gov/flu/pandemic-resources/basics/past-pandemics.html" TargetMode="Externa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cdc.gov/flu/about/burden/index.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cdc.gov/flu/about/professionals/antigenic.htm" TargetMode="External"/><Relationship Id="rId5" Type="http://schemas.openxmlformats.org/officeDocument/2006/relationships/image" Target="../media/image1.emf"/><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cdc.gov/flu/about/professionals/genetic-characterization.htm" TargetMode="Externa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cdc.gov/flu/resource-center/freeresources/graphics/infographic-lab-work.htm"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health.alaska.gov/dhcs/Documents/pharmacy/Criteria/CCFU_Synagis_2022-2023.pdf" TargetMode="External"/><Relationship Id="rId5" Type="http://schemas.openxmlformats.org/officeDocument/2006/relationships/image" Target="../media/image1.emf"/><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image" Target="../media/image29.jp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cdc.gov/nwss/wastewater-surveillance.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covid.cdc.gov/covid-data-tracker/#wastewater-surveillanc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ovid.cdc.gov/covid-data-tracker/#wastewater-surveillance"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list.state.ak.us/mailman/listinfo/clinical.lab.net" TargetMode="External"/><Relationship Id="rId7"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hyperlink" Target="mailto:clinical.lab.net@list.state.ak.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hyperlink" Target="https://health.alaska.gov/dph/epi/pages/pubs/conditions/crforms.aspx" TargetMode="External"/><Relationship Id="rId7"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surveillance/nrevss/index.html"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cdc.gov/surveillance/nrevss/email.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chart" Target="../charts/chart1.xml"/><Relationship Id="rId4" Type="http://schemas.openxmlformats.org/officeDocument/2006/relationships/hyperlink" Target="https://emergency.cdc.gov/lrn/biological.as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cdc.gov/surveillance/nrevss/labs/map.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health.alaska.gov/dph/VitalStats/Documents/PDFs/VitalStatistics_Annualreport_2021.pdf" TargetMode="Externa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AB09989-7528-DF12-E6A0-4C70CDFD708A}"/>
              </a:ext>
            </a:extLst>
          </p:cNvPr>
          <p:cNvSpPr>
            <a:spLocks noGrp="1"/>
          </p:cNvSpPr>
          <p:nvPr>
            <p:ph type="ctrTitle"/>
          </p:nvPr>
        </p:nvSpPr>
        <p:spPr>
          <a:xfrm>
            <a:off x="1314824" y="735106"/>
            <a:ext cx="10053763" cy="2928470"/>
          </a:xfrm>
        </p:spPr>
        <p:txBody>
          <a:bodyPr anchor="b">
            <a:normAutofit/>
          </a:bodyPr>
          <a:lstStyle/>
          <a:p>
            <a:pPr algn="l"/>
            <a:r>
              <a:rPr lang="en-US" sz="4800" b="1" dirty="0">
                <a:solidFill>
                  <a:srgbClr val="FFFFFF"/>
                </a:solidFill>
              </a:rPr>
              <a:t>Respiratory Virus Surveillance in Alaska – Update 2023</a:t>
            </a:r>
          </a:p>
        </p:txBody>
      </p:sp>
      <p:sp>
        <p:nvSpPr>
          <p:cNvPr id="3" name="Subtitle 2">
            <a:extLst>
              <a:ext uri="{FF2B5EF4-FFF2-40B4-BE49-F238E27FC236}">
                <a16:creationId xmlns:a16="http://schemas.microsoft.com/office/drawing/2014/main" id="{81ADB42D-7770-C76E-26B0-D771525AEAC1}"/>
              </a:ext>
            </a:extLst>
          </p:cNvPr>
          <p:cNvSpPr>
            <a:spLocks noGrp="1"/>
          </p:cNvSpPr>
          <p:nvPr>
            <p:ph type="subTitle" idx="1"/>
          </p:nvPr>
        </p:nvSpPr>
        <p:spPr>
          <a:xfrm>
            <a:off x="1350682" y="4870824"/>
            <a:ext cx="10005951" cy="1458258"/>
          </a:xfrm>
        </p:spPr>
        <p:txBody>
          <a:bodyPr anchor="ctr">
            <a:normAutofit fontScale="92500" lnSpcReduction="20000"/>
          </a:bodyPr>
          <a:lstStyle/>
          <a:p>
            <a:pPr algn="r"/>
            <a:r>
              <a:rPr lang="en-US" sz="1900" b="1" dirty="0"/>
              <a:t>State of Alaska Division of Public Health, Section of Laboratories</a:t>
            </a:r>
          </a:p>
          <a:p>
            <a:pPr algn="r">
              <a:lnSpc>
                <a:spcPct val="100000"/>
              </a:lnSpc>
              <a:spcBef>
                <a:spcPts val="0"/>
              </a:spcBef>
            </a:pPr>
            <a:r>
              <a:rPr lang="en-US" sz="1800" dirty="0"/>
              <a:t>Alaska State Virology Laboratory – Fairbanks</a:t>
            </a:r>
          </a:p>
          <a:p>
            <a:pPr algn="r">
              <a:lnSpc>
                <a:spcPct val="100000"/>
              </a:lnSpc>
              <a:spcBef>
                <a:spcPts val="0"/>
              </a:spcBef>
            </a:pPr>
            <a:r>
              <a:rPr lang="en-US" sz="1800" dirty="0"/>
              <a:t>Anchorage State Public Health Laboratory – Anchorage</a:t>
            </a:r>
          </a:p>
          <a:p>
            <a:pPr algn="r">
              <a:lnSpc>
                <a:spcPct val="100000"/>
              </a:lnSpc>
              <a:spcBef>
                <a:spcPts val="0"/>
              </a:spcBef>
            </a:pPr>
            <a:endParaRPr lang="en-US" sz="1800" dirty="0"/>
          </a:p>
          <a:p>
            <a:pPr algn="r">
              <a:lnSpc>
                <a:spcPct val="100000"/>
              </a:lnSpc>
              <a:spcBef>
                <a:spcPts val="0"/>
              </a:spcBef>
            </a:pPr>
            <a:r>
              <a:rPr lang="en-US" sz="1800" dirty="0"/>
              <a:t>Jayme Parker, HCLD(ABB), PhD, MSPH, MB(ASCP)</a:t>
            </a:r>
            <a:r>
              <a:rPr lang="en-US" sz="1800" baseline="30000" dirty="0"/>
              <a:t>CM</a:t>
            </a:r>
            <a:r>
              <a:rPr lang="en-US" sz="1800" dirty="0"/>
              <a:t> </a:t>
            </a:r>
          </a:p>
          <a:p>
            <a:pPr algn="r">
              <a:lnSpc>
                <a:spcPct val="100000"/>
              </a:lnSpc>
              <a:spcBef>
                <a:spcPts val="0"/>
              </a:spcBef>
            </a:pPr>
            <a:r>
              <a:rPr lang="en-US" sz="1800" dirty="0"/>
              <a:t>Health Program Manager 4, Chief of Laboratories, Clinical Director</a:t>
            </a:r>
          </a:p>
        </p:txBody>
      </p:sp>
      <p:pic>
        <p:nvPicPr>
          <p:cNvPr id="4" name="Picture 3" descr="DPH Logo">
            <a:extLst>
              <a:ext uri="{FF2B5EF4-FFF2-40B4-BE49-F238E27FC236}">
                <a16:creationId xmlns:a16="http://schemas.microsoft.com/office/drawing/2014/main" id="{F5E8E2E3-67B3-650B-C8B3-55DB8E684BE5}"/>
              </a:ext>
            </a:extLst>
          </p:cNvPr>
          <p:cNvPicPr>
            <a:picLocks noChangeAspect="1"/>
          </p:cNvPicPr>
          <p:nvPr/>
        </p:nvPicPr>
        <p:blipFill>
          <a:blip r:embed="rId3"/>
          <a:stretch>
            <a:fillRect/>
          </a:stretch>
        </p:blipFill>
        <p:spPr>
          <a:xfrm>
            <a:off x="-17875" y="6149170"/>
            <a:ext cx="2985972" cy="731520"/>
          </a:xfrm>
          <a:prstGeom prst="rect">
            <a:avLst/>
          </a:prstGeom>
        </p:spPr>
      </p:pic>
    </p:spTree>
    <p:extLst>
      <p:ext uri="{BB962C8B-B14F-4D97-AF65-F5344CB8AC3E}">
        <p14:creationId xmlns:p14="http://schemas.microsoft.com/office/powerpoint/2010/main" val="209074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924498" y="133898"/>
            <a:ext cx="10515600" cy="1325563"/>
          </a:xfrm>
        </p:spPr>
        <p:txBody>
          <a:bodyPr/>
          <a:lstStyle/>
          <a:p>
            <a:r>
              <a:rPr lang="en-US" b="1" dirty="0"/>
              <a:t>SARS-CoV-2</a:t>
            </a:r>
          </a:p>
        </p:txBody>
      </p:sp>
      <p:pic>
        <p:nvPicPr>
          <p:cNvPr id="4" name="Picture 3" descr="Daily count of cases with 7-day average for COVID cases in Alaska">
            <a:extLst>
              <a:ext uri="{FF2B5EF4-FFF2-40B4-BE49-F238E27FC236}">
                <a16:creationId xmlns:a16="http://schemas.microsoft.com/office/drawing/2014/main" id="{16BDEBB7-053B-0530-3C17-D909CCE70BB4}"/>
              </a:ext>
            </a:extLst>
          </p:cNvPr>
          <p:cNvPicPr>
            <a:picLocks noChangeAspect="1"/>
          </p:cNvPicPr>
          <p:nvPr/>
        </p:nvPicPr>
        <p:blipFill>
          <a:blip r:embed="rId3"/>
          <a:stretch>
            <a:fillRect/>
          </a:stretch>
        </p:blipFill>
        <p:spPr>
          <a:xfrm>
            <a:off x="1402310" y="1202358"/>
            <a:ext cx="9065993" cy="4870766"/>
          </a:xfrm>
          <a:prstGeom prst="rect">
            <a:avLst/>
          </a:prstGeom>
        </p:spPr>
      </p:pic>
      <p:sp>
        <p:nvSpPr>
          <p:cNvPr id="6" name="TextBox 5">
            <a:extLst>
              <a:ext uri="{FF2B5EF4-FFF2-40B4-BE49-F238E27FC236}">
                <a16:creationId xmlns:a16="http://schemas.microsoft.com/office/drawing/2014/main" id="{9B12A2AA-725A-F2F2-5C03-27B74EB5119B}"/>
              </a:ext>
            </a:extLst>
          </p:cNvPr>
          <p:cNvSpPr txBox="1"/>
          <p:nvPr/>
        </p:nvSpPr>
        <p:spPr>
          <a:xfrm>
            <a:off x="3132762" y="6073124"/>
            <a:ext cx="9538959" cy="646331"/>
          </a:xfrm>
          <a:prstGeom prst="rect">
            <a:avLst/>
          </a:prstGeom>
          <a:noFill/>
        </p:spPr>
        <p:txBody>
          <a:bodyPr wrap="square">
            <a:spAutoFit/>
          </a:bodyPr>
          <a:lstStyle/>
          <a:p>
            <a:r>
              <a:rPr lang="en-US" dirty="0">
                <a:hlinkClick r:id="rId4"/>
              </a:rPr>
              <a:t>https://experience.arcgis.com/experience/af2efc8bffbf4cdc83c2d1a134354074/</a:t>
            </a:r>
            <a:endParaRPr lang="en-US" dirty="0"/>
          </a:p>
          <a:p>
            <a:endParaRPr lang="en-US" dirty="0"/>
          </a:p>
        </p:txBody>
      </p:sp>
      <p:pic>
        <p:nvPicPr>
          <p:cNvPr id="9" name="Picture 8">
            <a:extLst>
              <a:ext uri="{FF2B5EF4-FFF2-40B4-BE49-F238E27FC236}">
                <a16:creationId xmlns:a16="http://schemas.microsoft.com/office/drawing/2014/main" id="{75BAB3DF-17CF-CE6A-F620-9A995399CF7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126480"/>
            <a:ext cx="2985972" cy="731520"/>
          </a:xfrm>
          <a:prstGeom prst="rect">
            <a:avLst/>
          </a:prstGeom>
        </p:spPr>
      </p:pic>
      <p:pic>
        <p:nvPicPr>
          <p:cNvPr id="8" name="Picture 7">
            <a:extLst>
              <a:ext uri="{FF2B5EF4-FFF2-40B4-BE49-F238E27FC236}">
                <a16:creationId xmlns:a16="http://schemas.microsoft.com/office/drawing/2014/main" id="{D7223823-5349-65F4-9B87-6154CA84BB2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5498" y="99194"/>
            <a:ext cx="2867025" cy="1590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6481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A1B4-5C5B-B587-8A18-E5F71158D732}"/>
              </a:ext>
            </a:extLst>
          </p:cNvPr>
          <p:cNvSpPr>
            <a:spLocks noGrp="1"/>
          </p:cNvSpPr>
          <p:nvPr>
            <p:ph type="title"/>
          </p:nvPr>
        </p:nvSpPr>
        <p:spPr/>
        <p:txBody>
          <a:bodyPr/>
          <a:lstStyle/>
          <a:p>
            <a:r>
              <a:rPr lang="en-US" b="1" dirty="0"/>
              <a:t>Genomic Surveillance of SARS-CoV-2</a:t>
            </a:r>
          </a:p>
        </p:txBody>
      </p:sp>
      <p:sp>
        <p:nvSpPr>
          <p:cNvPr id="4" name="TextBox 3">
            <a:extLst>
              <a:ext uri="{FF2B5EF4-FFF2-40B4-BE49-F238E27FC236}">
                <a16:creationId xmlns:a16="http://schemas.microsoft.com/office/drawing/2014/main" id="{AF39F52C-452A-B7CD-7F38-EA5D86D3BC37}"/>
              </a:ext>
            </a:extLst>
          </p:cNvPr>
          <p:cNvSpPr txBox="1"/>
          <p:nvPr/>
        </p:nvSpPr>
        <p:spPr>
          <a:xfrm>
            <a:off x="3456310" y="6060028"/>
            <a:ext cx="9574924" cy="646331"/>
          </a:xfrm>
          <a:prstGeom prst="rect">
            <a:avLst/>
          </a:prstGeom>
          <a:noFill/>
        </p:spPr>
        <p:txBody>
          <a:bodyPr wrap="square">
            <a:spAutoFit/>
          </a:bodyPr>
          <a:lstStyle/>
          <a:p>
            <a:r>
              <a:rPr lang="en-US" dirty="0">
                <a:hlinkClick r:id="rId3"/>
              </a:rPr>
              <a:t>https://experience.arcgis.com/experience/af2efc8bffbf4cdc83c2d1a134354074/</a:t>
            </a:r>
            <a:endParaRPr lang="en-US" dirty="0"/>
          </a:p>
          <a:p>
            <a:endParaRPr lang="en-US" dirty="0"/>
          </a:p>
        </p:txBody>
      </p:sp>
      <p:pic>
        <p:nvPicPr>
          <p:cNvPr id="12" name="Picture 11" descr="Genomic surveillance bar graph showing frequency of SARS-CoV-2 variants">
            <a:extLst>
              <a:ext uri="{FF2B5EF4-FFF2-40B4-BE49-F238E27FC236}">
                <a16:creationId xmlns:a16="http://schemas.microsoft.com/office/drawing/2014/main" id="{53FB9FEF-F6FB-39FF-9C46-B0C09616734F}"/>
              </a:ext>
            </a:extLst>
          </p:cNvPr>
          <p:cNvPicPr>
            <a:picLocks noChangeAspect="1"/>
          </p:cNvPicPr>
          <p:nvPr/>
        </p:nvPicPr>
        <p:blipFill>
          <a:blip r:embed="rId4"/>
          <a:stretch>
            <a:fillRect/>
          </a:stretch>
        </p:blipFill>
        <p:spPr>
          <a:xfrm>
            <a:off x="1308538" y="1325951"/>
            <a:ext cx="8203324" cy="4734077"/>
          </a:xfrm>
          <a:prstGeom prst="rect">
            <a:avLst/>
          </a:prstGeom>
        </p:spPr>
      </p:pic>
      <p:pic>
        <p:nvPicPr>
          <p:cNvPr id="13" name="Picture 12">
            <a:extLst>
              <a:ext uri="{FF2B5EF4-FFF2-40B4-BE49-F238E27FC236}">
                <a16:creationId xmlns:a16="http://schemas.microsoft.com/office/drawing/2014/main" id="{E2AD9102-2035-8544-3E0A-FEDA3C8709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166003"/>
            <a:ext cx="2985972" cy="731520"/>
          </a:xfrm>
          <a:prstGeom prst="rect">
            <a:avLst/>
          </a:prstGeom>
        </p:spPr>
      </p:pic>
    </p:spTree>
    <p:extLst>
      <p:ext uri="{BB962C8B-B14F-4D97-AF65-F5344CB8AC3E}">
        <p14:creationId xmlns:p14="http://schemas.microsoft.com/office/powerpoint/2010/main" val="29209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84F98-9028-4F75-067B-67B969074B00}"/>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600" b="1" kern="1200">
                <a:solidFill>
                  <a:schemeClr val="tx1"/>
                </a:solidFill>
                <a:latin typeface="+mj-lt"/>
                <a:ea typeface="+mj-ea"/>
                <a:cs typeface="+mj-cs"/>
              </a:rPr>
              <a:t>Continued Surveillance for SARS-CoV-2</a:t>
            </a:r>
          </a:p>
        </p:txBody>
      </p:sp>
      <p:sp>
        <p:nvSpPr>
          <p:cNvPr id="26"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E8D8EB5-25A5-E6D2-2BF9-826FD3EEA544}"/>
              </a:ext>
            </a:extLst>
          </p:cNvPr>
          <p:cNvSpPr txBox="1"/>
          <p:nvPr/>
        </p:nvSpPr>
        <p:spPr>
          <a:xfrm>
            <a:off x="640080" y="2706624"/>
            <a:ext cx="6894576" cy="348386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200" dirty="0"/>
              <a:t>Evaluate the performance of diagnostic tests</a:t>
            </a:r>
          </a:p>
          <a:p>
            <a:pPr marL="285750" indent="-228600">
              <a:lnSpc>
                <a:spcPct val="90000"/>
              </a:lnSpc>
              <a:spcAft>
                <a:spcPts val="600"/>
              </a:spcAft>
              <a:buFont typeface="Arial" panose="020B0604020202020204" pitchFamily="34" charset="0"/>
              <a:buChar char="•"/>
            </a:pPr>
            <a:r>
              <a:rPr lang="en-US" sz="2200" dirty="0"/>
              <a:t>Evaluate the effectiveness of therapies (i.e., monoclonal antibodies and antivirals)</a:t>
            </a:r>
          </a:p>
          <a:p>
            <a:pPr marL="285750" indent="-228600">
              <a:lnSpc>
                <a:spcPct val="90000"/>
              </a:lnSpc>
              <a:spcAft>
                <a:spcPts val="600"/>
              </a:spcAft>
              <a:buFont typeface="Arial" panose="020B0604020202020204" pitchFamily="34" charset="0"/>
              <a:buChar char="•"/>
            </a:pPr>
            <a:r>
              <a:rPr lang="en-US" sz="2200" dirty="0"/>
              <a:t>Evaluate the vaccine effectiveness of various vaccine manufacturers</a:t>
            </a:r>
          </a:p>
        </p:txBody>
      </p:sp>
      <p:pic>
        <p:nvPicPr>
          <p:cNvPr id="6" name="Picture 5" descr="Example rapid test card for COVID&#10;">
            <a:extLst>
              <a:ext uri="{FF2B5EF4-FFF2-40B4-BE49-F238E27FC236}">
                <a16:creationId xmlns:a16="http://schemas.microsoft.com/office/drawing/2014/main" id="{4868034A-1630-B12A-DBBD-5D6679310C28}"/>
              </a:ext>
            </a:extLst>
          </p:cNvPr>
          <p:cNvPicPr>
            <a:picLocks noChangeAspect="1"/>
          </p:cNvPicPr>
          <p:nvPr/>
        </p:nvPicPr>
        <p:blipFill rotWithShape="1">
          <a:blip r:embed="rId3"/>
          <a:srcRect t="5666" r="-2" b="11807"/>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8" name="Picture 7" descr="SARS-CoV-2 vaccine vials">
            <a:extLst>
              <a:ext uri="{FF2B5EF4-FFF2-40B4-BE49-F238E27FC236}">
                <a16:creationId xmlns:a16="http://schemas.microsoft.com/office/drawing/2014/main" id="{66532C16-F032-72BD-C5F0-B5C945618CF6}"/>
              </a:ext>
            </a:extLst>
          </p:cNvPr>
          <p:cNvPicPr>
            <a:picLocks noChangeAspect="1"/>
          </p:cNvPicPr>
          <p:nvPr/>
        </p:nvPicPr>
        <p:blipFill rotWithShape="1">
          <a:blip r:embed="rId4">
            <a:extLst>
              <a:ext uri="{28A0092B-C50C-407E-A947-70E740481C1C}">
                <a14:useLocalDpi xmlns:a14="http://schemas.microsoft.com/office/drawing/2010/main" val="0"/>
              </a:ext>
            </a:extLst>
          </a:blip>
          <a:srcRect r="6263" b="2"/>
          <a:stretch/>
        </p:blipFill>
        <p:spPr>
          <a:xfrm>
            <a:off x="3790336" y="41788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pic>
        <p:nvPicPr>
          <p:cNvPr id="9" name="Picture 8">
            <a:extLst>
              <a:ext uri="{FF2B5EF4-FFF2-40B4-BE49-F238E27FC236}">
                <a16:creationId xmlns:a16="http://schemas.microsoft.com/office/drawing/2014/main" id="{715D6E48-1552-6EF0-C316-68275FA4D64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190488"/>
            <a:ext cx="2985972" cy="731520"/>
          </a:xfrm>
          <a:prstGeom prst="rect">
            <a:avLst/>
          </a:prstGeom>
        </p:spPr>
      </p:pic>
      <p:sp>
        <p:nvSpPr>
          <p:cNvPr id="5" name="TextBox 4">
            <a:extLst>
              <a:ext uri="{FF2B5EF4-FFF2-40B4-BE49-F238E27FC236}">
                <a16:creationId xmlns:a16="http://schemas.microsoft.com/office/drawing/2014/main" id="{A2CFFE6F-408F-D830-A871-9B1B87E024C2}"/>
              </a:ext>
            </a:extLst>
          </p:cNvPr>
          <p:cNvSpPr txBox="1"/>
          <p:nvPr/>
        </p:nvSpPr>
        <p:spPr>
          <a:xfrm>
            <a:off x="8156454" y="4178801"/>
            <a:ext cx="3877891" cy="923330"/>
          </a:xfrm>
          <a:prstGeom prst="rect">
            <a:avLst/>
          </a:prstGeom>
          <a:noFill/>
        </p:spPr>
        <p:txBody>
          <a:bodyPr wrap="square">
            <a:spAutoFit/>
          </a:bodyPr>
          <a:lstStyle/>
          <a:p>
            <a:r>
              <a:rPr lang="en-US" dirty="0">
                <a:hlinkClick r:id="rId6"/>
              </a:rPr>
              <a:t>https://covid19.nih.gov/news-and-stories/how-rapid-antigen-tests-perform-against-viral-variants</a:t>
            </a:r>
            <a:r>
              <a:rPr lang="en-US" dirty="0"/>
              <a:t> </a:t>
            </a:r>
          </a:p>
        </p:txBody>
      </p:sp>
      <p:sp>
        <p:nvSpPr>
          <p:cNvPr id="10" name="TextBox 9">
            <a:extLst>
              <a:ext uri="{FF2B5EF4-FFF2-40B4-BE49-F238E27FC236}">
                <a16:creationId xmlns:a16="http://schemas.microsoft.com/office/drawing/2014/main" id="{28D10002-49A2-A297-3582-A45F886AA979}"/>
              </a:ext>
            </a:extLst>
          </p:cNvPr>
          <p:cNvSpPr txBox="1"/>
          <p:nvPr/>
        </p:nvSpPr>
        <p:spPr>
          <a:xfrm>
            <a:off x="7837981" y="5909396"/>
            <a:ext cx="4047644" cy="923330"/>
          </a:xfrm>
          <a:prstGeom prst="rect">
            <a:avLst/>
          </a:prstGeom>
          <a:noFill/>
        </p:spPr>
        <p:txBody>
          <a:bodyPr wrap="square">
            <a:spAutoFit/>
          </a:bodyPr>
          <a:lstStyle/>
          <a:p>
            <a:r>
              <a:rPr lang="en-US" dirty="0">
                <a:hlinkClick r:id="rId7"/>
              </a:rPr>
              <a:t>https://publichealth.jhu.edu/2020/a-top-vaccine-expert-answers-important-questions-about-a-covid-19-vaccine</a:t>
            </a:r>
            <a:r>
              <a:rPr lang="en-US" dirty="0"/>
              <a:t> </a:t>
            </a:r>
          </a:p>
        </p:txBody>
      </p:sp>
    </p:spTree>
    <p:extLst>
      <p:ext uri="{BB962C8B-B14F-4D97-AF65-F5344CB8AC3E}">
        <p14:creationId xmlns:p14="http://schemas.microsoft.com/office/powerpoint/2010/main" val="259938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B4B4662-329B-59CD-A90E-F6CA1FE1553B}"/>
              </a:ext>
            </a:extLst>
          </p:cNvPr>
          <p:cNvSpPr txBox="1">
            <a:spLocks noGrp="1"/>
          </p:cNvSpPr>
          <p:nvPr>
            <p:ph type="title" idx="4294967295"/>
          </p:nvPr>
        </p:nvSpPr>
        <p:spPr>
          <a:xfrm>
            <a:off x="1123356" y="1188637"/>
            <a:ext cx="9984615" cy="15972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100" b="1" i="0" u="none" strike="noStrike" kern="1200" cap="none" spc="0" normalizeH="0" baseline="0" noProof="0" dirty="0">
                <a:ln>
                  <a:noFill/>
                </a:ln>
                <a:solidFill>
                  <a:schemeClr val="tx1"/>
                </a:solidFill>
                <a:effectLst/>
                <a:uLnTx/>
                <a:uFillTx/>
                <a:latin typeface="+mj-lt"/>
                <a:ea typeface="+mj-ea"/>
                <a:cs typeface="+mj-cs"/>
              </a:rPr>
              <a:t>Alaska State Laboratory SARS-CoV-2 Testing</a:t>
            </a:r>
          </a:p>
        </p:txBody>
      </p:sp>
      <p:pic>
        <p:nvPicPr>
          <p:cNvPr id="8" name="Picture 7" descr="GISAID logo">
            <a:extLst>
              <a:ext uri="{FF2B5EF4-FFF2-40B4-BE49-F238E27FC236}">
                <a16:creationId xmlns:a16="http://schemas.microsoft.com/office/drawing/2014/main" id="{19942924-97B4-5392-46DA-28A8B7430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57" y="3532910"/>
            <a:ext cx="3533985" cy="1699031"/>
          </a:xfrm>
          <a:prstGeom prst="rect">
            <a:avLst/>
          </a:prstGeom>
        </p:spPr>
      </p:pic>
      <p:sp>
        <p:nvSpPr>
          <p:cNvPr id="5" name="TextBox 4">
            <a:extLst>
              <a:ext uri="{FF2B5EF4-FFF2-40B4-BE49-F238E27FC236}">
                <a16:creationId xmlns:a16="http://schemas.microsoft.com/office/drawing/2014/main" id="{49DD37BF-040C-5CB9-D9B7-D32B6E95DF45}"/>
              </a:ext>
            </a:extLst>
          </p:cNvPr>
          <p:cNvSpPr txBox="1"/>
          <p:nvPr/>
        </p:nvSpPr>
        <p:spPr>
          <a:xfrm>
            <a:off x="4657342" y="2207868"/>
            <a:ext cx="6147292" cy="2784545"/>
          </a:xfrm>
          <a:prstGeom prst="rect">
            <a:avLst/>
          </a:prstGeom>
        </p:spPr>
        <p:txBody>
          <a:bodyPr vert="horz" lIns="91440" tIns="45720" rIns="91440" bIns="45720" rtlCol="0" anchor="t">
            <a:normAutofit fontScale="92500" lnSpcReduction="20000"/>
          </a:bodyPr>
          <a:lstStyle/>
          <a:p>
            <a:pPr marL="285750" indent="-228600">
              <a:lnSpc>
                <a:spcPct val="90000"/>
              </a:lnSpc>
              <a:spcAft>
                <a:spcPts val="600"/>
              </a:spcAft>
              <a:buFont typeface="Arial" panose="020B0604020202020204" pitchFamily="34" charset="0"/>
              <a:buChar char="•"/>
            </a:pPr>
            <a:r>
              <a:rPr lang="en-US" sz="1600" dirty="0"/>
              <a:t>Testing occurs primarily at the Alaska State Virology Laboratory in Fairbanks.  Surge capacity is available at the Anchorage State Public Health Laboratory.</a:t>
            </a:r>
          </a:p>
          <a:p>
            <a:pPr marL="285750" indent="-228600">
              <a:lnSpc>
                <a:spcPct val="90000"/>
              </a:lnSpc>
              <a:spcAft>
                <a:spcPts val="600"/>
              </a:spcAft>
              <a:buFont typeface="Arial" panose="020B0604020202020204" pitchFamily="34" charset="0"/>
              <a:buChar char="•"/>
            </a:pPr>
            <a:r>
              <a:rPr lang="en-US" sz="1600" dirty="0"/>
              <a:t>SARS-CoV-2 PCR diagnostics are available, TAT 1-3 days</a:t>
            </a:r>
          </a:p>
          <a:p>
            <a:pPr marL="285750" indent="-228600">
              <a:lnSpc>
                <a:spcPct val="90000"/>
              </a:lnSpc>
              <a:spcAft>
                <a:spcPts val="600"/>
              </a:spcAft>
              <a:buFont typeface="Arial" panose="020B0604020202020204" pitchFamily="34" charset="0"/>
              <a:buChar char="•"/>
            </a:pPr>
            <a:r>
              <a:rPr lang="en-US" sz="1600" dirty="0"/>
              <a:t>SARS-CoV-2 sequencing for positive SARS submissions</a:t>
            </a:r>
          </a:p>
          <a:p>
            <a:pPr marL="742950" lvl="1" indent="-228600">
              <a:lnSpc>
                <a:spcPct val="90000"/>
              </a:lnSpc>
              <a:spcAft>
                <a:spcPts val="600"/>
              </a:spcAft>
              <a:buFont typeface="Arial" panose="020B0604020202020204" pitchFamily="34" charset="0"/>
              <a:buChar char="•"/>
            </a:pPr>
            <a:r>
              <a:rPr lang="en-US" sz="1600" dirty="0"/>
              <a:t>Sequences passing quality thresholds are posted to GISAID (</a:t>
            </a:r>
            <a:r>
              <a:rPr lang="en-US" sz="1600" dirty="0">
                <a:hlinkClick r:id="rId4" action="ppaction://hlinkfile"/>
              </a:rPr>
              <a:t>gisaid.org</a:t>
            </a:r>
            <a:r>
              <a:rPr lang="en-US" sz="1600" dirty="0"/>
              <a:t>)</a:t>
            </a:r>
          </a:p>
          <a:p>
            <a:pPr marL="742950" lvl="1" indent="-228600">
              <a:lnSpc>
                <a:spcPct val="90000"/>
              </a:lnSpc>
              <a:spcAft>
                <a:spcPts val="600"/>
              </a:spcAft>
              <a:buFont typeface="Arial" panose="020B0604020202020204" pitchFamily="34" charset="0"/>
              <a:buChar char="•"/>
            </a:pPr>
            <a:r>
              <a:rPr lang="en-US" sz="1600" dirty="0"/>
              <a:t>University of Alaska takes qualified sequence data to update in-state genomic dashboard  </a:t>
            </a:r>
            <a:r>
              <a:rPr lang="en-US" sz="1600" dirty="0">
                <a:hlinkClick r:id="rId5"/>
              </a:rPr>
              <a:t>https://akvariants.github.io/</a:t>
            </a:r>
            <a:r>
              <a:rPr lang="en-US" sz="1600" dirty="0"/>
              <a:t> </a:t>
            </a:r>
          </a:p>
          <a:p>
            <a:pPr marL="742950" lvl="1" indent="-228600">
              <a:lnSpc>
                <a:spcPct val="90000"/>
              </a:lnSpc>
              <a:spcAft>
                <a:spcPts val="600"/>
              </a:spcAft>
              <a:buFont typeface="Arial" panose="020B0604020202020204" pitchFamily="34" charset="0"/>
              <a:buChar char="•"/>
            </a:pPr>
            <a:r>
              <a:rPr lang="en-US" sz="1600" dirty="0"/>
              <a:t>Guidance for submitting positive SARS-CoV-2 specimens to the public health labs for sequencing: </a:t>
            </a:r>
            <a:r>
              <a:rPr lang="en-US" sz="1600" dirty="0">
                <a:hlinkClick r:id="rId6"/>
              </a:rPr>
              <a:t>https://health.alaska.gov/dph/Labs/Documents/COVID_NGS_infographic.pdf</a:t>
            </a:r>
            <a:r>
              <a:rPr lang="en-US" sz="1600" dirty="0"/>
              <a:t> </a:t>
            </a:r>
          </a:p>
          <a:p>
            <a:pPr marL="742950" lvl="1" indent="-228600">
              <a:lnSpc>
                <a:spcPct val="90000"/>
              </a:lnSpc>
              <a:spcAft>
                <a:spcPts val="600"/>
              </a:spcAft>
              <a:buFont typeface="Arial" panose="020B0604020202020204" pitchFamily="34" charset="0"/>
              <a:buChar char="•"/>
            </a:pPr>
            <a:endParaRPr lang="en-US" sz="1600" dirty="0"/>
          </a:p>
        </p:txBody>
      </p:sp>
      <p:pic>
        <p:nvPicPr>
          <p:cNvPr id="9" name="Picture 8" descr="DPH Logo">
            <a:extLst>
              <a:ext uri="{FF2B5EF4-FFF2-40B4-BE49-F238E27FC236}">
                <a16:creationId xmlns:a16="http://schemas.microsoft.com/office/drawing/2014/main" id="{32AA0696-4D36-1D50-910C-37A934CD7487}"/>
              </a:ext>
            </a:extLst>
          </p:cNvPr>
          <p:cNvPicPr>
            <a:picLocks noChangeAspect="1"/>
          </p:cNvPicPr>
          <p:nvPr/>
        </p:nvPicPr>
        <p:blipFill>
          <a:blip r:embed="rId7"/>
          <a:stretch>
            <a:fillRect/>
          </a:stretch>
        </p:blipFill>
        <p:spPr>
          <a:xfrm>
            <a:off x="-3399" y="6122912"/>
            <a:ext cx="2985972" cy="731520"/>
          </a:xfrm>
          <a:prstGeom prst="rect">
            <a:avLst/>
          </a:prstGeom>
        </p:spPr>
      </p:pic>
    </p:spTree>
    <p:extLst>
      <p:ext uri="{BB962C8B-B14F-4D97-AF65-F5344CB8AC3E}">
        <p14:creationId xmlns:p14="http://schemas.microsoft.com/office/powerpoint/2010/main" val="277433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3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FF9F3C8-7C24-F2CB-C5DF-D82B7F6058FC}"/>
              </a:ext>
            </a:extLst>
          </p:cNvPr>
          <p:cNvSpPr>
            <a:spLocks noGrp="1"/>
          </p:cNvSpPr>
          <p:nvPr>
            <p:ph type="title"/>
          </p:nvPr>
        </p:nvSpPr>
        <p:spPr>
          <a:xfrm>
            <a:off x="9093496" y="618681"/>
            <a:ext cx="2613872" cy="4794567"/>
          </a:xfrm>
        </p:spPr>
        <p:txBody>
          <a:bodyPr>
            <a:normAutofit/>
          </a:bodyPr>
          <a:lstStyle/>
          <a:p>
            <a:r>
              <a:rPr lang="en-US" sz="3600" dirty="0">
                <a:solidFill>
                  <a:srgbClr val="FFFFFF"/>
                </a:solidFill>
              </a:rPr>
              <a:t>Influenza</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gure outlining 4 influenza pandemics in the past century">
            <a:extLst>
              <a:ext uri="{FF2B5EF4-FFF2-40B4-BE49-F238E27FC236}">
                <a16:creationId xmlns:a16="http://schemas.microsoft.com/office/drawing/2014/main" id="{6E13A3BE-AD14-F473-0D81-72CA4E04EC20}"/>
              </a:ext>
            </a:extLst>
          </p:cNvPr>
          <p:cNvPicPr>
            <a:picLocks noChangeAspect="1"/>
          </p:cNvPicPr>
          <p:nvPr/>
        </p:nvPicPr>
        <p:blipFill rotWithShape="1">
          <a:blip r:embed="rId3"/>
          <a:srcRect t="3068"/>
          <a:stretch/>
        </p:blipFill>
        <p:spPr>
          <a:xfrm>
            <a:off x="792058" y="942538"/>
            <a:ext cx="7931527" cy="5324058"/>
          </a:xfrm>
          <a:prstGeom prst="rect">
            <a:avLst/>
          </a:prstGeom>
          <a:effectLst/>
        </p:spPr>
      </p:pic>
      <p:pic>
        <p:nvPicPr>
          <p:cNvPr id="2" name="Picture 1" descr="DPH Logo">
            <a:extLst>
              <a:ext uri="{FF2B5EF4-FFF2-40B4-BE49-F238E27FC236}">
                <a16:creationId xmlns:a16="http://schemas.microsoft.com/office/drawing/2014/main" id="{48F02E8B-81CF-6635-5A28-6D2FC593F152}"/>
              </a:ext>
            </a:extLst>
          </p:cNvPr>
          <p:cNvPicPr>
            <a:picLocks noChangeAspect="1"/>
          </p:cNvPicPr>
          <p:nvPr/>
        </p:nvPicPr>
        <p:blipFill>
          <a:blip r:embed="rId4"/>
          <a:stretch>
            <a:fillRect/>
          </a:stretch>
        </p:blipFill>
        <p:spPr>
          <a:xfrm>
            <a:off x="22228" y="6110426"/>
            <a:ext cx="2985972" cy="731520"/>
          </a:xfrm>
          <a:prstGeom prst="rect">
            <a:avLst/>
          </a:prstGeom>
        </p:spPr>
      </p:pic>
      <p:sp>
        <p:nvSpPr>
          <p:cNvPr id="6" name="TextBox 5">
            <a:extLst>
              <a:ext uri="{FF2B5EF4-FFF2-40B4-BE49-F238E27FC236}">
                <a16:creationId xmlns:a16="http://schemas.microsoft.com/office/drawing/2014/main" id="{27C1F2B5-9582-F103-4B7D-A80D901D0095}"/>
              </a:ext>
            </a:extLst>
          </p:cNvPr>
          <p:cNvSpPr txBox="1"/>
          <p:nvPr/>
        </p:nvSpPr>
        <p:spPr>
          <a:xfrm>
            <a:off x="4731599" y="6378802"/>
            <a:ext cx="7359185" cy="646331"/>
          </a:xfrm>
          <a:prstGeom prst="rect">
            <a:avLst/>
          </a:prstGeom>
          <a:noFill/>
        </p:spPr>
        <p:txBody>
          <a:bodyPr wrap="square">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https://www.cdc.gov/flu/pandemic-resources/basics/past-pandemics.html</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1403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05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7FDB04-F177-FA7E-AC08-6C1DF41AFFD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Estimated U.S. Influenza Burden</a:t>
            </a:r>
          </a:p>
        </p:txBody>
      </p:sp>
      <p:pic>
        <p:nvPicPr>
          <p:cNvPr id="6" name="Picture 5" descr="Estimated US Influenza Burden by season between 2010 and 2020">
            <a:extLst>
              <a:ext uri="{FF2B5EF4-FFF2-40B4-BE49-F238E27FC236}">
                <a16:creationId xmlns:a16="http://schemas.microsoft.com/office/drawing/2014/main" id="{C3AF3D34-1BC3-5D34-9D9C-35C307D1AFCE}"/>
              </a:ext>
            </a:extLst>
          </p:cNvPr>
          <p:cNvPicPr>
            <a:picLocks noChangeAspect="1"/>
          </p:cNvPicPr>
          <p:nvPr/>
        </p:nvPicPr>
        <p:blipFill>
          <a:blip r:embed="rId3"/>
          <a:stretch>
            <a:fillRect/>
          </a:stretch>
        </p:blipFill>
        <p:spPr>
          <a:xfrm>
            <a:off x="1395412" y="1310429"/>
            <a:ext cx="9675630" cy="3499696"/>
          </a:xfrm>
          <a:prstGeom prst="rect">
            <a:avLst/>
          </a:prstGeom>
        </p:spPr>
      </p:pic>
      <p:sp>
        <p:nvSpPr>
          <p:cNvPr id="8" name="TextBox 7">
            <a:extLst>
              <a:ext uri="{FF2B5EF4-FFF2-40B4-BE49-F238E27FC236}">
                <a16:creationId xmlns:a16="http://schemas.microsoft.com/office/drawing/2014/main" id="{EA603C05-8D83-8E9D-6683-E9C182D3B2D6}"/>
              </a:ext>
            </a:extLst>
          </p:cNvPr>
          <p:cNvSpPr txBox="1"/>
          <p:nvPr/>
        </p:nvSpPr>
        <p:spPr>
          <a:xfrm>
            <a:off x="1466088" y="4810125"/>
            <a:ext cx="6096000" cy="646331"/>
          </a:xfrm>
          <a:prstGeom prst="rect">
            <a:avLst/>
          </a:prstGeom>
          <a:noFill/>
        </p:spPr>
        <p:txBody>
          <a:bodyPr wrap="square">
            <a:spAutoFit/>
          </a:bodyPr>
          <a:lstStyle/>
          <a:p>
            <a:r>
              <a:rPr lang="en-US" dirty="0">
                <a:hlinkClick r:id="rId4"/>
              </a:rPr>
              <a:t>https://www.cdc.gov/flu/about/burden/index.html</a:t>
            </a:r>
            <a:endParaRPr lang="en-US" dirty="0"/>
          </a:p>
          <a:p>
            <a:endParaRPr lang="en-US" dirty="0"/>
          </a:p>
        </p:txBody>
      </p:sp>
      <p:pic>
        <p:nvPicPr>
          <p:cNvPr id="2" name="Picture 1">
            <a:extLst>
              <a:ext uri="{FF2B5EF4-FFF2-40B4-BE49-F238E27FC236}">
                <a16:creationId xmlns:a16="http://schemas.microsoft.com/office/drawing/2014/main" id="{0819D26F-3A9E-C2B6-C725-2327A270226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7012" y="5741402"/>
            <a:ext cx="2985972" cy="731520"/>
          </a:xfrm>
          <a:prstGeom prst="rect">
            <a:avLst/>
          </a:prstGeom>
        </p:spPr>
      </p:pic>
    </p:spTree>
    <p:extLst>
      <p:ext uri="{BB962C8B-B14F-4D97-AF65-F5344CB8AC3E}">
        <p14:creationId xmlns:p14="http://schemas.microsoft.com/office/powerpoint/2010/main" val="1816915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Smart art describing the pathway of an influenza positive specimen in the state public health labs">
            <a:extLst>
              <a:ext uri="{FF2B5EF4-FFF2-40B4-BE49-F238E27FC236}">
                <a16:creationId xmlns:a16="http://schemas.microsoft.com/office/drawing/2014/main" id="{70BE63B1-01B0-52BC-60D1-B62BCC42FE5A}"/>
              </a:ext>
            </a:extLst>
          </p:cNvPr>
          <p:cNvGraphicFramePr/>
          <p:nvPr>
            <p:extLst>
              <p:ext uri="{D42A27DB-BD31-4B8C-83A1-F6EECF244321}">
                <p14:modId xmlns:p14="http://schemas.microsoft.com/office/powerpoint/2010/main" val="3592091472"/>
              </p:ext>
            </p:extLst>
          </p:nvPr>
        </p:nvGraphicFramePr>
        <p:xfrm>
          <a:off x="1231900" y="367241"/>
          <a:ext cx="10655300" cy="5747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A6142CE-A0C6-A487-D2E2-41211BFE87AE}"/>
              </a:ext>
              <a:ext uri="{C183D7F6-B498-43B3-948B-1728B52AA6E4}">
                <adec:decorative xmlns:adec="http://schemas.microsoft.com/office/drawing/2017/decorative" val="1"/>
              </a:ext>
            </a:extLst>
          </p:cNvPr>
          <p:cNvSpPr/>
          <p:nvPr/>
        </p:nvSpPr>
        <p:spPr>
          <a:xfrm>
            <a:off x="5673181" y="2425156"/>
            <a:ext cx="502737" cy="5027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2E96441E-CE33-9399-C354-1FF28DA583D0}"/>
              </a:ext>
              <a:ext uri="{C183D7F6-B498-43B3-948B-1728B52AA6E4}">
                <adec:decorative xmlns:adec="http://schemas.microsoft.com/office/drawing/2017/decorative" val="1"/>
              </a:ext>
            </a:extLst>
          </p:cNvPr>
          <p:cNvSpPr/>
          <p:nvPr/>
        </p:nvSpPr>
        <p:spPr>
          <a:xfrm>
            <a:off x="6449576" y="2927893"/>
            <a:ext cx="219947" cy="2199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5">
            <a:extLst>
              <a:ext uri="{FF2B5EF4-FFF2-40B4-BE49-F238E27FC236}">
                <a16:creationId xmlns:a16="http://schemas.microsoft.com/office/drawing/2014/main" id="{D76EC640-6CF3-60CC-80D9-4AB2DAF1D227}"/>
              </a:ext>
              <a:ext uri="{C183D7F6-B498-43B3-948B-1728B52AA6E4}">
                <adec:decorative xmlns:adec="http://schemas.microsoft.com/office/drawing/2017/decorative" val="1"/>
              </a:ext>
            </a:extLst>
          </p:cNvPr>
          <p:cNvSpPr/>
          <p:nvPr/>
        </p:nvSpPr>
        <p:spPr>
          <a:xfrm>
            <a:off x="6948051" y="2622019"/>
            <a:ext cx="219947" cy="2199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itle 6">
            <a:extLst>
              <a:ext uri="{FF2B5EF4-FFF2-40B4-BE49-F238E27FC236}">
                <a16:creationId xmlns:a16="http://schemas.microsoft.com/office/drawing/2014/main" id="{60E25095-CC62-5A2C-FEB9-AB58D7CFF07B}"/>
              </a:ext>
            </a:extLst>
          </p:cNvPr>
          <p:cNvSpPr txBox="1">
            <a:spLocks noGrp="1"/>
          </p:cNvSpPr>
          <p:nvPr>
            <p:ph type="title" idx="4294967295"/>
          </p:nvPr>
        </p:nvSpPr>
        <p:spPr>
          <a:xfrm>
            <a:off x="714375" y="360000"/>
            <a:ext cx="6043642"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Pathway of influenza clinical specimens</a:t>
            </a:r>
          </a:p>
        </p:txBody>
      </p:sp>
      <p:pic>
        <p:nvPicPr>
          <p:cNvPr id="8" name="Picture 7" descr="DPH Logo">
            <a:extLst>
              <a:ext uri="{FF2B5EF4-FFF2-40B4-BE49-F238E27FC236}">
                <a16:creationId xmlns:a16="http://schemas.microsoft.com/office/drawing/2014/main" id="{FD407D03-FBD3-35BC-95AA-45F38C3B0538}"/>
              </a:ext>
            </a:extLst>
          </p:cNvPr>
          <p:cNvPicPr>
            <a:picLocks noChangeAspect="1"/>
          </p:cNvPicPr>
          <p:nvPr/>
        </p:nvPicPr>
        <p:blipFill>
          <a:blip r:embed="rId8"/>
          <a:stretch>
            <a:fillRect/>
          </a:stretch>
        </p:blipFill>
        <p:spPr>
          <a:xfrm>
            <a:off x="0" y="6149170"/>
            <a:ext cx="2985972" cy="731520"/>
          </a:xfrm>
          <a:prstGeom prst="rect">
            <a:avLst/>
          </a:prstGeom>
        </p:spPr>
      </p:pic>
    </p:spTree>
    <p:extLst>
      <p:ext uri="{BB962C8B-B14F-4D97-AF65-F5344CB8AC3E}">
        <p14:creationId xmlns:p14="http://schemas.microsoft.com/office/powerpoint/2010/main" val="162198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86FDE-87F8-B523-C2E8-F7CCF65B5723}"/>
              </a:ext>
            </a:extLst>
          </p:cNvPr>
          <p:cNvSpPr>
            <a:spLocks noGrp="1"/>
          </p:cNvSpPr>
          <p:nvPr>
            <p:ph type="title"/>
          </p:nvPr>
        </p:nvSpPr>
        <p:spPr>
          <a:xfrm>
            <a:off x="630936" y="457200"/>
            <a:ext cx="4343400" cy="1929384"/>
          </a:xfrm>
        </p:spPr>
        <p:txBody>
          <a:bodyPr vert="horz" lIns="91440" tIns="45720" rIns="91440" bIns="45720" rtlCol="0" anchor="ctr">
            <a:normAutofit fontScale="90000"/>
          </a:bodyPr>
          <a:lstStyle/>
          <a:p>
            <a:r>
              <a:rPr lang="en-US" sz="4800" b="1" dirty="0"/>
              <a:t>Antigenic Characterization of Influenza</a:t>
            </a:r>
          </a:p>
        </p:txBody>
      </p:sp>
      <p:sp>
        <p:nvSpPr>
          <p:cNvPr id="30"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C43873-D478-B81C-D241-B47E0BFAB681}"/>
              </a:ext>
            </a:extLst>
          </p:cNvPr>
          <p:cNvSpPr txBox="1"/>
          <p:nvPr/>
        </p:nvSpPr>
        <p:spPr>
          <a:xfrm>
            <a:off x="5541263" y="457200"/>
            <a:ext cx="6007608" cy="1929384"/>
          </a:xfrm>
          <a:prstGeom prst="rect">
            <a:avLst/>
          </a:prstGeom>
        </p:spPr>
        <p:txBody>
          <a:bodyPr vert="horz" lIns="91440" tIns="45720" rIns="91440" bIns="45720" rtlCol="0" anchor="ctr">
            <a:normAutofit fontScale="92500" lnSpcReduction="10000"/>
          </a:bodyPr>
          <a:lstStyle/>
          <a:p>
            <a:pPr marL="285750" indent="-228600">
              <a:lnSpc>
                <a:spcPct val="90000"/>
              </a:lnSpc>
              <a:spcAft>
                <a:spcPts val="600"/>
              </a:spcAft>
              <a:buFont typeface="Arial" panose="020B0604020202020204" pitchFamily="34" charset="0"/>
              <a:buChar char="•"/>
            </a:pPr>
            <a:r>
              <a:rPr lang="en-US" sz="2400" dirty="0"/>
              <a:t>Assesses the degree of antigenic similarity between two viruses using a scale based on antibody dilution</a:t>
            </a:r>
          </a:p>
          <a:p>
            <a:pPr marL="285750" indent="-228600">
              <a:lnSpc>
                <a:spcPct val="90000"/>
              </a:lnSpc>
              <a:spcAft>
                <a:spcPts val="600"/>
              </a:spcAft>
              <a:buFont typeface="Arial" panose="020B0604020202020204" pitchFamily="34" charset="0"/>
              <a:buChar char="•"/>
            </a:pPr>
            <a:r>
              <a:rPr lang="en-US" sz="2400" dirty="0"/>
              <a:t>This test helps to select candidate vaccine viruses (CVVs), which can then be included in seasonal flu vaccines. </a:t>
            </a:r>
          </a:p>
        </p:txBody>
      </p:sp>
      <p:pic>
        <p:nvPicPr>
          <p:cNvPr id="5" name="Picture 4" descr="Table describing interpretation of hemagglutination testing">
            <a:extLst>
              <a:ext uri="{FF2B5EF4-FFF2-40B4-BE49-F238E27FC236}">
                <a16:creationId xmlns:a16="http://schemas.microsoft.com/office/drawing/2014/main" id="{EA64DA4F-D0E4-5F44-EE0D-25DE8CF42FC9}"/>
              </a:ext>
            </a:extLst>
          </p:cNvPr>
          <p:cNvPicPr>
            <a:picLocks noChangeAspect="1"/>
          </p:cNvPicPr>
          <p:nvPr/>
        </p:nvPicPr>
        <p:blipFill>
          <a:blip r:embed="rId3"/>
          <a:stretch>
            <a:fillRect/>
          </a:stretch>
        </p:blipFill>
        <p:spPr>
          <a:xfrm>
            <a:off x="485318" y="2569464"/>
            <a:ext cx="5430164" cy="3678936"/>
          </a:xfrm>
          <a:prstGeom prst="rect">
            <a:avLst/>
          </a:prstGeom>
        </p:spPr>
      </p:pic>
      <p:pic>
        <p:nvPicPr>
          <p:cNvPr id="7" name="Picture 6" descr="antigenic characterization example">
            <a:extLst>
              <a:ext uri="{FF2B5EF4-FFF2-40B4-BE49-F238E27FC236}">
                <a16:creationId xmlns:a16="http://schemas.microsoft.com/office/drawing/2014/main" id="{3D08642E-BB02-30FC-02B2-82F8311E5177}"/>
              </a:ext>
            </a:extLst>
          </p:cNvPr>
          <p:cNvPicPr>
            <a:picLocks noChangeAspect="1"/>
          </p:cNvPicPr>
          <p:nvPr/>
        </p:nvPicPr>
        <p:blipFill>
          <a:blip r:embed="rId4"/>
          <a:stretch>
            <a:fillRect/>
          </a:stretch>
        </p:blipFill>
        <p:spPr>
          <a:xfrm>
            <a:off x="5915482" y="4552950"/>
            <a:ext cx="5984765" cy="1541076"/>
          </a:xfrm>
          <a:prstGeom prst="rect">
            <a:avLst/>
          </a:prstGeom>
        </p:spPr>
      </p:pic>
      <p:pic>
        <p:nvPicPr>
          <p:cNvPr id="4" name="Picture 3" descr="DPH Logo">
            <a:extLst>
              <a:ext uri="{FF2B5EF4-FFF2-40B4-BE49-F238E27FC236}">
                <a16:creationId xmlns:a16="http://schemas.microsoft.com/office/drawing/2014/main" id="{9899D481-8791-A3AA-369E-713B0FCF0735}"/>
              </a:ext>
            </a:extLst>
          </p:cNvPr>
          <p:cNvPicPr>
            <a:picLocks noChangeAspect="1"/>
          </p:cNvPicPr>
          <p:nvPr/>
        </p:nvPicPr>
        <p:blipFill>
          <a:blip r:embed="rId5"/>
          <a:stretch>
            <a:fillRect/>
          </a:stretch>
        </p:blipFill>
        <p:spPr>
          <a:xfrm>
            <a:off x="0" y="6187440"/>
            <a:ext cx="2985972" cy="731520"/>
          </a:xfrm>
          <a:prstGeom prst="rect">
            <a:avLst/>
          </a:prstGeom>
        </p:spPr>
      </p:pic>
      <p:sp>
        <p:nvSpPr>
          <p:cNvPr id="8" name="TextBox 7">
            <a:extLst>
              <a:ext uri="{FF2B5EF4-FFF2-40B4-BE49-F238E27FC236}">
                <a16:creationId xmlns:a16="http://schemas.microsoft.com/office/drawing/2014/main" id="{72013793-2757-09B9-4E61-56A5582CB3C6}"/>
              </a:ext>
            </a:extLst>
          </p:cNvPr>
          <p:cNvSpPr txBox="1"/>
          <p:nvPr/>
        </p:nvSpPr>
        <p:spPr>
          <a:xfrm>
            <a:off x="6004217" y="5992189"/>
            <a:ext cx="6096000" cy="646331"/>
          </a:xfrm>
          <a:prstGeom prst="rect">
            <a:avLst/>
          </a:prstGeom>
          <a:noFill/>
        </p:spPr>
        <p:txBody>
          <a:bodyPr wrap="square">
            <a:spAutoFit/>
          </a:bodyPr>
          <a:lstStyle/>
          <a:p>
            <a:r>
              <a:rPr lang="en-US" dirty="0">
                <a:hlinkClick r:id="rId6"/>
              </a:rPr>
              <a:t>https://www.cdc.gov/flu/about/professionals/antigenic.htm</a:t>
            </a:r>
            <a:endParaRPr lang="en-US" dirty="0"/>
          </a:p>
          <a:p>
            <a:endParaRPr lang="en-US" dirty="0"/>
          </a:p>
        </p:txBody>
      </p:sp>
    </p:spTree>
    <p:extLst>
      <p:ext uri="{BB962C8B-B14F-4D97-AF65-F5344CB8AC3E}">
        <p14:creationId xmlns:p14="http://schemas.microsoft.com/office/powerpoint/2010/main" val="159930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31"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4AAEF-52FD-8971-4AE2-1F2093138AF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400" b="1" kern="1200">
                <a:solidFill>
                  <a:schemeClr val="tx1"/>
                </a:solidFill>
                <a:latin typeface="+mj-lt"/>
                <a:ea typeface="+mj-ea"/>
                <a:cs typeface="+mj-cs"/>
              </a:rPr>
              <a:t>Genetic Characterization of Influenza</a:t>
            </a:r>
          </a:p>
        </p:txBody>
      </p:sp>
      <p:sp>
        <p:nvSpPr>
          <p:cNvPr id="513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133249-41E3-704B-E496-98FBA979B973}"/>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500"/>
              <a:t>Determine how closely “related” or similar influenza viruses are to one another genetically</a:t>
            </a:r>
          </a:p>
          <a:p>
            <a:pPr marL="285750" indent="-228600">
              <a:lnSpc>
                <a:spcPct val="90000"/>
              </a:lnSpc>
              <a:spcAft>
                <a:spcPts val="600"/>
              </a:spcAft>
              <a:buFont typeface="Arial" panose="020B0604020202020204" pitchFamily="34" charset="0"/>
              <a:buChar char="•"/>
            </a:pPr>
            <a:r>
              <a:rPr lang="en-US" sz="1500"/>
              <a:t>Monitor how influenza viruses are evolving or changing over time</a:t>
            </a:r>
          </a:p>
          <a:p>
            <a:pPr marL="285750" indent="-228600">
              <a:lnSpc>
                <a:spcPct val="90000"/>
              </a:lnSpc>
              <a:spcAft>
                <a:spcPts val="600"/>
              </a:spcAft>
              <a:buFont typeface="Arial" panose="020B0604020202020204" pitchFamily="34" charset="0"/>
              <a:buChar char="•"/>
            </a:pPr>
            <a:r>
              <a:rPr lang="en-US" sz="1500"/>
              <a:t>Identify genetic changes that affect the virus’ properties. For example, to identify the specific changes that are associated with influenza viruses spreading more easily, causing more severe disease, or developing resistance to antiviral drugs.</a:t>
            </a:r>
          </a:p>
          <a:p>
            <a:pPr marL="285750" indent="-228600">
              <a:lnSpc>
                <a:spcPct val="90000"/>
              </a:lnSpc>
              <a:spcAft>
                <a:spcPts val="600"/>
              </a:spcAft>
              <a:buFont typeface="Arial" panose="020B0604020202020204" pitchFamily="34" charset="0"/>
              <a:buChar char="•"/>
            </a:pPr>
            <a:r>
              <a:rPr lang="en-US" sz="1500"/>
              <a:t>Assess how well a flu vaccine might protect against a particular influenza virus based on its genetic similarity to the virus</a:t>
            </a:r>
          </a:p>
          <a:p>
            <a:pPr marL="285750" indent="-228600">
              <a:lnSpc>
                <a:spcPct val="90000"/>
              </a:lnSpc>
              <a:spcAft>
                <a:spcPts val="600"/>
              </a:spcAft>
              <a:buFont typeface="Arial" panose="020B0604020202020204" pitchFamily="34" charset="0"/>
              <a:buChar char="•"/>
            </a:pPr>
            <a:r>
              <a:rPr lang="en-US" sz="1500"/>
              <a:t>Monitor for genetic changes in influenza viruses circulating in animal populations that could enable them to infect humans.</a:t>
            </a:r>
          </a:p>
        </p:txBody>
      </p:sp>
      <p:pic>
        <p:nvPicPr>
          <p:cNvPr id="5122" name="Picture 2" descr="Figure. 1 phylogenetic tree.">
            <a:extLst>
              <a:ext uri="{FF2B5EF4-FFF2-40B4-BE49-F238E27FC236}">
                <a16:creationId xmlns:a16="http://schemas.microsoft.com/office/drawing/2014/main" id="{AE70668E-68D3-4E06-CEAE-135FD2E53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477420"/>
            <a:ext cx="5458968" cy="3903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PH Logo">
            <a:extLst>
              <a:ext uri="{FF2B5EF4-FFF2-40B4-BE49-F238E27FC236}">
                <a16:creationId xmlns:a16="http://schemas.microsoft.com/office/drawing/2014/main" id="{CDA19F5C-93AA-191A-2173-7AE5D401A666}"/>
              </a:ext>
            </a:extLst>
          </p:cNvPr>
          <p:cNvPicPr>
            <a:picLocks noChangeAspect="1"/>
          </p:cNvPicPr>
          <p:nvPr/>
        </p:nvPicPr>
        <p:blipFill>
          <a:blip r:embed="rId4"/>
          <a:stretch>
            <a:fillRect/>
          </a:stretch>
        </p:blipFill>
        <p:spPr>
          <a:xfrm>
            <a:off x="-18288" y="6168245"/>
            <a:ext cx="2985972" cy="731520"/>
          </a:xfrm>
          <a:prstGeom prst="rect">
            <a:avLst/>
          </a:prstGeom>
        </p:spPr>
      </p:pic>
      <p:sp>
        <p:nvSpPr>
          <p:cNvPr id="5" name="TextBox 4">
            <a:extLst>
              <a:ext uri="{FF2B5EF4-FFF2-40B4-BE49-F238E27FC236}">
                <a16:creationId xmlns:a16="http://schemas.microsoft.com/office/drawing/2014/main" id="{047588F7-7365-CD37-9367-6C567E1E2314}"/>
              </a:ext>
            </a:extLst>
          </p:cNvPr>
          <p:cNvSpPr txBox="1"/>
          <p:nvPr/>
        </p:nvSpPr>
        <p:spPr>
          <a:xfrm>
            <a:off x="4923939" y="6417638"/>
            <a:ext cx="7809186" cy="646331"/>
          </a:xfrm>
          <a:prstGeom prst="rect">
            <a:avLst/>
          </a:prstGeom>
          <a:noFill/>
        </p:spPr>
        <p:txBody>
          <a:bodyPr wrap="square">
            <a:spAutoFit/>
          </a:bodyPr>
          <a:lstStyle/>
          <a:p>
            <a:r>
              <a:rPr lang="en-US" dirty="0">
                <a:hlinkClick r:id="rId5"/>
              </a:rPr>
              <a:t>https://www.cdc.gov/flu/about/professionals/genetic-characterization.htm</a:t>
            </a:r>
            <a:endParaRPr lang="en-US" dirty="0"/>
          </a:p>
          <a:p>
            <a:endParaRPr lang="en-US" dirty="0"/>
          </a:p>
        </p:txBody>
      </p:sp>
    </p:spTree>
    <p:extLst>
      <p:ext uri="{BB962C8B-B14F-4D97-AF65-F5344CB8AC3E}">
        <p14:creationId xmlns:p14="http://schemas.microsoft.com/office/powerpoint/2010/main" val="264691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D8288-E605-FFBC-8BB2-78A78569EB48}"/>
              </a:ext>
            </a:extLst>
          </p:cNvPr>
          <p:cNvSpPr>
            <a:spLocks noGrp="1"/>
          </p:cNvSpPr>
          <p:nvPr>
            <p:ph type="title"/>
          </p:nvPr>
        </p:nvSpPr>
        <p:spPr>
          <a:xfrm>
            <a:off x="1028700" y="1967266"/>
            <a:ext cx="2628900" cy="2547257"/>
          </a:xfrm>
          <a:noFill/>
        </p:spPr>
        <p:txBody>
          <a:bodyPr anchor="ctr">
            <a:normAutofit/>
          </a:bodyPr>
          <a:lstStyle/>
          <a:p>
            <a:pPr algn="ctr"/>
            <a:r>
              <a:rPr lang="en-US" sz="3600" b="1">
                <a:solidFill>
                  <a:srgbClr val="FFFFFF"/>
                </a:solidFill>
              </a:rPr>
              <a:t>Beyond subtyping</a:t>
            </a:r>
          </a:p>
        </p:txBody>
      </p:sp>
      <p:pic>
        <p:nvPicPr>
          <p:cNvPr id="5" name="Picture 4" descr="CDC yearly lab work on flu viruses infographic">
            <a:extLst>
              <a:ext uri="{FF2B5EF4-FFF2-40B4-BE49-F238E27FC236}">
                <a16:creationId xmlns:a16="http://schemas.microsoft.com/office/drawing/2014/main" id="{CDE24BD3-E210-9C7D-32B2-5B6120AD440F}"/>
              </a:ext>
            </a:extLst>
          </p:cNvPr>
          <p:cNvPicPr>
            <a:picLocks noChangeAspect="1"/>
          </p:cNvPicPr>
          <p:nvPr/>
        </p:nvPicPr>
        <p:blipFill>
          <a:blip r:embed="rId3"/>
          <a:stretch>
            <a:fillRect/>
          </a:stretch>
        </p:blipFill>
        <p:spPr>
          <a:xfrm>
            <a:off x="4777316" y="800314"/>
            <a:ext cx="6780700" cy="5255042"/>
          </a:xfrm>
          <a:prstGeom prst="rect">
            <a:avLst/>
          </a:prstGeom>
        </p:spPr>
      </p:pic>
      <p:pic>
        <p:nvPicPr>
          <p:cNvPr id="3" name="Picture 2" descr="DPH Logo">
            <a:extLst>
              <a:ext uri="{FF2B5EF4-FFF2-40B4-BE49-F238E27FC236}">
                <a16:creationId xmlns:a16="http://schemas.microsoft.com/office/drawing/2014/main" id="{53E9A867-196A-1EA8-CF1F-793C70A0A1D8}"/>
              </a:ext>
            </a:extLst>
          </p:cNvPr>
          <p:cNvPicPr>
            <a:picLocks noChangeAspect="1"/>
          </p:cNvPicPr>
          <p:nvPr/>
        </p:nvPicPr>
        <p:blipFill>
          <a:blip r:embed="rId4"/>
          <a:stretch>
            <a:fillRect/>
          </a:stretch>
        </p:blipFill>
        <p:spPr>
          <a:xfrm>
            <a:off x="0" y="6191150"/>
            <a:ext cx="2985972" cy="731520"/>
          </a:xfrm>
          <a:prstGeom prst="rect">
            <a:avLst/>
          </a:prstGeom>
        </p:spPr>
      </p:pic>
      <p:sp>
        <p:nvSpPr>
          <p:cNvPr id="6" name="TextBox 5">
            <a:extLst>
              <a:ext uri="{FF2B5EF4-FFF2-40B4-BE49-F238E27FC236}">
                <a16:creationId xmlns:a16="http://schemas.microsoft.com/office/drawing/2014/main" id="{6EACC8DE-21C6-C9E3-317D-3AF553AE2FA4}"/>
              </a:ext>
            </a:extLst>
          </p:cNvPr>
          <p:cNvSpPr txBox="1"/>
          <p:nvPr/>
        </p:nvSpPr>
        <p:spPr>
          <a:xfrm>
            <a:off x="3384331" y="6021971"/>
            <a:ext cx="9753600" cy="369332"/>
          </a:xfrm>
          <a:prstGeom prst="rect">
            <a:avLst/>
          </a:prstGeom>
          <a:noFill/>
        </p:spPr>
        <p:txBody>
          <a:bodyPr wrap="square">
            <a:spAutoFit/>
          </a:bodyPr>
          <a:lstStyle/>
          <a:p>
            <a:r>
              <a:rPr lang="en-US" dirty="0">
                <a:hlinkClick r:id="rId5"/>
              </a:rPr>
              <a:t>https://www.cdc.gov/flu/resource-center/freeresources/graphics/infographic-lab-work.htm</a:t>
            </a:r>
            <a:r>
              <a:rPr lang="en-US" dirty="0"/>
              <a:t> </a:t>
            </a:r>
          </a:p>
        </p:txBody>
      </p:sp>
    </p:spTree>
    <p:extLst>
      <p:ext uri="{BB962C8B-B14F-4D97-AF65-F5344CB8AC3E}">
        <p14:creationId xmlns:p14="http://schemas.microsoft.com/office/powerpoint/2010/main" val="386715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CFE75F-6390-4A13-A32B-2AA295CCA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F9E87-4D61-2004-C0E1-1B39B80A588C}"/>
              </a:ext>
            </a:extLst>
          </p:cNvPr>
          <p:cNvSpPr>
            <a:spLocks noGrp="1"/>
          </p:cNvSpPr>
          <p:nvPr>
            <p:ph type="title"/>
          </p:nvPr>
        </p:nvSpPr>
        <p:spPr>
          <a:xfrm>
            <a:off x="4328482" y="803841"/>
            <a:ext cx="3505200" cy="3114698"/>
          </a:xfrm>
        </p:spPr>
        <p:txBody>
          <a:bodyPr vert="horz" lIns="91440" tIns="45720" rIns="91440" bIns="45720" rtlCol="0" anchor="b">
            <a:normAutofit/>
          </a:bodyPr>
          <a:lstStyle/>
          <a:p>
            <a:pPr algn="ctr"/>
            <a:r>
              <a:rPr lang="en-US" sz="5600" b="1" dirty="0">
                <a:solidFill>
                  <a:schemeClr val="bg1"/>
                </a:solidFill>
              </a:rPr>
              <a:t>pandemic</a:t>
            </a:r>
            <a:br>
              <a:rPr lang="en-US" sz="5600" b="1" dirty="0">
                <a:solidFill>
                  <a:schemeClr val="bg1"/>
                </a:solidFill>
              </a:rPr>
            </a:br>
            <a:r>
              <a:rPr lang="en-US" sz="5600" b="1" dirty="0">
                <a:solidFill>
                  <a:schemeClr val="bg1"/>
                </a:solidFill>
              </a:rPr>
              <a:t>aftermath </a:t>
            </a:r>
            <a:br>
              <a:rPr lang="en-US" sz="5600" dirty="0">
                <a:solidFill>
                  <a:schemeClr val="bg1"/>
                </a:solidFill>
              </a:rPr>
            </a:br>
            <a:endParaRPr lang="en-US" sz="5600" dirty="0">
              <a:solidFill>
                <a:schemeClr val="bg1"/>
              </a:solidFill>
            </a:endParaRPr>
          </a:p>
        </p:txBody>
      </p:sp>
      <p:grpSp>
        <p:nvGrpSpPr>
          <p:cNvPr id="15" name="Group 14">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6" name="Group 15">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0" name="Freeform: Shape 19">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8" name="Freeform: Shape 17">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23" name="Group 22">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4" name="Group 23">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8" name="Freeform: Shape 27">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6" name="Freeform: Shape 25">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5" name="Group 64">
            <a:extLst>
              <a:ext uri="{FF2B5EF4-FFF2-40B4-BE49-F238E27FC236}">
                <a16:creationId xmlns:a16="http://schemas.microsoft.com/office/drawing/2014/main" id="{B015F286-1A31-71E9-1CBA-F97B01D4C00C}"/>
              </a:ext>
              <a:ext uri="{C183D7F6-B498-43B3-948B-1728B52AA6E4}">
                <adec:decorative xmlns:adec="http://schemas.microsoft.com/office/drawing/2017/decorative" val="1"/>
              </a:ext>
            </a:extLst>
          </p:cNvPr>
          <p:cNvGrpSpPr/>
          <p:nvPr/>
        </p:nvGrpSpPr>
        <p:grpSpPr>
          <a:xfrm>
            <a:off x="1649023" y="2938555"/>
            <a:ext cx="1323761" cy="1192798"/>
            <a:chOff x="1649023" y="2938555"/>
            <a:chExt cx="1323761" cy="1192798"/>
          </a:xfrm>
        </p:grpSpPr>
        <p:sp>
          <p:nvSpPr>
            <p:cNvPr id="9" name="Freeform: Shape 8">
              <a:extLst>
                <a:ext uri="{FF2B5EF4-FFF2-40B4-BE49-F238E27FC236}">
                  <a16:creationId xmlns:a16="http://schemas.microsoft.com/office/drawing/2014/main" id="{8A33CF30-C615-50D9-D7F8-33A03325EA48}"/>
                </a:ext>
                <a:ext uri="{C183D7F6-B498-43B3-948B-1728B52AA6E4}">
                  <adec:decorative xmlns:adec="http://schemas.microsoft.com/office/drawing/2017/decorative" val="1"/>
                </a:ext>
              </a:extLst>
            </p:cNvPr>
            <p:cNvSpPr/>
            <p:nvPr/>
          </p:nvSpPr>
          <p:spPr>
            <a:xfrm>
              <a:off x="1649023" y="2938555"/>
              <a:ext cx="397422" cy="367859"/>
            </a:xfrm>
            <a:custGeom>
              <a:avLst/>
              <a:gdLst>
                <a:gd name="connsiteX0" fmla="*/ 356160 w 397422"/>
                <a:gd name="connsiteY0" fmla="*/ 102332 h 367859"/>
                <a:gd name="connsiteX1" fmla="*/ 396347 w 397422"/>
                <a:gd name="connsiteY1" fmla="*/ 41263 h 367859"/>
                <a:gd name="connsiteX2" fmla="*/ 335278 w 397422"/>
                <a:gd name="connsiteY2" fmla="*/ 1075 h 367859"/>
                <a:gd name="connsiteX3" fmla="*/ 2872 w 397422"/>
                <a:gd name="connsiteY3" fmla="*/ 299212 h 367859"/>
                <a:gd name="connsiteX4" fmla="*/ 34737 w 397422"/>
                <a:gd name="connsiteY4" fmla="*/ 364985 h 367859"/>
                <a:gd name="connsiteX5" fmla="*/ 100510 w 397422"/>
                <a:gd name="connsiteY5" fmla="*/ 333146 h 367859"/>
                <a:gd name="connsiteX6" fmla="*/ 356160 w 397422"/>
                <a:gd name="connsiteY6" fmla="*/ 102332 h 36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422" h="367859">
                  <a:moveTo>
                    <a:pt x="356160" y="102332"/>
                  </a:moveTo>
                  <a:cubicBezTo>
                    <a:pt x="384120" y="96567"/>
                    <a:pt x="402113" y="69224"/>
                    <a:pt x="396347" y="41263"/>
                  </a:cubicBezTo>
                  <a:cubicBezTo>
                    <a:pt x="390581" y="13302"/>
                    <a:pt x="363238" y="-4690"/>
                    <a:pt x="335278" y="1075"/>
                  </a:cubicBezTo>
                  <a:cubicBezTo>
                    <a:pt x="325224" y="3143"/>
                    <a:pt x="87924" y="54288"/>
                    <a:pt x="2872" y="299212"/>
                  </a:cubicBezTo>
                  <a:cubicBezTo>
                    <a:pt x="-6486" y="326175"/>
                    <a:pt x="7779" y="355620"/>
                    <a:pt x="34737" y="364985"/>
                  </a:cubicBezTo>
                  <a:cubicBezTo>
                    <a:pt x="61693" y="374346"/>
                    <a:pt x="91132" y="360093"/>
                    <a:pt x="100510" y="333146"/>
                  </a:cubicBezTo>
                  <a:cubicBezTo>
                    <a:pt x="142135" y="218545"/>
                    <a:pt x="237915" y="132069"/>
                    <a:pt x="356160" y="102332"/>
                  </a:cubicBezTo>
                  <a:close/>
                </a:path>
              </a:pathLst>
            </a:custGeom>
            <a:solidFill>
              <a:schemeClr val="bg1"/>
            </a:solidFill>
            <a:ln w="2579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1E47DD1-6E95-7E95-00F3-F9EEA090CC1D}"/>
                </a:ext>
              </a:extLst>
            </p:cNvPr>
            <p:cNvSpPr/>
            <p:nvPr/>
          </p:nvSpPr>
          <p:spPr>
            <a:xfrm>
              <a:off x="2520964" y="3031041"/>
              <a:ext cx="451820" cy="290411"/>
            </a:xfrm>
            <a:custGeom>
              <a:avLst/>
              <a:gdLst>
                <a:gd name="connsiteX0" fmla="*/ 443523 w 451820"/>
                <a:gd name="connsiteY0" fmla="*/ 210629 h 290411"/>
                <a:gd name="connsiteX1" fmla="*/ 49737 w 451820"/>
                <a:gd name="connsiteY1" fmla="*/ 77 h 290411"/>
                <a:gd name="connsiteX2" fmla="*/ 39 w 451820"/>
                <a:gd name="connsiteY2" fmla="*/ 53755 h 290411"/>
                <a:gd name="connsiteX3" fmla="*/ 53717 w 451820"/>
                <a:gd name="connsiteY3" fmla="*/ 103453 h 290411"/>
                <a:gd name="connsiteX4" fmla="*/ 356713 w 451820"/>
                <a:gd name="connsiteY4" fmla="*/ 266788 h 290411"/>
                <a:gd name="connsiteX5" fmla="*/ 428197 w 451820"/>
                <a:gd name="connsiteY5" fmla="*/ 282113 h 290411"/>
                <a:gd name="connsiteX6" fmla="*/ 443523 w 451820"/>
                <a:gd name="connsiteY6" fmla="*/ 210629 h 29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20" h="290411">
                  <a:moveTo>
                    <a:pt x="443523" y="210629"/>
                  </a:moveTo>
                  <a:cubicBezTo>
                    <a:pt x="302647" y="-7056"/>
                    <a:pt x="60023" y="-207"/>
                    <a:pt x="49737" y="77"/>
                  </a:cubicBezTo>
                  <a:cubicBezTo>
                    <a:pt x="21190" y="1176"/>
                    <a:pt x="-1059" y="25208"/>
                    <a:pt x="39" y="53755"/>
                  </a:cubicBezTo>
                  <a:cubicBezTo>
                    <a:pt x="1137" y="82303"/>
                    <a:pt x="25170" y="104552"/>
                    <a:pt x="53717" y="103453"/>
                  </a:cubicBezTo>
                  <a:cubicBezTo>
                    <a:pt x="175427" y="104772"/>
                    <a:pt x="288709" y="165838"/>
                    <a:pt x="356713" y="266788"/>
                  </a:cubicBezTo>
                  <a:cubicBezTo>
                    <a:pt x="372222" y="290761"/>
                    <a:pt x="404224" y="297622"/>
                    <a:pt x="428197" y="282113"/>
                  </a:cubicBezTo>
                  <a:cubicBezTo>
                    <a:pt x="452170" y="266604"/>
                    <a:pt x="459032" y="234602"/>
                    <a:pt x="443523" y="210629"/>
                  </a:cubicBezTo>
                  <a:close/>
                </a:path>
              </a:pathLst>
            </a:custGeom>
            <a:solidFill>
              <a:schemeClr val="bg1"/>
            </a:solidFill>
            <a:ln w="2579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FE663AB-FB13-CEF1-DA18-E4DBA1F86570}"/>
                </a:ext>
              </a:extLst>
            </p:cNvPr>
            <p:cNvSpPr/>
            <p:nvPr/>
          </p:nvSpPr>
          <p:spPr>
            <a:xfrm>
              <a:off x="1761336" y="3627547"/>
              <a:ext cx="1163894" cy="503806"/>
            </a:xfrm>
            <a:custGeom>
              <a:avLst/>
              <a:gdLst>
                <a:gd name="connsiteX0" fmla="*/ 1111302 w 1163894"/>
                <a:gd name="connsiteY0" fmla="*/ 1 h 503806"/>
                <a:gd name="connsiteX1" fmla="*/ 1060570 w 1163894"/>
                <a:gd name="connsiteY1" fmla="*/ 52568 h 503806"/>
                <a:gd name="connsiteX2" fmla="*/ 957426 w 1163894"/>
                <a:gd name="connsiteY2" fmla="*/ 288033 h 503806"/>
                <a:gd name="connsiteX3" fmla="*/ 769824 w 1163894"/>
                <a:gd name="connsiteY3" fmla="*/ 286327 h 503806"/>
                <a:gd name="connsiteX4" fmla="*/ 554001 w 1163894"/>
                <a:gd name="connsiteY4" fmla="*/ 258519 h 503806"/>
                <a:gd name="connsiteX5" fmla="*/ 371128 w 1163894"/>
                <a:gd name="connsiteY5" fmla="*/ 350472 h 503806"/>
                <a:gd name="connsiteX6" fmla="*/ 261498 w 1163894"/>
                <a:gd name="connsiteY6" fmla="*/ 400325 h 503806"/>
                <a:gd name="connsiteX7" fmla="*/ 94985 w 1163894"/>
                <a:gd name="connsiteY7" fmla="*/ 308656 h 503806"/>
                <a:gd name="connsiteX8" fmla="*/ 23453 w 1163894"/>
                <a:gd name="connsiteY8" fmla="*/ 293607 h 503806"/>
                <a:gd name="connsiteX9" fmla="*/ 7115 w 1163894"/>
                <a:gd name="connsiteY9" fmla="*/ 363058 h 503806"/>
                <a:gd name="connsiteX10" fmla="*/ 261420 w 1163894"/>
                <a:gd name="connsiteY10" fmla="*/ 503753 h 503806"/>
                <a:gd name="connsiteX11" fmla="*/ 441605 w 1163894"/>
                <a:gd name="connsiteY11" fmla="*/ 426092 h 503806"/>
                <a:gd name="connsiteX12" fmla="*/ 568112 w 1163894"/>
                <a:gd name="connsiteY12" fmla="*/ 360965 h 503806"/>
                <a:gd name="connsiteX13" fmla="*/ 738036 w 1163894"/>
                <a:gd name="connsiteY13" fmla="*/ 384767 h 503806"/>
                <a:gd name="connsiteX14" fmla="*/ 1002007 w 1163894"/>
                <a:gd name="connsiteY14" fmla="*/ 381330 h 503806"/>
                <a:gd name="connsiteX15" fmla="*/ 1163868 w 1163894"/>
                <a:gd name="connsiteY15" fmla="*/ 50526 h 503806"/>
                <a:gd name="connsiteX16" fmla="*/ 1111302 w 1163894"/>
                <a:gd name="connsiteY16" fmla="*/ 1 h 50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3894" h="503806">
                  <a:moveTo>
                    <a:pt x="1111302" y="1"/>
                  </a:moveTo>
                  <a:cubicBezTo>
                    <a:pt x="1082783" y="525"/>
                    <a:pt x="1060081" y="24049"/>
                    <a:pt x="1060570" y="52568"/>
                  </a:cubicBezTo>
                  <a:cubicBezTo>
                    <a:pt x="1061371" y="103920"/>
                    <a:pt x="1044443" y="246398"/>
                    <a:pt x="957426" y="288033"/>
                  </a:cubicBezTo>
                  <a:cubicBezTo>
                    <a:pt x="884081" y="323155"/>
                    <a:pt x="836140" y="307700"/>
                    <a:pt x="769824" y="286327"/>
                  </a:cubicBezTo>
                  <a:cubicBezTo>
                    <a:pt x="701245" y="259529"/>
                    <a:pt x="627134" y="249980"/>
                    <a:pt x="554001" y="258519"/>
                  </a:cubicBezTo>
                  <a:cubicBezTo>
                    <a:pt x="484160" y="266825"/>
                    <a:pt x="419446" y="299365"/>
                    <a:pt x="371128" y="350472"/>
                  </a:cubicBezTo>
                  <a:cubicBezTo>
                    <a:pt x="337867" y="381485"/>
                    <a:pt x="317760" y="400325"/>
                    <a:pt x="261498" y="400325"/>
                  </a:cubicBezTo>
                  <a:cubicBezTo>
                    <a:pt x="194476" y="398345"/>
                    <a:pt x="132502" y="364229"/>
                    <a:pt x="94985" y="308656"/>
                  </a:cubicBezTo>
                  <a:cubicBezTo>
                    <a:pt x="79388" y="284748"/>
                    <a:pt x="47362" y="278010"/>
                    <a:pt x="23453" y="293607"/>
                  </a:cubicBezTo>
                  <a:cubicBezTo>
                    <a:pt x="341" y="308685"/>
                    <a:pt x="-6851" y="339258"/>
                    <a:pt x="7115" y="363058"/>
                  </a:cubicBezTo>
                  <a:cubicBezTo>
                    <a:pt x="63693" y="448811"/>
                    <a:pt x="158713" y="501380"/>
                    <a:pt x="261420" y="503753"/>
                  </a:cubicBezTo>
                  <a:cubicBezTo>
                    <a:pt x="329902" y="505216"/>
                    <a:pt x="395644" y="476878"/>
                    <a:pt x="441605" y="426092"/>
                  </a:cubicBezTo>
                  <a:cubicBezTo>
                    <a:pt x="474429" y="389693"/>
                    <a:pt x="519416" y="366534"/>
                    <a:pt x="568112" y="360965"/>
                  </a:cubicBezTo>
                  <a:cubicBezTo>
                    <a:pt x="625847" y="354858"/>
                    <a:pt x="684200" y="363032"/>
                    <a:pt x="738036" y="384767"/>
                  </a:cubicBezTo>
                  <a:cubicBezTo>
                    <a:pt x="809934" y="408027"/>
                    <a:pt x="891498" y="434232"/>
                    <a:pt x="1002007" y="381330"/>
                  </a:cubicBezTo>
                  <a:cubicBezTo>
                    <a:pt x="1166970" y="302324"/>
                    <a:pt x="1164049" y="60864"/>
                    <a:pt x="1163868" y="50526"/>
                  </a:cubicBezTo>
                  <a:cubicBezTo>
                    <a:pt x="1162904" y="22234"/>
                    <a:pt x="1139609" y="-154"/>
                    <a:pt x="1111302" y="1"/>
                  </a:cubicBezTo>
                  <a:close/>
                </a:path>
              </a:pathLst>
            </a:custGeom>
            <a:solidFill>
              <a:schemeClr val="bg1"/>
            </a:solidFill>
            <a:ln w="257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FC92C62-8387-BD0F-BA93-82874BDBD433}"/>
                </a:ext>
              </a:extLst>
            </p:cNvPr>
            <p:cNvSpPr/>
            <p:nvPr/>
          </p:nvSpPr>
          <p:spPr>
            <a:xfrm>
              <a:off x="1838385" y="3394951"/>
              <a:ext cx="310128" cy="310128"/>
            </a:xfrm>
            <a:custGeom>
              <a:avLst/>
              <a:gdLst>
                <a:gd name="connsiteX0" fmla="*/ 310129 w 310128"/>
                <a:gd name="connsiteY0" fmla="*/ 155064 h 310128"/>
                <a:gd name="connsiteX1" fmla="*/ 155064 w 310128"/>
                <a:gd name="connsiteY1" fmla="*/ 310129 h 310128"/>
                <a:gd name="connsiteX2" fmla="*/ 0 w 310128"/>
                <a:gd name="connsiteY2" fmla="*/ 155064 h 310128"/>
                <a:gd name="connsiteX3" fmla="*/ 155064 w 310128"/>
                <a:gd name="connsiteY3" fmla="*/ 0 h 310128"/>
                <a:gd name="connsiteX4" fmla="*/ 310129 w 310128"/>
                <a:gd name="connsiteY4" fmla="*/ 155064 h 310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28" h="310128">
                  <a:moveTo>
                    <a:pt x="310129" y="155064"/>
                  </a:moveTo>
                  <a:cubicBezTo>
                    <a:pt x="310129" y="240704"/>
                    <a:pt x="240704" y="310129"/>
                    <a:pt x="155064" y="310129"/>
                  </a:cubicBezTo>
                  <a:cubicBezTo>
                    <a:pt x="69425" y="310129"/>
                    <a:pt x="0" y="240704"/>
                    <a:pt x="0" y="155064"/>
                  </a:cubicBezTo>
                  <a:cubicBezTo>
                    <a:pt x="0" y="69425"/>
                    <a:pt x="69425" y="0"/>
                    <a:pt x="155064" y="0"/>
                  </a:cubicBezTo>
                  <a:cubicBezTo>
                    <a:pt x="240704" y="0"/>
                    <a:pt x="310129" y="69425"/>
                    <a:pt x="310129" y="155064"/>
                  </a:cubicBezTo>
                  <a:close/>
                </a:path>
              </a:pathLst>
            </a:custGeom>
            <a:solidFill>
              <a:schemeClr val="bg1"/>
            </a:solidFill>
            <a:ln w="2579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04BA87C-A052-946B-87AB-6A281324892A}"/>
                </a:ext>
              </a:extLst>
            </p:cNvPr>
            <p:cNvSpPr/>
            <p:nvPr/>
          </p:nvSpPr>
          <p:spPr>
            <a:xfrm>
              <a:off x="2368141" y="3267488"/>
              <a:ext cx="464692" cy="256712"/>
            </a:xfrm>
            <a:custGeom>
              <a:avLst/>
              <a:gdLst>
                <a:gd name="connsiteX0" fmla="*/ 23152 w 464692"/>
                <a:gd name="connsiteY0" fmla="*/ 184888 h 256712"/>
                <a:gd name="connsiteX1" fmla="*/ 74235 w 464692"/>
                <a:gd name="connsiteY1" fmla="*/ 164986 h 256712"/>
                <a:gd name="connsiteX2" fmla="*/ 74245 w 464692"/>
                <a:gd name="connsiteY2" fmla="*/ 164963 h 256712"/>
                <a:gd name="connsiteX3" fmla="*/ 87452 w 464692"/>
                <a:gd name="connsiteY3" fmla="*/ 142788 h 256712"/>
                <a:gd name="connsiteX4" fmla="*/ 268042 w 464692"/>
                <a:gd name="connsiteY4" fmla="*/ 252401 h 256712"/>
                <a:gd name="connsiteX5" fmla="*/ 377654 w 464692"/>
                <a:gd name="connsiteY5" fmla="*/ 142788 h 256712"/>
                <a:gd name="connsiteX6" fmla="*/ 390886 w 464692"/>
                <a:gd name="connsiteY6" fmla="*/ 164963 h 256712"/>
                <a:gd name="connsiteX7" fmla="*/ 442518 w 464692"/>
                <a:gd name="connsiteY7" fmla="*/ 183397 h 256712"/>
                <a:gd name="connsiteX8" fmla="*/ 461906 w 464692"/>
                <a:gd name="connsiteY8" fmla="*/ 133950 h 256712"/>
                <a:gd name="connsiteX9" fmla="*/ 232566 w 464692"/>
                <a:gd name="connsiteY9" fmla="*/ 0 h 256712"/>
                <a:gd name="connsiteX10" fmla="*/ 3226 w 464692"/>
                <a:gd name="connsiteY10" fmla="*/ 133950 h 256712"/>
                <a:gd name="connsiteX11" fmla="*/ 23152 w 464692"/>
                <a:gd name="connsiteY11" fmla="*/ 184888 h 25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692" h="256712">
                  <a:moveTo>
                    <a:pt x="23152" y="184888"/>
                  </a:moveTo>
                  <a:cubicBezTo>
                    <a:pt x="42754" y="193499"/>
                    <a:pt x="65624" y="184588"/>
                    <a:pt x="74235" y="164986"/>
                  </a:cubicBezTo>
                  <a:cubicBezTo>
                    <a:pt x="74238" y="164978"/>
                    <a:pt x="74243" y="164970"/>
                    <a:pt x="74245" y="164963"/>
                  </a:cubicBezTo>
                  <a:cubicBezTo>
                    <a:pt x="77822" y="157111"/>
                    <a:pt x="82252" y="149673"/>
                    <a:pt x="87452" y="142788"/>
                  </a:cubicBezTo>
                  <a:cubicBezTo>
                    <a:pt x="107052" y="222926"/>
                    <a:pt x="187905" y="272001"/>
                    <a:pt x="268042" y="252401"/>
                  </a:cubicBezTo>
                  <a:cubicBezTo>
                    <a:pt x="322162" y="239163"/>
                    <a:pt x="364417" y="196908"/>
                    <a:pt x="377654" y="142788"/>
                  </a:cubicBezTo>
                  <a:cubicBezTo>
                    <a:pt x="382872" y="149668"/>
                    <a:pt x="387310" y="157103"/>
                    <a:pt x="390886" y="164963"/>
                  </a:cubicBezTo>
                  <a:cubicBezTo>
                    <a:pt x="400053" y="184312"/>
                    <a:pt x="423168" y="192564"/>
                    <a:pt x="442518" y="183397"/>
                  </a:cubicBezTo>
                  <a:cubicBezTo>
                    <a:pt x="461030" y="174626"/>
                    <a:pt x="469522" y="152966"/>
                    <a:pt x="461906" y="133950"/>
                  </a:cubicBezTo>
                  <a:cubicBezTo>
                    <a:pt x="426758" y="53833"/>
                    <a:pt x="334572" y="0"/>
                    <a:pt x="232566" y="0"/>
                  </a:cubicBezTo>
                  <a:cubicBezTo>
                    <a:pt x="130559" y="0"/>
                    <a:pt x="38374" y="53833"/>
                    <a:pt x="3226" y="133950"/>
                  </a:cubicBezTo>
                  <a:cubicBezTo>
                    <a:pt x="-5285" y="153519"/>
                    <a:pt x="3621" y="176287"/>
                    <a:pt x="23152" y="184888"/>
                  </a:cubicBezTo>
                  <a:close/>
                </a:path>
              </a:pathLst>
            </a:custGeom>
            <a:solidFill>
              <a:schemeClr val="bg1"/>
            </a:solidFill>
            <a:ln w="25797"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5FD0CA6C-9A73-E8B8-4B24-59B9DE3800B1}"/>
              </a:ext>
              <a:ext uri="{C183D7F6-B498-43B3-948B-1728B52AA6E4}">
                <adec:decorative xmlns:adec="http://schemas.microsoft.com/office/drawing/2017/decorative" val="1"/>
              </a:ext>
            </a:extLst>
          </p:cNvPr>
          <p:cNvSpPr/>
          <p:nvPr/>
        </p:nvSpPr>
        <p:spPr>
          <a:xfrm>
            <a:off x="6817286" y="4704600"/>
            <a:ext cx="553450" cy="189981"/>
          </a:xfrm>
          <a:custGeom>
            <a:avLst/>
            <a:gdLst>
              <a:gd name="connsiteX0" fmla="*/ 517940 w 553450"/>
              <a:gd name="connsiteY0" fmla="*/ 18728 h 189981"/>
              <a:gd name="connsiteX1" fmla="*/ 18256 w 553450"/>
              <a:gd name="connsiteY1" fmla="*/ 105527 h 189981"/>
              <a:gd name="connsiteX2" fmla="*/ 8872 w 553450"/>
              <a:gd name="connsiteY2" fmla="*/ 171214 h 189981"/>
              <a:gd name="connsiteX3" fmla="*/ 46407 w 553450"/>
              <a:gd name="connsiteY3" fmla="*/ 189981 h 189981"/>
              <a:gd name="connsiteX4" fmla="*/ 74558 w 553450"/>
              <a:gd name="connsiteY4" fmla="*/ 180597 h 189981"/>
              <a:gd name="connsiteX5" fmla="*/ 494480 w 553450"/>
              <a:gd name="connsiteY5" fmla="*/ 110219 h 189981"/>
              <a:gd name="connsiteX6" fmla="*/ 550783 w 553450"/>
              <a:gd name="connsiteY6" fmla="*/ 75030 h 189981"/>
              <a:gd name="connsiteX7" fmla="*/ 517940 w 553450"/>
              <a:gd name="connsiteY7" fmla="*/ 18728 h 18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450" h="189981">
                <a:moveTo>
                  <a:pt x="517940" y="18728"/>
                </a:moveTo>
                <a:cubicBezTo>
                  <a:pt x="224698" y="-51650"/>
                  <a:pt x="27639" y="98490"/>
                  <a:pt x="18256" y="105527"/>
                </a:cubicBezTo>
                <a:cubicBezTo>
                  <a:pt x="-2858" y="121949"/>
                  <a:pt x="-5204" y="150100"/>
                  <a:pt x="8872" y="171214"/>
                </a:cubicBezTo>
                <a:cubicBezTo>
                  <a:pt x="18256" y="182943"/>
                  <a:pt x="32331" y="189981"/>
                  <a:pt x="46407" y="189981"/>
                </a:cubicBezTo>
                <a:cubicBezTo>
                  <a:pt x="55791" y="189981"/>
                  <a:pt x="67520" y="187635"/>
                  <a:pt x="74558" y="180597"/>
                </a:cubicBezTo>
                <a:cubicBezTo>
                  <a:pt x="76904" y="178251"/>
                  <a:pt x="243465" y="51571"/>
                  <a:pt x="494480" y="110219"/>
                </a:cubicBezTo>
                <a:cubicBezTo>
                  <a:pt x="520286" y="117257"/>
                  <a:pt x="546091" y="100836"/>
                  <a:pt x="550783" y="75030"/>
                </a:cubicBezTo>
                <a:cubicBezTo>
                  <a:pt x="560167" y="49225"/>
                  <a:pt x="543745" y="23420"/>
                  <a:pt x="517940" y="18728"/>
                </a:cubicBezTo>
                <a:close/>
              </a:path>
            </a:pathLst>
          </a:custGeom>
          <a:solidFill>
            <a:schemeClr val="bg1"/>
          </a:solidFill>
          <a:ln w="2341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4ADED9-879A-2498-37C9-90E72DBC7B10}"/>
              </a:ext>
              <a:ext uri="{C183D7F6-B498-43B3-948B-1728B52AA6E4}">
                <adec:decorative xmlns:adec="http://schemas.microsoft.com/office/drawing/2017/decorative" val="1"/>
              </a:ext>
            </a:extLst>
          </p:cNvPr>
          <p:cNvSpPr/>
          <p:nvPr/>
        </p:nvSpPr>
        <p:spPr>
          <a:xfrm>
            <a:off x="6561067" y="4181417"/>
            <a:ext cx="281512" cy="281512"/>
          </a:xfrm>
          <a:custGeom>
            <a:avLst/>
            <a:gdLst>
              <a:gd name="connsiteX0" fmla="*/ 281512 w 281512"/>
              <a:gd name="connsiteY0" fmla="*/ 140756 h 281512"/>
              <a:gd name="connsiteX1" fmla="*/ 140756 w 281512"/>
              <a:gd name="connsiteY1" fmla="*/ 281512 h 281512"/>
              <a:gd name="connsiteX2" fmla="*/ 0 w 281512"/>
              <a:gd name="connsiteY2" fmla="*/ 140756 h 281512"/>
              <a:gd name="connsiteX3" fmla="*/ 140756 w 281512"/>
              <a:gd name="connsiteY3" fmla="*/ 0 h 281512"/>
              <a:gd name="connsiteX4" fmla="*/ 281512 w 281512"/>
              <a:gd name="connsiteY4" fmla="*/ 140756 h 28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12" h="281512">
                <a:moveTo>
                  <a:pt x="281512" y="140756"/>
                </a:moveTo>
                <a:cubicBezTo>
                  <a:pt x="281512" y="218494"/>
                  <a:pt x="218494" y="281512"/>
                  <a:pt x="140756" y="281512"/>
                </a:cubicBezTo>
                <a:cubicBezTo>
                  <a:pt x="63019" y="281512"/>
                  <a:pt x="0" y="218494"/>
                  <a:pt x="0" y="140756"/>
                </a:cubicBezTo>
                <a:cubicBezTo>
                  <a:pt x="0" y="63019"/>
                  <a:pt x="63019" y="0"/>
                  <a:pt x="140756" y="0"/>
                </a:cubicBezTo>
                <a:cubicBezTo>
                  <a:pt x="218494" y="0"/>
                  <a:pt x="281512" y="63019"/>
                  <a:pt x="281512" y="140756"/>
                </a:cubicBezTo>
                <a:close/>
              </a:path>
            </a:pathLst>
          </a:custGeom>
          <a:solidFill>
            <a:schemeClr val="bg1"/>
          </a:solidFill>
          <a:ln w="2341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FFCE5BA-AE3B-E552-DFDC-0757C90B0984}"/>
              </a:ext>
              <a:ext uri="{C183D7F6-B498-43B3-948B-1728B52AA6E4}">
                <adec:decorative xmlns:adec="http://schemas.microsoft.com/office/drawing/2017/decorative" val="1"/>
              </a:ext>
            </a:extLst>
          </p:cNvPr>
          <p:cNvSpPr/>
          <p:nvPr/>
        </p:nvSpPr>
        <p:spPr>
          <a:xfrm>
            <a:off x="6537410" y="3946626"/>
            <a:ext cx="328826" cy="117494"/>
          </a:xfrm>
          <a:custGeom>
            <a:avLst/>
            <a:gdLst>
              <a:gd name="connsiteX0" fmla="*/ 51809 w 328826"/>
              <a:gd name="connsiteY0" fmla="*/ 117495 h 117494"/>
              <a:gd name="connsiteX1" fmla="*/ 286402 w 328826"/>
              <a:gd name="connsiteY1" fmla="*/ 94035 h 117494"/>
              <a:gd name="connsiteX2" fmla="*/ 328629 w 328826"/>
              <a:gd name="connsiteY2" fmla="*/ 42425 h 117494"/>
              <a:gd name="connsiteX3" fmla="*/ 277018 w 328826"/>
              <a:gd name="connsiteY3" fmla="*/ 198 h 117494"/>
              <a:gd name="connsiteX4" fmla="*/ 42425 w 328826"/>
              <a:gd name="connsiteY4" fmla="*/ 23657 h 117494"/>
              <a:gd name="connsiteX5" fmla="*/ 198 w 328826"/>
              <a:gd name="connsiteY5" fmla="*/ 75268 h 117494"/>
              <a:gd name="connsiteX6" fmla="*/ 47117 w 328826"/>
              <a:gd name="connsiteY6" fmla="*/ 117495 h 117494"/>
              <a:gd name="connsiteX7" fmla="*/ 51809 w 328826"/>
              <a:gd name="connsiteY7" fmla="*/ 117495 h 1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826" h="117494">
                <a:moveTo>
                  <a:pt x="51809" y="117495"/>
                </a:moveTo>
                <a:lnTo>
                  <a:pt x="286402" y="94035"/>
                </a:lnTo>
                <a:cubicBezTo>
                  <a:pt x="312207" y="91689"/>
                  <a:pt x="330975" y="68230"/>
                  <a:pt x="328629" y="42425"/>
                </a:cubicBezTo>
                <a:cubicBezTo>
                  <a:pt x="326283" y="16619"/>
                  <a:pt x="302824" y="-2148"/>
                  <a:pt x="277018" y="198"/>
                </a:cubicBezTo>
                <a:lnTo>
                  <a:pt x="42425" y="23657"/>
                </a:lnTo>
                <a:cubicBezTo>
                  <a:pt x="16620" y="26003"/>
                  <a:pt x="-2148" y="49463"/>
                  <a:pt x="198" y="75268"/>
                </a:cubicBezTo>
                <a:cubicBezTo>
                  <a:pt x="2544" y="98727"/>
                  <a:pt x="23657" y="117495"/>
                  <a:pt x="47117" y="117495"/>
                </a:cubicBezTo>
                <a:cubicBezTo>
                  <a:pt x="49463" y="117495"/>
                  <a:pt x="49463" y="117495"/>
                  <a:pt x="51809" y="117495"/>
                </a:cubicBezTo>
                <a:close/>
              </a:path>
            </a:pathLst>
          </a:custGeom>
          <a:solidFill>
            <a:schemeClr val="bg1"/>
          </a:solidFill>
          <a:ln w="2341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53F177A-3725-FF34-B72B-42B5FA46522C}"/>
              </a:ext>
              <a:ext uri="{C183D7F6-B498-43B3-948B-1728B52AA6E4}">
                <adec:decorative xmlns:adec="http://schemas.microsoft.com/office/drawing/2017/decorative" val="1"/>
              </a:ext>
            </a:extLst>
          </p:cNvPr>
          <p:cNvSpPr/>
          <p:nvPr/>
        </p:nvSpPr>
        <p:spPr>
          <a:xfrm>
            <a:off x="7311766" y="4181417"/>
            <a:ext cx="281512" cy="281512"/>
          </a:xfrm>
          <a:custGeom>
            <a:avLst/>
            <a:gdLst>
              <a:gd name="connsiteX0" fmla="*/ 281512 w 281512"/>
              <a:gd name="connsiteY0" fmla="*/ 140756 h 281512"/>
              <a:gd name="connsiteX1" fmla="*/ 140756 w 281512"/>
              <a:gd name="connsiteY1" fmla="*/ 281512 h 281512"/>
              <a:gd name="connsiteX2" fmla="*/ 0 w 281512"/>
              <a:gd name="connsiteY2" fmla="*/ 140756 h 281512"/>
              <a:gd name="connsiteX3" fmla="*/ 140756 w 281512"/>
              <a:gd name="connsiteY3" fmla="*/ 0 h 281512"/>
              <a:gd name="connsiteX4" fmla="*/ 281512 w 281512"/>
              <a:gd name="connsiteY4" fmla="*/ 140756 h 28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12" h="281512">
                <a:moveTo>
                  <a:pt x="281512" y="140756"/>
                </a:moveTo>
                <a:cubicBezTo>
                  <a:pt x="281512" y="218494"/>
                  <a:pt x="218493" y="281512"/>
                  <a:pt x="140756" y="281512"/>
                </a:cubicBezTo>
                <a:cubicBezTo>
                  <a:pt x="63019" y="281512"/>
                  <a:pt x="0" y="218494"/>
                  <a:pt x="0" y="140756"/>
                </a:cubicBezTo>
                <a:cubicBezTo>
                  <a:pt x="0" y="63019"/>
                  <a:pt x="63019" y="0"/>
                  <a:pt x="140756" y="0"/>
                </a:cubicBezTo>
                <a:cubicBezTo>
                  <a:pt x="218493" y="0"/>
                  <a:pt x="281512" y="63019"/>
                  <a:pt x="281512" y="140756"/>
                </a:cubicBezTo>
                <a:close/>
              </a:path>
            </a:pathLst>
          </a:custGeom>
          <a:solidFill>
            <a:schemeClr val="bg1"/>
          </a:solidFill>
          <a:ln w="2341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1302A89-89A7-48EA-17C4-896F82C1D998}"/>
              </a:ext>
              <a:ext uri="{C183D7F6-B498-43B3-948B-1728B52AA6E4}">
                <adec:decorative xmlns:adec="http://schemas.microsoft.com/office/drawing/2017/decorative" val="1"/>
              </a:ext>
            </a:extLst>
          </p:cNvPr>
          <p:cNvSpPr/>
          <p:nvPr/>
        </p:nvSpPr>
        <p:spPr>
          <a:xfrm>
            <a:off x="7288109" y="3946626"/>
            <a:ext cx="328826" cy="117494"/>
          </a:xfrm>
          <a:custGeom>
            <a:avLst/>
            <a:gdLst>
              <a:gd name="connsiteX0" fmla="*/ 286402 w 328826"/>
              <a:gd name="connsiteY0" fmla="*/ 23657 h 117494"/>
              <a:gd name="connsiteX1" fmla="*/ 51809 w 328826"/>
              <a:gd name="connsiteY1" fmla="*/ 198 h 117494"/>
              <a:gd name="connsiteX2" fmla="*/ 198 w 328826"/>
              <a:gd name="connsiteY2" fmla="*/ 42425 h 117494"/>
              <a:gd name="connsiteX3" fmla="*/ 42425 w 328826"/>
              <a:gd name="connsiteY3" fmla="*/ 94035 h 117494"/>
              <a:gd name="connsiteX4" fmla="*/ 277018 w 328826"/>
              <a:gd name="connsiteY4" fmla="*/ 117495 h 117494"/>
              <a:gd name="connsiteX5" fmla="*/ 281710 w 328826"/>
              <a:gd name="connsiteY5" fmla="*/ 117495 h 117494"/>
              <a:gd name="connsiteX6" fmla="*/ 328629 w 328826"/>
              <a:gd name="connsiteY6" fmla="*/ 75268 h 117494"/>
              <a:gd name="connsiteX7" fmla="*/ 286402 w 328826"/>
              <a:gd name="connsiteY7" fmla="*/ 23657 h 1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826" h="117494">
                <a:moveTo>
                  <a:pt x="286402" y="23657"/>
                </a:moveTo>
                <a:lnTo>
                  <a:pt x="51809" y="198"/>
                </a:lnTo>
                <a:cubicBezTo>
                  <a:pt x="26003" y="-2148"/>
                  <a:pt x="2544" y="16619"/>
                  <a:pt x="198" y="42425"/>
                </a:cubicBezTo>
                <a:cubicBezTo>
                  <a:pt x="-2148" y="68230"/>
                  <a:pt x="16620" y="91689"/>
                  <a:pt x="42425" y="94035"/>
                </a:cubicBezTo>
                <a:lnTo>
                  <a:pt x="277018" y="117495"/>
                </a:lnTo>
                <a:cubicBezTo>
                  <a:pt x="279364" y="117495"/>
                  <a:pt x="279364" y="117495"/>
                  <a:pt x="281710" y="117495"/>
                </a:cubicBezTo>
                <a:cubicBezTo>
                  <a:pt x="305169" y="117495"/>
                  <a:pt x="326283" y="98727"/>
                  <a:pt x="328629" y="75268"/>
                </a:cubicBezTo>
                <a:cubicBezTo>
                  <a:pt x="330975" y="49463"/>
                  <a:pt x="312207" y="26003"/>
                  <a:pt x="286402" y="23657"/>
                </a:cubicBezTo>
                <a:close/>
              </a:path>
            </a:pathLst>
          </a:custGeom>
          <a:solidFill>
            <a:schemeClr val="bg1"/>
          </a:solidFill>
          <a:ln w="2341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95BFCE5-9D32-3CF7-543B-21BFB709CEA1}"/>
              </a:ext>
              <a:ext uri="{C183D7F6-B498-43B3-948B-1728B52AA6E4}">
                <adec:decorative xmlns:adec="http://schemas.microsoft.com/office/drawing/2017/decorative" val="1"/>
              </a:ext>
            </a:extLst>
          </p:cNvPr>
          <p:cNvSpPr/>
          <p:nvPr/>
        </p:nvSpPr>
        <p:spPr>
          <a:xfrm>
            <a:off x="9435079" y="3003522"/>
            <a:ext cx="272249" cy="272249"/>
          </a:xfrm>
          <a:custGeom>
            <a:avLst/>
            <a:gdLst>
              <a:gd name="connsiteX0" fmla="*/ 272250 w 272249"/>
              <a:gd name="connsiteY0" fmla="*/ 136125 h 272249"/>
              <a:gd name="connsiteX1" fmla="*/ 136125 w 272249"/>
              <a:gd name="connsiteY1" fmla="*/ 272250 h 272249"/>
              <a:gd name="connsiteX2" fmla="*/ 0 w 272249"/>
              <a:gd name="connsiteY2" fmla="*/ 136125 h 272249"/>
              <a:gd name="connsiteX3" fmla="*/ 136125 w 272249"/>
              <a:gd name="connsiteY3" fmla="*/ 0 h 272249"/>
              <a:gd name="connsiteX4" fmla="*/ 272250 w 272249"/>
              <a:gd name="connsiteY4" fmla="*/ 136125 h 27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49" h="272249">
                <a:moveTo>
                  <a:pt x="272250" y="136125"/>
                </a:moveTo>
                <a:cubicBezTo>
                  <a:pt x="272250" y="211304"/>
                  <a:pt x="211304" y="272250"/>
                  <a:pt x="136125" y="272250"/>
                </a:cubicBezTo>
                <a:cubicBezTo>
                  <a:pt x="60945" y="272250"/>
                  <a:pt x="0" y="211304"/>
                  <a:pt x="0" y="136125"/>
                </a:cubicBezTo>
                <a:cubicBezTo>
                  <a:pt x="0" y="60945"/>
                  <a:pt x="60945" y="0"/>
                  <a:pt x="136125" y="0"/>
                </a:cubicBezTo>
                <a:cubicBezTo>
                  <a:pt x="211304" y="0"/>
                  <a:pt x="272250" y="60945"/>
                  <a:pt x="272250" y="136125"/>
                </a:cubicBezTo>
                <a:close/>
              </a:path>
            </a:pathLst>
          </a:custGeom>
          <a:solidFill>
            <a:schemeClr val="bg1"/>
          </a:solidFill>
          <a:ln w="2262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8901390-3F47-D892-1245-9053F94F1AA6}"/>
              </a:ext>
              <a:ext uri="{C183D7F6-B498-43B3-948B-1728B52AA6E4}">
                <adec:decorative xmlns:adec="http://schemas.microsoft.com/office/drawing/2017/decorative" val="1"/>
              </a:ext>
            </a:extLst>
          </p:cNvPr>
          <p:cNvSpPr/>
          <p:nvPr/>
        </p:nvSpPr>
        <p:spPr>
          <a:xfrm>
            <a:off x="9412903" y="2731996"/>
            <a:ext cx="384452" cy="189851"/>
          </a:xfrm>
          <a:custGeom>
            <a:avLst/>
            <a:gdLst>
              <a:gd name="connsiteX0" fmla="*/ 119733 w 384452"/>
              <a:gd name="connsiteY0" fmla="*/ 189851 h 189851"/>
              <a:gd name="connsiteX1" fmla="*/ 373832 w 384452"/>
              <a:gd name="connsiteY1" fmla="*/ 74145 h 189851"/>
              <a:gd name="connsiteX2" fmla="*/ 369295 w 384452"/>
              <a:gd name="connsiteY2" fmla="*/ 10620 h 189851"/>
              <a:gd name="connsiteX3" fmla="*/ 305770 w 384452"/>
              <a:gd name="connsiteY3" fmla="*/ 15158 h 189851"/>
              <a:gd name="connsiteX4" fmla="*/ 58477 w 384452"/>
              <a:gd name="connsiteY4" fmla="*/ 92295 h 189851"/>
              <a:gd name="connsiteX5" fmla="*/ 1758 w 384452"/>
              <a:gd name="connsiteY5" fmla="*/ 124058 h 189851"/>
              <a:gd name="connsiteX6" fmla="*/ 31252 w 384452"/>
              <a:gd name="connsiteY6" fmla="*/ 180776 h 189851"/>
              <a:gd name="connsiteX7" fmla="*/ 119733 w 384452"/>
              <a:gd name="connsiteY7" fmla="*/ 189851 h 18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452" h="189851">
                <a:moveTo>
                  <a:pt x="119733" y="189851"/>
                </a:moveTo>
                <a:cubicBezTo>
                  <a:pt x="190064" y="189851"/>
                  <a:pt x="292158" y="169433"/>
                  <a:pt x="373832" y="74145"/>
                </a:cubicBezTo>
                <a:cubicBezTo>
                  <a:pt x="389714" y="55995"/>
                  <a:pt x="387445" y="26501"/>
                  <a:pt x="369295" y="10620"/>
                </a:cubicBezTo>
                <a:cubicBezTo>
                  <a:pt x="351145" y="-5261"/>
                  <a:pt x="321651" y="-2992"/>
                  <a:pt x="305770" y="15158"/>
                </a:cubicBezTo>
                <a:cubicBezTo>
                  <a:pt x="203676" y="130864"/>
                  <a:pt x="65283" y="94564"/>
                  <a:pt x="58477" y="92295"/>
                </a:cubicBezTo>
                <a:cubicBezTo>
                  <a:pt x="33521" y="85489"/>
                  <a:pt x="8564" y="99101"/>
                  <a:pt x="1758" y="124058"/>
                </a:cubicBezTo>
                <a:cubicBezTo>
                  <a:pt x="-5048" y="149014"/>
                  <a:pt x="8564" y="173970"/>
                  <a:pt x="31252" y="180776"/>
                </a:cubicBezTo>
                <a:cubicBezTo>
                  <a:pt x="35789" y="178507"/>
                  <a:pt x="69820" y="189851"/>
                  <a:pt x="119733" y="189851"/>
                </a:cubicBezTo>
                <a:close/>
              </a:path>
            </a:pathLst>
          </a:custGeom>
          <a:solidFill>
            <a:schemeClr val="bg1"/>
          </a:solidFill>
          <a:ln w="2262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30E3E45-BD55-8632-7C7B-C7B0EF519BAF}"/>
              </a:ext>
              <a:ext uri="{C183D7F6-B498-43B3-948B-1728B52AA6E4}">
                <adec:decorative xmlns:adec="http://schemas.microsoft.com/office/drawing/2017/decorative" val="1"/>
              </a:ext>
            </a:extLst>
          </p:cNvPr>
          <p:cNvSpPr/>
          <p:nvPr/>
        </p:nvSpPr>
        <p:spPr>
          <a:xfrm>
            <a:off x="9571204" y="3516259"/>
            <a:ext cx="725998" cy="220068"/>
          </a:xfrm>
          <a:custGeom>
            <a:avLst/>
            <a:gdLst>
              <a:gd name="connsiteX0" fmla="*/ 362999 w 725998"/>
              <a:gd name="connsiteY0" fmla="*/ 0 h 220068"/>
              <a:gd name="connsiteX1" fmla="*/ 0 w 725998"/>
              <a:gd name="connsiteY1" fmla="*/ 220068 h 220068"/>
              <a:gd name="connsiteX2" fmla="*/ 362999 w 725998"/>
              <a:gd name="connsiteY2" fmla="*/ 136125 h 220068"/>
              <a:gd name="connsiteX3" fmla="*/ 725999 w 725998"/>
              <a:gd name="connsiteY3" fmla="*/ 220068 h 220068"/>
              <a:gd name="connsiteX4" fmla="*/ 362999 w 725998"/>
              <a:gd name="connsiteY4" fmla="*/ 0 h 220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8" h="220068">
                <a:moveTo>
                  <a:pt x="362999" y="0"/>
                </a:moveTo>
                <a:cubicBezTo>
                  <a:pt x="204187" y="0"/>
                  <a:pt x="68062" y="90750"/>
                  <a:pt x="0" y="220068"/>
                </a:cubicBezTo>
                <a:cubicBezTo>
                  <a:pt x="108900" y="165618"/>
                  <a:pt x="231412" y="136125"/>
                  <a:pt x="362999" y="136125"/>
                </a:cubicBezTo>
                <a:cubicBezTo>
                  <a:pt x="494587" y="136125"/>
                  <a:pt x="617099" y="167887"/>
                  <a:pt x="725999" y="220068"/>
                </a:cubicBezTo>
                <a:cubicBezTo>
                  <a:pt x="657936" y="88481"/>
                  <a:pt x="521812" y="0"/>
                  <a:pt x="362999" y="0"/>
                </a:cubicBezTo>
                <a:close/>
              </a:path>
            </a:pathLst>
          </a:custGeom>
          <a:solidFill>
            <a:schemeClr val="bg1"/>
          </a:solidFill>
          <a:ln w="2262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E7B5DCF-B876-B866-8D52-B8F5C45F1852}"/>
              </a:ext>
              <a:ext uri="{C183D7F6-B498-43B3-948B-1728B52AA6E4}">
                <adec:decorative xmlns:adec="http://schemas.microsoft.com/office/drawing/2017/decorative" val="1"/>
              </a:ext>
            </a:extLst>
          </p:cNvPr>
          <p:cNvSpPr/>
          <p:nvPr/>
        </p:nvSpPr>
        <p:spPr>
          <a:xfrm>
            <a:off x="10071052" y="2729727"/>
            <a:ext cx="384452" cy="189851"/>
          </a:xfrm>
          <a:custGeom>
            <a:avLst/>
            <a:gdLst>
              <a:gd name="connsiteX0" fmla="*/ 382695 w 384452"/>
              <a:gd name="connsiteY0" fmla="*/ 124058 h 189851"/>
              <a:gd name="connsiteX1" fmla="*/ 325976 w 384452"/>
              <a:gd name="connsiteY1" fmla="*/ 92295 h 189851"/>
              <a:gd name="connsiteX2" fmla="*/ 78683 w 384452"/>
              <a:gd name="connsiteY2" fmla="*/ 15158 h 189851"/>
              <a:gd name="connsiteX3" fmla="*/ 15158 w 384452"/>
              <a:gd name="connsiteY3" fmla="*/ 10620 h 189851"/>
              <a:gd name="connsiteX4" fmla="*/ 10620 w 384452"/>
              <a:gd name="connsiteY4" fmla="*/ 74145 h 189851"/>
              <a:gd name="connsiteX5" fmla="*/ 264720 w 384452"/>
              <a:gd name="connsiteY5" fmla="*/ 189851 h 189851"/>
              <a:gd name="connsiteX6" fmla="*/ 353201 w 384452"/>
              <a:gd name="connsiteY6" fmla="*/ 178507 h 189851"/>
              <a:gd name="connsiteX7" fmla="*/ 382695 w 384452"/>
              <a:gd name="connsiteY7" fmla="*/ 124058 h 18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452" h="189851">
                <a:moveTo>
                  <a:pt x="382695" y="124058"/>
                </a:moveTo>
                <a:cubicBezTo>
                  <a:pt x="375888" y="99101"/>
                  <a:pt x="350932" y="85489"/>
                  <a:pt x="325976" y="92295"/>
                </a:cubicBezTo>
                <a:cubicBezTo>
                  <a:pt x="319170" y="94564"/>
                  <a:pt x="178508" y="133133"/>
                  <a:pt x="78683" y="15158"/>
                </a:cubicBezTo>
                <a:cubicBezTo>
                  <a:pt x="62801" y="-2992"/>
                  <a:pt x="33308" y="-5261"/>
                  <a:pt x="15158" y="10620"/>
                </a:cubicBezTo>
                <a:cubicBezTo>
                  <a:pt x="-2992" y="26501"/>
                  <a:pt x="-5261" y="55995"/>
                  <a:pt x="10620" y="74145"/>
                </a:cubicBezTo>
                <a:cubicBezTo>
                  <a:pt x="92295" y="169432"/>
                  <a:pt x="194389" y="189851"/>
                  <a:pt x="264720" y="189851"/>
                </a:cubicBezTo>
                <a:cubicBezTo>
                  <a:pt x="314632" y="189851"/>
                  <a:pt x="348663" y="180776"/>
                  <a:pt x="353201" y="178507"/>
                </a:cubicBezTo>
                <a:cubicBezTo>
                  <a:pt x="375888" y="173970"/>
                  <a:pt x="389501" y="149014"/>
                  <a:pt x="382695" y="124058"/>
                </a:cubicBezTo>
                <a:close/>
              </a:path>
            </a:pathLst>
          </a:custGeom>
          <a:solidFill>
            <a:schemeClr val="bg1"/>
          </a:solidFill>
          <a:ln w="2262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6F15053-47A2-98CB-5EE9-B818BA24C7CE}"/>
              </a:ext>
              <a:ext uri="{C183D7F6-B498-43B3-948B-1728B52AA6E4}">
                <adec:decorative xmlns:adec="http://schemas.microsoft.com/office/drawing/2017/decorative" val="1"/>
              </a:ext>
            </a:extLst>
          </p:cNvPr>
          <p:cNvSpPr/>
          <p:nvPr/>
        </p:nvSpPr>
        <p:spPr>
          <a:xfrm>
            <a:off x="10161078" y="3003522"/>
            <a:ext cx="272249" cy="272249"/>
          </a:xfrm>
          <a:custGeom>
            <a:avLst/>
            <a:gdLst>
              <a:gd name="connsiteX0" fmla="*/ 272250 w 272249"/>
              <a:gd name="connsiteY0" fmla="*/ 136125 h 272249"/>
              <a:gd name="connsiteX1" fmla="*/ 136125 w 272249"/>
              <a:gd name="connsiteY1" fmla="*/ 272250 h 272249"/>
              <a:gd name="connsiteX2" fmla="*/ 0 w 272249"/>
              <a:gd name="connsiteY2" fmla="*/ 136125 h 272249"/>
              <a:gd name="connsiteX3" fmla="*/ 136125 w 272249"/>
              <a:gd name="connsiteY3" fmla="*/ 0 h 272249"/>
              <a:gd name="connsiteX4" fmla="*/ 272250 w 272249"/>
              <a:gd name="connsiteY4" fmla="*/ 136125 h 27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49" h="272249">
                <a:moveTo>
                  <a:pt x="272250" y="136125"/>
                </a:moveTo>
                <a:cubicBezTo>
                  <a:pt x="272250" y="211304"/>
                  <a:pt x="211304" y="272250"/>
                  <a:pt x="136125" y="272250"/>
                </a:cubicBezTo>
                <a:cubicBezTo>
                  <a:pt x="60945" y="272250"/>
                  <a:pt x="0" y="211304"/>
                  <a:pt x="0" y="136125"/>
                </a:cubicBezTo>
                <a:cubicBezTo>
                  <a:pt x="0" y="60945"/>
                  <a:pt x="60945" y="0"/>
                  <a:pt x="136125" y="0"/>
                </a:cubicBezTo>
                <a:cubicBezTo>
                  <a:pt x="211304" y="0"/>
                  <a:pt x="272250" y="60945"/>
                  <a:pt x="272250" y="136125"/>
                </a:cubicBezTo>
                <a:close/>
              </a:path>
            </a:pathLst>
          </a:custGeom>
          <a:solidFill>
            <a:schemeClr val="bg1"/>
          </a:solidFill>
          <a:ln w="2262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6111EE-B317-7479-5526-33A96D311C5A}"/>
              </a:ext>
              <a:ext uri="{C183D7F6-B498-43B3-948B-1728B52AA6E4}">
                <adec:decorative xmlns:adec="http://schemas.microsoft.com/office/drawing/2017/decorative" val="1"/>
              </a:ext>
            </a:extLst>
          </p:cNvPr>
          <p:cNvSpPr/>
          <p:nvPr/>
        </p:nvSpPr>
        <p:spPr>
          <a:xfrm>
            <a:off x="10856263" y="5189218"/>
            <a:ext cx="913076" cy="293811"/>
          </a:xfrm>
          <a:custGeom>
            <a:avLst/>
            <a:gdLst>
              <a:gd name="connsiteX0" fmla="*/ 456538 w 913076"/>
              <a:gd name="connsiteY0" fmla="*/ 0 h 293811"/>
              <a:gd name="connsiteX1" fmla="*/ 9040 w 913076"/>
              <a:gd name="connsiteY1" fmla="*/ 221489 h 293811"/>
              <a:gd name="connsiteX2" fmla="*/ 0 w 913076"/>
              <a:gd name="connsiteY2" fmla="*/ 248610 h 293811"/>
              <a:gd name="connsiteX3" fmla="*/ 45202 w 913076"/>
              <a:gd name="connsiteY3" fmla="*/ 293812 h 293811"/>
              <a:gd name="connsiteX4" fmla="*/ 81363 w 913076"/>
              <a:gd name="connsiteY4" fmla="*/ 275731 h 293811"/>
              <a:gd name="connsiteX5" fmla="*/ 456538 w 913076"/>
              <a:gd name="connsiteY5" fmla="*/ 92664 h 293811"/>
              <a:gd name="connsiteX6" fmla="*/ 831713 w 913076"/>
              <a:gd name="connsiteY6" fmla="*/ 275731 h 293811"/>
              <a:gd name="connsiteX7" fmla="*/ 867875 w 913076"/>
              <a:gd name="connsiteY7" fmla="*/ 293812 h 293811"/>
              <a:gd name="connsiteX8" fmla="*/ 913077 w 913076"/>
              <a:gd name="connsiteY8" fmla="*/ 248610 h 293811"/>
              <a:gd name="connsiteX9" fmla="*/ 904036 w 913076"/>
              <a:gd name="connsiteY9" fmla="*/ 221489 h 293811"/>
              <a:gd name="connsiteX10" fmla="*/ 456538 w 913076"/>
              <a:gd name="connsiteY10" fmla="*/ 0 h 2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3076" h="293811">
                <a:moveTo>
                  <a:pt x="456538" y="0"/>
                </a:moveTo>
                <a:cubicBezTo>
                  <a:pt x="273471" y="0"/>
                  <a:pt x="113005" y="85883"/>
                  <a:pt x="9040" y="221489"/>
                </a:cubicBezTo>
                <a:cubicBezTo>
                  <a:pt x="4520" y="228269"/>
                  <a:pt x="0" y="237310"/>
                  <a:pt x="0" y="248610"/>
                </a:cubicBezTo>
                <a:cubicBezTo>
                  <a:pt x="0" y="273471"/>
                  <a:pt x="20341" y="293812"/>
                  <a:pt x="45202" y="293812"/>
                </a:cubicBezTo>
                <a:cubicBezTo>
                  <a:pt x="61022" y="293812"/>
                  <a:pt x="74583" y="287031"/>
                  <a:pt x="81363" y="275731"/>
                </a:cubicBezTo>
                <a:cubicBezTo>
                  <a:pt x="167247" y="162726"/>
                  <a:pt x="302852" y="92664"/>
                  <a:pt x="456538" y="92664"/>
                </a:cubicBezTo>
                <a:cubicBezTo>
                  <a:pt x="610225" y="92664"/>
                  <a:pt x="743570" y="162726"/>
                  <a:pt x="831713" y="275731"/>
                </a:cubicBezTo>
                <a:cubicBezTo>
                  <a:pt x="840754" y="287031"/>
                  <a:pt x="854314" y="293812"/>
                  <a:pt x="867875" y="293812"/>
                </a:cubicBezTo>
                <a:cubicBezTo>
                  <a:pt x="892736" y="293812"/>
                  <a:pt x="913077" y="273471"/>
                  <a:pt x="913077" y="248610"/>
                </a:cubicBezTo>
                <a:cubicBezTo>
                  <a:pt x="913077" y="239570"/>
                  <a:pt x="910817" y="230529"/>
                  <a:pt x="904036" y="221489"/>
                </a:cubicBezTo>
                <a:cubicBezTo>
                  <a:pt x="800072" y="88144"/>
                  <a:pt x="639606" y="0"/>
                  <a:pt x="456538" y="0"/>
                </a:cubicBezTo>
                <a:close/>
              </a:path>
            </a:pathLst>
          </a:custGeom>
          <a:solidFill>
            <a:schemeClr val="bg1"/>
          </a:solidFill>
          <a:ln w="2252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83E58B7-7499-4C6A-CE6C-54D27EB08190}"/>
              </a:ext>
              <a:ext uri="{C183D7F6-B498-43B3-948B-1728B52AA6E4}">
                <adec:decorative xmlns:adec="http://schemas.microsoft.com/office/drawing/2017/decorative" val="1"/>
              </a:ext>
            </a:extLst>
          </p:cNvPr>
          <p:cNvSpPr/>
          <p:nvPr/>
        </p:nvSpPr>
        <p:spPr>
          <a:xfrm>
            <a:off x="10883384" y="5008411"/>
            <a:ext cx="135605" cy="203408"/>
          </a:xfrm>
          <a:custGeom>
            <a:avLst/>
            <a:gdLst>
              <a:gd name="connsiteX0" fmla="*/ 0 w 135605"/>
              <a:gd name="connsiteY0" fmla="*/ 135605 h 203408"/>
              <a:gd name="connsiteX1" fmla="*/ 67803 w 135605"/>
              <a:gd name="connsiteY1" fmla="*/ 203408 h 203408"/>
              <a:gd name="connsiteX2" fmla="*/ 135605 w 135605"/>
              <a:gd name="connsiteY2" fmla="*/ 135605 h 203408"/>
              <a:gd name="connsiteX3" fmla="*/ 67803 w 135605"/>
              <a:gd name="connsiteY3" fmla="*/ 0 h 203408"/>
              <a:gd name="connsiteX4" fmla="*/ 0 w 135605"/>
              <a:gd name="connsiteY4" fmla="*/ 135605 h 20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5" h="203408">
                <a:moveTo>
                  <a:pt x="0" y="135605"/>
                </a:moveTo>
                <a:cubicBezTo>
                  <a:pt x="0" y="174027"/>
                  <a:pt x="29381" y="203408"/>
                  <a:pt x="67803" y="203408"/>
                </a:cubicBezTo>
                <a:cubicBezTo>
                  <a:pt x="106224" y="203408"/>
                  <a:pt x="135605" y="174027"/>
                  <a:pt x="135605" y="135605"/>
                </a:cubicBezTo>
                <a:cubicBezTo>
                  <a:pt x="135605" y="97184"/>
                  <a:pt x="67803" y="0"/>
                  <a:pt x="67803" y="0"/>
                </a:cubicBezTo>
                <a:cubicBezTo>
                  <a:pt x="67803" y="0"/>
                  <a:pt x="0" y="97184"/>
                  <a:pt x="0" y="135605"/>
                </a:cubicBezTo>
                <a:close/>
              </a:path>
            </a:pathLst>
          </a:custGeom>
          <a:solidFill>
            <a:schemeClr val="bg1"/>
          </a:solidFill>
          <a:ln w="2252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6CC4F55-6B61-82DD-0984-4D82820EE9DB}"/>
              </a:ext>
              <a:ext uri="{C183D7F6-B498-43B3-948B-1728B52AA6E4}">
                <adec:decorative xmlns:adec="http://schemas.microsoft.com/office/drawing/2017/decorative" val="1"/>
              </a:ext>
            </a:extLst>
          </p:cNvPr>
          <p:cNvSpPr/>
          <p:nvPr/>
        </p:nvSpPr>
        <p:spPr>
          <a:xfrm>
            <a:off x="10815581" y="4691998"/>
            <a:ext cx="271210" cy="271210"/>
          </a:xfrm>
          <a:custGeom>
            <a:avLst/>
            <a:gdLst>
              <a:gd name="connsiteX0" fmla="*/ 271211 w 271210"/>
              <a:gd name="connsiteY0" fmla="*/ 135605 h 271210"/>
              <a:gd name="connsiteX1" fmla="*/ 135605 w 271210"/>
              <a:gd name="connsiteY1" fmla="*/ 271211 h 271210"/>
              <a:gd name="connsiteX2" fmla="*/ 0 w 271210"/>
              <a:gd name="connsiteY2" fmla="*/ 135605 h 271210"/>
              <a:gd name="connsiteX3" fmla="*/ 135605 w 271210"/>
              <a:gd name="connsiteY3" fmla="*/ 0 h 271210"/>
              <a:gd name="connsiteX4" fmla="*/ 271211 w 271210"/>
              <a:gd name="connsiteY4" fmla="*/ 135605 h 271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10" h="271210">
                <a:moveTo>
                  <a:pt x="271211" y="135605"/>
                </a:moveTo>
                <a:cubicBezTo>
                  <a:pt x="271211" y="210498"/>
                  <a:pt x="210498" y="271211"/>
                  <a:pt x="135605" y="271211"/>
                </a:cubicBezTo>
                <a:cubicBezTo>
                  <a:pt x="60713" y="271211"/>
                  <a:pt x="0" y="210498"/>
                  <a:pt x="0" y="135605"/>
                </a:cubicBezTo>
                <a:cubicBezTo>
                  <a:pt x="0" y="60713"/>
                  <a:pt x="60713" y="0"/>
                  <a:pt x="135605" y="0"/>
                </a:cubicBezTo>
                <a:cubicBezTo>
                  <a:pt x="210498" y="0"/>
                  <a:pt x="271211" y="60713"/>
                  <a:pt x="271211" y="135605"/>
                </a:cubicBezTo>
                <a:close/>
              </a:path>
            </a:pathLst>
          </a:custGeom>
          <a:solidFill>
            <a:schemeClr val="bg1"/>
          </a:solidFill>
          <a:ln w="2252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4FB8AE8-CFB5-E96C-F5BB-565C704BDE17}"/>
              </a:ext>
              <a:ext uri="{C183D7F6-B498-43B3-948B-1728B52AA6E4}">
                <adec:decorative xmlns:adec="http://schemas.microsoft.com/office/drawing/2017/decorative" val="1"/>
              </a:ext>
            </a:extLst>
          </p:cNvPr>
          <p:cNvSpPr/>
          <p:nvPr/>
        </p:nvSpPr>
        <p:spPr>
          <a:xfrm>
            <a:off x="11538810" y="4691998"/>
            <a:ext cx="271210" cy="271210"/>
          </a:xfrm>
          <a:custGeom>
            <a:avLst/>
            <a:gdLst>
              <a:gd name="connsiteX0" fmla="*/ 271211 w 271210"/>
              <a:gd name="connsiteY0" fmla="*/ 135605 h 271210"/>
              <a:gd name="connsiteX1" fmla="*/ 135605 w 271210"/>
              <a:gd name="connsiteY1" fmla="*/ 271211 h 271210"/>
              <a:gd name="connsiteX2" fmla="*/ 0 w 271210"/>
              <a:gd name="connsiteY2" fmla="*/ 135605 h 271210"/>
              <a:gd name="connsiteX3" fmla="*/ 135605 w 271210"/>
              <a:gd name="connsiteY3" fmla="*/ 0 h 271210"/>
              <a:gd name="connsiteX4" fmla="*/ 271211 w 271210"/>
              <a:gd name="connsiteY4" fmla="*/ 135605 h 271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10" h="271210">
                <a:moveTo>
                  <a:pt x="271211" y="135605"/>
                </a:moveTo>
                <a:cubicBezTo>
                  <a:pt x="271211" y="210498"/>
                  <a:pt x="210498" y="271211"/>
                  <a:pt x="135605" y="271211"/>
                </a:cubicBezTo>
                <a:cubicBezTo>
                  <a:pt x="60713" y="271211"/>
                  <a:pt x="0" y="210498"/>
                  <a:pt x="0" y="135605"/>
                </a:cubicBezTo>
                <a:cubicBezTo>
                  <a:pt x="0" y="60713"/>
                  <a:pt x="60713" y="0"/>
                  <a:pt x="135605" y="0"/>
                </a:cubicBezTo>
                <a:cubicBezTo>
                  <a:pt x="210498" y="0"/>
                  <a:pt x="271211" y="60713"/>
                  <a:pt x="271211" y="135605"/>
                </a:cubicBezTo>
                <a:close/>
              </a:path>
            </a:pathLst>
          </a:custGeom>
          <a:solidFill>
            <a:schemeClr val="bg1"/>
          </a:solidFill>
          <a:ln w="22523" cap="flat">
            <a:noFill/>
            <a:prstDash val="solid"/>
            <a:miter/>
          </a:ln>
        </p:spPr>
        <p:txBody>
          <a:bodyPr rtlCol="0" anchor="ctr"/>
          <a:lstStyle/>
          <a:p>
            <a:endParaRPr lang="en-US"/>
          </a:p>
        </p:txBody>
      </p:sp>
      <p:pic>
        <p:nvPicPr>
          <p:cNvPr id="3" name="Picture 2" descr="DPH Logo&#10;">
            <a:extLst>
              <a:ext uri="{FF2B5EF4-FFF2-40B4-BE49-F238E27FC236}">
                <a16:creationId xmlns:a16="http://schemas.microsoft.com/office/drawing/2014/main" id="{EA14B4DD-A90F-0114-B732-27E81C99C0A5}"/>
              </a:ext>
            </a:extLst>
          </p:cNvPr>
          <p:cNvPicPr>
            <a:picLocks noChangeAspect="1"/>
          </p:cNvPicPr>
          <p:nvPr/>
        </p:nvPicPr>
        <p:blipFill>
          <a:blip r:embed="rId4"/>
          <a:stretch>
            <a:fillRect/>
          </a:stretch>
        </p:blipFill>
        <p:spPr>
          <a:xfrm>
            <a:off x="-1" y="6126480"/>
            <a:ext cx="2985972" cy="731520"/>
          </a:xfrm>
          <a:prstGeom prst="rect">
            <a:avLst/>
          </a:prstGeom>
        </p:spPr>
      </p:pic>
      <p:sp>
        <p:nvSpPr>
          <p:cNvPr id="5" name="TextBox 4">
            <a:extLst>
              <a:ext uri="{FF2B5EF4-FFF2-40B4-BE49-F238E27FC236}">
                <a16:creationId xmlns:a16="http://schemas.microsoft.com/office/drawing/2014/main" id="{A0DDD254-55AF-B8C1-6D05-4BFA796B4E45}"/>
              </a:ext>
            </a:extLst>
          </p:cNvPr>
          <p:cNvSpPr txBox="1"/>
          <p:nvPr/>
        </p:nvSpPr>
        <p:spPr>
          <a:xfrm>
            <a:off x="-1560340" y="883533"/>
            <a:ext cx="6477000" cy="1643527"/>
          </a:xfrm>
          <a:prstGeom prst="rect">
            <a:avLst/>
          </a:prstGeom>
        </p:spPr>
        <p:txBody>
          <a:bodyPr vert="horz" lIns="91440" tIns="45720" rIns="91440" bIns="45720" rtlCol="0" anchor="b">
            <a:normAutofit/>
          </a:bodyPr>
          <a:lstStyle>
            <a:lvl1pPr algn="ctr">
              <a:lnSpc>
                <a:spcPct val="90000"/>
              </a:lnSpc>
              <a:spcBef>
                <a:spcPct val="0"/>
              </a:spcBef>
              <a:buNone/>
              <a:defRPr sz="5600" b="1">
                <a:solidFill>
                  <a:schemeClr val="bg1"/>
                </a:solidFill>
                <a:latin typeface="+mj-lt"/>
                <a:ea typeface="+mj-ea"/>
                <a:cs typeface="+mj-cs"/>
              </a:defRPr>
            </a:lvl1pPr>
          </a:lstStyle>
          <a:p>
            <a:r>
              <a:rPr lang="en-US" dirty="0"/>
              <a:t>healthcare</a:t>
            </a:r>
            <a:br>
              <a:rPr lang="en-US" dirty="0"/>
            </a:br>
            <a:r>
              <a:rPr lang="en-US" dirty="0"/>
              <a:t>workforce </a:t>
            </a:r>
          </a:p>
        </p:txBody>
      </p:sp>
      <p:grpSp>
        <p:nvGrpSpPr>
          <p:cNvPr id="64" name="Group 63">
            <a:extLst>
              <a:ext uri="{FF2B5EF4-FFF2-40B4-BE49-F238E27FC236}">
                <a16:creationId xmlns:a16="http://schemas.microsoft.com/office/drawing/2014/main" id="{5BF82C72-3348-E257-DA9C-FFB8908A4629}"/>
              </a:ext>
              <a:ext uri="{C183D7F6-B498-43B3-948B-1728B52AA6E4}">
                <adec:decorative xmlns:adec="http://schemas.microsoft.com/office/drawing/2017/decorative" val="1"/>
              </a:ext>
            </a:extLst>
          </p:cNvPr>
          <p:cNvGrpSpPr/>
          <p:nvPr/>
        </p:nvGrpSpPr>
        <p:grpSpPr>
          <a:xfrm>
            <a:off x="90598" y="402669"/>
            <a:ext cx="12081037" cy="5803723"/>
            <a:chOff x="90598" y="402669"/>
            <a:chExt cx="12081037" cy="5803723"/>
          </a:xfrm>
        </p:grpSpPr>
        <p:sp>
          <p:nvSpPr>
            <p:cNvPr id="7" name="Freeform: Shape 6">
              <a:extLst>
                <a:ext uri="{FF2B5EF4-FFF2-40B4-BE49-F238E27FC236}">
                  <a16:creationId xmlns:a16="http://schemas.microsoft.com/office/drawing/2014/main" id="{FE643500-C567-4D57-C3C8-4EDE2B5F6F44}"/>
                </a:ext>
              </a:extLst>
            </p:cNvPr>
            <p:cNvSpPr/>
            <p:nvPr/>
          </p:nvSpPr>
          <p:spPr>
            <a:xfrm>
              <a:off x="1321504" y="2619630"/>
              <a:ext cx="1964147" cy="1964147"/>
            </a:xfrm>
            <a:custGeom>
              <a:avLst/>
              <a:gdLst>
                <a:gd name="connsiteX0" fmla="*/ 982074 w 1964147"/>
                <a:gd name="connsiteY0" fmla="*/ 0 h 1964147"/>
                <a:gd name="connsiteX1" fmla="*/ 0 w 1964147"/>
                <a:gd name="connsiteY1" fmla="*/ 982074 h 1964147"/>
                <a:gd name="connsiteX2" fmla="*/ 982074 w 1964147"/>
                <a:gd name="connsiteY2" fmla="*/ 1964147 h 1964147"/>
                <a:gd name="connsiteX3" fmla="*/ 1964147 w 1964147"/>
                <a:gd name="connsiteY3" fmla="*/ 982074 h 1964147"/>
                <a:gd name="connsiteX4" fmla="*/ 982074 w 1964147"/>
                <a:gd name="connsiteY4" fmla="*/ 0 h 1964147"/>
                <a:gd name="connsiteX5" fmla="*/ 982074 w 1964147"/>
                <a:gd name="connsiteY5" fmla="*/ 1860771 h 1964147"/>
                <a:gd name="connsiteX6" fmla="*/ 103376 w 1964147"/>
                <a:gd name="connsiteY6" fmla="*/ 982074 h 1964147"/>
                <a:gd name="connsiteX7" fmla="*/ 982074 w 1964147"/>
                <a:gd name="connsiteY7" fmla="*/ 103376 h 1964147"/>
                <a:gd name="connsiteX8" fmla="*/ 1860771 w 1964147"/>
                <a:gd name="connsiteY8" fmla="*/ 982074 h 1964147"/>
                <a:gd name="connsiteX9" fmla="*/ 982074 w 1964147"/>
                <a:gd name="connsiteY9" fmla="*/ 1860771 h 196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4147" h="1964147">
                  <a:moveTo>
                    <a:pt x="982074" y="0"/>
                  </a:moveTo>
                  <a:cubicBezTo>
                    <a:pt x="439690" y="0"/>
                    <a:pt x="0" y="439690"/>
                    <a:pt x="0" y="982074"/>
                  </a:cubicBezTo>
                  <a:cubicBezTo>
                    <a:pt x="0" y="1524457"/>
                    <a:pt x="439690" y="1964147"/>
                    <a:pt x="982074" y="1964147"/>
                  </a:cubicBezTo>
                  <a:cubicBezTo>
                    <a:pt x="1524457" y="1964147"/>
                    <a:pt x="1964147" y="1524457"/>
                    <a:pt x="1964147" y="982074"/>
                  </a:cubicBezTo>
                  <a:cubicBezTo>
                    <a:pt x="1964147" y="439690"/>
                    <a:pt x="1524457" y="0"/>
                    <a:pt x="982074" y="0"/>
                  </a:cubicBezTo>
                  <a:close/>
                  <a:moveTo>
                    <a:pt x="982074" y="1860771"/>
                  </a:moveTo>
                  <a:cubicBezTo>
                    <a:pt x="496782" y="1860771"/>
                    <a:pt x="103376" y="1467365"/>
                    <a:pt x="103376" y="982074"/>
                  </a:cubicBezTo>
                  <a:cubicBezTo>
                    <a:pt x="103376" y="496782"/>
                    <a:pt x="496782" y="103376"/>
                    <a:pt x="982074" y="103376"/>
                  </a:cubicBezTo>
                  <a:cubicBezTo>
                    <a:pt x="1467365" y="103376"/>
                    <a:pt x="1860771" y="496782"/>
                    <a:pt x="1860771" y="982074"/>
                  </a:cubicBezTo>
                  <a:cubicBezTo>
                    <a:pt x="1860231" y="1467140"/>
                    <a:pt x="1467141" y="1860231"/>
                    <a:pt x="982074" y="1860771"/>
                  </a:cubicBezTo>
                  <a:close/>
                </a:path>
              </a:pathLst>
            </a:custGeom>
            <a:solidFill>
              <a:schemeClr val="bg1"/>
            </a:solidFill>
            <a:ln w="257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068C5B8-6A37-4B6E-2D34-BF4C6A6443EB}"/>
                </a:ext>
              </a:extLst>
            </p:cNvPr>
            <p:cNvSpPr/>
            <p:nvPr/>
          </p:nvSpPr>
          <p:spPr>
            <a:xfrm>
              <a:off x="6185718" y="3508134"/>
              <a:ext cx="1782910" cy="1782910"/>
            </a:xfrm>
            <a:custGeom>
              <a:avLst/>
              <a:gdLst>
                <a:gd name="connsiteX0" fmla="*/ 891455 w 1782910"/>
                <a:gd name="connsiteY0" fmla="*/ 93837 h 1782910"/>
                <a:gd name="connsiteX1" fmla="*/ 1689073 w 1782910"/>
                <a:gd name="connsiteY1" fmla="*/ 891455 h 1782910"/>
                <a:gd name="connsiteX2" fmla="*/ 891455 w 1782910"/>
                <a:gd name="connsiteY2" fmla="*/ 1689073 h 1782910"/>
                <a:gd name="connsiteX3" fmla="*/ 93837 w 1782910"/>
                <a:gd name="connsiteY3" fmla="*/ 891455 h 1782910"/>
                <a:gd name="connsiteX4" fmla="*/ 891455 w 1782910"/>
                <a:gd name="connsiteY4" fmla="*/ 93837 h 1782910"/>
                <a:gd name="connsiteX5" fmla="*/ 891455 w 1782910"/>
                <a:gd name="connsiteY5" fmla="*/ 0 h 1782910"/>
                <a:gd name="connsiteX6" fmla="*/ 0 w 1782910"/>
                <a:gd name="connsiteY6" fmla="*/ 891455 h 1782910"/>
                <a:gd name="connsiteX7" fmla="*/ 891455 w 1782910"/>
                <a:gd name="connsiteY7" fmla="*/ 1782910 h 1782910"/>
                <a:gd name="connsiteX8" fmla="*/ 1782910 w 1782910"/>
                <a:gd name="connsiteY8" fmla="*/ 891455 h 1782910"/>
                <a:gd name="connsiteX9" fmla="*/ 891455 w 1782910"/>
                <a:gd name="connsiteY9" fmla="*/ 0 h 1782910"/>
                <a:gd name="connsiteX10" fmla="*/ 891455 w 1782910"/>
                <a:gd name="connsiteY10" fmla="*/ 0 h 178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910" h="1782910">
                  <a:moveTo>
                    <a:pt x="891455" y="93837"/>
                  </a:moveTo>
                  <a:cubicBezTo>
                    <a:pt x="1330145" y="93837"/>
                    <a:pt x="1689073" y="452765"/>
                    <a:pt x="1689073" y="891455"/>
                  </a:cubicBezTo>
                  <a:cubicBezTo>
                    <a:pt x="1689073" y="1330145"/>
                    <a:pt x="1330145" y="1689073"/>
                    <a:pt x="891455" y="1689073"/>
                  </a:cubicBezTo>
                  <a:cubicBezTo>
                    <a:pt x="452765" y="1689073"/>
                    <a:pt x="93837" y="1330145"/>
                    <a:pt x="93837" y="891455"/>
                  </a:cubicBezTo>
                  <a:cubicBezTo>
                    <a:pt x="93837" y="452765"/>
                    <a:pt x="452765" y="93837"/>
                    <a:pt x="891455" y="93837"/>
                  </a:cubicBezTo>
                  <a:moveTo>
                    <a:pt x="891455" y="0"/>
                  </a:moveTo>
                  <a:cubicBezTo>
                    <a:pt x="398809" y="0"/>
                    <a:pt x="0" y="398809"/>
                    <a:pt x="0" y="891455"/>
                  </a:cubicBezTo>
                  <a:cubicBezTo>
                    <a:pt x="0" y="1384101"/>
                    <a:pt x="398809" y="1782910"/>
                    <a:pt x="891455" y="1782910"/>
                  </a:cubicBezTo>
                  <a:cubicBezTo>
                    <a:pt x="1384101" y="1782910"/>
                    <a:pt x="1782910" y="1384101"/>
                    <a:pt x="1782910" y="891455"/>
                  </a:cubicBezTo>
                  <a:cubicBezTo>
                    <a:pt x="1782910" y="398809"/>
                    <a:pt x="1384101" y="0"/>
                    <a:pt x="891455" y="0"/>
                  </a:cubicBezTo>
                  <a:lnTo>
                    <a:pt x="891455" y="0"/>
                  </a:lnTo>
                  <a:close/>
                </a:path>
              </a:pathLst>
            </a:custGeom>
            <a:solidFill>
              <a:schemeClr val="bg1"/>
            </a:solidFill>
            <a:ln w="23416"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857E3C62-BAE1-2C30-6FD4-F199A288C5C9}"/>
                </a:ext>
              </a:extLst>
            </p:cNvPr>
            <p:cNvGrpSpPr/>
            <p:nvPr/>
          </p:nvGrpSpPr>
          <p:grpSpPr>
            <a:xfrm>
              <a:off x="9920618" y="402669"/>
              <a:ext cx="1884415" cy="1884416"/>
              <a:chOff x="9920618" y="402669"/>
              <a:chExt cx="1884415" cy="1884416"/>
            </a:xfrm>
          </p:grpSpPr>
          <p:sp>
            <p:nvSpPr>
              <p:cNvPr id="43" name="Freeform: Shape 42">
                <a:extLst>
                  <a:ext uri="{FF2B5EF4-FFF2-40B4-BE49-F238E27FC236}">
                    <a16:creationId xmlns:a16="http://schemas.microsoft.com/office/drawing/2014/main" id="{76CD8DBC-FD73-D051-AFB3-260C251F595B}"/>
                  </a:ext>
                </a:extLst>
              </p:cNvPr>
              <p:cNvSpPr/>
              <p:nvPr/>
            </p:nvSpPr>
            <p:spPr>
              <a:xfrm>
                <a:off x="9920618" y="402669"/>
                <a:ext cx="1884415" cy="1884416"/>
              </a:xfrm>
              <a:custGeom>
                <a:avLst/>
                <a:gdLst>
                  <a:gd name="connsiteX0" fmla="*/ 942208 w 1884415"/>
                  <a:gd name="connsiteY0" fmla="*/ 99180 h 1884416"/>
                  <a:gd name="connsiteX1" fmla="*/ 1785236 w 1884415"/>
                  <a:gd name="connsiteY1" fmla="*/ 942208 h 1884416"/>
                  <a:gd name="connsiteX2" fmla="*/ 942208 w 1884415"/>
                  <a:gd name="connsiteY2" fmla="*/ 1785236 h 1884416"/>
                  <a:gd name="connsiteX3" fmla="*/ 99180 w 1884415"/>
                  <a:gd name="connsiteY3" fmla="*/ 942208 h 1884416"/>
                  <a:gd name="connsiteX4" fmla="*/ 942208 w 1884415"/>
                  <a:gd name="connsiteY4" fmla="*/ 99180 h 1884416"/>
                  <a:gd name="connsiteX5" fmla="*/ 942208 w 1884415"/>
                  <a:gd name="connsiteY5" fmla="*/ 0 h 1884416"/>
                  <a:gd name="connsiteX6" fmla="*/ 0 w 1884415"/>
                  <a:gd name="connsiteY6" fmla="*/ 942208 h 1884416"/>
                  <a:gd name="connsiteX7" fmla="*/ 942208 w 1884415"/>
                  <a:gd name="connsiteY7" fmla="*/ 1884416 h 1884416"/>
                  <a:gd name="connsiteX8" fmla="*/ 1884416 w 1884415"/>
                  <a:gd name="connsiteY8" fmla="*/ 942208 h 1884416"/>
                  <a:gd name="connsiteX9" fmla="*/ 942208 w 1884415"/>
                  <a:gd name="connsiteY9" fmla="*/ 0 h 188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415" h="1884416">
                    <a:moveTo>
                      <a:pt x="942208" y="99180"/>
                    </a:moveTo>
                    <a:cubicBezTo>
                      <a:pt x="1407800" y="99180"/>
                      <a:pt x="1785236" y="476616"/>
                      <a:pt x="1785236" y="942208"/>
                    </a:cubicBezTo>
                    <a:cubicBezTo>
                      <a:pt x="1785236" y="1407800"/>
                      <a:pt x="1407800" y="1785236"/>
                      <a:pt x="942208" y="1785236"/>
                    </a:cubicBezTo>
                    <a:cubicBezTo>
                      <a:pt x="476616" y="1785236"/>
                      <a:pt x="99180" y="1407800"/>
                      <a:pt x="99180" y="942208"/>
                    </a:cubicBezTo>
                    <a:cubicBezTo>
                      <a:pt x="99713" y="476837"/>
                      <a:pt x="476837" y="99713"/>
                      <a:pt x="942208" y="99180"/>
                    </a:cubicBezTo>
                    <a:moveTo>
                      <a:pt x="942208" y="0"/>
                    </a:moveTo>
                    <a:cubicBezTo>
                      <a:pt x="421841" y="0"/>
                      <a:pt x="0" y="421841"/>
                      <a:pt x="0" y="942208"/>
                    </a:cubicBezTo>
                    <a:cubicBezTo>
                      <a:pt x="0" y="1462575"/>
                      <a:pt x="421841" y="1884416"/>
                      <a:pt x="942208" y="1884416"/>
                    </a:cubicBezTo>
                    <a:cubicBezTo>
                      <a:pt x="1462575" y="1884416"/>
                      <a:pt x="1884416" y="1462575"/>
                      <a:pt x="1884416" y="942208"/>
                    </a:cubicBezTo>
                    <a:cubicBezTo>
                      <a:pt x="1884416" y="421841"/>
                      <a:pt x="1462575" y="0"/>
                      <a:pt x="942208" y="0"/>
                    </a:cubicBezTo>
                    <a:close/>
                  </a:path>
                </a:pathLst>
              </a:custGeom>
              <a:solidFill>
                <a:schemeClr val="bg1"/>
              </a:solidFill>
              <a:ln w="2470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6B4EF46-7281-154A-006A-5F29C3BD862B}"/>
                  </a:ext>
                </a:extLst>
              </p:cNvPr>
              <p:cNvSpPr/>
              <p:nvPr/>
            </p:nvSpPr>
            <p:spPr>
              <a:xfrm>
                <a:off x="10943434" y="1003971"/>
                <a:ext cx="582780" cy="483501"/>
              </a:xfrm>
              <a:custGeom>
                <a:avLst/>
                <a:gdLst>
                  <a:gd name="connsiteX0" fmla="*/ 263893 w 582780"/>
                  <a:gd name="connsiteY0" fmla="*/ 483502 h 483501"/>
                  <a:gd name="connsiteX1" fmla="*/ 0 w 582780"/>
                  <a:gd name="connsiteY1" fmla="*/ 219733 h 483501"/>
                  <a:gd name="connsiteX2" fmla="*/ 219708 w 582780"/>
                  <a:gd name="connsiteY2" fmla="*/ 0 h 483501"/>
                  <a:gd name="connsiteX3" fmla="*/ 404158 w 582780"/>
                  <a:gd name="connsiteY3" fmla="*/ 184450 h 483501"/>
                  <a:gd name="connsiteX4" fmla="*/ 267414 w 582780"/>
                  <a:gd name="connsiteY4" fmla="*/ 329996 h 483501"/>
                  <a:gd name="connsiteX5" fmla="*/ 191665 w 582780"/>
                  <a:gd name="connsiteY5" fmla="*/ 297242 h 483501"/>
                  <a:gd name="connsiteX6" fmla="*/ 164391 w 582780"/>
                  <a:gd name="connsiteY6" fmla="*/ 228312 h 483501"/>
                  <a:gd name="connsiteX7" fmla="*/ 209257 w 582780"/>
                  <a:gd name="connsiteY7" fmla="*/ 186396 h 483501"/>
                  <a:gd name="connsiteX8" fmla="*/ 251173 w 582780"/>
                  <a:gd name="connsiteY8" fmla="*/ 231262 h 483501"/>
                  <a:gd name="connsiteX9" fmla="*/ 254099 w 582780"/>
                  <a:gd name="connsiteY9" fmla="*/ 236916 h 483501"/>
                  <a:gd name="connsiteX10" fmla="*/ 267438 w 582780"/>
                  <a:gd name="connsiteY10" fmla="*/ 243214 h 483501"/>
                  <a:gd name="connsiteX11" fmla="*/ 317400 w 582780"/>
                  <a:gd name="connsiteY11" fmla="*/ 184450 h 483501"/>
                  <a:gd name="connsiteX12" fmla="*/ 219733 w 582780"/>
                  <a:gd name="connsiteY12" fmla="*/ 86782 h 483501"/>
                  <a:gd name="connsiteX13" fmla="*/ 86807 w 582780"/>
                  <a:gd name="connsiteY13" fmla="*/ 219733 h 483501"/>
                  <a:gd name="connsiteX14" fmla="*/ 263893 w 582780"/>
                  <a:gd name="connsiteY14" fmla="*/ 396719 h 483501"/>
                  <a:gd name="connsiteX15" fmla="*/ 495998 w 582780"/>
                  <a:gd name="connsiteY15" fmla="*/ 164614 h 483501"/>
                  <a:gd name="connsiteX16" fmla="*/ 539389 w 582780"/>
                  <a:gd name="connsiteY16" fmla="*/ 121223 h 483501"/>
                  <a:gd name="connsiteX17" fmla="*/ 582781 w 582780"/>
                  <a:gd name="connsiteY17" fmla="*/ 164614 h 483501"/>
                  <a:gd name="connsiteX18" fmla="*/ 263893 w 582780"/>
                  <a:gd name="connsiteY18" fmla="*/ 483502 h 48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2780" h="483501">
                    <a:moveTo>
                      <a:pt x="263893" y="483502"/>
                    </a:moveTo>
                    <a:cubicBezTo>
                      <a:pt x="118237" y="483405"/>
                      <a:pt x="164" y="365388"/>
                      <a:pt x="0" y="219733"/>
                    </a:cubicBezTo>
                    <a:cubicBezTo>
                      <a:pt x="124" y="98438"/>
                      <a:pt x="98414" y="136"/>
                      <a:pt x="219708" y="0"/>
                    </a:cubicBezTo>
                    <a:cubicBezTo>
                      <a:pt x="321531" y="109"/>
                      <a:pt x="404048" y="82627"/>
                      <a:pt x="404158" y="184450"/>
                    </a:cubicBezTo>
                    <a:cubicBezTo>
                      <a:pt x="404158" y="270141"/>
                      <a:pt x="347923" y="329996"/>
                      <a:pt x="267414" y="329996"/>
                    </a:cubicBezTo>
                    <a:cubicBezTo>
                      <a:pt x="238817" y="329562"/>
                      <a:pt x="211568" y="317779"/>
                      <a:pt x="191665" y="297242"/>
                    </a:cubicBezTo>
                    <a:cubicBezTo>
                      <a:pt x="173537" y="278958"/>
                      <a:pt x="163681" y="254049"/>
                      <a:pt x="164391" y="228312"/>
                    </a:cubicBezTo>
                    <a:cubicBezTo>
                      <a:pt x="165206" y="204348"/>
                      <a:pt x="185293" y="185580"/>
                      <a:pt x="209257" y="186396"/>
                    </a:cubicBezTo>
                    <a:cubicBezTo>
                      <a:pt x="233221" y="187212"/>
                      <a:pt x="251989" y="207298"/>
                      <a:pt x="251173" y="231262"/>
                    </a:cubicBezTo>
                    <a:cubicBezTo>
                      <a:pt x="251394" y="233449"/>
                      <a:pt x="252440" y="235473"/>
                      <a:pt x="254099" y="236916"/>
                    </a:cubicBezTo>
                    <a:cubicBezTo>
                      <a:pt x="257622" y="240580"/>
                      <a:pt x="262370" y="242822"/>
                      <a:pt x="267438" y="243214"/>
                    </a:cubicBezTo>
                    <a:cubicBezTo>
                      <a:pt x="310904" y="243214"/>
                      <a:pt x="317400" y="206393"/>
                      <a:pt x="317400" y="184450"/>
                    </a:cubicBezTo>
                    <a:cubicBezTo>
                      <a:pt x="317346" y="130533"/>
                      <a:pt x="273649" y="86837"/>
                      <a:pt x="219733" y="86782"/>
                    </a:cubicBezTo>
                    <a:cubicBezTo>
                      <a:pt x="146345" y="86864"/>
                      <a:pt x="86877" y="146345"/>
                      <a:pt x="86807" y="219733"/>
                    </a:cubicBezTo>
                    <a:cubicBezTo>
                      <a:pt x="86916" y="317472"/>
                      <a:pt x="166153" y="396665"/>
                      <a:pt x="263893" y="396719"/>
                    </a:cubicBezTo>
                    <a:cubicBezTo>
                      <a:pt x="392018" y="396568"/>
                      <a:pt x="495847" y="292739"/>
                      <a:pt x="495998" y="164614"/>
                    </a:cubicBezTo>
                    <a:cubicBezTo>
                      <a:pt x="495998" y="140649"/>
                      <a:pt x="515425" y="121223"/>
                      <a:pt x="539389" y="121223"/>
                    </a:cubicBezTo>
                    <a:cubicBezTo>
                      <a:pt x="563354" y="121223"/>
                      <a:pt x="582781" y="140649"/>
                      <a:pt x="582781" y="164614"/>
                    </a:cubicBezTo>
                    <a:cubicBezTo>
                      <a:pt x="582575" y="340645"/>
                      <a:pt x="439924" y="483296"/>
                      <a:pt x="263893" y="483502"/>
                    </a:cubicBezTo>
                    <a:close/>
                  </a:path>
                </a:pathLst>
              </a:custGeom>
              <a:solidFill>
                <a:schemeClr val="bg1"/>
              </a:solidFill>
              <a:ln w="2470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38A790E-570A-4126-A892-1BF7BD88C4BF}"/>
                  </a:ext>
                </a:extLst>
              </p:cNvPr>
              <p:cNvSpPr/>
              <p:nvPr/>
            </p:nvSpPr>
            <p:spPr>
              <a:xfrm>
                <a:off x="10174890" y="1003971"/>
                <a:ext cx="582582" cy="483501"/>
              </a:xfrm>
              <a:custGeom>
                <a:avLst/>
                <a:gdLst>
                  <a:gd name="connsiteX0" fmla="*/ 178424 w 582582"/>
                  <a:gd name="connsiteY0" fmla="*/ 299052 h 483501"/>
                  <a:gd name="connsiteX1" fmla="*/ 315169 w 582582"/>
                  <a:gd name="connsiteY1" fmla="*/ 153506 h 483501"/>
                  <a:gd name="connsiteX2" fmla="*/ 390917 w 582582"/>
                  <a:gd name="connsiteY2" fmla="*/ 186284 h 483501"/>
                  <a:gd name="connsiteX3" fmla="*/ 418192 w 582582"/>
                  <a:gd name="connsiteY3" fmla="*/ 255214 h 483501"/>
                  <a:gd name="connsiteX4" fmla="*/ 373325 w 582582"/>
                  <a:gd name="connsiteY4" fmla="*/ 297130 h 483501"/>
                  <a:gd name="connsiteX5" fmla="*/ 331409 w 582582"/>
                  <a:gd name="connsiteY5" fmla="*/ 252264 h 483501"/>
                  <a:gd name="connsiteX6" fmla="*/ 328483 w 582582"/>
                  <a:gd name="connsiteY6" fmla="*/ 246611 h 483501"/>
                  <a:gd name="connsiteX7" fmla="*/ 315119 w 582582"/>
                  <a:gd name="connsiteY7" fmla="*/ 240288 h 483501"/>
                  <a:gd name="connsiteX8" fmla="*/ 265157 w 582582"/>
                  <a:gd name="connsiteY8" fmla="*/ 299052 h 483501"/>
                  <a:gd name="connsiteX9" fmla="*/ 362973 w 582582"/>
                  <a:gd name="connsiteY9" fmla="*/ 396719 h 483501"/>
                  <a:gd name="connsiteX10" fmla="*/ 495899 w 582582"/>
                  <a:gd name="connsiteY10" fmla="*/ 263793 h 483501"/>
                  <a:gd name="connsiteX11" fmla="*/ 318888 w 582582"/>
                  <a:gd name="connsiteY11" fmla="*/ 86782 h 483501"/>
                  <a:gd name="connsiteX12" fmla="*/ 86782 w 582582"/>
                  <a:gd name="connsiteY12" fmla="*/ 318913 h 483501"/>
                  <a:gd name="connsiteX13" fmla="*/ 43391 w 582582"/>
                  <a:gd name="connsiteY13" fmla="*/ 362304 h 483501"/>
                  <a:gd name="connsiteX14" fmla="*/ 0 w 582582"/>
                  <a:gd name="connsiteY14" fmla="*/ 318913 h 483501"/>
                  <a:gd name="connsiteX15" fmla="*/ 318789 w 582582"/>
                  <a:gd name="connsiteY15" fmla="*/ 0 h 483501"/>
                  <a:gd name="connsiteX16" fmla="*/ 582582 w 582582"/>
                  <a:gd name="connsiteY16" fmla="*/ 263793 h 483501"/>
                  <a:gd name="connsiteX17" fmla="*/ 362973 w 582582"/>
                  <a:gd name="connsiteY17" fmla="*/ 483502 h 483501"/>
                  <a:gd name="connsiteX18" fmla="*/ 178424 w 582582"/>
                  <a:gd name="connsiteY18" fmla="*/ 299052 h 48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2582" h="483501">
                    <a:moveTo>
                      <a:pt x="178424" y="299052"/>
                    </a:moveTo>
                    <a:cubicBezTo>
                      <a:pt x="178424" y="213361"/>
                      <a:pt x="234659" y="153506"/>
                      <a:pt x="315169" y="153506"/>
                    </a:cubicBezTo>
                    <a:cubicBezTo>
                      <a:pt x="343770" y="153932"/>
                      <a:pt x="371027" y="165727"/>
                      <a:pt x="390917" y="186284"/>
                    </a:cubicBezTo>
                    <a:cubicBezTo>
                      <a:pt x="409060" y="204558"/>
                      <a:pt x="418918" y="229472"/>
                      <a:pt x="418192" y="255214"/>
                    </a:cubicBezTo>
                    <a:cubicBezTo>
                      <a:pt x="417376" y="279179"/>
                      <a:pt x="397289" y="297946"/>
                      <a:pt x="373325" y="297130"/>
                    </a:cubicBezTo>
                    <a:cubicBezTo>
                      <a:pt x="349361" y="296315"/>
                      <a:pt x="330594" y="276228"/>
                      <a:pt x="331409" y="252264"/>
                    </a:cubicBezTo>
                    <a:cubicBezTo>
                      <a:pt x="331179" y="250079"/>
                      <a:pt x="330135" y="248061"/>
                      <a:pt x="328483" y="246611"/>
                    </a:cubicBezTo>
                    <a:cubicBezTo>
                      <a:pt x="324953" y="242938"/>
                      <a:pt x="320197" y="240690"/>
                      <a:pt x="315119" y="240288"/>
                    </a:cubicBezTo>
                    <a:cubicBezTo>
                      <a:pt x="271653" y="240288"/>
                      <a:pt x="265157" y="277108"/>
                      <a:pt x="265157" y="299052"/>
                    </a:cubicBezTo>
                    <a:cubicBezTo>
                      <a:pt x="265212" y="353028"/>
                      <a:pt x="308997" y="396747"/>
                      <a:pt x="362973" y="396719"/>
                    </a:cubicBezTo>
                    <a:cubicBezTo>
                      <a:pt x="436351" y="396637"/>
                      <a:pt x="495817" y="337172"/>
                      <a:pt x="495899" y="263793"/>
                    </a:cubicBezTo>
                    <a:cubicBezTo>
                      <a:pt x="495802" y="166072"/>
                      <a:pt x="416610" y="86879"/>
                      <a:pt x="318888" y="86782"/>
                    </a:cubicBezTo>
                    <a:cubicBezTo>
                      <a:pt x="190753" y="86934"/>
                      <a:pt x="86919" y="190777"/>
                      <a:pt x="86782" y="318913"/>
                    </a:cubicBezTo>
                    <a:cubicBezTo>
                      <a:pt x="86782" y="342877"/>
                      <a:pt x="67356" y="362304"/>
                      <a:pt x="43391" y="362304"/>
                    </a:cubicBezTo>
                    <a:cubicBezTo>
                      <a:pt x="19427" y="362304"/>
                      <a:pt x="0" y="342877"/>
                      <a:pt x="0" y="318913"/>
                    </a:cubicBezTo>
                    <a:cubicBezTo>
                      <a:pt x="191" y="142911"/>
                      <a:pt x="142787" y="260"/>
                      <a:pt x="318789" y="0"/>
                    </a:cubicBezTo>
                    <a:cubicBezTo>
                      <a:pt x="464404" y="179"/>
                      <a:pt x="582404" y="118178"/>
                      <a:pt x="582582" y="263793"/>
                    </a:cubicBezTo>
                    <a:cubicBezTo>
                      <a:pt x="582431" y="385033"/>
                      <a:pt x="484213" y="483296"/>
                      <a:pt x="362973" y="483502"/>
                    </a:cubicBezTo>
                    <a:cubicBezTo>
                      <a:pt x="261111" y="483447"/>
                      <a:pt x="178534" y="400915"/>
                      <a:pt x="178424" y="299052"/>
                    </a:cubicBezTo>
                    <a:close/>
                  </a:path>
                </a:pathLst>
              </a:custGeom>
              <a:solidFill>
                <a:schemeClr val="bg1"/>
              </a:solidFill>
              <a:ln w="2470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10B0998-4841-A88F-1EE4-5F548476CA48}"/>
                  </a:ext>
                </a:extLst>
              </p:cNvPr>
              <p:cNvSpPr/>
              <p:nvPr/>
            </p:nvSpPr>
            <p:spPr>
              <a:xfrm>
                <a:off x="10292505" y="749931"/>
                <a:ext cx="346814" cy="173481"/>
              </a:xfrm>
              <a:custGeom>
                <a:avLst/>
                <a:gdLst>
                  <a:gd name="connsiteX0" fmla="*/ 35370 w 346814"/>
                  <a:gd name="connsiteY0" fmla="*/ 76384 h 173481"/>
                  <a:gd name="connsiteX1" fmla="*/ 283319 w 346814"/>
                  <a:gd name="connsiteY1" fmla="*/ 1999 h 173481"/>
                  <a:gd name="connsiteX2" fmla="*/ 344816 w 346814"/>
                  <a:gd name="connsiteY2" fmla="*/ 35711 h 173481"/>
                  <a:gd name="connsiteX3" fmla="*/ 311834 w 346814"/>
                  <a:gd name="connsiteY3" fmla="*/ 96989 h 173481"/>
                  <a:gd name="connsiteX4" fmla="*/ 63884 w 346814"/>
                  <a:gd name="connsiteY4" fmla="*/ 171374 h 173481"/>
                  <a:gd name="connsiteX5" fmla="*/ 49602 w 346814"/>
                  <a:gd name="connsiteY5" fmla="*/ 173481 h 173481"/>
                  <a:gd name="connsiteX6" fmla="*/ 0 w 346814"/>
                  <a:gd name="connsiteY6" fmla="*/ 123904 h 173481"/>
                  <a:gd name="connsiteX7" fmla="*/ 35370 w 346814"/>
                  <a:gd name="connsiteY7" fmla="*/ 76384 h 17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14" h="173481">
                    <a:moveTo>
                      <a:pt x="35370" y="76384"/>
                    </a:moveTo>
                    <a:lnTo>
                      <a:pt x="283319" y="1999"/>
                    </a:lnTo>
                    <a:cubicBezTo>
                      <a:pt x="309610" y="-5675"/>
                      <a:pt x="337144" y="9418"/>
                      <a:pt x="344816" y="35711"/>
                    </a:cubicBezTo>
                    <a:cubicBezTo>
                      <a:pt x="352406" y="61715"/>
                      <a:pt x="337722" y="89002"/>
                      <a:pt x="311834" y="96989"/>
                    </a:cubicBezTo>
                    <a:lnTo>
                      <a:pt x="63884" y="171374"/>
                    </a:lnTo>
                    <a:cubicBezTo>
                      <a:pt x="59250" y="172760"/>
                      <a:pt x="54440" y="173471"/>
                      <a:pt x="49602" y="173481"/>
                    </a:cubicBezTo>
                    <a:cubicBezTo>
                      <a:pt x="22214" y="173489"/>
                      <a:pt x="7" y="151290"/>
                      <a:pt x="0" y="123904"/>
                    </a:cubicBezTo>
                    <a:cubicBezTo>
                      <a:pt x="-5" y="101987"/>
                      <a:pt x="14376" y="82670"/>
                      <a:pt x="35370" y="76384"/>
                    </a:cubicBezTo>
                    <a:close/>
                  </a:path>
                </a:pathLst>
              </a:custGeom>
              <a:solidFill>
                <a:schemeClr val="bg1"/>
              </a:solidFill>
              <a:ln w="2470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750CFE4-6207-2874-060C-5561F832E5EE}"/>
                  </a:ext>
                </a:extLst>
              </p:cNvPr>
              <p:cNvSpPr/>
              <p:nvPr/>
            </p:nvSpPr>
            <p:spPr>
              <a:xfrm>
                <a:off x="11085968" y="749821"/>
                <a:ext cx="347027" cy="173542"/>
              </a:xfrm>
              <a:custGeom>
                <a:avLst/>
                <a:gdLst>
                  <a:gd name="connsiteX0" fmla="*/ 2095 w 347027"/>
                  <a:gd name="connsiteY0" fmla="*/ 35335 h 173542"/>
                  <a:gd name="connsiteX1" fmla="*/ 63854 w 347027"/>
                  <a:gd name="connsiteY1" fmla="*/ 2110 h 173542"/>
                  <a:gd name="connsiteX2" fmla="*/ 63859 w 347027"/>
                  <a:gd name="connsiteY2" fmla="*/ 2110 h 173542"/>
                  <a:gd name="connsiteX3" fmla="*/ 311809 w 347027"/>
                  <a:gd name="connsiteY3" fmla="*/ 76495 h 173542"/>
                  <a:gd name="connsiteX4" fmla="*/ 344883 w 347027"/>
                  <a:gd name="connsiteY4" fmla="*/ 138338 h 173542"/>
                  <a:gd name="connsiteX5" fmla="*/ 297576 w 347027"/>
                  <a:gd name="connsiteY5" fmla="*/ 173542 h 173542"/>
                  <a:gd name="connsiteX6" fmla="*/ 283294 w 347027"/>
                  <a:gd name="connsiteY6" fmla="*/ 171435 h 173542"/>
                  <a:gd name="connsiteX7" fmla="*/ 35345 w 347027"/>
                  <a:gd name="connsiteY7" fmla="*/ 97050 h 173542"/>
                  <a:gd name="connsiteX8" fmla="*/ 2095 w 347027"/>
                  <a:gd name="connsiteY8" fmla="*/ 35335 h 17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27" h="173542">
                    <a:moveTo>
                      <a:pt x="2095" y="35335"/>
                    </a:moveTo>
                    <a:cubicBezTo>
                      <a:pt x="9975" y="9105"/>
                      <a:pt x="37626" y="-5770"/>
                      <a:pt x="63854" y="2110"/>
                    </a:cubicBezTo>
                    <a:cubicBezTo>
                      <a:pt x="63857" y="2110"/>
                      <a:pt x="63857" y="2110"/>
                      <a:pt x="63859" y="2110"/>
                    </a:cubicBezTo>
                    <a:lnTo>
                      <a:pt x="311809" y="76495"/>
                    </a:lnTo>
                    <a:cubicBezTo>
                      <a:pt x="338019" y="84439"/>
                      <a:pt x="352827" y="112128"/>
                      <a:pt x="344883" y="138338"/>
                    </a:cubicBezTo>
                    <a:cubicBezTo>
                      <a:pt x="338560" y="159191"/>
                      <a:pt x="319366" y="173475"/>
                      <a:pt x="297576" y="173542"/>
                    </a:cubicBezTo>
                    <a:cubicBezTo>
                      <a:pt x="292739" y="173532"/>
                      <a:pt x="287929" y="172823"/>
                      <a:pt x="283294" y="171435"/>
                    </a:cubicBezTo>
                    <a:lnTo>
                      <a:pt x="35345" y="97050"/>
                    </a:lnTo>
                    <a:cubicBezTo>
                      <a:pt x="9129" y="89180"/>
                      <a:pt x="-5753" y="61558"/>
                      <a:pt x="2095" y="35335"/>
                    </a:cubicBezTo>
                    <a:close/>
                  </a:path>
                </a:pathLst>
              </a:custGeom>
              <a:solidFill>
                <a:schemeClr val="bg1"/>
              </a:solidFill>
              <a:ln w="2470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9A4C326-F997-0491-B354-BBABF2964C02}"/>
                  </a:ext>
                </a:extLst>
              </p:cNvPr>
              <p:cNvSpPr/>
              <p:nvPr/>
            </p:nvSpPr>
            <p:spPr>
              <a:xfrm>
                <a:off x="10639671" y="1568056"/>
                <a:ext cx="446309" cy="495898"/>
              </a:xfrm>
              <a:custGeom>
                <a:avLst/>
                <a:gdLst>
                  <a:gd name="connsiteX0" fmla="*/ 446309 w 446309"/>
                  <a:gd name="connsiteY0" fmla="*/ 247949 h 495898"/>
                  <a:gd name="connsiteX1" fmla="*/ 223155 w 446309"/>
                  <a:gd name="connsiteY1" fmla="*/ 495899 h 495898"/>
                  <a:gd name="connsiteX2" fmla="*/ 0 w 446309"/>
                  <a:gd name="connsiteY2" fmla="*/ 247949 h 495898"/>
                  <a:gd name="connsiteX3" fmla="*/ 223155 w 446309"/>
                  <a:gd name="connsiteY3" fmla="*/ 0 h 495898"/>
                  <a:gd name="connsiteX4" fmla="*/ 446309 w 446309"/>
                  <a:gd name="connsiteY4" fmla="*/ 247949 h 49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309" h="495898">
                    <a:moveTo>
                      <a:pt x="446309" y="247949"/>
                    </a:moveTo>
                    <a:cubicBezTo>
                      <a:pt x="446309" y="384888"/>
                      <a:pt x="346399" y="495899"/>
                      <a:pt x="223155" y="495899"/>
                    </a:cubicBezTo>
                    <a:cubicBezTo>
                      <a:pt x="99910" y="495899"/>
                      <a:pt x="0" y="384888"/>
                      <a:pt x="0" y="247949"/>
                    </a:cubicBezTo>
                    <a:cubicBezTo>
                      <a:pt x="0" y="111011"/>
                      <a:pt x="99910" y="0"/>
                      <a:pt x="223155" y="0"/>
                    </a:cubicBezTo>
                    <a:cubicBezTo>
                      <a:pt x="346399" y="0"/>
                      <a:pt x="446309" y="111011"/>
                      <a:pt x="446309" y="247949"/>
                    </a:cubicBezTo>
                    <a:close/>
                  </a:path>
                </a:pathLst>
              </a:custGeom>
              <a:solidFill>
                <a:schemeClr val="bg1"/>
              </a:solidFill>
              <a:ln w="24705" cap="flat">
                <a:noFill/>
                <a:prstDash val="solid"/>
                <a:miter/>
              </a:ln>
            </p:spPr>
            <p:txBody>
              <a:bodyPr rtlCol="0" anchor="ctr"/>
              <a:lstStyle/>
              <a:p>
                <a:endParaRPr lang="en-US"/>
              </a:p>
            </p:txBody>
          </p:sp>
        </p:grpSp>
        <p:sp>
          <p:nvSpPr>
            <p:cNvPr id="55" name="Freeform: Shape 54">
              <a:extLst>
                <a:ext uri="{FF2B5EF4-FFF2-40B4-BE49-F238E27FC236}">
                  <a16:creationId xmlns:a16="http://schemas.microsoft.com/office/drawing/2014/main" id="{AEB3953D-F9E8-DE22-C888-79CF78D15F7E}"/>
                </a:ext>
              </a:extLst>
            </p:cNvPr>
            <p:cNvSpPr/>
            <p:nvPr/>
          </p:nvSpPr>
          <p:spPr>
            <a:xfrm>
              <a:off x="9072080" y="2375080"/>
              <a:ext cx="1724246" cy="1724246"/>
            </a:xfrm>
            <a:custGeom>
              <a:avLst/>
              <a:gdLst>
                <a:gd name="connsiteX0" fmla="*/ 862123 w 1724246"/>
                <a:gd name="connsiteY0" fmla="*/ 90750 h 1724246"/>
                <a:gd name="connsiteX1" fmla="*/ 1633497 w 1724246"/>
                <a:gd name="connsiteY1" fmla="*/ 862123 h 1724246"/>
                <a:gd name="connsiteX2" fmla="*/ 862123 w 1724246"/>
                <a:gd name="connsiteY2" fmla="*/ 1633497 h 1724246"/>
                <a:gd name="connsiteX3" fmla="*/ 90750 w 1724246"/>
                <a:gd name="connsiteY3" fmla="*/ 862123 h 1724246"/>
                <a:gd name="connsiteX4" fmla="*/ 862123 w 1724246"/>
                <a:gd name="connsiteY4" fmla="*/ 90750 h 1724246"/>
                <a:gd name="connsiteX5" fmla="*/ 862123 w 1724246"/>
                <a:gd name="connsiteY5" fmla="*/ 0 h 1724246"/>
                <a:gd name="connsiteX6" fmla="*/ 0 w 1724246"/>
                <a:gd name="connsiteY6" fmla="*/ 862123 h 1724246"/>
                <a:gd name="connsiteX7" fmla="*/ 862123 w 1724246"/>
                <a:gd name="connsiteY7" fmla="*/ 1724247 h 1724246"/>
                <a:gd name="connsiteX8" fmla="*/ 1724247 w 1724246"/>
                <a:gd name="connsiteY8" fmla="*/ 862123 h 1724246"/>
                <a:gd name="connsiteX9" fmla="*/ 862123 w 1724246"/>
                <a:gd name="connsiteY9" fmla="*/ 0 h 1724246"/>
                <a:gd name="connsiteX10" fmla="*/ 862123 w 1724246"/>
                <a:gd name="connsiteY10" fmla="*/ 0 h 172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246" h="1724246">
                  <a:moveTo>
                    <a:pt x="862123" y="90750"/>
                  </a:moveTo>
                  <a:cubicBezTo>
                    <a:pt x="1286379" y="90750"/>
                    <a:pt x="1633497" y="437868"/>
                    <a:pt x="1633497" y="862123"/>
                  </a:cubicBezTo>
                  <a:cubicBezTo>
                    <a:pt x="1633497" y="1286379"/>
                    <a:pt x="1286379" y="1633497"/>
                    <a:pt x="862123" y="1633497"/>
                  </a:cubicBezTo>
                  <a:cubicBezTo>
                    <a:pt x="437868" y="1633497"/>
                    <a:pt x="90750" y="1286379"/>
                    <a:pt x="90750" y="862123"/>
                  </a:cubicBezTo>
                  <a:cubicBezTo>
                    <a:pt x="90750" y="437868"/>
                    <a:pt x="437868" y="90750"/>
                    <a:pt x="862123" y="90750"/>
                  </a:cubicBezTo>
                  <a:moveTo>
                    <a:pt x="862123" y="0"/>
                  </a:moveTo>
                  <a:cubicBezTo>
                    <a:pt x="385687" y="0"/>
                    <a:pt x="0" y="385687"/>
                    <a:pt x="0" y="862123"/>
                  </a:cubicBezTo>
                  <a:cubicBezTo>
                    <a:pt x="0" y="1338560"/>
                    <a:pt x="385687" y="1724247"/>
                    <a:pt x="862123" y="1724247"/>
                  </a:cubicBezTo>
                  <a:cubicBezTo>
                    <a:pt x="1338560" y="1724247"/>
                    <a:pt x="1724247" y="1338560"/>
                    <a:pt x="1724247" y="862123"/>
                  </a:cubicBezTo>
                  <a:cubicBezTo>
                    <a:pt x="1724247" y="385687"/>
                    <a:pt x="1338560" y="0"/>
                    <a:pt x="862123" y="0"/>
                  </a:cubicBezTo>
                  <a:lnTo>
                    <a:pt x="862123" y="0"/>
                  </a:lnTo>
                  <a:close/>
                </a:path>
              </a:pathLst>
            </a:custGeom>
            <a:solidFill>
              <a:schemeClr val="bg1"/>
            </a:solidFill>
            <a:ln w="2262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BF870F9-57EB-E85C-862C-56703C4F62F0}"/>
                </a:ext>
              </a:extLst>
            </p:cNvPr>
            <p:cNvSpPr/>
            <p:nvPr/>
          </p:nvSpPr>
          <p:spPr>
            <a:xfrm>
              <a:off x="10453967" y="4104375"/>
              <a:ext cx="1717668" cy="1717668"/>
            </a:xfrm>
            <a:custGeom>
              <a:avLst/>
              <a:gdLst>
                <a:gd name="connsiteX0" fmla="*/ 858834 w 1717668"/>
                <a:gd name="connsiteY0" fmla="*/ 90404 h 1717668"/>
                <a:gd name="connsiteX1" fmla="*/ 1627265 w 1717668"/>
                <a:gd name="connsiteY1" fmla="*/ 858834 h 1717668"/>
                <a:gd name="connsiteX2" fmla="*/ 858834 w 1717668"/>
                <a:gd name="connsiteY2" fmla="*/ 1627265 h 1717668"/>
                <a:gd name="connsiteX3" fmla="*/ 90404 w 1717668"/>
                <a:gd name="connsiteY3" fmla="*/ 858834 h 1717668"/>
                <a:gd name="connsiteX4" fmla="*/ 858834 w 1717668"/>
                <a:gd name="connsiteY4" fmla="*/ 90404 h 1717668"/>
                <a:gd name="connsiteX5" fmla="*/ 858834 w 1717668"/>
                <a:gd name="connsiteY5" fmla="*/ 0 h 1717668"/>
                <a:gd name="connsiteX6" fmla="*/ 0 w 1717668"/>
                <a:gd name="connsiteY6" fmla="*/ 858834 h 1717668"/>
                <a:gd name="connsiteX7" fmla="*/ 858834 w 1717668"/>
                <a:gd name="connsiteY7" fmla="*/ 1717669 h 1717668"/>
                <a:gd name="connsiteX8" fmla="*/ 1717669 w 1717668"/>
                <a:gd name="connsiteY8" fmla="*/ 858834 h 1717668"/>
                <a:gd name="connsiteX9" fmla="*/ 858834 w 1717668"/>
                <a:gd name="connsiteY9" fmla="*/ 0 h 1717668"/>
                <a:gd name="connsiteX10" fmla="*/ 858834 w 1717668"/>
                <a:gd name="connsiteY10" fmla="*/ 0 h 17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668" h="1717668">
                  <a:moveTo>
                    <a:pt x="858834" y="90404"/>
                  </a:moveTo>
                  <a:cubicBezTo>
                    <a:pt x="1281471" y="90404"/>
                    <a:pt x="1627265" y="436197"/>
                    <a:pt x="1627265" y="858834"/>
                  </a:cubicBezTo>
                  <a:cubicBezTo>
                    <a:pt x="1627265" y="1281471"/>
                    <a:pt x="1281471" y="1627265"/>
                    <a:pt x="858834" y="1627265"/>
                  </a:cubicBezTo>
                  <a:cubicBezTo>
                    <a:pt x="436197" y="1627265"/>
                    <a:pt x="90404" y="1281471"/>
                    <a:pt x="90404" y="858834"/>
                  </a:cubicBezTo>
                  <a:cubicBezTo>
                    <a:pt x="90404" y="436197"/>
                    <a:pt x="436197" y="90404"/>
                    <a:pt x="858834" y="90404"/>
                  </a:cubicBezTo>
                  <a:moveTo>
                    <a:pt x="858834" y="0"/>
                  </a:moveTo>
                  <a:cubicBezTo>
                    <a:pt x="384215" y="0"/>
                    <a:pt x="0" y="384215"/>
                    <a:pt x="0" y="858834"/>
                  </a:cubicBezTo>
                  <a:cubicBezTo>
                    <a:pt x="0" y="1333454"/>
                    <a:pt x="384215" y="1717669"/>
                    <a:pt x="858834" y="1717669"/>
                  </a:cubicBezTo>
                  <a:cubicBezTo>
                    <a:pt x="1333454" y="1717669"/>
                    <a:pt x="1717669" y="1333454"/>
                    <a:pt x="1717669" y="858834"/>
                  </a:cubicBezTo>
                  <a:cubicBezTo>
                    <a:pt x="1717669" y="384215"/>
                    <a:pt x="1333454" y="0"/>
                    <a:pt x="858834" y="0"/>
                  </a:cubicBezTo>
                  <a:lnTo>
                    <a:pt x="858834" y="0"/>
                  </a:lnTo>
                  <a:close/>
                </a:path>
              </a:pathLst>
            </a:custGeom>
            <a:solidFill>
              <a:schemeClr val="bg1"/>
            </a:solidFill>
            <a:ln w="22523" cap="flat">
              <a:noFill/>
              <a:prstDash val="solid"/>
              <a:miter/>
            </a:ln>
          </p:spPr>
          <p:txBody>
            <a:bodyPr rtlCol="0" anchor="ctr"/>
            <a:lstStyle/>
            <a:p>
              <a:endParaRPr lang="en-US"/>
            </a:p>
          </p:txBody>
        </p:sp>
        <p:sp>
          <p:nvSpPr>
            <p:cNvPr id="32" name="Graphic 7" descr="Angry face with solid fill with solid fill">
              <a:extLst>
                <a:ext uri="{FF2B5EF4-FFF2-40B4-BE49-F238E27FC236}">
                  <a16:creationId xmlns:a16="http://schemas.microsoft.com/office/drawing/2014/main" id="{AAD89E22-6885-C87B-87D5-9B0C425C0479}"/>
                </a:ext>
              </a:extLst>
            </p:cNvPr>
            <p:cNvSpPr/>
            <p:nvPr/>
          </p:nvSpPr>
          <p:spPr>
            <a:xfrm>
              <a:off x="4110347" y="4390146"/>
              <a:ext cx="1816246" cy="1816246"/>
            </a:xfrm>
            <a:custGeom>
              <a:avLst/>
              <a:gdLst>
                <a:gd name="connsiteX0" fmla="*/ 908123 w 1816246"/>
                <a:gd name="connsiteY0" fmla="*/ 0 h 1816246"/>
                <a:gd name="connsiteX1" fmla="*/ 0 w 1816246"/>
                <a:gd name="connsiteY1" fmla="*/ 908123 h 1816246"/>
                <a:gd name="connsiteX2" fmla="*/ 908123 w 1816246"/>
                <a:gd name="connsiteY2" fmla="*/ 1816246 h 1816246"/>
                <a:gd name="connsiteX3" fmla="*/ 1816246 w 1816246"/>
                <a:gd name="connsiteY3" fmla="*/ 908123 h 1816246"/>
                <a:gd name="connsiteX4" fmla="*/ 908123 w 1816246"/>
                <a:gd name="connsiteY4" fmla="*/ 0 h 1816246"/>
                <a:gd name="connsiteX5" fmla="*/ 360860 w 1816246"/>
                <a:gd name="connsiteY5" fmla="*/ 454062 h 1816246"/>
                <a:gd name="connsiteX6" fmla="*/ 391927 w 1816246"/>
                <a:gd name="connsiteY6" fmla="*/ 394317 h 1816246"/>
                <a:gd name="connsiteX7" fmla="*/ 752786 w 1816246"/>
                <a:gd name="connsiteY7" fmla="*/ 504247 h 1816246"/>
                <a:gd name="connsiteX8" fmla="*/ 748007 w 1816246"/>
                <a:gd name="connsiteY8" fmla="*/ 571162 h 1816246"/>
                <a:gd name="connsiteX9" fmla="*/ 716939 w 1816246"/>
                <a:gd name="connsiteY9" fmla="*/ 583111 h 1816246"/>
                <a:gd name="connsiteX10" fmla="*/ 681092 w 1816246"/>
                <a:gd name="connsiteY10" fmla="*/ 566382 h 1816246"/>
                <a:gd name="connsiteX11" fmla="*/ 420604 w 1816246"/>
                <a:gd name="connsiteY11" fmla="*/ 485129 h 1816246"/>
                <a:gd name="connsiteX12" fmla="*/ 360860 w 1816246"/>
                <a:gd name="connsiteY12" fmla="*/ 454062 h 1816246"/>
                <a:gd name="connsiteX13" fmla="*/ 382368 w 1816246"/>
                <a:gd name="connsiteY13" fmla="*/ 764735 h 1816246"/>
                <a:gd name="connsiteX14" fmla="*/ 525756 w 1816246"/>
                <a:gd name="connsiteY14" fmla="*/ 621347 h 1816246"/>
                <a:gd name="connsiteX15" fmla="*/ 669143 w 1816246"/>
                <a:gd name="connsiteY15" fmla="*/ 764735 h 1816246"/>
                <a:gd name="connsiteX16" fmla="*/ 525756 w 1816246"/>
                <a:gd name="connsiteY16" fmla="*/ 908123 h 1816246"/>
                <a:gd name="connsiteX17" fmla="*/ 382368 w 1816246"/>
                <a:gd name="connsiteY17" fmla="*/ 764735 h 1816246"/>
                <a:gd name="connsiteX18" fmla="*/ 908123 w 1816246"/>
                <a:gd name="connsiteY18" fmla="*/ 1362185 h 1816246"/>
                <a:gd name="connsiteX19" fmla="*/ 623737 w 1816246"/>
                <a:gd name="connsiteY19" fmla="*/ 1469726 h 1816246"/>
                <a:gd name="connsiteX20" fmla="*/ 908123 w 1816246"/>
                <a:gd name="connsiteY20" fmla="*/ 1218797 h 1816246"/>
                <a:gd name="connsiteX21" fmla="*/ 1192509 w 1816246"/>
                <a:gd name="connsiteY21" fmla="*/ 1469726 h 1816246"/>
                <a:gd name="connsiteX22" fmla="*/ 908123 w 1816246"/>
                <a:gd name="connsiteY22" fmla="*/ 1362185 h 1816246"/>
                <a:gd name="connsiteX23" fmla="*/ 1290491 w 1816246"/>
                <a:gd name="connsiteY23" fmla="*/ 908123 h 1816246"/>
                <a:gd name="connsiteX24" fmla="*/ 1147103 w 1816246"/>
                <a:gd name="connsiteY24" fmla="*/ 764735 h 1816246"/>
                <a:gd name="connsiteX25" fmla="*/ 1290491 w 1816246"/>
                <a:gd name="connsiteY25" fmla="*/ 621347 h 1816246"/>
                <a:gd name="connsiteX26" fmla="*/ 1433879 w 1816246"/>
                <a:gd name="connsiteY26" fmla="*/ 764735 h 1816246"/>
                <a:gd name="connsiteX27" fmla="*/ 1290491 w 1816246"/>
                <a:gd name="connsiteY27" fmla="*/ 908123 h 1816246"/>
                <a:gd name="connsiteX28" fmla="*/ 1455387 w 1816246"/>
                <a:gd name="connsiteY28" fmla="*/ 454062 h 1816246"/>
                <a:gd name="connsiteX29" fmla="*/ 1395642 w 1816246"/>
                <a:gd name="connsiteY29" fmla="*/ 487519 h 1816246"/>
                <a:gd name="connsiteX30" fmla="*/ 1135154 w 1816246"/>
                <a:gd name="connsiteY30" fmla="*/ 568772 h 1816246"/>
                <a:gd name="connsiteX31" fmla="*/ 1099307 w 1816246"/>
                <a:gd name="connsiteY31" fmla="*/ 585501 h 1816246"/>
                <a:gd name="connsiteX32" fmla="*/ 1068240 w 1816246"/>
                <a:gd name="connsiteY32" fmla="*/ 573552 h 1816246"/>
                <a:gd name="connsiteX33" fmla="*/ 1063460 w 1816246"/>
                <a:gd name="connsiteY33" fmla="*/ 506637 h 1816246"/>
                <a:gd name="connsiteX34" fmla="*/ 1424320 w 1816246"/>
                <a:gd name="connsiteY34" fmla="*/ 396706 h 1816246"/>
                <a:gd name="connsiteX35" fmla="*/ 1455387 w 1816246"/>
                <a:gd name="connsiteY35" fmla="*/ 454062 h 181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16246" h="1816246">
                  <a:moveTo>
                    <a:pt x="908123" y="0"/>
                  </a:moveTo>
                  <a:cubicBezTo>
                    <a:pt x="406266" y="0"/>
                    <a:pt x="0" y="406266"/>
                    <a:pt x="0" y="908123"/>
                  </a:cubicBezTo>
                  <a:cubicBezTo>
                    <a:pt x="0" y="1409981"/>
                    <a:pt x="406266" y="1816246"/>
                    <a:pt x="908123" y="1816246"/>
                  </a:cubicBezTo>
                  <a:cubicBezTo>
                    <a:pt x="1409981" y="1816246"/>
                    <a:pt x="1816246" y="1409981"/>
                    <a:pt x="1816246" y="908123"/>
                  </a:cubicBezTo>
                  <a:cubicBezTo>
                    <a:pt x="1816246" y="406266"/>
                    <a:pt x="1409981" y="0"/>
                    <a:pt x="908123" y="0"/>
                  </a:cubicBezTo>
                  <a:close/>
                  <a:moveTo>
                    <a:pt x="360860" y="454062"/>
                  </a:moveTo>
                  <a:cubicBezTo>
                    <a:pt x="353690" y="427774"/>
                    <a:pt x="368029" y="401486"/>
                    <a:pt x="391927" y="394317"/>
                  </a:cubicBezTo>
                  <a:cubicBezTo>
                    <a:pt x="401486" y="391927"/>
                    <a:pt x="604619" y="334572"/>
                    <a:pt x="752786" y="504247"/>
                  </a:cubicBezTo>
                  <a:cubicBezTo>
                    <a:pt x="769515" y="523366"/>
                    <a:pt x="767125" y="554433"/>
                    <a:pt x="748007" y="571162"/>
                  </a:cubicBezTo>
                  <a:cubicBezTo>
                    <a:pt x="738448" y="578331"/>
                    <a:pt x="728888" y="583111"/>
                    <a:pt x="716939" y="583111"/>
                  </a:cubicBezTo>
                  <a:cubicBezTo>
                    <a:pt x="702601" y="583111"/>
                    <a:pt x="690652" y="578331"/>
                    <a:pt x="681092" y="566382"/>
                  </a:cubicBezTo>
                  <a:cubicBezTo>
                    <a:pt x="573552" y="442113"/>
                    <a:pt x="425384" y="482739"/>
                    <a:pt x="420604" y="485129"/>
                  </a:cubicBezTo>
                  <a:cubicBezTo>
                    <a:pt x="394317" y="492298"/>
                    <a:pt x="368029" y="477960"/>
                    <a:pt x="360860" y="454062"/>
                  </a:cubicBezTo>
                  <a:close/>
                  <a:moveTo>
                    <a:pt x="382368" y="764735"/>
                  </a:moveTo>
                  <a:cubicBezTo>
                    <a:pt x="382368" y="685872"/>
                    <a:pt x="446892" y="621347"/>
                    <a:pt x="525756" y="621347"/>
                  </a:cubicBezTo>
                  <a:cubicBezTo>
                    <a:pt x="604619" y="621347"/>
                    <a:pt x="669143" y="685872"/>
                    <a:pt x="669143" y="764735"/>
                  </a:cubicBezTo>
                  <a:cubicBezTo>
                    <a:pt x="669143" y="843599"/>
                    <a:pt x="604619" y="908123"/>
                    <a:pt x="525756" y="908123"/>
                  </a:cubicBezTo>
                  <a:cubicBezTo>
                    <a:pt x="446892" y="908123"/>
                    <a:pt x="382368" y="843599"/>
                    <a:pt x="382368" y="764735"/>
                  </a:cubicBezTo>
                  <a:close/>
                  <a:moveTo>
                    <a:pt x="908123" y="1362185"/>
                  </a:moveTo>
                  <a:cubicBezTo>
                    <a:pt x="798193" y="1362185"/>
                    <a:pt x="700211" y="1402811"/>
                    <a:pt x="623737" y="1469726"/>
                  </a:cubicBezTo>
                  <a:cubicBezTo>
                    <a:pt x="640466" y="1328728"/>
                    <a:pt x="762346" y="1218797"/>
                    <a:pt x="908123" y="1218797"/>
                  </a:cubicBezTo>
                  <a:cubicBezTo>
                    <a:pt x="1053901" y="1218797"/>
                    <a:pt x="1175781" y="1328728"/>
                    <a:pt x="1192509" y="1469726"/>
                  </a:cubicBezTo>
                  <a:cubicBezTo>
                    <a:pt x="1116036" y="1402811"/>
                    <a:pt x="1018054" y="1362185"/>
                    <a:pt x="908123" y="1362185"/>
                  </a:cubicBezTo>
                  <a:close/>
                  <a:moveTo>
                    <a:pt x="1290491" y="908123"/>
                  </a:moveTo>
                  <a:cubicBezTo>
                    <a:pt x="1211628" y="908123"/>
                    <a:pt x="1147103" y="843599"/>
                    <a:pt x="1147103" y="764735"/>
                  </a:cubicBezTo>
                  <a:cubicBezTo>
                    <a:pt x="1147103" y="685872"/>
                    <a:pt x="1211628" y="621347"/>
                    <a:pt x="1290491" y="621347"/>
                  </a:cubicBezTo>
                  <a:cubicBezTo>
                    <a:pt x="1369354" y="621347"/>
                    <a:pt x="1433879" y="685872"/>
                    <a:pt x="1433879" y="764735"/>
                  </a:cubicBezTo>
                  <a:cubicBezTo>
                    <a:pt x="1433879" y="843599"/>
                    <a:pt x="1369354" y="908123"/>
                    <a:pt x="1290491" y="908123"/>
                  </a:cubicBezTo>
                  <a:close/>
                  <a:moveTo>
                    <a:pt x="1455387" y="454062"/>
                  </a:moveTo>
                  <a:cubicBezTo>
                    <a:pt x="1448218" y="480349"/>
                    <a:pt x="1421930" y="494688"/>
                    <a:pt x="1395642" y="487519"/>
                  </a:cubicBezTo>
                  <a:cubicBezTo>
                    <a:pt x="1388473" y="485129"/>
                    <a:pt x="1240305" y="444502"/>
                    <a:pt x="1135154" y="568772"/>
                  </a:cubicBezTo>
                  <a:cubicBezTo>
                    <a:pt x="1125595" y="580721"/>
                    <a:pt x="1111256" y="585501"/>
                    <a:pt x="1099307" y="585501"/>
                  </a:cubicBezTo>
                  <a:cubicBezTo>
                    <a:pt x="1087358" y="585501"/>
                    <a:pt x="1077799" y="580721"/>
                    <a:pt x="1068240" y="573552"/>
                  </a:cubicBezTo>
                  <a:cubicBezTo>
                    <a:pt x="1049121" y="556823"/>
                    <a:pt x="1046732" y="525756"/>
                    <a:pt x="1063460" y="506637"/>
                  </a:cubicBezTo>
                  <a:cubicBezTo>
                    <a:pt x="1211628" y="336962"/>
                    <a:pt x="1414760" y="394317"/>
                    <a:pt x="1424320" y="396706"/>
                  </a:cubicBezTo>
                  <a:cubicBezTo>
                    <a:pt x="1448218" y="401486"/>
                    <a:pt x="1462556" y="427774"/>
                    <a:pt x="1455387" y="454062"/>
                  </a:cubicBezTo>
                  <a:close/>
                </a:path>
              </a:pathLst>
            </a:custGeom>
            <a:solidFill>
              <a:schemeClr val="bg1"/>
            </a:solidFill>
            <a:ln w="23813" cap="flat">
              <a:noFill/>
              <a:prstDash val="solid"/>
              <a:miter/>
            </a:ln>
          </p:spPr>
          <p:txBody>
            <a:bodyPr rtlCol="0" anchor="ctr"/>
            <a:lstStyle/>
            <a:p>
              <a:endParaRPr lang="en-US"/>
            </a:p>
          </p:txBody>
        </p:sp>
        <p:sp>
          <p:nvSpPr>
            <p:cNvPr id="56" name="Graphic 5" descr="Smiling face with solid fill with solid fill">
              <a:extLst>
                <a:ext uri="{FF2B5EF4-FFF2-40B4-BE49-F238E27FC236}">
                  <a16:creationId xmlns:a16="http://schemas.microsoft.com/office/drawing/2014/main" id="{4E57E5A5-0118-E673-B414-3195732E1A02}"/>
                </a:ext>
              </a:extLst>
            </p:cNvPr>
            <p:cNvSpPr/>
            <p:nvPr/>
          </p:nvSpPr>
          <p:spPr>
            <a:xfrm>
              <a:off x="90598" y="4225481"/>
              <a:ext cx="1724247" cy="1724247"/>
            </a:xfrm>
            <a:custGeom>
              <a:avLst/>
              <a:gdLst>
                <a:gd name="connsiteX0" fmla="*/ 862124 w 1724247"/>
                <a:gd name="connsiteY0" fmla="*/ 0 h 1724247"/>
                <a:gd name="connsiteX1" fmla="*/ 0 w 1724247"/>
                <a:gd name="connsiteY1" fmla="*/ 862124 h 1724247"/>
                <a:gd name="connsiteX2" fmla="*/ 862124 w 1724247"/>
                <a:gd name="connsiteY2" fmla="*/ 1724248 h 1724247"/>
                <a:gd name="connsiteX3" fmla="*/ 1724248 w 1724247"/>
                <a:gd name="connsiteY3" fmla="*/ 862124 h 1724247"/>
                <a:gd name="connsiteX4" fmla="*/ 862124 w 1724247"/>
                <a:gd name="connsiteY4" fmla="*/ 0 h 1724247"/>
                <a:gd name="connsiteX5" fmla="*/ 363000 w 1724247"/>
                <a:gd name="connsiteY5" fmla="*/ 725999 h 1724247"/>
                <a:gd name="connsiteX6" fmla="*/ 499124 w 1724247"/>
                <a:gd name="connsiteY6" fmla="*/ 589874 h 1724247"/>
                <a:gd name="connsiteX7" fmla="*/ 635249 w 1724247"/>
                <a:gd name="connsiteY7" fmla="*/ 725999 h 1724247"/>
                <a:gd name="connsiteX8" fmla="*/ 499124 w 1724247"/>
                <a:gd name="connsiteY8" fmla="*/ 862124 h 1724247"/>
                <a:gd name="connsiteX9" fmla="*/ 363000 w 1724247"/>
                <a:gd name="connsiteY9" fmla="*/ 725999 h 1724247"/>
                <a:gd name="connsiteX10" fmla="*/ 1311336 w 1724247"/>
                <a:gd name="connsiteY10" fmla="*/ 1229661 h 1724247"/>
                <a:gd name="connsiteX11" fmla="*/ 862124 w 1724247"/>
                <a:gd name="connsiteY11" fmla="*/ 1451998 h 1724247"/>
                <a:gd name="connsiteX12" fmla="*/ 412912 w 1724247"/>
                <a:gd name="connsiteY12" fmla="*/ 1229661 h 1724247"/>
                <a:gd name="connsiteX13" fmla="*/ 403837 w 1724247"/>
                <a:gd name="connsiteY13" fmla="*/ 1202436 h 1724247"/>
                <a:gd name="connsiteX14" fmla="*/ 449212 w 1724247"/>
                <a:gd name="connsiteY14" fmla="*/ 1157061 h 1724247"/>
                <a:gd name="connsiteX15" fmla="*/ 485512 w 1724247"/>
                <a:gd name="connsiteY15" fmla="*/ 1175211 h 1724247"/>
                <a:gd name="connsiteX16" fmla="*/ 862124 w 1724247"/>
                <a:gd name="connsiteY16" fmla="*/ 1358979 h 1724247"/>
                <a:gd name="connsiteX17" fmla="*/ 1238736 w 1724247"/>
                <a:gd name="connsiteY17" fmla="*/ 1175211 h 1724247"/>
                <a:gd name="connsiteX18" fmla="*/ 1275036 w 1724247"/>
                <a:gd name="connsiteY18" fmla="*/ 1157061 h 1724247"/>
                <a:gd name="connsiteX19" fmla="*/ 1320411 w 1724247"/>
                <a:gd name="connsiteY19" fmla="*/ 1202436 h 1724247"/>
                <a:gd name="connsiteX20" fmla="*/ 1311336 w 1724247"/>
                <a:gd name="connsiteY20" fmla="*/ 1229661 h 1724247"/>
                <a:gd name="connsiteX21" fmla="*/ 1225123 w 1724247"/>
                <a:gd name="connsiteY21" fmla="*/ 862124 h 1724247"/>
                <a:gd name="connsiteX22" fmla="*/ 1088999 w 1724247"/>
                <a:gd name="connsiteY22" fmla="*/ 725999 h 1724247"/>
                <a:gd name="connsiteX23" fmla="*/ 1225123 w 1724247"/>
                <a:gd name="connsiteY23" fmla="*/ 589874 h 1724247"/>
                <a:gd name="connsiteX24" fmla="*/ 1361248 w 1724247"/>
                <a:gd name="connsiteY24" fmla="*/ 725999 h 1724247"/>
                <a:gd name="connsiteX25" fmla="*/ 1225123 w 1724247"/>
                <a:gd name="connsiteY25" fmla="*/ 862124 h 17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24247" h="1724247">
                  <a:moveTo>
                    <a:pt x="862124" y="0"/>
                  </a:moveTo>
                  <a:cubicBezTo>
                    <a:pt x="385687" y="0"/>
                    <a:pt x="0" y="385687"/>
                    <a:pt x="0" y="862124"/>
                  </a:cubicBezTo>
                  <a:cubicBezTo>
                    <a:pt x="0" y="1338561"/>
                    <a:pt x="385687" y="1724248"/>
                    <a:pt x="862124" y="1724248"/>
                  </a:cubicBezTo>
                  <a:cubicBezTo>
                    <a:pt x="1338561" y="1724248"/>
                    <a:pt x="1724248" y="1338561"/>
                    <a:pt x="1724248" y="862124"/>
                  </a:cubicBezTo>
                  <a:cubicBezTo>
                    <a:pt x="1724248" y="385687"/>
                    <a:pt x="1338561" y="0"/>
                    <a:pt x="862124" y="0"/>
                  </a:cubicBezTo>
                  <a:close/>
                  <a:moveTo>
                    <a:pt x="363000" y="725999"/>
                  </a:moveTo>
                  <a:cubicBezTo>
                    <a:pt x="363000" y="651130"/>
                    <a:pt x="424256" y="589874"/>
                    <a:pt x="499124" y="589874"/>
                  </a:cubicBezTo>
                  <a:cubicBezTo>
                    <a:pt x="573993" y="589874"/>
                    <a:pt x="635249" y="651130"/>
                    <a:pt x="635249" y="725999"/>
                  </a:cubicBezTo>
                  <a:cubicBezTo>
                    <a:pt x="635249" y="800868"/>
                    <a:pt x="573993" y="862124"/>
                    <a:pt x="499124" y="862124"/>
                  </a:cubicBezTo>
                  <a:cubicBezTo>
                    <a:pt x="424256" y="862124"/>
                    <a:pt x="363000" y="800868"/>
                    <a:pt x="363000" y="725999"/>
                  </a:cubicBezTo>
                  <a:close/>
                  <a:moveTo>
                    <a:pt x="1311336" y="1229661"/>
                  </a:moveTo>
                  <a:cubicBezTo>
                    <a:pt x="1206973" y="1365786"/>
                    <a:pt x="1045892" y="1451998"/>
                    <a:pt x="862124" y="1451998"/>
                  </a:cubicBezTo>
                  <a:cubicBezTo>
                    <a:pt x="678355" y="1451998"/>
                    <a:pt x="517274" y="1365786"/>
                    <a:pt x="412912" y="1229661"/>
                  </a:cubicBezTo>
                  <a:cubicBezTo>
                    <a:pt x="408374" y="1222855"/>
                    <a:pt x="403837" y="1213780"/>
                    <a:pt x="403837" y="1202436"/>
                  </a:cubicBezTo>
                  <a:cubicBezTo>
                    <a:pt x="403837" y="1177480"/>
                    <a:pt x="424256" y="1157061"/>
                    <a:pt x="449212" y="1157061"/>
                  </a:cubicBezTo>
                  <a:cubicBezTo>
                    <a:pt x="465093" y="1157061"/>
                    <a:pt x="478706" y="1163867"/>
                    <a:pt x="485512" y="1175211"/>
                  </a:cubicBezTo>
                  <a:cubicBezTo>
                    <a:pt x="571724" y="1288648"/>
                    <a:pt x="707849" y="1358979"/>
                    <a:pt x="862124" y="1358979"/>
                  </a:cubicBezTo>
                  <a:cubicBezTo>
                    <a:pt x="1016399" y="1358979"/>
                    <a:pt x="1150255" y="1288648"/>
                    <a:pt x="1238736" y="1175211"/>
                  </a:cubicBezTo>
                  <a:cubicBezTo>
                    <a:pt x="1247811" y="1163867"/>
                    <a:pt x="1261423" y="1157061"/>
                    <a:pt x="1275036" y="1157061"/>
                  </a:cubicBezTo>
                  <a:cubicBezTo>
                    <a:pt x="1299992" y="1157061"/>
                    <a:pt x="1320411" y="1177480"/>
                    <a:pt x="1320411" y="1202436"/>
                  </a:cubicBezTo>
                  <a:cubicBezTo>
                    <a:pt x="1320411" y="1213780"/>
                    <a:pt x="1315873" y="1222855"/>
                    <a:pt x="1311336" y="1229661"/>
                  </a:cubicBezTo>
                  <a:close/>
                  <a:moveTo>
                    <a:pt x="1225123" y="862124"/>
                  </a:moveTo>
                  <a:cubicBezTo>
                    <a:pt x="1150255" y="862124"/>
                    <a:pt x="1088999" y="800868"/>
                    <a:pt x="1088999" y="725999"/>
                  </a:cubicBezTo>
                  <a:cubicBezTo>
                    <a:pt x="1088999" y="651130"/>
                    <a:pt x="1150255" y="589874"/>
                    <a:pt x="1225123" y="589874"/>
                  </a:cubicBezTo>
                  <a:cubicBezTo>
                    <a:pt x="1299992" y="589874"/>
                    <a:pt x="1361248" y="651130"/>
                    <a:pt x="1361248" y="725999"/>
                  </a:cubicBezTo>
                  <a:cubicBezTo>
                    <a:pt x="1361248" y="800868"/>
                    <a:pt x="1299992" y="862124"/>
                    <a:pt x="1225123" y="862124"/>
                  </a:cubicBezTo>
                  <a:close/>
                </a:path>
              </a:pathLst>
            </a:custGeom>
            <a:solidFill>
              <a:schemeClr val="bg1"/>
            </a:solidFill>
            <a:ln w="22622" cap="flat">
              <a:noFill/>
              <a:prstDash val="solid"/>
              <a:miter/>
            </a:ln>
          </p:spPr>
          <p:txBody>
            <a:bodyPr rtlCol="0" anchor="ctr"/>
            <a:lstStyle/>
            <a:p>
              <a:endParaRPr lang="en-US"/>
            </a:p>
          </p:txBody>
        </p:sp>
      </p:grpSp>
    </p:spTree>
    <p:extLst>
      <p:ext uri="{BB962C8B-B14F-4D97-AF65-F5344CB8AC3E}">
        <p14:creationId xmlns:p14="http://schemas.microsoft.com/office/powerpoint/2010/main" val="61342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Making the flu vaccine">
            <a:extLst>
              <a:ext uri="{FF2B5EF4-FFF2-40B4-BE49-F238E27FC236}">
                <a16:creationId xmlns:a16="http://schemas.microsoft.com/office/drawing/2014/main" id="{CCB02948-E5FE-4952-F914-D5468F4A5F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48" r="1652" b="29249"/>
          <a:stretch/>
        </p:blipFill>
        <p:spPr bwMode="auto">
          <a:xfrm>
            <a:off x="3553061"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dirty="0"/>
              <a:t>Viable virus is required for vaccine production</a:t>
            </a:r>
          </a:p>
        </p:txBody>
      </p:sp>
      <p:sp>
        <p:nvSpPr>
          <p:cNvPr id="4109" name="Rectangle 410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11" name="Rectangle 411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Diagram 2" descr="list of influenza vaccine types">
            <a:extLst>
              <a:ext uri="{FF2B5EF4-FFF2-40B4-BE49-F238E27FC236}">
                <a16:creationId xmlns:a16="http://schemas.microsoft.com/office/drawing/2014/main" id="{44DF7650-9ED6-4C93-DE88-E453A07AE04C}"/>
              </a:ext>
            </a:extLst>
          </p:cNvPr>
          <p:cNvGraphicFramePr/>
          <p:nvPr>
            <p:extLst>
              <p:ext uri="{D42A27DB-BD31-4B8C-83A1-F6EECF244321}">
                <p14:modId xmlns:p14="http://schemas.microsoft.com/office/powerpoint/2010/main" val="2294934711"/>
              </p:ext>
            </p:extLst>
          </p:nvPr>
        </p:nvGraphicFramePr>
        <p:xfrm>
          <a:off x="371094" y="2718054"/>
          <a:ext cx="3896106" cy="3207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DPH Logo">
            <a:extLst>
              <a:ext uri="{FF2B5EF4-FFF2-40B4-BE49-F238E27FC236}">
                <a16:creationId xmlns:a16="http://schemas.microsoft.com/office/drawing/2014/main" id="{D6BE8417-9479-2BA5-AD42-D1F6546F1F11}"/>
              </a:ext>
            </a:extLst>
          </p:cNvPr>
          <p:cNvPicPr>
            <a:picLocks noChangeAspect="1"/>
          </p:cNvPicPr>
          <p:nvPr/>
        </p:nvPicPr>
        <p:blipFill>
          <a:blip r:embed="rId9"/>
          <a:stretch>
            <a:fillRect/>
          </a:stretch>
        </p:blipFill>
        <p:spPr>
          <a:xfrm>
            <a:off x="0" y="6126480"/>
            <a:ext cx="2985972" cy="731520"/>
          </a:xfrm>
          <a:prstGeom prst="rect">
            <a:avLst/>
          </a:prstGeom>
        </p:spPr>
      </p:pic>
      <p:sp>
        <p:nvSpPr>
          <p:cNvPr id="6" name="TextBox 5">
            <a:extLst>
              <a:ext uri="{FF2B5EF4-FFF2-40B4-BE49-F238E27FC236}">
                <a16:creationId xmlns:a16="http://schemas.microsoft.com/office/drawing/2014/main" id="{FD0FEAE6-B5F6-81CF-E834-4FA63BE11DAD}"/>
              </a:ext>
            </a:extLst>
          </p:cNvPr>
          <p:cNvSpPr txBox="1"/>
          <p:nvPr/>
        </p:nvSpPr>
        <p:spPr>
          <a:xfrm>
            <a:off x="3980793" y="0"/>
            <a:ext cx="6132786" cy="369332"/>
          </a:xfrm>
          <a:prstGeom prst="rect">
            <a:avLst/>
          </a:prstGeom>
          <a:noFill/>
        </p:spPr>
        <p:txBody>
          <a:bodyPr wrap="square">
            <a:spAutoFit/>
          </a:bodyPr>
          <a:lstStyle/>
          <a:p>
            <a:r>
              <a:rPr lang="en-US" dirty="0"/>
              <a:t>https://phil.cdc.gov/Details.aspx?pid=23203</a:t>
            </a:r>
          </a:p>
        </p:txBody>
      </p:sp>
    </p:spTree>
    <p:extLst>
      <p:ext uri="{BB962C8B-B14F-4D97-AF65-F5344CB8AC3E}">
        <p14:creationId xmlns:p14="http://schemas.microsoft.com/office/powerpoint/2010/main" val="391388692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5CBEF-7CB5-9026-8A58-4D6363F673F0}"/>
              </a:ext>
            </a:extLst>
          </p:cNvPr>
          <p:cNvSpPr>
            <a:spLocks noGrp="1"/>
          </p:cNvSpPr>
          <p:nvPr>
            <p:ph type="title"/>
          </p:nvPr>
        </p:nvSpPr>
        <p:spPr>
          <a:xfrm>
            <a:off x="171449" y="586855"/>
            <a:ext cx="3815463" cy="3387497"/>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Alaska State Laboratory Influenza Testing</a:t>
            </a:r>
          </a:p>
        </p:txBody>
      </p:sp>
      <p:sp>
        <p:nvSpPr>
          <p:cNvPr id="5" name="TextBox 4">
            <a:extLst>
              <a:ext uri="{FF2B5EF4-FFF2-40B4-BE49-F238E27FC236}">
                <a16:creationId xmlns:a16="http://schemas.microsoft.com/office/drawing/2014/main" id="{49DD37BF-040C-5CB9-D9B7-D32B6E95DF4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Testing occurs primarily at the Alaska State Virology Laboratory in Fairbanks.  Surge capacity is available at the Anchorage State Public Health Laboratory.</a:t>
            </a:r>
          </a:p>
          <a:p>
            <a:pPr marL="285750" indent="-228600">
              <a:lnSpc>
                <a:spcPct val="90000"/>
              </a:lnSpc>
              <a:spcAft>
                <a:spcPts val="600"/>
              </a:spcAft>
              <a:buFont typeface="Arial" panose="020B0604020202020204" pitchFamily="34" charset="0"/>
              <a:buChar char="•"/>
            </a:pPr>
            <a:r>
              <a:rPr lang="en-US" sz="2000" dirty="0"/>
              <a:t>The Virology Lab offers free shippers, collection materials, ice packs, and postage to participating sentinel laboratories to submit clinical specimens.</a:t>
            </a:r>
          </a:p>
          <a:p>
            <a:pPr marL="285750" indent="-228600">
              <a:lnSpc>
                <a:spcPct val="90000"/>
              </a:lnSpc>
              <a:spcAft>
                <a:spcPts val="600"/>
              </a:spcAft>
              <a:buFont typeface="Arial" panose="020B0604020202020204" pitchFamily="34" charset="0"/>
              <a:buChar char="•"/>
            </a:pPr>
            <a:r>
              <a:rPr lang="en-US" sz="2000" dirty="0"/>
              <a:t>Influenza A viruses are subtyped and influenza B viruses are genotyped.  </a:t>
            </a:r>
          </a:p>
          <a:p>
            <a:pPr marL="285750" indent="-228600">
              <a:lnSpc>
                <a:spcPct val="90000"/>
              </a:lnSpc>
              <a:spcAft>
                <a:spcPts val="600"/>
              </a:spcAft>
              <a:buFont typeface="Arial" panose="020B0604020202020204" pitchFamily="34" charset="0"/>
              <a:buChar char="•"/>
            </a:pPr>
            <a:r>
              <a:rPr lang="en-US" sz="2000" dirty="0"/>
              <a:t>Selected specimens are shared with CDC reference centers for antigenic and genetic characterization as well as antiviral resistance testing</a:t>
            </a:r>
          </a:p>
          <a:p>
            <a:pPr marL="285750" indent="-228600">
              <a:lnSpc>
                <a:spcPct val="90000"/>
              </a:lnSpc>
              <a:spcAft>
                <a:spcPts val="600"/>
              </a:spcAft>
              <a:buFont typeface="Arial" panose="020B0604020202020204" pitchFamily="34" charset="0"/>
              <a:buChar char="•"/>
            </a:pPr>
            <a:r>
              <a:rPr lang="en-US" sz="2000" dirty="0"/>
              <a:t>Appropriate viable viruses are selected as candidate vaccine viruses (CVVs) </a:t>
            </a:r>
          </a:p>
          <a:p>
            <a:pPr marL="285750" indent="-228600">
              <a:lnSpc>
                <a:spcPct val="90000"/>
              </a:lnSpc>
              <a:spcAft>
                <a:spcPts val="600"/>
              </a:spcAft>
              <a:buFont typeface="Arial" panose="020B0604020202020204" pitchFamily="34" charset="0"/>
              <a:buChar char="•"/>
            </a:pPr>
            <a:r>
              <a:rPr lang="en-US" sz="2000" dirty="0"/>
              <a:t>Alaska State Public Health Labs have the capability to test patients for H5 and H7 avian influenza</a:t>
            </a:r>
          </a:p>
          <a:p>
            <a:pPr marL="742950" lvl="1" indent="-228600">
              <a:lnSpc>
                <a:spcPct val="90000"/>
              </a:lnSpc>
              <a:spcAft>
                <a:spcPts val="600"/>
              </a:spcAft>
              <a:buFont typeface="Arial" panose="020B0604020202020204" pitchFamily="34" charset="0"/>
              <a:buChar char="•"/>
            </a:pPr>
            <a:endParaRPr lang="en-US" sz="2000" dirty="0"/>
          </a:p>
        </p:txBody>
      </p:sp>
      <p:pic>
        <p:nvPicPr>
          <p:cNvPr id="3" name="Picture 2" descr="DPH Logo">
            <a:extLst>
              <a:ext uri="{FF2B5EF4-FFF2-40B4-BE49-F238E27FC236}">
                <a16:creationId xmlns:a16="http://schemas.microsoft.com/office/drawing/2014/main" id="{8468795B-2AAE-CDB8-EB36-BC1628F075D4}"/>
              </a:ext>
            </a:extLst>
          </p:cNvPr>
          <p:cNvPicPr>
            <a:picLocks noChangeAspect="1"/>
          </p:cNvPicPr>
          <p:nvPr/>
        </p:nvPicPr>
        <p:blipFill>
          <a:blip r:embed="rId3"/>
          <a:stretch>
            <a:fillRect/>
          </a:stretch>
        </p:blipFill>
        <p:spPr>
          <a:xfrm>
            <a:off x="0" y="6128536"/>
            <a:ext cx="2985972" cy="731520"/>
          </a:xfrm>
          <a:prstGeom prst="rect">
            <a:avLst/>
          </a:prstGeom>
        </p:spPr>
      </p:pic>
    </p:spTree>
    <p:extLst>
      <p:ext uri="{BB962C8B-B14F-4D97-AF65-F5344CB8AC3E}">
        <p14:creationId xmlns:p14="http://schemas.microsoft.com/office/powerpoint/2010/main" val="1864525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10342-7A01-451E-D76C-A69ECCABF58E}"/>
              </a:ext>
            </a:extLst>
          </p:cNvPr>
          <p:cNvSpPr>
            <a:spLocks noGrp="1"/>
          </p:cNvSpPr>
          <p:nvPr>
            <p:ph type="title"/>
          </p:nvPr>
        </p:nvSpPr>
        <p:spPr>
          <a:xfrm>
            <a:off x="434180" y="197357"/>
            <a:ext cx="4826795" cy="2858363"/>
          </a:xfrm>
        </p:spPr>
        <p:txBody>
          <a:bodyPr vert="horz" lIns="91440" tIns="45720" rIns="91440" bIns="45720" rtlCol="0" anchor="b">
            <a:normAutofit/>
          </a:bodyPr>
          <a:lstStyle/>
          <a:p>
            <a:r>
              <a:rPr lang="en-US" sz="6700" b="1" dirty="0">
                <a:solidFill>
                  <a:schemeClr val="bg1"/>
                </a:solidFill>
              </a:rPr>
              <a:t>Respiratory Syncytial Virus (RSV) </a:t>
            </a:r>
          </a:p>
        </p:txBody>
      </p:sp>
      <p:sp>
        <p:nvSpPr>
          <p:cNvPr id="11" name="Freeform: Shape 1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AIP CDC building in Anchorage">
            <a:extLst>
              <a:ext uri="{FF2B5EF4-FFF2-40B4-BE49-F238E27FC236}">
                <a16:creationId xmlns:a16="http://schemas.microsoft.com/office/drawing/2014/main" id="{5D4B8105-63CE-FD94-AE00-5E5067AC1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15" y="3111561"/>
            <a:ext cx="4109714" cy="2843922"/>
          </a:xfrm>
          <a:prstGeom prst="rect">
            <a:avLst/>
          </a:prstGeom>
        </p:spPr>
      </p:pic>
      <p:pic>
        <p:nvPicPr>
          <p:cNvPr id="7" name="Picture 6" descr="DPH Logo">
            <a:extLst>
              <a:ext uri="{FF2B5EF4-FFF2-40B4-BE49-F238E27FC236}">
                <a16:creationId xmlns:a16="http://schemas.microsoft.com/office/drawing/2014/main" id="{D2E057D4-9DD9-6A43-EA39-D4F1CC996300}"/>
              </a:ext>
            </a:extLst>
          </p:cNvPr>
          <p:cNvPicPr>
            <a:picLocks noChangeAspect="1"/>
          </p:cNvPicPr>
          <p:nvPr/>
        </p:nvPicPr>
        <p:blipFill>
          <a:blip r:embed="rId5"/>
          <a:stretch>
            <a:fillRect/>
          </a:stretch>
        </p:blipFill>
        <p:spPr>
          <a:xfrm>
            <a:off x="0" y="6138009"/>
            <a:ext cx="2985972" cy="731520"/>
          </a:xfrm>
          <a:prstGeom prst="rect">
            <a:avLst/>
          </a:prstGeom>
        </p:spPr>
      </p:pic>
      <p:pic>
        <p:nvPicPr>
          <p:cNvPr id="5" name="Picture 4" descr="high-risk groups for RSV">
            <a:extLst>
              <a:ext uri="{FF2B5EF4-FFF2-40B4-BE49-F238E27FC236}">
                <a16:creationId xmlns:a16="http://schemas.microsoft.com/office/drawing/2014/main" id="{C5CA7060-2F82-BF7D-0AD6-E35E177E85F2}"/>
              </a:ext>
            </a:extLst>
          </p:cNvPr>
          <p:cNvPicPr>
            <a:picLocks noChangeAspect="1"/>
          </p:cNvPicPr>
          <p:nvPr/>
        </p:nvPicPr>
        <p:blipFill>
          <a:blip r:embed="rId6"/>
          <a:stretch>
            <a:fillRect/>
          </a:stretch>
        </p:blipFill>
        <p:spPr>
          <a:xfrm>
            <a:off x="5260975" y="309037"/>
            <a:ext cx="6681131" cy="2635001"/>
          </a:xfrm>
          <a:prstGeom prst="rect">
            <a:avLst/>
          </a:prstGeom>
        </p:spPr>
      </p:pic>
      <p:sp>
        <p:nvSpPr>
          <p:cNvPr id="10" name="TextBox 9">
            <a:extLst>
              <a:ext uri="{FF2B5EF4-FFF2-40B4-BE49-F238E27FC236}">
                <a16:creationId xmlns:a16="http://schemas.microsoft.com/office/drawing/2014/main" id="{6FF0F8D7-8B48-244D-79EE-13812AC071AB}"/>
              </a:ext>
            </a:extLst>
          </p:cNvPr>
          <p:cNvSpPr txBox="1"/>
          <p:nvPr/>
        </p:nvSpPr>
        <p:spPr>
          <a:xfrm>
            <a:off x="5220684" y="2926895"/>
            <a:ext cx="6096000" cy="369332"/>
          </a:xfrm>
          <a:prstGeom prst="rect">
            <a:avLst/>
          </a:prstGeom>
          <a:noFill/>
        </p:spPr>
        <p:txBody>
          <a:bodyPr wrap="square">
            <a:spAutoFit/>
          </a:bodyPr>
          <a:lstStyle/>
          <a:p>
            <a:r>
              <a:rPr lang="en-US" dirty="0">
                <a:solidFill>
                  <a:schemeClr val="bg1"/>
                </a:solidFill>
              </a:rPr>
              <a:t>https://www.cdc.gov/rsv/high-risk/index.html</a:t>
            </a:r>
          </a:p>
        </p:txBody>
      </p:sp>
      <p:sp>
        <p:nvSpPr>
          <p:cNvPr id="14" name="TextBox 13">
            <a:extLst>
              <a:ext uri="{FF2B5EF4-FFF2-40B4-BE49-F238E27FC236}">
                <a16:creationId xmlns:a16="http://schemas.microsoft.com/office/drawing/2014/main" id="{E6E282F0-6C85-0E81-C3CA-32E73816752D}"/>
              </a:ext>
            </a:extLst>
          </p:cNvPr>
          <p:cNvSpPr txBox="1"/>
          <p:nvPr/>
        </p:nvSpPr>
        <p:spPr>
          <a:xfrm>
            <a:off x="3695420" y="6088736"/>
            <a:ext cx="6096000" cy="369332"/>
          </a:xfrm>
          <a:prstGeom prst="rect">
            <a:avLst/>
          </a:prstGeom>
          <a:noFill/>
        </p:spPr>
        <p:txBody>
          <a:bodyPr wrap="square">
            <a:spAutoFit/>
          </a:bodyPr>
          <a:lstStyle/>
          <a:p>
            <a:r>
              <a:rPr lang="en-US" dirty="0">
                <a:solidFill>
                  <a:schemeClr val="bg1"/>
                </a:solidFill>
              </a:rPr>
              <a:t>https://www.cdc.gov/ncezid/dpei/aip/index.html</a:t>
            </a:r>
          </a:p>
        </p:txBody>
      </p:sp>
    </p:spTree>
    <p:extLst>
      <p:ext uri="{BB962C8B-B14F-4D97-AF65-F5344CB8AC3E}">
        <p14:creationId xmlns:p14="http://schemas.microsoft.com/office/powerpoint/2010/main" val="120362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12AC-C691-2D5E-AA2B-7B340E4BA93F}"/>
              </a:ext>
            </a:extLst>
          </p:cNvPr>
          <p:cNvSpPr>
            <a:spLocks noGrp="1"/>
          </p:cNvSpPr>
          <p:nvPr>
            <p:ph type="title"/>
          </p:nvPr>
        </p:nvSpPr>
        <p:spPr>
          <a:xfrm>
            <a:off x="35081" y="0"/>
            <a:ext cx="4374931" cy="1325563"/>
          </a:xfrm>
        </p:spPr>
        <p:txBody>
          <a:bodyPr/>
          <a:lstStyle/>
          <a:p>
            <a:r>
              <a:rPr lang="en-US" b="1" dirty="0"/>
              <a:t>RSV Surveillance </a:t>
            </a:r>
          </a:p>
        </p:txBody>
      </p:sp>
      <p:pic>
        <p:nvPicPr>
          <p:cNvPr id="4" name="Picture 3" descr="Criteria for synagis administration for 2022-2023">
            <a:extLst>
              <a:ext uri="{FF2B5EF4-FFF2-40B4-BE49-F238E27FC236}">
                <a16:creationId xmlns:a16="http://schemas.microsoft.com/office/drawing/2014/main" id="{AD37360F-1E9D-7CB0-6911-863ECA5C785B}"/>
              </a:ext>
            </a:extLst>
          </p:cNvPr>
          <p:cNvPicPr>
            <a:picLocks noChangeAspect="1"/>
          </p:cNvPicPr>
          <p:nvPr/>
        </p:nvPicPr>
        <p:blipFill>
          <a:blip r:embed="rId3"/>
          <a:stretch>
            <a:fillRect/>
          </a:stretch>
        </p:blipFill>
        <p:spPr>
          <a:xfrm>
            <a:off x="531342" y="874484"/>
            <a:ext cx="6288446" cy="5276193"/>
          </a:xfrm>
          <a:prstGeom prst="rect">
            <a:avLst/>
          </a:prstGeom>
        </p:spPr>
      </p:pic>
      <p:grpSp>
        <p:nvGrpSpPr>
          <p:cNvPr id="6" name="Group 5" descr="seasonality data for RSV from ASVL">
            <a:extLst>
              <a:ext uri="{FF2B5EF4-FFF2-40B4-BE49-F238E27FC236}">
                <a16:creationId xmlns:a16="http://schemas.microsoft.com/office/drawing/2014/main" id="{6C1CE10A-2245-C45E-C983-58279AB11EBE}"/>
              </a:ext>
            </a:extLst>
          </p:cNvPr>
          <p:cNvGrpSpPr/>
          <p:nvPr/>
        </p:nvGrpSpPr>
        <p:grpSpPr>
          <a:xfrm>
            <a:off x="6619311" y="0"/>
            <a:ext cx="5090364" cy="6858000"/>
            <a:chOff x="6619311" y="0"/>
            <a:chExt cx="5090364" cy="6858000"/>
          </a:xfrm>
        </p:grpSpPr>
        <p:sp>
          <p:nvSpPr>
            <p:cNvPr id="14" name="TextBox 9">
              <a:extLst>
                <a:ext uri="{FF2B5EF4-FFF2-40B4-BE49-F238E27FC236}">
                  <a16:creationId xmlns:a16="http://schemas.microsoft.com/office/drawing/2014/main" id="{7D4CCAD4-8EB0-154C-0964-EA4A42076088}"/>
                </a:ext>
              </a:extLst>
            </p:cNvPr>
            <p:cNvSpPr txBox="1"/>
            <p:nvPr/>
          </p:nvSpPr>
          <p:spPr>
            <a:xfrm>
              <a:off x="6619311" y="4419599"/>
              <a:ext cx="1582421"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Synagis start </a:t>
              </a:r>
            </a:p>
            <a:p>
              <a:r>
                <a:rPr lang="en-US" dirty="0"/>
                <a:t>End November</a:t>
              </a:r>
            </a:p>
          </p:txBody>
        </p:sp>
        <p:pic>
          <p:nvPicPr>
            <p:cNvPr id="15" name="Picture 14">
              <a:extLst>
                <a:ext uri="{FF2B5EF4-FFF2-40B4-BE49-F238E27FC236}">
                  <a16:creationId xmlns:a16="http://schemas.microsoft.com/office/drawing/2014/main" id="{D1D02AC9-1215-05E4-72FE-4DADCADF1D75}"/>
                </a:ext>
              </a:extLst>
            </p:cNvPr>
            <p:cNvPicPr>
              <a:picLocks noChangeAspect="1"/>
            </p:cNvPicPr>
            <p:nvPr/>
          </p:nvPicPr>
          <p:blipFill>
            <a:blip r:embed="rId4"/>
            <a:stretch>
              <a:fillRect/>
            </a:stretch>
          </p:blipFill>
          <p:spPr>
            <a:xfrm>
              <a:off x="9362512" y="0"/>
              <a:ext cx="2347163" cy="6858000"/>
            </a:xfrm>
            <a:prstGeom prst="rect">
              <a:avLst/>
            </a:prstGeom>
          </p:spPr>
        </p:pic>
        <p:cxnSp>
          <p:nvCxnSpPr>
            <p:cNvPr id="16" name="Straight Arrow Connector 15">
              <a:extLst>
                <a:ext uri="{FF2B5EF4-FFF2-40B4-BE49-F238E27FC236}">
                  <a16:creationId xmlns:a16="http://schemas.microsoft.com/office/drawing/2014/main" id="{831E7B4A-0207-60BA-7E27-A0313AFF9AE4}"/>
                </a:ext>
              </a:extLst>
            </p:cNvPr>
            <p:cNvCxnSpPr/>
            <p:nvPr/>
          </p:nvCxnSpPr>
          <p:spPr bwMode="auto">
            <a:xfrm flipV="1">
              <a:off x="8110754" y="3512581"/>
              <a:ext cx="2046316" cy="1060966"/>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EF81ED01-D47E-5A97-2799-8EFEB89343C0}"/>
                </a:ext>
              </a:extLst>
            </p:cNvPr>
            <p:cNvCxnSpPr/>
            <p:nvPr/>
          </p:nvCxnSpPr>
          <p:spPr bwMode="auto">
            <a:xfrm flipV="1">
              <a:off x="7990911" y="4573547"/>
              <a:ext cx="3048000" cy="564118"/>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
          <p:nvSpPr>
            <p:cNvPr id="18" name="TextBox 10">
              <a:extLst>
                <a:ext uri="{FF2B5EF4-FFF2-40B4-BE49-F238E27FC236}">
                  <a16:creationId xmlns:a16="http://schemas.microsoft.com/office/drawing/2014/main" id="{CCE116E6-0958-F179-65FF-746CA31CB893}"/>
                </a:ext>
              </a:extLst>
            </p:cNvPr>
            <p:cNvSpPr txBox="1"/>
            <p:nvPr/>
          </p:nvSpPr>
          <p:spPr>
            <a:xfrm>
              <a:off x="6619311" y="5137665"/>
              <a:ext cx="1287917"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Synagis end</a:t>
              </a:r>
            </a:p>
            <a:p>
              <a:r>
                <a:rPr lang="en-US" dirty="0"/>
                <a:t>May 15</a:t>
              </a:r>
            </a:p>
          </p:txBody>
        </p:sp>
        <p:cxnSp>
          <p:nvCxnSpPr>
            <p:cNvPr id="19" name="Straight Connector 18">
              <a:extLst>
                <a:ext uri="{FF2B5EF4-FFF2-40B4-BE49-F238E27FC236}">
                  <a16:creationId xmlns:a16="http://schemas.microsoft.com/office/drawing/2014/main" id="{EE2FDCFF-B1B4-D81D-4966-37B98009E2D8}"/>
                </a:ext>
              </a:extLst>
            </p:cNvPr>
            <p:cNvCxnSpPr/>
            <p:nvPr/>
          </p:nvCxnSpPr>
          <p:spPr bwMode="auto">
            <a:xfrm>
              <a:off x="10117911" y="76200"/>
              <a:ext cx="0" cy="6781800"/>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29CD5D4-A6B3-A000-15D1-F07FEA78A7D0}"/>
                </a:ext>
              </a:extLst>
            </p:cNvPr>
            <p:cNvCxnSpPr/>
            <p:nvPr/>
          </p:nvCxnSpPr>
          <p:spPr bwMode="auto">
            <a:xfrm>
              <a:off x="11152152" y="76200"/>
              <a:ext cx="0" cy="6781800"/>
            </a:xfrm>
            <a:prstGeom prst="line">
              <a:avLst/>
            </a:prstGeom>
            <a:solidFill>
              <a:schemeClr val="accent1"/>
            </a:solidFill>
            <a:ln w="9525" cap="flat" cmpd="sng" algn="ctr">
              <a:solidFill>
                <a:srgbClr val="C00000"/>
              </a:solidFill>
              <a:prstDash val="solid"/>
              <a:round/>
              <a:headEnd type="none" w="med" len="med"/>
              <a:tailEnd type="none" w="med" len="med"/>
            </a:ln>
            <a:effectLst/>
          </p:spPr>
        </p:cxnSp>
      </p:grpSp>
      <p:pic>
        <p:nvPicPr>
          <p:cNvPr id="21" name="Picture 20">
            <a:extLst>
              <a:ext uri="{FF2B5EF4-FFF2-40B4-BE49-F238E27FC236}">
                <a16:creationId xmlns:a16="http://schemas.microsoft.com/office/drawing/2014/main" id="{DA31293E-104E-3399-AF4E-B454A2A4B6E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081" y="6126480"/>
            <a:ext cx="2985972" cy="731520"/>
          </a:xfrm>
          <a:prstGeom prst="rect">
            <a:avLst/>
          </a:prstGeom>
        </p:spPr>
      </p:pic>
      <p:sp>
        <p:nvSpPr>
          <p:cNvPr id="5" name="TextBox 4">
            <a:extLst>
              <a:ext uri="{FF2B5EF4-FFF2-40B4-BE49-F238E27FC236}">
                <a16:creationId xmlns:a16="http://schemas.microsoft.com/office/drawing/2014/main" id="{C2ADC684-6E6E-CB0D-7299-8CF6A7CE08B4}"/>
              </a:ext>
            </a:extLst>
          </p:cNvPr>
          <p:cNvSpPr txBox="1"/>
          <p:nvPr/>
        </p:nvSpPr>
        <p:spPr>
          <a:xfrm>
            <a:off x="3161410" y="6478369"/>
            <a:ext cx="6201102" cy="461665"/>
          </a:xfrm>
          <a:prstGeom prst="rect">
            <a:avLst/>
          </a:prstGeom>
          <a:noFill/>
        </p:spPr>
        <p:txBody>
          <a:bodyPr wrap="square">
            <a:spAutoFit/>
          </a:bodyPr>
          <a:lstStyle/>
          <a:p>
            <a:r>
              <a:rPr lang="en-US" sz="1200" dirty="0">
                <a:hlinkClick r:id="rId6"/>
              </a:rPr>
              <a:t>https://health.alaska.gov/dhcs/Documents/pharmacy/Criteria/CCFU_Synagis_2022-2023.pdf</a:t>
            </a:r>
            <a:endParaRPr lang="en-US" sz="1200" dirty="0"/>
          </a:p>
          <a:p>
            <a:endParaRPr lang="en-US" sz="1200" dirty="0"/>
          </a:p>
        </p:txBody>
      </p:sp>
    </p:spTree>
    <p:extLst>
      <p:ext uri="{BB962C8B-B14F-4D97-AF65-F5344CB8AC3E}">
        <p14:creationId xmlns:p14="http://schemas.microsoft.com/office/powerpoint/2010/main" val="171604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8E8-A4DD-90D7-E916-AAE7C5B1C1AD}"/>
              </a:ext>
            </a:extLst>
          </p:cNvPr>
          <p:cNvSpPr>
            <a:spLocks noGrp="1"/>
          </p:cNvSpPr>
          <p:nvPr>
            <p:ph type="title"/>
          </p:nvPr>
        </p:nvSpPr>
        <p:spPr/>
        <p:txBody>
          <a:bodyPr/>
          <a:lstStyle/>
          <a:p>
            <a:r>
              <a:rPr lang="en-US" b="1" dirty="0"/>
              <a:t>Other viruses</a:t>
            </a:r>
          </a:p>
        </p:txBody>
      </p:sp>
      <p:sp>
        <p:nvSpPr>
          <p:cNvPr id="4" name="TextBox 3">
            <a:extLst>
              <a:ext uri="{FF2B5EF4-FFF2-40B4-BE49-F238E27FC236}">
                <a16:creationId xmlns:a16="http://schemas.microsoft.com/office/drawing/2014/main" id="{6E1D0A02-67BF-CA2F-E5CA-E8753B92A188}"/>
              </a:ext>
            </a:extLst>
          </p:cNvPr>
          <p:cNvSpPr txBox="1"/>
          <p:nvPr/>
        </p:nvSpPr>
        <p:spPr>
          <a:xfrm>
            <a:off x="838200" y="1356846"/>
            <a:ext cx="3142593" cy="3693319"/>
          </a:xfrm>
          <a:prstGeom prst="rect">
            <a:avLst/>
          </a:prstGeom>
          <a:noFill/>
        </p:spPr>
        <p:txBody>
          <a:bodyPr wrap="square" rtlCol="0">
            <a:spAutoFit/>
          </a:bodyPr>
          <a:lstStyle/>
          <a:p>
            <a:r>
              <a:rPr lang="en-US" b="1" dirty="0">
                <a:solidFill>
                  <a:srgbClr val="FF0000"/>
                </a:solidFill>
              </a:rPr>
              <a:t>Adenovirus</a:t>
            </a:r>
          </a:p>
          <a:p>
            <a:r>
              <a:rPr lang="en-US" dirty="0"/>
              <a:t>Human metapneumovirus</a:t>
            </a:r>
          </a:p>
          <a:p>
            <a:r>
              <a:rPr lang="en-US" dirty="0"/>
              <a:t>Parainfluenza 1</a:t>
            </a:r>
          </a:p>
          <a:p>
            <a:r>
              <a:rPr lang="en-US" dirty="0"/>
              <a:t>Parainfluenza 2</a:t>
            </a:r>
          </a:p>
          <a:p>
            <a:r>
              <a:rPr lang="en-US" dirty="0"/>
              <a:t>Parainfluenza 3</a:t>
            </a:r>
          </a:p>
          <a:p>
            <a:r>
              <a:rPr lang="en-US" dirty="0"/>
              <a:t>Parainfluenza 4</a:t>
            </a:r>
          </a:p>
          <a:p>
            <a:r>
              <a:rPr lang="en-US" dirty="0"/>
              <a:t>Rhinovirus</a:t>
            </a:r>
          </a:p>
          <a:p>
            <a:r>
              <a:rPr lang="en-US" b="1" dirty="0">
                <a:solidFill>
                  <a:srgbClr val="FF0000"/>
                </a:solidFill>
              </a:rPr>
              <a:t>Enterovirus</a:t>
            </a:r>
          </a:p>
          <a:p>
            <a:r>
              <a:rPr lang="en-US" dirty="0"/>
              <a:t>Human coronavirus OC43</a:t>
            </a:r>
          </a:p>
          <a:p>
            <a:r>
              <a:rPr lang="en-US" dirty="0"/>
              <a:t>Human coronavirus NL63</a:t>
            </a:r>
          </a:p>
          <a:p>
            <a:r>
              <a:rPr lang="en-US" dirty="0"/>
              <a:t>Human coronavirus 229E</a:t>
            </a:r>
          </a:p>
          <a:p>
            <a:r>
              <a:rPr lang="en-US" dirty="0"/>
              <a:t>Human coronavirus HKU1</a:t>
            </a:r>
          </a:p>
          <a:p>
            <a:endParaRPr lang="en-US" dirty="0"/>
          </a:p>
        </p:txBody>
      </p:sp>
      <p:pic>
        <p:nvPicPr>
          <p:cNvPr id="8" name="Picture 7" descr="AFM signs">
            <a:extLst>
              <a:ext uri="{FF2B5EF4-FFF2-40B4-BE49-F238E27FC236}">
                <a16:creationId xmlns:a16="http://schemas.microsoft.com/office/drawing/2014/main" id="{B408B31A-7094-F293-1F59-D729FAEDDD5F}"/>
              </a:ext>
            </a:extLst>
          </p:cNvPr>
          <p:cNvPicPr>
            <a:picLocks noChangeAspect="1"/>
          </p:cNvPicPr>
          <p:nvPr/>
        </p:nvPicPr>
        <p:blipFill>
          <a:blip r:embed="rId3"/>
          <a:stretch>
            <a:fillRect/>
          </a:stretch>
        </p:blipFill>
        <p:spPr>
          <a:xfrm>
            <a:off x="4451498" y="365125"/>
            <a:ext cx="7457049" cy="4171950"/>
          </a:xfrm>
          <a:prstGeom prst="rect">
            <a:avLst/>
          </a:prstGeom>
        </p:spPr>
      </p:pic>
      <p:pic>
        <p:nvPicPr>
          <p:cNvPr id="10" name="Picture 9" descr="Infographic describing number of hospitalized children for hepatitis before and after the pandemic">
            <a:extLst>
              <a:ext uri="{FF2B5EF4-FFF2-40B4-BE49-F238E27FC236}">
                <a16:creationId xmlns:a16="http://schemas.microsoft.com/office/drawing/2014/main" id="{96965A6E-73AB-FEAA-3969-0E971559D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056" y="4002032"/>
            <a:ext cx="4430491" cy="2490843"/>
          </a:xfrm>
          <a:prstGeom prst="rect">
            <a:avLst/>
          </a:prstGeom>
        </p:spPr>
      </p:pic>
      <p:pic>
        <p:nvPicPr>
          <p:cNvPr id="11" name="Picture 10">
            <a:extLst>
              <a:ext uri="{FF2B5EF4-FFF2-40B4-BE49-F238E27FC236}">
                <a16:creationId xmlns:a16="http://schemas.microsoft.com/office/drawing/2014/main" id="{3BB4450E-61A7-D172-31A3-5C9009683ED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127115"/>
            <a:ext cx="2985972" cy="731520"/>
          </a:xfrm>
          <a:prstGeom prst="rect">
            <a:avLst/>
          </a:prstGeom>
        </p:spPr>
      </p:pic>
      <p:sp>
        <p:nvSpPr>
          <p:cNvPr id="5" name="TextBox 4">
            <a:extLst>
              <a:ext uri="{FF2B5EF4-FFF2-40B4-BE49-F238E27FC236}">
                <a16:creationId xmlns:a16="http://schemas.microsoft.com/office/drawing/2014/main" id="{EC9A1028-2CB5-D4CB-49BF-BDC4D1A24749}"/>
              </a:ext>
            </a:extLst>
          </p:cNvPr>
          <p:cNvSpPr txBox="1"/>
          <p:nvPr/>
        </p:nvSpPr>
        <p:spPr>
          <a:xfrm rot="21184972">
            <a:off x="5141077" y="1806055"/>
            <a:ext cx="6491481" cy="461665"/>
          </a:xfrm>
          <a:prstGeom prst="rect">
            <a:avLst/>
          </a:prstGeom>
          <a:solidFill>
            <a:schemeClr val="bg1"/>
          </a:solidFill>
        </p:spPr>
        <p:txBody>
          <a:bodyPr wrap="square">
            <a:spAutoFit/>
          </a:bodyPr>
          <a:lstStyle/>
          <a:p>
            <a:r>
              <a:rPr lang="en-US" sz="2400" b="1" i="0" dirty="0">
                <a:solidFill>
                  <a:srgbClr val="FF0000"/>
                </a:solidFill>
                <a:effectLst/>
                <a:latin typeface="Open Sans" panose="020B0606030504020204" pitchFamily="34" charset="0"/>
              </a:rPr>
              <a:t>coxsackievirus A16, EV-A71, and EV-D68 ? </a:t>
            </a:r>
            <a:endParaRPr lang="en-US" sz="2400" b="1" dirty="0">
              <a:solidFill>
                <a:srgbClr val="FF0000"/>
              </a:solidFill>
            </a:endParaRPr>
          </a:p>
        </p:txBody>
      </p:sp>
      <p:sp>
        <p:nvSpPr>
          <p:cNvPr id="7" name="TextBox 6">
            <a:extLst>
              <a:ext uri="{FF2B5EF4-FFF2-40B4-BE49-F238E27FC236}">
                <a16:creationId xmlns:a16="http://schemas.microsoft.com/office/drawing/2014/main" id="{1A0C759D-9D64-0033-319A-A23E5CD97263}"/>
              </a:ext>
            </a:extLst>
          </p:cNvPr>
          <p:cNvSpPr txBox="1"/>
          <p:nvPr/>
        </p:nvSpPr>
        <p:spPr>
          <a:xfrm rot="526027">
            <a:off x="8172139" y="4978790"/>
            <a:ext cx="3307996" cy="461665"/>
          </a:xfrm>
          <a:prstGeom prst="rect">
            <a:avLst/>
          </a:prstGeom>
          <a:solidFill>
            <a:schemeClr val="bg1"/>
          </a:solidFill>
        </p:spPr>
        <p:txBody>
          <a:bodyPr wrap="square">
            <a:spAutoFit/>
          </a:bodyPr>
          <a:lstStyle/>
          <a:p>
            <a:r>
              <a:rPr lang="en-US" sz="2400" b="1" dirty="0">
                <a:solidFill>
                  <a:srgbClr val="FF0000"/>
                </a:solidFill>
                <a:latin typeface="Open Sans" panose="020B0606030504020204" pitchFamily="34" charset="0"/>
              </a:rPr>
              <a:t>adenovirus</a:t>
            </a:r>
            <a:r>
              <a:rPr lang="en-US" b="0" i="0" dirty="0">
                <a:solidFill>
                  <a:srgbClr val="000000"/>
                </a:solidFill>
                <a:effectLst/>
                <a:latin typeface="Open Sans" panose="020B0606030504020204" pitchFamily="34" charset="0"/>
              </a:rPr>
              <a:t> </a:t>
            </a:r>
            <a:r>
              <a:rPr lang="en-US" sz="2400" b="1" dirty="0">
                <a:solidFill>
                  <a:srgbClr val="FF0000"/>
                </a:solidFill>
                <a:latin typeface="Open Sans" panose="020B0606030504020204" pitchFamily="34" charset="0"/>
              </a:rPr>
              <a:t>type 41 ?</a:t>
            </a:r>
          </a:p>
        </p:txBody>
      </p:sp>
    </p:spTree>
    <p:extLst>
      <p:ext uri="{BB962C8B-B14F-4D97-AF65-F5344CB8AC3E}">
        <p14:creationId xmlns:p14="http://schemas.microsoft.com/office/powerpoint/2010/main" val="25035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662A-9086-A2F0-8780-C5ED81A1D876}"/>
              </a:ext>
            </a:extLst>
          </p:cNvPr>
          <p:cNvSpPr>
            <a:spLocks noGrp="1"/>
          </p:cNvSpPr>
          <p:nvPr>
            <p:ph type="title"/>
          </p:nvPr>
        </p:nvSpPr>
        <p:spPr/>
        <p:txBody>
          <a:bodyPr/>
          <a:lstStyle/>
          <a:p>
            <a:r>
              <a:rPr lang="en-US" b="1" dirty="0"/>
              <a:t>Respiratory Panel testing</a:t>
            </a:r>
          </a:p>
        </p:txBody>
      </p:sp>
      <p:pic>
        <p:nvPicPr>
          <p:cNvPr id="4" name="Picture 3">
            <a:extLst>
              <a:ext uri="{FF2B5EF4-FFF2-40B4-BE49-F238E27FC236}">
                <a16:creationId xmlns:a16="http://schemas.microsoft.com/office/drawing/2014/main" id="{0E87B716-55B4-B64B-474C-0D191B4F43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87" y="1484422"/>
            <a:ext cx="4257073" cy="2761757"/>
          </a:xfrm>
          <a:prstGeom prst="rect">
            <a:avLst/>
          </a:prstGeom>
        </p:spPr>
      </p:pic>
      <p:sp>
        <p:nvSpPr>
          <p:cNvPr id="5" name="TextBox 4">
            <a:extLst>
              <a:ext uri="{FF2B5EF4-FFF2-40B4-BE49-F238E27FC236}">
                <a16:creationId xmlns:a16="http://schemas.microsoft.com/office/drawing/2014/main" id="{D8448F2C-9746-51DA-94BE-93FE0CD9DA61}"/>
              </a:ext>
              <a:ext uri="{C183D7F6-B498-43B3-948B-1728B52AA6E4}">
                <adec:decorative xmlns:adec="http://schemas.microsoft.com/office/drawing/2017/decorative" val="0"/>
              </a:ext>
            </a:extLst>
          </p:cNvPr>
          <p:cNvSpPr txBox="1"/>
          <p:nvPr/>
        </p:nvSpPr>
        <p:spPr>
          <a:xfrm>
            <a:off x="704192" y="4060778"/>
            <a:ext cx="4204138" cy="369332"/>
          </a:xfrm>
          <a:prstGeom prst="rect">
            <a:avLst/>
          </a:prstGeom>
          <a:noFill/>
        </p:spPr>
        <p:txBody>
          <a:bodyPr wrap="square" rtlCol="0">
            <a:spAutoFit/>
          </a:bodyPr>
          <a:lstStyle/>
          <a:p>
            <a:r>
              <a:rPr lang="en-US" dirty="0" err="1"/>
              <a:t>Genmark</a:t>
            </a:r>
            <a:r>
              <a:rPr lang="en-US" dirty="0"/>
              <a:t> Diagnostics – </a:t>
            </a:r>
            <a:r>
              <a:rPr lang="en-US" dirty="0" err="1"/>
              <a:t>ePlex</a:t>
            </a:r>
            <a:r>
              <a:rPr lang="en-US" dirty="0"/>
              <a:t> System</a:t>
            </a:r>
          </a:p>
        </p:txBody>
      </p:sp>
      <p:pic>
        <p:nvPicPr>
          <p:cNvPr id="7" name="Picture 6">
            <a:extLst>
              <a:ext uri="{FF2B5EF4-FFF2-40B4-BE49-F238E27FC236}">
                <a16:creationId xmlns:a16="http://schemas.microsoft.com/office/drawing/2014/main" id="{B0EF8E12-3ACB-5976-C461-6021C180F5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091" y="2086893"/>
            <a:ext cx="5172240" cy="4405982"/>
          </a:xfrm>
          <a:prstGeom prst="rect">
            <a:avLst/>
          </a:prstGeom>
        </p:spPr>
      </p:pic>
      <p:sp>
        <p:nvSpPr>
          <p:cNvPr id="11" name="TextBox 10">
            <a:extLst>
              <a:ext uri="{FF2B5EF4-FFF2-40B4-BE49-F238E27FC236}">
                <a16:creationId xmlns:a16="http://schemas.microsoft.com/office/drawing/2014/main" id="{5DAB2367-3783-C226-D338-14F0B06D44CB}"/>
              </a:ext>
            </a:extLst>
          </p:cNvPr>
          <p:cNvSpPr txBox="1"/>
          <p:nvPr/>
        </p:nvSpPr>
        <p:spPr>
          <a:xfrm>
            <a:off x="7559178" y="5576689"/>
            <a:ext cx="2456137" cy="369332"/>
          </a:xfrm>
          <a:prstGeom prst="rect">
            <a:avLst/>
          </a:prstGeom>
          <a:noFill/>
        </p:spPr>
        <p:txBody>
          <a:bodyPr wrap="square">
            <a:spAutoFit/>
          </a:bodyPr>
          <a:lstStyle/>
          <a:p>
            <a:r>
              <a:rPr lang="en-US" dirty="0"/>
              <a:t>Hologic Panther Fusion</a:t>
            </a:r>
          </a:p>
        </p:txBody>
      </p:sp>
      <p:pic>
        <p:nvPicPr>
          <p:cNvPr id="13" name="Picture 12">
            <a:extLst>
              <a:ext uri="{FF2B5EF4-FFF2-40B4-BE49-F238E27FC236}">
                <a16:creationId xmlns:a16="http://schemas.microsoft.com/office/drawing/2014/main" id="{F7D58283-5A6D-4498-9C37-DF726D9E70F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3981" y="589072"/>
            <a:ext cx="2552700" cy="1790700"/>
          </a:xfrm>
          <a:prstGeom prst="rect">
            <a:avLst/>
          </a:prstGeom>
        </p:spPr>
      </p:pic>
      <p:sp>
        <p:nvSpPr>
          <p:cNvPr id="14" name="TextBox 13">
            <a:extLst>
              <a:ext uri="{FF2B5EF4-FFF2-40B4-BE49-F238E27FC236}">
                <a16:creationId xmlns:a16="http://schemas.microsoft.com/office/drawing/2014/main" id="{D95CC683-DD03-FC29-DCC5-FE041C14DA76}"/>
              </a:ext>
            </a:extLst>
          </p:cNvPr>
          <p:cNvSpPr txBox="1"/>
          <p:nvPr/>
        </p:nvSpPr>
        <p:spPr>
          <a:xfrm>
            <a:off x="10125731" y="1321356"/>
            <a:ext cx="2456137" cy="369332"/>
          </a:xfrm>
          <a:prstGeom prst="rect">
            <a:avLst/>
          </a:prstGeom>
          <a:noFill/>
        </p:spPr>
        <p:txBody>
          <a:bodyPr wrap="square">
            <a:spAutoFit/>
          </a:bodyPr>
          <a:lstStyle/>
          <a:p>
            <a:r>
              <a:rPr lang="en-US" dirty="0"/>
              <a:t>Luminex </a:t>
            </a:r>
            <a:r>
              <a:rPr lang="en-US" dirty="0" err="1"/>
              <a:t>MagPix</a:t>
            </a:r>
            <a:endParaRPr lang="en-US" dirty="0"/>
          </a:p>
        </p:txBody>
      </p:sp>
      <p:pic>
        <p:nvPicPr>
          <p:cNvPr id="15" name="Picture 14">
            <a:extLst>
              <a:ext uri="{FF2B5EF4-FFF2-40B4-BE49-F238E27FC236}">
                <a16:creationId xmlns:a16="http://schemas.microsoft.com/office/drawing/2014/main" id="{F9961AC0-C3D0-C273-B169-97C9D0CA6A8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44" y="6127115"/>
            <a:ext cx="2985972" cy="731520"/>
          </a:xfrm>
          <a:prstGeom prst="rect">
            <a:avLst/>
          </a:prstGeom>
        </p:spPr>
      </p:pic>
    </p:spTree>
    <p:extLst>
      <p:ext uri="{BB962C8B-B14F-4D97-AF65-F5344CB8AC3E}">
        <p14:creationId xmlns:p14="http://schemas.microsoft.com/office/powerpoint/2010/main" val="1472109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000" b="1" kern="1200">
                <a:solidFill>
                  <a:schemeClr val="tx1"/>
                </a:solidFill>
                <a:latin typeface="+mj-lt"/>
                <a:ea typeface="+mj-ea"/>
                <a:cs typeface="+mj-cs"/>
              </a:rPr>
              <a:t>Further Characterization of Respiratory Viruses</a:t>
            </a:r>
          </a:p>
        </p:txBody>
      </p:sp>
      <p:sp>
        <p:nvSpPr>
          <p:cNvPr id="1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0FC19F-CB61-6088-3844-D8F16D7984F6}"/>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SARS-CoV-2</a:t>
            </a:r>
          </a:p>
          <a:p>
            <a:pPr indent="-228600">
              <a:lnSpc>
                <a:spcPct val="90000"/>
              </a:lnSpc>
              <a:spcAft>
                <a:spcPts val="600"/>
              </a:spcAft>
              <a:buFont typeface="Arial" panose="020B0604020202020204" pitchFamily="34" charset="0"/>
              <a:buChar char="•"/>
            </a:pPr>
            <a:r>
              <a:rPr lang="en-US" sz="2200" dirty="0"/>
              <a:t>Influenza</a:t>
            </a:r>
          </a:p>
          <a:p>
            <a:pPr indent="-228600">
              <a:lnSpc>
                <a:spcPct val="90000"/>
              </a:lnSpc>
              <a:spcAft>
                <a:spcPts val="600"/>
              </a:spcAft>
              <a:buFont typeface="Arial" panose="020B0604020202020204" pitchFamily="34" charset="0"/>
              <a:buChar char="•"/>
            </a:pPr>
            <a:r>
              <a:rPr lang="en-US" sz="2200" dirty="0"/>
              <a:t>Adenovirus</a:t>
            </a:r>
          </a:p>
          <a:p>
            <a:pPr indent="-228600">
              <a:lnSpc>
                <a:spcPct val="90000"/>
              </a:lnSpc>
              <a:spcAft>
                <a:spcPts val="600"/>
              </a:spcAft>
              <a:buFont typeface="Arial" panose="020B0604020202020204" pitchFamily="34" charset="0"/>
              <a:buChar char="•"/>
            </a:pPr>
            <a:r>
              <a:rPr lang="en-US" sz="2200" dirty="0"/>
              <a:t>Enterovirus</a:t>
            </a:r>
          </a:p>
          <a:p>
            <a:pPr indent="-228600">
              <a:lnSpc>
                <a:spcPct val="90000"/>
              </a:lnSpc>
              <a:spcAft>
                <a:spcPts val="600"/>
              </a:spcAft>
              <a:buFont typeface="Arial" panose="020B0604020202020204" pitchFamily="34" charset="0"/>
              <a:buChar char="•"/>
            </a:pPr>
            <a:r>
              <a:rPr lang="en-US" sz="2200" dirty="0"/>
              <a:t>Rhinovirus</a:t>
            </a:r>
          </a:p>
        </p:txBody>
      </p:sp>
      <p:pic>
        <p:nvPicPr>
          <p:cNvPr id="5" name="Picture 4" descr="picture of the sequencers used commonly at public health">
            <a:extLst>
              <a:ext uri="{FF2B5EF4-FFF2-40B4-BE49-F238E27FC236}">
                <a16:creationId xmlns:a16="http://schemas.microsoft.com/office/drawing/2014/main" id="{7A4F4B74-DBC9-A32D-98EC-88B8DF8BDBA7}"/>
              </a:ext>
            </a:extLst>
          </p:cNvPr>
          <p:cNvPicPr>
            <a:picLocks noChangeAspect="1"/>
          </p:cNvPicPr>
          <p:nvPr/>
        </p:nvPicPr>
        <p:blipFill>
          <a:blip r:embed="rId3"/>
          <a:stretch>
            <a:fillRect/>
          </a:stretch>
        </p:blipFill>
        <p:spPr>
          <a:xfrm>
            <a:off x="4841769" y="194960"/>
            <a:ext cx="6903720" cy="5564192"/>
          </a:xfrm>
          <a:prstGeom prst="rect">
            <a:avLst/>
          </a:prstGeom>
        </p:spPr>
      </p:pic>
      <p:pic>
        <p:nvPicPr>
          <p:cNvPr id="7" name="Picture 6" descr="DPH Logo">
            <a:extLst>
              <a:ext uri="{FF2B5EF4-FFF2-40B4-BE49-F238E27FC236}">
                <a16:creationId xmlns:a16="http://schemas.microsoft.com/office/drawing/2014/main" id="{8E9E3911-1C4A-4C5C-C00F-CECE7D489C00}"/>
              </a:ext>
            </a:extLst>
          </p:cNvPr>
          <p:cNvPicPr>
            <a:picLocks noChangeAspect="1"/>
          </p:cNvPicPr>
          <p:nvPr/>
        </p:nvPicPr>
        <p:blipFill>
          <a:blip r:embed="rId4"/>
          <a:stretch>
            <a:fillRect/>
          </a:stretch>
        </p:blipFill>
        <p:spPr>
          <a:xfrm>
            <a:off x="0" y="6172200"/>
            <a:ext cx="2985972" cy="731520"/>
          </a:xfrm>
          <a:prstGeom prst="rect">
            <a:avLst/>
          </a:prstGeom>
        </p:spPr>
      </p:pic>
    </p:spTree>
    <p:extLst>
      <p:ext uri="{BB962C8B-B14F-4D97-AF65-F5344CB8AC3E}">
        <p14:creationId xmlns:p14="http://schemas.microsoft.com/office/powerpoint/2010/main" val="3906640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king a wastewater sample">
            <a:extLst>
              <a:ext uri="{FF2B5EF4-FFF2-40B4-BE49-F238E27FC236}">
                <a16:creationId xmlns:a16="http://schemas.microsoft.com/office/drawing/2014/main" id="{762FB28D-071D-2CF7-B3D9-EFD701F41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36"/>
          <a:stretch/>
        </p:blipFill>
        <p:spPr bwMode="auto">
          <a:xfrm>
            <a:off x="62024" y="-312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700" b="1"/>
              <a:t>Wastewater surveillance for respiratory viruses</a:t>
            </a:r>
          </a:p>
        </p:txBody>
      </p:sp>
      <p:sp>
        <p:nvSpPr>
          <p:cNvPr id="3" name="TextBox 2">
            <a:extLst>
              <a:ext uri="{FF2B5EF4-FFF2-40B4-BE49-F238E27FC236}">
                <a16:creationId xmlns:a16="http://schemas.microsoft.com/office/drawing/2014/main" id="{FF8AF614-6F7B-E168-4DCA-3B4E8AE1B739}"/>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t>Key Principles:</a:t>
            </a:r>
          </a:p>
          <a:p>
            <a:pPr marL="342900" indent="-228600">
              <a:lnSpc>
                <a:spcPct val="90000"/>
              </a:lnSpc>
              <a:spcAft>
                <a:spcPts val="600"/>
              </a:spcAft>
              <a:buFont typeface="Arial" panose="020B0604020202020204" pitchFamily="34" charset="0"/>
              <a:buChar char="•"/>
            </a:pPr>
            <a:r>
              <a:rPr lang="en-US" sz="2000" dirty="0"/>
              <a:t>Wastewater surveillance data are most useful when used with other data.</a:t>
            </a:r>
          </a:p>
          <a:p>
            <a:pPr marL="342900" indent="-228600">
              <a:lnSpc>
                <a:spcPct val="90000"/>
              </a:lnSpc>
              <a:spcAft>
                <a:spcPts val="600"/>
              </a:spcAft>
              <a:buFont typeface="Arial" panose="020B0604020202020204" pitchFamily="34" charset="0"/>
              <a:buChar char="•"/>
            </a:pPr>
            <a:r>
              <a:rPr lang="en-US" sz="2000" dirty="0"/>
              <a:t>Early warning systems, such as wastewater surveillance, can detect small changes as a signal for early action.</a:t>
            </a:r>
          </a:p>
          <a:p>
            <a:pPr marL="342900" indent="-228600">
              <a:lnSpc>
                <a:spcPct val="90000"/>
              </a:lnSpc>
              <a:spcAft>
                <a:spcPts val="600"/>
              </a:spcAft>
              <a:buFont typeface="Arial" panose="020B0604020202020204" pitchFamily="34" charset="0"/>
              <a:buChar char="•"/>
            </a:pPr>
            <a:r>
              <a:rPr lang="en-US" sz="2000" dirty="0"/>
              <a:t>More data over time can give better, more reliable trends. </a:t>
            </a:r>
          </a:p>
        </p:txBody>
      </p:sp>
      <p:sp>
        <p:nvSpPr>
          <p:cNvPr id="5" name="TextBox 4">
            <a:extLst>
              <a:ext uri="{FF2B5EF4-FFF2-40B4-BE49-F238E27FC236}">
                <a16:creationId xmlns:a16="http://schemas.microsoft.com/office/drawing/2014/main" id="{B21B9C12-7681-CDB7-3FBD-EFF4943AE2F5}"/>
              </a:ext>
            </a:extLst>
          </p:cNvPr>
          <p:cNvSpPr txBox="1"/>
          <p:nvPr/>
        </p:nvSpPr>
        <p:spPr>
          <a:xfrm>
            <a:off x="5774713" y="6492230"/>
            <a:ext cx="6096000" cy="646331"/>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https://www.cdc.gov/nwss/wastewater-surveillance.html</a:t>
            </a:r>
            <a:endParaRPr lang="en-US" dirty="0"/>
          </a:p>
          <a:p>
            <a:endParaRPr lang="en-US" dirty="0"/>
          </a:p>
        </p:txBody>
      </p:sp>
      <p:pic>
        <p:nvPicPr>
          <p:cNvPr id="6" name="Picture 5">
            <a:extLst>
              <a:ext uri="{FF2B5EF4-FFF2-40B4-BE49-F238E27FC236}">
                <a16:creationId xmlns:a16="http://schemas.microsoft.com/office/drawing/2014/main" id="{118F7136-B66F-4995-8AD1-580DAF3405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126470"/>
            <a:ext cx="2985972" cy="731520"/>
          </a:xfrm>
          <a:prstGeom prst="rect">
            <a:avLst/>
          </a:prstGeom>
        </p:spPr>
      </p:pic>
    </p:spTree>
    <p:extLst>
      <p:ext uri="{BB962C8B-B14F-4D97-AF65-F5344CB8AC3E}">
        <p14:creationId xmlns:p14="http://schemas.microsoft.com/office/powerpoint/2010/main" val="82686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U.S. Wastewater Surveillance for SARS-CoV-2</a:t>
            </a:r>
          </a:p>
        </p:txBody>
      </p:sp>
      <p:pic>
        <p:nvPicPr>
          <p:cNvPr id="4" name="Picture 3" descr="U.S. Wastewater surveillance map for SARS-CoV-2">
            <a:extLst>
              <a:ext uri="{FF2B5EF4-FFF2-40B4-BE49-F238E27FC236}">
                <a16:creationId xmlns:a16="http://schemas.microsoft.com/office/drawing/2014/main" id="{2389F3C9-98EA-7219-7BF0-488B4C8B387F}"/>
              </a:ext>
            </a:extLst>
          </p:cNvPr>
          <p:cNvPicPr>
            <a:picLocks noChangeAspect="1"/>
          </p:cNvPicPr>
          <p:nvPr/>
        </p:nvPicPr>
        <p:blipFill>
          <a:blip r:embed="rId3"/>
          <a:stretch>
            <a:fillRect/>
          </a:stretch>
        </p:blipFill>
        <p:spPr>
          <a:xfrm>
            <a:off x="956585" y="1675227"/>
            <a:ext cx="10278830" cy="4394199"/>
          </a:xfrm>
          <a:prstGeom prst="rect">
            <a:avLst/>
          </a:prstGeom>
        </p:spPr>
      </p:pic>
      <p:sp>
        <p:nvSpPr>
          <p:cNvPr id="6" name="TextBox 5">
            <a:extLst>
              <a:ext uri="{FF2B5EF4-FFF2-40B4-BE49-F238E27FC236}">
                <a16:creationId xmlns:a16="http://schemas.microsoft.com/office/drawing/2014/main" id="{DF228B67-1893-08F3-B5E6-37B69B4EF300}"/>
              </a:ext>
            </a:extLst>
          </p:cNvPr>
          <p:cNvSpPr txBox="1"/>
          <p:nvPr/>
        </p:nvSpPr>
        <p:spPr>
          <a:xfrm>
            <a:off x="5716590" y="5710019"/>
            <a:ext cx="6978870" cy="646331"/>
          </a:xfrm>
          <a:prstGeom prst="rect">
            <a:avLst/>
          </a:prstGeom>
          <a:noFill/>
        </p:spPr>
        <p:txBody>
          <a:bodyPr wrap="square">
            <a:spAutoFit/>
          </a:bodyPr>
          <a:lstStyle/>
          <a:p>
            <a:r>
              <a:rPr lang="en-US" dirty="0">
                <a:hlinkClick r:id="rId4"/>
              </a:rPr>
              <a:t>https://covid.cdc.gov/covid-data-tracker/#wastewater-surveillance</a:t>
            </a:r>
            <a:endParaRPr lang="en-US" dirty="0"/>
          </a:p>
          <a:p>
            <a:endParaRPr lang="en-US" dirty="0"/>
          </a:p>
        </p:txBody>
      </p:sp>
      <p:pic>
        <p:nvPicPr>
          <p:cNvPr id="7" name="Picture 6" descr="DPH Logo">
            <a:extLst>
              <a:ext uri="{FF2B5EF4-FFF2-40B4-BE49-F238E27FC236}">
                <a16:creationId xmlns:a16="http://schemas.microsoft.com/office/drawing/2014/main" id="{475C00A9-32F2-3179-BC30-03436335328A}"/>
              </a:ext>
            </a:extLst>
          </p:cNvPr>
          <p:cNvPicPr>
            <a:picLocks noChangeAspect="1"/>
          </p:cNvPicPr>
          <p:nvPr/>
        </p:nvPicPr>
        <p:blipFill>
          <a:blip r:embed="rId5"/>
          <a:stretch>
            <a:fillRect/>
          </a:stretch>
        </p:blipFill>
        <p:spPr>
          <a:xfrm>
            <a:off x="0" y="6137633"/>
            <a:ext cx="2985972" cy="731520"/>
          </a:xfrm>
          <a:prstGeom prst="rect">
            <a:avLst/>
          </a:prstGeom>
        </p:spPr>
      </p:pic>
    </p:spTree>
    <p:extLst>
      <p:ext uri="{BB962C8B-B14F-4D97-AF65-F5344CB8AC3E}">
        <p14:creationId xmlns:p14="http://schemas.microsoft.com/office/powerpoint/2010/main" val="56501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Alaska Wastewater Surveillance for SARS-CoV-2</a:t>
            </a:r>
          </a:p>
        </p:txBody>
      </p:sp>
      <p:pic>
        <p:nvPicPr>
          <p:cNvPr id="5" name="Picture 4" descr="wastewater surveillance figure in ALaksa">
            <a:extLst>
              <a:ext uri="{FF2B5EF4-FFF2-40B4-BE49-F238E27FC236}">
                <a16:creationId xmlns:a16="http://schemas.microsoft.com/office/drawing/2014/main" id="{061795F2-7972-6B05-7981-82788B3CB482}"/>
              </a:ext>
            </a:extLst>
          </p:cNvPr>
          <p:cNvPicPr>
            <a:picLocks noChangeAspect="1"/>
          </p:cNvPicPr>
          <p:nvPr/>
        </p:nvPicPr>
        <p:blipFill>
          <a:blip r:embed="rId3"/>
          <a:stretch>
            <a:fillRect/>
          </a:stretch>
        </p:blipFill>
        <p:spPr>
          <a:xfrm>
            <a:off x="93796" y="1586280"/>
            <a:ext cx="9112229" cy="3858102"/>
          </a:xfrm>
          <a:prstGeom prst="rect">
            <a:avLst/>
          </a:prstGeom>
        </p:spPr>
      </p:pic>
      <p:grpSp>
        <p:nvGrpSpPr>
          <p:cNvPr id="3" name="Group 2" descr="Description of participating sewersheds in Alaska">
            <a:extLst>
              <a:ext uri="{FF2B5EF4-FFF2-40B4-BE49-F238E27FC236}">
                <a16:creationId xmlns:a16="http://schemas.microsoft.com/office/drawing/2014/main" id="{4AEE7917-59ED-A685-009D-31DB9DF5C298}"/>
              </a:ext>
            </a:extLst>
          </p:cNvPr>
          <p:cNvGrpSpPr/>
          <p:nvPr/>
        </p:nvGrpSpPr>
        <p:grpSpPr>
          <a:xfrm>
            <a:off x="6791816" y="1446522"/>
            <a:ext cx="5252687" cy="4527285"/>
            <a:chOff x="6791816" y="1446522"/>
            <a:chExt cx="5252687" cy="4527285"/>
          </a:xfrm>
        </p:grpSpPr>
        <p:pic>
          <p:nvPicPr>
            <p:cNvPr id="9" name="Picture 8" descr="Alaska example of wastewater surveillance in Anchorage serving 200,000 people">
              <a:extLst>
                <a:ext uri="{FF2B5EF4-FFF2-40B4-BE49-F238E27FC236}">
                  <a16:creationId xmlns:a16="http://schemas.microsoft.com/office/drawing/2014/main" id="{EFB5F91D-A67F-9679-CEDF-92168128CC49}"/>
                </a:ext>
              </a:extLst>
            </p:cNvPr>
            <p:cNvPicPr>
              <a:picLocks noChangeAspect="1"/>
            </p:cNvPicPr>
            <p:nvPr/>
          </p:nvPicPr>
          <p:blipFill>
            <a:blip r:embed="rId4"/>
            <a:stretch>
              <a:fillRect/>
            </a:stretch>
          </p:blipFill>
          <p:spPr>
            <a:xfrm>
              <a:off x="9410841" y="1446522"/>
              <a:ext cx="2571750" cy="1533525"/>
            </a:xfrm>
            <a:prstGeom prst="rect">
              <a:avLst/>
            </a:prstGeom>
          </p:spPr>
        </p:pic>
        <p:pic>
          <p:nvPicPr>
            <p:cNvPr id="11" name="Picture 10" descr="Alaska example of wastewater surveillance in Anchorage serving 15,000 people">
              <a:extLst>
                <a:ext uri="{FF2B5EF4-FFF2-40B4-BE49-F238E27FC236}">
                  <a16:creationId xmlns:a16="http://schemas.microsoft.com/office/drawing/2014/main" id="{3C8203D8-1B31-613C-5C4B-C4D7D64877CF}"/>
                </a:ext>
              </a:extLst>
            </p:cNvPr>
            <p:cNvPicPr>
              <a:picLocks noChangeAspect="1"/>
            </p:cNvPicPr>
            <p:nvPr/>
          </p:nvPicPr>
          <p:blipFill>
            <a:blip r:embed="rId5"/>
            <a:stretch>
              <a:fillRect/>
            </a:stretch>
          </p:blipFill>
          <p:spPr>
            <a:xfrm>
              <a:off x="9410841" y="2906222"/>
              <a:ext cx="2628900" cy="1562100"/>
            </a:xfrm>
            <a:prstGeom prst="rect">
              <a:avLst/>
            </a:prstGeom>
          </p:spPr>
        </p:pic>
        <p:pic>
          <p:nvPicPr>
            <p:cNvPr id="13" name="Picture 12" descr="Alaska example of wastewater surveillance in Juneau serving 20,000 people">
              <a:extLst>
                <a:ext uri="{FF2B5EF4-FFF2-40B4-BE49-F238E27FC236}">
                  <a16:creationId xmlns:a16="http://schemas.microsoft.com/office/drawing/2014/main" id="{73E35514-7300-042E-7C87-CD10E531E77B}"/>
                </a:ext>
              </a:extLst>
            </p:cNvPr>
            <p:cNvPicPr>
              <a:picLocks noChangeAspect="1"/>
            </p:cNvPicPr>
            <p:nvPr/>
          </p:nvPicPr>
          <p:blipFill>
            <a:blip r:embed="rId6"/>
            <a:stretch>
              <a:fillRect/>
            </a:stretch>
          </p:blipFill>
          <p:spPr>
            <a:xfrm>
              <a:off x="9406078" y="4383132"/>
              <a:ext cx="2638425" cy="1590675"/>
            </a:xfrm>
            <a:prstGeom prst="rect">
              <a:avLst/>
            </a:prstGeom>
          </p:spPr>
        </p:pic>
        <p:pic>
          <p:nvPicPr>
            <p:cNvPr id="15" name="Picture 14" descr="Alaska example of wastewater surveillance in Juneau serving 10,000 people">
              <a:extLst>
                <a:ext uri="{FF2B5EF4-FFF2-40B4-BE49-F238E27FC236}">
                  <a16:creationId xmlns:a16="http://schemas.microsoft.com/office/drawing/2014/main" id="{67BD9FA7-3DBD-0D67-448F-A32F7A262FEA}"/>
                </a:ext>
              </a:extLst>
            </p:cNvPr>
            <p:cNvPicPr>
              <a:picLocks noChangeAspect="1"/>
            </p:cNvPicPr>
            <p:nvPr/>
          </p:nvPicPr>
          <p:blipFill>
            <a:blip r:embed="rId7"/>
            <a:stretch>
              <a:fillRect/>
            </a:stretch>
          </p:blipFill>
          <p:spPr>
            <a:xfrm>
              <a:off x="6791816" y="4383132"/>
              <a:ext cx="2616644" cy="1533525"/>
            </a:xfrm>
            <a:prstGeom prst="rect">
              <a:avLst/>
            </a:prstGeom>
          </p:spPr>
        </p:pic>
      </p:grpSp>
      <p:sp>
        <p:nvSpPr>
          <p:cNvPr id="6" name="TextBox 5">
            <a:extLst>
              <a:ext uri="{FF2B5EF4-FFF2-40B4-BE49-F238E27FC236}">
                <a16:creationId xmlns:a16="http://schemas.microsoft.com/office/drawing/2014/main" id="{DF228B67-1893-08F3-B5E6-37B69B4EF300}"/>
              </a:ext>
            </a:extLst>
          </p:cNvPr>
          <p:cNvSpPr txBox="1"/>
          <p:nvPr/>
        </p:nvSpPr>
        <p:spPr>
          <a:xfrm>
            <a:off x="5716590" y="5868599"/>
            <a:ext cx="6475410" cy="646331"/>
          </a:xfrm>
          <a:prstGeom prst="rect">
            <a:avLst/>
          </a:prstGeom>
          <a:noFill/>
        </p:spPr>
        <p:txBody>
          <a:bodyPr wrap="square">
            <a:spAutoFit/>
          </a:bodyPr>
          <a:lstStyle/>
          <a:p>
            <a:r>
              <a:rPr lang="en-US" dirty="0">
                <a:hlinkClick r:id="rId8"/>
              </a:rPr>
              <a:t>https://covid.cdc.gov/covid-data-tracker/#wastewater-surveillance</a:t>
            </a:r>
            <a:endParaRPr lang="en-US" dirty="0"/>
          </a:p>
          <a:p>
            <a:endParaRPr lang="en-US" dirty="0"/>
          </a:p>
        </p:txBody>
      </p:sp>
      <p:pic>
        <p:nvPicPr>
          <p:cNvPr id="7" name="Picture 6">
            <a:extLst>
              <a:ext uri="{FF2B5EF4-FFF2-40B4-BE49-F238E27FC236}">
                <a16:creationId xmlns:a16="http://schemas.microsoft.com/office/drawing/2014/main" id="{475C00A9-32F2-3179-BC30-03436335328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0" y="6149170"/>
            <a:ext cx="2985972" cy="731520"/>
          </a:xfrm>
          <a:prstGeom prst="rect">
            <a:avLst/>
          </a:prstGeom>
        </p:spPr>
      </p:pic>
    </p:spTree>
    <p:extLst>
      <p:ext uri="{BB962C8B-B14F-4D97-AF65-F5344CB8AC3E}">
        <p14:creationId xmlns:p14="http://schemas.microsoft.com/office/powerpoint/2010/main" val="382646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F97326-6EE4-CFC9-BA7D-28E1F52D9B1B}"/>
              </a:ext>
            </a:extLst>
          </p:cNvPr>
          <p:cNvSpPr txBox="1"/>
          <p:nvPr/>
        </p:nvSpPr>
        <p:spPr>
          <a:xfrm>
            <a:off x="6536395" y="446209"/>
            <a:ext cx="5170609" cy="5262979"/>
          </a:xfrm>
          <a:prstGeom prst="rect">
            <a:avLst/>
          </a:prstGeom>
          <a:noFill/>
        </p:spPr>
        <p:txBody>
          <a:bodyPr wrap="square" rtlCol="0">
            <a:spAutoFit/>
          </a:bodyPr>
          <a:lstStyle/>
          <a:p>
            <a:pPr marL="342900" indent="-342900">
              <a:buAutoNum type="arabicPeriod"/>
            </a:pPr>
            <a:r>
              <a:rPr lang="en-US" sz="2800" b="1" i="0" dirty="0">
                <a:solidFill>
                  <a:srgbClr val="282828"/>
                </a:solidFill>
                <a:effectLst/>
                <a:latin typeface="GT America"/>
              </a:rPr>
              <a:t>Make the most of extended teams.</a:t>
            </a:r>
          </a:p>
          <a:p>
            <a:pPr marL="342900" indent="-342900">
              <a:buFontTx/>
              <a:buAutoNum type="arabicPeriod"/>
            </a:pPr>
            <a:r>
              <a:rPr lang="en-US" sz="2800" b="1" i="0" dirty="0">
                <a:solidFill>
                  <a:srgbClr val="282828"/>
                </a:solidFill>
                <a:effectLst/>
                <a:latin typeface="GT America"/>
              </a:rPr>
              <a:t>Be a reliable advocate.</a:t>
            </a:r>
          </a:p>
          <a:p>
            <a:pPr marL="342900" indent="-342900">
              <a:buFontTx/>
              <a:buAutoNum type="arabicPeriod"/>
            </a:pPr>
            <a:r>
              <a:rPr lang="en-US" sz="2800" b="1" i="0" dirty="0">
                <a:solidFill>
                  <a:srgbClr val="282828"/>
                </a:solidFill>
                <a:effectLst/>
                <a:latin typeface="GT America"/>
              </a:rPr>
              <a:t>Lead with kindness.</a:t>
            </a:r>
          </a:p>
          <a:p>
            <a:pPr marL="742950" lvl="1" indent="-285750">
              <a:buFont typeface="Arial" panose="020B0604020202020204" pitchFamily="34" charset="0"/>
              <a:buChar char="•"/>
            </a:pPr>
            <a:r>
              <a:rPr lang="en-US" sz="2800" dirty="0">
                <a:solidFill>
                  <a:srgbClr val="282828"/>
                </a:solidFill>
                <a:latin typeface="GT America"/>
              </a:rPr>
              <a:t>Include</a:t>
            </a:r>
          </a:p>
          <a:p>
            <a:pPr marL="742950" lvl="1" indent="-285750">
              <a:buFont typeface="Arial" panose="020B0604020202020204" pitchFamily="34" charset="0"/>
              <a:buChar char="•"/>
            </a:pPr>
            <a:r>
              <a:rPr lang="en-US" sz="2800" dirty="0">
                <a:solidFill>
                  <a:srgbClr val="282828"/>
                </a:solidFill>
                <a:latin typeface="GT America"/>
              </a:rPr>
              <a:t>Inform</a:t>
            </a:r>
          </a:p>
          <a:p>
            <a:pPr marL="742950" lvl="1" indent="-285750">
              <a:buFont typeface="Arial" panose="020B0604020202020204" pitchFamily="34" charset="0"/>
              <a:buChar char="•"/>
            </a:pPr>
            <a:r>
              <a:rPr lang="en-US" sz="2800" dirty="0">
                <a:solidFill>
                  <a:srgbClr val="282828"/>
                </a:solidFill>
                <a:latin typeface="GT America"/>
              </a:rPr>
              <a:t>Inquire</a:t>
            </a:r>
          </a:p>
          <a:p>
            <a:pPr marL="742950" lvl="1" indent="-285750">
              <a:buFont typeface="Arial" panose="020B0604020202020204" pitchFamily="34" charset="0"/>
              <a:buChar char="•"/>
            </a:pPr>
            <a:r>
              <a:rPr lang="en-US" sz="2800" dirty="0">
                <a:solidFill>
                  <a:srgbClr val="282828"/>
                </a:solidFill>
                <a:latin typeface="GT America"/>
              </a:rPr>
              <a:t>Develop</a:t>
            </a:r>
          </a:p>
          <a:p>
            <a:pPr marL="742950" lvl="1" indent="-285750">
              <a:buFont typeface="Arial" panose="020B0604020202020204" pitchFamily="34" charset="0"/>
              <a:buChar char="•"/>
            </a:pPr>
            <a:r>
              <a:rPr lang="en-US" sz="2800" dirty="0">
                <a:solidFill>
                  <a:srgbClr val="282828"/>
                </a:solidFill>
                <a:latin typeface="GT America"/>
              </a:rPr>
              <a:t>Recognize</a:t>
            </a:r>
          </a:p>
          <a:p>
            <a:pPr marL="342900" indent="-342900">
              <a:buFontTx/>
              <a:buAutoNum type="arabicPeriod"/>
            </a:pPr>
            <a:r>
              <a:rPr lang="en-US" sz="2800" b="1" i="0" dirty="0">
                <a:solidFill>
                  <a:srgbClr val="282828"/>
                </a:solidFill>
                <a:effectLst/>
                <a:latin typeface="GT America"/>
              </a:rPr>
              <a:t>Offer access to emotional support resources.</a:t>
            </a:r>
          </a:p>
          <a:p>
            <a:pPr marL="342900" indent="-342900">
              <a:buFontTx/>
              <a:buAutoNum type="arabicPeriod"/>
            </a:pPr>
            <a:r>
              <a:rPr lang="en-US" sz="2800" b="1" i="0" dirty="0">
                <a:solidFill>
                  <a:srgbClr val="282828"/>
                </a:solidFill>
                <a:effectLst/>
                <a:latin typeface="GT America"/>
              </a:rPr>
              <a:t>Allow time for what matters.</a:t>
            </a:r>
            <a:endParaRPr lang="en-US" sz="2800" dirty="0"/>
          </a:p>
        </p:txBody>
      </p:sp>
      <p:sp>
        <p:nvSpPr>
          <p:cNvPr id="9" name="Title 8">
            <a:extLst>
              <a:ext uri="{FF2B5EF4-FFF2-40B4-BE49-F238E27FC236}">
                <a16:creationId xmlns:a16="http://schemas.microsoft.com/office/drawing/2014/main" id="{E044299B-8520-2414-2652-54FA99DCBA12}"/>
              </a:ext>
            </a:extLst>
          </p:cNvPr>
          <p:cNvSpPr txBox="1">
            <a:spLocks noGrp="1"/>
          </p:cNvSpPr>
          <p:nvPr>
            <p:ph type="title" idx="4294967295"/>
          </p:nvPr>
        </p:nvSpPr>
        <p:spPr>
          <a:xfrm>
            <a:off x="484996" y="5189052"/>
            <a:ext cx="800602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Five Ways to Restore Depleted Health Care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 name="Picture 1" descr="DPH Logo">
            <a:extLst>
              <a:ext uri="{FF2B5EF4-FFF2-40B4-BE49-F238E27FC236}">
                <a16:creationId xmlns:a16="http://schemas.microsoft.com/office/drawing/2014/main" id="{F2C23B52-3D04-C536-D23F-09F814E19E80}"/>
              </a:ext>
            </a:extLst>
          </p:cNvPr>
          <p:cNvPicPr>
            <a:picLocks noChangeAspect="1"/>
          </p:cNvPicPr>
          <p:nvPr/>
        </p:nvPicPr>
        <p:blipFill>
          <a:blip r:embed="rId3"/>
          <a:stretch>
            <a:fillRect/>
          </a:stretch>
        </p:blipFill>
        <p:spPr>
          <a:xfrm>
            <a:off x="0" y="6126480"/>
            <a:ext cx="2985972" cy="731520"/>
          </a:xfrm>
          <a:prstGeom prst="rect">
            <a:avLst/>
          </a:prstGeom>
        </p:spPr>
      </p:pic>
      <p:pic>
        <p:nvPicPr>
          <p:cNvPr id="5" name="Picture 4" descr="DPH Logo">
            <a:extLst>
              <a:ext uri="{FF2B5EF4-FFF2-40B4-BE49-F238E27FC236}">
                <a16:creationId xmlns:a16="http://schemas.microsoft.com/office/drawing/2014/main" id="{DEC99C34-4D8C-B948-EB40-6A01B8E1B076}"/>
              </a:ext>
            </a:extLst>
          </p:cNvPr>
          <p:cNvPicPr>
            <a:picLocks noChangeAspect="1"/>
          </p:cNvPicPr>
          <p:nvPr/>
        </p:nvPicPr>
        <p:blipFill>
          <a:blip r:embed="rId4"/>
          <a:stretch>
            <a:fillRect/>
          </a:stretch>
        </p:blipFill>
        <p:spPr>
          <a:xfrm>
            <a:off x="484996" y="446209"/>
            <a:ext cx="5057775" cy="4781550"/>
          </a:xfrm>
          <a:prstGeom prst="rect">
            <a:avLst/>
          </a:prstGeom>
        </p:spPr>
      </p:pic>
    </p:spTree>
    <p:extLst>
      <p:ext uri="{BB962C8B-B14F-4D97-AF65-F5344CB8AC3E}">
        <p14:creationId xmlns:p14="http://schemas.microsoft.com/office/powerpoint/2010/main" val="176070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126124" y="365125"/>
            <a:ext cx="11887200" cy="1325563"/>
          </a:xfrm>
        </p:spPr>
        <p:txBody>
          <a:bodyPr/>
          <a:lstStyle/>
          <a:p>
            <a:r>
              <a:rPr lang="en-US" b="1" dirty="0"/>
              <a:t>WWS is a Interdepartmental Collaboration in Alaska</a:t>
            </a:r>
            <a:r>
              <a:rPr lang="en-US" dirty="0"/>
              <a:t>	</a:t>
            </a:r>
          </a:p>
        </p:txBody>
      </p:sp>
      <p:pic>
        <p:nvPicPr>
          <p:cNvPr id="3" name="Picture 2" descr="DPH Logo">
            <a:extLst>
              <a:ext uri="{FF2B5EF4-FFF2-40B4-BE49-F238E27FC236}">
                <a16:creationId xmlns:a16="http://schemas.microsoft.com/office/drawing/2014/main" id="{16314309-78B3-CC2B-D138-051FAD651718}"/>
              </a:ext>
            </a:extLst>
          </p:cNvPr>
          <p:cNvPicPr>
            <a:picLocks noChangeAspect="1"/>
          </p:cNvPicPr>
          <p:nvPr/>
        </p:nvPicPr>
        <p:blipFill>
          <a:blip r:embed="rId3"/>
          <a:stretch>
            <a:fillRect/>
          </a:stretch>
        </p:blipFill>
        <p:spPr>
          <a:xfrm>
            <a:off x="0" y="6126480"/>
            <a:ext cx="2985972" cy="731520"/>
          </a:xfrm>
          <a:prstGeom prst="rect">
            <a:avLst/>
          </a:prstGeom>
        </p:spPr>
      </p:pic>
      <p:pic>
        <p:nvPicPr>
          <p:cNvPr id="3074" name="Picture 2" descr="Department of Environmental Conservation">
            <a:extLst>
              <a:ext uri="{FF2B5EF4-FFF2-40B4-BE49-F238E27FC236}">
                <a16:creationId xmlns:a16="http://schemas.microsoft.com/office/drawing/2014/main" id="{316EFE83-03A5-3FAD-4540-7B15B5559B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412" y="1893504"/>
            <a:ext cx="3528520" cy="3528520"/>
          </a:xfrm>
          <a:prstGeom prst="rect">
            <a:avLst/>
          </a:prstGeom>
          <a:noFill/>
          <a:extLst>
            <a:ext uri="{909E8E84-426E-40DD-AFC4-6F175D3DCCD1}">
              <a14:hiddenFill xmlns:a14="http://schemas.microsoft.com/office/drawing/2010/main">
                <a:solidFill>
                  <a:srgbClr val="FFFFFF"/>
                </a:solidFill>
              </a14:hiddenFill>
            </a:ext>
          </a:extLst>
        </p:spPr>
      </p:pic>
      <p:sp>
        <p:nvSpPr>
          <p:cNvPr id="4" name="Cross 3">
            <a:extLst>
              <a:ext uri="{FF2B5EF4-FFF2-40B4-BE49-F238E27FC236}">
                <a16:creationId xmlns:a16="http://schemas.microsoft.com/office/drawing/2014/main" id="{A55B9886-E6C2-9DB8-A666-C4E1C553C0C7}"/>
              </a:ext>
              <a:ext uri="{C183D7F6-B498-43B3-948B-1728B52AA6E4}">
                <adec:decorative xmlns:adec="http://schemas.microsoft.com/office/drawing/2017/decorative" val="1"/>
              </a:ext>
            </a:extLst>
          </p:cNvPr>
          <p:cNvSpPr/>
          <p:nvPr/>
        </p:nvSpPr>
        <p:spPr>
          <a:xfrm>
            <a:off x="5812221" y="2900855"/>
            <a:ext cx="1019503" cy="96695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State of Alaska, Department of Health logo">
            <a:extLst>
              <a:ext uri="{FF2B5EF4-FFF2-40B4-BE49-F238E27FC236}">
                <a16:creationId xmlns:a16="http://schemas.microsoft.com/office/drawing/2014/main" id="{9DFFCC50-F364-9C8A-18B9-2862E41EB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013" y="1893504"/>
            <a:ext cx="3533199" cy="340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1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249621" y="186450"/>
            <a:ext cx="10515600" cy="1325563"/>
          </a:xfrm>
        </p:spPr>
        <p:txBody>
          <a:bodyPr/>
          <a:lstStyle/>
          <a:p>
            <a:r>
              <a:rPr lang="en-US" b="1" dirty="0"/>
              <a:t>How can you get involved? </a:t>
            </a:r>
            <a:r>
              <a:rPr lang="en-US" b="1" dirty="0">
                <a:solidFill>
                  <a:schemeClr val="bg1"/>
                </a:solidFill>
              </a:rPr>
              <a:t>1 of 5</a:t>
            </a:r>
          </a:p>
        </p:txBody>
      </p:sp>
      <p:pic>
        <p:nvPicPr>
          <p:cNvPr id="4" name="Picture 3">
            <a:extLst>
              <a:ext uri="{FF2B5EF4-FFF2-40B4-BE49-F238E27FC236}">
                <a16:creationId xmlns:a16="http://schemas.microsoft.com/office/drawing/2014/main" id="{C09DEC47-4AFD-81B8-A74B-EDEC8213BA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7330" y="0"/>
            <a:ext cx="5254256" cy="6858000"/>
          </a:xfrm>
          <a:prstGeom prst="rect">
            <a:avLst/>
          </a:prstGeom>
        </p:spPr>
      </p:pic>
      <p:sp>
        <p:nvSpPr>
          <p:cNvPr id="6" name="TextBox 5">
            <a:extLst>
              <a:ext uri="{FF2B5EF4-FFF2-40B4-BE49-F238E27FC236}">
                <a16:creationId xmlns:a16="http://schemas.microsoft.com/office/drawing/2014/main" id="{F361990E-04ED-65AA-8182-5FD2E1E2FF5F}"/>
              </a:ext>
            </a:extLst>
          </p:cNvPr>
          <p:cNvSpPr txBox="1"/>
          <p:nvPr/>
        </p:nvSpPr>
        <p:spPr>
          <a:xfrm>
            <a:off x="420413" y="1187669"/>
            <a:ext cx="5959365" cy="4832092"/>
          </a:xfrm>
          <a:prstGeom prst="rect">
            <a:avLst/>
          </a:prstGeom>
          <a:noFill/>
        </p:spPr>
        <p:txBody>
          <a:bodyPr wrap="square" rtlCol="0">
            <a:spAutoFit/>
          </a:bodyPr>
          <a:lstStyle/>
          <a:p>
            <a:pPr marL="342900" indent="-342900">
              <a:buAutoNum type="arabicPeriod"/>
            </a:pPr>
            <a:r>
              <a:rPr lang="en-US" sz="2800" b="1" i="0" dirty="0">
                <a:solidFill>
                  <a:srgbClr val="282828"/>
                </a:solidFill>
                <a:effectLst/>
                <a:latin typeface="GT America"/>
              </a:rPr>
              <a:t>Make the most of extended teams. </a:t>
            </a:r>
          </a:p>
          <a:p>
            <a:pPr marL="914400" lvl="1" indent="-457200">
              <a:buFont typeface="Arial" panose="020B0604020202020204" pitchFamily="34" charset="0"/>
              <a:buChar char="•"/>
            </a:pPr>
            <a:r>
              <a:rPr lang="en-US" sz="2800" dirty="0">
                <a:solidFill>
                  <a:srgbClr val="282828"/>
                </a:solidFill>
                <a:latin typeface="GT America"/>
              </a:rPr>
              <a:t>Contact us to get started!</a:t>
            </a:r>
          </a:p>
          <a:p>
            <a:pPr marL="914400" lvl="1" indent="-457200">
              <a:buFont typeface="Arial" panose="020B0604020202020204" pitchFamily="34" charset="0"/>
              <a:buChar char="•"/>
            </a:pPr>
            <a:r>
              <a:rPr lang="en-US" sz="2800" dirty="0">
                <a:solidFill>
                  <a:srgbClr val="282828"/>
                </a:solidFill>
                <a:latin typeface="GT America"/>
              </a:rPr>
              <a:t>Become a sentinel provider</a:t>
            </a:r>
          </a:p>
          <a:p>
            <a:pPr marL="914400" lvl="1" indent="-457200">
              <a:buFont typeface="Arial" panose="020B0604020202020204" pitchFamily="34" charset="0"/>
              <a:buChar char="•"/>
            </a:pPr>
            <a:r>
              <a:rPr lang="en-US" sz="2800" dirty="0">
                <a:solidFill>
                  <a:srgbClr val="282828"/>
                </a:solidFill>
                <a:latin typeface="GT America"/>
              </a:rPr>
              <a:t>Become a member of the state clinical listserv to become aware of notifications and changes happening across the state</a:t>
            </a:r>
          </a:p>
          <a:p>
            <a:pPr marL="914400" lvl="1" indent="-457200">
              <a:buFont typeface="Arial" panose="020B0604020202020204" pitchFamily="34" charset="0"/>
              <a:buChar char="•"/>
            </a:pPr>
            <a:r>
              <a:rPr lang="en-US" sz="2800" dirty="0">
                <a:solidFill>
                  <a:srgbClr val="282828"/>
                </a:solidFill>
                <a:latin typeface="GT America"/>
              </a:rPr>
              <a:t>Be on the look out for Zoom calls in the fall that outline current surveillance activities</a:t>
            </a:r>
          </a:p>
          <a:p>
            <a:pPr marL="914400" lvl="1" indent="-457200">
              <a:buFont typeface="Arial" panose="020B0604020202020204" pitchFamily="34" charset="0"/>
              <a:buChar char="•"/>
            </a:pPr>
            <a:endParaRPr lang="en-US" sz="2800" i="0" dirty="0">
              <a:solidFill>
                <a:srgbClr val="282828"/>
              </a:solidFill>
              <a:effectLst/>
              <a:latin typeface="GT America"/>
            </a:endParaRPr>
          </a:p>
        </p:txBody>
      </p:sp>
      <p:pic>
        <p:nvPicPr>
          <p:cNvPr id="7" name="Picture 6">
            <a:extLst>
              <a:ext uri="{FF2B5EF4-FFF2-40B4-BE49-F238E27FC236}">
                <a16:creationId xmlns:a16="http://schemas.microsoft.com/office/drawing/2014/main" id="{AB431553-03E8-9165-6804-D3410EC7F0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6480"/>
            <a:ext cx="2985972" cy="731520"/>
          </a:xfrm>
          <a:prstGeom prst="rect">
            <a:avLst/>
          </a:prstGeom>
        </p:spPr>
      </p:pic>
    </p:spTree>
    <p:extLst>
      <p:ext uri="{BB962C8B-B14F-4D97-AF65-F5344CB8AC3E}">
        <p14:creationId xmlns:p14="http://schemas.microsoft.com/office/powerpoint/2010/main" val="399682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B30A2-6712-B81F-1622-B7D182F71FA8}"/>
              </a:ext>
            </a:extLst>
          </p:cNvPr>
          <p:cNvSpPr txBox="1"/>
          <p:nvPr/>
        </p:nvSpPr>
        <p:spPr>
          <a:xfrm>
            <a:off x="557894" y="1200420"/>
            <a:ext cx="8534297" cy="6555641"/>
          </a:xfrm>
          <a:prstGeom prst="rect">
            <a:avLst/>
          </a:prstGeom>
          <a:noFill/>
        </p:spPr>
        <p:txBody>
          <a:bodyPr wrap="square" rtlCol="0">
            <a:spAutoFit/>
          </a:bodyPr>
          <a:lstStyle/>
          <a:p>
            <a:r>
              <a:rPr lang="en-US" sz="2400" b="1" dirty="0">
                <a:solidFill>
                  <a:srgbClr val="345665"/>
                </a:solidFill>
              </a:rPr>
              <a:t>How it Works</a:t>
            </a:r>
            <a:br>
              <a:rPr lang="en-US" sz="2400" b="1" dirty="0">
                <a:solidFill>
                  <a:srgbClr val="345665"/>
                </a:solidFill>
              </a:rPr>
            </a:br>
            <a:r>
              <a:rPr lang="en-US" sz="1600" b="1" dirty="0">
                <a:solidFill>
                  <a:srgbClr val="345665"/>
                </a:solidFill>
              </a:rPr>
              <a:t>Data collection and reporting</a:t>
            </a:r>
          </a:p>
          <a:p>
            <a:pPr marL="342900" indent="-342900">
              <a:buFontTx/>
              <a:buChar char="-"/>
            </a:pPr>
            <a:r>
              <a:rPr lang="en-US" sz="1600" dirty="0">
                <a:solidFill>
                  <a:srgbClr val="345665"/>
                </a:solidFill>
              </a:rPr>
              <a:t>Sentinel Providers report the number of patients seen with ILI in five age categories (0-4 years, 5-24 years, 25-64 years, and </a:t>
            </a:r>
            <a:r>
              <a:rPr lang="en-US" sz="1600" dirty="0">
                <a:solidFill>
                  <a:srgbClr val="345665"/>
                </a:solidFill>
                <a:latin typeface="Engravers MT" panose="02090707080505020304" pitchFamily="18" charset="0"/>
              </a:rPr>
              <a:t>≥</a:t>
            </a:r>
            <a:r>
              <a:rPr lang="en-US" sz="1600" dirty="0">
                <a:solidFill>
                  <a:srgbClr val="345665"/>
                </a:solidFill>
              </a:rPr>
              <a:t>65 years) and the total number of patients seen for any reason.</a:t>
            </a:r>
          </a:p>
          <a:p>
            <a:pPr marL="342900" indent="-342900">
              <a:buFontTx/>
              <a:buChar char="-"/>
            </a:pPr>
            <a:r>
              <a:rPr lang="en-US" sz="1600" dirty="0">
                <a:solidFill>
                  <a:srgbClr val="345665"/>
                </a:solidFill>
              </a:rPr>
              <a:t>Submit reports to Section of Epidemiology on a weekly basis </a:t>
            </a:r>
            <a:br>
              <a:rPr lang="en-US" sz="1600" dirty="0">
                <a:solidFill>
                  <a:srgbClr val="345665"/>
                </a:solidFill>
              </a:rPr>
            </a:br>
            <a:endParaRPr lang="en-US" sz="1600" dirty="0">
              <a:solidFill>
                <a:srgbClr val="345665"/>
              </a:solidFill>
            </a:endParaRPr>
          </a:p>
          <a:p>
            <a:r>
              <a:rPr lang="en-US" sz="1600" b="1" dirty="0">
                <a:solidFill>
                  <a:srgbClr val="345665"/>
                </a:solidFill>
              </a:rPr>
              <a:t>Virologic Testing</a:t>
            </a:r>
          </a:p>
          <a:p>
            <a:pPr marL="285750" indent="-285750">
              <a:buFontTx/>
              <a:buChar char="-"/>
            </a:pPr>
            <a:r>
              <a:rPr lang="en-US" sz="1600" dirty="0">
                <a:solidFill>
                  <a:srgbClr val="345665"/>
                </a:solidFill>
              </a:rPr>
              <a:t>Submit </a:t>
            </a:r>
            <a:r>
              <a:rPr lang="en-US" sz="1600" b="1" u="sng" dirty="0">
                <a:solidFill>
                  <a:srgbClr val="345665"/>
                </a:solidFill>
              </a:rPr>
              <a:t>10</a:t>
            </a:r>
            <a:r>
              <a:rPr lang="en-US" sz="1600" b="1" dirty="0">
                <a:solidFill>
                  <a:srgbClr val="345665"/>
                </a:solidFill>
              </a:rPr>
              <a:t> </a:t>
            </a:r>
            <a:r>
              <a:rPr lang="en-US" sz="1600" dirty="0">
                <a:solidFill>
                  <a:srgbClr val="345665"/>
                </a:solidFill>
              </a:rPr>
              <a:t>specimens (nasal, throat, or nasopharyngeal swabs in UTM/VTM) collected from patients to ASVL weekly. Testing is performed at no cost to the provider and ASVL supplies specimen collection materials and pays for shipping.</a:t>
            </a:r>
          </a:p>
          <a:p>
            <a:pPr marL="285750" indent="-285750">
              <a:buFontTx/>
              <a:buChar char="-"/>
            </a:pPr>
            <a:r>
              <a:rPr lang="en-US" sz="1600" dirty="0">
                <a:solidFill>
                  <a:srgbClr val="345665"/>
                </a:solidFill>
              </a:rPr>
              <a:t>Specimens should be collected from patients with ILI, especially those with any of the following: </a:t>
            </a:r>
            <a:r>
              <a:rPr lang="en-US" sz="1600" b="1" dirty="0">
                <a:solidFill>
                  <a:srgbClr val="345665"/>
                </a:solidFill>
              </a:rPr>
              <a:t>severe disease, recent overseas travel, recent swine exposure, occurring in an outbreak setting, individuals who have received this season’s influenza vaccine</a:t>
            </a:r>
          </a:p>
          <a:p>
            <a:endParaRPr lang="en-US" sz="1600" b="1" dirty="0">
              <a:solidFill>
                <a:srgbClr val="345665"/>
              </a:solidFill>
            </a:endParaRPr>
          </a:p>
          <a:p>
            <a:r>
              <a:rPr lang="en-US" sz="2000" dirty="0">
                <a:solidFill>
                  <a:srgbClr val="345665"/>
                </a:solidFill>
              </a:rPr>
              <a:t>Participating providers will receive individual test results for specimens submitted to ASVL and receive weekly updates of state and national disease activity. </a:t>
            </a:r>
          </a:p>
          <a:p>
            <a:endParaRPr lang="en-US" sz="1600" b="1" dirty="0">
              <a:solidFill>
                <a:srgbClr val="345665"/>
              </a:solidFill>
            </a:endParaRPr>
          </a:p>
          <a:p>
            <a:endParaRPr lang="en-US" sz="1600" b="1" dirty="0">
              <a:solidFill>
                <a:srgbClr val="345665"/>
              </a:solidFill>
            </a:endParaRPr>
          </a:p>
          <a:p>
            <a:endParaRPr lang="en-US" sz="1600" b="1" dirty="0">
              <a:solidFill>
                <a:srgbClr val="345665"/>
              </a:solidFill>
            </a:endParaRPr>
          </a:p>
          <a:p>
            <a:endParaRPr lang="en-US" sz="1600" b="1" dirty="0">
              <a:solidFill>
                <a:srgbClr val="345665"/>
              </a:solidFill>
            </a:endParaRPr>
          </a:p>
          <a:p>
            <a:endParaRPr lang="en-US" sz="1600" b="1" dirty="0">
              <a:solidFill>
                <a:srgbClr val="345665"/>
              </a:solidFill>
            </a:endParaRPr>
          </a:p>
          <a:p>
            <a:endParaRPr lang="en-US" sz="1600" b="1" dirty="0">
              <a:solidFill>
                <a:srgbClr val="345665"/>
              </a:solidFill>
            </a:endParaRPr>
          </a:p>
          <a:p>
            <a:pPr marL="285750" indent="-285750">
              <a:buFontTx/>
              <a:buChar char="-"/>
            </a:pPr>
            <a:endParaRPr lang="en-US" sz="1600" b="1" dirty="0">
              <a:solidFill>
                <a:srgbClr val="345665"/>
              </a:solidFill>
            </a:endParaRPr>
          </a:p>
        </p:txBody>
      </p:sp>
      <p:sp>
        <p:nvSpPr>
          <p:cNvPr id="4" name="Title 3">
            <a:extLst>
              <a:ext uri="{FF2B5EF4-FFF2-40B4-BE49-F238E27FC236}">
                <a16:creationId xmlns:a16="http://schemas.microsoft.com/office/drawing/2014/main" id="{B1241EFF-1331-F7DA-AA56-27A21C3B8C2C}"/>
              </a:ext>
            </a:extLst>
          </p:cNvPr>
          <p:cNvSpPr txBox="1">
            <a:spLocks noGrp="1"/>
          </p:cNvSpPr>
          <p:nvPr>
            <p:ph type="title" idx="4294967295"/>
          </p:nvPr>
        </p:nvSpPr>
        <p:spPr>
          <a:xfrm>
            <a:off x="430924" y="0"/>
            <a:ext cx="11761076"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45665"/>
                </a:solidFill>
                <a:effectLst/>
                <a:uLnTx/>
                <a:uFillTx/>
                <a:latin typeface="+mn-lt"/>
                <a:ea typeface="+mn-ea"/>
                <a:cs typeface="+mn-cs"/>
              </a:rPr>
              <a:t>Interested in Participating? Become a Sentinel Provider!</a:t>
            </a:r>
            <a:br>
              <a:rPr kumimoji="0" lang="en-US" sz="2800" b="1" i="0" u="none" strike="noStrike" kern="1200" cap="none" spc="0" normalizeH="0" baseline="0" noProof="0" dirty="0">
                <a:ln>
                  <a:noFill/>
                </a:ln>
                <a:solidFill>
                  <a:srgbClr val="345665"/>
                </a:solidFill>
                <a:effectLst/>
                <a:uLnTx/>
                <a:uFillTx/>
                <a:latin typeface="+mn-lt"/>
                <a:ea typeface="+mn-ea"/>
                <a:cs typeface="+mn-cs"/>
              </a:rPr>
            </a:br>
            <a:r>
              <a:rPr kumimoji="0" lang="en-US" sz="1800" b="0" i="0" u="none" strike="noStrike" kern="1200" cap="none" spc="0" normalizeH="0" baseline="0" noProof="0" dirty="0">
                <a:ln>
                  <a:noFill/>
                </a:ln>
                <a:solidFill>
                  <a:srgbClr val="345665"/>
                </a:solidFill>
                <a:effectLst/>
                <a:uLnTx/>
                <a:uFillTx/>
                <a:latin typeface="+mn-lt"/>
                <a:ea typeface="+mn-ea"/>
                <a:cs typeface="+mn-cs"/>
              </a:rPr>
              <a:t>Providers of any specialty (e.g. family practice, internal medicine, pediatrics) in any type of practice (e.g. private practice, urgent care center, university student health center) are eligible to be sentinel providers. </a:t>
            </a:r>
            <a:br>
              <a:rPr kumimoji="0" lang="en-US" sz="1800" b="0" i="0" u="none" strike="noStrike" kern="1200" cap="none" spc="0" normalizeH="0" baseline="0" noProof="0" dirty="0">
                <a:ln>
                  <a:noFill/>
                </a:ln>
                <a:solidFill>
                  <a:srgbClr val="345665"/>
                </a:solidFill>
                <a:effectLst/>
                <a:uLnTx/>
                <a:uFillTx/>
                <a:latin typeface="+mn-lt"/>
                <a:ea typeface="+mn-ea"/>
                <a:cs typeface="+mn-cs"/>
              </a:rPr>
            </a:br>
            <a:endParaRPr kumimoji="0" lang="en-US" sz="2800" b="1" i="0" u="none" strike="noStrike" kern="1200" cap="none" spc="0" normalizeH="0" baseline="0" noProof="0" dirty="0">
              <a:ln>
                <a:noFill/>
              </a:ln>
              <a:solidFill>
                <a:srgbClr val="345665"/>
              </a:solidFill>
              <a:effectLst/>
              <a:uLnTx/>
              <a:uFillTx/>
              <a:latin typeface="+mn-lt"/>
              <a:ea typeface="+mn-ea"/>
              <a:cs typeface="+mn-cs"/>
            </a:endParaRPr>
          </a:p>
        </p:txBody>
      </p:sp>
      <p:sp>
        <p:nvSpPr>
          <p:cNvPr id="5" name="TextBox 4">
            <a:extLst>
              <a:ext uri="{FF2B5EF4-FFF2-40B4-BE49-F238E27FC236}">
                <a16:creationId xmlns:a16="http://schemas.microsoft.com/office/drawing/2014/main" id="{4A8E1D86-45D1-409E-A3AC-C98CA4B375F3}"/>
              </a:ext>
            </a:extLst>
          </p:cNvPr>
          <p:cNvSpPr txBox="1"/>
          <p:nvPr/>
        </p:nvSpPr>
        <p:spPr>
          <a:xfrm>
            <a:off x="9348994" y="1829362"/>
            <a:ext cx="2285112" cy="2308324"/>
          </a:xfrm>
          <a:prstGeom prst="rect">
            <a:avLst/>
          </a:prstGeom>
          <a:solidFill>
            <a:schemeClr val="tx2">
              <a:lumMod val="20000"/>
              <a:lumOff val="80000"/>
            </a:schemeClr>
          </a:solidFill>
          <a:ln w="28575">
            <a:solidFill>
              <a:schemeClr val="accent1">
                <a:lumMod val="50000"/>
              </a:schemeClr>
            </a:solidFill>
          </a:ln>
        </p:spPr>
        <p:txBody>
          <a:bodyPr wrap="square" rtlCol="0">
            <a:spAutoFit/>
          </a:bodyPr>
          <a:lstStyle/>
          <a:p>
            <a:r>
              <a:rPr lang="en-US" b="1" dirty="0"/>
              <a:t>Case Definition for Influenza-Like Illness</a:t>
            </a:r>
            <a:br>
              <a:rPr lang="en-US" dirty="0"/>
            </a:br>
            <a:endParaRPr lang="en-US" dirty="0"/>
          </a:p>
          <a:p>
            <a:pPr marL="285750" indent="-285750">
              <a:buFont typeface="Arial" panose="020B0604020202020204" pitchFamily="34" charset="0"/>
              <a:buChar char="•"/>
            </a:pPr>
            <a:r>
              <a:rPr lang="en-US" dirty="0"/>
              <a:t>Any illness with fever (</a:t>
            </a:r>
            <a:r>
              <a:rPr lang="en-US" dirty="0">
                <a:latin typeface="Engravers MT" panose="02090707080505020304" pitchFamily="18" charset="0"/>
              </a:rPr>
              <a:t>≥</a:t>
            </a:r>
            <a:r>
              <a:rPr lang="en-US" dirty="0"/>
              <a:t>100</a:t>
            </a:r>
            <a:r>
              <a:rPr lang="en-US" dirty="0">
                <a:latin typeface="Selawik" panose="020B0502040204020203" pitchFamily="34" charset="0"/>
              </a:rPr>
              <a:t>°</a:t>
            </a:r>
            <a:r>
              <a:rPr lang="en-US" dirty="0"/>
              <a:t>F or 37.8</a:t>
            </a:r>
            <a:r>
              <a:rPr lang="en-US" dirty="0">
                <a:latin typeface="Selawik" panose="020B0502040204020203" pitchFamily="34" charset="0"/>
              </a:rPr>
              <a:t>°</a:t>
            </a:r>
            <a:r>
              <a:rPr lang="en-US" dirty="0"/>
              <a:t>C) </a:t>
            </a:r>
            <a:r>
              <a:rPr lang="en-US" b="1" dirty="0"/>
              <a:t>AND</a:t>
            </a:r>
          </a:p>
          <a:p>
            <a:pPr marL="285750" indent="-285750">
              <a:buFont typeface="Arial" panose="020B0604020202020204" pitchFamily="34" charset="0"/>
              <a:buChar char="•"/>
            </a:pPr>
            <a:r>
              <a:rPr lang="en-US" dirty="0"/>
              <a:t>Cough and/or sore throat</a:t>
            </a:r>
          </a:p>
        </p:txBody>
      </p:sp>
      <p:pic>
        <p:nvPicPr>
          <p:cNvPr id="3" name="Picture 2" descr="DPH Logo">
            <a:extLst>
              <a:ext uri="{FF2B5EF4-FFF2-40B4-BE49-F238E27FC236}">
                <a16:creationId xmlns:a16="http://schemas.microsoft.com/office/drawing/2014/main" id="{AD6637A7-3E33-3FF9-EF92-A57F7A31F31E}"/>
              </a:ext>
            </a:extLst>
          </p:cNvPr>
          <p:cNvPicPr>
            <a:picLocks noChangeAspect="1"/>
          </p:cNvPicPr>
          <p:nvPr/>
        </p:nvPicPr>
        <p:blipFill>
          <a:blip r:embed="rId3"/>
          <a:stretch>
            <a:fillRect/>
          </a:stretch>
        </p:blipFill>
        <p:spPr>
          <a:xfrm>
            <a:off x="0" y="6126480"/>
            <a:ext cx="2985972" cy="731520"/>
          </a:xfrm>
          <a:prstGeom prst="rect">
            <a:avLst/>
          </a:prstGeom>
        </p:spPr>
      </p:pic>
    </p:spTree>
    <p:extLst>
      <p:ext uri="{BB962C8B-B14F-4D97-AF65-F5344CB8AC3E}">
        <p14:creationId xmlns:p14="http://schemas.microsoft.com/office/powerpoint/2010/main" val="180389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B3BD-ABC1-A61C-4768-3A7905E76020}"/>
              </a:ext>
            </a:extLst>
          </p:cNvPr>
          <p:cNvSpPr>
            <a:spLocks noGrp="1"/>
          </p:cNvSpPr>
          <p:nvPr>
            <p:ph type="title"/>
          </p:nvPr>
        </p:nvSpPr>
        <p:spPr>
          <a:xfrm>
            <a:off x="241738" y="365125"/>
            <a:ext cx="11112062" cy="843565"/>
          </a:xfrm>
        </p:spPr>
        <p:txBody>
          <a:bodyPr/>
          <a:lstStyle/>
          <a:p>
            <a:r>
              <a:rPr lang="en-US" b="1" dirty="0"/>
              <a:t>Connecting with Clinical Laboratorians in Alaska</a:t>
            </a:r>
          </a:p>
        </p:txBody>
      </p:sp>
      <p:sp>
        <p:nvSpPr>
          <p:cNvPr id="3" name="Content Placeholder 2">
            <a:extLst>
              <a:ext uri="{FF2B5EF4-FFF2-40B4-BE49-F238E27FC236}">
                <a16:creationId xmlns:a16="http://schemas.microsoft.com/office/drawing/2014/main" id="{F9E9F1F2-6344-4B08-AAB0-9050EE99951A}"/>
              </a:ext>
            </a:extLst>
          </p:cNvPr>
          <p:cNvSpPr>
            <a:spLocks noGrp="1"/>
          </p:cNvSpPr>
          <p:nvPr>
            <p:ph idx="1"/>
          </p:nvPr>
        </p:nvSpPr>
        <p:spPr>
          <a:xfrm>
            <a:off x="509121" y="1844566"/>
            <a:ext cx="9720073" cy="4215768"/>
          </a:xfrm>
        </p:spPr>
        <p:txBody>
          <a:bodyPr/>
          <a:lstStyle/>
          <a:p>
            <a:pPr marL="0" indent="0">
              <a:buNone/>
            </a:pPr>
            <a:r>
              <a:rPr lang="en-US" b="1" dirty="0"/>
              <a:t>*New Clinical Laboratory Network Listserv*</a:t>
            </a:r>
            <a:endParaRPr lang="en-US" b="1" dirty="0">
              <a:hlinkClick r:id="rId3"/>
            </a:endParaRPr>
          </a:p>
          <a:p>
            <a:r>
              <a:rPr lang="en-US" dirty="0"/>
              <a:t>To join:  </a:t>
            </a:r>
            <a:r>
              <a:rPr lang="en-US" dirty="0">
                <a:hlinkClick r:id="rId3"/>
              </a:rPr>
              <a:t>https://list.state.ak.us/mailman/listinfo/clinical.lab.net</a:t>
            </a:r>
            <a:endParaRPr lang="en-US" dirty="0"/>
          </a:p>
          <a:p>
            <a:r>
              <a:rPr lang="en-US" dirty="0"/>
              <a:t>To connect with others: </a:t>
            </a:r>
            <a:r>
              <a:rPr lang="en-US" dirty="0">
                <a:hlinkClick r:id="rId4"/>
              </a:rPr>
              <a:t>clinical.lab.net@list.state.ak.us</a:t>
            </a:r>
            <a:endParaRPr lang="en-US" dirty="0">
              <a:hlinkClick r:id="rId3"/>
            </a:endParaRPr>
          </a:p>
          <a:p>
            <a:endParaRPr lang="en-US" dirty="0"/>
          </a:p>
        </p:txBody>
      </p:sp>
      <p:pic>
        <p:nvPicPr>
          <p:cNvPr id="5" name="Graphic 4">
            <a:extLst>
              <a:ext uri="{FF2B5EF4-FFF2-40B4-BE49-F238E27FC236}">
                <a16:creationId xmlns:a16="http://schemas.microsoft.com/office/drawing/2014/main" id="{8614C6B6-5D90-6096-39B4-5CD3A9CE3F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3395" y="2539601"/>
            <a:ext cx="4318399" cy="4318399"/>
          </a:xfrm>
          <a:prstGeom prst="rect">
            <a:avLst/>
          </a:prstGeom>
        </p:spPr>
      </p:pic>
      <p:sp>
        <p:nvSpPr>
          <p:cNvPr id="7" name="TextBox 6">
            <a:extLst>
              <a:ext uri="{FF2B5EF4-FFF2-40B4-BE49-F238E27FC236}">
                <a16:creationId xmlns:a16="http://schemas.microsoft.com/office/drawing/2014/main" id="{94945F85-6805-98EA-65E1-CC93A9A30E1E}"/>
              </a:ext>
            </a:extLst>
          </p:cNvPr>
          <p:cNvSpPr txBox="1"/>
          <p:nvPr/>
        </p:nvSpPr>
        <p:spPr>
          <a:xfrm>
            <a:off x="1093374" y="3736244"/>
            <a:ext cx="6097554" cy="2308324"/>
          </a:xfrm>
          <a:prstGeom prst="rect">
            <a:avLst/>
          </a:prstGeom>
          <a:noFill/>
        </p:spPr>
        <p:txBody>
          <a:bodyPr wrap="square">
            <a:spAutoFit/>
          </a:bodyPr>
          <a:lstStyle/>
          <a:p>
            <a:r>
              <a:rPr lang="en-US" dirty="0"/>
              <a:t>The clinical.lab.net listserv provides a forum to connect clinical laboratorians in Alaska for the purposes of distributing notifications from the Alaska State Public Health Laboratories, Division of Public Health, Department of Health. It also serves as a forum for members to collaborate on laboratory issues such as biosafety, biosecurity, laboratory methods, quality management, staff competency, training, equipment, vendors, and other clinical laboratory-related topics.</a:t>
            </a:r>
          </a:p>
        </p:txBody>
      </p:sp>
      <p:pic>
        <p:nvPicPr>
          <p:cNvPr id="4" name="Picture 3">
            <a:extLst>
              <a:ext uri="{FF2B5EF4-FFF2-40B4-BE49-F238E27FC236}">
                <a16:creationId xmlns:a16="http://schemas.microsoft.com/office/drawing/2014/main" id="{1CA4C601-4857-4356-F80D-793E42E0627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6127115"/>
            <a:ext cx="2985972" cy="731520"/>
          </a:xfrm>
          <a:prstGeom prst="rect">
            <a:avLst/>
          </a:prstGeom>
        </p:spPr>
      </p:pic>
    </p:spTree>
    <p:extLst>
      <p:ext uri="{BB962C8B-B14F-4D97-AF65-F5344CB8AC3E}">
        <p14:creationId xmlns:p14="http://schemas.microsoft.com/office/powerpoint/2010/main" val="3857668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302173" y="249321"/>
            <a:ext cx="10515600" cy="1325563"/>
          </a:xfrm>
        </p:spPr>
        <p:txBody>
          <a:bodyPr/>
          <a:lstStyle/>
          <a:p>
            <a:r>
              <a:rPr lang="en-US" b="1" dirty="0"/>
              <a:t>How can you get involved? </a:t>
            </a:r>
            <a:endParaRPr lang="en-US" b="1" dirty="0">
              <a:solidFill>
                <a:schemeClr val="bg1"/>
              </a:solidFill>
            </a:endParaRPr>
          </a:p>
        </p:txBody>
      </p:sp>
      <p:pic>
        <p:nvPicPr>
          <p:cNvPr id="4" name="Picture 3">
            <a:extLst>
              <a:ext uri="{FF2B5EF4-FFF2-40B4-BE49-F238E27FC236}">
                <a16:creationId xmlns:a16="http://schemas.microsoft.com/office/drawing/2014/main" id="{C09DEC47-4AFD-81B8-A74B-EDEC8213BA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7330" y="0"/>
            <a:ext cx="5254256" cy="6858000"/>
          </a:xfrm>
          <a:prstGeom prst="rect">
            <a:avLst/>
          </a:prstGeom>
        </p:spPr>
      </p:pic>
      <p:sp>
        <p:nvSpPr>
          <p:cNvPr id="6" name="TextBox 5">
            <a:extLst>
              <a:ext uri="{FF2B5EF4-FFF2-40B4-BE49-F238E27FC236}">
                <a16:creationId xmlns:a16="http://schemas.microsoft.com/office/drawing/2014/main" id="{F361990E-04ED-65AA-8182-5FD2E1E2FF5F}"/>
              </a:ext>
            </a:extLst>
          </p:cNvPr>
          <p:cNvSpPr txBox="1"/>
          <p:nvPr/>
        </p:nvSpPr>
        <p:spPr>
          <a:xfrm>
            <a:off x="420414" y="1187669"/>
            <a:ext cx="5675586" cy="523220"/>
          </a:xfrm>
          <a:prstGeom prst="rect">
            <a:avLst/>
          </a:prstGeom>
          <a:noFill/>
        </p:spPr>
        <p:txBody>
          <a:bodyPr wrap="square" rtlCol="0">
            <a:spAutoFit/>
          </a:bodyPr>
          <a:lstStyle/>
          <a:p>
            <a:r>
              <a:rPr lang="en-US" sz="2800" b="1" i="0" dirty="0">
                <a:solidFill>
                  <a:srgbClr val="282828"/>
                </a:solidFill>
                <a:effectLst/>
                <a:latin typeface="GT America"/>
              </a:rPr>
              <a:t>2. Be a reliable advocate.</a:t>
            </a:r>
          </a:p>
        </p:txBody>
      </p:sp>
      <p:pic>
        <p:nvPicPr>
          <p:cNvPr id="7" name="Picture 6">
            <a:extLst>
              <a:ext uri="{FF2B5EF4-FFF2-40B4-BE49-F238E27FC236}">
                <a16:creationId xmlns:a16="http://schemas.microsoft.com/office/drawing/2014/main" id="{AB431553-03E8-9165-6804-D3410EC7F0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6480"/>
            <a:ext cx="2985972" cy="731520"/>
          </a:xfrm>
          <a:prstGeom prst="rect">
            <a:avLst/>
          </a:prstGeom>
        </p:spPr>
      </p:pic>
      <p:sp>
        <p:nvSpPr>
          <p:cNvPr id="3" name="TextBox 2">
            <a:extLst>
              <a:ext uri="{FF2B5EF4-FFF2-40B4-BE49-F238E27FC236}">
                <a16:creationId xmlns:a16="http://schemas.microsoft.com/office/drawing/2014/main" id="{BDC40DC1-120B-5BD2-B44C-E35A8BD6A247}"/>
              </a:ext>
            </a:extLst>
          </p:cNvPr>
          <p:cNvSpPr txBox="1"/>
          <p:nvPr/>
        </p:nvSpPr>
        <p:spPr>
          <a:xfrm>
            <a:off x="609600" y="1986455"/>
            <a:ext cx="5675586" cy="3693319"/>
          </a:xfrm>
          <a:prstGeom prst="rect">
            <a:avLst/>
          </a:prstGeom>
          <a:noFill/>
        </p:spPr>
        <p:txBody>
          <a:bodyPr wrap="square" rtlCol="0">
            <a:spAutoFit/>
          </a:bodyPr>
          <a:lstStyle/>
          <a:p>
            <a:pPr marL="285750" indent="-285750">
              <a:buFont typeface="Arial" panose="020B0604020202020204" pitchFamily="34" charset="0"/>
              <a:buChar char="•"/>
            </a:pPr>
            <a:r>
              <a:rPr lang="en-US" sz="1800" i="0" dirty="0">
                <a:solidFill>
                  <a:srgbClr val="282828"/>
                </a:solidFill>
                <a:effectLst/>
                <a:latin typeface="GT America"/>
              </a:rPr>
              <a:t>Talk about surveillance of respiratory disease with your organization’s physicians, nurses, infection preventionists, and others to spread information.</a:t>
            </a:r>
          </a:p>
          <a:p>
            <a:pPr marL="285750" indent="-285750">
              <a:buFont typeface="Arial" panose="020B0604020202020204" pitchFamily="34" charset="0"/>
              <a:buChar char="•"/>
            </a:pPr>
            <a:r>
              <a:rPr lang="en-US" sz="1800" i="0" dirty="0">
                <a:solidFill>
                  <a:srgbClr val="282828"/>
                </a:solidFill>
                <a:effectLst/>
                <a:latin typeface="GT America"/>
              </a:rPr>
              <a:t>Partner with clinical laboratorians across the state and make an effort to get to know one another.  Talk about your efforts to collaborate with state partners.</a:t>
            </a:r>
          </a:p>
          <a:p>
            <a:pPr marL="285750" indent="-285750">
              <a:buFont typeface="Arial" panose="020B0604020202020204" pitchFamily="34" charset="0"/>
              <a:buChar char="•"/>
            </a:pPr>
            <a:r>
              <a:rPr lang="en-US" dirty="0">
                <a:solidFill>
                  <a:srgbClr val="282828"/>
                </a:solidFill>
                <a:latin typeface="GT America"/>
              </a:rPr>
              <a:t>Submit up to 10 specimens weekly to the Alaska State Virology Laboratory that represent your ILI patient population.  Pretested positives are acceptable.  Specimen data is most relevant when collection dates are within a 2-week window.</a:t>
            </a:r>
          </a:p>
          <a:p>
            <a:endParaRPr lang="en-US" sz="1800" i="0" dirty="0">
              <a:solidFill>
                <a:srgbClr val="282828"/>
              </a:solidFill>
              <a:effectLst/>
              <a:latin typeface="GT America"/>
            </a:endParaRPr>
          </a:p>
          <a:p>
            <a:endParaRPr lang="en-US" dirty="0"/>
          </a:p>
        </p:txBody>
      </p:sp>
    </p:spTree>
    <p:extLst>
      <p:ext uri="{BB962C8B-B14F-4D97-AF65-F5344CB8AC3E}">
        <p14:creationId xmlns:p14="http://schemas.microsoft.com/office/powerpoint/2010/main" val="4060301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249621" y="186450"/>
            <a:ext cx="10515600" cy="1325563"/>
          </a:xfrm>
        </p:spPr>
        <p:txBody>
          <a:bodyPr/>
          <a:lstStyle/>
          <a:p>
            <a:r>
              <a:rPr lang="en-US" b="1" dirty="0"/>
              <a:t>How can you get involved? </a:t>
            </a:r>
            <a:r>
              <a:rPr lang="en-US" b="1" dirty="0">
                <a:solidFill>
                  <a:schemeClr val="bg1"/>
                </a:solidFill>
              </a:rPr>
              <a:t>3 of t</a:t>
            </a:r>
          </a:p>
        </p:txBody>
      </p:sp>
      <p:pic>
        <p:nvPicPr>
          <p:cNvPr id="4" name="Picture 3">
            <a:extLst>
              <a:ext uri="{FF2B5EF4-FFF2-40B4-BE49-F238E27FC236}">
                <a16:creationId xmlns:a16="http://schemas.microsoft.com/office/drawing/2014/main" id="{C09DEC47-4AFD-81B8-A74B-EDEC8213BA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58913" y="78936"/>
            <a:ext cx="5254256" cy="6858000"/>
          </a:xfrm>
          <a:prstGeom prst="rect">
            <a:avLst/>
          </a:prstGeom>
        </p:spPr>
      </p:pic>
      <p:sp>
        <p:nvSpPr>
          <p:cNvPr id="6" name="TextBox 5">
            <a:extLst>
              <a:ext uri="{FF2B5EF4-FFF2-40B4-BE49-F238E27FC236}">
                <a16:creationId xmlns:a16="http://schemas.microsoft.com/office/drawing/2014/main" id="{F361990E-04ED-65AA-8182-5FD2E1E2FF5F}"/>
              </a:ext>
            </a:extLst>
          </p:cNvPr>
          <p:cNvSpPr txBox="1"/>
          <p:nvPr/>
        </p:nvSpPr>
        <p:spPr>
          <a:xfrm>
            <a:off x="420414" y="1187669"/>
            <a:ext cx="5675586" cy="5416868"/>
          </a:xfrm>
          <a:prstGeom prst="rect">
            <a:avLst/>
          </a:prstGeom>
          <a:noFill/>
        </p:spPr>
        <p:txBody>
          <a:bodyPr wrap="square" rtlCol="0">
            <a:spAutoFit/>
          </a:bodyPr>
          <a:lstStyle/>
          <a:p>
            <a:r>
              <a:rPr lang="en-US" sz="2800" b="1" i="0" dirty="0">
                <a:solidFill>
                  <a:srgbClr val="282828"/>
                </a:solidFill>
                <a:effectLst/>
                <a:latin typeface="GT America"/>
              </a:rPr>
              <a:t>3. Lead with kindness.</a:t>
            </a:r>
          </a:p>
          <a:p>
            <a:r>
              <a:rPr lang="en-US" sz="2800" dirty="0">
                <a:solidFill>
                  <a:srgbClr val="282828"/>
                </a:solidFill>
                <a:latin typeface="GT America"/>
              </a:rPr>
              <a:t>We are interconnected when it comes to respiratory disease.</a:t>
            </a:r>
            <a:endParaRPr lang="en-US" sz="2800" i="0" dirty="0">
              <a:solidFill>
                <a:srgbClr val="282828"/>
              </a:solidFill>
              <a:effectLst/>
              <a:latin typeface="GT America"/>
            </a:endParaRPr>
          </a:p>
          <a:p>
            <a:pPr marL="742950" lvl="1" indent="-285750">
              <a:buFont typeface="Arial" panose="020B0604020202020204" pitchFamily="34" charset="0"/>
              <a:buChar char="•"/>
            </a:pPr>
            <a:r>
              <a:rPr lang="en-US" b="1" dirty="0">
                <a:solidFill>
                  <a:srgbClr val="282828"/>
                </a:solidFill>
                <a:latin typeface="GT America"/>
              </a:rPr>
              <a:t>Include</a:t>
            </a:r>
            <a:r>
              <a:rPr lang="en-US" dirty="0">
                <a:solidFill>
                  <a:srgbClr val="282828"/>
                </a:solidFill>
                <a:latin typeface="GT America"/>
              </a:rPr>
              <a:t> – include all age groups, races, ethnicities, etc. that represent your patient population.</a:t>
            </a:r>
          </a:p>
          <a:p>
            <a:pPr marL="742950" lvl="1" indent="-285750">
              <a:buFont typeface="Arial" panose="020B0604020202020204" pitchFamily="34" charset="0"/>
              <a:buChar char="•"/>
            </a:pPr>
            <a:r>
              <a:rPr lang="en-US" b="1" dirty="0">
                <a:solidFill>
                  <a:srgbClr val="282828"/>
                </a:solidFill>
                <a:latin typeface="GT America"/>
              </a:rPr>
              <a:t>Inform – </a:t>
            </a:r>
            <a:r>
              <a:rPr lang="en-US" dirty="0">
                <a:solidFill>
                  <a:srgbClr val="282828"/>
                </a:solidFill>
                <a:latin typeface="GT America"/>
              </a:rPr>
              <a:t>discuss how important specimen testing and sharing is with staff and patient populations</a:t>
            </a:r>
            <a:endParaRPr lang="en-US" b="1" dirty="0">
              <a:solidFill>
                <a:srgbClr val="282828"/>
              </a:solidFill>
              <a:latin typeface="GT America"/>
            </a:endParaRPr>
          </a:p>
          <a:p>
            <a:pPr marL="742950" lvl="1" indent="-285750">
              <a:buFont typeface="Arial" panose="020B0604020202020204" pitchFamily="34" charset="0"/>
              <a:buChar char="•"/>
            </a:pPr>
            <a:r>
              <a:rPr lang="en-US" b="1" dirty="0">
                <a:solidFill>
                  <a:srgbClr val="282828"/>
                </a:solidFill>
                <a:latin typeface="GT America"/>
              </a:rPr>
              <a:t>Inquire – </a:t>
            </a:r>
            <a:r>
              <a:rPr lang="en-US" dirty="0">
                <a:solidFill>
                  <a:srgbClr val="282828"/>
                </a:solidFill>
                <a:latin typeface="GT America"/>
              </a:rPr>
              <a:t>ask questions and build honest interest in the viruses that are circulating in Alaska</a:t>
            </a:r>
            <a:endParaRPr lang="en-US" b="1" dirty="0">
              <a:solidFill>
                <a:srgbClr val="282828"/>
              </a:solidFill>
              <a:latin typeface="GT America"/>
            </a:endParaRPr>
          </a:p>
          <a:p>
            <a:pPr marL="742950" lvl="1" indent="-285750">
              <a:buFont typeface="Arial" panose="020B0604020202020204" pitchFamily="34" charset="0"/>
              <a:buChar char="•"/>
            </a:pPr>
            <a:r>
              <a:rPr lang="en-US" b="1" dirty="0">
                <a:solidFill>
                  <a:srgbClr val="282828"/>
                </a:solidFill>
                <a:latin typeface="GT America"/>
              </a:rPr>
              <a:t>Develop – </a:t>
            </a:r>
            <a:r>
              <a:rPr lang="en-US" dirty="0">
                <a:solidFill>
                  <a:srgbClr val="282828"/>
                </a:solidFill>
                <a:latin typeface="GT America"/>
              </a:rPr>
              <a:t>grow relationships with the people who make up our public health workforce and extended healthcare workforce</a:t>
            </a:r>
            <a:endParaRPr lang="en-US" b="1" dirty="0">
              <a:solidFill>
                <a:srgbClr val="282828"/>
              </a:solidFill>
              <a:latin typeface="GT America"/>
            </a:endParaRPr>
          </a:p>
          <a:p>
            <a:pPr marL="742950" lvl="1" indent="-285750">
              <a:buFont typeface="Arial" panose="020B0604020202020204" pitchFamily="34" charset="0"/>
              <a:buChar char="•"/>
            </a:pPr>
            <a:r>
              <a:rPr lang="en-US" b="1" dirty="0">
                <a:solidFill>
                  <a:srgbClr val="282828"/>
                </a:solidFill>
                <a:latin typeface="GT America"/>
              </a:rPr>
              <a:t>Recognize – </a:t>
            </a:r>
            <a:r>
              <a:rPr lang="en-US" dirty="0">
                <a:solidFill>
                  <a:srgbClr val="282828"/>
                </a:solidFill>
                <a:latin typeface="GT America"/>
              </a:rPr>
              <a:t>acknowledge when you can’t meet goals, be honest with your own capacities and limitations, and recognize your role to collect specimens and share data</a:t>
            </a:r>
            <a:endParaRPr lang="en-US" b="1" dirty="0">
              <a:solidFill>
                <a:srgbClr val="282828"/>
              </a:solidFill>
              <a:latin typeface="GT America"/>
            </a:endParaRPr>
          </a:p>
          <a:p>
            <a:endParaRPr lang="en-US" sz="2800" b="1" i="0" dirty="0">
              <a:solidFill>
                <a:srgbClr val="282828"/>
              </a:solidFill>
              <a:effectLst/>
              <a:latin typeface="GT America"/>
            </a:endParaRPr>
          </a:p>
        </p:txBody>
      </p:sp>
      <p:pic>
        <p:nvPicPr>
          <p:cNvPr id="7" name="Picture 6">
            <a:extLst>
              <a:ext uri="{FF2B5EF4-FFF2-40B4-BE49-F238E27FC236}">
                <a16:creationId xmlns:a16="http://schemas.microsoft.com/office/drawing/2014/main" id="{AB431553-03E8-9165-6804-D3410EC7F0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6480"/>
            <a:ext cx="2985972" cy="731520"/>
          </a:xfrm>
          <a:prstGeom prst="rect">
            <a:avLst/>
          </a:prstGeom>
        </p:spPr>
      </p:pic>
    </p:spTree>
    <p:extLst>
      <p:ext uri="{BB962C8B-B14F-4D97-AF65-F5344CB8AC3E}">
        <p14:creationId xmlns:p14="http://schemas.microsoft.com/office/powerpoint/2010/main" val="531910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249621" y="186450"/>
            <a:ext cx="10515600" cy="1325563"/>
          </a:xfrm>
        </p:spPr>
        <p:txBody>
          <a:bodyPr/>
          <a:lstStyle/>
          <a:p>
            <a:r>
              <a:rPr lang="en-US" b="1" dirty="0"/>
              <a:t>How can you get involved? </a:t>
            </a:r>
            <a:r>
              <a:rPr lang="en-US" b="1" dirty="0">
                <a:solidFill>
                  <a:schemeClr val="bg1"/>
                </a:solidFill>
              </a:rPr>
              <a:t>4 of 5</a:t>
            </a:r>
          </a:p>
        </p:txBody>
      </p:sp>
      <p:pic>
        <p:nvPicPr>
          <p:cNvPr id="4" name="Picture 3">
            <a:extLst>
              <a:ext uri="{FF2B5EF4-FFF2-40B4-BE49-F238E27FC236}">
                <a16:creationId xmlns:a16="http://schemas.microsoft.com/office/drawing/2014/main" id="{C09DEC47-4AFD-81B8-A74B-EDEC8213BA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58913" y="78936"/>
            <a:ext cx="5254256" cy="6858000"/>
          </a:xfrm>
          <a:prstGeom prst="rect">
            <a:avLst/>
          </a:prstGeom>
        </p:spPr>
      </p:pic>
      <p:sp>
        <p:nvSpPr>
          <p:cNvPr id="6" name="TextBox 5">
            <a:extLst>
              <a:ext uri="{FF2B5EF4-FFF2-40B4-BE49-F238E27FC236}">
                <a16:creationId xmlns:a16="http://schemas.microsoft.com/office/drawing/2014/main" id="{F361990E-04ED-65AA-8182-5FD2E1E2FF5F}"/>
              </a:ext>
            </a:extLst>
          </p:cNvPr>
          <p:cNvSpPr txBox="1"/>
          <p:nvPr/>
        </p:nvSpPr>
        <p:spPr>
          <a:xfrm>
            <a:off x="420414" y="1187669"/>
            <a:ext cx="5675586" cy="1384995"/>
          </a:xfrm>
          <a:prstGeom prst="rect">
            <a:avLst/>
          </a:prstGeom>
          <a:noFill/>
        </p:spPr>
        <p:txBody>
          <a:bodyPr wrap="square" rtlCol="0">
            <a:spAutoFit/>
          </a:bodyPr>
          <a:lstStyle/>
          <a:p>
            <a:r>
              <a:rPr lang="en-US" sz="2800" b="1" i="0" dirty="0">
                <a:solidFill>
                  <a:srgbClr val="282828"/>
                </a:solidFill>
                <a:effectLst/>
                <a:latin typeface="GT America"/>
              </a:rPr>
              <a:t>4. Offer access to emotional support resources.</a:t>
            </a:r>
          </a:p>
          <a:p>
            <a:endParaRPr lang="en-US" sz="2800" b="1" i="0" dirty="0">
              <a:solidFill>
                <a:srgbClr val="282828"/>
              </a:solidFill>
              <a:effectLst/>
              <a:latin typeface="GT America"/>
            </a:endParaRPr>
          </a:p>
        </p:txBody>
      </p:sp>
      <p:pic>
        <p:nvPicPr>
          <p:cNvPr id="7" name="Picture 6">
            <a:extLst>
              <a:ext uri="{FF2B5EF4-FFF2-40B4-BE49-F238E27FC236}">
                <a16:creationId xmlns:a16="http://schemas.microsoft.com/office/drawing/2014/main" id="{AB431553-03E8-9165-6804-D3410EC7F0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6480"/>
            <a:ext cx="2985972" cy="731520"/>
          </a:xfrm>
          <a:prstGeom prst="rect">
            <a:avLst/>
          </a:prstGeom>
        </p:spPr>
      </p:pic>
      <p:sp>
        <p:nvSpPr>
          <p:cNvPr id="5" name="TextBox 4">
            <a:extLst>
              <a:ext uri="{FF2B5EF4-FFF2-40B4-BE49-F238E27FC236}">
                <a16:creationId xmlns:a16="http://schemas.microsoft.com/office/drawing/2014/main" id="{88A883D3-4DDA-F2B0-804A-BB5D28044C96}"/>
              </a:ext>
            </a:extLst>
          </p:cNvPr>
          <p:cNvSpPr txBox="1"/>
          <p:nvPr/>
        </p:nvSpPr>
        <p:spPr>
          <a:xfrm>
            <a:off x="591206" y="2215790"/>
            <a:ext cx="5504793"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Another form!!???  </a:t>
            </a:r>
            <a:r>
              <a:rPr lang="en-US" dirty="0"/>
              <a:t>Connect us with your IT to determine if automated transfer of information will work for your organization. </a:t>
            </a:r>
          </a:p>
          <a:p>
            <a:pPr marL="285750" indent="-285750">
              <a:buFont typeface="Arial" panose="020B0604020202020204" pitchFamily="34" charset="0"/>
              <a:buChar char="•"/>
            </a:pPr>
            <a:r>
              <a:rPr lang="en-US" b="1" dirty="0"/>
              <a:t>Why do you report data to us when we already pretested!?</a:t>
            </a:r>
            <a:r>
              <a:rPr lang="en-US" dirty="0"/>
              <a:t>  We can stop if you’d prefer not to have individualized reports back.</a:t>
            </a:r>
          </a:p>
          <a:p>
            <a:pPr marL="285750" indent="-285750">
              <a:buFont typeface="Arial" panose="020B0604020202020204" pitchFamily="34" charset="0"/>
              <a:buChar char="•"/>
            </a:pPr>
            <a:r>
              <a:rPr lang="en-US" b="1" dirty="0"/>
              <a:t>Too busy for this!!  </a:t>
            </a:r>
            <a:r>
              <a:rPr lang="en-US" dirty="0"/>
              <a:t>We understand this might not be a good time to start for you, but don’t forget about us! Let us know when you are ready.</a:t>
            </a:r>
            <a:endParaRPr lang="en-US" b="1" dirty="0"/>
          </a:p>
        </p:txBody>
      </p:sp>
    </p:spTree>
    <p:extLst>
      <p:ext uri="{BB962C8B-B14F-4D97-AF65-F5344CB8AC3E}">
        <p14:creationId xmlns:p14="http://schemas.microsoft.com/office/powerpoint/2010/main" val="1359567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249621" y="186450"/>
            <a:ext cx="10515600" cy="1325563"/>
          </a:xfrm>
        </p:spPr>
        <p:txBody>
          <a:bodyPr/>
          <a:lstStyle/>
          <a:p>
            <a:r>
              <a:rPr lang="en-US" b="1" dirty="0"/>
              <a:t>How can you get involved? </a:t>
            </a:r>
            <a:r>
              <a:rPr lang="en-US" b="1" dirty="0">
                <a:solidFill>
                  <a:schemeClr val="bg1"/>
                </a:solidFill>
              </a:rPr>
              <a:t>5 of 5</a:t>
            </a:r>
          </a:p>
        </p:txBody>
      </p:sp>
      <p:pic>
        <p:nvPicPr>
          <p:cNvPr id="4" name="Picture 3">
            <a:extLst>
              <a:ext uri="{FF2B5EF4-FFF2-40B4-BE49-F238E27FC236}">
                <a16:creationId xmlns:a16="http://schemas.microsoft.com/office/drawing/2014/main" id="{C09DEC47-4AFD-81B8-A74B-EDEC8213BA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58913" y="78936"/>
            <a:ext cx="5254256" cy="6858000"/>
          </a:xfrm>
          <a:prstGeom prst="rect">
            <a:avLst/>
          </a:prstGeom>
        </p:spPr>
      </p:pic>
      <p:sp>
        <p:nvSpPr>
          <p:cNvPr id="6" name="TextBox 5">
            <a:extLst>
              <a:ext uri="{FF2B5EF4-FFF2-40B4-BE49-F238E27FC236}">
                <a16:creationId xmlns:a16="http://schemas.microsoft.com/office/drawing/2014/main" id="{F361990E-04ED-65AA-8182-5FD2E1E2FF5F}"/>
              </a:ext>
            </a:extLst>
          </p:cNvPr>
          <p:cNvSpPr txBox="1"/>
          <p:nvPr/>
        </p:nvSpPr>
        <p:spPr>
          <a:xfrm>
            <a:off x="420414" y="1187669"/>
            <a:ext cx="5675586" cy="954107"/>
          </a:xfrm>
          <a:prstGeom prst="rect">
            <a:avLst/>
          </a:prstGeom>
          <a:noFill/>
        </p:spPr>
        <p:txBody>
          <a:bodyPr wrap="square" rtlCol="0">
            <a:spAutoFit/>
          </a:bodyPr>
          <a:lstStyle/>
          <a:p>
            <a:r>
              <a:rPr lang="en-US" sz="2800" b="1" i="0" dirty="0">
                <a:solidFill>
                  <a:srgbClr val="282828"/>
                </a:solidFill>
                <a:effectLst/>
                <a:latin typeface="GT America"/>
              </a:rPr>
              <a:t>5. Allow time for what matters.</a:t>
            </a:r>
            <a:endParaRPr lang="en-US" sz="2800" dirty="0"/>
          </a:p>
          <a:p>
            <a:endParaRPr lang="en-US" sz="2800" b="1" i="0" dirty="0">
              <a:solidFill>
                <a:srgbClr val="282828"/>
              </a:solidFill>
              <a:effectLst/>
              <a:latin typeface="GT America"/>
            </a:endParaRPr>
          </a:p>
        </p:txBody>
      </p:sp>
      <p:pic>
        <p:nvPicPr>
          <p:cNvPr id="7" name="Picture 6">
            <a:extLst>
              <a:ext uri="{FF2B5EF4-FFF2-40B4-BE49-F238E27FC236}">
                <a16:creationId xmlns:a16="http://schemas.microsoft.com/office/drawing/2014/main" id="{AB431553-03E8-9165-6804-D3410EC7F0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6480"/>
            <a:ext cx="2985972" cy="731520"/>
          </a:xfrm>
          <a:prstGeom prst="rect">
            <a:avLst/>
          </a:prstGeom>
        </p:spPr>
      </p:pic>
      <p:sp>
        <p:nvSpPr>
          <p:cNvPr id="5" name="TextBox 4">
            <a:extLst>
              <a:ext uri="{FF2B5EF4-FFF2-40B4-BE49-F238E27FC236}">
                <a16:creationId xmlns:a16="http://schemas.microsoft.com/office/drawing/2014/main" id="{88A883D3-4DDA-F2B0-804A-BB5D28044C96}"/>
              </a:ext>
            </a:extLst>
          </p:cNvPr>
          <p:cNvSpPr txBox="1"/>
          <p:nvPr/>
        </p:nvSpPr>
        <p:spPr>
          <a:xfrm>
            <a:off x="505810" y="1916150"/>
            <a:ext cx="550479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Pandemics can be better controlled and more predictable when we work together.  Consistent and meaningful surveillance of common pandemic viruses (i.e., influenza and coronaviruses) can make a huge difference for our future.</a:t>
            </a:r>
          </a:p>
          <a:p>
            <a:pPr marL="285750" indent="-285750">
              <a:buFont typeface="Arial" panose="020B0604020202020204" pitchFamily="34" charset="0"/>
              <a:buChar char="•"/>
            </a:pPr>
            <a:r>
              <a:rPr lang="en-US" dirty="0"/>
              <a:t>Respiratory surveillance is critical and is dependent on strong and reliable clinical networks.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64545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p:txBody>
          <a:bodyPr/>
          <a:lstStyle/>
          <a:p>
            <a:r>
              <a:rPr lang="en-US" b="1" dirty="0"/>
              <a:t>Other ways to contribute</a:t>
            </a:r>
          </a:p>
        </p:txBody>
      </p:sp>
      <p:sp>
        <p:nvSpPr>
          <p:cNvPr id="4" name="TextBox 3">
            <a:extLst>
              <a:ext uri="{FF2B5EF4-FFF2-40B4-BE49-F238E27FC236}">
                <a16:creationId xmlns:a16="http://schemas.microsoft.com/office/drawing/2014/main" id="{1BC35DE9-50EB-B09C-B88F-EA4F134ACFE1}"/>
              </a:ext>
            </a:extLst>
          </p:cNvPr>
          <p:cNvSpPr txBox="1"/>
          <p:nvPr/>
        </p:nvSpPr>
        <p:spPr>
          <a:xfrm>
            <a:off x="924910" y="1690688"/>
            <a:ext cx="10836166"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Influenza is reportable in Alaska – please report positives to the Section of Epidemiology</a:t>
            </a:r>
          </a:p>
        </p:txBody>
      </p:sp>
      <p:sp>
        <p:nvSpPr>
          <p:cNvPr id="6" name="TextBox 5">
            <a:extLst>
              <a:ext uri="{FF2B5EF4-FFF2-40B4-BE49-F238E27FC236}">
                <a16:creationId xmlns:a16="http://schemas.microsoft.com/office/drawing/2014/main" id="{2420F35B-A1C4-2F39-CBB3-6B97834D61C9}"/>
              </a:ext>
            </a:extLst>
          </p:cNvPr>
          <p:cNvSpPr txBox="1"/>
          <p:nvPr/>
        </p:nvSpPr>
        <p:spPr>
          <a:xfrm>
            <a:off x="1671144" y="2060020"/>
            <a:ext cx="7662041" cy="646331"/>
          </a:xfrm>
          <a:prstGeom prst="rect">
            <a:avLst/>
          </a:prstGeom>
          <a:noFill/>
        </p:spPr>
        <p:txBody>
          <a:bodyPr wrap="square">
            <a:spAutoFit/>
          </a:bodyPr>
          <a:lstStyle/>
          <a:p>
            <a:r>
              <a:rPr lang="en-US" dirty="0">
                <a:hlinkClick r:id="rId3"/>
              </a:rPr>
              <a:t>https://health.alaska.gov/dph/epi/pages/pubs/conditions/crforms.aspx</a:t>
            </a:r>
            <a:endParaRPr lang="en-US" dirty="0"/>
          </a:p>
          <a:p>
            <a:endParaRPr lang="en-US" dirty="0"/>
          </a:p>
        </p:txBody>
      </p:sp>
      <p:sp>
        <p:nvSpPr>
          <p:cNvPr id="7" name="TextBox 6">
            <a:extLst>
              <a:ext uri="{FF2B5EF4-FFF2-40B4-BE49-F238E27FC236}">
                <a16:creationId xmlns:a16="http://schemas.microsoft.com/office/drawing/2014/main" id="{FE84F5DF-82E5-5A96-7DFF-9237604E054E}"/>
              </a:ext>
            </a:extLst>
          </p:cNvPr>
          <p:cNvSpPr txBox="1"/>
          <p:nvPr/>
        </p:nvSpPr>
        <p:spPr>
          <a:xfrm>
            <a:off x="924910" y="2706351"/>
            <a:ext cx="8549776" cy="646331"/>
          </a:xfrm>
          <a:prstGeom prst="rect">
            <a:avLst/>
          </a:prstGeom>
          <a:noFill/>
        </p:spPr>
        <p:txBody>
          <a:bodyPr wrap="none" rtlCol="0">
            <a:spAutoFit/>
          </a:bodyPr>
          <a:lstStyle/>
          <a:p>
            <a:pPr marL="285750" indent="-285750">
              <a:buFont typeface="Arial" panose="020B0604020202020204" pitchFamily="34" charset="0"/>
              <a:buChar char="•"/>
            </a:pPr>
            <a:r>
              <a:rPr lang="en-US" dirty="0"/>
              <a:t>Are you using a multiplex testing platform (ex. </a:t>
            </a:r>
            <a:r>
              <a:rPr lang="en-US" dirty="0" err="1"/>
              <a:t>BioFire</a:t>
            </a:r>
            <a:r>
              <a:rPr lang="en-US" dirty="0"/>
              <a:t>, Cepheid, Abbott ID NOW, etc.)?</a:t>
            </a:r>
          </a:p>
          <a:p>
            <a:pPr lvl="1"/>
            <a:r>
              <a:rPr lang="en-US" dirty="0"/>
              <a:t>Consider participating in </a:t>
            </a:r>
            <a:r>
              <a:rPr lang="en-US" b="1" dirty="0">
                <a:solidFill>
                  <a:srgbClr val="FF0000"/>
                </a:solidFill>
              </a:rPr>
              <a:t>NREVSS</a:t>
            </a:r>
          </a:p>
        </p:txBody>
      </p:sp>
      <p:pic>
        <p:nvPicPr>
          <p:cNvPr id="7170" name="Picture 2">
            <a:extLst>
              <a:ext uri="{FF2B5EF4-FFF2-40B4-BE49-F238E27FC236}">
                <a16:creationId xmlns:a16="http://schemas.microsoft.com/office/drawing/2014/main" id="{EC78C076-FD5F-693C-2A7C-B526B3DEE0B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910" y="3696085"/>
            <a:ext cx="4720216" cy="221619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a:extLst>
              <a:ext uri="{FF2B5EF4-FFF2-40B4-BE49-F238E27FC236}">
                <a16:creationId xmlns:a16="http://schemas.microsoft.com/office/drawing/2014/main" id="{7150763F-B732-7AFA-D9F0-1287F3381A02}"/>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8" name="Picture 10">
            <a:extLst>
              <a:ext uri="{FF2B5EF4-FFF2-40B4-BE49-F238E27FC236}">
                <a16:creationId xmlns:a16="http://schemas.microsoft.com/office/drawing/2014/main" id="{D4EC92E2-E36B-3FDE-2392-4022998B713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281864"/>
            <a:ext cx="2363149" cy="335595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88B21C32-1042-8D56-761F-A6118D6C0F9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4328" y="3950134"/>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26A7803-B195-527F-003B-E38B0E90823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6212162"/>
            <a:ext cx="2985972" cy="731520"/>
          </a:xfrm>
          <a:prstGeom prst="rect">
            <a:avLst/>
          </a:prstGeom>
        </p:spPr>
      </p:pic>
    </p:spTree>
    <p:extLst>
      <p:ext uri="{BB962C8B-B14F-4D97-AF65-F5344CB8AC3E}">
        <p14:creationId xmlns:p14="http://schemas.microsoft.com/office/powerpoint/2010/main" val="241634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What is NREVSS?</a:t>
            </a:r>
          </a:p>
        </p:txBody>
      </p:sp>
      <p:sp>
        <p:nvSpPr>
          <p:cNvPr id="3" name="TextBox 2">
            <a:extLst>
              <a:ext uri="{FF2B5EF4-FFF2-40B4-BE49-F238E27FC236}">
                <a16:creationId xmlns:a16="http://schemas.microsoft.com/office/drawing/2014/main" id="{3DBA3F8B-55A9-AA29-C9BF-E8A75FBDA293}"/>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The National Respiratory and Enteric Virus Surveillance System (NREVSS) is a laboratory-based system that monitors temporal and geographic circulation patterns (patterns occurring in time and place) of respiratory syncytial virus (RSV), human parainfluenza viruses (HPIV), human metapneumovirus (HMPV), respiratory adenoviruses, human coronavirus, rotavirus, and norovirus. </a:t>
            </a:r>
          </a:p>
          <a:p>
            <a:pPr>
              <a:lnSpc>
                <a:spcPct val="90000"/>
              </a:lnSpc>
              <a:spcAft>
                <a:spcPts val="600"/>
              </a:spcAft>
            </a:pPr>
            <a:r>
              <a:rPr lang="en-US" sz="2000" dirty="0"/>
              <a:t>In this surveillance system, participating U.S. laboratories </a:t>
            </a:r>
            <a:r>
              <a:rPr lang="en-US" sz="2000" u="sng" dirty="0"/>
              <a:t>voluntarily</a:t>
            </a:r>
            <a:r>
              <a:rPr lang="en-US" sz="2000" dirty="0"/>
              <a:t> report weekly to CDC the total number of weekly aggregate tests performed to detect these viruses, and the weekly aggregate positive tests. They also report the specimen type, location, and week of collection. NREVSS allows for timely analysis of data to monitor viral seasons and circulation patterns.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hlinkClick r:id="rId3"/>
              </a:rPr>
              <a:t>https://www.cdc.gov/surveillance/nrevss/index.html</a:t>
            </a:r>
            <a:endParaRPr lang="en-US" sz="2000" dirty="0"/>
          </a:p>
          <a:p>
            <a:pPr indent="-228600">
              <a:lnSpc>
                <a:spcPct val="90000"/>
              </a:lnSpc>
              <a:spcAft>
                <a:spcPts val="600"/>
              </a:spcAft>
              <a:buFont typeface="Arial" panose="020B0604020202020204" pitchFamily="34" charset="0"/>
              <a:buChar char="•"/>
            </a:pPr>
            <a:r>
              <a:rPr lang="en-US" sz="2000" dirty="0">
                <a:hlinkClick r:id="rId4"/>
              </a:rPr>
              <a:t>https://www.cdc.gov/surveillance/nrevss/email.html</a:t>
            </a: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6" name="Picture 5" descr="DPH Logo">
            <a:extLst>
              <a:ext uri="{FF2B5EF4-FFF2-40B4-BE49-F238E27FC236}">
                <a16:creationId xmlns:a16="http://schemas.microsoft.com/office/drawing/2014/main" id="{C7BD53DC-5423-7E62-2248-DEA62AFCB169}"/>
              </a:ext>
            </a:extLst>
          </p:cNvPr>
          <p:cNvPicPr>
            <a:picLocks noChangeAspect="1"/>
          </p:cNvPicPr>
          <p:nvPr/>
        </p:nvPicPr>
        <p:blipFill>
          <a:blip r:embed="rId5"/>
          <a:stretch>
            <a:fillRect/>
          </a:stretch>
        </p:blipFill>
        <p:spPr>
          <a:xfrm>
            <a:off x="0" y="6108256"/>
            <a:ext cx="2985972" cy="731520"/>
          </a:xfrm>
          <a:prstGeom prst="rect">
            <a:avLst/>
          </a:prstGeom>
        </p:spPr>
      </p:pic>
    </p:spTree>
    <p:extLst>
      <p:ext uri="{BB962C8B-B14F-4D97-AF65-F5344CB8AC3E}">
        <p14:creationId xmlns:p14="http://schemas.microsoft.com/office/powerpoint/2010/main" val="197909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7CA7-77C3-0300-2238-3CC4CD337B33}"/>
              </a:ext>
            </a:extLst>
          </p:cNvPr>
          <p:cNvSpPr>
            <a:spLocks noGrp="1"/>
          </p:cNvSpPr>
          <p:nvPr>
            <p:ph type="title"/>
          </p:nvPr>
        </p:nvSpPr>
        <p:spPr>
          <a:xfrm>
            <a:off x="838199" y="365125"/>
            <a:ext cx="11039375" cy="1325563"/>
          </a:xfrm>
        </p:spPr>
        <p:txBody>
          <a:bodyPr/>
          <a:lstStyle/>
          <a:p>
            <a:r>
              <a:rPr lang="en-US" b="1" dirty="0"/>
              <a:t>Conceptualizing a new collaborative relationship</a:t>
            </a:r>
          </a:p>
        </p:txBody>
      </p:sp>
      <p:pic>
        <p:nvPicPr>
          <p:cNvPr id="3" name="Picture 2" descr="Pyramid of clinical information structure&#10;">
            <a:extLst>
              <a:ext uri="{FF2B5EF4-FFF2-40B4-BE49-F238E27FC236}">
                <a16:creationId xmlns:a16="http://schemas.microsoft.com/office/drawing/2014/main" id="{BA5354C3-C1AF-046A-EF1B-437156BF00D5}"/>
              </a:ext>
            </a:extLst>
          </p:cNvPr>
          <p:cNvPicPr>
            <a:picLocks noChangeAspect="1"/>
          </p:cNvPicPr>
          <p:nvPr/>
        </p:nvPicPr>
        <p:blipFill>
          <a:blip r:embed="rId3"/>
          <a:stretch>
            <a:fillRect/>
          </a:stretch>
        </p:blipFill>
        <p:spPr>
          <a:xfrm>
            <a:off x="417797" y="1859901"/>
            <a:ext cx="4432246" cy="4109218"/>
          </a:xfrm>
          <a:prstGeom prst="rect">
            <a:avLst/>
          </a:prstGeom>
        </p:spPr>
      </p:pic>
      <p:sp>
        <p:nvSpPr>
          <p:cNvPr id="7" name="TextBox 6">
            <a:extLst>
              <a:ext uri="{FF2B5EF4-FFF2-40B4-BE49-F238E27FC236}">
                <a16:creationId xmlns:a16="http://schemas.microsoft.com/office/drawing/2014/main" id="{32BE823C-4F56-94CD-0AEB-00BE7839E635}"/>
              </a:ext>
            </a:extLst>
          </p:cNvPr>
          <p:cNvSpPr txBox="1"/>
          <p:nvPr/>
        </p:nvSpPr>
        <p:spPr>
          <a:xfrm>
            <a:off x="554420" y="5499728"/>
            <a:ext cx="4432246" cy="646331"/>
          </a:xfrm>
          <a:prstGeom prst="rect">
            <a:avLst/>
          </a:prstGeom>
          <a:noFill/>
        </p:spPr>
        <p:txBody>
          <a:bodyPr wrap="square">
            <a:spAutoFit/>
          </a:bodyPr>
          <a:lstStyle/>
          <a:p>
            <a:r>
              <a:rPr lang="en-US" dirty="0">
                <a:hlinkClick r:id="rId4"/>
              </a:rPr>
              <a:t>https://emergency.cdc.gov/lrn/biological.asp</a:t>
            </a:r>
            <a:endParaRPr lang="en-US" dirty="0"/>
          </a:p>
          <a:p>
            <a:endParaRPr lang="en-US" dirty="0"/>
          </a:p>
        </p:txBody>
      </p:sp>
      <p:grpSp>
        <p:nvGrpSpPr>
          <p:cNvPr id="9" name="Group 8" descr="New collaborative design showing a pie chart with equal partnership">
            <a:extLst>
              <a:ext uri="{FF2B5EF4-FFF2-40B4-BE49-F238E27FC236}">
                <a16:creationId xmlns:a16="http://schemas.microsoft.com/office/drawing/2014/main" id="{B26CA87C-E5C1-312D-BF26-D50949EBA40F}"/>
              </a:ext>
            </a:extLst>
          </p:cNvPr>
          <p:cNvGrpSpPr/>
          <p:nvPr/>
        </p:nvGrpSpPr>
        <p:grpSpPr>
          <a:xfrm>
            <a:off x="4456496" y="1074208"/>
            <a:ext cx="8521547" cy="5418667"/>
            <a:chOff x="4456496" y="1074208"/>
            <a:chExt cx="8521547" cy="5418667"/>
          </a:xfrm>
        </p:grpSpPr>
        <p:sp>
          <p:nvSpPr>
            <p:cNvPr id="4" name="Arrow: Right 3">
              <a:extLst>
                <a:ext uri="{FF2B5EF4-FFF2-40B4-BE49-F238E27FC236}">
                  <a16:creationId xmlns:a16="http://schemas.microsoft.com/office/drawing/2014/main" id="{F15214A1-FD75-664B-EA9B-11C1BF81A5E4}"/>
                </a:ext>
              </a:extLst>
            </p:cNvPr>
            <p:cNvSpPr/>
            <p:nvPr/>
          </p:nvSpPr>
          <p:spPr>
            <a:xfrm>
              <a:off x="4456496" y="2983831"/>
              <a:ext cx="1722923" cy="445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5C0D5BA1-E155-C0B2-0994-22DCE465F0D3}"/>
                </a:ext>
              </a:extLst>
            </p:cNvPr>
            <p:cNvGraphicFramePr/>
            <p:nvPr>
              <p:extLst>
                <p:ext uri="{D42A27DB-BD31-4B8C-83A1-F6EECF244321}">
                  <p14:modId xmlns:p14="http://schemas.microsoft.com/office/powerpoint/2010/main" val="3238205595"/>
                </p:ext>
              </p:extLst>
            </p:nvPr>
          </p:nvGraphicFramePr>
          <p:xfrm>
            <a:off x="4850043" y="1074208"/>
            <a:ext cx="8128000" cy="5418667"/>
          </p:xfrm>
          <a:graphic>
            <a:graphicData uri="http://schemas.openxmlformats.org/drawingml/2006/chart">
              <c:chart xmlns:c="http://schemas.openxmlformats.org/drawingml/2006/chart" xmlns:r="http://schemas.openxmlformats.org/officeDocument/2006/relationships" r:id="rId5"/>
            </a:graphicData>
          </a:graphic>
        </p:graphicFrame>
      </p:grpSp>
      <p:pic>
        <p:nvPicPr>
          <p:cNvPr id="5" name="Picture 4" descr="DPH Logo">
            <a:extLst>
              <a:ext uri="{FF2B5EF4-FFF2-40B4-BE49-F238E27FC236}">
                <a16:creationId xmlns:a16="http://schemas.microsoft.com/office/drawing/2014/main" id="{D7A8A5B4-A9B5-1B80-1A02-E1631A5FD867}"/>
              </a:ext>
            </a:extLst>
          </p:cNvPr>
          <p:cNvPicPr>
            <a:picLocks noChangeAspect="1"/>
          </p:cNvPicPr>
          <p:nvPr/>
        </p:nvPicPr>
        <p:blipFill>
          <a:blip r:embed="rId6"/>
          <a:stretch>
            <a:fillRect/>
          </a:stretch>
        </p:blipFill>
        <p:spPr>
          <a:xfrm>
            <a:off x="0" y="6138332"/>
            <a:ext cx="2985972" cy="731520"/>
          </a:xfrm>
          <a:prstGeom prst="rect">
            <a:avLst/>
          </a:prstGeom>
        </p:spPr>
      </p:pic>
    </p:spTree>
    <p:extLst>
      <p:ext uri="{BB962C8B-B14F-4D97-AF65-F5344CB8AC3E}">
        <p14:creationId xmlns:p14="http://schemas.microsoft.com/office/powerpoint/2010/main" val="17085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417786" y="31178"/>
            <a:ext cx="10515600" cy="1325563"/>
          </a:xfrm>
        </p:spPr>
        <p:txBody>
          <a:bodyPr/>
          <a:lstStyle/>
          <a:p>
            <a:r>
              <a:rPr lang="en-US" b="1" dirty="0"/>
              <a:t>Participating Labs in NREVSS</a:t>
            </a:r>
          </a:p>
        </p:txBody>
      </p:sp>
      <p:pic>
        <p:nvPicPr>
          <p:cNvPr id="4" name="Picture 3" descr="NREVSS participating location across the U.S.">
            <a:extLst>
              <a:ext uri="{FF2B5EF4-FFF2-40B4-BE49-F238E27FC236}">
                <a16:creationId xmlns:a16="http://schemas.microsoft.com/office/drawing/2014/main" id="{31ED7A2E-5F13-3ACE-9244-4846EBDF3DD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015185" y="1104492"/>
            <a:ext cx="6997201" cy="4379343"/>
          </a:xfrm>
          <a:prstGeom prst="rect">
            <a:avLst/>
          </a:prstGeom>
        </p:spPr>
      </p:pic>
      <p:sp>
        <p:nvSpPr>
          <p:cNvPr id="8" name="TextBox 7">
            <a:extLst>
              <a:ext uri="{FF2B5EF4-FFF2-40B4-BE49-F238E27FC236}">
                <a16:creationId xmlns:a16="http://schemas.microsoft.com/office/drawing/2014/main" id="{E60361A3-0927-CCB7-7576-471B1298FD23}"/>
              </a:ext>
            </a:extLst>
          </p:cNvPr>
          <p:cNvSpPr txBox="1"/>
          <p:nvPr/>
        </p:nvSpPr>
        <p:spPr>
          <a:xfrm>
            <a:off x="417786" y="5274419"/>
            <a:ext cx="6096000" cy="923330"/>
          </a:xfrm>
          <a:prstGeom prst="rect">
            <a:avLst/>
          </a:prstGeom>
          <a:noFill/>
        </p:spPr>
        <p:txBody>
          <a:bodyPr wrap="square">
            <a:spAutoFit/>
          </a:bodyPr>
          <a:lstStyle/>
          <a:p>
            <a:pPr algn="l"/>
            <a:r>
              <a:rPr lang="en-US" b="1" i="0" dirty="0">
                <a:solidFill>
                  <a:srgbClr val="000000"/>
                </a:solidFill>
                <a:effectLst/>
                <a:latin typeface="Open Sans" panose="020B0606030504020204" pitchFamily="34" charset="0"/>
              </a:rPr>
              <a:t>Alaska</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Alaska Department of Health, Fairbanks, AK</a:t>
            </a:r>
          </a:p>
          <a:p>
            <a:pPr algn="l">
              <a:buFont typeface="Arial" panose="020B0604020202020204" pitchFamily="34" charset="0"/>
              <a:buChar char="•"/>
            </a:pPr>
            <a:r>
              <a:rPr lang="en-US" b="0" i="0" dirty="0">
                <a:solidFill>
                  <a:srgbClr val="000000"/>
                </a:solidFill>
                <a:effectLst/>
                <a:latin typeface="Open Sans" panose="020B0606030504020204" pitchFamily="34" charset="0"/>
              </a:rPr>
              <a:t>Eielson AFB, AK</a:t>
            </a:r>
          </a:p>
        </p:txBody>
      </p:sp>
      <p:sp>
        <p:nvSpPr>
          <p:cNvPr id="6" name="TextBox 5">
            <a:extLst>
              <a:ext uri="{FF2B5EF4-FFF2-40B4-BE49-F238E27FC236}">
                <a16:creationId xmlns:a16="http://schemas.microsoft.com/office/drawing/2014/main" id="{2A98B735-7FEC-25DF-770D-F7ADBC37457B}"/>
              </a:ext>
            </a:extLst>
          </p:cNvPr>
          <p:cNvSpPr txBox="1"/>
          <p:nvPr/>
        </p:nvSpPr>
        <p:spPr>
          <a:xfrm>
            <a:off x="6253655" y="5451209"/>
            <a:ext cx="6096000" cy="646331"/>
          </a:xfrm>
          <a:prstGeom prst="rect">
            <a:avLst/>
          </a:prstGeom>
          <a:noFill/>
        </p:spPr>
        <p:txBody>
          <a:bodyPr wrap="square">
            <a:spAutoFit/>
          </a:bodyPr>
          <a:lstStyle/>
          <a:p>
            <a:r>
              <a:rPr lang="en-US" dirty="0">
                <a:hlinkClick r:id="rId4"/>
              </a:rPr>
              <a:t>https://www.cdc.gov/surveillance/nrevss/labs/map.html</a:t>
            </a:r>
            <a:endParaRPr lang="en-US" dirty="0"/>
          </a:p>
          <a:p>
            <a:endParaRPr lang="en-US" dirty="0"/>
          </a:p>
        </p:txBody>
      </p:sp>
      <p:pic>
        <p:nvPicPr>
          <p:cNvPr id="9" name="Picture 8">
            <a:extLst>
              <a:ext uri="{FF2B5EF4-FFF2-40B4-BE49-F238E27FC236}">
                <a16:creationId xmlns:a16="http://schemas.microsoft.com/office/drawing/2014/main" id="{69B7C46A-FA35-467E-32A9-2FB4C06C752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133636"/>
            <a:ext cx="2985972" cy="731520"/>
          </a:xfrm>
          <a:prstGeom prst="rect">
            <a:avLst/>
          </a:prstGeom>
        </p:spPr>
      </p:pic>
    </p:spTree>
    <p:extLst>
      <p:ext uri="{BB962C8B-B14F-4D97-AF65-F5344CB8AC3E}">
        <p14:creationId xmlns:p14="http://schemas.microsoft.com/office/powerpoint/2010/main" val="2109097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p:txBody>
          <a:bodyPr/>
          <a:lstStyle/>
          <a:p>
            <a:r>
              <a:rPr lang="en-US" b="1" dirty="0"/>
              <a:t>Summary</a:t>
            </a:r>
          </a:p>
        </p:txBody>
      </p:sp>
      <p:sp>
        <p:nvSpPr>
          <p:cNvPr id="3" name="TextBox 2">
            <a:extLst>
              <a:ext uri="{FF2B5EF4-FFF2-40B4-BE49-F238E27FC236}">
                <a16:creationId xmlns:a16="http://schemas.microsoft.com/office/drawing/2014/main" id="{85612DB4-D876-8BC3-D046-E6A3C3F1B3ED}"/>
              </a:ext>
            </a:extLst>
          </p:cNvPr>
          <p:cNvSpPr txBox="1"/>
          <p:nvPr/>
        </p:nvSpPr>
        <p:spPr>
          <a:xfrm>
            <a:off x="1093075" y="1690688"/>
            <a:ext cx="10384221"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Alaska State Virology Laboratory in Fairbanks handles respiratory virus surveillance in Alaska. </a:t>
            </a:r>
          </a:p>
          <a:p>
            <a:pPr marL="285750" indent="-285750">
              <a:buFont typeface="Arial" panose="020B0604020202020204" pitchFamily="34" charset="0"/>
              <a:buChar char="•"/>
            </a:pPr>
            <a:r>
              <a:rPr lang="en-US" sz="2400" dirty="0"/>
              <a:t>Surveillance helps us predict pathogen dynamics, respond appropriately, and continually evaluate our diagnostic, therapeutic, and vaccine strategies.</a:t>
            </a:r>
          </a:p>
          <a:p>
            <a:pPr marL="285750" indent="-285750">
              <a:buFont typeface="Arial" panose="020B0604020202020204" pitchFamily="34" charset="0"/>
              <a:buChar char="•"/>
            </a:pPr>
            <a:r>
              <a:rPr lang="en-US" sz="2400" dirty="0"/>
              <a:t>Recent dynamics related to the pandemic and other factors is detrimental to respiratory surveillance.</a:t>
            </a:r>
          </a:p>
          <a:p>
            <a:pPr marL="285750" indent="-285750">
              <a:buFont typeface="Arial" panose="020B0604020202020204" pitchFamily="34" charset="0"/>
              <a:buChar char="•"/>
            </a:pPr>
            <a:r>
              <a:rPr lang="en-US" sz="2400" dirty="0"/>
              <a:t>Building positive connections within our broader clinical laboratory network will strengthen our workforce, increase resilience, and create employee retention. </a:t>
            </a:r>
          </a:p>
          <a:p>
            <a:pPr marL="285750" indent="-285750">
              <a:buFont typeface="Arial" panose="020B0604020202020204" pitchFamily="34" charset="0"/>
              <a:buChar char="•"/>
            </a:pPr>
            <a:r>
              <a:rPr lang="en-US" sz="2400" dirty="0"/>
              <a:t>Engaged clinical partners are key to strengthening and bringing meaning to our surveillance systems.</a:t>
            </a:r>
          </a:p>
        </p:txBody>
      </p:sp>
      <p:pic>
        <p:nvPicPr>
          <p:cNvPr id="4" name="Picture 3" descr="DPH Logo">
            <a:extLst>
              <a:ext uri="{FF2B5EF4-FFF2-40B4-BE49-F238E27FC236}">
                <a16:creationId xmlns:a16="http://schemas.microsoft.com/office/drawing/2014/main" id="{6EA197DB-A1BC-D79B-7AF9-01819A53523D}"/>
              </a:ext>
            </a:extLst>
          </p:cNvPr>
          <p:cNvPicPr>
            <a:picLocks noChangeAspect="1"/>
          </p:cNvPicPr>
          <p:nvPr/>
        </p:nvPicPr>
        <p:blipFill>
          <a:blip r:embed="rId3"/>
          <a:stretch>
            <a:fillRect/>
          </a:stretch>
        </p:blipFill>
        <p:spPr>
          <a:xfrm>
            <a:off x="0" y="6201721"/>
            <a:ext cx="2985972" cy="731520"/>
          </a:xfrm>
          <a:prstGeom prst="rect">
            <a:avLst/>
          </a:prstGeom>
        </p:spPr>
      </p:pic>
    </p:spTree>
    <p:extLst>
      <p:ext uri="{BB962C8B-B14F-4D97-AF65-F5344CB8AC3E}">
        <p14:creationId xmlns:p14="http://schemas.microsoft.com/office/powerpoint/2010/main" val="3297895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42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544E9-39D3-7E5E-5B11-37D42D7F274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b="1" dirty="0">
                <a:solidFill>
                  <a:srgbClr val="FFFFFF"/>
                </a:solidFill>
              </a:rPr>
              <a:t>Contacts at Alaska State Public Health Laboratories</a:t>
            </a:r>
          </a:p>
        </p:txBody>
      </p:sp>
      <p:pic>
        <p:nvPicPr>
          <p:cNvPr id="4" name="Picture 3" descr="Contact information for the state public health labs in Alaska">
            <a:extLst>
              <a:ext uri="{FF2B5EF4-FFF2-40B4-BE49-F238E27FC236}">
                <a16:creationId xmlns:a16="http://schemas.microsoft.com/office/drawing/2014/main" id="{9F7A8A53-A298-3373-6F88-C9E1800D05E0}"/>
              </a:ext>
            </a:extLst>
          </p:cNvPr>
          <p:cNvPicPr>
            <a:picLocks noChangeAspect="1"/>
          </p:cNvPicPr>
          <p:nvPr/>
        </p:nvPicPr>
        <p:blipFill>
          <a:blip r:embed="rId3"/>
          <a:stretch>
            <a:fillRect/>
          </a:stretch>
        </p:blipFill>
        <p:spPr>
          <a:xfrm>
            <a:off x="4255311" y="961812"/>
            <a:ext cx="6754777" cy="4930987"/>
          </a:xfrm>
          <a:prstGeom prst="rect">
            <a:avLst/>
          </a:prstGeom>
        </p:spPr>
      </p:pic>
      <p:pic>
        <p:nvPicPr>
          <p:cNvPr id="5" name="Picture 4" descr="DPH Logo">
            <a:extLst>
              <a:ext uri="{FF2B5EF4-FFF2-40B4-BE49-F238E27FC236}">
                <a16:creationId xmlns:a16="http://schemas.microsoft.com/office/drawing/2014/main" id="{68813E7E-D199-B9D3-787F-363E395A8B5A}"/>
              </a:ext>
            </a:extLst>
          </p:cNvPr>
          <p:cNvPicPr>
            <a:picLocks noChangeAspect="1"/>
          </p:cNvPicPr>
          <p:nvPr/>
        </p:nvPicPr>
        <p:blipFill>
          <a:blip r:embed="rId4"/>
          <a:stretch>
            <a:fillRect/>
          </a:stretch>
        </p:blipFill>
        <p:spPr>
          <a:xfrm>
            <a:off x="0" y="6126480"/>
            <a:ext cx="2985972" cy="731520"/>
          </a:xfrm>
          <a:prstGeom prst="rect">
            <a:avLst/>
          </a:prstGeom>
        </p:spPr>
      </p:pic>
    </p:spTree>
    <p:extLst>
      <p:ext uri="{BB962C8B-B14F-4D97-AF65-F5344CB8AC3E}">
        <p14:creationId xmlns:p14="http://schemas.microsoft.com/office/powerpoint/2010/main" val="228570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9E87-4D61-2004-C0E1-1B39B80A588C}"/>
              </a:ext>
            </a:extLst>
          </p:cNvPr>
          <p:cNvSpPr>
            <a:spLocks noGrp="1"/>
          </p:cNvSpPr>
          <p:nvPr>
            <p:ph type="title"/>
          </p:nvPr>
        </p:nvSpPr>
        <p:spPr>
          <a:xfrm>
            <a:off x="144445" y="-59471"/>
            <a:ext cx="11511223" cy="1325563"/>
          </a:xfrm>
        </p:spPr>
        <p:txBody>
          <a:bodyPr/>
          <a:lstStyle/>
          <a:p>
            <a:r>
              <a:rPr lang="en-US" b="1" dirty="0"/>
              <a:t>Challenges to Respiratory Virus Surveillance	</a:t>
            </a:r>
          </a:p>
        </p:txBody>
      </p:sp>
      <p:graphicFrame>
        <p:nvGraphicFramePr>
          <p:cNvPr id="3" name="Diagram 2" descr="Sun figure describing all of the perceived factors that lead to poor surveillance">
            <a:extLst>
              <a:ext uri="{FF2B5EF4-FFF2-40B4-BE49-F238E27FC236}">
                <a16:creationId xmlns:a16="http://schemas.microsoft.com/office/drawing/2014/main" id="{953CE9B4-8B9E-FB6E-053D-06175A563974}"/>
              </a:ext>
            </a:extLst>
          </p:cNvPr>
          <p:cNvGraphicFramePr/>
          <p:nvPr>
            <p:extLst>
              <p:ext uri="{D42A27DB-BD31-4B8C-83A1-F6EECF244321}">
                <p14:modId xmlns:p14="http://schemas.microsoft.com/office/powerpoint/2010/main" val="2465943915"/>
              </p:ext>
            </p:extLst>
          </p:nvPr>
        </p:nvGraphicFramePr>
        <p:xfrm>
          <a:off x="465575" y="1266092"/>
          <a:ext cx="11043253" cy="4398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PH Logo">
            <a:extLst>
              <a:ext uri="{FF2B5EF4-FFF2-40B4-BE49-F238E27FC236}">
                <a16:creationId xmlns:a16="http://schemas.microsoft.com/office/drawing/2014/main" id="{A39790B7-8BF6-DB01-816D-7C08E51B1AAD}"/>
              </a:ext>
            </a:extLst>
          </p:cNvPr>
          <p:cNvPicPr>
            <a:picLocks noChangeAspect="1"/>
          </p:cNvPicPr>
          <p:nvPr/>
        </p:nvPicPr>
        <p:blipFill>
          <a:blip r:embed="rId8"/>
          <a:stretch>
            <a:fillRect/>
          </a:stretch>
        </p:blipFill>
        <p:spPr>
          <a:xfrm>
            <a:off x="0" y="6126480"/>
            <a:ext cx="2985972" cy="731520"/>
          </a:xfrm>
          <a:prstGeom prst="rect">
            <a:avLst/>
          </a:prstGeom>
        </p:spPr>
      </p:pic>
    </p:spTree>
    <p:extLst>
      <p:ext uri="{BB962C8B-B14F-4D97-AF65-F5344CB8AC3E}">
        <p14:creationId xmlns:p14="http://schemas.microsoft.com/office/powerpoint/2010/main" val="318799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98B95DE-E170-69F9-6E5B-E8DE6A565845}"/>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8000" b="1" kern="1200">
                <a:solidFill>
                  <a:schemeClr val="tx1"/>
                </a:solidFill>
                <a:latin typeface="+mj-lt"/>
                <a:ea typeface="+mj-ea"/>
                <a:cs typeface="+mj-cs"/>
              </a:rPr>
              <a:t>Outline</a:t>
            </a:r>
          </a:p>
        </p:txBody>
      </p:sp>
      <p:grpSp>
        <p:nvGrpSpPr>
          <p:cNvPr id="3" name="Group 2" descr="Table outlining the lecture&#10;">
            <a:extLst>
              <a:ext uri="{FF2B5EF4-FFF2-40B4-BE49-F238E27FC236}">
                <a16:creationId xmlns:a16="http://schemas.microsoft.com/office/drawing/2014/main" id="{71E2C928-096C-AFED-7AA6-4831E2454CA5}"/>
              </a:ext>
            </a:extLst>
          </p:cNvPr>
          <p:cNvGrpSpPr/>
          <p:nvPr/>
        </p:nvGrpSpPr>
        <p:grpSpPr>
          <a:xfrm>
            <a:off x="5108535" y="2025243"/>
            <a:ext cx="6245265" cy="3680460"/>
            <a:chOff x="5108535" y="2025243"/>
            <a:chExt cx="6245265" cy="3680460"/>
          </a:xfrm>
        </p:grpSpPr>
        <p:sp>
          <p:nvSpPr>
            <p:cNvPr id="6" name="Freeform: Shape 5">
              <a:extLst>
                <a:ext uri="{FF2B5EF4-FFF2-40B4-BE49-F238E27FC236}">
                  <a16:creationId xmlns:a16="http://schemas.microsoft.com/office/drawing/2014/main" id="{CD97F2F8-9D46-E5AE-4279-8CCF8FA84BD9}"/>
                </a:ext>
              </a:extLst>
            </p:cNvPr>
            <p:cNvSpPr/>
            <p:nvPr/>
          </p:nvSpPr>
          <p:spPr>
            <a:xfrm>
              <a:off x="5108535" y="2025243"/>
              <a:ext cx="6245265" cy="671580"/>
            </a:xfrm>
            <a:custGeom>
              <a:avLst/>
              <a:gdLst>
                <a:gd name="connsiteX0" fmla="*/ 0 w 6245265"/>
                <a:gd name="connsiteY0" fmla="*/ 111932 h 671580"/>
                <a:gd name="connsiteX1" fmla="*/ 111932 w 6245265"/>
                <a:gd name="connsiteY1" fmla="*/ 0 h 671580"/>
                <a:gd name="connsiteX2" fmla="*/ 6133333 w 6245265"/>
                <a:gd name="connsiteY2" fmla="*/ 0 h 671580"/>
                <a:gd name="connsiteX3" fmla="*/ 6245265 w 6245265"/>
                <a:gd name="connsiteY3" fmla="*/ 111932 h 671580"/>
                <a:gd name="connsiteX4" fmla="*/ 6245265 w 6245265"/>
                <a:gd name="connsiteY4" fmla="*/ 559648 h 671580"/>
                <a:gd name="connsiteX5" fmla="*/ 6133333 w 6245265"/>
                <a:gd name="connsiteY5" fmla="*/ 671580 h 671580"/>
                <a:gd name="connsiteX6" fmla="*/ 111932 w 6245265"/>
                <a:gd name="connsiteY6" fmla="*/ 671580 h 671580"/>
                <a:gd name="connsiteX7" fmla="*/ 0 w 6245265"/>
                <a:gd name="connsiteY7" fmla="*/ 559648 h 671580"/>
                <a:gd name="connsiteX8" fmla="*/ 0 w 6245265"/>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265" h="671580">
                  <a:moveTo>
                    <a:pt x="0" y="111932"/>
                  </a:moveTo>
                  <a:cubicBezTo>
                    <a:pt x="0" y="50114"/>
                    <a:pt x="50114" y="0"/>
                    <a:pt x="111932" y="0"/>
                  </a:cubicBezTo>
                  <a:lnTo>
                    <a:pt x="6133333" y="0"/>
                  </a:lnTo>
                  <a:cubicBezTo>
                    <a:pt x="6195151" y="0"/>
                    <a:pt x="6245265" y="50114"/>
                    <a:pt x="6245265" y="111932"/>
                  </a:cubicBezTo>
                  <a:lnTo>
                    <a:pt x="6245265" y="559648"/>
                  </a:lnTo>
                  <a:cubicBezTo>
                    <a:pt x="6245265" y="621466"/>
                    <a:pt x="6195151" y="671580"/>
                    <a:pt x="6133333" y="671580"/>
                  </a:cubicBezTo>
                  <a:lnTo>
                    <a:pt x="111932" y="671580"/>
                  </a:lnTo>
                  <a:cubicBezTo>
                    <a:pt x="50114" y="671580"/>
                    <a:pt x="0" y="621466"/>
                    <a:pt x="0" y="559648"/>
                  </a:cubicBezTo>
                  <a:lnTo>
                    <a:pt x="0" y="111932"/>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9464" tIns="139464" rIns="139464" bIns="139464" numCol="1" spcCol="1270" anchor="ctr" anchorCtr="0">
              <a:noAutofit/>
            </a:bodyPr>
            <a:lstStyle/>
            <a:p>
              <a:pPr marL="0" lvl="0" indent="0" algn="l" defTabSz="1244600">
                <a:lnSpc>
                  <a:spcPct val="90000"/>
                </a:lnSpc>
                <a:spcBef>
                  <a:spcPct val="0"/>
                </a:spcBef>
                <a:spcAft>
                  <a:spcPct val="35000"/>
                </a:spcAft>
                <a:buNone/>
              </a:pPr>
              <a:r>
                <a:rPr lang="en-US" sz="2800" kern="1200"/>
                <a:t>Purpose of respiratory virus surveillance</a:t>
              </a:r>
            </a:p>
          </p:txBody>
        </p:sp>
        <p:sp>
          <p:nvSpPr>
            <p:cNvPr id="7" name="Freeform: Shape 6">
              <a:extLst>
                <a:ext uri="{FF2B5EF4-FFF2-40B4-BE49-F238E27FC236}">
                  <a16:creationId xmlns:a16="http://schemas.microsoft.com/office/drawing/2014/main" id="{6B70E2B8-2A54-A2C8-2D1A-84896E0E6DE5}"/>
                </a:ext>
              </a:extLst>
            </p:cNvPr>
            <p:cNvSpPr/>
            <p:nvPr/>
          </p:nvSpPr>
          <p:spPr>
            <a:xfrm>
              <a:off x="5108535" y="2777463"/>
              <a:ext cx="6245265" cy="671580"/>
            </a:xfrm>
            <a:custGeom>
              <a:avLst/>
              <a:gdLst>
                <a:gd name="connsiteX0" fmla="*/ 0 w 6245265"/>
                <a:gd name="connsiteY0" fmla="*/ 111932 h 671580"/>
                <a:gd name="connsiteX1" fmla="*/ 111932 w 6245265"/>
                <a:gd name="connsiteY1" fmla="*/ 0 h 671580"/>
                <a:gd name="connsiteX2" fmla="*/ 6133333 w 6245265"/>
                <a:gd name="connsiteY2" fmla="*/ 0 h 671580"/>
                <a:gd name="connsiteX3" fmla="*/ 6245265 w 6245265"/>
                <a:gd name="connsiteY3" fmla="*/ 111932 h 671580"/>
                <a:gd name="connsiteX4" fmla="*/ 6245265 w 6245265"/>
                <a:gd name="connsiteY4" fmla="*/ 559648 h 671580"/>
                <a:gd name="connsiteX5" fmla="*/ 6133333 w 6245265"/>
                <a:gd name="connsiteY5" fmla="*/ 671580 h 671580"/>
                <a:gd name="connsiteX6" fmla="*/ 111932 w 6245265"/>
                <a:gd name="connsiteY6" fmla="*/ 671580 h 671580"/>
                <a:gd name="connsiteX7" fmla="*/ 0 w 6245265"/>
                <a:gd name="connsiteY7" fmla="*/ 559648 h 671580"/>
                <a:gd name="connsiteX8" fmla="*/ 0 w 6245265"/>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265" h="671580">
                  <a:moveTo>
                    <a:pt x="0" y="111932"/>
                  </a:moveTo>
                  <a:cubicBezTo>
                    <a:pt x="0" y="50114"/>
                    <a:pt x="50114" y="0"/>
                    <a:pt x="111932" y="0"/>
                  </a:cubicBezTo>
                  <a:lnTo>
                    <a:pt x="6133333" y="0"/>
                  </a:lnTo>
                  <a:cubicBezTo>
                    <a:pt x="6195151" y="0"/>
                    <a:pt x="6245265" y="50114"/>
                    <a:pt x="6245265" y="111932"/>
                  </a:cubicBezTo>
                  <a:lnTo>
                    <a:pt x="6245265" y="559648"/>
                  </a:lnTo>
                  <a:cubicBezTo>
                    <a:pt x="6245265" y="621466"/>
                    <a:pt x="6195151" y="671580"/>
                    <a:pt x="6133333" y="671580"/>
                  </a:cubicBezTo>
                  <a:lnTo>
                    <a:pt x="111932" y="671580"/>
                  </a:lnTo>
                  <a:cubicBezTo>
                    <a:pt x="50114" y="671580"/>
                    <a:pt x="0" y="621466"/>
                    <a:pt x="0" y="559648"/>
                  </a:cubicBezTo>
                  <a:lnTo>
                    <a:pt x="0" y="111932"/>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9464" tIns="139464" rIns="139464" bIns="139464" numCol="1" spcCol="1270" anchor="ctr" anchorCtr="0">
              <a:noAutofit/>
            </a:bodyPr>
            <a:lstStyle/>
            <a:p>
              <a:pPr marL="0" lvl="0" indent="0" algn="l" defTabSz="1244600">
                <a:lnSpc>
                  <a:spcPct val="90000"/>
                </a:lnSpc>
                <a:spcBef>
                  <a:spcPct val="0"/>
                </a:spcBef>
                <a:spcAft>
                  <a:spcPct val="35000"/>
                </a:spcAft>
                <a:buNone/>
              </a:pPr>
              <a:r>
                <a:rPr lang="en-US" sz="2800" kern="1200"/>
                <a:t>Current capabilities and capacities</a:t>
              </a:r>
            </a:p>
          </p:txBody>
        </p:sp>
        <p:sp>
          <p:nvSpPr>
            <p:cNvPr id="8" name="Freeform: Shape 7">
              <a:extLst>
                <a:ext uri="{FF2B5EF4-FFF2-40B4-BE49-F238E27FC236}">
                  <a16:creationId xmlns:a16="http://schemas.microsoft.com/office/drawing/2014/main" id="{4E264EA3-D07B-DF3A-44F8-5DF2EE790807}"/>
                </a:ext>
              </a:extLst>
            </p:cNvPr>
            <p:cNvSpPr/>
            <p:nvPr/>
          </p:nvSpPr>
          <p:spPr>
            <a:xfrm>
              <a:off x="5108535" y="3529683"/>
              <a:ext cx="6245265" cy="671580"/>
            </a:xfrm>
            <a:custGeom>
              <a:avLst/>
              <a:gdLst>
                <a:gd name="connsiteX0" fmla="*/ 0 w 6245265"/>
                <a:gd name="connsiteY0" fmla="*/ 111932 h 671580"/>
                <a:gd name="connsiteX1" fmla="*/ 111932 w 6245265"/>
                <a:gd name="connsiteY1" fmla="*/ 0 h 671580"/>
                <a:gd name="connsiteX2" fmla="*/ 6133333 w 6245265"/>
                <a:gd name="connsiteY2" fmla="*/ 0 h 671580"/>
                <a:gd name="connsiteX3" fmla="*/ 6245265 w 6245265"/>
                <a:gd name="connsiteY3" fmla="*/ 111932 h 671580"/>
                <a:gd name="connsiteX4" fmla="*/ 6245265 w 6245265"/>
                <a:gd name="connsiteY4" fmla="*/ 559648 h 671580"/>
                <a:gd name="connsiteX5" fmla="*/ 6133333 w 6245265"/>
                <a:gd name="connsiteY5" fmla="*/ 671580 h 671580"/>
                <a:gd name="connsiteX6" fmla="*/ 111932 w 6245265"/>
                <a:gd name="connsiteY6" fmla="*/ 671580 h 671580"/>
                <a:gd name="connsiteX7" fmla="*/ 0 w 6245265"/>
                <a:gd name="connsiteY7" fmla="*/ 559648 h 671580"/>
                <a:gd name="connsiteX8" fmla="*/ 0 w 6245265"/>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265" h="671580">
                  <a:moveTo>
                    <a:pt x="0" y="111932"/>
                  </a:moveTo>
                  <a:cubicBezTo>
                    <a:pt x="0" y="50114"/>
                    <a:pt x="50114" y="0"/>
                    <a:pt x="111932" y="0"/>
                  </a:cubicBezTo>
                  <a:lnTo>
                    <a:pt x="6133333" y="0"/>
                  </a:lnTo>
                  <a:cubicBezTo>
                    <a:pt x="6195151" y="0"/>
                    <a:pt x="6245265" y="50114"/>
                    <a:pt x="6245265" y="111932"/>
                  </a:cubicBezTo>
                  <a:lnTo>
                    <a:pt x="6245265" y="559648"/>
                  </a:lnTo>
                  <a:cubicBezTo>
                    <a:pt x="6245265" y="621466"/>
                    <a:pt x="6195151" y="671580"/>
                    <a:pt x="6133333" y="671580"/>
                  </a:cubicBezTo>
                  <a:lnTo>
                    <a:pt x="111932" y="671580"/>
                  </a:lnTo>
                  <a:cubicBezTo>
                    <a:pt x="50114" y="671580"/>
                    <a:pt x="0" y="621466"/>
                    <a:pt x="0" y="559648"/>
                  </a:cubicBezTo>
                  <a:lnTo>
                    <a:pt x="0" y="111932"/>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9464" tIns="139464" rIns="139464" bIns="139464" numCol="1" spcCol="1270" anchor="ctr" anchorCtr="0">
              <a:noAutofit/>
            </a:bodyPr>
            <a:lstStyle/>
            <a:p>
              <a:pPr marL="0" lvl="0" indent="0" algn="l" defTabSz="1244600">
                <a:lnSpc>
                  <a:spcPct val="90000"/>
                </a:lnSpc>
                <a:spcBef>
                  <a:spcPct val="0"/>
                </a:spcBef>
                <a:spcAft>
                  <a:spcPct val="35000"/>
                </a:spcAft>
                <a:buNone/>
              </a:pPr>
              <a:r>
                <a:rPr lang="en-US" sz="2800" kern="1200"/>
                <a:t>Data and future plans</a:t>
              </a:r>
            </a:p>
          </p:txBody>
        </p:sp>
        <p:sp>
          <p:nvSpPr>
            <p:cNvPr id="10" name="Freeform: Shape 9">
              <a:extLst>
                <a:ext uri="{FF2B5EF4-FFF2-40B4-BE49-F238E27FC236}">
                  <a16:creationId xmlns:a16="http://schemas.microsoft.com/office/drawing/2014/main" id="{B3182260-9443-79DE-2FB5-8910F0263510}"/>
                </a:ext>
              </a:extLst>
            </p:cNvPr>
            <p:cNvSpPr/>
            <p:nvPr/>
          </p:nvSpPr>
          <p:spPr>
            <a:xfrm>
              <a:off x="5108535" y="4281903"/>
              <a:ext cx="6245265" cy="671580"/>
            </a:xfrm>
            <a:custGeom>
              <a:avLst/>
              <a:gdLst>
                <a:gd name="connsiteX0" fmla="*/ 0 w 6245265"/>
                <a:gd name="connsiteY0" fmla="*/ 111932 h 671580"/>
                <a:gd name="connsiteX1" fmla="*/ 111932 w 6245265"/>
                <a:gd name="connsiteY1" fmla="*/ 0 h 671580"/>
                <a:gd name="connsiteX2" fmla="*/ 6133333 w 6245265"/>
                <a:gd name="connsiteY2" fmla="*/ 0 h 671580"/>
                <a:gd name="connsiteX3" fmla="*/ 6245265 w 6245265"/>
                <a:gd name="connsiteY3" fmla="*/ 111932 h 671580"/>
                <a:gd name="connsiteX4" fmla="*/ 6245265 w 6245265"/>
                <a:gd name="connsiteY4" fmla="*/ 559648 h 671580"/>
                <a:gd name="connsiteX5" fmla="*/ 6133333 w 6245265"/>
                <a:gd name="connsiteY5" fmla="*/ 671580 h 671580"/>
                <a:gd name="connsiteX6" fmla="*/ 111932 w 6245265"/>
                <a:gd name="connsiteY6" fmla="*/ 671580 h 671580"/>
                <a:gd name="connsiteX7" fmla="*/ 0 w 6245265"/>
                <a:gd name="connsiteY7" fmla="*/ 559648 h 671580"/>
                <a:gd name="connsiteX8" fmla="*/ 0 w 6245265"/>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265" h="671580">
                  <a:moveTo>
                    <a:pt x="0" y="111932"/>
                  </a:moveTo>
                  <a:cubicBezTo>
                    <a:pt x="0" y="50114"/>
                    <a:pt x="50114" y="0"/>
                    <a:pt x="111932" y="0"/>
                  </a:cubicBezTo>
                  <a:lnTo>
                    <a:pt x="6133333" y="0"/>
                  </a:lnTo>
                  <a:cubicBezTo>
                    <a:pt x="6195151" y="0"/>
                    <a:pt x="6245265" y="50114"/>
                    <a:pt x="6245265" y="111932"/>
                  </a:cubicBezTo>
                  <a:lnTo>
                    <a:pt x="6245265" y="559648"/>
                  </a:lnTo>
                  <a:cubicBezTo>
                    <a:pt x="6245265" y="621466"/>
                    <a:pt x="6195151" y="671580"/>
                    <a:pt x="6133333" y="671580"/>
                  </a:cubicBezTo>
                  <a:lnTo>
                    <a:pt x="111932" y="671580"/>
                  </a:lnTo>
                  <a:cubicBezTo>
                    <a:pt x="50114" y="671580"/>
                    <a:pt x="0" y="621466"/>
                    <a:pt x="0" y="559648"/>
                  </a:cubicBezTo>
                  <a:lnTo>
                    <a:pt x="0" y="111932"/>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9464" tIns="139464" rIns="139464" bIns="139464" numCol="1" spcCol="1270" anchor="ctr" anchorCtr="0">
              <a:noAutofit/>
            </a:bodyPr>
            <a:lstStyle/>
            <a:p>
              <a:pPr marL="0" lvl="0" indent="0" algn="l" defTabSz="1244600">
                <a:lnSpc>
                  <a:spcPct val="90000"/>
                </a:lnSpc>
                <a:spcBef>
                  <a:spcPct val="0"/>
                </a:spcBef>
                <a:spcAft>
                  <a:spcPct val="35000"/>
                </a:spcAft>
                <a:buNone/>
              </a:pPr>
              <a:r>
                <a:rPr lang="en-US" sz="2800" kern="1200"/>
                <a:t>New methods of surveillance</a:t>
              </a:r>
            </a:p>
          </p:txBody>
        </p:sp>
        <p:sp>
          <p:nvSpPr>
            <p:cNvPr id="12" name="Freeform: Shape 11">
              <a:extLst>
                <a:ext uri="{FF2B5EF4-FFF2-40B4-BE49-F238E27FC236}">
                  <a16:creationId xmlns:a16="http://schemas.microsoft.com/office/drawing/2014/main" id="{17D93637-9196-BE1A-837F-1A2ED62B88F9}"/>
                </a:ext>
              </a:extLst>
            </p:cNvPr>
            <p:cNvSpPr/>
            <p:nvPr/>
          </p:nvSpPr>
          <p:spPr>
            <a:xfrm>
              <a:off x="5108535" y="5034123"/>
              <a:ext cx="6245265" cy="671580"/>
            </a:xfrm>
            <a:custGeom>
              <a:avLst/>
              <a:gdLst>
                <a:gd name="connsiteX0" fmla="*/ 0 w 6245265"/>
                <a:gd name="connsiteY0" fmla="*/ 111932 h 671580"/>
                <a:gd name="connsiteX1" fmla="*/ 111932 w 6245265"/>
                <a:gd name="connsiteY1" fmla="*/ 0 h 671580"/>
                <a:gd name="connsiteX2" fmla="*/ 6133333 w 6245265"/>
                <a:gd name="connsiteY2" fmla="*/ 0 h 671580"/>
                <a:gd name="connsiteX3" fmla="*/ 6245265 w 6245265"/>
                <a:gd name="connsiteY3" fmla="*/ 111932 h 671580"/>
                <a:gd name="connsiteX4" fmla="*/ 6245265 w 6245265"/>
                <a:gd name="connsiteY4" fmla="*/ 559648 h 671580"/>
                <a:gd name="connsiteX5" fmla="*/ 6133333 w 6245265"/>
                <a:gd name="connsiteY5" fmla="*/ 671580 h 671580"/>
                <a:gd name="connsiteX6" fmla="*/ 111932 w 6245265"/>
                <a:gd name="connsiteY6" fmla="*/ 671580 h 671580"/>
                <a:gd name="connsiteX7" fmla="*/ 0 w 6245265"/>
                <a:gd name="connsiteY7" fmla="*/ 559648 h 671580"/>
                <a:gd name="connsiteX8" fmla="*/ 0 w 6245265"/>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265" h="671580">
                  <a:moveTo>
                    <a:pt x="0" y="111932"/>
                  </a:moveTo>
                  <a:cubicBezTo>
                    <a:pt x="0" y="50114"/>
                    <a:pt x="50114" y="0"/>
                    <a:pt x="111932" y="0"/>
                  </a:cubicBezTo>
                  <a:lnTo>
                    <a:pt x="6133333" y="0"/>
                  </a:lnTo>
                  <a:cubicBezTo>
                    <a:pt x="6195151" y="0"/>
                    <a:pt x="6245265" y="50114"/>
                    <a:pt x="6245265" y="111932"/>
                  </a:cubicBezTo>
                  <a:lnTo>
                    <a:pt x="6245265" y="559648"/>
                  </a:lnTo>
                  <a:cubicBezTo>
                    <a:pt x="6245265" y="621466"/>
                    <a:pt x="6195151" y="671580"/>
                    <a:pt x="6133333" y="671580"/>
                  </a:cubicBezTo>
                  <a:lnTo>
                    <a:pt x="111932" y="671580"/>
                  </a:lnTo>
                  <a:cubicBezTo>
                    <a:pt x="50114" y="671580"/>
                    <a:pt x="0" y="621466"/>
                    <a:pt x="0" y="559648"/>
                  </a:cubicBezTo>
                  <a:lnTo>
                    <a:pt x="0" y="111932"/>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9464" tIns="139464" rIns="139464" bIns="139464" numCol="1" spcCol="1270" anchor="ctr" anchorCtr="0">
              <a:noAutofit/>
            </a:bodyPr>
            <a:lstStyle/>
            <a:p>
              <a:pPr marL="0" lvl="0" indent="0" algn="l" defTabSz="1244600">
                <a:lnSpc>
                  <a:spcPct val="90000"/>
                </a:lnSpc>
                <a:spcBef>
                  <a:spcPct val="0"/>
                </a:spcBef>
                <a:spcAft>
                  <a:spcPct val="35000"/>
                </a:spcAft>
                <a:buNone/>
              </a:pPr>
              <a:r>
                <a:rPr lang="en-US" sz="2800" kern="1200"/>
                <a:t>Importance of clinical partnerships</a:t>
              </a:r>
            </a:p>
          </p:txBody>
        </p:sp>
      </p:gr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descr="DPH Logo">
            <a:extLst>
              <a:ext uri="{FF2B5EF4-FFF2-40B4-BE49-F238E27FC236}">
                <a16:creationId xmlns:a16="http://schemas.microsoft.com/office/drawing/2014/main" id="{4C0CF85D-9667-8CA2-9459-E0296EF5C156}"/>
              </a:ext>
            </a:extLst>
          </p:cNvPr>
          <p:cNvPicPr>
            <a:picLocks noChangeAspect="1"/>
          </p:cNvPicPr>
          <p:nvPr/>
        </p:nvPicPr>
        <p:blipFill>
          <a:blip r:embed="rId3"/>
          <a:stretch>
            <a:fillRect/>
          </a:stretch>
        </p:blipFill>
        <p:spPr>
          <a:xfrm>
            <a:off x="0" y="6134793"/>
            <a:ext cx="2985972" cy="731520"/>
          </a:xfrm>
          <a:prstGeom prst="rect">
            <a:avLst/>
          </a:prstGeom>
        </p:spPr>
      </p:pic>
    </p:spTree>
    <p:extLst>
      <p:ext uri="{BB962C8B-B14F-4D97-AF65-F5344CB8AC3E}">
        <p14:creationId xmlns:p14="http://schemas.microsoft.com/office/powerpoint/2010/main" val="30731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0FCE1-786A-48D8-7995-55536519E1CB}"/>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5000" b="1" dirty="0"/>
              <a:t>What pathogen is currently causing respiratory disease?</a:t>
            </a:r>
          </a:p>
        </p:txBody>
      </p:sp>
      <p:sp>
        <p:nvSpPr>
          <p:cNvPr id="105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neeze clipart png, Sneeze png Transparent FREE for download on WebStockReview 2021">
            <a:extLst>
              <a:ext uri="{FF2B5EF4-FFF2-40B4-BE49-F238E27FC236}">
                <a16:creationId xmlns:a16="http://schemas.microsoft.com/office/drawing/2014/main" id="{DFAC2E79-F024-F505-F694-22A630FDB8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3" r="2" b="8050"/>
          <a:stretch/>
        </p:blipFill>
        <p:spPr bwMode="auto">
          <a:xfrm>
            <a:off x="5081062" y="438702"/>
            <a:ext cx="5705016" cy="568777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DPH Logo">
            <a:extLst>
              <a:ext uri="{FF2B5EF4-FFF2-40B4-BE49-F238E27FC236}">
                <a16:creationId xmlns:a16="http://schemas.microsoft.com/office/drawing/2014/main" id="{91D7C5FC-DA38-10CA-A6DA-FFD39F77011F}"/>
              </a:ext>
            </a:extLst>
          </p:cNvPr>
          <p:cNvPicPr>
            <a:picLocks noChangeAspect="1"/>
          </p:cNvPicPr>
          <p:nvPr/>
        </p:nvPicPr>
        <p:blipFill>
          <a:blip r:embed="rId4"/>
          <a:stretch>
            <a:fillRect/>
          </a:stretch>
        </p:blipFill>
        <p:spPr>
          <a:xfrm>
            <a:off x="0" y="6126480"/>
            <a:ext cx="2985972" cy="731520"/>
          </a:xfrm>
          <a:prstGeom prst="rect">
            <a:avLst/>
          </a:prstGeom>
        </p:spPr>
      </p:pic>
    </p:spTree>
    <p:extLst>
      <p:ext uri="{BB962C8B-B14F-4D97-AF65-F5344CB8AC3E}">
        <p14:creationId xmlns:p14="http://schemas.microsoft.com/office/powerpoint/2010/main" val="43092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4E4BE-44DE-A1B4-144B-A474657F1B0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So many viruses…</a:t>
            </a:r>
          </a:p>
        </p:txBody>
      </p:sp>
      <p:pic>
        <p:nvPicPr>
          <p:cNvPr id="1028" name="Picture 4" descr="So many viruses!">
            <a:extLst>
              <a:ext uri="{FF2B5EF4-FFF2-40B4-BE49-F238E27FC236}">
                <a16:creationId xmlns:a16="http://schemas.microsoft.com/office/drawing/2014/main" id="{926BBFDE-9220-720D-D462-E201E5D52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26" y="508772"/>
            <a:ext cx="3849933" cy="3169153"/>
          </a:xfrm>
          <a:prstGeom prst="rect">
            <a:avLst/>
          </a:prstGeom>
          <a:noFill/>
          <a:extLst>
            <a:ext uri="{909E8E84-426E-40DD-AFC4-6F175D3DCCD1}">
              <a14:hiddenFill xmlns:a14="http://schemas.microsoft.com/office/drawing/2010/main">
                <a:solidFill>
                  <a:srgbClr val="FFFFFF"/>
                </a:solidFill>
              </a14:hiddenFill>
            </a:ext>
          </a:extLst>
        </p:spPr>
      </p:pic>
      <p:sp>
        <p:nvSpPr>
          <p:cNvPr id="25" name="Thought Bubble: Cloud 24">
            <a:extLst>
              <a:ext uri="{FF2B5EF4-FFF2-40B4-BE49-F238E27FC236}">
                <a16:creationId xmlns:a16="http://schemas.microsoft.com/office/drawing/2014/main" id="{83A33DB6-000B-5A4A-0162-18F20DE72A8B}"/>
              </a:ext>
            </a:extLst>
          </p:cNvPr>
          <p:cNvSpPr/>
          <p:nvPr/>
        </p:nvSpPr>
        <p:spPr>
          <a:xfrm>
            <a:off x="2400854" y="4026705"/>
            <a:ext cx="3915805"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Human coronavirus OC43</a:t>
            </a:r>
          </a:p>
        </p:txBody>
      </p:sp>
      <p:sp>
        <p:nvSpPr>
          <p:cNvPr id="37" name="Thought Bubble: Cloud 36">
            <a:extLst>
              <a:ext uri="{FF2B5EF4-FFF2-40B4-BE49-F238E27FC236}">
                <a16:creationId xmlns:a16="http://schemas.microsoft.com/office/drawing/2014/main" id="{586E545D-00B9-5C78-9E56-D177415F74C3}"/>
              </a:ext>
            </a:extLst>
          </p:cNvPr>
          <p:cNvSpPr/>
          <p:nvPr/>
        </p:nvSpPr>
        <p:spPr>
          <a:xfrm>
            <a:off x="7018508" y="160267"/>
            <a:ext cx="2537285"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Parainfluenza 4</a:t>
            </a:r>
          </a:p>
        </p:txBody>
      </p:sp>
      <p:grpSp>
        <p:nvGrpSpPr>
          <p:cNvPr id="4" name="Group 3" descr="Target viruses for surveillance ">
            <a:extLst>
              <a:ext uri="{FF2B5EF4-FFF2-40B4-BE49-F238E27FC236}">
                <a16:creationId xmlns:a16="http://schemas.microsoft.com/office/drawing/2014/main" id="{F4416229-AC1E-3D62-7380-4C79F688FA0D}"/>
              </a:ext>
            </a:extLst>
          </p:cNvPr>
          <p:cNvGrpSpPr/>
          <p:nvPr/>
        </p:nvGrpSpPr>
        <p:grpSpPr>
          <a:xfrm>
            <a:off x="4255113" y="371322"/>
            <a:ext cx="7785804" cy="4795413"/>
            <a:chOff x="4255113" y="371322"/>
            <a:chExt cx="7785804" cy="4795413"/>
          </a:xfrm>
        </p:grpSpPr>
        <p:sp>
          <p:nvSpPr>
            <p:cNvPr id="7" name="Thought Bubble: Cloud 6">
              <a:extLst>
                <a:ext uri="{FF2B5EF4-FFF2-40B4-BE49-F238E27FC236}">
                  <a16:creationId xmlns:a16="http://schemas.microsoft.com/office/drawing/2014/main" id="{4C97F44D-448A-4D72-2754-B1ED71920FCC}"/>
                </a:ext>
              </a:extLst>
            </p:cNvPr>
            <p:cNvSpPr/>
            <p:nvPr/>
          </p:nvSpPr>
          <p:spPr>
            <a:xfrm>
              <a:off x="4255113" y="2010834"/>
              <a:ext cx="4032038" cy="481101"/>
            </a:xfrm>
            <a:prstGeom prst="cloudCallout">
              <a:avLst>
                <a:gd name="adj1" fmla="val -41829"/>
                <a:gd name="adj2" fmla="val 4892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Human metapneumovirus</a:t>
              </a:r>
            </a:p>
          </p:txBody>
        </p:sp>
        <p:sp>
          <p:nvSpPr>
            <p:cNvPr id="28" name="Thought Bubble: Cloud 27">
              <a:extLst>
                <a:ext uri="{FF2B5EF4-FFF2-40B4-BE49-F238E27FC236}">
                  <a16:creationId xmlns:a16="http://schemas.microsoft.com/office/drawing/2014/main" id="{ACB96C8B-5E6A-1AB5-7D63-75B8384DC192}"/>
                </a:ext>
              </a:extLst>
            </p:cNvPr>
            <p:cNvSpPr/>
            <p:nvPr/>
          </p:nvSpPr>
          <p:spPr>
            <a:xfrm>
              <a:off x="4612647" y="371322"/>
              <a:ext cx="2297132" cy="763814"/>
            </a:xfrm>
            <a:prstGeom prst="cloudCallout">
              <a:avLst>
                <a:gd name="adj1" fmla="val -49932"/>
                <a:gd name="adj2" fmla="val 39860"/>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Rhinovirus</a:t>
              </a:r>
            </a:p>
            <a:p>
              <a:pPr algn="ctr"/>
              <a:r>
                <a:rPr lang="en-US" dirty="0">
                  <a:ln w="0"/>
                  <a:solidFill>
                    <a:schemeClr val="tx1"/>
                  </a:solidFill>
                  <a:effectLst>
                    <a:outerShdw blurRad="38100" dist="19050" dir="2700000" algn="tl" rotWithShape="0">
                      <a:schemeClr val="dk1">
                        <a:alpha val="40000"/>
                      </a:schemeClr>
                    </a:outerShdw>
                  </a:effectLst>
                </a:rPr>
                <a:t>Enterovirus</a:t>
              </a:r>
              <a:endParaRPr lang="en-US" dirty="0"/>
            </a:p>
          </p:txBody>
        </p:sp>
        <p:sp>
          <p:nvSpPr>
            <p:cNvPr id="29" name="Thought Bubble: Cloud 28">
              <a:extLst>
                <a:ext uri="{FF2B5EF4-FFF2-40B4-BE49-F238E27FC236}">
                  <a16:creationId xmlns:a16="http://schemas.microsoft.com/office/drawing/2014/main" id="{EE850A36-D46A-14D1-F316-ECBFC623B40E}"/>
                </a:ext>
              </a:extLst>
            </p:cNvPr>
            <p:cNvSpPr/>
            <p:nvPr/>
          </p:nvSpPr>
          <p:spPr>
            <a:xfrm>
              <a:off x="7018508" y="4385280"/>
              <a:ext cx="2621930" cy="481101"/>
            </a:xfrm>
            <a:prstGeom prst="cloudCallout">
              <a:avLst>
                <a:gd name="adj1" fmla="val -26444"/>
                <a:gd name="adj2" fmla="val 64763"/>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Parainfluenza 1</a:t>
              </a:r>
              <a:endParaRPr lang="en-US" dirty="0"/>
            </a:p>
          </p:txBody>
        </p:sp>
        <p:sp>
          <p:nvSpPr>
            <p:cNvPr id="30" name="Thought Bubble: Cloud 29">
              <a:extLst>
                <a:ext uri="{FF2B5EF4-FFF2-40B4-BE49-F238E27FC236}">
                  <a16:creationId xmlns:a16="http://schemas.microsoft.com/office/drawing/2014/main" id="{E84BFB51-90DA-AC74-E6BD-187C1DF89904}"/>
                </a:ext>
              </a:extLst>
            </p:cNvPr>
            <p:cNvSpPr/>
            <p:nvPr/>
          </p:nvSpPr>
          <p:spPr>
            <a:xfrm>
              <a:off x="4870892" y="1264713"/>
              <a:ext cx="4381052"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Human coronavirus NL63</a:t>
              </a:r>
            </a:p>
          </p:txBody>
        </p:sp>
        <p:sp>
          <p:nvSpPr>
            <p:cNvPr id="31" name="Thought Bubble: Cloud 30">
              <a:extLst>
                <a:ext uri="{FF2B5EF4-FFF2-40B4-BE49-F238E27FC236}">
                  <a16:creationId xmlns:a16="http://schemas.microsoft.com/office/drawing/2014/main" id="{62F52659-D83E-F47A-9EFA-8BCCC01661B0}"/>
                </a:ext>
              </a:extLst>
            </p:cNvPr>
            <p:cNvSpPr/>
            <p:nvPr/>
          </p:nvSpPr>
          <p:spPr>
            <a:xfrm>
              <a:off x="7719563" y="643847"/>
              <a:ext cx="2904894"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Parainfluenza 2</a:t>
              </a:r>
            </a:p>
          </p:txBody>
        </p:sp>
        <p:sp>
          <p:nvSpPr>
            <p:cNvPr id="32" name="Thought Bubble: Cloud 31">
              <a:extLst>
                <a:ext uri="{FF2B5EF4-FFF2-40B4-BE49-F238E27FC236}">
                  <a16:creationId xmlns:a16="http://schemas.microsoft.com/office/drawing/2014/main" id="{20984945-124B-1E67-2D0F-728C088F7E65}"/>
                </a:ext>
              </a:extLst>
            </p:cNvPr>
            <p:cNvSpPr/>
            <p:nvPr/>
          </p:nvSpPr>
          <p:spPr>
            <a:xfrm>
              <a:off x="7876381" y="2286346"/>
              <a:ext cx="4032038"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Human coronavirus HKU1</a:t>
              </a:r>
            </a:p>
          </p:txBody>
        </p:sp>
        <p:sp>
          <p:nvSpPr>
            <p:cNvPr id="33" name="Thought Bubble: Cloud 32">
              <a:extLst>
                <a:ext uri="{FF2B5EF4-FFF2-40B4-BE49-F238E27FC236}">
                  <a16:creationId xmlns:a16="http://schemas.microsoft.com/office/drawing/2014/main" id="{807FB093-BC95-54F9-F2BC-8ACC1FB7F06C}"/>
                </a:ext>
              </a:extLst>
            </p:cNvPr>
            <p:cNvSpPr/>
            <p:nvPr/>
          </p:nvSpPr>
          <p:spPr>
            <a:xfrm>
              <a:off x="4353175" y="2640994"/>
              <a:ext cx="2524065"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Influenza A/H3</a:t>
              </a:r>
            </a:p>
          </p:txBody>
        </p:sp>
        <p:sp>
          <p:nvSpPr>
            <p:cNvPr id="34" name="Thought Bubble: Cloud 33">
              <a:extLst>
                <a:ext uri="{FF2B5EF4-FFF2-40B4-BE49-F238E27FC236}">
                  <a16:creationId xmlns:a16="http://schemas.microsoft.com/office/drawing/2014/main" id="{7D0665B6-8BB1-0B06-8001-42AE814E950E}"/>
                </a:ext>
              </a:extLst>
            </p:cNvPr>
            <p:cNvSpPr/>
            <p:nvPr/>
          </p:nvSpPr>
          <p:spPr>
            <a:xfrm>
              <a:off x="6484933" y="3817390"/>
              <a:ext cx="2333625"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SARS-CoV-2</a:t>
              </a:r>
            </a:p>
          </p:txBody>
        </p:sp>
        <p:sp>
          <p:nvSpPr>
            <p:cNvPr id="35" name="Thought Bubble: Cloud 34">
              <a:extLst>
                <a:ext uri="{FF2B5EF4-FFF2-40B4-BE49-F238E27FC236}">
                  <a16:creationId xmlns:a16="http://schemas.microsoft.com/office/drawing/2014/main" id="{9F98499A-1BAE-EAE8-4255-AD9760735582}"/>
                </a:ext>
              </a:extLst>
            </p:cNvPr>
            <p:cNvSpPr/>
            <p:nvPr/>
          </p:nvSpPr>
          <p:spPr>
            <a:xfrm>
              <a:off x="4524750" y="3249500"/>
              <a:ext cx="4381052"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Human coronavirus 229E</a:t>
              </a:r>
            </a:p>
          </p:txBody>
        </p:sp>
        <p:sp>
          <p:nvSpPr>
            <p:cNvPr id="36" name="Thought Bubble: Cloud 35">
              <a:extLst>
                <a:ext uri="{FF2B5EF4-FFF2-40B4-BE49-F238E27FC236}">
                  <a16:creationId xmlns:a16="http://schemas.microsoft.com/office/drawing/2014/main" id="{1423B6F7-5DA2-6D65-68B7-63F5D1E35CB8}"/>
                </a:ext>
              </a:extLst>
            </p:cNvPr>
            <p:cNvSpPr/>
            <p:nvPr/>
          </p:nvSpPr>
          <p:spPr>
            <a:xfrm>
              <a:off x="8436152" y="1633903"/>
              <a:ext cx="2514878"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Parainfluenza 3</a:t>
              </a:r>
            </a:p>
          </p:txBody>
        </p:sp>
        <p:sp>
          <p:nvSpPr>
            <p:cNvPr id="38" name="Thought Bubble: Cloud 37">
              <a:extLst>
                <a:ext uri="{FF2B5EF4-FFF2-40B4-BE49-F238E27FC236}">
                  <a16:creationId xmlns:a16="http://schemas.microsoft.com/office/drawing/2014/main" id="{0A81B83E-1058-F394-30A8-95990280D21D}"/>
                </a:ext>
              </a:extLst>
            </p:cNvPr>
            <p:cNvSpPr/>
            <p:nvPr/>
          </p:nvSpPr>
          <p:spPr>
            <a:xfrm>
              <a:off x="8768111" y="3250527"/>
              <a:ext cx="3272806" cy="705837"/>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lumMod val="85000"/>
                      <a:lumOff val="15000"/>
                    </a:schemeClr>
                  </a:solidFill>
                </a:rPr>
                <a:t>Influenza B/Victoria</a:t>
              </a:r>
            </a:p>
            <a:p>
              <a:pPr algn="ctr"/>
              <a:r>
                <a:rPr lang="en-US" dirty="0">
                  <a:solidFill>
                    <a:schemeClr val="tx1">
                      <a:lumMod val="85000"/>
                      <a:lumOff val="15000"/>
                    </a:schemeClr>
                  </a:solidFill>
                </a:rPr>
                <a:t>RSV</a:t>
              </a:r>
              <a:endParaRPr lang="en-US" dirty="0">
                <a:ln w="0"/>
                <a:solidFill>
                  <a:schemeClr val="tx1"/>
                </a:solidFill>
                <a:effectLst>
                  <a:outerShdw blurRad="38100" dist="19050" dir="2700000" algn="tl" rotWithShape="0">
                    <a:schemeClr val="dk1">
                      <a:alpha val="40000"/>
                    </a:schemeClr>
                  </a:outerShdw>
                </a:effectLst>
              </a:endParaRPr>
            </a:p>
          </p:txBody>
        </p:sp>
        <p:sp>
          <p:nvSpPr>
            <p:cNvPr id="39" name="Thought Bubble: Cloud 38">
              <a:extLst>
                <a:ext uri="{FF2B5EF4-FFF2-40B4-BE49-F238E27FC236}">
                  <a16:creationId xmlns:a16="http://schemas.microsoft.com/office/drawing/2014/main" id="{60BD5EDF-F538-13A8-9B3E-E70BA2F80EC9}"/>
                </a:ext>
              </a:extLst>
            </p:cNvPr>
            <p:cNvSpPr/>
            <p:nvPr/>
          </p:nvSpPr>
          <p:spPr>
            <a:xfrm>
              <a:off x="4612647" y="4477566"/>
              <a:ext cx="2333625"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Adenovirus</a:t>
              </a:r>
            </a:p>
          </p:txBody>
        </p:sp>
        <p:sp>
          <p:nvSpPr>
            <p:cNvPr id="40" name="Thought Bubble: Cloud 39">
              <a:extLst>
                <a:ext uri="{FF2B5EF4-FFF2-40B4-BE49-F238E27FC236}">
                  <a16:creationId xmlns:a16="http://schemas.microsoft.com/office/drawing/2014/main" id="{661507FC-3100-B34F-8EE5-FEA2D9E7282B}"/>
                </a:ext>
              </a:extLst>
            </p:cNvPr>
            <p:cNvSpPr/>
            <p:nvPr/>
          </p:nvSpPr>
          <p:spPr>
            <a:xfrm>
              <a:off x="8905802" y="4707289"/>
              <a:ext cx="3021071" cy="459446"/>
            </a:xfrm>
            <a:prstGeom prst="cloudCallout">
              <a:avLst>
                <a:gd name="adj1" fmla="val -48093"/>
                <a:gd name="adj2" fmla="val 54645"/>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Influenza A/H1N1</a:t>
              </a:r>
            </a:p>
          </p:txBody>
        </p:sp>
      </p:grpSp>
      <p:pic>
        <p:nvPicPr>
          <p:cNvPr id="2" name="Picture 1" descr="DPH Logo">
            <a:extLst>
              <a:ext uri="{FF2B5EF4-FFF2-40B4-BE49-F238E27FC236}">
                <a16:creationId xmlns:a16="http://schemas.microsoft.com/office/drawing/2014/main" id="{DD8AA5B6-54F6-AB75-F957-345513DAF347}"/>
              </a:ext>
            </a:extLst>
          </p:cNvPr>
          <p:cNvPicPr>
            <a:picLocks noChangeAspect="1"/>
          </p:cNvPicPr>
          <p:nvPr/>
        </p:nvPicPr>
        <p:blipFill>
          <a:blip r:embed="rId4"/>
          <a:stretch>
            <a:fillRect/>
          </a:stretch>
        </p:blipFill>
        <p:spPr>
          <a:xfrm>
            <a:off x="76533" y="5412416"/>
            <a:ext cx="2985972" cy="731520"/>
          </a:xfrm>
          <a:prstGeom prst="rect">
            <a:avLst/>
          </a:prstGeom>
        </p:spPr>
      </p:pic>
    </p:spTree>
    <p:extLst>
      <p:ext uri="{BB962C8B-B14F-4D97-AF65-F5344CB8AC3E}">
        <p14:creationId xmlns:p14="http://schemas.microsoft.com/office/powerpoint/2010/main" val="355232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4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4B7E-ACF6-4509-92B0-6395CB29625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b="1">
                <a:solidFill>
                  <a:srgbClr val="FFFFFF"/>
                </a:solidFill>
              </a:rPr>
              <a:t>Burden of Respiratory Illness in Alaska</a:t>
            </a:r>
          </a:p>
        </p:txBody>
      </p:sp>
      <p:pic>
        <p:nvPicPr>
          <p:cNvPr id="6" name="Picture 5" descr="Chart describing the top 10 leading causes of death in Alaska as of 2021&#10;">
            <a:extLst>
              <a:ext uri="{FF2B5EF4-FFF2-40B4-BE49-F238E27FC236}">
                <a16:creationId xmlns:a16="http://schemas.microsoft.com/office/drawing/2014/main" id="{8162DD95-5F60-26CC-4649-E1D23A1D1716}"/>
              </a:ext>
            </a:extLst>
          </p:cNvPr>
          <p:cNvPicPr>
            <a:picLocks noChangeAspect="1"/>
          </p:cNvPicPr>
          <p:nvPr/>
        </p:nvPicPr>
        <p:blipFill>
          <a:blip r:embed="rId3"/>
          <a:stretch>
            <a:fillRect/>
          </a:stretch>
        </p:blipFill>
        <p:spPr>
          <a:xfrm>
            <a:off x="3503728" y="241738"/>
            <a:ext cx="8410579" cy="5397463"/>
          </a:xfrm>
          <a:prstGeom prst="rect">
            <a:avLst/>
          </a:prstGeom>
        </p:spPr>
      </p:pic>
      <p:pic>
        <p:nvPicPr>
          <p:cNvPr id="3" name="Picture 2" descr="DPH Logo">
            <a:extLst>
              <a:ext uri="{FF2B5EF4-FFF2-40B4-BE49-F238E27FC236}">
                <a16:creationId xmlns:a16="http://schemas.microsoft.com/office/drawing/2014/main" id="{46E49608-4356-5B3C-798D-884E327D31B9}"/>
              </a:ext>
            </a:extLst>
          </p:cNvPr>
          <p:cNvPicPr>
            <a:picLocks noChangeAspect="1"/>
          </p:cNvPicPr>
          <p:nvPr/>
        </p:nvPicPr>
        <p:blipFill>
          <a:blip r:embed="rId4"/>
          <a:stretch>
            <a:fillRect/>
          </a:stretch>
        </p:blipFill>
        <p:spPr>
          <a:xfrm>
            <a:off x="0" y="6149170"/>
            <a:ext cx="2985972" cy="731520"/>
          </a:xfrm>
          <a:prstGeom prst="rect">
            <a:avLst/>
          </a:prstGeom>
        </p:spPr>
      </p:pic>
      <p:sp>
        <p:nvSpPr>
          <p:cNvPr id="5" name="TextBox 4">
            <a:extLst>
              <a:ext uri="{FF2B5EF4-FFF2-40B4-BE49-F238E27FC236}">
                <a16:creationId xmlns:a16="http://schemas.microsoft.com/office/drawing/2014/main" id="{F74E1BA1-94AD-952F-2C32-6EDBF0F87FC8}"/>
              </a:ext>
            </a:extLst>
          </p:cNvPr>
          <p:cNvSpPr txBox="1"/>
          <p:nvPr/>
        </p:nvSpPr>
        <p:spPr>
          <a:xfrm>
            <a:off x="2261381" y="5502839"/>
            <a:ext cx="9405102" cy="646331"/>
          </a:xfrm>
          <a:prstGeom prst="rect">
            <a:avLst/>
          </a:prstGeom>
          <a:noFill/>
        </p:spPr>
        <p:txBody>
          <a:bodyPr wrap="square">
            <a:spAutoFit/>
          </a:bodyPr>
          <a:lstStyle/>
          <a:p>
            <a:r>
              <a:rPr lang="en-US" dirty="0">
                <a:hlinkClick r:id="rId5"/>
              </a:rPr>
              <a:t>https://health.alaska.gov/dph/VitalStats/Documents/PDFs/VitalStatistics_Annualreport_2021.pdf</a:t>
            </a:r>
            <a:endParaRPr lang="en-US" dirty="0"/>
          </a:p>
          <a:p>
            <a:endParaRPr lang="en-US" dirty="0"/>
          </a:p>
        </p:txBody>
      </p:sp>
    </p:spTree>
    <p:extLst>
      <p:ext uri="{BB962C8B-B14F-4D97-AF65-F5344CB8AC3E}">
        <p14:creationId xmlns:p14="http://schemas.microsoft.com/office/powerpoint/2010/main" val="190205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2639</Words>
  <Application>Microsoft Office PowerPoint</Application>
  <PresentationFormat>Widescreen</PresentationFormat>
  <Paragraphs>302</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Engravers MT</vt:lpstr>
      <vt:lpstr>GT America</vt:lpstr>
      <vt:lpstr>Open Sans</vt:lpstr>
      <vt:lpstr>Selawik</vt:lpstr>
      <vt:lpstr>Office Theme</vt:lpstr>
      <vt:lpstr>Respiratory Virus Surveillance in Alaska – Update 2023</vt:lpstr>
      <vt:lpstr>pandemic aftermath  </vt:lpstr>
      <vt:lpstr>Five Ways to Restore Depleted Health Care Workers </vt:lpstr>
      <vt:lpstr>Conceptualizing a new collaborative relationship</vt:lpstr>
      <vt:lpstr>Challenges to Respiratory Virus Surveillance </vt:lpstr>
      <vt:lpstr>Outline</vt:lpstr>
      <vt:lpstr>What pathogen is currently causing respiratory disease?</vt:lpstr>
      <vt:lpstr>So many viruses…</vt:lpstr>
      <vt:lpstr>Burden of Respiratory Illness in Alaska</vt:lpstr>
      <vt:lpstr>SARS-CoV-2</vt:lpstr>
      <vt:lpstr>Genomic Surveillance of SARS-CoV-2</vt:lpstr>
      <vt:lpstr>Continued Surveillance for SARS-CoV-2</vt:lpstr>
      <vt:lpstr>Alaska State Laboratory SARS-CoV-2 Testing</vt:lpstr>
      <vt:lpstr>Influenza</vt:lpstr>
      <vt:lpstr>Estimated U.S. Influenza Burden</vt:lpstr>
      <vt:lpstr>Pathway of influenza clinical specimens</vt:lpstr>
      <vt:lpstr>Antigenic Characterization of Influenza</vt:lpstr>
      <vt:lpstr>Genetic Characterization of Influenza</vt:lpstr>
      <vt:lpstr>Beyond subtyping</vt:lpstr>
      <vt:lpstr>Viable virus is required for vaccine production</vt:lpstr>
      <vt:lpstr>Alaska State Laboratory Influenza Testing</vt:lpstr>
      <vt:lpstr>Respiratory Syncytial Virus (RSV) </vt:lpstr>
      <vt:lpstr>RSV Surveillance </vt:lpstr>
      <vt:lpstr>Other viruses</vt:lpstr>
      <vt:lpstr>Respiratory Panel testing</vt:lpstr>
      <vt:lpstr>Further Characterization of Respiratory Viruses</vt:lpstr>
      <vt:lpstr>Wastewater surveillance for respiratory viruses</vt:lpstr>
      <vt:lpstr>U.S. Wastewater Surveillance for SARS-CoV-2</vt:lpstr>
      <vt:lpstr>Alaska Wastewater Surveillance for SARS-CoV-2</vt:lpstr>
      <vt:lpstr>WWS is a Interdepartmental Collaboration in Alaska </vt:lpstr>
      <vt:lpstr>How can you get involved? 1 of 5</vt:lpstr>
      <vt:lpstr>Interested in Participating? Become a Sentinel Provider! Providers of any specialty (e.g. family practice, internal medicine, pediatrics) in any type of practice (e.g. private practice, urgent care center, university student health center) are eligible to be sentinel providers.  </vt:lpstr>
      <vt:lpstr>Connecting with Clinical Laboratorians in Alaska</vt:lpstr>
      <vt:lpstr>How can you get involved? </vt:lpstr>
      <vt:lpstr>How can you get involved? 3 of t</vt:lpstr>
      <vt:lpstr>How can you get involved? 4 of 5</vt:lpstr>
      <vt:lpstr>How can you get involved? 5 of 5</vt:lpstr>
      <vt:lpstr>Other ways to contribute</vt:lpstr>
      <vt:lpstr>What is NREVSS?</vt:lpstr>
      <vt:lpstr>Participating Labs in NREVSS</vt:lpstr>
      <vt:lpstr>Summary</vt:lpstr>
      <vt:lpstr>Contacts at Alaska State Public Health Laboratories</vt:lpstr>
    </vt:vector>
  </TitlesOfParts>
  <Company>State of Alaska - Dept of Health and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Virus Surveillance in Alaska – Update 2023</dc:title>
  <dc:creator>Parker, Jayme R (DOH)</dc:creator>
  <cp:lastModifiedBy>Parker, Jayme R (DOH)</cp:lastModifiedBy>
  <cp:revision>18</cp:revision>
  <dcterms:created xsi:type="dcterms:W3CDTF">2023-04-03T19:22:21Z</dcterms:created>
  <dcterms:modified xsi:type="dcterms:W3CDTF">2023-04-05T21:02:33Z</dcterms:modified>
</cp:coreProperties>
</file>