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97" r:id="rId2"/>
    <p:sldId id="368" r:id="rId3"/>
    <p:sldId id="369" r:id="rId4"/>
    <p:sldId id="370" r:id="rId5"/>
    <p:sldId id="375" r:id="rId6"/>
    <p:sldId id="423" r:id="rId7"/>
    <p:sldId id="425" r:id="rId8"/>
    <p:sldId id="424" r:id="rId9"/>
    <p:sldId id="426" r:id="rId10"/>
    <p:sldId id="376" r:id="rId11"/>
    <p:sldId id="377" r:id="rId12"/>
    <p:sldId id="378" r:id="rId13"/>
    <p:sldId id="417" r:id="rId14"/>
    <p:sldId id="421" r:id="rId15"/>
    <p:sldId id="379" r:id="rId16"/>
    <p:sldId id="428" r:id="rId17"/>
    <p:sldId id="434" r:id="rId18"/>
    <p:sldId id="429" r:id="rId19"/>
    <p:sldId id="433" r:id="rId20"/>
    <p:sldId id="431" r:id="rId21"/>
    <p:sldId id="436" r:id="rId22"/>
    <p:sldId id="422" r:id="rId23"/>
    <p:sldId id="438" r:id="rId24"/>
    <p:sldId id="439" r:id="rId25"/>
    <p:sldId id="418" r:id="rId26"/>
    <p:sldId id="437" r:id="rId27"/>
    <p:sldId id="384" r:id="rId28"/>
    <p:sldId id="391" r:id="rId29"/>
    <p:sldId id="427" r:id="rId30"/>
    <p:sldId id="414" r:id="rId31"/>
    <p:sldId id="410" r:id="rId32"/>
    <p:sldId id="4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73"/>
    <a:srgbClr val="F81E8B"/>
    <a:srgbClr val="63F849"/>
    <a:srgbClr val="AF76E8"/>
    <a:srgbClr val="1F9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87024" autoAdjust="0"/>
  </p:normalViewPr>
  <p:slideViewPr>
    <p:cSldViewPr snapToGrid="0" snapToObjects="1" showGuides="1">
      <p:cViewPr varScale="1">
        <p:scale>
          <a:sx n="96" d="100"/>
          <a:sy n="96" d="100"/>
        </p:scale>
        <p:origin x="474" y="96"/>
      </p:cViewPr>
      <p:guideLst>
        <p:guide orient="horz" pos="2160"/>
        <p:guide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C3D4F-DCA8-684F-91C0-FCBEE8540F7C}" type="doc">
      <dgm:prSet loTypeId="urn:microsoft.com/office/officeart/2005/8/layout/hierarchy2" loCatId="" qsTypeId="urn:microsoft.com/office/officeart/2005/8/quickstyle/simple1" qsCatId="simple" csTypeId="urn:microsoft.com/office/officeart/2005/8/colors/accent0_3" csCatId="mainScheme" phldr="1"/>
      <dgm:spPr/>
      <dgm:t>
        <a:bodyPr/>
        <a:lstStyle/>
        <a:p>
          <a:endParaRPr lang="en-US"/>
        </a:p>
      </dgm:t>
    </dgm:pt>
    <dgm:pt modelId="{8479DC8C-DC8D-484B-A194-C8DA561A8413}">
      <dgm:prSet phldrT="[Text]"/>
      <dgm:spPr/>
      <dgm:t>
        <a:bodyPr/>
        <a:lstStyle/>
        <a:p>
          <a:r>
            <a:rPr lang="en-US" dirty="0"/>
            <a:t>Compensated Cirrhosis</a:t>
          </a:r>
        </a:p>
      </dgm:t>
    </dgm:pt>
    <dgm:pt modelId="{62096FE2-6533-F241-A7BF-D8B4672B5DC0}" type="parTrans" cxnId="{9B4A121C-1392-0244-B5F3-872A47D31FCC}">
      <dgm:prSet/>
      <dgm:spPr/>
      <dgm:t>
        <a:bodyPr/>
        <a:lstStyle/>
        <a:p>
          <a:endParaRPr lang="en-US"/>
        </a:p>
      </dgm:t>
    </dgm:pt>
    <dgm:pt modelId="{2F2B6074-CC6F-BD4E-9EA2-FE6D4ECB2824}" type="sibTrans" cxnId="{9B4A121C-1392-0244-B5F3-872A47D31FCC}">
      <dgm:prSet/>
      <dgm:spPr/>
      <dgm:t>
        <a:bodyPr/>
        <a:lstStyle/>
        <a:p>
          <a:endParaRPr lang="en-US"/>
        </a:p>
      </dgm:t>
    </dgm:pt>
    <dgm:pt modelId="{BE815FC5-43EB-6245-9679-25A981574157}">
      <dgm:prSet phldrT="[Text]"/>
      <dgm:spPr/>
      <dgm:t>
        <a:bodyPr/>
        <a:lstStyle/>
        <a:p>
          <a:r>
            <a:rPr lang="en-US" dirty="0"/>
            <a:t>Decompensated Cirrhosis</a:t>
          </a:r>
        </a:p>
      </dgm:t>
    </dgm:pt>
    <dgm:pt modelId="{D0B1CA30-FBB8-604B-8BAC-31ABB1DD3925}" type="parTrans" cxnId="{BFD21EA5-6AF4-7C40-89F3-AE34F7CB8A62}">
      <dgm:prSet/>
      <dgm:spPr/>
      <dgm:t>
        <a:bodyPr/>
        <a:lstStyle/>
        <a:p>
          <a:endParaRPr lang="en-US"/>
        </a:p>
      </dgm:t>
    </dgm:pt>
    <dgm:pt modelId="{1A724D5E-AB85-EA45-9F01-89C52FB3AE9F}" type="sibTrans" cxnId="{BFD21EA5-6AF4-7C40-89F3-AE34F7CB8A62}">
      <dgm:prSet/>
      <dgm:spPr/>
      <dgm:t>
        <a:bodyPr/>
        <a:lstStyle/>
        <a:p>
          <a:endParaRPr lang="en-US"/>
        </a:p>
      </dgm:t>
    </dgm:pt>
    <dgm:pt modelId="{175F7374-A91E-E946-A65C-9170C3F63C94}">
      <dgm:prSet phldrT="[Text]"/>
      <dgm:spPr/>
      <dgm:t>
        <a:bodyPr/>
        <a:lstStyle/>
        <a:p>
          <a:r>
            <a:rPr lang="en-US" dirty="0"/>
            <a:t>Death</a:t>
          </a:r>
        </a:p>
      </dgm:t>
    </dgm:pt>
    <dgm:pt modelId="{604D0476-0765-D243-9C64-E157E3F8B865}" type="parTrans" cxnId="{E47284FB-5497-DB4F-8B0A-D6AB132D72D3}">
      <dgm:prSet/>
      <dgm:spPr/>
      <dgm:t>
        <a:bodyPr/>
        <a:lstStyle/>
        <a:p>
          <a:endParaRPr lang="en-US"/>
        </a:p>
      </dgm:t>
    </dgm:pt>
    <dgm:pt modelId="{52E8D499-9976-7D4D-A7D2-3E73A4C79B3A}" type="sibTrans" cxnId="{E47284FB-5497-DB4F-8B0A-D6AB132D72D3}">
      <dgm:prSet/>
      <dgm:spPr/>
      <dgm:t>
        <a:bodyPr/>
        <a:lstStyle/>
        <a:p>
          <a:endParaRPr lang="en-US"/>
        </a:p>
      </dgm:t>
    </dgm:pt>
    <dgm:pt modelId="{9C6D8AF4-23C6-2D48-8817-348ED2E17F19}">
      <dgm:prSet phldrT="[Text]"/>
      <dgm:spPr/>
      <dgm:t>
        <a:bodyPr/>
        <a:lstStyle/>
        <a:p>
          <a:r>
            <a:rPr lang="en-US" dirty="0"/>
            <a:t>Liver Transplantation</a:t>
          </a:r>
        </a:p>
      </dgm:t>
    </dgm:pt>
    <dgm:pt modelId="{CAC577CE-1B24-5445-AC02-EE4AF863D670}" type="parTrans" cxnId="{5BC6312A-EBAD-874E-A0E9-F934FC908EF2}">
      <dgm:prSet/>
      <dgm:spPr/>
      <dgm:t>
        <a:bodyPr/>
        <a:lstStyle/>
        <a:p>
          <a:endParaRPr lang="en-US"/>
        </a:p>
      </dgm:t>
    </dgm:pt>
    <dgm:pt modelId="{966D2496-D098-9645-96A0-F23D921EAA63}" type="sibTrans" cxnId="{5BC6312A-EBAD-874E-A0E9-F934FC908EF2}">
      <dgm:prSet/>
      <dgm:spPr/>
      <dgm:t>
        <a:bodyPr/>
        <a:lstStyle/>
        <a:p>
          <a:endParaRPr lang="en-US"/>
        </a:p>
      </dgm:t>
    </dgm:pt>
    <dgm:pt modelId="{225FDD16-C227-FB4D-84E3-2083A4276B37}">
      <dgm:prSet/>
      <dgm:spPr/>
      <dgm:t>
        <a:bodyPr/>
        <a:lstStyle/>
        <a:p>
          <a:r>
            <a:rPr lang="en-US" dirty="0"/>
            <a:t>Chronic Liver Disease</a:t>
          </a:r>
        </a:p>
      </dgm:t>
    </dgm:pt>
    <dgm:pt modelId="{CDE1CF5E-700A-1B4E-B277-36DBF615C783}" type="parTrans" cxnId="{0C5B1F36-9D78-AD40-8A34-84613697B1ED}">
      <dgm:prSet/>
      <dgm:spPr/>
      <dgm:t>
        <a:bodyPr/>
        <a:lstStyle/>
        <a:p>
          <a:endParaRPr lang="en-US"/>
        </a:p>
      </dgm:t>
    </dgm:pt>
    <dgm:pt modelId="{33563A71-83F7-5A49-873F-557A71F771F5}" type="sibTrans" cxnId="{0C5B1F36-9D78-AD40-8A34-84613697B1ED}">
      <dgm:prSet/>
      <dgm:spPr/>
      <dgm:t>
        <a:bodyPr/>
        <a:lstStyle/>
        <a:p>
          <a:endParaRPr lang="en-US"/>
        </a:p>
      </dgm:t>
    </dgm:pt>
    <dgm:pt modelId="{B6E4BEE7-E577-FC4F-AA2E-362CCAC9960A}" type="pres">
      <dgm:prSet presAssocID="{E70C3D4F-DCA8-684F-91C0-FCBEE8540F7C}" presName="diagram" presStyleCnt="0">
        <dgm:presLayoutVars>
          <dgm:chPref val="1"/>
          <dgm:dir/>
          <dgm:animOne val="branch"/>
          <dgm:animLvl val="lvl"/>
          <dgm:resizeHandles val="exact"/>
        </dgm:presLayoutVars>
      </dgm:prSet>
      <dgm:spPr/>
      <dgm:t>
        <a:bodyPr/>
        <a:lstStyle/>
        <a:p>
          <a:endParaRPr lang="en-US"/>
        </a:p>
      </dgm:t>
    </dgm:pt>
    <dgm:pt modelId="{FC13D073-FCC0-9540-A122-0834A3D51715}" type="pres">
      <dgm:prSet presAssocID="{225FDD16-C227-FB4D-84E3-2083A4276B37}" presName="root1" presStyleCnt="0"/>
      <dgm:spPr/>
    </dgm:pt>
    <dgm:pt modelId="{3E5C7696-95E2-AD4C-8040-F562E8A262CD}" type="pres">
      <dgm:prSet presAssocID="{225FDD16-C227-FB4D-84E3-2083A4276B37}" presName="LevelOneTextNode" presStyleLbl="node0" presStyleIdx="0" presStyleCnt="1">
        <dgm:presLayoutVars>
          <dgm:chPref val="3"/>
        </dgm:presLayoutVars>
      </dgm:prSet>
      <dgm:spPr/>
      <dgm:t>
        <a:bodyPr/>
        <a:lstStyle/>
        <a:p>
          <a:endParaRPr lang="en-US"/>
        </a:p>
      </dgm:t>
    </dgm:pt>
    <dgm:pt modelId="{B7333B96-71A9-C449-866F-F7CCE54185A6}" type="pres">
      <dgm:prSet presAssocID="{225FDD16-C227-FB4D-84E3-2083A4276B37}" presName="level2hierChild" presStyleCnt="0"/>
      <dgm:spPr/>
    </dgm:pt>
    <dgm:pt modelId="{1618CBCB-94D2-EA4C-A017-29D6E28BDCB0}" type="pres">
      <dgm:prSet presAssocID="{62096FE2-6533-F241-A7BF-D8B4672B5DC0}" presName="conn2-1" presStyleLbl="parChTrans1D2" presStyleIdx="0" presStyleCnt="1"/>
      <dgm:spPr/>
      <dgm:t>
        <a:bodyPr/>
        <a:lstStyle/>
        <a:p>
          <a:endParaRPr lang="en-US"/>
        </a:p>
      </dgm:t>
    </dgm:pt>
    <dgm:pt modelId="{36B0B3A5-2945-F748-BA17-1BAC5DC2D605}" type="pres">
      <dgm:prSet presAssocID="{62096FE2-6533-F241-A7BF-D8B4672B5DC0}" presName="connTx" presStyleLbl="parChTrans1D2" presStyleIdx="0" presStyleCnt="1"/>
      <dgm:spPr/>
      <dgm:t>
        <a:bodyPr/>
        <a:lstStyle/>
        <a:p>
          <a:endParaRPr lang="en-US"/>
        </a:p>
      </dgm:t>
    </dgm:pt>
    <dgm:pt modelId="{D426F792-92DC-1E4F-896E-213077164CC3}" type="pres">
      <dgm:prSet presAssocID="{8479DC8C-DC8D-484B-A194-C8DA561A8413}" presName="root2" presStyleCnt="0"/>
      <dgm:spPr/>
    </dgm:pt>
    <dgm:pt modelId="{823733EC-6B62-7B42-8661-49F33C52C520}" type="pres">
      <dgm:prSet presAssocID="{8479DC8C-DC8D-484B-A194-C8DA561A8413}" presName="LevelTwoTextNode" presStyleLbl="node2" presStyleIdx="0" presStyleCnt="1">
        <dgm:presLayoutVars>
          <dgm:chPref val="3"/>
        </dgm:presLayoutVars>
      </dgm:prSet>
      <dgm:spPr/>
      <dgm:t>
        <a:bodyPr/>
        <a:lstStyle/>
        <a:p>
          <a:endParaRPr lang="en-US"/>
        </a:p>
      </dgm:t>
    </dgm:pt>
    <dgm:pt modelId="{29AA1627-C402-B84C-86FF-14D85FFFFAC4}" type="pres">
      <dgm:prSet presAssocID="{8479DC8C-DC8D-484B-A194-C8DA561A8413}" presName="level3hierChild" presStyleCnt="0"/>
      <dgm:spPr/>
    </dgm:pt>
    <dgm:pt modelId="{C6D6493F-BC9E-8E42-BED1-6A75B0042527}" type="pres">
      <dgm:prSet presAssocID="{D0B1CA30-FBB8-604B-8BAC-31ABB1DD3925}" presName="conn2-1" presStyleLbl="parChTrans1D3" presStyleIdx="0" presStyleCnt="1"/>
      <dgm:spPr/>
      <dgm:t>
        <a:bodyPr/>
        <a:lstStyle/>
        <a:p>
          <a:endParaRPr lang="en-US"/>
        </a:p>
      </dgm:t>
    </dgm:pt>
    <dgm:pt modelId="{5D433845-1900-9844-A0B4-343EE72968E9}" type="pres">
      <dgm:prSet presAssocID="{D0B1CA30-FBB8-604B-8BAC-31ABB1DD3925}" presName="connTx" presStyleLbl="parChTrans1D3" presStyleIdx="0" presStyleCnt="1"/>
      <dgm:spPr/>
      <dgm:t>
        <a:bodyPr/>
        <a:lstStyle/>
        <a:p>
          <a:endParaRPr lang="en-US"/>
        </a:p>
      </dgm:t>
    </dgm:pt>
    <dgm:pt modelId="{16B68624-8A02-9941-A1B0-CD34E866A7F9}" type="pres">
      <dgm:prSet presAssocID="{BE815FC5-43EB-6245-9679-25A981574157}" presName="root2" presStyleCnt="0"/>
      <dgm:spPr/>
    </dgm:pt>
    <dgm:pt modelId="{C2AD7E20-C6DC-494D-A5C7-14EB27AD2717}" type="pres">
      <dgm:prSet presAssocID="{BE815FC5-43EB-6245-9679-25A981574157}" presName="LevelTwoTextNode" presStyleLbl="node3" presStyleIdx="0" presStyleCnt="1">
        <dgm:presLayoutVars>
          <dgm:chPref val="3"/>
        </dgm:presLayoutVars>
      </dgm:prSet>
      <dgm:spPr/>
      <dgm:t>
        <a:bodyPr/>
        <a:lstStyle/>
        <a:p>
          <a:endParaRPr lang="en-US"/>
        </a:p>
      </dgm:t>
    </dgm:pt>
    <dgm:pt modelId="{45298889-F66F-4F4A-8BEA-46340F951941}" type="pres">
      <dgm:prSet presAssocID="{BE815FC5-43EB-6245-9679-25A981574157}" presName="level3hierChild" presStyleCnt="0"/>
      <dgm:spPr/>
    </dgm:pt>
    <dgm:pt modelId="{161B7080-77FC-854C-9478-26843F495CE7}" type="pres">
      <dgm:prSet presAssocID="{604D0476-0765-D243-9C64-E157E3F8B865}" presName="conn2-1" presStyleLbl="parChTrans1D4" presStyleIdx="0" presStyleCnt="2"/>
      <dgm:spPr/>
      <dgm:t>
        <a:bodyPr/>
        <a:lstStyle/>
        <a:p>
          <a:endParaRPr lang="en-US"/>
        </a:p>
      </dgm:t>
    </dgm:pt>
    <dgm:pt modelId="{0D0EAB75-DF45-5C49-A10A-3DA027E09B9B}" type="pres">
      <dgm:prSet presAssocID="{604D0476-0765-D243-9C64-E157E3F8B865}" presName="connTx" presStyleLbl="parChTrans1D4" presStyleIdx="0" presStyleCnt="2"/>
      <dgm:spPr/>
      <dgm:t>
        <a:bodyPr/>
        <a:lstStyle/>
        <a:p>
          <a:endParaRPr lang="en-US"/>
        </a:p>
      </dgm:t>
    </dgm:pt>
    <dgm:pt modelId="{3D0D8E4B-1AFB-F644-A4C1-76B7D9181ADD}" type="pres">
      <dgm:prSet presAssocID="{175F7374-A91E-E946-A65C-9170C3F63C94}" presName="root2" presStyleCnt="0"/>
      <dgm:spPr/>
    </dgm:pt>
    <dgm:pt modelId="{5EB643C5-8B70-3440-BE02-62F7BE154D0F}" type="pres">
      <dgm:prSet presAssocID="{175F7374-A91E-E946-A65C-9170C3F63C94}" presName="LevelTwoTextNode" presStyleLbl="node4" presStyleIdx="0" presStyleCnt="2">
        <dgm:presLayoutVars>
          <dgm:chPref val="3"/>
        </dgm:presLayoutVars>
      </dgm:prSet>
      <dgm:spPr/>
      <dgm:t>
        <a:bodyPr/>
        <a:lstStyle/>
        <a:p>
          <a:endParaRPr lang="en-US"/>
        </a:p>
      </dgm:t>
    </dgm:pt>
    <dgm:pt modelId="{24DCF2D5-C5D2-9E43-B73F-B4D4E1A8280A}" type="pres">
      <dgm:prSet presAssocID="{175F7374-A91E-E946-A65C-9170C3F63C94}" presName="level3hierChild" presStyleCnt="0"/>
      <dgm:spPr/>
    </dgm:pt>
    <dgm:pt modelId="{AF9469FA-2C5D-AA4E-8559-7E596064516E}" type="pres">
      <dgm:prSet presAssocID="{CAC577CE-1B24-5445-AC02-EE4AF863D670}" presName="conn2-1" presStyleLbl="parChTrans1D4" presStyleIdx="1" presStyleCnt="2"/>
      <dgm:spPr/>
      <dgm:t>
        <a:bodyPr/>
        <a:lstStyle/>
        <a:p>
          <a:endParaRPr lang="en-US"/>
        </a:p>
      </dgm:t>
    </dgm:pt>
    <dgm:pt modelId="{E5291BE9-CAF1-664C-9861-6301574FAA12}" type="pres">
      <dgm:prSet presAssocID="{CAC577CE-1B24-5445-AC02-EE4AF863D670}" presName="connTx" presStyleLbl="parChTrans1D4" presStyleIdx="1" presStyleCnt="2"/>
      <dgm:spPr/>
      <dgm:t>
        <a:bodyPr/>
        <a:lstStyle/>
        <a:p>
          <a:endParaRPr lang="en-US"/>
        </a:p>
      </dgm:t>
    </dgm:pt>
    <dgm:pt modelId="{B294EB0D-A473-B24A-A2FA-CA93B08D24C3}" type="pres">
      <dgm:prSet presAssocID="{9C6D8AF4-23C6-2D48-8817-348ED2E17F19}" presName="root2" presStyleCnt="0"/>
      <dgm:spPr/>
    </dgm:pt>
    <dgm:pt modelId="{F956AB5D-7928-5548-8572-590023556454}" type="pres">
      <dgm:prSet presAssocID="{9C6D8AF4-23C6-2D48-8817-348ED2E17F19}" presName="LevelTwoTextNode" presStyleLbl="node4" presStyleIdx="1" presStyleCnt="2">
        <dgm:presLayoutVars>
          <dgm:chPref val="3"/>
        </dgm:presLayoutVars>
      </dgm:prSet>
      <dgm:spPr/>
      <dgm:t>
        <a:bodyPr/>
        <a:lstStyle/>
        <a:p>
          <a:endParaRPr lang="en-US"/>
        </a:p>
      </dgm:t>
    </dgm:pt>
    <dgm:pt modelId="{C66B944F-55DC-F24D-BB64-F696C3A3A184}" type="pres">
      <dgm:prSet presAssocID="{9C6D8AF4-23C6-2D48-8817-348ED2E17F19}" presName="level3hierChild" presStyleCnt="0"/>
      <dgm:spPr/>
    </dgm:pt>
  </dgm:ptLst>
  <dgm:cxnLst>
    <dgm:cxn modelId="{0C5B1F36-9D78-AD40-8A34-84613697B1ED}" srcId="{E70C3D4F-DCA8-684F-91C0-FCBEE8540F7C}" destId="{225FDD16-C227-FB4D-84E3-2083A4276B37}" srcOrd="0" destOrd="0" parTransId="{CDE1CF5E-700A-1B4E-B277-36DBF615C783}" sibTransId="{33563A71-83F7-5A49-873F-557A71F771F5}"/>
    <dgm:cxn modelId="{6E8B52BF-8F6B-5347-873B-8D0B8967DFBD}" type="presOf" srcId="{225FDD16-C227-FB4D-84E3-2083A4276B37}" destId="{3E5C7696-95E2-AD4C-8040-F562E8A262CD}" srcOrd="0" destOrd="0" presId="urn:microsoft.com/office/officeart/2005/8/layout/hierarchy2"/>
    <dgm:cxn modelId="{5BC6312A-EBAD-874E-A0E9-F934FC908EF2}" srcId="{BE815FC5-43EB-6245-9679-25A981574157}" destId="{9C6D8AF4-23C6-2D48-8817-348ED2E17F19}" srcOrd="1" destOrd="0" parTransId="{CAC577CE-1B24-5445-AC02-EE4AF863D670}" sibTransId="{966D2496-D098-9645-96A0-F23D921EAA63}"/>
    <dgm:cxn modelId="{B3007D64-3C36-9047-A559-B213A0843B7A}" type="presOf" srcId="{D0B1CA30-FBB8-604B-8BAC-31ABB1DD3925}" destId="{C6D6493F-BC9E-8E42-BED1-6A75B0042527}" srcOrd="0" destOrd="0" presId="urn:microsoft.com/office/officeart/2005/8/layout/hierarchy2"/>
    <dgm:cxn modelId="{DF31A6D4-6DF8-7047-A7DC-58EDBDEF7387}" type="presOf" srcId="{9C6D8AF4-23C6-2D48-8817-348ED2E17F19}" destId="{F956AB5D-7928-5548-8572-590023556454}" srcOrd="0" destOrd="0" presId="urn:microsoft.com/office/officeart/2005/8/layout/hierarchy2"/>
    <dgm:cxn modelId="{F9FDB1BA-A1F8-C14F-A609-F17FE8F1C169}" type="presOf" srcId="{CAC577CE-1B24-5445-AC02-EE4AF863D670}" destId="{E5291BE9-CAF1-664C-9861-6301574FAA12}" srcOrd="1" destOrd="0" presId="urn:microsoft.com/office/officeart/2005/8/layout/hierarchy2"/>
    <dgm:cxn modelId="{54DF3F06-B0A7-5444-9FEE-DB5A75D880A7}" type="presOf" srcId="{604D0476-0765-D243-9C64-E157E3F8B865}" destId="{0D0EAB75-DF45-5C49-A10A-3DA027E09B9B}" srcOrd="1" destOrd="0" presId="urn:microsoft.com/office/officeart/2005/8/layout/hierarchy2"/>
    <dgm:cxn modelId="{A831F616-4103-7641-B44D-69C841DF757E}" type="presOf" srcId="{604D0476-0765-D243-9C64-E157E3F8B865}" destId="{161B7080-77FC-854C-9478-26843F495CE7}" srcOrd="0" destOrd="0" presId="urn:microsoft.com/office/officeart/2005/8/layout/hierarchy2"/>
    <dgm:cxn modelId="{BFD21EA5-6AF4-7C40-89F3-AE34F7CB8A62}" srcId="{8479DC8C-DC8D-484B-A194-C8DA561A8413}" destId="{BE815FC5-43EB-6245-9679-25A981574157}" srcOrd="0" destOrd="0" parTransId="{D0B1CA30-FBB8-604B-8BAC-31ABB1DD3925}" sibTransId="{1A724D5E-AB85-EA45-9F01-89C52FB3AE9F}"/>
    <dgm:cxn modelId="{40AFA8D5-9D71-B94D-9177-6EB38AD6CDC4}" type="presOf" srcId="{D0B1CA30-FBB8-604B-8BAC-31ABB1DD3925}" destId="{5D433845-1900-9844-A0B4-343EE72968E9}" srcOrd="1" destOrd="0" presId="urn:microsoft.com/office/officeart/2005/8/layout/hierarchy2"/>
    <dgm:cxn modelId="{75067791-8B7D-A744-BF85-CD81EAF74E32}" type="presOf" srcId="{8479DC8C-DC8D-484B-A194-C8DA561A8413}" destId="{823733EC-6B62-7B42-8661-49F33C52C520}" srcOrd="0" destOrd="0" presId="urn:microsoft.com/office/officeart/2005/8/layout/hierarchy2"/>
    <dgm:cxn modelId="{C5038055-ED62-924E-B262-B4F777B443C1}" type="presOf" srcId="{E70C3D4F-DCA8-684F-91C0-FCBEE8540F7C}" destId="{B6E4BEE7-E577-FC4F-AA2E-362CCAC9960A}" srcOrd="0" destOrd="0" presId="urn:microsoft.com/office/officeart/2005/8/layout/hierarchy2"/>
    <dgm:cxn modelId="{91D80018-B492-0C4C-ABB4-3574778A3B70}" type="presOf" srcId="{62096FE2-6533-F241-A7BF-D8B4672B5DC0}" destId="{1618CBCB-94D2-EA4C-A017-29D6E28BDCB0}" srcOrd="0" destOrd="0" presId="urn:microsoft.com/office/officeart/2005/8/layout/hierarchy2"/>
    <dgm:cxn modelId="{CA82BDD8-6A17-774C-A0B0-18F21BD02106}" type="presOf" srcId="{CAC577CE-1B24-5445-AC02-EE4AF863D670}" destId="{AF9469FA-2C5D-AA4E-8559-7E596064516E}" srcOrd="0" destOrd="0" presId="urn:microsoft.com/office/officeart/2005/8/layout/hierarchy2"/>
    <dgm:cxn modelId="{DFE03984-F40B-BE41-80FE-AFE948CEFBE3}" type="presOf" srcId="{BE815FC5-43EB-6245-9679-25A981574157}" destId="{C2AD7E20-C6DC-494D-A5C7-14EB27AD2717}" srcOrd="0" destOrd="0" presId="urn:microsoft.com/office/officeart/2005/8/layout/hierarchy2"/>
    <dgm:cxn modelId="{DA237FD9-9856-5B4B-AF96-8AFFE324C461}" type="presOf" srcId="{175F7374-A91E-E946-A65C-9170C3F63C94}" destId="{5EB643C5-8B70-3440-BE02-62F7BE154D0F}" srcOrd="0" destOrd="0" presId="urn:microsoft.com/office/officeart/2005/8/layout/hierarchy2"/>
    <dgm:cxn modelId="{9B4A121C-1392-0244-B5F3-872A47D31FCC}" srcId="{225FDD16-C227-FB4D-84E3-2083A4276B37}" destId="{8479DC8C-DC8D-484B-A194-C8DA561A8413}" srcOrd="0" destOrd="0" parTransId="{62096FE2-6533-F241-A7BF-D8B4672B5DC0}" sibTransId="{2F2B6074-CC6F-BD4E-9EA2-FE6D4ECB2824}"/>
    <dgm:cxn modelId="{E47284FB-5497-DB4F-8B0A-D6AB132D72D3}" srcId="{BE815FC5-43EB-6245-9679-25A981574157}" destId="{175F7374-A91E-E946-A65C-9170C3F63C94}" srcOrd="0" destOrd="0" parTransId="{604D0476-0765-D243-9C64-E157E3F8B865}" sibTransId="{52E8D499-9976-7D4D-A7D2-3E73A4C79B3A}"/>
    <dgm:cxn modelId="{EEFE32FD-7EB4-8D47-A204-5BD1C67DB005}" type="presOf" srcId="{62096FE2-6533-F241-A7BF-D8B4672B5DC0}" destId="{36B0B3A5-2945-F748-BA17-1BAC5DC2D605}" srcOrd="1" destOrd="0" presId="urn:microsoft.com/office/officeart/2005/8/layout/hierarchy2"/>
    <dgm:cxn modelId="{ED5858F2-218C-2343-82D6-EA97B5A87F9C}" type="presParOf" srcId="{B6E4BEE7-E577-FC4F-AA2E-362CCAC9960A}" destId="{FC13D073-FCC0-9540-A122-0834A3D51715}" srcOrd="0" destOrd="0" presId="urn:microsoft.com/office/officeart/2005/8/layout/hierarchy2"/>
    <dgm:cxn modelId="{234AF90A-2D06-B742-8E60-28DB730250F8}" type="presParOf" srcId="{FC13D073-FCC0-9540-A122-0834A3D51715}" destId="{3E5C7696-95E2-AD4C-8040-F562E8A262CD}" srcOrd="0" destOrd="0" presId="urn:microsoft.com/office/officeart/2005/8/layout/hierarchy2"/>
    <dgm:cxn modelId="{32BF2CFD-4BA2-7C49-B534-6F7AF65D1556}" type="presParOf" srcId="{FC13D073-FCC0-9540-A122-0834A3D51715}" destId="{B7333B96-71A9-C449-866F-F7CCE54185A6}" srcOrd="1" destOrd="0" presId="urn:microsoft.com/office/officeart/2005/8/layout/hierarchy2"/>
    <dgm:cxn modelId="{1C9D3B2F-F0D1-1647-857E-55E17D4AEA14}" type="presParOf" srcId="{B7333B96-71A9-C449-866F-F7CCE54185A6}" destId="{1618CBCB-94D2-EA4C-A017-29D6E28BDCB0}" srcOrd="0" destOrd="0" presId="urn:microsoft.com/office/officeart/2005/8/layout/hierarchy2"/>
    <dgm:cxn modelId="{EBC464E6-C8D7-A346-9BBB-87B2B7E9BEB4}" type="presParOf" srcId="{1618CBCB-94D2-EA4C-A017-29D6E28BDCB0}" destId="{36B0B3A5-2945-F748-BA17-1BAC5DC2D605}" srcOrd="0" destOrd="0" presId="urn:microsoft.com/office/officeart/2005/8/layout/hierarchy2"/>
    <dgm:cxn modelId="{88C162A6-071F-BC4F-9B92-1B5CF21ADCE7}" type="presParOf" srcId="{B7333B96-71A9-C449-866F-F7CCE54185A6}" destId="{D426F792-92DC-1E4F-896E-213077164CC3}" srcOrd="1" destOrd="0" presId="urn:microsoft.com/office/officeart/2005/8/layout/hierarchy2"/>
    <dgm:cxn modelId="{AB6D32E9-A632-584C-A093-1570F343B5C4}" type="presParOf" srcId="{D426F792-92DC-1E4F-896E-213077164CC3}" destId="{823733EC-6B62-7B42-8661-49F33C52C520}" srcOrd="0" destOrd="0" presId="urn:microsoft.com/office/officeart/2005/8/layout/hierarchy2"/>
    <dgm:cxn modelId="{CF003377-583C-BE4A-BDBC-8A99AD5A1A39}" type="presParOf" srcId="{D426F792-92DC-1E4F-896E-213077164CC3}" destId="{29AA1627-C402-B84C-86FF-14D85FFFFAC4}" srcOrd="1" destOrd="0" presId="urn:microsoft.com/office/officeart/2005/8/layout/hierarchy2"/>
    <dgm:cxn modelId="{AAA59781-C20A-E549-86E9-E0CBD4D4C51E}" type="presParOf" srcId="{29AA1627-C402-B84C-86FF-14D85FFFFAC4}" destId="{C6D6493F-BC9E-8E42-BED1-6A75B0042527}" srcOrd="0" destOrd="0" presId="urn:microsoft.com/office/officeart/2005/8/layout/hierarchy2"/>
    <dgm:cxn modelId="{8C542E88-F260-D24B-8A06-0812A43D571B}" type="presParOf" srcId="{C6D6493F-BC9E-8E42-BED1-6A75B0042527}" destId="{5D433845-1900-9844-A0B4-343EE72968E9}" srcOrd="0" destOrd="0" presId="urn:microsoft.com/office/officeart/2005/8/layout/hierarchy2"/>
    <dgm:cxn modelId="{3B35B851-9B2E-3640-810D-A42C72237752}" type="presParOf" srcId="{29AA1627-C402-B84C-86FF-14D85FFFFAC4}" destId="{16B68624-8A02-9941-A1B0-CD34E866A7F9}" srcOrd="1" destOrd="0" presId="urn:microsoft.com/office/officeart/2005/8/layout/hierarchy2"/>
    <dgm:cxn modelId="{4875A3C3-9184-CD48-9A1B-CE6790A03D1D}" type="presParOf" srcId="{16B68624-8A02-9941-A1B0-CD34E866A7F9}" destId="{C2AD7E20-C6DC-494D-A5C7-14EB27AD2717}" srcOrd="0" destOrd="0" presId="urn:microsoft.com/office/officeart/2005/8/layout/hierarchy2"/>
    <dgm:cxn modelId="{B0BD12DC-7CB8-CF4F-99ED-7B9704D8F28A}" type="presParOf" srcId="{16B68624-8A02-9941-A1B0-CD34E866A7F9}" destId="{45298889-F66F-4F4A-8BEA-46340F951941}" srcOrd="1" destOrd="0" presId="urn:microsoft.com/office/officeart/2005/8/layout/hierarchy2"/>
    <dgm:cxn modelId="{BBFFB17B-9F80-0941-A204-489473D1B15E}" type="presParOf" srcId="{45298889-F66F-4F4A-8BEA-46340F951941}" destId="{161B7080-77FC-854C-9478-26843F495CE7}" srcOrd="0" destOrd="0" presId="urn:microsoft.com/office/officeart/2005/8/layout/hierarchy2"/>
    <dgm:cxn modelId="{B188B4DA-487E-DC45-9F4A-69583A8BD3F3}" type="presParOf" srcId="{161B7080-77FC-854C-9478-26843F495CE7}" destId="{0D0EAB75-DF45-5C49-A10A-3DA027E09B9B}" srcOrd="0" destOrd="0" presId="urn:microsoft.com/office/officeart/2005/8/layout/hierarchy2"/>
    <dgm:cxn modelId="{C46FD4F7-8D41-834C-ADE3-C977C24660A4}" type="presParOf" srcId="{45298889-F66F-4F4A-8BEA-46340F951941}" destId="{3D0D8E4B-1AFB-F644-A4C1-76B7D9181ADD}" srcOrd="1" destOrd="0" presId="urn:microsoft.com/office/officeart/2005/8/layout/hierarchy2"/>
    <dgm:cxn modelId="{757CE2E3-C11A-D348-A48B-4DCF6E628D73}" type="presParOf" srcId="{3D0D8E4B-1AFB-F644-A4C1-76B7D9181ADD}" destId="{5EB643C5-8B70-3440-BE02-62F7BE154D0F}" srcOrd="0" destOrd="0" presId="urn:microsoft.com/office/officeart/2005/8/layout/hierarchy2"/>
    <dgm:cxn modelId="{B8C0FEFC-93E3-FD4A-88F0-BBF7727BF10D}" type="presParOf" srcId="{3D0D8E4B-1AFB-F644-A4C1-76B7D9181ADD}" destId="{24DCF2D5-C5D2-9E43-B73F-B4D4E1A8280A}" srcOrd="1" destOrd="0" presId="urn:microsoft.com/office/officeart/2005/8/layout/hierarchy2"/>
    <dgm:cxn modelId="{4BA74B26-AC85-C540-A06D-3BBC635579F7}" type="presParOf" srcId="{45298889-F66F-4F4A-8BEA-46340F951941}" destId="{AF9469FA-2C5D-AA4E-8559-7E596064516E}" srcOrd="2" destOrd="0" presId="urn:microsoft.com/office/officeart/2005/8/layout/hierarchy2"/>
    <dgm:cxn modelId="{6AAA7E18-D370-6F45-9989-549770928FAD}" type="presParOf" srcId="{AF9469FA-2C5D-AA4E-8559-7E596064516E}" destId="{E5291BE9-CAF1-664C-9861-6301574FAA12}" srcOrd="0" destOrd="0" presId="urn:microsoft.com/office/officeart/2005/8/layout/hierarchy2"/>
    <dgm:cxn modelId="{D36327BF-56A9-ED42-A6BA-BFC27ED7400D}" type="presParOf" srcId="{45298889-F66F-4F4A-8BEA-46340F951941}" destId="{B294EB0D-A473-B24A-A2FA-CA93B08D24C3}" srcOrd="3" destOrd="0" presId="urn:microsoft.com/office/officeart/2005/8/layout/hierarchy2"/>
    <dgm:cxn modelId="{7B743C50-8646-2549-ADE7-095B49C23B97}" type="presParOf" srcId="{B294EB0D-A473-B24A-A2FA-CA93B08D24C3}" destId="{F956AB5D-7928-5548-8572-590023556454}" srcOrd="0" destOrd="0" presId="urn:microsoft.com/office/officeart/2005/8/layout/hierarchy2"/>
    <dgm:cxn modelId="{1ED4F525-4814-AB44-9A85-3639CB699601}" type="presParOf" srcId="{B294EB0D-A473-B24A-A2FA-CA93B08D24C3}" destId="{C66B944F-55DC-F24D-BB64-F696C3A3A1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C7696-95E2-AD4C-8040-F562E8A262CD}">
      <dsp:nvSpPr>
        <dsp:cNvPr id="0" name=""/>
        <dsp:cNvSpPr/>
      </dsp:nvSpPr>
      <dsp:spPr>
        <a:xfrm>
          <a:off x="4324" y="1670527"/>
          <a:ext cx="2020567" cy="101028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Chronic Liver Disease</a:t>
          </a:r>
        </a:p>
      </dsp:txBody>
      <dsp:txXfrm>
        <a:off x="33914" y="1700117"/>
        <a:ext cx="1961387" cy="951103"/>
      </dsp:txXfrm>
    </dsp:sp>
    <dsp:sp modelId="{1618CBCB-94D2-EA4C-A017-29D6E28BDCB0}">
      <dsp:nvSpPr>
        <dsp:cNvPr id="0" name=""/>
        <dsp:cNvSpPr/>
      </dsp:nvSpPr>
      <dsp:spPr>
        <a:xfrm>
          <a:off x="2024891" y="2154773"/>
          <a:ext cx="808227" cy="41791"/>
        </a:xfrm>
        <a:custGeom>
          <a:avLst/>
          <a:gdLst/>
          <a:ahLst/>
          <a:cxnLst/>
          <a:rect l="0" t="0" r="0" b="0"/>
          <a:pathLst>
            <a:path>
              <a:moveTo>
                <a:pt x="0" y="20895"/>
              </a:moveTo>
              <a:lnTo>
                <a:pt x="808227" y="208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8799" y="2155463"/>
        <a:ext cx="40411" cy="40411"/>
      </dsp:txXfrm>
    </dsp:sp>
    <dsp:sp modelId="{823733EC-6B62-7B42-8661-49F33C52C520}">
      <dsp:nvSpPr>
        <dsp:cNvPr id="0" name=""/>
        <dsp:cNvSpPr/>
      </dsp:nvSpPr>
      <dsp:spPr>
        <a:xfrm>
          <a:off x="2833118" y="1670527"/>
          <a:ext cx="2020567" cy="101028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Compensated Cirrhosis</a:t>
          </a:r>
        </a:p>
      </dsp:txBody>
      <dsp:txXfrm>
        <a:off x="2862708" y="1700117"/>
        <a:ext cx="1961387" cy="951103"/>
      </dsp:txXfrm>
    </dsp:sp>
    <dsp:sp modelId="{C6D6493F-BC9E-8E42-BED1-6A75B0042527}">
      <dsp:nvSpPr>
        <dsp:cNvPr id="0" name=""/>
        <dsp:cNvSpPr/>
      </dsp:nvSpPr>
      <dsp:spPr>
        <a:xfrm>
          <a:off x="4853686" y="2154773"/>
          <a:ext cx="808227" cy="41791"/>
        </a:xfrm>
        <a:custGeom>
          <a:avLst/>
          <a:gdLst/>
          <a:ahLst/>
          <a:cxnLst/>
          <a:rect l="0" t="0" r="0" b="0"/>
          <a:pathLst>
            <a:path>
              <a:moveTo>
                <a:pt x="0" y="20895"/>
              </a:moveTo>
              <a:lnTo>
                <a:pt x="808227" y="208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7594" y="2155463"/>
        <a:ext cx="40411" cy="40411"/>
      </dsp:txXfrm>
    </dsp:sp>
    <dsp:sp modelId="{C2AD7E20-C6DC-494D-A5C7-14EB27AD2717}">
      <dsp:nvSpPr>
        <dsp:cNvPr id="0" name=""/>
        <dsp:cNvSpPr/>
      </dsp:nvSpPr>
      <dsp:spPr>
        <a:xfrm>
          <a:off x="5661913" y="1670527"/>
          <a:ext cx="2020567" cy="101028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Decompensated Cirrhosis</a:t>
          </a:r>
        </a:p>
      </dsp:txBody>
      <dsp:txXfrm>
        <a:off x="5691503" y="1700117"/>
        <a:ext cx="1961387" cy="951103"/>
      </dsp:txXfrm>
    </dsp:sp>
    <dsp:sp modelId="{161B7080-77FC-854C-9478-26843F495CE7}">
      <dsp:nvSpPr>
        <dsp:cNvPr id="0" name=""/>
        <dsp:cNvSpPr/>
      </dsp:nvSpPr>
      <dsp:spPr>
        <a:xfrm rot="19457599">
          <a:off x="7588927" y="1864316"/>
          <a:ext cx="995334" cy="41791"/>
        </a:xfrm>
        <a:custGeom>
          <a:avLst/>
          <a:gdLst/>
          <a:ahLst/>
          <a:cxnLst/>
          <a:rect l="0" t="0" r="0" b="0"/>
          <a:pathLst>
            <a:path>
              <a:moveTo>
                <a:pt x="0" y="20895"/>
              </a:moveTo>
              <a:lnTo>
                <a:pt x="995334" y="208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061711" y="1860329"/>
        <a:ext cx="49766" cy="49766"/>
      </dsp:txXfrm>
    </dsp:sp>
    <dsp:sp modelId="{5EB643C5-8B70-3440-BE02-62F7BE154D0F}">
      <dsp:nvSpPr>
        <dsp:cNvPr id="0" name=""/>
        <dsp:cNvSpPr/>
      </dsp:nvSpPr>
      <dsp:spPr>
        <a:xfrm>
          <a:off x="8490708" y="1089613"/>
          <a:ext cx="2020567" cy="101028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Death</a:t>
          </a:r>
        </a:p>
      </dsp:txBody>
      <dsp:txXfrm>
        <a:off x="8520298" y="1119203"/>
        <a:ext cx="1961387" cy="951103"/>
      </dsp:txXfrm>
    </dsp:sp>
    <dsp:sp modelId="{AF9469FA-2C5D-AA4E-8559-7E596064516E}">
      <dsp:nvSpPr>
        <dsp:cNvPr id="0" name=""/>
        <dsp:cNvSpPr/>
      </dsp:nvSpPr>
      <dsp:spPr>
        <a:xfrm rot="2142401">
          <a:off x="7588927" y="2445229"/>
          <a:ext cx="995334" cy="41791"/>
        </a:xfrm>
        <a:custGeom>
          <a:avLst/>
          <a:gdLst/>
          <a:ahLst/>
          <a:cxnLst/>
          <a:rect l="0" t="0" r="0" b="0"/>
          <a:pathLst>
            <a:path>
              <a:moveTo>
                <a:pt x="0" y="20895"/>
              </a:moveTo>
              <a:lnTo>
                <a:pt x="995334" y="208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061711" y="2441242"/>
        <a:ext cx="49766" cy="49766"/>
      </dsp:txXfrm>
    </dsp:sp>
    <dsp:sp modelId="{F956AB5D-7928-5548-8572-590023556454}">
      <dsp:nvSpPr>
        <dsp:cNvPr id="0" name=""/>
        <dsp:cNvSpPr/>
      </dsp:nvSpPr>
      <dsp:spPr>
        <a:xfrm>
          <a:off x="8490708" y="2251440"/>
          <a:ext cx="2020567" cy="101028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Liver Transplantation</a:t>
          </a:r>
        </a:p>
      </dsp:txBody>
      <dsp:txXfrm>
        <a:off x="8520298" y="2281030"/>
        <a:ext cx="1961387" cy="9511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C33EE-4B2A-7443-A9CA-2DF2B6ECA550}"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3CEE2-1241-6C4B-A501-EF13DB89096C}" type="slidenum">
              <a:rPr lang="en-US" smtClean="0"/>
              <a:t>‹#›</a:t>
            </a:fld>
            <a:endParaRPr lang="en-US"/>
          </a:p>
        </p:txBody>
      </p:sp>
    </p:spTree>
    <p:extLst>
      <p:ext uri="{BB962C8B-B14F-4D97-AF65-F5344CB8AC3E}">
        <p14:creationId xmlns:p14="http://schemas.microsoft.com/office/powerpoint/2010/main" val="286857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D3CEE2-1241-6C4B-A501-EF13DB89096C}" type="slidenum">
              <a:rPr lang="en-US" smtClean="0"/>
              <a:t>1</a:t>
            </a:fld>
            <a:endParaRPr lang="en-US"/>
          </a:p>
        </p:txBody>
      </p:sp>
    </p:spTree>
    <p:extLst>
      <p:ext uri="{BB962C8B-B14F-4D97-AF65-F5344CB8AC3E}">
        <p14:creationId xmlns:p14="http://schemas.microsoft.com/office/powerpoint/2010/main" val="416593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Evendo</a:t>
            </a:r>
            <a:r>
              <a:rPr lang="en-US" dirty="0" smtClean="0"/>
              <a:t> score </a:t>
            </a:r>
          </a:p>
          <a:p>
            <a:r>
              <a:rPr lang="en-US" b="1" dirty="0" smtClean="0"/>
              <a:t>&lt;3.9- </a:t>
            </a:r>
            <a:r>
              <a:rPr lang="en-US" dirty="0" smtClean="0"/>
              <a:t>consider deferring EGD</a:t>
            </a:r>
          </a:p>
          <a:p>
            <a:r>
              <a:rPr lang="en-US" b="1" dirty="0" smtClean="0"/>
              <a:t>&gt;3.9 </a:t>
            </a:r>
            <a:r>
              <a:rPr lang="en-US" dirty="0" smtClean="0"/>
              <a:t>consider EGD as &gt;5% probability</a:t>
            </a:r>
            <a:r>
              <a:rPr lang="en-US" baseline="0" dirty="0" smtClean="0"/>
              <a:t> of finding varices that need treatment</a:t>
            </a:r>
            <a:endParaRPr lang="en-US" dirty="0"/>
          </a:p>
        </p:txBody>
      </p:sp>
      <p:sp>
        <p:nvSpPr>
          <p:cNvPr id="4" name="Slide Number Placeholder 3"/>
          <p:cNvSpPr>
            <a:spLocks noGrp="1"/>
          </p:cNvSpPr>
          <p:nvPr>
            <p:ph type="sldNum" sz="quarter" idx="10"/>
          </p:nvPr>
        </p:nvSpPr>
        <p:spPr/>
        <p:txBody>
          <a:bodyPr/>
          <a:lstStyle/>
          <a:p>
            <a:fld id="{63D3CEE2-1241-6C4B-A501-EF13DB89096C}" type="slidenum">
              <a:rPr lang="en-US" smtClean="0"/>
              <a:t>20</a:t>
            </a:fld>
            <a:endParaRPr lang="en-US"/>
          </a:p>
        </p:txBody>
      </p:sp>
    </p:spTree>
    <p:extLst>
      <p:ext uri="{BB962C8B-B14F-4D97-AF65-F5344CB8AC3E}">
        <p14:creationId xmlns:p14="http://schemas.microsoft.com/office/powerpoint/2010/main" val="428127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a:t>
            </a:r>
            <a:r>
              <a:rPr lang="en-US" baseline="0" dirty="0" smtClean="0"/>
              <a:t> said earlier, we transplant patients to alter the natural history of cirrhosis.</a:t>
            </a:r>
          </a:p>
          <a:p>
            <a:endParaRPr lang="en-US" baseline="0" dirty="0" smtClean="0"/>
          </a:p>
          <a:p>
            <a:r>
              <a:rPr lang="en-US" baseline="0" dirty="0" smtClean="0"/>
              <a:t>This slide is from the latest Annual Report from SRTR (Scientific Registry of Transplant Recipients, who gather outcomes data on all SOT patients)</a:t>
            </a:r>
            <a:endParaRPr lang="en-US" baseline="0" dirty="0" smtClean="0"/>
          </a:p>
          <a:p>
            <a:endParaRPr lang="en-US" baseline="0" dirty="0" smtClean="0"/>
          </a:p>
          <a:p>
            <a:r>
              <a:rPr lang="en-US" baseline="0" dirty="0" smtClean="0"/>
              <a:t>Here are the latest </a:t>
            </a:r>
            <a:r>
              <a:rPr lang="en-US" dirty="0" smtClean="0"/>
              <a:t>Average </a:t>
            </a:r>
            <a:r>
              <a:rPr lang="en-US" dirty="0"/>
              <a:t>1-year survival (the metric all programs are judged by) is 90% and 80% at </a:t>
            </a:r>
            <a:r>
              <a:rPr lang="en-US" dirty="0" smtClean="0"/>
              <a:t>5-years, showing that LT results</a:t>
            </a:r>
            <a:r>
              <a:rPr lang="en-US" baseline="0" dirty="0" smtClean="0"/>
              <a:t> in good patient outcomes and saves lives</a:t>
            </a:r>
            <a:endParaRPr lang="en-US" dirty="0"/>
          </a:p>
        </p:txBody>
      </p:sp>
      <p:sp>
        <p:nvSpPr>
          <p:cNvPr id="4" name="Slide Number Placeholder 3"/>
          <p:cNvSpPr>
            <a:spLocks noGrp="1"/>
          </p:cNvSpPr>
          <p:nvPr>
            <p:ph type="sldNum" sz="quarter" idx="5"/>
          </p:nvPr>
        </p:nvSpPr>
        <p:spPr/>
        <p:txBody>
          <a:bodyPr/>
          <a:lstStyle/>
          <a:p>
            <a:fld id="{7E9CBD1A-3D3C-634E-A619-40CEEE783C40}" type="slidenum">
              <a:rPr lang="en-US" smtClean="0"/>
              <a:t>26</a:t>
            </a:fld>
            <a:endParaRPr lang="en-US"/>
          </a:p>
        </p:txBody>
      </p:sp>
    </p:spTree>
    <p:extLst>
      <p:ext uri="{BB962C8B-B14F-4D97-AF65-F5344CB8AC3E}">
        <p14:creationId xmlns:p14="http://schemas.microsoft.com/office/powerpoint/2010/main" val="306616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want to take a minute</a:t>
            </a:r>
            <a:r>
              <a:rPr lang="en-US" baseline="0" dirty="0" smtClean="0"/>
              <a:t> to highlight how LT in the US continues to evolve…</a:t>
            </a:r>
          </a:p>
          <a:p>
            <a:endParaRPr lang="en-US" baseline="0" dirty="0" smtClean="0"/>
          </a:p>
          <a:p>
            <a:r>
              <a:rPr lang="en-US" baseline="0" dirty="0" smtClean="0"/>
              <a:t>As I mentioned earlier, the revolution in HCV treatment has resulted in less HCV cirrhosis and we are definitely seeing that here.</a:t>
            </a:r>
          </a:p>
          <a:p>
            <a:endParaRPr lang="en-US" baseline="0" dirty="0"/>
          </a:p>
          <a:p>
            <a:r>
              <a:rPr lang="en-US" baseline="0" dirty="0" smtClean="0"/>
              <a:t>In parallel, the rise in ETOH liver disease in general has resulted in an increase in LT for ETOH liver disease.  That has also been facilitated by changes in center attitudes, particularly to ETOH hepatitis.</a:t>
            </a:r>
          </a:p>
          <a:p>
            <a:endParaRPr lang="en-US" baseline="0" dirty="0" smtClean="0"/>
          </a:p>
          <a:p>
            <a:r>
              <a:rPr lang="en-US" baseline="0" dirty="0" smtClean="0"/>
              <a:t>Finally, under “other” you can see another sharp uptick and that mostly represents NASH</a:t>
            </a:r>
          </a:p>
        </p:txBody>
      </p:sp>
      <p:sp>
        <p:nvSpPr>
          <p:cNvPr id="4" name="Slide Number Placeholder 3"/>
          <p:cNvSpPr>
            <a:spLocks noGrp="1"/>
          </p:cNvSpPr>
          <p:nvPr>
            <p:ph type="sldNum" sz="quarter" idx="5"/>
          </p:nvPr>
        </p:nvSpPr>
        <p:spPr/>
        <p:txBody>
          <a:bodyPr/>
          <a:lstStyle/>
          <a:p>
            <a:fld id="{7E9CBD1A-3D3C-634E-A619-40CEEE783C40}" type="slidenum">
              <a:rPr lang="en-US" smtClean="0"/>
              <a:t>27</a:t>
            </a:fld>
            <a:endParaRPr lang="en-US"/>
          </a:p>
        </p:txBody>
      </p:sp>
    </p:spTree>
    <p:extLst>
      <p:ext uri="{BB962C8B-B14F-4D97-AF65-F5344CB8AC3E}">
        <p14:creationId xmlns:p14="http://schemas.microsoft.com/office/powerpoint/2010/main" val="385036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should patients</a:t>
            </a:r>
            <a:r>
              <a:rPr lang="en-US" baseline="0" dirty="0" smtClean="0"/>
              <a:t> with cirrhosis be referred to a LT center?</a:t>
            </a:r>
            <a:endParaRPr lang="en-US" dirty="0"/>
          </a:p>
        </p:txBody>
      </p:sp>
      <p:sp>
        <p:nvSpPr>
          <p:cNvPr id="4" name="Slide Number Placeholder 3"/>
          <p:cNvSpPr>
            <a:spLocks noGrp="1"/>
          </p:cNvSpPr>
          <p:nvPr>
            <p:ph type="sldNum" sz="quarter" idx="5"/>
          </p:nvPr>
        </p:nvSpPr>
        <p:spPr/>
        <p:txBody>
          <a:bodyPr/>
          <a:lstStyle/>
          <a:p>
            <a:fld id="{7E9CBD1A-3D3C-634E-A619-40CEEE783C40}" type="slidenum">
              <a:rPr lang="en-US" smtClean="0"/>
              <a:t>28</a:t>
            </a:fld>
            <a:endParaRPr lang="en-US"/>
          </a:p>
        </p:txBody>
      </p:sp>
    </p:spTree>
    <p:extLst>
      <p:ext uri="{BB962C8B-B14F-4D97-AF65-F5344CB8AC3E}">
        <p14:creationId xmlns:p14="http://schemas.microsoft.com/office/powerpoint/2010/main" val="251215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CEE2-1241-6C4B-A501-EF13DB89096C}" type="slidenum">
              <a:rPr lang="en-US" smtClean="0"/>
              <a:t>30</a:t>
            </a:fld>
            <a:endParaRPr lang="en-US"/>
          </a:p>
        </p:txBody>
      </p:sp>
    </p:spTree>
    <p:extLst>
      <p:ext uri="{BB962C8B-B14F-4D97-AF65-F5344CB8AC3E}">
        <p14:creationId xmlns:p14="http://schemas.microsoft.com/office/powerpoint/2010/main" val="100717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3CEE2-1241-6C4B-A501-EF13DB89096C}" type="slidenum">
              <a:rPr lang="en-US" smtClean="0"/>
              <a:t>2</a:t>
            </a:fld>
            <a:endParaRPr lang="en-US"/>
          </a:p>
        </p:txBody>
      </p:sp>
    </p:spTree>
    <p:extLst>
      <p:ext uri="{BB962C8B-B14F-4D97-AF65-F5344CB8AC3E}">
        <p14:creationId xmlns:p14="http://schemas.microsoft.com/office/powerpoint/2010/main" val="199313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3CEE2-1241-6C4B-A501-EF13DB89096C}" type="slidenum">
              <a:rPr lang="en-US" smtClean="0"/>
              <a:t>6</a:t>
            </a:fld>
            <a:endParaRPr lang="en-US"/>
          </a:p>
        </p:txBody>
      </p:sp>
    </p:spTree>
    <p:extLst>
      <p:ext uri="{BB962C8B-B14F-4D97-AF65-F5344CB8AC3E}">
        <p14:creationId xmlns:p14="http://schemas.microsoft.com/office/powerpoint/2010/main" val="141580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Thrombocytopenia- hematologist,</a:t>
            </a:r>
            <a:r>
              <a:rPr lang="en-US" baseline="0" dirty="0"/>
              <a:t> bone marrow, “ITP”</a:t>
            </a:r>
            <a:endParaRPr lang="en-US" dirty="0"/>
          </a:p>
        </p:txBody>
      </p:sp>
      <p:sp>
        <p:nvSpPr>
          <p:cNvPr id="4" name="Slide Number Placeholder 3"/>
          <p:cNvSpPr>
            <a:spLocks noGrp="1"/>
          </p:cNvSpPr>
          <p:nvPr>
            <p:ph type="sldNum" sz="quarter" idx="10"/>
          </p:nvPr>
        </p:nvSpPr>
        <p:spPr/>
        <p:txBody>
          <a:bodyPr/>
          <a:lstStyle/>
          <a:p>
            <a:fld id="{63D3CEE2-1241-6C4B-A501-EF13DB89096C}" type="slidenum">
              <a:rPr lang="en-US" smtClean="0"/>
              <a:t>8</a:t>
            </a:fld>
            <a:endParaRPr lang="en-US"/>
          </a:p>
        </p:txBody>
      </p:sp>
    </p:spTree>
    <p:extLst>
      <p:ext uri="{BB962C8B-B14F-4D97-AF65-F5344CB8AC3E}">
        <p14:creationId xmlns:p14="http://schemas.microsoft.com/office/powerpoint/2010/main" val="60471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survival curves from an old </a:t>
            </a:r>
            <a:r>
              <a:rPr lang="en-US" dirty="0"/>
              <a:t>Meta-analysis.  This</a:t>
            </a:r>
            <a:r>
              <a:rPr lang="en-US" baseline="0" dirty="0"/>
              <a:t> is the paper that came up in board review earlier this morning.</a:t>
            </a:r>
          </a:p>
          <a:p>
            <a:endParaRPr lang="en-US" baseline="0" dirty="0"/>
          </a:p>
          <a:p>
            <a:r>
              <a:rPr lang="en-US" dirty="0"/>
              <a:t>What</a:t>
            </a:r>
            <a:r>
              <a:rPr lang="en-US" baseline="0" dirty="0"/>
              <a:t> you can see here is that the majority of patients who presents with compensated disease do OK over time and those with decompensated do not.</a:t>
            </a:r>
            <a:endParaRPr lang="en-US" dirty="0"/>
          </a:p>
          <a:p>
            <a:endParaRPr lang="en-US" dirty="0"/>
          </a:p>
          <a:p>
            <a:r>
              <a:rPr lang="en-US" dirty="0"/>
              <a:t>Panel B is when you stay in the same group that you presented with, so if you meet someone and they are compensated and they remain compensated, their survival is really good.  </a:t>
            </a:r>
          </a:p>
        </p:txBody>
      </p:sp>
      <p:sp>
        <p:nvSpPr>
          <p:cNvPr id="4" name="Slide Number Placeholder 3"/>
          <p:cNvSpPr>
            <a:spLocks noGrp="1"/>
          </p:cNvSpPr>
          <p:nvPr>
            <p:ph type="sldNum" sz="quarter" idx="5"/>
          </p:nvPr>
        </p:nvSpPr>
        <p:spPr/>
        <p:txBody>
          <a:bodyPr/>
          <a:lstStyle/>
          <a:p>
            <a:fld id="{7E9CBD1A-3D3C-634E-A619-40CEEE783C40}" type="slidenum">
              <a:rPr lang="en-US" smtClean="0"/>
              <a:t>11</a:t>
            </a:fld>
            <a:endParaRPr lang="en-US"/>
          </a:p>
        </p:txBody>
      </p:sp>
    </p:spTree>
    <p:extLst>
      <p:ext uri="{BB962C8B-B14F-4D97-AF65-F5344CB8AC3E}">
        <p14:creationId xmlns:p14="http://schemas.microsoft.com/office/powerpoint/2010/main" val="32017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similar data in a different form.  What I was taught as a fellow by Nick </a:t>
            </a:r>
            <a:r>
              <a:rPr lang="en-US" dirty="0" err="1"/>
              <a:t>Ferrentino</a:t>
            </a:r>
            <a:r>
              <a:rPr lang="en-US" dirty="0"/>
              <a:t>, and data</a:t>
            </a:r>
            <a:r>
              <a:rPr lang="en-US" baseline="0" dirty="0"/>
              <a:t> that I still use to this day when counseling my patients, </a:t>
            </a:r>
            <a:r>
              <a:rPr lang="en-US" dirty="0"/>
              <a:t>although this is probably slightly different now that HCV is treatable</a:t>
            </a:r>
          </a:p>
          <a:p>
            <a:endParaRPr lang="en-US" dirty="0"/>
          </a:p>
          <a:p>
            <a:r>
              <a:rPr lang="en-US" dirty="0"/>
              <a:t>That is why we transplant patients with cirrhosis- it helps to alter the natural history of decomp cirrhosis</a:t>
            </a:r>
          </a:p>
        </p:txBody>
      </p:sp>
      <p:sp>
        <p:nvSpPr>
          <p:cNvPr id="4" name="Slide Number Placeholder 3"/>
          <p:cNvSpPr>
            <a:spLocks noGrp="1"/>
          </p:cNvSpPr>
          <p:nvPr>
            <p:ph type="sldNum" sz="quarter" idx="5"/>
          </p:nvPr>
        </p:nvSpPr>
        <p:spPr/>
        <p:txBody>
          <a:bodyPr/>
          <a:lstStyle/>
          <a:p>
            <a:fld id="{7E9CBD1A-3D3C-634E-A619-40CEEE783C40}" type="slidenum">
              <a:rPr lang="en-US" smtClean="0"/>
              <a:t>12</a:t>
            </a:fld>
            <a:endParaRPr lang="en-US"/>
          </a:p>
        </p:txBody>
      </p:sp>
    </p:spTree>
    <p:extLst>
      <p:ext uri="{BB962C8B-B14F-4D97-AF65-F5344CB8AC3E}">
        <p14:creationId xmlns:p14="http://schemas.microsoft.com/office/powerpoint/2010/main" val="331052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 me is another argument why we should be considering sending our patients for LT evaluation.  </a:t>
            </a:r>
          </a:p>
          <a:p>
            <a:endParaRPr lang="en-US" dirty="0"/>
          </a:p>
          <a:p>
            <a:r>
              <a:rPr lang="en-US" dirty="0"/>
              <a:t>Lifetime risk of colon cancer is ~4%</a:t>
            </a:r>
          </a:p>
        </p:txBody>
      </p:sp>
      <p:sp>
        <p:nvSpPr>
          <p:cNvPr id="4" name="Slide Number Placeholder 3"/>
          <p:cNvSpPr>
            <a:spLocks noGrp="1"/>
          </p:cNvSpPr>
          <p:nvPr>
            <p:ph type="sldNum" sz="quarter" idx="5"/>
          </p:nvPr>
        </p:nvSpPr>
        <p:spPr/>
        <p:txBody>
          <a:bodyPr/>
          <a:lstStyle/>
          <a:p>
            <a:fld id="{7E9CBD1A-3D3C-634E-A619-40CEEE783C40}" type="slidenum">
              <a:rPr lang="en-US" smtClean="0"/>
              <a:t>15</a:t>
            </a:fld>
            <a:endParaRPr lang="en-US"/>
          </a:p>
        </p:txBody>
      </p:sp>
    </p:spTree>
    <p:extLst>
      <p:ext uri="{BB962C8B-B14F-4D97-AF65-F5344CB8AC3E}">
        <p14:creationId xmlns:p14="http://schemas.microsoft.com/office/powerpoint/2010/main" val="190384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AFP discovered in 1963!</a:t>
            </a:r>
          </a:p>
          <a:p>
            <a:r>
              <a:rPr lang="en-US" dirty="0"/>
              <a:t>AFP-L3%- lens culinary agglutinin-reactive fraction of AFP</a:t>
            </a:r>
          </a:p>
          <a:p>
            <a:r>
              <a:rPr lang="en-US" dirty="0"/>
              <a:t>DCP- des-gamma-carboxy prothrombin</a:t>
            </a:r>
          </a:p>
        </p:txBody>
      </p:sp>
      <p:sp>
        <p:nvSpPr>
          <p:cNvPr id="4" name="Slide Number Placeholder 3"/>
          <p:cNvSpPr>
            <a:spLocks noGrp="1"/>
          </p:cNvSpPr>
          <p:nvPr>
            <p:ph type="sldNum" sz="quarter" idx="5"/>
          </p:nvPr>
        </p:nvSpPr>
        <p:spPr/>
        <p:txBody>
          <a:bodyPr/>
          <a:lstStyle/>
          <a:p>
            <a:fld id="{63D3CEE2-1241-6C4B-A501-EF13DB89096C}" type="slidenum">
              <a:rPr lang="en-US" smtClean="0"/>
              <a:t>16</a:t>
            </a:fld>
            <a:endParaRPr lang="en-US"/>
          </a:p>
        </p:txBody>
      </p:sp>
    </p:spTree>
    <p:extLst>
      <p:ext uri="{BB962C8B-B14F-4D97-AF65-F5344CB8AC3E}">
        <p14:creationId xmlns:p14="http://schemas.microsoft.com/office/powerpoint/2010/main" val="57019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Decompensated- everyone agrees to do EGD on all patients with decomp disease</a:t>
            </a:r>
          </a:p>
        </p:txBody>
      </p:sp>
      <p:sp>
        <p:nvSpPr>
          <p:cNvPr id="4" name="Slide Number Placeholder 3"/>
          <p:cNvSpPr>
            <a:spLocks noGrp="1"/>
          </p:cNvSpPr>
          <p:nvPr>
            <p:ph type="sldNum" sz="quarter" idx="5"/>
          </p:nvPr>
        </p:nvSpPr>
        <p:spPr/>
        <p:txBody>
          <a:bodyPr/>
          <a:lstStyle/>
          <a:p>
            <a:fld id="{63D3CEE2-1241-6C4B-A501-EF13DB89096C}" type="slidenum">
              <a:rPr lang="en-US" smtClean="0"/>
              <a:t>19</a:t>
            </a:fld>
            <a:endParaRPr lang="en-US"/>
          </a:p>
        </p:txBody>
      </p:sp>
    </p:spTree>
    <p:extLst>
      <p:ext uri="{BB962C8B-B14F-4D97-AF65-F5344CB8AC3E}">
        <p14:creationId xmlns:p14="http://schemas.microsoft.com/office/powerpoint/2010/main" val="141596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HD-title-maroon.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787400"/>
            <a:ext cx="10668000" cy="1143000"/>
          </a:xfrm>
        </p:spPr>
        <p:txBody>
          <a:bodyPr/>
          <a:lstStyle>
            <a:lvl1pPr algn="l">
              <a:defRPr>
                <a:solidFill>
                  <a:srgbClr val="7A0019"/>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hasCustomPrompt="1"/>
          </p:nvPr>
        </p:nvSpPr>
        <p:spPr>
          <a:xfrm>
            <a:off x="914400" y="2921000"/>
            <a:ext cx="10668000" cy="609600"/>
          </a:xfrm>
        </p:spPr>
        <p:txBody>
          <a:bodyPr/>
          <a:lstStyle>
            <a:lvl1pPr marL="0" indent="0">
              <a:buNone/>
              <a:defRPr sz="2400">
                <a:solidFill>
                  <a:schemeClr val="tx1">
                    <a:lumMod val="65000"/>
                    <a:lumOff val="35000"/>
                  </a:schemeClr>
                </a:solidFill>
              </a:defRPr>
            </a:lvl1pPr>
            <a:lvl2pPr marL="457250" indent="0">
              <a:buNone/>
              <a:defRPr sz="2400">
                <a:solidFill>
                  <a:srgbClr val="FFFFFF"/>
                </a:solidFill>
              </a:defRPr>
            </a:lvl2pPr>
            <a:lvl3pPr marL="914498" indent="0">
              <a:buNone/>
              <a:defRPr sz="2400">
                <a:solidFill>
                  <a:srgbClr val="FFFFFF"/>
                </a:solidFill>
              </a:defRPr>
            </a:lvl3pPr>
            <a:lvl4pPr marL="1371748" indent="0">
              <a:buNone/>
              <a:defRPr sz="2400">
                <a:solidFill>
                  <a:srgbClr val="FFFFFF"/>
                </a:solidFill>
              </a:defRPr>
            </a:lvl4pPr>
            <a:lvl5pPr marL="1828998" indent="0">
              <a:buNone/>
              <a:defRPr sz="2400">
                <a:solidFill>
                  <a:srgbClr val="FFFFFF"/>
                </a:solidFill>
              </a:defRPr>
            </a:lvl5pPr>
          </a:lstStyle>
          <a:p>
            <a:pPr lvl="0"/>
            <a:r>
              <a:rPr lang="en-US" dirty="0"/>
              <a:t>Presenter/unit/department name</a:t>
            </a:r>
          </a:p>
        </p:txBody>
      </p:sp>
      <p:sp>
        <p:nvSpPr>
          <p:cNvPr id="10" name="Text Placeholder 9"/>
          <p:cNvSpPr>
            <a:spLocks noGrp="1"/>
          </p:cNvSpPr>
          <p:nvPr>
            <p:ph type="body" sz="quarter" idx="12" hasCustomPrompt="1"/>
          </p:nvPr>
        </p:nvSpPr>
        <p:spPr>
          <a:xfrm>
            <a:off x="914400" y="3530600"/>
            <a:ext cx="10668000" cy="508000"/>
          </a:xfrm>
        </p:spPr>
        <p:txBody>
          <a:bodyPr/>
          <a:lstStyle>
            <a:lvl1pPr marL="0" indent="0">
              <a:buNone/>
              <a:defRPr sz="1600">
                <a:solidFill>
                  <a:schemeClr val="tx1">
                    <a:lumMod val="65000"/>
                    <a:lumOff val="35000"/>
                  </a:schemeClr>
                </a:solidFill>
              </a:defRPr>
            </a:lvl1pPr>
            <a:lvl2pPr marL="457250" indent="0">
              <a:buNone/>
              <a:defRPr sz="1600">
                <a:solidFill>
                  <a:srgbClr val="FFFFFF"/>
                </a:solidFill>
              </a:defRPr>
            </a:lvl2pPr>
            <a:lvl3pPr marL="914498" indent="0">
              <a:buNone/>
              <a:defRPr sz="1600">
                <a:solidFill>
                  <a:srgbClr val="FFFFFF"/>
                </a:solidFill>
              </a:defRPr>
            </a:lvl3pPr>
            <a:lvl4pPr marL="1371748" indent="0">
              <a:buNone/>
              <a:defRPr sz="1600">
                <a:solidFill>
                  <a:srgbClr val="FFFFFF"/>
                </a:solidFill>
              </a:defRPr>
            </a:lvl4pPr>
            <a:lvl5pPr marL="1828998" indent="0">
              <a:buNone/>
              <a:defRPr sz="1600">
                <a:solidFill>
                  <a:srgbClr val="FFFFFF"/>
                </a:solidFill>
              </a:defRPr>
            </a:lvl5pPr>
          </a:lstStyle>
          <a:p>
            <a:pPr lvl="0"/>
            <a:r>
              <a:rPr lang="en-US" dirty="0"/>
              <a:t>Date</a:t>
            </a:r>
          </a:p>
        </p:txBody>
      </p:sp>
      <p:pic>
        <p:nvPicPr>
          <p:cNvPr id="3" name="graphics_HD-title-maroon.png" descr="/Users/ranja/Documents/5-resources/ppt/2018 ppt-with R/new/working files/graphics_HD-title-maroon.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0" y="5013960"/>
            <a:ext cx="12192000" cy="1844040"/>
          </a:xfrm>
          <a:prstGeom prst="rect">
            <a:avLst/>
          </a:prstGeom>
        </p:spPr>
      </p:pic>
    </p:spTree>
    <p:extLst>
      <p:ext uri="{BB962C8B-B14F-4D97-AF65-F5344CB8AC3E}">
        <p14:creationId xmlns:p14="http://schemas.microsoft.com/office/powerpoint/2010/main" val="20468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25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304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71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22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0" i="0" cap="none"/>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50" indent="0">
              <a:buNone/>
              <a:defRPr sz="1867"/>
            </a:lvl2pPr>
            <a:lvl3pPr marL="914498" indent="0">
              <a:buNone/>
              <a:defRPr sz="1600"/>
            </a:lvl3pPr>
            <a:lvl4pPr marL="1371748" indent="0">
              <a:buNone/>
              <a:defRPr sz="1467"/>
            </a:lvl4pPr>
            <a:lvl5pPr marL="1828998" indent="0">
              <a:buNone/>
              <a:defRPr sz="1467"/>
            </a:lvl5pPr>
            <a:lvl6pPr marL="2286248" indent="0">
              <a:buNone/>
              <a:defRPr sz="1467"/>
            </a:lvl6pPr>
            <a:lvl7pPr marL="2743497" indent="0">
              <a:buNone/>
              <a:defRPr sz="1467"/>
            </a:lvl7pPr>
            <a:lvl8pPr marL="3200747" indent="0">
              <a:buNone/>
              <a:defRPr sz="1467"/>
            </a:lvl8pPr>
            <a:lvl9pPr marL="3657997" indent="0">
              <a:buNone/>
              <a:defRPr sz="1467"/>
            </a:lvl9pPr>
          </a:lstStyle>
          <a:p>
            <a:pPr lvl="0"/>
            <a:r>
              <a:rPr lang="en-US"/>
              <a:t>Edit Master text styles</a:t>
            </a:r>
          </a:p>
        </p:txBody>
      </p:sp>
    </p:spTree>
    <p:extLst>
      <p:ext uri="{BB962C8B-B14F-4D97-AF65-F5344CB8AC3E}">
        <p14:creationId xmlns:p14="http://schemas.microsoft.com/office/powerpoint/2010/main" val="336079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752600"/>
            <a:ext cx="5080000" cy="39624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39624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1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50" indent="0">
              <a:buNone/>
              <a:defRPr sz="2000" b="1"/>
            </a:lvl2pPr>
            <a:lvl3pPr marL="914498" indent="0">
              <a:buNone/>
              <a:defRPr sz="1867" b="1"/>
            </a:lvl3pPr>
            <a:lvl4pPr marL="1371748" indent="0">
              <a:buNone/>
              <a:defRPr sz="1600" b="1"/>
            </a:lvl4pPr>
            <a:lvl5pPr marL="1828998" indent="0">
              <a:buNone/>
              <a:defRPr sz="1600" b="1"/>
            </a:lvl5pPr>
            <a:lvl6pPr marL="2286248" indent="0">
              <a:buNone/>
              <a:defRPr sz="1600" b="1"/>
            </a:lvl6pPr>
            <a:lvl7pPr marL="2743497" indent="0">
              <a:buNone/>
              <a:defRPr sz="1600" b="1"/>
            </a:lvl7pPr>
            <a:lvl8pPr marL="3200747" indent="0">
              <a:buNone/>
              <a:defRPr sz="1600" b="1"/>
            </a:lvl8pPr>
            <a:lvl9pPr marL="3657997"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2400" b="1"/>
            </a:lvl1pPr>
            <a:lvl2pPr marL="457250" indent="0">
              <a:buNone/>
              <a:defRPr sz="2000" b="1"/>
            </a:lvl2pPr>
            <a:lvl3pPr marL="914498" indent="0">
              <a:buNone/>
              <a:defRPr sz="1867" b="1"/>
            </a:lvl3pPr>
            <a:lvl4pPr marL="1371748" indent="0">
              <a:buNone/>
              <a:defRPr sz="1600" b="1"/>
            </a:lvl4pPr>
            <a:lvl5pPr marL="1828998" indent="0">
              <a:buNone/>
              <a:defRPr sz="1600" b="1"/>
            </a:lvl5pPr>
            <a:lvl6pPr marL="2286248" indent="0">
              <a:buNone/>
              <a:defRPr sz="1600" b="1"/>
            </a:lvl6pPr>
            <a:lvl7pPr marL="2743497" indent="0">
              <a:buNone/>
              <a:defRPr sz="1600" b="1"/>
            </a:lvl7pPr>
            <a:lvl8pPr marL="3200747" indent="0">
              <a:buNone/>
              <a:defRPr sz="1600" b="1"/>
            </a:lvl8pPr>
            <a:lvl9pPr marL="3657997"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86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799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9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3"/>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67"/>
            </a:lvl1pPr>
            <a:lvl2pPr marL="457250" indent="0">
              <a:buNone/>
              <a:defRPr sz="1200"/>
            </a:lvl2pPr>
            <a:lvl3pPr marL="914498" indent="0">
              <a:buNone/>
              <a:defRPr sz="1067"/>
            </a:lvl3pPr>
            <a:lvl4pPr marL="1371748" indent="0">
              <a:buNone/>
              <a:defRPr sz="933"/>
            </a:lvl4pPr>
            <a:lvl5pPr marL="1828998" indent="0">
              <a:buNone/>
              <a:defRPr sz="933"/>
            </a:lvl5pPr>
            <a:lvl6pPr marL="2286248" indent="0">
              <a:buNone/>
              <a:defRPr sz="933"/>
            </a:lvl6pPr>
            <a:lvl7pPr marL="2743497" indent="0">
              <a:buNone/>
              <a:defRPr sz="933"/>
            </a:lvl7pPr>
            <a:lvl8pPr marL="3200747" indent="0">
              <a:buNone/>
              <a:defRPr sz="933"/>
            </a:lvl8pPr>
            <a:lvl9pPr marL="3657997" indent="0">
              <a:buNone/>
              <a:defRPr sz="933"/>
            </a:lvl9pPr>
          </a:lstStyle>
          <a:p>
            <a:pPr lvl="0"/>
            <a:r>
              <a:rPr lang="en-US"/>
              <a:t>Edit Master text styles</a:t>
            </a:r>
          </a:p>
        </p:txBody>
      </p:sp>
    </p:spTree>
    <p:extLst>
      <p:ext uri="{BB962C8B-B14F-4D97-AF65-F5344CB8AC3E}">
        <p14:creationId xmlns:p14="http://schemas.microsoft.com/office/powerpoint/2010/main" val="134110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50" indent="0">
              <a:buNone/>
              <a:defRPr sz="2800"/>
            </a:lvl2pPr>
            <a:lvl3pPr marL="914498" indent="0">
              <a:buNone/>
              <a:defRPr sz="2400"/>
            </a:lvl3pPr>
            <a:lvl4pPr marL="1371748" indent="0">
              <a:buNone/>
              <a:defRPr sz="2000"/>
            </a:lvl4pPr>
            <a:lvl5pPr marL="1828998" indent="0">
              <a:buNone/>
              <a:defRPr sz="2000"/>
            </a:lvl5pPr>
            <a:lvl6pPr marL="2286248" indent="0">
              <a:buNone/>
              <a:defRPr sz="2000"/>
            </a:lvl6pPr>
            <a:lvl7pPr marL="2743497" indent="0">
              <a:buNone/>
              <a:defRPr sz="2000"/>
            </a:lvl7pPr>
            <a:lvl8pPr marL="3200747" indent="0">
              <a:buNone/>
              <a:defRPr sz="2000"/>
            </a:lvl8pPr>
            <a:lvl9pPr marL="3657997"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67"/>
            </a:lvl1pPr>
            <a:lvl2pPr marL="457250" indent="0">
              <a:buNone/>
              <a:defRPr sz="1200"/>
            </a:lvl2pPr>
            <a:lvl3pPr marL="914498" indent="0">
              <a:buNone/>
              <a:defRPr sz="1067"/>
            </a:lvl3pPr>
            <a:lvl4pPr marL="1371748" indent="0">
              <a:buNone/>
              <a:defRPr sz="933"/>
            </a:lvl4pPr>
            <a:lvl5pPr marL="1828998" indent="0">
              <a:buNone/>
              <a:defRPr sz="933"/>
            </a:lvl5pPr>
            <a:lvl6pPr marL="2286248" indent="0">
              <a:buNone/>
              <a:defRPr sz="933"/>
            </a:lvl6pPr>
            <a:lvl7pPr marL="2743497" indent="0">
              <a:buNone/>
              <a:defRPr sz="933"/>
            </a:lvl7pPr>
            <a:lvl8pPr marL="3200747" indent="0">
              <a:buNone/>
              <a:defRPr sz="933"/>
            </a:lvl8pPr>
            <a:lvl9pPr marL="3657997" indent="0">
              <a:buNone/>
              <a:defRPr sz="933"/>
            </a:lvl9pPr>
          </a:lstStyle>
          <a:p>
            <a:pPr lvl="0"/>
            <a:r>
              <a:rPr lang="en-US"/>
              <a:t>Edit Master text styles</a:t>
            </a:r>
          </a:p>
        </p:txBody>
      </p:sp>
    </p:spTree>
    <p:extLst>
      <p:ext uri="{BB962C8B-B14F-4D97-AF65-F5344CB8AC3E}">
        <p14:creationId xmlns:p14="http://schemas.microsoft.com/office/powerpoint/2010/main" val="119778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Users/ranja/Documents/5-resources/ppt/2018%20ppt-with%20R/new/working%20files/graphics_HD-M-maroon.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752600"/>
            <a:ext cx="1036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s_HD-M-maroon.png" descr="/Users/ranja/Documents/5-resources/ppt/2018 ppt-with R/new/working files/graphics_HD-M-maroon.png"/>
          <p:cNvPicPr>
            <a:picLocks noChangeAspect="1"/>
          </p:cNvPicPr>
          <p:nvPr userDrawn="1"/>
        </p:nvPicPr>
        <p:blipFill>
          <a:blip r:embed="rId13" r:link="rId14" cstate="print">
            <a:extLst>
              <a:ext uri="{28A0092B-C50C-407E-A947-70E740481C1C}">
                <a14:useLocalDpi xmlns:a14="http://schemas.microsoft.com/office/drawing/2010/main"/>
              </a:ext>
            </a:extLst>
          </a:blip>
          <a:stretch>
            <a:fillRect/>
          </a:stretch>
        </p:blipFill>
        <p:spPr>
          <a:xfrm>
            <a:off x="0" y="6469381"/>
            <a:ext cx="12192000" cy="388620"/>
          </a:xfrm>
          <a:prstGeom prst="rect">
            <a:avLst/>
          </a:prstGeom>
        </p:spPr>
      </p:pic>
    </p:spTree>
    <p:extLst>
      <p:ext uri="{BB962C8B-B14F-4D97-AF65-F5344CB8AC3E}">
        <p14:creationId xmlns:p14="http://schemas.microsoft.com/office/powerpoint/2010/main" val="378194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5pPr>
      <a:lvl6pPr marL="457250"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6pPr>
      <a:lvl7pPr marL="91449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7pPr>
      <a:lvl8pPr marL="137174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8pPr>
      <a:lvl9pPr marL="182899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9pPr>
    </p:titleStyle>
    <p:body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457250" rtl="0" eaLnBrk="1" latinLnBrk="0" hangingPunct="1">
        <a:defRPr sz="1867" kern="1200">
          <a:solidFill>
            <a:schemeClr val="tx1"/>
          </a:solidFill>
          <a:latin typeface="+mn-lt"/>
          <a:ea typeface="+mn-ea"/>
          <a:cs typeface="+mn-cs"/>
        </a:defRPr>
      </a:lvl1pPr>
      <a:lvl2pPr marL="457250" algn="l" defTabSz="457250" rtl="0" eaLnBrk="1" latinLnBrk="0" hangingPunct="1">
        <a:defRPr sz="1867" kern="1200">
          <a:solidFill>
            <a:schemeClr val="tx1"/>
          </a:solidFill>
          <a:latin typeface="+mn-lt"/>
          <a:ea typeface="+mn-ea"/>
          <a:cs typeface="+mn-cs"/>
        </a:defRPr>
      </a:lvl2pPr>
      <a:lvl3pPr marL="914498" algn="l" defTabSz="457250" rtl="0" eaLnBrk="1" latinLnBrk="0" hangingPunct="1">
        <a:defRPr sz="1867" kern="1200">
          <a:solidFill>
            <a:schemeClr val="tx1"/>
          </a:solidFill>
          <a:latin typeface="+mn-lt"/>
          <a:ea typeface="+mn-ea"/>
          <a:cs typeface="+mn-cs"/>
        </a:defRPr>
      </a:lvl3pPr>
      <a:lvl4pPr marL="1371748" algn="l" defTabSz="457250" rtl="0" eaLnBrk="1" latinLnBrk="0" hangingPunct="1">
        <a:defRPr sz="1867" kern="1200">
          <a:solidFill>
            <a:schemeClr val="tx1"/>
          </a:solidFill>
          <a:latin typeface="+mn-lt"/>
          <a:ea typeface="+mn-ea"/>
          <a:cs typeface="+mn-cs"/>
        </a:defRPr>
      </a:lvl4pPr>
      <a:lvl5pPr marL="1828998" algn="l" defTabSz="457250" rtl="0" eaLnBrk="1" latinLnBrk="0" hangingPunct="1">
        <a:defRPr sz="1867" kern="1200">
          <a:solidFill>
            <a:schemeClr val="tx1"/>
          </a:solidFill>
          <a:latin typeface="+mn-lt"/>
          <a:ea typeface="+mn-ea"/>
          <a:cs typeface="+mn-cs"/>
        </a:defRPr>
      </a:lvl5pPr>
      <a:lvl6pPr marL="2286248" algn="l" defTabSz="457250" rtl="0" eaLnBrk="1" latinLnBrk="0" hangingPunct="1">
        <a:defRPr sz="1867" kern="1200">
          <a:solidFill>
            <a:schemeClr val="tx1"/>
          </a:solidFill>
          <a:latin typeface="+mn-lt"/>
          <a:ea typeface="+mn-ea"/>
          <a:cs typeface="+mn-cs"/>
        </a:defRPr>
      </a:lvl6pPr>
      <a:lvl7pPr marL="2743497" algn="l" defTabSz="457250" rtl="0" eaLnBrk="1" latinLnBrk="0" hangingPunct="1">
        <a:defRPr sz="1867" kern="1200">
          <a:solidFill>
            <a:schemeClr val="tx1"/>
          </a:solidFill>
          <a:latin typeface="+mn-lt"/>
          <a:ea typeface="+mn-ea"/>
          <a:cs typeface="+mn-cs"/>
        </a:defRPr>
      </a:lvl7pPr>
      <a:lvl8pPr marL="3200747" algn="l" defTabSz="457250" rtl="0" eaLnBrk="1" latinLnBrk="0" hangingPunct="1">
        <a:defRPr sz="1867" kern="1200">
          <a:solidFill>
            <a:schemeClr val="tx1"/>
          </a:solidFill>
          <a:latin typeface="+mn-lt"/>
          <a:ea typeface="+mn-ea"/>
          <a:cs typeface="+mn-cs"/>
        </a:defRPr>
      </a:lvl8pPr>
      <a:lvl9pPr marL="3657997" algn="l" defTabSz="457250"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dcalc.com/calc/10175/evendo-score-esophageal-varices#eviden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970B40E-63AA-650A-AEE6-8021149CDC2C}"/>
              </a:ext>
            </a:extLst>
          </p:cNvPr>
          <p:cNvSpPr txBox="1">
            <a:spLocks/>
          </p:cNvSpPr>
          <p:nvPr/>
        </p:nvSpPr>
        <p:spPr bwMode="auto">
          <a:xfrm>
            <a:off x="838200" y="1929701"/>
            <a:ext cx="10515600" cy="132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ctr" anchorCtr="0" compatLnSpc="1">
            <a:prstTxWarp prst="textNoShape">
              <a:avLst/>
            </a:prstTxWarp>
            <a:noAutofit/>
          </a:bodyPr>
          <a:lstStyle>
            <a:lvl1pPr algn="l" rtl="0" eaLnBrk="1" fontAlgn="base" hangingPunct="1">
              <a:spcBef>
                <a:spcPct val="0"/>
              </a:spcBef>
              <a:spcAft>
                <a:spcPct val="0"/>
              </a:spcAft>
              <a:defRPr sz="44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5pPr>
            <a:lvl6pPr marL="457250"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6pPr>
            <a:lvl7pPr marL="91449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7pPr>
            <a:lvl8pPr marL="137174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8pPr>
            <a:lvl9pPr marL="182899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9pPr>
          </a:lstStyle>
          <a:p>
            <a:pPr algn="ctr"/>
            <a:r>
              <a:rPr lang="en-US" sz="6600" kern="0" dirty="0">
                <a:latin typeface="Calibri" panose="020F0502020204030204" pitchFamily="34" charset="0"/>
                <a:cs typeface="Calibri" panose="020F0502020204030204" pitchFamily="34" charset="0"/>
              </a:rPr>
              <a:t>Management of Cirrhosis for the Primary Care Provider</a:t>
            </a:r>
            <a:r>
              <a:rPr lang="en-US" sz="6000" kern="0" dirty="0">
                <a:latin typeface="Calibri" panose="020F0502020204030204" pitchFamily="34" charset="0"/>
                <a:cs typeface="Calibri" panose="020F0502020204030204" pitchFamily="34" charset="0"/>
              </a:rPr>
              <a:t/>
            </a:r>
            <a:br>
              <a:rPr lang="en-US" sz="6000" kern="0" dirty="0">
                <a:latin typeface="Calibri" panose="020F0502020204030204" pitchFamily="34" charset="0"/>
                <a:cs typeface="Calibri" panose="020F0502020204030204" pitchFamily="34" charset="0"/>
              </a:rPr>
            </a:br>
            <a:endParaRPr lang="en-US" sz="6000" kern="0"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3746511" y="3255264"/>
            <a:ext cx="4698979" cy="1477328"/>
          </a:xfrm>
          <a:prstGeom prst="rect">
            <a:avLst/>
          </a:prstGeom>
          <a:noFill/>
        </p:spPr>
        <p:txBody>
          <a:bodyPr wrap="none" rtlCol="0">
            <a:spAutoFit/>
          </a:bodyPr>
          <a:lstStyle/>
          <a:p>
            <a:pPr algn="ctr"/>
            <a:r>
              <a:rPr lang="en-US" sz="2600" dirty="0"/>
              <a:t>Nicholas Lim, MD</a:t>
            </a:r>
            <a:r>
              <a:rPr lang="en-US" dirty="0"/>
              <a:t/>
            </a:r>
            <a:br>
              <a:rPr lang="en-US" dirty="0"/>
            </a:br>
            <a:r>
              <a:rPr lang="en-US" sz="2000" dirty="0"/>
              <a:t>Associate Professor of Medicine</a:t>
            </a:r>
            <a:r>
              <a:rPr lang="en-US" sz="2200" dirty="0"/>
              <a:t/>
            </a:r>
            <a:br>
              <a:rPr lang="en-US" sz="2200" dirty="0"/>
            </a:br>
            <a:r>
              <a:rPr lang="en-US" sz="2200" dirty="0"/>
              <a:t>Alaska Tribal Health Webinar Series</a:t>
            </a:r>
            <a:br>
              <a:rPr lang="en-US" sz="2200" dirty="0"/>
            </a:br>
            <a:r>
              <a:rPr lang="en-US" sz="2200" dirty="0"/>
              <a:t>May 5</a:t>
            </a:r>
            <a:r>
              <a:rPr lang="en-US" sz="2200" baseline="30000" dirty="0"/>
              <a:t>th</a:t>
            </a:r>
            <a:r>
              <a:rPr lang="en-US" sz="2200" dirty="0"/>
              <a:t> 2022</a:t>
            </a:r>
          </a:p>
        </p:txBody>
      </p:sp>
    </p:spTree>
    <p:extLst>
      <p:ext uri="{BB962C8B-B14F-4D97-AF65-F5344CB8AC3E}">
        <p14:creationId xmlns:p14="http://schemas.microsoft.com/office/powerpoint/2010/main" val="169196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5B5A-56B5-AE1D-3D7B-44FF38686826}"/>
              </a:ext>
            </a:extLst>
          </p:cNvPr>
          <p:cNvSpPr>
            <a:spLocks noGrp="1"/>
          </p:cNvSpPr>
          <p:nvPr>
            <p:ph type="title"/>
          </p:nvPr>
        </p:nvSpPr>
        <p:spPr>
          <a:xfrm>
            <a:off x="1058517" y="453360"/>
            <a:ext cx="9998766" cy="1143000"/>
          </a:xfrm>
        </p:spPr>
        <p:txBody>
          <a:bodyPr>
            <a:noAutofit/>
          </a:bodyPr>
          <a:lstStyle/>
          <a:p>
            <a:pPr algn="ctr"/>
            <a:r>
              <a:rPr lang="en-US" sz="6000" dirty="0"/>
              <a:t>Natural History of Cirrhosis</a:t>
            </a:r>
          </a:p>
        </p:txBody>
      </p:sp>
      <p:graphicFrame>
        <p:nvGraphicFramePr>
          <p:cNvPr id="4" name="Content Placeholder 3">
            <a:extLst>
              <a:ext uri="{FF2B5EF4-FFF2-40B4-BE49-F238E27FC236}">
                <a16:creationId xmlns:a16="http://schemas.microsoft.com/office/drawing/2014/main" id="{F8D72541-2786-F932-7058-AE7BBEA6971B}"/>
              </a:ext>
            </a:extLst>
          </p:cNvPr>
          <p:cNvGraphicFramePr>
            <a:graphicFrameLocks noGrp="1"/>
          </p:cNvGraphicFramePr>
          <p:nvPr>
            <p:ph idx="1"/>
            <p:extLst>
              <p:ext uri="{D42A27DB-BD31-4B8C-83A1-F6EECF244321}">
                <p14:modId xmlns:p14="http://schemas.microsoft.com/office/powerpoint/2010/main" val="3014337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99D3173C-90B8-633E-58A4-FFF48B7ED439}"/>
              </a:ext>
            </a:extLst>
          </p:cNvPr>
          <p:cNvCxnSpPr/>
          <p:nvPr/>
        </p:nvCxnSpPr>
        <p:spPr>
          <a:xfrm>
            <a:off x="6061213" y="2870449"/>
            <a:ext cx="0" cy="1097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C64CF4-A472-855C-7E33-9ABB30346E75}"/>
              </a:ext>
            </a:extLst>
          </p:cNvPr>
          <p:cNvSpPr txBox="1"/>
          <p:nvPr/>
        </p:nvSpPr>
        <p:spPr>
          <a:xfrm>
            <a:off x="5197356" y="2510095"/>
            <a:ext cx="1797287" cy="400110"/>
          </a:xfrm>
          <a:prstGeom prst="rect">
            <a:avLst/>
          </a:prstGeom>
          <a:noFill/>
        </p:spPr>
        <p:txBody>
          <a:bodyPr wrap="none" rtlCol="0">
            <a:spAutoFit/>
          </a:bodyPr>
          <a:lstStyle/>
          <a:p>
            <a:r>
              <a:rPr lang="en-US" sz="2000" dirty="0"/>
              <a:t>Complications</a:t>
            </a:r>
          </a:p>
        </p:txBody>
      </p:sp>
      <p:sp>
        <p:nvSpPr>
          <p:cNvPr id="3" name="TextBox 2">
            <a:extLst>
              <a:ext uri="{FF2B5EF4-FFF2-40B4-BE49-F238E27FC236}">
                <a16:creationId xmlns:a16="http://schemas.microsoft.com/office/drawing/2014/main" id="{B576741D-29DD-2C7B-2540-A189E46C777B}"/>
              </a:ext>
            </a:extLst>
          </p:cNvPr>
          <p:cNvSpPr txBox="1"/>
          <p:nvPr/>
        </p:nvSpPr>
        <p:spPr>
          <a:xfrm>
            <a:off x="6981234" y="1670120"/>
            <a:ext cx="2659702" cy="1200329"/>
          </a:xfrm>
          <a:prstGeom prst="rect">
            <a:avLst/>
          </a:prstGeom>
          <a:noFill/>
          <a:ln>
            <a:solidFill>
              <a:srgbClr val="FF0000"/>
            </a:solidFill>
          </a:ln>
        </p:spPr>
        <p:txBody>
          <a:bodyPr wrap="none" rtlCol="0">
            <a:spAutoFit/>
          </a:bodyPr>
          <a:lstStyle/>
          <a:p>
            <a:r>
              <a:rPr lang="en-US" dirty="0"/>
              <a:t>Jaundice</a:t>
            </a:r>
          </a:p>
          <a:p>
            <a:r>
              <a:rPr lang="en-US" dirty="0"/>
              <a:t>Variceal bleeding</a:t>
            </a:r>
          </a:p>
          <a:p>
            <a:r>
              <a:rPr lang="en-US" dirty="0"/>
              <a:t>Ascites</a:t>
            </a:r>
          </a:p>
          <a:p>
            <a:r>
              <a:rPr lang="en-US" dirty="0"/>
              <a:t>Hepatic encephalopathy</a:t>
            </a:r>
          </a:p>
        </p:txBody>
      </p:sp>
    </p:spTree>
    <p:extLst>
      <p:ext uri="{BB962C8B-B14F-4D97-AF65-F5344CB8AC3E}">
        <p14:creationId xmlns:p14="http://schemas.microsoft.com/office/powerpoint/2010/main" val="8617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729A-38A1-2851-F6F6-197A233D489A}"/>
              </a:ext>
            </a:extLst>
          </p:cNvPr>
          <p:cNvSpPr>
            <a:spLocks noGrp="1"/>
          </p:cNvSpPr>
          <p:nvPr>
            <p:ph type="title"/>
          </p:nvPr>
        </p:nvSpPr>
        <p:spPr>
          <a:xfrm>
            <a:off x="838200" y="134224"/>
            <a:ext cx="10515599" cy="932688"/>
          </a:xfrm>
        </p:spPr>
        <p:txBody>
          <a:bodyPr vert="horz" lIns="91440" tIns="45720" rIns="91440" bIns="45720" rtlCol="0" anchor="b">
            <a:normAutofit fontScale="90000"/>
          </a:bodyPr>
          <a:lstStyle/>
          <a:p>
            <a:pPr algn="ctr"/>
            <a:r>
              <a:rPr lang="en-US" sz="5400" kern="1200" dirty="0">
                <a:solidFill>
                  <a:schemeClr val="accent1"/>
                </a:solidFill>
                <a:latin typeface="+mn-lt"/>
                <a:ea typeface="+mj-ea"/>
                <a:cs typeface="+mj-cs"/>
              </a:rPr>
              <a:t>Survival According to Disease State </a:t>
            </a:r>
          </a:p>
        </p:txBody>
      </p:sp>
      <p:pic>
        <p:nvPicPr>
          <p:cNvPr id="4" name="Picture 3">
            <a:extLst>
              <a:ext uri="{FF2B5EF4-FFF2-40B4-BE49-F238E27FC236}">
                <a16:creationId xmlns:a16="http://schemas.microsoft.com/office/drawing/2014/main" id="{E35270F6-5D41-2A2C-2EB5-917F13D9CF7E}"/>
              </a:ext>
            </a:extLst>
          </p:cNvPr>
          <p:cNvPicPr>
            <a:picLocks noChangeAspect="1"/>
          </p:cNvPicPr>
          <p:nvPr/>
        </p:nvPicPr>
        <p:blipFill>
          <a:blip r:embed="rId3"/>
          <a:stretch>
            <a:fillRect/>
          </a:stretch>
        </p:blipFill>
        <p:spPr>
          <a:xfrm>
            <a:off x="1340157" y="1326444"/>
            <a:ext cx="9511686" cy="470828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36FC1E49-414C-F655-2F8E-A345C800609E}"/>
              </a:ext>
            </a:extLst>
          </p:cNvPr>
          <p:cNvSpPr txBox="1"/>
          <p:nvPr/>
        </p:nvSpPr>
        <p:spPr>
          <a:xfrm>
            <a:off x="8401703" y="6034730"/>
            <a:ext cx="3497689" cy="430887"/>
          </a:xfrm>
          <a:prstGeom prst="rect">
            <a:avLst/>
          </a:prstGeom>
          <a:noFill/>
        </p:spPr>
        <p:txBody>
          <a:bodyPr wrap="none" rtlCol="0">
            <a:spAutoFit/>
          </a:bodyPr>
          <a:lstStyle/>
          <a:p>
            <a:r>
              <a:rPr lang="en-US" sz="2200" dirty="0"/>
              <a:t>D’Amico et al. J Hepatol 2006</a:t>
            </a:r>
          </a:p>
        </p:txBody>
      </p:sp>
    </p:spTree>
    <p:extLst>
      <p:ext uri="{BB962C8B-B14F-4D97-AF65-F5344CB8AC3E}">
        <p14:creationId xmlns:p14="http://schemas.microsoft.com/office/powerpoint/2010/main" val="79852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A6D80-26F6-82B9-10E8-18ABB6079A8C}"/>
              </a:ext>
            </a:extLst>
          </p:cNvPr>
          <p:cNvPicPr>
            <a:picLocks noChangeAspect="1"/>
          </p:cNvPicPr>
          <p:nvPr/>
        </p:nvPicPr>
        <p:blipFill>
          <a:blip r:embed="rId3"/>
          <a:stretch>
            <a:fillRect/>
          </a:stretch>
        </p:blipFill>
        <p:spPr>
          <a:xfrm>
            <a:off x="1874993" y="285752"/>
            <a:ext cx="7905111" cy="565215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C9152C67-483C-99FE-5419-0C2A679B69A1}"/>
              </a:ext>
            </a:extLst>
          </p:cNvPr>
          <p:cNvSpPr txBox="1"/>
          <p:nvPr/>
        </p:nvSpPr>
        <p:spPr>
          <a:xfrm>
            <a:off x="8356381" y="5991849"/>
            <a:ext cx="3497689" cy="430887"/>
          </a:xfrm>
          <a:prstGeom prst="rect">
            <a:avLst/>
          </a:prstGeom>
          <a:noFill/>
        </p:spPr>
        <p:txBody>
          <a:bodyPr wrap="none" rtlCol="0">
            <a:spAutoFit/>
          </a:bodyPr>
          <a:lstStyle/>
          <a:p>
            <a:r>
              <a:rPr lang="en-US" sz="2200" dirty="0"/>
              <a:t>D’Amico et al. J Hepatol 2006</a:t>
            </a:r>
          </a:p>
        </p:txBody>
      </p:sp>
    </p:spTree>
    <p:extLst>
      <p:ext uri="{BB962C8B-B14F-4D97-AF65-F5344CB8AC3E}">
        <p14:creationId xmlns:p14="http://schemas.microsoft.com/office/powerpoint/2010/main" val="197012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E6A1F-1EB5-DF88-56B4-9F333CDFC072}"/>
              </a:ext>
            </a:extLst>
          </p:cNvPr>
          <p:cNvSpPr>
            <a:spLocks noGrp="1"/>
          </p:cNvSpPr>
          <p:nvPr>
            <p:ph type="title"/>
          </p:nvPr>
        </p:nvSpPr>
        <p:spPr>
          <a:xfrm>
            <a:off x="838200" y="2766218"/>
            <a:ext cx="10515600" cy="1325563"/>
          </a:xfrm>
        </p:spPr>
        <p:txBody>
          <a:bodyPr>
            <a:normAutofit fontScale="90000"/>
          </a:bodyPr>
          <a:lstStyle/>
          <a:p>
            <a:pPr algn="ctr"/>
            <a:r>
              <a:rPr lang="en-US" sz="8000" dirty="0">
                <a:latin typeface="Arial" panose="020B0604020202020204" pitchFamily="34" charset="0"/>
                <a:cs typeface="Arial" panose="020B0604020202020204" pitchFamily="34" charset="0"/>
              </a:rPr>
              <a:t>Screening in Patients with Cirrhosis</a:t>
            </a:r>
          </a:p>
        </p:txBody>
      </p:sp>
    </p:spTree>
    <p:extLst>
      <p:ext uri="{BB962C8B-B14F-4D97-AF65-F5344CB8AC3E}">
        <p14:creationId xmlns:p14="http://schemas.microsoft.com/office/powerpoint/2010/main" val="2913012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6000" dirty="0"/>
              <a:t>Screening</a:t>
            </a:r>
          </a:p>
        </p:txBody>
      </p:sp>
      <p:sp>
        <p:nvSpPr>
          <p:cNvPr id="4" name="Content Placeholder 3"/>
          <p:cNvSpPr>
            <a:spLocks noGrp="1"/>
          </p:cNvSpPr>
          <p:nvPr>
            <p:ph idx="1"/>
          </p:nvPr>
        </p:nvSpPr>
        <p:spPr/>
        <p:txBody>
          <a:bodyPr/>
          <a:lstStyle/>
          <a:p>
            <a:r>
              <a:rPr lang="en-US" sz="4800" dirty="0">
                <a:solidFill>
                  <a:schemeClr val="tx1"/>
                </a:solidFill>
              </a:rPr>
              <a:t>Hepatocellular Carcinoma (HCC)</a:t>
            </a:r>
          </a:p>
          <a:p>
            <a:r>
              <a:rPr lang="en-US" sz="4800" dirty="0">
                <a:solidFill>
                  <a:schemeClr val="tx1"/>
                </a:solidFill>
              </a:rPr>
              <a:t>Esophageal Varices</a:t>
            </a:r>
          </a:p>
          <a:p>
            <a:r>
              <a:rPr lang="en-US" sz="4800" dirty="0">
                <a:solidFill>
                  <a:schemeClr val="tx1"/>
                </a:solidFill>
              </a:rPr>
              <a:t>Osteoporosis</a:t>
            </a:r>
          </a:p>
          <a:p>
            <a:pPr marL="0" indent="0">
              <a:buNone/>
            </a:pPr>
            <a:endParaRPr lang="en-US" dirty="0"/>
          </a:p>
        </p:txBody>
      </p:sp>
    </p:spTree>
    <p:extLst>
      <p:ext uri="{BB962C8B-B14F-4D97-AF65-F5344CB8AC3E}">
        <p14:creationId xmlns:p14="http://schemas.microsoft.com/office/powerpoint/2010/main" val="3608173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A8B4-2A7B-F0A2-A805-63D3395600AA}"/>
              </a:ext>
            </a:extLst>
          </p:cNvPr>
          <p:cNvSpPr>
            <a:spLocks noGrp="1"/>
          </p:cNvSpPr>
          <p:nvPr>
            <p:ph type="title"/>
          </p:nvPr>
        </p:nvSpPr>
        <p:spPr/>
        <p:txBody>
          <a:bodyPr>
            <a:normAutofit/>
          </a:bodyPr>
          <a:lstStyle/>
          <a:p>
            <a:pPr algn="ctr"/>
            <a:r>
              <a:rPr lang="en-US" sz="6000" dirty="0"/>
              <a:t>HCC Risk </a:t>
            </a:r>
          </a:p>
        </p:txBody>
      </p:sp>
      <p:sp>
        <p:nvSpPr>
          <p:cNvPr id="4" name="Content Placeholder 3">
            <a:extLst>
              <a:ext uri="{FF2B5EF4-FFF2-40B4-BE49-F238E27FC236}">
                <a16:creationId xmlns:a16="http://schemas.microsoft.com/office/drawing/2014/main" id="{6E9903B6-0841-39B4-AC3E-3AEBEDC0D309}"/>
              </a:ext>
            </a:extLst>
          </p:cNvPr>
          <p:cNvSpPr>
            <a:spLocks noGrp="1"/>
          </p:cNvSpPr>
          <p:nvPr>
            <p:ph idx="1"/>
          </p:nvPr>
        </p:nvSpPr>
        <p:spPr>
          <a:xfrm>
            <a:off x="914400" y="1600200"/>
            <a:ext cx="10363200" cy="4419600"/>
          </a:xfrm>
        </p:spPr>
        <p:txBody>
          <a:bodyPr>
            <a:normAutofit lnSpcReduction="10000"/>
          </a:bodyPr>
          <a:lstStyle/>
          <a:p>
            <a:r>
              <a:rPr lang="en-US" sz="3600" dirty="0">
                <a:solidFill>
                  <a:schemeClr val="tx1"/>
                </a:solidFill>
              </a:rPr>
              <a:t>Cirrhosis is a major risk factor for HCC</a:t>
            </a:r>
            <a:r>
              <a:rPr lang="en-US" sz="3600" baseline="30000" dirty="0">
                <a:solidFill>
                  <a:schemeClr val="tx1"/>
                </a:solidFill>
              </a:rPr>
              <a:t>1</a:t>
            </a:r>
            <a:endParaRPr lang="en-US" sz="3600" dirty="0">
              <a:solidFill>
                <a:schemeClr val="tx1"/>
              </a:solidFill>
            </a:endParaRPr>
          </a:p>
          <a:p>
            <a:pPr lvl="1"/>
            <a:r>
              <a:rPr lang="en-US" sz="3200" dirty="0">
                <a:solidFill>
                  <a:schemeClr val="tx1"/>
                </a:solidFill>
              </a:rPr>
              <a:t>80% cases of HCC related to cirrhosis</a:t>
            </a:r>
          </a:p>
          <a:p>
            <a:r>
              <a:rPr lang="en-US" sz="3600" dirty="0">
                <a:solidFill>
                  <a:schemeClr val="tx1"/>
                </a:solidFill>
              </a:rPr>
              <a:t>Annual risk of HCC estimated 1-8% per year</a:t>
            </a:r>
            <a:r>
              <a:rPr lang="en-US" sz="3600" baseline="30000" dirty="0">
                <a:solidFill>
                  <a:schemeClr val="tx1"/>
                </a:solidFill>
              </a:rPr>
              <a:t>1</a:t>
            </a:r>
            <a:endParaRPr lang="en-US" sz="3600" dirty="0">
              <a:solidFill>
                <a:schemeClr val="tx1"/>
              </a:solidFill>
            </a:endParaRPr>
          </a:p>
          <a:p>
            <a:pPr lvl="1"/>
            <a:r>
              <a:rPr lang="en-US" sz="3200" dirty="0">
                <a:solidFill>
                  <a:schemeClr val="tx1"/>
                </a:solidFill>
              </a:rPr>
              <a:t>Etiology of liver disease</a:t>
            </a:r>
          </a:p>
          <a:p>
            <a:r>
              <a:rPr lang="en-US" sz="3600" dirty="0">
                <a:solidFill>
                  <a:schemeClr val="tx1"/>
                </a:solidFill>
              </a:rPr>
              <a:t>Increased mortality due to HCC from 1999-2016</a:t>
            </a:r>
            <a:r>
              <a:rPr lang="en-US" sz="3600" baseline="30000" dirty="0">
                <a:solidFill>
                  <a:schemeClr val="tx1"/>
                </a:solidFill>
              </a:rPr>
              <a:t>2</a:t>
            </a:r>
            <a:endParaRPr lang="en-US" sz="3600" dirty="0">
              <a:solidFill>
                <a:schemeClr val="tx1"/>
              </a:solidFill>
            </a:endParaRPr>
          </a:p>
          <a:p>
            <a:pPr lvl="1"/>
            <a:r>
              <a:rPr lang="en-US" sz="3200" dirty="0">
                <a:solidFill>
                  <a:schemeClr val="tx1"/>
                </a:solidFill>
              </a:rPr>
              <a:t>+2.1%</a:t>
            </a:r>
          </a:p>
          <a:p>
            <a:pPr lvl="1"/>
            <a:r>
              <a:rPr lang="en-US" sz="3200" dirty="0">
                <a:solidFill>
                  <a:schemeClr val="tx1"/>
                </a:solidFill>
              </a:rPr>
              <a:t>Women, most races</a:t>
            </a:r>
          </a:p>
          <a:p>
            <a:pPr lvl="1"/>
            <a:endParaRPr lang="en-US" dirty="0"/>
          </a:p>
        </p:txBody>
      </p:sp>
      <p:sp>
        <p:nvSpPr>
          <p:cNvPr id="5" name="TextBox 4">
            <a:extLst>
              <a:ext uri="{FF2B5EF4-FFF2-40B4-BE49-F238E27FC236}">
                <a16:creationId xmlns:a16="http://schemas.microsoft.com/office/drawing/2014/main" id="{651B39F0-0E50-4D36-7A3E-42CEA3333682}"/>
              </a:ext>
            </a:extLst>
          </p:cNvPr>
          <p:cNvSpPr txBox="1"/>
          <p:nvPr/>
        </p:nvSpPr>
        <p:spPr>
          <a:xfrm>
            <a:off x="7765263" y="5588913"/>
            <a:ext cx="4188198" cy="430887"/>
          </a:xfrm>
          <a:prstGeom prst="rect">
            <a:avLst/>
          </a:prstGeom>
          <a:noFill/>
        </p:spPr>
        <p:txBody>
          <a:bodyPr wrap="none" rtlCol="0">
            <a:spAutoFit/>
          </a:bodyPr>
          <a:lstStyle/>
          <a:p>
            <a:pPr marL="342900" indent="-342900">
              <a:buAutoNum type="arabicPeriod"/>
            </a:pPr>
            <a:r>
              <a:rPr lang="en-US" sz="2200" dirty="0"/>
              <a:t>Marrero et al.  Hepatology 2018</a:t>
            </a:r>
          </a:p>
        </p:txBody>
      </p:sp>
      <p:sp>
        <p:nvSpPr>
          <p:cNvPr id="6" name="TextBox 5">
            <a:extLst>
              <a:ext uri="{FF2B5EF4-FFF2-40B4-BE49-F238E27FC236}">
                <a16:creationId xmlns:a16="http://schemas.microsoft.com/office/drawing/2014/main" id="{9FDAA579-B043-94C2-D218-3F6B345332EB}"/>
              </a:ext>
            </a:extLst>
          </p:cNvPr>
          <p:cNvSpPr txBox="1"/>
          <p:nvPr/>
        </p:nvSpPr>
        <p:spPr>
          <a:xfrm>
            <a:off x="7765263" y="5976730"/>
            <a:ext cx="3189143" cy="430887"/>
          </a:xfrm>
          <a:prstGeom prst="rect">
            <a:avLst/>
          </a:prstGeom>
          <a:noFill/>
        </p:spPr>
        <p:txBody>
          <a:bodyPr wrap="none" rtlCol="0">
            <a:spAutoFit/>
          </a:bodyPr>
          <a:lstStyle/>
          <a:p>
            <a:r>
              <a:rPr lang="en-US" sz="2200" dirty="0"/>
              <a:t>2.  Tapper et al.  BMJ 2018</a:t>
            </a:r>
          </a:p>
        </p:txBody>
      </p:sp>
    </p:spTree>
    <p:extLst>
      <p:ext uri="{BB962C8B-B14F-4D97-AF65-F5344CB8AC3E}">
        <p14:creationId xmlns:p14="http://schemas.microsoft.com/office/powerpoint/2010/main" val="17076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F10F-F6A0-EA10-29C8-8BE33ED8959E}"/>
              </a:ext>
            </a:extLst>
          </p:cNvPr>
          <p:cNvSpPr>
            <a:spLocks noGrp="1"/>
          </p:cNvSpPr>
          <p:nvPr>
            <p:ph type="title"/>
          </p:nvPr>
        </p:nvSpPr>
        <p:spPr>
          <a:xfrm>
            <a:off x="876300" y="157547"/>
            <a:ext cx="10363200" cy="1143000"/>
          </a:xfrm>
        </p:spPr>
        <p:txBody>
          <a:bodyPr/>
          <a:lstStyle/>
          <a:p>
            <a:pPr algn="ctr"/>
            <a:r>
              <a:rPr lang="en-US" sz="6000" dirty="0"/>
              <a:t>HCC Screening</a:t>
            </a:r>
          </a:p>
        </p:txBody>
      </p:sp>
      <p:sp>
        <p:nvSpPr>
          <p:cNvPr id="3" name="Content Placeholder 2">
            <a:extLst>
              <a:ext uri="{FF2B5EF4-FFF2-40B4-BE49-F238E27FC236}">
                <a16:creationId xmlns:a16="http://schemas.microsoft.com/office/drawing/2014/main" id="{DA8B9E35-CD22-6715-5C1F-8ADD8358C201}"/>
              </a:ext>
            </a:extLst>
          </p:cNvPr>
          <p:cNvSpPr>
            <a:spLocks noGrp="1"/>
          </p:cNvSpPr>
          <p:nvPr>
            <p:ph idx="1"/>
          </p:nvPr>
        </p:nvSpPr>
        <p:spPr>
          <a:xfrm>
            <a:off x="876300" y="1333344"/>
            <a:ext cx="10363200" cy="4562959"/>
          </a:xfrm>
        </p:spPr>
        <p:txBody>
          <a:bodyPr/>
          <a:lstStyle/>
          <a:p>
            <a:r>
              <a:rPr lang="en-US" dirty="0">
                <a:solidFill>
                  <a:schemeClr val="tx1"/>
                </a:solidFill>
              </a:rPr>
              <a:t>HCC screening improves overall survival</a:t>
            </a:r>
            <a:r>
              <a:rPr lang="en-US" baseline="30000" dirty="0">
                <a:solidFill>
                  <a:schemeClr val="tx1"/>
                </a:solidFill>
              </a:rPr>
              <a:t>1</a:t>
            </a:r>
          </a:p>
          <a:p>
            <a:endParaRPr lang="en-US" baseline="30000" dirty="0">
              <a:solidFill>
                <a:schemeClr val="tx1"/>
              </a:solidFill>
            </a:endParaRPr>
          </a:p>
          <a:p>
            <a:endParaRPr lang="en-US" baseline="30000" dirty="0">
              <a:solidFill>
                <a:schemeClr val="tx1"/>
              </a:solidFill>
            </a:endParaRPr>
          </a:p>
          <a:p>
            <a:endParaRPr lang="en-US" baseline="30000" dirty="0">
              <a:solidFill>
                <a:schemeClr val="tx1"/>
              </a:solidFill>
            </a:endParaRPr>
          </a:p>
          <a:p>
            <a:endParaRPr lang="en-US" baseline="30000" dirty="0">
              <a:solidFill>
                <a:schemeClr val="tx1"/>
              </a:solidFill>
            </a:endParaRPr>
          </a:p>
          <a:p>
            <a:endParaRPr lang="en-US" baseline="30000" dirty="0">
              <a:solidFill>
                <a:schemeClr val="tx1"/>
              </a:solidFill>
            </a:endParaRPr>
          </a:p>
          <a:p>
            <a:endParaRPr lang="en-US" baseline="30000" dirty="0">
              <a:solidFill>
                <a:schemeClr val="tx1"/>
              </a:solidFill>
            </a:endParaRPr>
          </a:p>
          <a:p>
            <a:endParaRPr lang="en-US" baseline="30000" dirty="0">
              <a:solidFill>
                <a:schemeClr val="tx1"/>
              </a:solidFill>
            </a:endParaRPr>
          </a:p>
          <a:p>
            <a:endParaRPr lang="en-US" baseline="30000" dirty="0">
              <a:solidFill>
                <a:schemeClr val="tx1"/>
              </a:solidFill>
            </a:endParaRPr>
          </a:p>
          <a:p>
            <a:r>
              <a:rPr lang="en-US" dirty="0">
                <a:solidFill>
                  <a:schemeClr val="tx1"/>
                </a:solidFill>
              </a:rPr>
              <a:t>Novel biomarkers (AFP-L3%, DCP) for HCC screening promising but not yet ready for primetime</a:t>
            </a:r>
            <a:r>
              <a:rPr lang="en-US" baseline="30000" dirty="0">
                <a:solidFill>
                  <a:schemeClr val="tx1"/>
                </a:solidFill>
              </a:rPr>
              <a:t>3</a:t>
            </a:r>
            <a:endParaRPr lang="en-US" dirty="0">
              <a:solidFill>
                <a:schemeClr val="tx1"/>
              </a:solidFill>
            </a:endParaRPr>
          </a:p>
        </p:txBody>
      </p:sp>
      <p:sp>
        <p:nvSpPr>
          <p:cNvPr id="4" name="TextBox 3">
            <a:extLst>
              <a:ext uri="{FF2B5EF4-FFF2-40B4-BE49-F238E27FC236}">
                <a16:creationId xmlns:a16="http://schemas.microsoft.com/office/drawing/2014/main" id="{9841B6C1-F8BF-4EE3-7045-50F841D62D05}"/>
              </a:ext>
            </a:extLst>
          </p:cNvPr>
          <p:cNvSpPr txBox="1"/>
          <p:nvPr/>
        </p:nvSpPr>
        <p:spPr>
          <a:xfrm>
            <a:off x="9195667" y="5713845"/>
            <a:ext cx="2996333" cy="738664"/>
          </a:xfrm>
          <a:prstGeom prst="rect">
            <a:avLst/>
          </a:prstGeom>
          <a:noFill/>
        </p:spPr>
        <p:txBody>
          <a:bodyPr wrap="none" rtlCol="0">
            <a:spAutoFit/>
          </a:bodyPr>
          <a:lstStyle/>
          <a:p>
            <a:pPr marL="342900" indent="-342900">
              <a:buAutoNum type="arabicPeriod"/>
            </a:pPr>
            <a:r>
              <a:rPr lang="en-US" sz="1400" dirty="0" err="1"/>
              <a:t>Singal</a:t>
            </a:r>
            <a:r>
              <a:rPr lang="en-US" sz="1400" dirty="0"/>
              <a:t> et al.  PLOS One 2014</a:t>
            </a:r>
          </a:p>
          <a:p>
            <a:pPr marL="342900" indent="-342900">
              <a:buAutoNum type="arabicPeriod"/>
            </a:pPr>
            <a:r>
              <a:rPr lang="en-US" sz="1400" dirty="0"/>
              <a:t>Marrero et al. Hepatology 2018</a:t>
            </a:r>
          </a:p>
          <a:p>
            <a:pPr marL="342900" indent="-342900">
              <a:buAutoNum type="arabicPeriod"/>
            </a:pPr>
            <a:r>
              <a:rPr lang="en-US" sz="1400" dirty="0"/>
              <a:t>Zhou et al. Medicine 2021</a:t>
            </a:r>
          </a:p>
        </p:txBody>
      </p:sp>
      <p:graphicFrame>
        <p:nvGraphicFramePr>
          <p:cNvPr id="5" name="Table 5">
            <a:extLst>
              <a:ext uri="{FF2B5EF4-FFF2-40B4-BE49-F238E27FC236}">
                <a16:creationId xmlns:a16="http://schemas.microsoft.com/office/drawing/2014/main" id="{9A2FEA5A-F8F1-BDAD-B7FF-671FE8ECB882}"/>
              </a:ext>
            </a:extLst>
          </p:cNvPr>
          <p:cNvGraphicFramePr>
            <a:graphicFrameLocks noGrp="1"/>
          </p:cNvGraphicFramePr>
          <p:nvPr>
            <p:extLst>
              <p:ext uri="{D42A27DB-BD31-4B8C-83A1-F6EECF244321}">
                <p14:modId xmlns:p14="http://schemas.microsoft.com/office/powerpoint/2010/main" val="4140482596"/>
              </p:ext>
            </p:extLst>
          </p:nvPr>
        </p:nvGraphicFramePr>
        <p:xfrm>
          <a:off x="1666985" y="2058452"/>
          <a:ext cx="8813362" cy="2804160"/>
        </p:xfrm>
        <a:graphic>
          <a:graphicData uri="http://schemas.openxmlformats.org/drawingml/2006/table">
            <a:tbl>
              <a:tblPr firstRow="1" bandRow="1">
                <a:tableStyleId>{5C22544A-7EE6-4342-B048-85BDC9FD1C3A}</a:tableStyleId>
              </a:tblPr>
              <a:tblGrid>
                <a:gridCol w="8813362">
                  <a:extLst>
                    <a:ext uri="{9D8B030D-6E8A-4147-A177-3AD203B41FA5}">
                      <a16:colId xmlns:a16="http://schemas.microsoft.com/office/drawing/2014/main" val="2493044273"/>
                    </a:ext>
                  </a:extLst>
                </a:gridCol>
              </a:tblGrid>
              <a:tr h="370840">
                <a:tc>
                  <a:txBody>
                    <a:bodyPr/>
                    <a:lstStyle/>
                    <a:p>
                      <a:r>
                        <a:rPr lang="en-US" sz="2000" dirty="0"/>
                        <a:t>AASLD 2018 HCC Practice Guidance</a:t>
                      </a:r>
                      <a:r>
                        <a:rPr lang="en-US" sz="2000" baseline="30000" dirty="0"/>
                        <a:t>2</a:t>
                      </a:r>
                      <a:endParaRPr lang="en-US" sz="2000" dirty="0"/>
                    </a:p>
                  </a:txBody>
                  <a:tcPr>
                    <a:solidFill>
                      <a:schemeClr val="tx2">
                        <a:lumMod val="60000"/>
                        <a:lumOff val="40000"/>
                      </a:schemeClr>
                    </a:solidFill>
                  </a:tcPr>
                </a:tc>
                <a:extLst>
                  <a:ext uri="{0D108BD9-81ED-4DB2-BD59-A6C34878D82A}">
                    <a16:rowId xmlns:a16="http://schemas.microsoft.com/office/drawing/2014/main" val="3500466698"/>
                  </a:ext>
                </a:extLst>
              </a:tr>
              <a:tr h="370840">
                <a:tc>
                  <a:txBody>
                    <a:bodyPr/>
                    <a:lstStyle/>
                    <a:p>
                      <a:r>
                        <a:rPr lang="en-US" sz="2000" b="0" i="0" kern="1200" dirty="0">
                          <a:solidFill>
                            <a:schemeClr val="dk1"/>
                          </a:solidFill>
                          <a:effectLst/>
                          <a:latin typeface="+mn-lt"/>
                          <a:ea typeface="+mn-ea"/>
                          <a:cs typeface="+mn-cs"/>
                        </a:rPr>
                        <a:t>1A. The AASLD recommends surveillance of adults with cirrhosis because it improves overall survival (OS)</a:t>
                      </a:r>
                      <a:endParaRPr lang="en-US" sz="2000" b="0" dirty="0"/>
                    </a:p>
                  </a:txBody>
                  <a:tcPr>
                    <a:solidFill>
                      <a:schemeClr val="bg1">
                        <a:lumMod val="85000"/>
                      </a:schemeClr>
                    </a:solidFill>
                  </a:tcPr>
                </a:tc>
                <a:extLst>
                  <a:ext uri="{0D108BD9-81ED-4DB2-BD59-A6C34878D82A}">
                    <a16:rowId xmlns:a16="http://schemas.microsoft.com/office/drawing/2014/main" val="993512881"/>
                  </a:ext>
                </a:extLst>
              </a:tr>
              <a:tr h="370840">
                <a:tc>
                  <a:txBody>
                    <a:bodyPr/>
                    <a:lstStyle/>
                    <a:p>
                      <a:r>
                        <a:rPr lang="en-US" sz="2000" b="0" i="0" kern="1200" dirty="0">
                          <a:solidFill>
                            <a:schemeClr val="dk1"/>
                          </a:solidFill>
                          <a:effectLst/>
                          <a:latin typeface="+mn-lt"/>
                          <a:ea typeface="+mn-ea"/>
                          <a:cs typeface="+mn-cs"/>
                        </a:rPr>
                        <a:t>1B. The AASLD recommends surveillance using US, </a:t>
                      </a:r>
                      <a:r>
                        <a:rPr lang="en-US" sz="2000" b="0" i="0" u="sng" kern="1200" dirty="0">
                          <a:solidFill>
                            <a:schemeClr val="dk1"/>
                          </a:solidFill>
                          <a:effectLst/>
                          <a:latin typeface="+mn-lt"/>
                          <a:ea typeface="+mn-ea"/>
                          <a:cs typeface="+mn-cs"/>
                        </a:rPr>
                        <a:t>with or without</a:t>
                      </a:r>
                      <a:r>
                        <a:rPr lang="en-US" sz="2000" b="0" i="0" u="none" kern="1200" dirty="0">
                          <a:solidFill>
                            <a:schemeClr val="dk1"/>
                          </a:solidFill>
                          <a:effectLst/>
                          <a:latin typeface="+mn-lt"/>
                          <a:ea typeface="+mn-ea"/>
                          <a:cs typeface="+mn-cs"/>
                        </a:rPr>
                        <a:t> </a:t>
                      </a:r>
                      <a:r>
                        <a:rPr lang="en-US" sz="2000" b="0" i="0" kern="1200" dirty="0">
                          <a:solidFill>
                            <a:schemeClr val="dk1"/>
                          </a:solidFill>
                          <a:effectLst/>
                          <a:latin typeface="+mn-lt"/>
                          <a:ea typeface="+mn-ea"/>
                          <a:cs typeface="+mn-cs"/>
                        </a:rPr>
                        <a:t>AFP, every 6 months.</a:t>
                      </a:r>
                      <a:endParaRPr lang="en-US" sz="2000" b="0" dirty="0"/>
                    </a:p>
                  </a:txBody>
                  <a:tcPr>
                    <a:solidFill>
                      <a:schemeClr val="bg1">
                        <a:lumMod val="85000"/>
                      </a:schemeClr>
                    </a:solidFill>
                  </a:tcPr>
                </a:tc>
                <a:extLst>
                  <a:ext uri="{0D108BD9-81ED-4DB2-BD59-A6C34878D82A}">
                    <a16:rowId xmlns:a16="http://schemas.microsoft.com/office/drawing/2014/main" val="1991433895"/>
                  </a:ext>
                </a:extLst>
              </a:tr>
              <a:tr h="370840">
                <a:tc>
                  <a:txBody>
                    <a:bodyPr/>
                    <a:lstStyle/>
                    <a:p>
                      <a:r>
                        <a:rPr lang="en-US" sz="2000" b="0" i="0" kern="1200" dirty="0">
                          <a:solidFill>
                            <a:schemeClr val="dk1"/>
                          </a:solidFill>
                          <a:effectLst/>
                          <a:latin typeface="+mn-lt"/>
                          <a:ea typeface="+mn-ea"/>
                          <a:cs typeface="+mn-cs"/>
                        </a:rPr>
                        <a:t>1C. The AASLD recommends not performing surveillance of patients with cirrhosis with Child's class C unless they are on the transplant waiting list, given the low anticipated survival for patients with Child's C cirrhosis.</a:t>
                      </a:r>
                      <a:endParaRPr lang="en-US" sz="2000" b="0" dirty="0"/>
                    </a:p>
                  </a:txBody>
                  <a:tcPr>
                    <a:solidFill>
                      <a:schemeClr val="bg1">
                        <a:lumMod val="85000"/>
                      </a:schemeClr>
                    </a:solidFill>
                  </a:tcPr>
                </a:tc>
                <a:extLst>
                  <a:ext uri="{0D108BD9-81ED-4DB2-BD59-A6C34878D82A}">
                    <a16:rowId xmlns:a16="http://schemas.microsoft.com/office/drawing/2014/main" val="2028322863"/>
                  </a:ext>
                </a:extLst>
              </a:tr>
            </a:tbl>
          </a:graphicData>
        </a:graphic>
      </p:graphicFrame>
    </p:spTree>
    <p:extLst>
      <p:ext uri="{BB962C8B-B14F-4D97-AF65-F5344CB8AC3E}">
        <p14:creationId xmlns:p14="http://schemas.microsoft.com/office/powerpoint/2010/main" val="15718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99393"/>
            <a:ext cx="10363200" cy="1143000"/>
          </a:xfrm>
        </p:spPr>
        <p:txBody>
          <a:bodyPr/>
          <a:lstStyle/>
          <a:p>
            <a:pPr algn="ctr"/>
            <a:r>
              <a:rPr lang="en-US" sz="6000" dirty="0"/>
              <a:t>Management of HCC</a:t>
            </a:r>
          </a:p>
        </p:txBody>
      </p:sp>
      <p:graphicFrame>
        <p:nvGraphicFramePr>
          <p:cNvPr id="4" name="Table 4">
            <a:extLst>
              <a:ext uri="{FF2B5EF4-FFF2-40B4-BE49-F238E27FC236}">
                <a16:creationId xmlns:a16="http://schemas.microsoft.com/office/drawing/2014/main" id="{BEAE235A-1065-7469-9BDA-AC69CC5785AD}"/>
              </a:ext>
            </a:extLst>
          </p:cNvPr>
          <p:cNvGraphicFramePr>
            <a:graphicFrameLocks noGrp="1"/>
          </p:cNvGraphicFramePr>
          <p:nvPr>
            <p:extLst>
              <p:ext uri="{D42A27DB-BD31-4B8C-83A1-F6EECF244321}">
                <p14:modId xmlns:p14="http://schemas.microsoft.com/office/powerpoint/2010/main" val="4155404784"/>
              </p:ext>
            </p:extLst>
          </p:nvPr>
        </p:nvGraphicFramePr>
        <p:xfrm>
          <a:off x="1275912" y="1829157"/>
          <a:ext cx="9608644" cy="3953170"/>
        </p:xfrm>
        <a:graphic>
          <a:graphicData uri="http://schemas.openxmlformats.org/drawingml/2006/table">
            <a:tbl>
              <a:tblPr firstRow="1" bandRow="1">
                <a:tableStyleId>{00A15C55-8517-42AA-B614-E9B94910E393}</a:tableStyleId>
              </a:tblPr>
              <a:tblGrid>
                <a:gridCol w="4804322">
                  <a:extLst>
                    <a:ext uri="{9D8B030D-6E8A-4147-A177-3AD203B41FA5}">
                      <a16:colId xmlns:a16="http://schemas.microsoft.com/office/drawing/2014/main" val="2904978476"/>
                    </a:ext>
                  </a:extLst>
                </a:gridCol>
                <a:gridCol w="4804322">
                  <a:extLst>
                    <a:ext uri="{9D8B030D-6E8A-4147-A177-3AD203B41FA5}">
                      <a16:colId xmlns:a16="http://schemas.microsoft.com/office/drawing/2014/main" val="3447079566"/>
                    </a:ext>
                  </a:extLst>
                </a:gridCol>
              </a:tblGrid>
              <a:tr h="601658">
                <a:tc>
                  <a:txBody>
                    <a:bodyPr/>
                    <a:lstStyle/>
                    <a:p>
                      <a:pPr algn="ctr"/>
                      <a:r>
                        <a:rPr lang="en-US" sz="3200" dirty="0"/>
                        <a:t>Curative</a:t>
                      </a:r>
                    </a:p>
                  </a:txBody>
                  <a:tcPr/>
                </a:tc>
                <a:tc>
                  <a:txBody>
                    <a:bodyPr/>
                    <a:lstStyle/>
                    <a:p>
                      <a:pPr algn="ctr"/>
                      <a:r>
                        <a:rPr lang="en-US" sz="3200" dirty="0"/>
                        <a:t>Disease Control</a:t>
                      </a:r>
                    </a:p>
                  </a:txBody>
                  <a:tcPr/>
                </a:tc>
                <a:extLst>
                  <a:ext uri="{0D108BD9-81ED-4DB2-BD59-A6C34878D82A}">
                    <a16:rowId xmlns:a16="http://schemas.microsoft.com/office/drawing/2014/main" val="3663459473"/>
                  </a:ext>
                </a:extLst>
              </a:tr>
              <a:tr h="601658">
                <a:tc>
                  <a:txBody>
                    <a:bodyPr/>
                    <a:lstStyle/>
                    <a:p>
                      <a:r>
                        <a:rPr lang="en-US" sz="2800" b="1" dirty="0"/>
                        <a:t>Surgical</a:t>
                      </a:r>
                    </a:p>
                  </a:txBody>
                  <a:tcPr/>
                </a:tc>
                <a:tc>
                  <a:txBody>
                    <a:bodyPr/>
                    <a:lstStyle/>
                    <a:p>
                      <a:r>
                        <a:rPr lang="en-US" sz="2800" b="1" dirty="0"/>
                        <a:t>Locoregional therapy (IR)</a:t>
                      </a:r>
                    </a:p>
                  </a:txBody>
                  <a:tcPr/>
                </a:tc>
                <a:extLst>
                  <a:ext uri="{0D108BD9-81ED-4DB2-BD59-A6C34878D82A}">
                    <a16:rowId xmlns:a16="http://schemas.microsoft.com/office/drawing/2014/main" val="2147486664"/>
                  </a:ext>
                </a:extLst>
              </a:tr>
              <a:tr h="601658">
                <a:tc>
                  <a:txBody>
                    <a:bodyPr/>
                    <a:lstStyle/>
                    <a:p>
                      <a:r>
                        <a:rPr lang="en-US" sz="2800" dirty="0"/>
                        <a:t>- Liver transplantation </a:t>
                      </a:r>
                    </a:p>
                  </a:txBody>
                  <a:tcPr/>
                </a:tc>
                <a:tc>
                  <a:txBody>
                    <a:bodyPr/>
                    <a:lstStyle/>
                    <a:p>
                      <a:r>
                        <a:rPr lang="en-US" sz="2800" dirty="0"/>
                        <a:t>- Chemoembolization (“TACE”)</a:t>
                      </a:r>
                    </a:p>
                  </a:txBody>
                  <a:tcPr/>
                </a:tc>
                <a:extLst>
                  <a:ext uri="{0D108BD9-81ED-4DB2-BD59-A6C34878D82A}">
                    <a16:rowId xmlns:a16="http://schemas.microsoft.com/office/drawing/2014/main" val="3520748904"/>
                  </a:ext>
                </a:extLst>
              </a:tr>
              <a:tr h="601658">
                <a:tc>
                  <a:txBody>
                    <a:bodyPr/>
                    <a:lstStyle/>
                    <a:p>
                      <a:r>
                        <a:rPr lang="en-US" sz="2800" dirty="0"/>
                        <a:t>- Hepatic resection</a:t>
                      </a:r>
                    </a:p>
                  </a:txBody>
                  <a:tcPr/>
                </a:tc>
                <a:tc>
                  <a:txBody>
                    <a:bodyPr/>
                    <a:lstStyle/>
                    <a:p>
                      <a:r>
                        <a:rPr lang="en-US" sz="2800" dirty="0"/>
                        <a:t>- Radioembolization (“Y-90”)</a:t>
                      </a:r>
                    </a:p>
                  </a:txBody>
                  <a:tcPr/>
                </a:tc>
                <a:extLst>
                  <a:ext uri="{0D108BD9-81ED-4DB2-BD59-A6C34878D82A}">
                    <a16:rowId xmlns:a16="http://schemas.microsoft.com/office/drawing/2014/main" val="999842792"/>
                  </a:ext>
                </a:extLst>
              </a:tr>
              <a:tr h="601658">
                <a:tc>
                  <a:txBody>
                    <a:bodyPr/>
                    <a:lstStyle/>
                    <a:p>
                      <a:r>
                        <a:rPr lang="en-US" sz="2800" b="1" dirty="0"/>
                        <a:t>IR</a:t>
                      </a:r>
                    </a:p>
                  </a:txBody>
                  <a:tcPr/>
                </a:tc>
                <a:tc>
                  <a:txBody>
                    <a:bodyPr/>
                    <a:lstStyle/>
                    <a:p>
                      <a:r>
                        <a:rPr lang="en-US" sz="2800" b="1" dirty="0"/>
                        <a:t>Radiation therapy</a:t>
                      </a:r>
                    </a:p>
                  </a:txBody>
                  <a:tcPr/>
                </a:tc>
                <a:extLst>
                  <a:ext uri="{0D108BD9-81ED-4DB2-BD59-A6C34878D82A}">
                    <a16:rowId xmlns:a16="http://schemas.microsoft.com/office/drawing/2014/main" val="231767647"/>
                  </a:ext>
                </a:extLst>
              </a:tr>
              <a:tr h="601658">
                <a:tc>
                  <a:txBody>
                    <a:bodyPr/>
                    <a:lstStyle/>
                    <a:p>
                      <a:r>
                        <a:rPr lang="en-US" sz="2800" dirty="0"/>
                        <a:t>- Microwave ablation</a:t>
                      </a:r>
                    </a:p>
                  </a:txBody>
                  <a:tcPr/>
                </a:tc>
                <a:tc>
                  <a:txBody>
                    <a:bodyPr/>
                    <a:lstStyle/>
                    <a:p>
                      <a:r>
                        <a:rPr lang="en-US" sz="2800" b="1" dirty="0"/>
                        <a:t>Systemic therapy</a:t>
                      </a:r>
                    </a:p>
                  </a:txBody>
                  <a:tcPr/>
                </a:tc>
                <a:extLst>
                  <a:ext uri="{0D108BD9-81ED-4DB2-BD59-A6C34878D82A}">
                    <a16:rowId xmlns:a16="http://schemas.microsoft.com/office/drawing/2014/main" val="4111695014"/>
                  </a:ext>
                </a:extLst>
              </a:tr>
            </a:tbl>
          </a:graphicData>
        </a:graphic>
      </p:graphicFrame>
    </p:spTree>
    <p:extLst>
      <p:ext uri="{BB962C8B-B14F-4D97-AF65-F5344CB8AC3E}">
        <p14:creationId xmlns:p14="http://schemas.microsoft.com/office/powerpoint/2010/main" val="727686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1BAE-ABD6-0FF2-CAD9-6D5A81827070}"/>
              </a:ext>
            </a:extLst>
          </p:cNvPr>
          <p:cNvSpPr>
            <a:spLocks noGrp="1"/>
          </p:cNvSpPr>
          <p:nvPr>
            <p:ph type="title"/>
          </p:nvPr>
        </p:nvSpPr>
        <p:spPr>
          <a:xfrm>
            <a:off x="891540" y="304800"/>
            <a:ext cx="10363200" cy="1143000"/>
          </a:xfrm>
        </p:spPr>
        <p:txBody>
          <a:bodyPr/>
          <a:lstStyle/>
          <a:p>
            <a:pPr algn="ctr"/>
            <a:r>
              <a:rPr lang="en-US" sz="6000" dirty="0"/>
              <a:t>Esophageal Varices</a:t>
            </a:r>
          </a:p>
        </p:txBody>
      </p:sp>
      <p:sp>
        <p:nvSpPr>
          <p:cNvPr id="3" name="Content Placeholder 2">
            <a:extLst>
              <a:ext uri="{FF2B5EF4-FFF2-40B4-BE49-F238E27FC236}">
                <a16:creationId xmlns:a16="http://schemas.microsoft.com/office/drawing/2014/main" id="{1BA867FF-E1F1-9757-2596-2C8042FB4E84}"/>
              </a:ext>
            </a:extLst>
          </p:cNvPr>
          <p:cNvSpPr>
            <a:spLocks noGrp="1"/>
          </p:cNvSpPr>
          <p:nvPr>
            <p:ph idx="1"/>
          </p:nvPr>
        </p:nvSpPr>
        <p:spPr>
          <a:xfrm>
            <a:off x="137160" y="1554480"/>
            <a:ext cx="5920740" cy="3962400"/>
          </a:xfrm>
        </p:spPr>
        <p:txBody>
          <a:bodyPr/>
          <a:lstStyle/>
          <a:p>
            <a:r>
              <a:rPr lang="en-US" sz="2800" dirty="0">
                <a:solidFill>
                  <a:schemeClr val="tx1"/>
                </a:solidFill>
              </a:rPr>
              <a:t>Present in ~50% patients with cirrhosis</a:t>
            </a:r>
          </a:p>
          <a:p>
            <a:pPr lvl="1"/>
            <a:r>
              <a:rPr lang="en-US" sz="2200" dirty="0">
                <a:solidFill>
                  <a:schemeClr val="tx1"/>
                </a:solidFill>
              </a:rPr>
              <a:t>Compensated ~30-40%</a:t>
            </a:r>
          </a:p>
          <a:p>
            <a:pPr lvl="1"/>
            <a:r>
              <a:rPr lang="en-US" sz="2200" dirty="0">
                <a:solidFill>
                  <a:schemeClr val="tx1"/>
                </a:solidFill>
              </a:rPr>
              <a:t>Decompensated ~85%</a:t>
            </a:r>
          </a:p>
          <a:p>
            <a:r>
              <a:rPr lang="en-US" sz="2800" dirty="0">
                <a:solidFill>
                  <a:schemeClr val="tx1"/>
                </a:solidFill>
              </a:rPr>
              <a:t>Variceal bleeding occurs at rate of 10-15% per year</a:t>
            </a:r>
          </a:p>
          <a:p>
            <a:pPr lvl="1"/>
            <a:r>
              <a:rPr lang="en-US" sz="2200" dirty="0">
                <a:solidFill>
                  <a:schemeClr val="tx1"/>
                </a:solidFill>
              </a:rPr>
              <a:t>5-year mortality 20-80%</a:t>
            </a:r>
          </a:p>
          <a:p>
            <a:r>
              <a:rPr lang="en-US" sz="2800" dirty="0">
                <a:solidFill>
                  <a:schemeClr val="tx1"/>
                </a:solidFill>
              </a:rPr>
              <a:t>AASLD recommendation</a:t>
            </a:r>
          </a:p>
          <a:p>
            <a:pPr lvl="1"/>
            <a:r>
              <a:rPr lang="en-US" sz="2200" u="sng" dirty="0">
                <a:solidFill>
                  <a:schemeClr val="tx1"/>
                </a:solidFill>
              </a:rPr>
              <a:t>Before</a:t>
            </a:r>
            <a:r>
              <a:rPr lang="en-US" sz="2200" dirty="0">
                <a:solidFill>
                  <a:schemeClr val="tx1"/>
                </a:solidFill>
              </a:rPr>
              <a:t>- all patients with cirrhosis need EGD</a:t>
            </a:r>
          </a:p>
          <a:p>
            <a:pPr lvl="1"/>
            <a:r>
              <a:rPr lang="en-US" sz="2200" u="sng" dirty="0">
                <a:solidFill>
                  <a:schemeClr val="tx1"/>
                </a:solidFill>
              </a:rPr>
              <a:t>Now</a:t>
            </a:r>
            <a:r>
              <a:rPr lang="en-US" sz="2200" dirty="0">
                <a:solidFill>
                  <a:schemeClr val="tx1"/>
                </a:solidFill>
              </a:rPr>
              <a:t>- </a:t>
            </a:r>
            <a:r>
              <a:rPr lang="en-US" sz="2200" dirty="0" smtClean="0">
                <a:solidFill>
                  <a:schemeClr val="tx1"/>
                </a:solidFill>
              </a:rPr>
              <a:t>LS&gt;20kPa </a:t>
            </a:r>
            <a:r>
              <a:rPr lang="en-US" sz="2200" dirty="0">
                <a:solidFill>
                  <a:schemeClr val="tx1"/>
                </a:solidFill>
              </a:rPr>
              <a:t>&amp; platelet </a:t>
            </a:r>
            <a:r>
              <a:rPr lang="en-US" sz="2200" dirty="0" smtClean="0">
                <a:solidFill>
                  <a:schemeClr val="tx1"/>
                </a:solidFill>
              </a:rPr>
              <a:t>&lt;150k</a:t>
            </a:r>
            <a:endParaRPr lang="en-US" sz="2200" dirty="0">
              <a:solidFill>
                <a:schemeClr val="tx1"/>
              </a:solidFill>
            </a:endParaRPr>
          </a:p>
        </p:txBody>
      </p:sp>
      <p:pic>
        <p:nvPicPr>
          <p:cNvPr id="4" name="Picture 3">
            <a:extLst>
              <a:ext uri="{FF2B5EF4-FFF2-40B4-BE49-F238E27FC236}">
                <a16:creationId xmlns:a16="http://schemas.microsoft.com/office/drawing/2014/main" id="{C62D5BED-EF86-112F-5ED1-8BA7049E2FB9}"/>
              </a:ext>
            </a:extLst>
          </p:cNvPr>
          <p:cNvPicPr>
            <a:picLocks noChangeAspect="1"/>
          </p:cNvPicPr>
          <p:nvPr/>
        </p:nvPicPr>
        <p:blipFill>
          <a:blip r:embed="rId2"/>
          <a:stretch>
            <a:fillRect/>
          </a:stretch>
        </p:blipFill>
        <p:spPr>
          <a:xfrm>
            <a:off x="6057901" y="1447800"/>
            <a:ext cx="3101340" cy="2423382"/>
          </a:xfrm>
          <a:prstGeom prst="rect">
            <a:avLst/>
          </a:prstGeom>
        </p:spPr>
      </p:pic>
      <p:pic>
        <p:nvPicPr>
          <p:cNvPr id="5" name="Picture 4">
            <a:extLst>
              <a:ext uri="{FF2B5EF4-FFF2-40B4-BE49-F238E27FC236}">
                <a16:creationId xmlns:a16="http://schemas.microsoft.com/office/drawing/2014/main" id="{9CC13CD6-9018-411F-A084-D46B6C1DD005}"/>
              </a:ext>
            </a:extLst>
          </p:cNvPr>
          <p:cNvPicPr>
            <a:picLocks noChangeAspect="1"/>
          </p:cNvPicPr>
          <p:nvPr/>
        </p:nvPicPr>
        <p:blipFill>
          <a:blip r:embed="rId3"/>
          <a:stretch>
            <a:fillRect/>
          </a:stretch>
        </p:blipFill>
        <p:spPr>
          <a:xfrm>
            <a:off x="9128759" y="1379546"/>
            <a:ext cx="3063241" cy="2561657"/>
          </a:xfrm>
          <a:prstGeom prst="rect">
            <a:avLst/>
          </a:prstGeom>
        </p:spPr>
      </p:pic>
      <p:pic>
        <p:nvPicPr>
          <p:cNvPr id="6" name="Picture 5">
            <a:extLst>
              <a:ext uri="{FF2B5EF4-FFF2-40B4-BE49-F238E27FC236}">
                <a16:creationId xmlns:a16="http://schemas.microsoft.com/office/drawing/2014/main" id="{C6E6FB2B-06EE-DFBE-417B-FAA7C167A565}"/>
              </a:ext>
            </a:extLst>
          </p:cNvPr>
          <p:cNvPicPr>
            <a:picLocks noChangeAspect="1"/>
          </p:cNvPicPr>
          <p:nvPr/>
        </p:nvPicPr>
        <p:blipFill>
          <a:blip r:embed="rId4"/>
          <a:stretch>
            <a:fillRect/>
          </a:stretch>
        </p:blipFill>
        <p:spPr>
          <a:xfrm>
            <a:off x="6057900" y="3977862"/>
            <a:ext cx="3063241" cy="2374809"/>
          </a:xfrm>
          <a:prstGeom prst="rect">
            <a:avLst/>
          </a:prstGeom>
        </p:spPr>
      </p:pic>
      <p:pic>
        <p:nvPicPr>
          <p:cNvPr id="7" name="Picture 6">
            <a:extLst>
              <a:ext uri="{FF2B5EF4-FFF2-40B4-BE49-F238E27FC236}">
                <a16:creationId xmlns:a16="http://schemas.microsoft.com/office/drawing/2014/main" id="{E2E524CD-8B0F-A06C-512D-46B29BD8DF7E}"/>
              </a:ext>
            </a:extLst>
          </p:cNvPr>
          <p:cNvPicPr>
            <a:picLocks noChangeAspect="1"/>
          </p:cNvPicPr>
          <p:nvPr/>
        </p:nvPicPr>
        <p:blipFill>
          <a:blip r:embed="rId5"/>
          <a:stretch>
            <a:fillRect/>
          </a:stretch>
        </p:blipFill>
        <p:spPr>
          <a:xfrm>
            <a:off x="9083043" y="3816371"/>
            <a:ext cx="3101339" cy="2593517"/>
          </a:xfrm>
          <a:prstGeom prst="rect">
            <a:avLst/>
          </a:prstGeom>
        </p:spPr>
      </p:pic>
    </p:spTree>
    <p:extLst>
      <p:ext uri="{BB962C8B-B14F-4D97-AF65-F5344CB8AC3E}">
        <p14:creationId xmlns:p14="http://schemas.microsoft.com/office/powerpoint/2010/main" val="29012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4660-418C-1119-32D0-591120E5E2E8}"/>
              </a:ext>
            </a:extLst>
          </p:cNvPr>
          <p:cNvSpPr>
            <a:spLocks noGrp="1"/>
          </p:cNvSpPr>
          <p:nvPr>
            <p:ph type="title"/>
          </p:nvPr>
        </p:nvSpPr>
        <p:spPr>
          <a:xfrm>
            <a:off x="914400" y="304800"/>
            <a:ext cx="10363200" cy="1143000"/>
          </a:xfrm>
        </p:spPr>
        <p:txBody>
          <a:bodyPr wrap="square" anchor="ctr">
            <a:noAutofit/>
          </a:bodyPr>
          <a:lstStyle/>
          <a:p>
            <a:pPr algn="ctr">
              <a:lnSpc>
                <a:spcPct val="90000"/>
              </a:lnSpc>
            </a:pPr>
            <a:r>
              <a:rPr lang="en-US" dirty="0"/>
              <a:t>Esophageal Varices in the Rural Setting </a:t>
            </a:r>
          </a:p>
        </p:txBody>
      </p:sp>
      <p:sp>
        <p:nvSpPr>
          <p:cNvPr id="3" name="Content Placeholder 2">
            <a:extLst>
              <a:ext uri="{FF2B5EF4-FFF2-40B4-BE49-F238E27FC236}">
                <a16:creationId xmlns:a16="http://schemas.microsoft.com/office/drawing/2014/main" id="{A0E67EB0-EADF-F558-7362-532F5D133209}"/>
              </a:ext>
            </a:extLst>
          </p:cNvPr>
          <p:cNvSpPr>
            <a:spLocks noGrp="1"/>
          </p:cNvSpPr>
          <p:nvPr>
            <p:ph sz="half" idx="1"/>
          </p:nvPr>
        </p:nvSpPr>
        <p:spPr>
          <a:xfrm>
            <a:off x="399300" y="1752600"/>
            <a:ext cx="5326743" cy="4718566"/>
          </a:xfrm>
        </p:spPr>
        <p:txBody>
          <a:bodyPr wrap="square" anchor="t">
            <a:normAutofit lnSpcReduction="10000"/>
          </a:bodyPr>
          <a:lstStyle/>
          <a:p>
            <a:pPr>
              <a:lnSpc>
                <a:spcPct val="90000"/>
              </a:lnSpc>
            </a:pPr>
            <a:r>
              <a:rPr lang="en-US" sz="3600" dirty="0">
                <a:solidFill>
                  <a:schemeClr val="tx1"/>
                </a:solidFill>
              </a:rPr>
              <a:t>Not everyone has easy access to EGD</a:t>
            </a:r>
          </a:p>
          <a:p>
            <a:pPr>
              <a:lnSpc>
                <a:spcPct val="90000"/>
              </a:lnSpc>
            </a:pPr>
            <a:r>
              <a:rPr lang="en-US" sz="3600" dirty="0">
                <a:solidFill>
                  <a:schemeClr val="tx1"/>
                </a:solidFill>
              </a:rPr>
              <a:t>Not everyone needs EGD</a:t>
            </a:r>
          </a:p>
          <a:p>
            <a:pPr>
              <a:lnSpc>
                <a:spcPct val="90000"/>
              </a:lnSpc>
            </a:pPr>
            <a:r>
              <a:rPr lang="en-US" sz="3600" dirty="0">
                <a:solidFill>
                  <a:schemeClr val="tx1"/>
                </a:solidFill>
              </a:rPr>
              <a:t>Access to endoscopy is variable across the US</a:t>
            </a:r>
          </a:p>
          <a:p>
            <a:pPr>
              <a:lnSpc>
                <a:spcPct val="90000"/>
              </a:lnSpc>
            </a:pPr>
            <a:r>
              <a:rPr lang="en-US" sz="3600" dirty="0" smtClean="0">
                <a:solidFill>
                  <a:schemeClr val="tx1"/>
                </a:solidFill>
              </a:rPr>
              <a:t>Risk </a:t>
            </a:r>
            <a:r>
              <a:rPr lang="en-US" sz="3600" dirty="0">
                <a:solidFill>
                  <a:schemeClr val="tx1"/>
                </a:solidFill>
              </a:rPr>
              <a:t>prediction scores</a:t>
            </a:r>
          </a:p>
          <a:p>
            <a:pPr lvl="1">
              <a:lnSpc>
                <a:spcPct val="90000"/>
              </a:lnSpc>
            </a:pPr>
            <a:r>
              <a:rPr lang="en-US" sz="3600" dirty="0">
                <a:solidFill>
                  <a:schemeClr val="tx1"/>
                </a:solidFill>
              </a:rPr>
              <a:t>Cook County Score</a:t>
            </a:r>
          </a:p>
          <a:p>
            <a:pPr lvl="1">
              <a:lnSpc>
                <a:spcPct val="90000"/>
              </a:lnSpc>
            </a:pPr>
            <a:r>
              <a:rPr lang="en-US" sz="3600" dirty="0" err="1" smtClean="0">
                <a:solidFill>
                  <a:schemeClr val="tx1"/>
                </a:solidFill>
              </a:rPr>
              <a:t>EVendo</a:t>
            </a:r>
            <a:r>
              <a:rPr lang="en-US" sz="3600" dirty="0" smtClean="0">
                <a:solidFill>
                  <a:schemeClr val="tx1"/>
                </a:solidFill>
              </a:rPr>
              <a:t> </a:t>
            </a:r>
            <a:r>
              <a:rPr lang="en-US" sz="3600" dirty="0">
                <a:solidFill>
                  <a:schemeClr val="tx1"/>
                </a:solidFill>
              </a:rPr>
              <a:t>Score</a:t>
            </a:r>
          </a:p>
          <a:p>
            <a:pPr>
              <a:lnSpc>
                <a:spcPct val="90000"/>
              </a:lnSpc>
            </a:pPr>
            <a:endParaRPr lang="en-US" sz="2200" dirty="0">
              <a:solidFill>
                <a:schemeClr val="tx1"/>
              </a:solidFill>
            </a:endParaRPr>
          </a:p>
        </p:txBody>
      </p:sp>
      <p:pic>
        <p:nvPicPr>
          <p:cNvPr id="7" name="Picture 6" descr="Chart, line chart&#10;&#10;Description automatically generated">
            <a:extLst>
              <a:ext uri="{FF2B5EF4-FFF2-40B4-BE49-F238E27FC236}">
                <a16:creationId xmlns:a16="http://schemas.microsoft.com/office/drawing/2014/main" id="{A0B405C2-7D02-B0A1-6EAB-8DAF0CD2F67F}"/>
              </a:ext>
            </a:extLst>
          </p:cNvPr>
          <p:cNvPicPr>
            <a:picLocks noChangeAspect="1"/>
          </p:cNvPicPr>
          <p:nvPr/>
        </p:nvPicPr>
        <p:blipFill>
          <a:blip r:embed="rId3"/>
          <a:stretch>
            <a:fillRect/>
          </a:stretch>
        </p:blipFill>
        <p:spPr>
          <a:xfrm>
            <a:off x="6197600" y="1765299"/>
            <a:ext cx="5511800" cy="4271645"/>
          </a:xfrm>
          <a:prstGeom prst="rect">
            <a:avLst/>
          </a:prstGeom>
          <a:noFill/>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723E7E7-557F-7781-4D7E-D0570789B5B0}"/>
              </a:ext>
            </a:extLst>
          </p:cNvPr>
          <p:cNvSpPr txBox="1"/>
          <p:nvPr/>
        </p:nvSpPr>
        <p:spPr>
          <a:xfrm>
            <a:off x="9484207" y="6086445"/>
            <a:ext cx="2707793" cy="384721"/>
          </a:xfrm>
          <a:prstGeom prst="rect">
            <a:avLst/>
          </a:prstGeom>
          <a:noFill/>
        </p:spPr>
        <p:txBody>
          <a:bodyPr wrap="none" rtlCol="0">
            <a:spAutoFit/>
          </a:bodyPr>
          <a:lstStyle/>
          <a:p>
            <a:r>
              <a:rPr lang="en-US" sz="1900" dirty="0"/>
              <a:t>Kotwal et al. DDS 2021</a:t>
            </a:r>
          </a:p>
        </p:txBody>
      </p:sp>
    </p:spTree>
    <p:extLst>
      <p:ext uri="{BB962C8B-B14F-4D97-AF65-F5344CB8AC3E}">
        <p14:creationId xmlns:p14="http://schemas.microsoft.com/office/powerpoint/2010/main" val="1111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8666-08C9-9946-BF19-C2C02E2E2484}"/>
              </a:ext>
            </a:extLst>
          </p:cNvPr>
          <p:cNvSpPr>
            <a:spLocks noGrp="1"/>
          </p:cNvSpPr>
          <p:nvPr>
            <p:ph type="title"/>
          </p:nvPr>
        </p:nvSpPr>
        <p:spPr/>
        <p:txBody>
          <a:bodyPr/>
          <a:lstStyle/>
          <a:p>
            <a:pPr algn="ctr"/>
            <a:r>
              <a:rPr lang="en-US" sz="6400" dirty="0">
                <a:cs typeface="Calibri" panose="020F0502020204030204" pitchFamily="34" charset="0"/>
              </a:rPr>
              <a:t>Disclosures</a:t>
            </a:r>
          </a:p>
        </p:txBody>
      </p:sp>
      <p:sp>
        <p:nvSpPr>
          <p:cNvPr id="3" name="Content Placeholder 2">
            <a:extLst>
              <a:ext uri="{FF2B5EF4-FFF2-40B4-BE49-F238E27FC236}">
                <a16:creationId xmlns:a16="http://schemas.microsoft.com/office/drawing/2014/main" id="{7C7218F9-5FA0-A442-919D-940315DB1141}"/>
              </a:ext>
            </a:extLst>
          </p:cNvPr>
          <p:cNvSpPr>
            <a:spLocks noGrp="1"/>
          </p:cNvSpPr>
          <p:nvPr>
            <p:ph idx="1"/>
          </p:nvPr>
        </p:nvSpPr>
        <p:spPr/>
        <p:txBody>
          <a:bodyPr/>
          <a:lstStyle/>
          <a:p>
            <a:r>
              <a:rPr lang="en-US" sz="4267" dirty="0">
                <a:solidFill>
                  <a:schemeClr val="tx1"/>
                </a:solidFill>
                <a:cs typeface="Calibri" panose="020F0502020204030204" pitchFamily="34" charset="0"/>
              </a:rPr>
              <a:t>No Financial Relationships</a:t>
            </a:r>
          </a:p>
          <a:p>
            <a:r>
              <a:rPr lang="en-US" sz="4267" dirty="0">
                <a:solidFill>
                  <a:schemeClr val="tx1"/>
                </a:solidFill>
                <a:cs typeface="Calibri" panose="020F0502020204030204" pitchFamily="34" charset="0"/>
              </a:rPr>
              <a:t>No Discussion of Off-label Medication Use or Investigational Drugs</a:t>
            </a:r>
          </a:p>
        </p:txBody>
      </p:sp>
    </p:spTree>
    <p:extLst>
      <p:ext uri="{BB962C8B-B14F-4D97-AF65-F5344CB8AC3E}">
        <p14:creationId xmlns:p14="http://schemas.microsoft.com/office/powerpoint/2010/main" val="4021975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DE3C-7A72-9218-637F-A5119876CFA4}"/>
              </a:ext>
            </a:extLst>
          </p:cNvPr>
          <p:cNvSpPr>
            <a:spLocks noGrp="1"/>
          </p:cNvSpPr>
          <p:nvPr>
            <p:ph type="title"/>
          </p:nvPr>
        </p:nvSpPr>
        <p:spPr>
          <a:xfrm>
            <a:off x="63500" y="152400"/>
            <a:ext cx="11988800" cy="1143000"/>
          </a:xfrm>
        </p:spPr>
        <p:txBody>
          <a:bodyPr/>
          <a:lstStyle/>
          <a:p>
            <a:pPr algn="ctr"/>
            <a:r>
              <a:rPr lang="en-US" dirty="0">
                <a:hlinkClick r:id="rId3"/>
              </a:rPr>
              <a:t>https://www.mdcalc.com/calc/10175/evendo-score-esophageal-varices#evidence</a:t>
            </a:r>
            <a:endParaRPr lang="en-US" dirty="0"/>
          </a:p>
        </p:txBody>
      </p:sp>
      <p:pic>
        <p:nvPicPr>
          <p:cNvPr id="3" name="Picture 2">
            <a:extLst>
              <a:ext uri="{FF2B5EF4-FFF2-40B4-BE49-F238E27FC236}">
                <a16:creationId xmlns:a16="http://schemas.microsoft.com/office/drawing/2014/main" id="{18DB6512-02DA-7679-6381-A8003479B6CD}"/>
              </a:ext>
            </a:extLst>
          </p:cNvPr>
          <p:cNvPicPr>
            <a:picLocks noChangeAspect="1"/>
          </p:cNvPicPr>
          <p:nvPr/>
        </p:nvPicPr>
        <p:blipFill>
          <a:blip r:embed="rId4"/>
          <a:stretch>
            <a:fillRect/>
          </a:stretch>
        </p:blipFill>
        <p:spPr>
          <a:xfrm>
            <a:off x="3239900" y="1545022"/>
            <a:ext cx="5635999" cy="53129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0715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1B7F-606F-4389-7479-E025898DA2F2}"/>
              </a:ext>
            </a:extLst>
          </p:cNvPr>
          <p:cNvSpPr>
            <a:spLocks noGrp="1"/>
          </p:cNvSpPr>
          <p:nvPr>
            <p:ph type="title"/>
          </p:nvPr>
        </p:nvSpPr>
        <p:spPr/>
        <p:txBody>
          <a:bodyPr/>
          <a:lstStyle/>
          <a:p>
            <a:pPr algn="ctr"/>
            <a:r>
              <a:rPr lang="en-US" sz="5000" dirty="0"/>
              <a:t>Alternative Strategy to </a:t>
            </a:r>
            <a:r>
              <a:rPr lang="en-US" sz="5000" dirty="0" smtClean="0"/>
              <a:t>Endoscopy</a:t>
            </a:r>
            <a:endParaRPr lang="en-US" sz="5000" dirty="0"/>
          </a:p>
        </p:txBody>
      </p:sp>
      <p:sp>
        <p:nvSpPr>
          <p:cNvPr id="3" name="Content Placeholder 2">
            <a:extLst>
              <a:ext uri="{FF2B5EF4-FFF2-40B4-BE49-F238E27FC236}">
                <a16:creationId xmlns:a16="http://schemas.microsoft.com/office/drawing/2014/main" id="{497AEA41-8F3F-78DA-A109-0C94C5E40886}"/>
              </a:ext>
            </a:extLst>
          </p:cNvPr>
          <p:cNvSpPr>
            <a:spLocks noGrp="1"/>
          </p:cNvSpPr>
          <p:nvPr>
            <p:ph idx="1"/>
          </p:nvPr>
        </p:nvSpPr>
        <p:spPr>
          <a:xfrm>
            <a:off x="884583" y="1524003"/>
            <a:ext cx="10363200" cy="4548806"/>
          </a:xfrm>
        </p:spPr>
        <p:txBody>
          <a:bodyPr/>
          <a:lstStyle/>
          <a:p>
            <a:pPr lvl="1">
              <a:lnSpc>
                <a:spcPct val="90000"/>
              </a:lnSpc>
            </a:pPr>
            <a:r>
              <a:rPr lang="en-US" sz="3200" dirty="0" smtClean="0">
                <a:solidFill>
                  <a:schemeClr val="tx1"/>
                </a:solidFill>
              </a:rPr>
              <a:t>Non-selective beta-blockers prevent first </a:t>
            </a:r>
            <a:r>
              <a:rPr lang="en-US" sz="3200" dirty="0" err="1" smtClean="0">
                <a:solidFill>
                  <a:schemeClr val="tx1"/>
                </a:solidFill>
              </a:rPr>
              <a:t>variceal</a:t>
            </a:r>
            <a:r>
              <a:rPr lang="en-US" sz="3200" dirty="0" smtClean="0">
                <a:solidFill>
                  <a:schemeClr val="tx1"/>
                </a:solidFill>
              </a:rPr>
              <a:t> hemorrhage in patients with medium to large EV</a:t>
            </a:r>
            <a:r>
              <a:rPr lang="en-US" sz="3200" baseline="30000" dirty="0" smtClean="0">
                <a:solidFill>
                  <a:schemeClr val="tx1"/>
                </a:solidFill>
              </a:rPr>
              <a:t>1</a:t>
            </a:r>
            <a:endParaRPr lang="en-US" sz="3200" dirty="0" smtClean="0">
              <a:solidFill>
                <a:schemeClr val="tx1"/>
              </a:solidFill>
            </a:endParaRPr>
          </a:p>
          <a:p>
            <a:pPr lvl="2">
              <a:lnSpc>
                <a:spcPct val="90000"/>
              </a:lnSpc>
            </a:pPr>
            <a:r>
              <a:rPr lang="en-US" sz="2600" dirty="0" smtClean="0">
                <a:solidFill>
                  <a:schemeClr val="tx1"/>
                </a:solidFill>
              </a:rPr>
              <a:t>EGD with band ligation may have an edge</a:t>
            </a:r>
          </a:p>
          <a:p>
            <a:pPr lvl="3">
              <a:lnSpc>
                <a:spcPct val="90000"/>
              </a:lnSpc>
            </a:pPr>
            <a:r>
              <a:rPr lang="en-US" sz="2200" dirty="0" smtClean="0">
                <a:solidFill>
                  <a:schemeClr val="tx1"/>
                </a:solidFill>
              </a:rPr>
              <a:t>No difference in overall mortality</a:t>
            </a:r>
            <a:endParaRPr lang="en-US" sz="3000" dirty="0" smtClean="0">
              <a:solidFill>
                <a:schemeClr val="tx1"/>
              </a:solidFill>
            </a:endParaRPr>
          </a:p>
          <a:p>
            <a:pPr lvl="1">
              <a:lnSpc>
                <a:spcPct val="90000"/>
              </a:lnSpc>
            </a:pPr>
            <a:r>
              <a:rPr lang="en-US" sz="3200" dirty="0" smtClean="0">
                <a:solidFill>
                  <a:schemeClr val="tx1"/>
                </a:solidFill>
              </a:rPr>
              <a:t>Carvedilol</a:t>
            </a:r>
          </a:p>
          <a:p>
            <a:pPr lvl="2">
              <a:lnSpc>
                <a:spcPct val="90000"/>
              </a:lnSpc>
            </a:pPr>
            <a:r>
              <a:rPr lang="en-US" sz="3000" dirty="0" smtClean="0">
                <a:solidFill>
                  <a:schemeClr val="tx1"/>
                </a:solidFill>
              </a:rPr>
              <a:t>Better tolerated, more potent, once daily dosing</a:t>
            </a:r>
            <a:endParaRPr lang="en-US" sz="3000" dirty="0">
              <a:solidFill>
                <a:schemeClr val="tx1"/>
              </a:solidFill>
            </a:endParaRPr>
          </a:p>
          <a:p>
            <a:pPr lvl="1">
              <a:lnSpc>
                <a:spcPct val="90000"/>
              </a:lnSpc>
            </a:pPr>
            <a:r>
              <a:rPr lang="en-US" sz="3200" dirty="0">
                <a:solidFill>
                  <a:schemeClr val="tx1"/>
                </a:solidFill>
              </a:rPr>
              <a:t>Other indications for </a:t>
            </a:r>
            <a:r>
              <a:rPr lang="en-US" sz="3200" dirty="0" smtClean="0">
                <a:solidFill>
                  <a:schemeClr val="tx1"/>
                </a:solidFill>
              </a:rPr>
              <a:t>beta-blocker</a:t>
            </a:r>
            <a:r>
              <a:rPr lang="en-US" sz="3200" dirty="0" smtClean="0">
                <a:solidFill>
                  <a:schemeClr val="tx1"/>
                </a:solidFill>
              </a:rPr>
              <a:t>?</a:t>
            </a:r>
            <a:endParaRPr lang="en-US" sz="3200" dirty="0">
              <a:solidFill>
                <a:schemeClr val="tx1"/>
              </a:solidFill>
            </a:endParaRPr>
          </a:p>
          <a:p>
            <a:pPr lvl="2">
              <a:lnSpc>
                <a:spcPct val="90000"/>
              </a:lnSpc>
            </a:pPr>
            <a:r>
              <a:rPr lang="en-US" sz="2600" dirty="0">
                <a:solidFill>
                  <a:schemeClr val="tx1"/>
                </a:solidFill>
              </a:rPr>
              <a:t>Two-for-one</a:t>
            </a:r>
          </a:p>
          <a:p>
            <a:pPr lvl="1">
              <a:lnSpc>
                <a:spcPct val="90000"/>
              </a:lnSpc>
            </a:pPr>
            <a:r>
              <a:rPr lang="en-US" sz="3200" dirty="0" smtClean="0">
                <a:solidFill>
                  <a:schemeClr val="tx1"/>
                </a:solidFill>
              </a:rPr>
              <a:t>?Prevention </a:t>
            </a:r>
            <a:r>
              <a:rPr lang="en-US" sz="3200" dirty="0">
                <a:solidFill>
                  <a:schemeClr val="tx1"/>
                </a:solidFill>
              </a:rPr>
              <a:t>of </a:t>
            </a:r>
            <a:r>
              <a:rPr lang="en-US" sz="3200" dirty="0" smtClean="0">
                <a:solidFill>
                  <a:schemeClr val="tx1"/>
                </a:solidFill>
              </a:rPr>
              <a:t>decompensation</a:t>
            </a:r>
            <a:r>
              <a:rPr lang="en-US" sz="3200" baseline="30000" dirty="0">
                <a:solidFill>
                  <a:schemeClr val="tx1"/>
                </a:solidFill>
              </a:rPr>
              <a:t>2</a:t>
            </a:r>
            <a:endParaRPr lang="en-US" sz="3200" dirty="0" smtClean="0">
              <a:solidFill>
                <a:schemeClr val="tx1"/>
              </a:solidFill>
            </a:endParaRPr>
          </a:p>
          <a:p>
            <a:pPr lvl="2">
              <a:lnSpc>
                <a:spcPct val="90000"/>
              </a:lnSpc>
            </a:pPr>
            <a:r>
              <a:rPr lang="en-US" sz="2800" dirty="0" smtClean="0">
                <a:solidFill>
                  <a:schemeClr val="tx1"/>
                </a:solidFill>
              </a:rPr>
              <a:t>Ascites, VH, HE, liver-related mortality</a:t>
            </a:r>
            <a:endParaRPr lang="en-US" sz="2800" dirty="0">
              <a:solidFill>
                <a:schemeClr val="tx1"/>
              </a:solidFill>
            </a:endParaRPr>
          </a:p>
          <a:p>
            <a:endParaRPr lang="en-US" dirty="0"/>
          </a:p>
        </p:txBody>
      </p:sp>
      <p:sp>
        <p:nvSpPr>
          <p:cNvPr id="5" name="TextBox 4"/>
          <p:cNvSpPr txBox="1"/>
          <p:nvPr/>
        </p:nvSpPr>
        <p:spPr>
          <a:xfrm>
            <a:off x="8833388" y="5937097"/>
            <a:ext cx="3358612" cy="523220"/>
          </a:xfrm>
          <a:prstGeom prst="rect">
            <a:avLst/>
          </a:prstGeom>
          <a:noFill/>
        </p:spPr>
        <p:txBody>
          <a:bodyPr wrap="none" rtlCol="0">
            <a:spAutoFit/>
          </a:bodyPr>
          <a:lstStyle/>
          <a:p>
            <a:pPr marL="342900" indent="-342900">
              <a:buAutoNum type="arabicPeriod"/>
            </a:pPr>
            <a:r>
              <a:rPr lang="en-US" sz="1400" dirty="0" err="1" smtClean="0"/>
              <a:t>d’Amico</a:t>
            </a:r>
            <a:r>
              <a:rPr lang="en-US" sz="1400" dirty="0" smtClean="0"/>
              <a:t> et al. </a:t>
            </a:r>
            <a:r>
              <a:rPr lang="en-US" sz="1400" dirty="0" err="1" smtClean="0"/>
              <a:t>Semin</a:t>
            </a:r>
            <a:r>
              <a:rPr lang="en-US" sz="1400" dirty="0" smtClean="0"/>
              <a:t> Liver Dis 1999</a:t>
            </a:r>
          </a:p>
          <a:p>
            <a:pPr marL="342900" indent="-342900">
              <a:buAutoNum type="arabicPeriod"/>
            </a:pPr>
            <a:r>
              <a:rPr lang="en-US" sz="1400" dirty="0" err="1" smtClean="0"/>
              <a:t>Serper</a:t>
            </a:r>
            <a:r>
              <a:rPr lang="en-US" sz="1400" dirty="0" smtClean="0"/>
              <a:t> et al. </a:t>
            </a:r>
            <a:r>
              <a:rPr lang="en-US" sz="1400" dirty="0" err="1" smtClean="0"/>
              <a:t>Hepatology</a:t>
            </a:r>
            <a:r>
              <a:rPr lang="en-US" sz="1400" dirty="0" smtClean="0"/>
              <a:t> 2022</a:t>
            </a:r>
            <a:endParaRPr lang="en-US" sz="1400" dirty="0"/>
          </a:p>
        </p:txBody>
      </p:sp>
    </p:spTree>
    <p:extLst>
      <p:ext uri="{BB962C8B-B14F-4D97-AF65-F5344CB8AC3E}">
        <p14:creationId xmlns:p14="http://schemas.microsoft.com/office/powerpoint/2010/main" val="410507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274983"/>
            <a:ext cx="10363200" cy="1143000"/>
          </a:xfrm>
        </p:spPr>
        <p:txBody>
          <a:bodyPr/>
          <a:lstStyle/>
          <a:p>
            <a:pPr algn="ctr"/>
            <a:r>
              <a:rPr lang="en-US" sz="6000" dirty="0" smtClean="0"/>
              <a:t>Osteoporosis</a:t>
            </a:r>
            <a:endParaRPr lang="en-US" sz="6000" dirty="0"/>
          </a:p>
        </p:txBody>
      </p:sp>
      <p:sp>
        <p:nvSpPr>
          <p:cNvPr id="3" name="Content Placeholder 2"/>
          <p:cNvSpPr>
            <a:spLocks noGrp="1"/>
          </p:cNvSpPr>
          <p:nvPr>
            <p:ph idx="1"/>
          </p:nvPr>
        </p:nvSpPr>
        <p:spPr>
          <a:xfrm>
            <a:off x="876300" y="1543878"/>
            <a:ext cx="10363200" cy="3962400"/>
          </a:xfrm>
        </p:spPr>
        <p:txBody>
          <a:bodyPr/>
          <a:lstStyle/>
          <a:p>
            <a:r>
              <a:rPr lang="en-US" dirty="0" smtClean="0">
                <a:solidFill>
                  <a:schemeClr val="tx1"/>
                </a:solidFill>
              </a:rPr>
              <a:t>Osteoporosis affects up to 30% of patients with cirrhosis</a:t>
            </a:r>
            <a:r>
              <a:rPr lang="en-US" baseline="30000" dirty="0" smtClean="0">
                <a:solidFill>
                  <a:schemeClr val="tx1"/>
                </a:solidFill>
              </a:rPr>
              <a:t>1</a:t>
            </a:r>
            <a:endParaRPr lang="en-US" dirty="0" smtClean="0">
              <a:solidFill>
                <a:schemeClr val="tx1"/>
              </a:solidFill>
            </a:endParaRPr>
          </a:p>
          <a:p>
            <a:pPr lvl="1"/>
            <a:r>
              <a:rPr lang="en-US" dirty="0">
                <a:solidFill>
                  <a:schemeClr val="tx1"/>
                </a:solidFill>
              </a:rPr>
              <a:t>Imbalances in bone remodeling, inflammatory cytokines and nutritional deficiencies</a:t>
            </a:r>
          </a:p>
          <a:p>
            <a:pPr lvl="1"/>
            <a:r>
              <a:rPr lang="en-US" dirty="0" smtClean="0">
                <a:solidFill>
                  <a:schemeClr val="tx1"/>
                </a:solidFill>
              </a:rPr>
              <a:t>Higher risk in patients with PBC and PSC</a:t>
            </a:r>
          </a:p>
          <a:p>
            <a:r>
              <a:rPr lang="en-US" dirty="0" smtClean="0">
                <a:solidFill>
                  <a:schemeClr val="tx1"/>
                </a:solidFill>
              </a:rPr>
              <a:t>Patients with cirrhosis ~2X higher risk of osteoporosis-related fractures</a:t>
            </a:r>
            <a:r>
              <a:rPr lang="en-US" baseline="30000" dirty="0" smtClean="0">
                <a:solidFill>
                  <a:schemeClr val="tx1"/>
                </a:solidFill>
              </a:rPr>
              <a:t>2</a:t>
            </a:r>
            <a:endParaRPr lang="en-US" dirty="0" smtClean="0">
              <a:solidFill>
                <a:schemeClr val="tx1"/>
              </a:solidFill>
            </a:endParaRPr>
          </a:p>
          <a:p>
            <a:pPr lvl="1"/>
            <a:r>
              <a:rPr lang="en-US" dirty="0" smtClean="0">
                <a:solidFill>
                  <a:schemeClr val="tx1"/>
                </a:solidFill>
              </a:rPr>
              <a:t>Higher rates of infections, surgical complications</a:t>
            </a:r>
          </a:p>
          <a:p>
            <a:pPr lvl="1"/>
            <a:r>
              <a:rPr lang="en-US" dirty="0" smtClean="0">
                <a:solidFill>
                  <a:schemeClr val="tx1"/>
                </a:solidFill>
              </a:rPr>
              <a:t>Higher rates of post-fracture mortality</a:t>
            </a:r>
            <a:endParaRPr lang="en-US" dirty="0">
              <a:solidFill>
                <a:schemeClr val="tx1"/>
              </a:solidFill>
            </a:endParaRPr>
          </a:p>
        </p:txBody>
      </p:sp>
      <p:sp>
        <p:nvSpPr>
          <p:cNvPr id="4" name="TextBox 3"/>
          <p:cNvSpPr txBox="1"/>
          <p:nvPr/>
        </p:nvSpPr>
        <p:spPr>
          <a:xfrm>
            <a:off x="8537666" y="5873736"/>
            <a:ext cx="3654334" cy="584775"/>
          </a:xfrm>
          <a:prstGeom prst="rect">
            <a:avLst/>
          </a:prstGeom>
          <a:noFill/>
        </p:spPr>
        <p:txBody>
          <a:bodyPr wrap="none" rtlCol="0">
            <a:spAutoFit/>
          </a:bodyPr>
          <a:lstStyle/>
          <a:p>
            <a:pPr marL="342900" indent="-342900">
              <a:buAutoNum type="arabicPeriod"/>
            </a:pPr>
            <a:r>
              <a:rPr lang="en-US" sz="1600" dirty="0" err="1" smtClean="0"/>
              <a:t>Merli</a:t>
            </a:r>
            <a:r>
              <a:rPr lang="en-US" sz="1600" dirty="0" smtClean="0"/>
              <a:t> et al.  J </a:t>
            </a:r>
            <a:r>
              <a:rPr lang="en-US" sz="1600" dirty="0" err="1" smtClean="0"/>
              <a:t>Hepatol</a:t>
            </a:r>
            <a:r>
              <a:rPr lang="en-US" sz="1600" dirty="0" smtClean="0"/>
              <a:t> 2019</a:t>
            </a:r>
          </a:p>
          <a:p>
            <a:pPr marL="342900" indent="-342900">
              <a:buAutoNum type="arabicPeriod"/>
            </a:pPr>
            <a:r>
              <a:rPr lang="en-US" sz="1600" dirty="0" err="1" smtClean="0"/>
              <a:t>Luxon</a:t>
            </a:r>
            <a:r>
              <a:rPr lang="en-US" sz="1600" dirty="0" smtClean="0"/>
              <a:t> et al. </a:t>
            </a:r>
            <a:r>
              <a:rPr lang="en-US" sz="1600" dirty="0" err="1" smtClean="0"/>
              <a:t>Curr</a:t>
            </a:r>
            <a:r>
              <a:rPr lang="en-US" sz="1600" dirty="0" smtClean="0"/>
              <a:t> Gastro Rep 2011</a:t>
            </a:r>
            <a:endParaRPr lang="en-US" sz="1600" dirty="0"/>
          </a:p>
        </p:txBody>
      </p:sp>
    </p:spTree>
    <p:extLst>
      <p:ext uri="{BB962C8B-B14F-4D97-AF65-F5344CB8AC3E}">
        <p14:creationId xmlns:p14="http://schemas.microsoft.com/office/powerpoint/2010/main" val="20515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304800"/>
            <a:ext cx="10363200" cy="1143000"/>
          </a:xfrm>
        </p:spPr>
        <p:txBody>
          <a:bodyPr/>
          <a:lstStyle/>
          <a:p>
            <a:pPr algn="ctr"/>
            <a:r>
              <a:rPr lang="en-US" sz="6000" dirty="0" smtClean="0"/>
              <a:t>Osteoporosis</a:t>
            </a:r>
            <a:endParaRPr lang="en-US" sz="6000" dirty="0"/>
          </a:p>
        </p:txBody>
      </p:sp>
      <p:sp>
        <p:nvSpPr>
          <p:cNvPr id="3" name="Content Placeholder 2"/>
          <p:cNvSpPr>
            <a:spLocks noGrp="1"/>
          </p:cNvSpPr>
          <p:nvPr>
            <p:ph idx="1"/>
          </p:nvPr>
        </p:nvSpPr>
        <p:spPr>
          <a:xfrm>
            <a:off x="886239" y="1573695"/>
            <a:ext cx="10363200" cy="3962400"/>
          </a:xfrm>
        </p:spPr>
        <p:txBody>
          <a:bodyPr/>
          <a:lstStyle/>
          <a:p>
            <a:r>
              <a:rPr lang="en-US" dirty="0" smtClean="0">
                <a:solidFill>
                  <a:schemeClr val="tx1"/>
                </a:solidFill>
              </a:rPr>
              <a:t>Current USPSTF and endocrinology society practice guidelines do not make specific recommendations for patients with cirrhosis</a:t>
            </a:r>
            <a:r>
              <a:rPr lang="en-US" baseline="30000" dirty="0" smtClean="0">
                <a:solidFill>
                  <a:schemeClr val="tx1"/>
                </a:solidFill>
              </a:rPr>
              <a:t>1,2</a:t>
            </a:r>
            <a:endParaRPr lang="en-US" dirty="0" smtClean="0">
              <a:solidFill>
                <a:schemeClr val="tx1"/>
              </a:solidFill>
            </a:endParaRPr>
          </a:p>
          <a:p>
            <a:r>
              <a:rPr lang="en-US" dirty="0" smtClean="0">
                <a:solidFill>
                  <a:schemeClr val="tx1"/>
                </a:solidFill>
              </a:rPr>
              <a:t>AASLD</a:t>
            </a:r>
            <a:r>
              <a:rPr lang="en-US" baseline="30000" dirty="0" smtClean="0">
                <a:solidFill>
                  <a:schemeClr val="tx1"/>
                </a:solidFill>
              </a:rPr>
              <a:t>3,4</a:t>
            </a:r>
            <a:endParaRPr lang="en-US" dirty="0" smtClean="0">
              <a:solidFill>
                <a:schemeClr val="tx1"/>
              </a:solidFill>
            </a:endParaRPr>
          </a:p>
          <a:p>
            <a:pPr lvl="1"/>
            <a:r>
              <a:rPr lang="en-US" dirty="0" smtClean="0">
                <a:solidFill>
                  <a:schemeClr val="tx1"/>
                </a:solidFill>
              </a:rPr>
              <a:t>Screen liver transplant candidates</a:t>
            </a:r>
          </a:p>
          <a:p>
            <a:pPr lvl="1"/>
            <a:r>
              <a:rPr lang="en-US" dirty="0" smtClean="0">
                <a:solidFill>
                  <a:schemeClr val="tx1"/>
                </a:solidFill>
              </a:rPr>
              <a:t>Screen patients with PBC and PSC</a:t>
            </a:r>
          </a:p>
          <a:p>
            <a:pPr lvl="1"/>
            <a:r>
              <a:rPr lang="en-US" dirty="0" smtClean="0">
                <a:solidFill>
                  <a:schemeClr val="tx1"/>
                </a:solidFill>
              </a:rPr>
              <a:t>Patients with other liver diseases?</a:t>
            </a:r>
          </a:p>
          <a:p>
            <a:r>
              <a:rPr lang="en-US" dirty="0" smtClean="0">
                <a:solidFill>
                  <a:schemeClr val="tx1"/>
                </a:solidFill>
              </a:rPr>
              <a:t>What I do</a:t>
            </a:r>
          </a:p>
          <a:p>
            <a:pPr lvl="1"/>
            <a:r>
              <a:rPr lang="en-US" dirty="0" smtClean="0">
                <a:solidFill>
                  <a:schemeClr val="tx1"/>
                </a:solidFill>
              </a:rPr>
              <a:t>Screen </a:t>
            </a:r>
            <a:r>
              <a:rPr lang="en-US" u="sng" dirty="0" smtClean="0">
                <a:solidFill>
                  <a:schemeClr val="tx1"/>
                </a:solidFill>
              </a:rPr>
              <a:t>all</a:t>
            </a:r>
            <a:r>
              <a:rPr lang="en-US" dirty="0" smtClean="0">
                <a:solidFill>
                  <a:schemeClr val="tx1"/>
                </a:solidFill>
              </a:rPr>
              <a:t> patients with cirrhosis at least once</a:t>
            </a:r>
          </a:p>
        </p:txBody>
      </p:sp>
      <p:sp>
        <p:nvSpPr>
          <p:cNvPr id="4" name="TextBox 3"/>
          <p:cNvSpPr txBox="1"/>
          <p:nvPr/>
        </p:nvSpPr>
        <p:spPr>
          <a:xfrm>
            <a:off x="9323907" y="5526156"/>
            <a:ext cx="2868093" cy="954107"/>
          </a:xfrm>
          <a:prstGeom prst="rect">
            <a:avLst/>
          </a:prstGeom>
          <a:noFill/>
        </p:spPr>
        <p:txBody>
          <a:bodyPr wrap="none" rtlCol="0">
            <a:spAutoFit/>
          </a:bodyPr>
          <a:lstStyle/>
          <a:p>
            <a:pPr marL="342900" indent="-342900">
              <a:buAutoNum type="arabicPeriod"/>
            </a:pPr>
            <a:r>
              <a:rPr lang="en-US" sz="1400" dirty="0" smtClean="0"/>
              <a:t>USPSTF 2018</a:t>
            </a:r>
          </a:p>
          <a:p>
            <a:pPr marL="342900" indent="-342900">
              <a:buAutoNum type="arabicPeriod"/>
            </a:pPr>
            <a:r>
              <a:rPr lang="en-US" sz="1400" dirty="0" smtClean="0"/>
              <a:t>AACE/ACE 2016</a:t>
            </a:r>
          </a:p>
          <a:p>
            <a:pPr marL="342900" indent="-342900">
              <a:buAutoNum type="arabicPeriod"/>
            </a:pPr>
            <a:r>
              <a:rPr lang="en-US" sz="1400" dirty="0" err="1" smtClean="0"/>
              <a:t>Lindor</a:t>
            </a:r>
            <a:r>
              <a:rPr lang="en-US" sz="1400" dirty="0" smtClean="0"/>
              <a:t> et al. </a:t>
            </a:r>
            <a:r>
              <a:rPr lang="en-US" sz="1400" dirty="0" err="1" smtClean="0"/>
              <a:t>Hepatology</a:t>
            </a:r>
            <a:r>
              <a:rPr lang="en-US" sz="1400" dirty="0" smtClean="0"/>
              <a:t> 2019</a:t>
            </a:r>
          </a:p>
          <a:p>
            <a:pPr marL="342900" indent="-342900">
              <a:buAutoNum type="arabicPeriod"/>
            </a:pPr>
            <a:r>
              <a:rPr lang="en-US" sz="1400" dirty="0" smtClean="0"/>
              <a:t>Martin et al </a:t>
            </a:r>
            <a:r>
              <a:rPr lang="en-US" sz="1400" dirty="0" err="1" smtClean="0"/>
              <a:t>Hepatology</a:t>
            </a:r>
            <a:r>
              <a:rPr lang="en-US" sz="1400" dirty="0" smtClean="0"/>
              <a:t> 2014</a:t>
            </a:r>
            <a:endParaRPr lang="en-US" sz="1400" dirty="0"/>
          </a:p>
        </p:txBody>
      </p:sp>
    </p:spTree>
    <p:extLst>
      <p:ext uri="{BB962C8B-B14F-4D97-AF65-F5344CB8AC3E}">
        <p14:creationId xmlns:p14="http://schemas.microsoft.com/office/powerpoint/2010/main" val="29969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Osteoporosis</a:t>
            </a:r>
            <a:endParaRPr lang="en-US" sz="6000" dirty="0"/>
          </a:p>
        </p:txBody>
      </p:sp>
      <p:sp>
        <p:nvSpPr>
          <p:cNvPr id="4" name="Content Placeholder 3"/>
          <p:cNvSpPr>
            <a:spLocks noGrp="1"/>
          </p:cNvSpPr>
          <p:nvPr>
            <p:ph sz="half" idx="1"/>
          </p:nvPr>
        </p:nvSpPr>
        <p:spPr>
          <a:xfrm>
            <a:off x="526774" y="1587054"/>
            <a:ext cx="5080000" cy="4664657"/>
          </a:xfrm>
        </p:spPr>
        <p:txBody>
          <a:bodyPr/>
          <a:lstStyle/>
          <a:p>
            <a:r>
              <a:rPr lang="en-US" sz="2900" dirty="0" smtClean="0">
                <a:solidFill>
                  <a:schemeClr val="tx1"/>
                </a:solidFill>
              </a:rPr>
              <a:t>Screening practices at “M Health Fairview”</a:t>
            </a:r>
          </a:p>
          <a:p>
            <a:r>
              <a:rPr lang="en-US" sz="2900" dirty="0" smtClean="0">
                <a:solidFill>
                  <a:schemeClr val="tx1"/>
                </a:solidFill>
              </a:rPr>
              <a:t>Majority of patients with cirrhosis not getting DEXAs</a:t>
            </a:r>
          </a:p>
          <a:p>
            <a:pPr lvl="1"/>
            <a:r>
              <a:rPr lang="en-US" sz="2600" dirty="0" smtClean="0">
                <a:solidFill>
                  <a:schemeClr val="tx1"/>
                </a:solidFill>
              </a:rPr>
              <a:t>Those that do more likely to have traditional risk factors</a:t>
            </a:r>
          </a:p>
          <a:p>
            <a:r>
              <a:rPr lang="en-US" sz="2900" dirty="0" smtClean="0">
                <a:solidFill>
                  <a:schemeClr val="tx1"/>
                </a:solidFill>
              </a:rPr>
              <a:t>Low rates of treatment</a:t>
            </a:r>
          </a:p>
          <a:p>
            <a:r>
              <a:rPr lang="en-US" sz="2900" dirty="0" smtClean="0">
                <a:solidFill>
                  <a:schemeClr val="tx1"/>
                </a:solidFill>
              </a:rPr>
              <a:t>Low rates of treatment side effects/adverse events</a:t>
            </a:r>
            <a:endParaRPr lang="en-US" sz="2900" dirty="0">
              <a:solidFill>
                <a:schemeClr val="tx1"/>
              </a:solidFill>
            </a:endParaRPr>
          </a:p>
        </p:txBody>
      </p:sp>
      <p:pic>
        <p:nvPicPr>
          <p:cNvPr id="6" name="Picture 5"/>
          <p:cNvPicPr>
            <a:picLocks noChangeAspect="1"/>
          </p:cNvPicPr>
          <p:nvPr/>
        </p:nvPicPr>
        <p:blipFill>
          <a:blip r:embed="rId2"/>
          <a:stretch>
            <a:fillRect/>
          </a:stretch>
        </p:blipFill>
        <p:spPr>
          <a:xfrm>
            <a:off x="6561798" y="1587055"/>
            <a:ext cx="5146497" cy="46646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87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E6A1F-1EB5-DF88-56B4-9F333CDFC072}"/>
              </a:ext>
            </a:extLst>
          </p:cNvPr>
          <p:cNvSpPr>
            <a:spLocks noGrp="1"/>
          </p:cNvSpPr>
          <p:nvPr>
            <p:ph type="title"/>
          </p:nvPr>
        </p:nvSpPr>
        <p:spPr>
          <a:xfrm>
            <a:off x="838200" y="2766218"/>
            <a:ext cx="10515600" cy="1325563"/>
          </a:xfrm>
        </p:spPr>
        <p:txBody>
          <a:bodyPr>
            <a:normAutofit/>
          </a:bodyPr>
          <a:lstStyle/>
          <a:p>
            <a:pPr algn="ctr"/>
            <a:r>
              <a:rPr lang="en-US" sz="8000" dirty="0">
                <a:latin typeface="Arial" panose="020B0604020202020204" pitchFamily="34" charset="0"/>
                <a:cs typeface="Arial" panose="020B0604020202020204" pitchFamily="34" charset="0"/>
              </a:rPr>
              <a:t>Liver Transplantation</a:t>
            </a:r>
          </a:p>
        </p:txBody>
      </p:sp>
    </p:spTree>
    <p:extLst>
      <p:ext uri="{BB962C8B-B14F-4D97-AF65-F5344CB8AC3E}">
        <p14:creationId xmlns:p14="http://schemas.microsoft.com/office/powerpoint/2010/main" val="2803727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8A18-8951-82B9-A64A-217EB8C3B04F}"/>
              </a:ext>
            </a:extLst>
          </p:cNvPr>
          <p:cNvSpPr>
            <a:spLocks noGrp="1"/>
          </p:cNvSpPr>
          <p:nvPr>
            <p:ph type="title"/>
          </p:nvPr>
        </p:nvSpPr>
        <p:spPr>
          <a:xfrm>
            <a:off x="838200" y="6770"/>
            <a:ext cx="10515600" cy="1325563"/>
          </a:xfrm>
        </p:spPr>
        <p:txBody>
          <a:bodyPr/>
          <a:lstStyle/>
          <a:p>
            <a:pPr algn="ctr"/>
            <a:r>
              <a:rPr lang="en-US" sz="6000" dirty="0" smtClean="0">
                <a:latin typeface="+mn-lt"/>
              </a:rPr>
              <a:t>Survival Benefit of LT</a:t>
            </a:r>
            <a:endParaRPr lang="en-US" sz="6000" dirty="0">
              <a:latin typeface="+mn-lt"/>
            </a:endParaRPr>
          </a:p>
        </p:txBody>
      </p:sp>
      <p:pic>
        <p:nvPicPr>
          <p:cNvPr id="4" name="Main graphic">
            <a:extLst>
              <a:ext uri="{FF2B5EF4-FFF2-40B4-BE49-F238E27FC236}">
                <a16:creationId xmlns:a16="http://schemas.microsoft.com/office/drawing/2014/main" id="{D7644221-8DDA-235A-6DD0-51BE556E5C90}"/>
              </a:ext>
            </a:extLst>
          </p:cNvPr>
          <p:cNvPicPr/>
          <p:nvPr/>
        </p:nvPicPr>
        <p:blipFill>
          <a:blip r:embed="rId3"/>
          <a:stretch/>
        </p:blipFill>
        <p:spPr>
          <a:xfrm>
            <a:off x="1794848" y="1332333"/>
            <a:ext cx="8602304" cy="4736425"/>
          </a:xfrm>
          <a:prstGeom prst="rect">
            <a:avLst/>
          </a:prstGeom>
          <a:ln>
            <a:noFill/>
          </a:ln>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CC7B1459-4E60-C7CC-FEC1-973D4713F655}"/>
              </a:ext>
            </a:extLst>
          </p:cNvPr>
          <p:cNvSpPr txBox="1"/>
          <p:nvPr/>
        </p:nvSpPr>
        <p:spPr>
          <a:xfrm>
            <a:off x="9176220" y="6068758"/>
            <a:ext cx="2735364" cy="430887"/>
          </a:xfrm>
          <a:prstGeom prst="rect">
            <a:avLst/>
          </a:prstGeom>
          <a:noFill/>
        </p:spPr>
        <p:txBody>
          <a:bodyPr wrap="none" rtlCol="0">
            <a:spAutoFit/>
          </a:bodyPr>
          <a:lstStyle/>
          <a:p>
            <a:r>
              <a:rPr lang="en-US" sz="2200" dirty="0" err="1"/>
              <a:t>Kwong</a:t>
            </a:r>
            <a:r>
              <a:rPr lang="en-US" sz="2200" dirty="0"/>
              <a:t> et al.  AJT 2022</a:t>
            </a:r>
          </a:p>
        </p:txBody>
      </p:sp>
    </p:spTree>
    <p:extLst>
      <p:ext uri="{BB962C8B-B14F-4D97-AF65-F5344CB8AC3E}">
        <p14:creationId xmlns:p14="http://schemas.microsoft.com/office/powerpoint/2010/main" val="1739263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in graphic">
            <a:extLst>
              <a:ext uri="{FF2B5EF4-FFF2-40B4-BE49-F238E27FC236}">
                <a16:creationId xmlns:a16="http://schemas.microsoft.com/office/drawing/2014/main" id="{8164C201-7F94-5F92-C1DC-3F8B461235AF}"/>
              </a:ext>
            </a:extLst>
          </p:cNvPr>
          <p:cNvPicPr/>
          <p:nvPr/>
        </p:nvPicPr>
        <p:blipFill>
          <a:blip r:embed="rId3"/>
          <a:stretch/>
        </p:blipFill>
        <p:spPr>
          <a:xfrm>
            <a:off x="1899966" y="1476375"/>
            <a:ext cx="8392068" cy="4553173"/>
          </a:xfrm>
          <a:prstGeom prst="rect">
            <a:avLst/>
          </a:prstGeom>
          <a:ln>
            <a:noFill/>
          </a:ln>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CCE2B021-EB7D-679E-1C1E-B6CBC7E19F38}"/>
              </a:ext>
            </a:extLst>
          </p:cNvPr>
          <p:cNvSpPr txBox="1"/>
          <p:nvPr/>
        </p:nvSpPr>
        <p:spPr>
          <a:xfrm>
            <a:off x="9178341" y="6029548"/>
            <a:ext cx="3083088" cy="430887"/>
          </a:xfrm>
          <a:prstGeom prst="rect">
            <a:avLst/>
          </a:prstGeom>
          <a:noFill/>
        </p:spPr>
        <p:txBody>
          <a:bodyPr wrap="none" rtlCol="0">
            <a:spAutoFit/>
          </a:bodyPr>
          <a:lstStyle/>
          <a:p>
            <a:r>
              <a:rPr lang="en-US" sz="2200" dirty="0" err="1"/>
              <a:t>Kwong</a:t>
            </a:r>
            <a:r>
              <a:rPr lang="en-US" sz="2200" dirty="0"/>
              <a:t> et al.  AJT 2022</a:t>
            </a:r>
          </a:p>
        </p:txBody>
      </p:sp>
      <p:sp>
        <p:nvSpPr>
          <p:cNvPr id="6" name="Title 1">
            <a:extLst>
              <a:ext uri="{FF2B5EF4-FFF2-40B4-BE49-F238E27FC236}">
                <a16:creationId xmlns:a16="http://schemas.microsoft.com/office/drawing/2014/main" id="{62396A6E-A433-0418-93F1-64F75E16DB38}"/>
              </a:ext>
            </a:extLst>
          </p:cNvPr>
          <p:cNvSpPr>
            <a:spLocks noGrp="1"/>
          </p:cNvSpPr>
          <p:nvPr>
            <p:ph type="title"/>
          </p:nvPr>
        </p:nvSpPr>
        <p:spPr>
          <a:xfrm>
            <a:off x="838200" y="150813"/>
            <a:ext cx="10515600" cy="1325562"/>
          </a:xfrm>
        </p:spPr>
        <p:txBody>
          <a:bodyPr>
            <a:normAutofit/>
          </a:bodyPr>
          <a:lstStyle/>
          <a:p>
            <a:pPr algn="ctr"/>
            <a:r>
              <a:rPr lang="en-US" sz="6000" dirty="0"/>
              <a:t>Changing Indications for LT</a:t>
            </a:r>
          </a:p>
        </p:txBody>
      </p:sp>
    </p:spTree>
    <p:extLst>
      <p:ext uri="{BB962C8B-B14F-4D97-AF65-F5344CB8AC3E}">
        <p14:creationId xmlns:p14="http://schemas.microsoft.com/office/powerpoint/2010/main" val="783667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813D-0FC8-C535-0E87-1AABAB1EB761}"/>
              </a:ext>
            </a:extLst>
          </p:cNvPr>
          <p:cNvSpPr>
            <a:spLocks noGrp="1"/>
          </p:cNvSpPr>
          <p:nvPr>
            <p:ph type="title"/>
          </p:nvPr>
        </p:nvSpPr>
        <p:spPr>
          <a:xfrm>
            <a:off x="838200" y="195668"/>
            <a:ext cx="10515600" cy="1325563"/>
          </a:xfrm>
        </p:spPr>
        <p:txBody>
          <a:bodyPr>
            <a:normAutofit/>
          </a:bodyPr>
          <a:lstStyle/>
          <a:p>
            <a:pPr algn="ctr"/>
            <a:r>
              <a:rPr lang="en-US" sz="6000" dirty="0"/>
              <a:t>LT Referrals</a:t>
            </a:r>
          </a:p>
        </p:txBody>
      </p:sp>
      <p:sp>
        <p:nvSpPr>
          <p:cNvPr id="3" name="Content Placeholder 2">
            <a:extLst>
              <a:ext uri="{FF2B5EF4-FFF2-40B4-BE49-F238E27FC236}">
                <a16:creationId xmlns:a16="http://schemas.microsoft.com/office/drawing/2014/main" id="{CB2CF6B2-C996-8E78-5699-B7D468BAC0A1}"/>
              </a:ext>
            </a:extLst>
          </p:cNvPr>
          <p:cNvSpPr>
            <a:spLocks noGrp="1"/>
          </p:cNvSpPr>
          <p:nvPr>
            <p:ph idx="1"/>
          </p:nvPr>
        </p:nvSpPr>
        <p:spPr>
          <a:xfrm>
            <a:off x="510701" y="1586744"/>
            <a:ext cx="5257800" cy="4561098"/>
          </a:xfrm>
        </p:spPr>
        <p:txBody>
          <a:bodyPr>
            <a:normAutofit/>
          </a:bodyPr>
          <a:lstStyle/>
          <a:p>
            <a:r>
              <a:rPr lang="en-US" sz="4000" dirty="0">
                <a:solidFill>
                  <a:schemeClr val="tx1"/>
                </a:solidFill>
              </a:rPr>
              <a:t>AASLD recommend referral to LT center when </a:t>
            </a:r>
            <a:r>
              <a:rPr lang="en-US" sz="4000" b="1" dirty="0">
                <a:solidFill>
                  <a:schemeClr val="tx1"/>
                </a:solidFill>
              </a:rPr>
              <a:t>MELD-Na≥15</a:t>
            </a:r>
          </a:p>
          <a:p>
            <a:r>
              <a:rPr lang="en-US" sz="4000" dirty="0">
                <a:solidFill>
                  <a:schemeClr val="tx1"/>
                </a:solidFill>
              </a:rPr>
              <a:t>Any form of decompensation</a:t>
            </a:r>
          </a:p>
          <a:p>
            <a:pPr lvl="1"/>
            <a:r>
              <a:rPr lang="en-US" sz="3600" dirty="0">
                <a:solidFill>
                  <a:schemeClr val="tx1"/>
                </a:solidFill>
              </a:rPr>
              <a:t>Refractory to medical therapy</a:t>
            </a:r>
          </a:p>
        </p:txBody>
      </p:sp>
      <p:sp>
        <p:nvSpPr>
          <p:cNvPr id="4" name="TextBox 3">
            <a:extLst>
              <a:ext uri="{FF2B5EF4-FFF2-40B4-BE49-F238E27FC236}">
                <a16:creationId xmlns:a16="http://schemas.microsoft.com/office/drawing/2014/main" id="{00771BAE-8C55-1125-BDA7-9C79BE448556}"/>
              </a:ext>
            </a:extLst>
          </p:cNvPr>
          <p:cNvSpPr txBox="1"/>
          <p:nvPr/>
        </p:nvSpPr>
        <p:spPr>
          <a:xfrm>
            <a:off x="9002720" y="6147842"/>
            <a:ext cx="3262432" cy="369332"/>
          </a:xfrm>
          <a:prstGeom prst="rect">
            <a:avLst/>
          </a:prstGeom>
          <a:noFill/>
        </p:spPr>
        <p:txBody>
          <a:bodyPr wrap="none" rtlCol="0">
            <a:spAutoFit/>
          </a:bodyPr>
          <a:lstStyle/>
          <a:p>
            <a:r>
              <a:rPr lang="en-US" dirty="0"/>
              <a:t>Martin et al.  Hepatology 2014</a:t>
            </a:r>
          </a:p>
        </p:txBody>
      </p:sp>
      <p:pic>
        <p:nvPicPr>
          <p:cNvPr id="6" name="Picture 5" descr="Text&#10;&#10;Description automatically generated">
            <a:extLst>
              <a:ext uri="{FF2B5EF4-FFF2-40B4-BE49-F238E27FC236}">
                <a16:creationId xmlns:a16="http://schemas.microsoft.com/office/drawing/2014/main" id="{015D2980-C251-87C0-E44E-E798F6937D5B}"/>
              </a:ext>
            </a:extLst>
          </p:cNvPr>
          <p:cNvPicPr>
            <a:picLocks noChangeAspect="1"/>
          </p:cNvPicPr>
          <p:nvPr/>
        </p:nvPicPr>
        <p:blipFill>
          <a:blip r:embed="rId3"/>
          <a:stretch>
            <a:fillRect/>
          </a:stretch>
        </p:blipFill>
        <p:spPr>
          <a:xfrm>
            <a:off x="6606381" y="1589133"/>
            <a:ext cx="5171091" cy="4569364"/>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5938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11A6-D4C1-79D1-6449-FD401B5D180C}"/>
              </a:ext>
            </a:extLst>
          </p:cNvPr>
          <p:cNvSpPr>
            <a:spLocks noGrp="1"/>
          </p:cNvSpPr>
          <p:nvPr>
            <p:ph type="title"/>
          </p:nvPr>
        </p:nvSpPr>
        <p:spPr>
          <a:xfrm>
            <a:off x="876300" y="425670"/>
            <a:ext cx="10363200" cy="1143000"/>
          </a:xfrm>
        </p:spPr>
        <p:txBody>
          <a:bodyPr/>
          <a:lstStyle/>
          <a:p>
            <a:pPr algn="ctr"/>
            <a:r>
              <a:rPr lang="en-US" sz="5400" dirty="0"/>
              <a:t>LT Referrals to U of W</a:t>
            </a:r>
          </a:p>
        </p:txBody>
      </p:sp>
      <p:sp>
        <p:nvSpPr>
          <p:cNvPr id="3" name="Content Placeholder 2">
            <a:extLst>
              <a:ext uri="{FF2B5EF4-FFF2-40B4-BE49-F238E27FC236}">
                <a16:creationId xmlns:a16="http://schemas.microsoft.com/office/drawing/2014/main" id="{03158D68-EBE0-4C49-C2EA-9A738D48D506}"/>
              </a:ext>
            </a:extLst>
          </p:cNvPr>
          <p:cNvSpPr>
            <a:spLocks noGrp="1"/>
          </p:cNvSpPr>
          <p:nvPr>
            <p:ph idx="1"/>
          </p:nvPr>
        </p:nvSpPr>
        <p:spPr>
          <a:xfrm>
            <a:off x="520262" y="1752599"/>
            <a:ext cx="5355021" cy="4679731"/>
          </a:xfrm>
        </p:spPr>
        <p:txBody>
          <a:bodyPr/>
          <a:lstStyle/>
          <a:p>
            <a:r>
              <a:rPr lang="en-US" sz="3600" dirty="0">
                <a:solidFill>
                  <a:schemeClr val="tx1"/>
                </a:solidFill>
              </a:rPr>
              <a:t>Closest LT program to Alaska</a:t>
            </a:r>
          </a:p>
          <a:p>
            <a:r>
              <a:rPr lang="en-US" sz="3600" dirty="0">
                <a:solidFill>
                  <a:schemeClr val="tx1"/>
                </a:solidFill>
              </a:rPr>
              <a:t>3</a:t>
            </a:r>
            <a:r>
              <a:rPr lang="en-US" sz="3600" baseline="30000" dirty="0">
                <a:solidFill>
                  <a:schemeClr val="tx1"/>
                </a:solidFill>
              </a:rPr>
              <a:t>rd</a:t>
            </a:r>
            <a:r>
              <a:rPr lang="en-US" sz="3600" dirty="0">
                <a:solidFill>
                  <a:schemeClr val="tx1"/>
                </a:solidFill>
              </a:rPr>
              <a:t> busiest living donor LT program in the US</a:t>
            </a:r>
          </a:p>
          <a:p>
            <a:pPr lvl="1"/>
            <a:r>
              <a:rPr lang="en-US" sz="3000" dirty="0">
                <a:solidFill>
                  <a:schemeClr val="tx1"/>
                </a:solidFill>
              </a:rPr>
              <a:t>33 LDLT in 2022</a:t>
            </a:r>
          </a:p>
          <a:p>
            <a:pPr lvl="1"/>
            <a:r>
              <a:rPr lang="en-US" sz="3000" dirty="0">
                <a:solidFill>
                  <a:schemeClr val="tx1"/>
                </a:solidFill>
              </a:rPr>
              <a:t>Low MELD-Na patients welcome!</a:t>
            </a:r>
          </a:p>
          <a:p>
            <a:r>
              <a:rPr lang="en-US" sz="3400" b="1" dirty="0">
                <a:solidFill>
                  <a:schemeClr val="tx1"/>
                </a:solidFill>
              </a:rPr>
              <a:t>“When in doubt, refer!”</a:t>
            </a:r>
          </a:p>
        </p:txBody>
      </p:sp>
      <p:pic>
        <p:nvPicPr>
          <p:cNvPr id="1026" name="Picture 2" descr="Interactive Media Design Job Opportunities at UW Bothell | Futures ...">
            <a:extLst>
              <a:ext uri="{FF2B5EF4-FFF2-40B4-BE49-F238E27FC236}">
                <a16:creationId xmlns:a16="http://schemas.microsoft.com/office/drawing/2014/main" id="{72EF14D3-BA11-22D6-BFB5-DDD81B6A1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5338" y="1"/>
            <a:ext cx="2196662" cy="21966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C517C7-DADA-30DA-F00F-B9D74FF132CA}"/>
              </a:ext>
            </a:extLst>
          </p:cNvPr>
          <p:cNvPicPr>
            <a:picLocks noChangeAspect="1"/>
          </p:cNvPicPr>
          <p:nvPr/>
        </p:nvPicPr>
        <p:blipFill>
          <a:blip r:embed="rId3"/>
          <a:stretch>
            <a:fillRect/>
          </a:stretch>
        </p:blipFill>
        <p:spPr>
          <a:xfrm>
            <a:off x="6316718" y="2149519"/>
            <a:ext cx="5638800" cy="35654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17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B8B3-D9E6-DEB0-F055-17BAE2D51BFB}"/>
              </a:ext>
            </a:extLst>
          </p:cNvPr>
          <p:cNvSpPr>
            <a:spLocks noGrp="1"/>
          </p:cNvSpPr>
          <p:nvPr>
            <p:ph type="title"/>
          </p:nvPr>
        </p:nvSpPr>
        <p:spPr/>
        <p:txBody>
          <a:bodyPr>
            <a:normAutofit/>
          </a:bodyPr>
          <a:lstStyle/>
          <a:p>
            <a:pPr algn="ctr"/>
            <a:r>
              <a:rPr lang="en-US" sz="6600"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B5611E91-C83E-3E50-9059-A079B07A1992}"/>
              </a:ext>
            </a:extLst>
          </p:cNvPr>
          <p:cNvSpPr>
            <a:spLocks noGrp="1"/>
          </p:cNvSpPr>
          <p:nvPr>
            <p:ph idx="1"/>
          </p:nvPr>
        </p:nvSpPr>
        <p:spPr/>
        <p:txBody>
          <a:bodyPr/>
          <a:lstStyle/>
          <a:p>
            <a:pPr marL="0" indent="0">
              <a:buNone/>
            </a:pPr>
            <a:r>
              <a:rPr lang="en-US" sz="3600" dirty="0">
                <a:solidFill>
                  <a:schemeClr val="tx1"/>
                </a:solidFill>
                <a:latin typeface="Arial" panose="020B0604020202020204" pitchFamily="34" charset="0"/>
                <a:cs typeface="Arial" panose="020B0604020202020204" pitchFamily="34" charset="0"/>
              </a:rPr>
              <a:t>Upon completion of this activity, participants should be better able to:</a:t>
            </a:r>
          </a:p>
          <a:p>
            <a:r>
              <a:rPr lang="en-US" dirty="0">
                <a:solidFill>
                  <a:schemeClr val="tx1"/>
                </a:solidFill>
                <a:latin typeface="Arial" panose="020B0604020202020204" pitchFamily="34" charset="0"/>
                <a:cs typeface="Arial" panose="020B0604020202020204" pitchFamily="34" charset="0"/>
              </a:rPr>
              <a:t>Describe the diagnosis and natural history of cirrhosis</a:t>
            </a:r>
          </a:p>
          <a:p>
            <a:r>
              <a:rPr lang="en-US" dirty="0">
                <a:solidFill>
                  <a:schemeClr val="tx1"/>
                </a:solidFill>
                <a:latin typeface="Arial" panose="020B0604020202020204" pitchFamily="34" charset="0"/>
                <a:cs typeface="Arial" panose="020B0604020202020204" pitchFamily="34" charset="0"/>
              </a:rPr>
              <a:t>Identify screening needs for patients with cirrhosis</a:t>
            </a:r>
          </a:p>
          <a:p>
            <a:r>
              <a:rPr lang="en-US" dirty="0">
                <a:solidFill>
                  <a:schemeClr val="tx1"/>
                </a:solidFill>
                <a:latin typeface="Arial" panose="020B0604020202020204" pitchFamily="34" charset="0"/>
                <a:cs typeface="Arial" panose="020B0604020202020204" pitchFamily="34" charset="0"/>
              </a:rPr>
              <a:t>Summarize the indications for liver transplant evaluation in patients with cirrhosis</a:t>
            </a:r>
          </a:p>
          <a:p>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316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8E9FDB-C5C6-B64F-9569-357CC7E9BABE}"/>
              </a:ext>
            </a:extLst>
          </p:cNvPr>
          <p:cNvSpPr>
            <a:spLocks noGrp="1"/>
          </p:cNvSpPr>
          <p:nvPr>
            <p:ph type="title"/>
          </p:nvPr>
        </p:nvSpPr>
        <p:spPr>
          <a:xfrm>
            <a:off x="884583" y="204046"/>
            <a:ext cx="10363200" cy="1143000"/>
          </a:xfrm>
        </p:spPr>
        <p:txBody>
          <a:bodyPr/>
          <a:lstStyle/>
          <a:p>
            <a:pPr algn="ctr"/>
            <a:r>
              <a:rPr lang="en-US" sz="6600" dirty="0"/>
              <a:t>Summary</a:t>
            </a:r>
          </a:p>
        </p:txBody>
      </p:sp>
      <p:sp>
        <p:nvSpPr>
          <p:cNvPr id="4" name="Content Placeholder 3">
            <a:extLst>
              <a:ext uri="{FF2B5EF4-FFF2-40B4-BE49-F238E27FC236}">
                <a16:creationId xmlns:a16="http://schemas.microsoft.com/office/drawing/2014/main" id="{321FA199-1322-0A49-AE4E-7288880316C1}"/>
              </a:ext>
            </a:extLst>
          </p:cNvPr>
          <p:cNvSpPr>
            <a:spLocks noGrp="1"/>
          </p:cNvSpPr>
          <p:nvPr>
            <p:ph idx="1"/>
          </p:nvPr>
        </p:nvSpPr>
        <p:spPr>
          <a:xfrm>
            <a:off x="914400" y="1392236"/>
            <a:ext cx="10363200" cy="3962400"/>
          </a:xfrm>
        </p:spPr>
        <p:txBody>
          <a:bodyPr/>
          <a:lstStyle/>
          <a:p>
            <a:r>
              <a:rPr lang="en-US" sz="2700" dirty="0">
                <a:solidFill>
                  <a:schemeClr val="tx1"/>
                </a:solidFill>
              </a:rPr>
              <a:t>Cirrhosis is a multifactorial disease with a </a:t>
            </a:r>
            <a:r>
              <a:rPr lang="en-US" sz="2700" dirty="0" smtClean="0">
                <a:solidFill>
                  <a:schemeClr val="tx1"/>
                </a:solidFill>
              </a:rPr>
              <a:t>clinical course </a:t>
            </a:r>
            <a:r>
              <a:rPr lang="en-US" sz="2700" dirty="0">
                <a:solidFill>
                  <a:schemeClr val="tx1"/>
                </a:solidFill>
              </a:rPr>
              <a:t>that </a:t>
            </a:r>
            <a:r>
              <a:rPr lang="en-US" sz="2700" dirty="0" smtClean="0">
                <a:solidFill>
                  <a:schemeClr val="tx1"/>
                </a:solidFill>
              </a:rPr>
              <a:t>varies greatly with disease state</a:t>
            </a:r>
            <a:endParaRPr lang="en-US" sz="2700" dirty="0">
              <a:solidFill>
                <a:schemeClr val="tx1"/>
              </a:solidFill>
            </a:endParaRPr>
          </a:p>
          <a:p>
            <a:r>
              <a:rPr lang="en-US" sz="2700" dirty="0">
                <a:solidFill>
                  <a:schemeClr val="tx1"/>
                </a:solidFill>
              </a:rPr>
              <a:t>HCC </a:t>
            </a:r>
            <a:r>
              <a:rPr lang="en-US" sz="2700" dirty="0" smtClean="0">
                <a:solidFill>
                  <a:schemeClr val="tx1"/>
                </a:solidFill>
              </a:rPr>
              <a:t>screening improves overall survival in patients with cirrhosis</a:t>
            </a:r>
            <a:endParaRPr lang="en-US" sz="2700" dirty="0">
              <a:solidFill>
                <a:schemeClr val="tx1"/>
              </a:solidFill>
            </a:endParaRPr>
          </a:p>
          <a:p>
            <a:r>
              <a:rPr lang="en-US" sz="2700" dirty="0">
                <a:solidFill>
                  <a:schemeClr val="tx1"/>
                </a:solidFill>
              </a:rPr>
              <a:t>Variceal bleeding is a serious but preventable complication of cirrhosis which presents added challenges when screening in the rural setting</a:t>
            </a:r>
          </a:p>
          <a:p>
            <a:r>
              <a:rPr lang="en-US" sz="2700" dirty="0" smtClean="0">
                <a:solidFill>
                  <a:schemeClr val="tx1"/>
                </a:solidFill>
              </a:rPr>
              <a:t>Osteoporosis is common in patients with cirrhosis but screening recommendations remain lacking</a:t>
            </a:r>
            <a:endParaRPr lang="en-US" sz="2700" dirty="0">
              <a:solidFill>
                <a:schemeClr val="tx1"/>
              </a:solidFill>
            </a:endParaRPr>
          </a:p>
          <a:p>
            <a:r>
              <a:rPr lang="en-US" sz="2700" dirty="0">
                <a:solidFill>
                  <a:schemeClr val="tx1"/>
                </a:solidFill>
              </a:rPr>
              <a:t>LDLT facilitates LT and saves lives in patients with decompensated disease and lower MELD-Na </a:t>
            </a:r>
            <a:r>
              <a:rPr lang="en-US" sz="2700" dirty="0" smtClean="0">
                <a:solidFill>
                  <a:schemeClr val="tx1"/>
                </a:solidFill>
              </a:rPr>
              <a:t>scores</a:t>
            </a:r>
            <a:endParaRPr lang="en-US" sz="2700" dirty="0">
              <a:solidFill>
                <a:schemeClr val="tx1"/>
              </a:solidFill>
            </a:endParaRPr>
          </a:p>
        </p:txBody>
      </p:sp>
    </p:spTree>
    <p:extLst>
      <p:ext uri="{BB962C8B-B14F-4D97-AF65-F5344CB8AC3E}">
        <p14:creationId xmlns:p14="http://schemas.microsoft.com/office/powerpoint/2010/main" val="3030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3F16-DDE8-DAA0-2F10-D78856DF6458}"/>
              </a:ext>
            </a:extLst>
          </p:cNvPr>
          <p:cNvSpPr>
            <a:spLocks noGrp="1"/>
          </p:cNvSpPr>
          <p:nvPr>
            <p:ph type="title"/>
          </p:nvPr>
        </p:nvSpPr>
        <p:spPr>
          <a:xfrm>
            <a:off x="838200" y="2766218"/>
            <a:ext cx="10515600" cy="1325563"/>
          </a:xfrm>
        </p:spPr>
        <p:txBody>
          <a:bodyPr>
            <a:normAutofit/>
          </a:bodyPr>
          <a:lstStyle/>
          <a:p>
            <a:pPr algn="ctr"/>
            <a:r>
              <a:rPr lang="en-US" sz="8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9774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4D2A-C7E1-6E86-E0F2-89172EA190E6}"/>
              </a:ext>
            </a:extLst>
          </p:cNvPr>
          <p:cNvSpPr>
            <a:spLocks noGrp="1"/>
          </p:cNvSpPr>
          <p:nvPr>
            <p:ph type="title"/>
          </p:nvPr>
        </p:nvSpPr>
        <p:spPr>
          <a:xfrm>
            <a:off x="838200" y="2766218"/>
            <a:ext cx="10515600" cy="1325563"/>
          </a:xfrm>
        </p:spPr>
        <p:txBody>
          <a:bodyPr>
            <a:normAutofit/>
          </a:bodyPr>
          <a:lstStyle/>
          <a:p>
            <a:pPr algn="ctr"/>
            <a:r>
              <a:rPr lang="en-US" sz="80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80839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BF3B-F66D-9B45-2DF1-C2D43DDE1BDC}"/>
              </a:ext>
            </a:extLst>
          </p:cNvPr>
          <p:cNvSpPr>
            <a:spLocks noGrp="1"/>
          </p:cNvSpPr>
          <p:nvPr>
            <p:ph type="title"/>
          </p:nvPr>
        </p:nvSpPr>
        <p:spPr/>
        <p:txBody>
          <a:bodyPr>
            <a:normAutofit/>
          </a:bodyPr>
          <a:lstStyle/>
          <a:p>
            <a:pPr algn="ctr"/>
            <a:r>
              <a:rPr lang="en-US" sz="6600" dirty="0">
                <a:latin typeface="+mn-lt"/>
                <a:cs typeface="Calibri" panose="020F0502020204030204" pitchFamily="34" charset="0"/>
              </a:rPr>
              <a:t>Overview</a:t>
            </a:r>
          </a:p>
        </p:txBody>
      </p:sp>
      <p:sp>
        <p:nvSpPr>
          <p:cNvPr id="3" name="Content Placeholder 2">
            <a:extLst>
              <a:ext uri="{FF2B5EF4-FFF2-40B4-BE49-F238E27FC236}">
                <a16:creationId xmlns:a16="http://schemas.microsoft.com/office/drawing/2014/main" id="{5A7D8BFB-F956-CE36-634D-AB1CFA2EAC5F}"/>
              </a:ext>
            </a:extLst>
          </p:cNvPr>
          <p:cNvSpPr>
            <a:spLocks noGrp="1"/>
          </p:cNvSpPr>
          <p:nvPr>
            <p:ph idx="1"/>
          </p:nvPr>
        </p:nvSpPr>
        <p:spPr/>
        <p:txBody>
          <a:bodyPr>
            <a:normAutofit/>
          </a:bodyPr>
          <a:lstStyle/>
          <a:p>
            <a:r>
              <a:rPr lang="en-US" sz="4000" dirty="0">
                <a:solidFill>
                  <a:schemeClr val="tx1"/>
                </a:solidFill>
                <a:latin typeface="Arial" panose="020B0604020202020204" pitchFamily="34" charset="0"/>
                <a:cs typeface="Arial" panose="020B0604020202020204" pitchFamily="34" charset="0"/>
              </a:rPr>
              <a:t>Cirrhosis Basics</a:t>
            </a:r>
          </a:p>
          <a:p>
            <a:r>
              <a:rPr lang="en-US" sz="4000" dirty="0">
                <a:solidFill>
                  <a:schemeClr val="tx1"/>
                </a:solidFill>
                <a:latin typeface="Arial" panose="020B0604020202020204" pitchFamily="34" charset="0"/>
                <a:cs typeface="Arial" panose="020B0604020202020204" pitchFamily="34" charset="0"/>
              </a:rPr>
              <a:t>Screening in Patients with Cirrhosis</a:t>
            </a:r>
          </a:p>
          <a:p>
            <a:r>
              <a:rPr lang="en-US" sz="4000" dirty="0" smtClean="0">
                <a:solidFill>
                  <a:schemeClr val="tx1"/>
                </a:solidFill>
                <a:latin typeface="Arial" panose="020B0604020202020204" pitchFamily="34" charset="0"/>
                <a:cs typeface="Arial" panose="020B0604020202020204" pitchFamily="34" charset="0"/>
              </a:rPr>
              <a:t>Liver Transplantation</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53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E6A1F-1EB5-DF88-56B4-9F333CDFC072}"/>
              </a:ext>
            </a:extLst>
          </p:cNvPr>
          <p:cNvSpPr>
            <a:spLocks noGrp="1"/>
          </p:cNvSpPr>
          <p:nvPr>
            <p:ph type="title"/>
          </p:nvPr>
        </p:nvSpPr>
        <p:spPr>
          <a:xfrm>
            <a:off x="800100" y="2567435"/>
            <a:ext cx="10515600" cy="1325563"/>
          </a:xfrm>
        </p:spPr>
        <p:txBody>
          <a:bodyPr>
            <a:normAutofit/>
          </a:bodyPr>
          <a:lstStyle/>
          <a:p>
            <a:pPr algn="ctr"/>
            <a:r>
              <a:rPr lang="en-US" sz="8000" dirty="0">
                <a:cs typeface="Calibri" panose="020F0502020204030204" pitchFamily="34" charset="0"/>
              </a:rPr>
              <a:t>Cirrhosis Basics</a:t>
            </a:r>
          </a:p>
        </p:txBody>
      </p:sp>
    </p:spTree>
    <p:extLst>
      <p:ext uri="{BB962C8B-B14F-4D97-AF65-F5344CB8AC3E}">
        <p14:creationId xmlns:p14="http://schemas.microsoft.com/office/powerpoint/2010/main" val="246754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latin typeface="Calibri" panose="020F0502020204030204" pitchFamily="34" charset="0"/>
                <a:cs typeface="Calibri" panose="020F0502020204030204" pitchFamily="34" charset="0"/>
              </a:rPr>
              <a:t>Definition</a:t>
            </a:r>
          </a:p>
        </p:txBody>
      </p:sp>
      <p:sp>
        <p:nvSpPr>
          <p:cNvPr id="3" name="Content Placeholder 2"/>
          <p:cNvSpPr>
            <a:spLocks noGrp="1"/>
          </p:cNvSpPr>
          <p:nvPr>
            <p:ph idx="1"/>
          </p:nvPr>
        </p:nvSpPr>
        <p:spPr>
          <a:xfrm>
            <a:off x="876300" y="1543877"/>
            <a:ext cx="10363200" cy="4636205"/>
          </a:xfrm>
        </p:spPr>
        <p:txBody>
          <a:bodyPr/>
          <a:lstStyle/>
          <a:p>
            <a:r>
              <a:rPr lang="en-US" sz="3400" dirty="0">
                <a:solidFill>
                  <a:schemeClr val="tx1"/>
                </a:solidFill>
                <a:latin typeface="Arial" panose="020B0604020202020204" pitchFamily="34" charset="0"/>
                <a:cs typeface="Arial" panose="020B0604020202020204" pitchFamily="34" charset="0"/>
              </a:rPr>
              <a:t>Cirrhosis (Greek)- “yellow/tawny”</a:t>
            </a:r>
          </a:p>
          <a:p>
            <a:r>
              <a:rPr lang="en-US" sz="3400" dirty="0">
                <a:solidFill>
                  <a:schemeClr val="tx1"/>
                </a:solidFill>
                <a:latin typeface="Arial" panose="020B0604020202020204" pitchFamily="34" charset="0"/>
                <a:cs typeface="Arial" panose="020B0604020202020204" pitchFamily="34" charset="0"/>
              </a:rPr>
              <a:t>“</a:t>
            </a:r>
            <a:r>
              <a:rPr lang="en-US" sz="3400" dirty="0" err="1">
                <a:solidFill>
                  <a:schemeClr val="tx1"/>
                </a:solidFill>
                <a:latin typeface="Arial" panose="020B0604020202020204" pitchFamily="34" charset="0"/>
                <a:cs typeface="Arial" panose="020B0604020202020204" pitchFamily="34" charset="0"/>
              </a:rPr>
              <a:t>Clinico</a:t>
            </a:r>
            <a:r>
              <a:rPr lang="en-US" sz="3400" dirty="0">
                <a:solidFill>
                  <a:schemeClr val="tx1"/>
                </a:solidFill>
                <a:latin typeface="Arial" panose="020B0604020202020204" pitchFamily="34" charset="0"/>
                <a:cs typeface="Arial" panose="020B0604020202020204" pitchFamily="34" charset="0"/>
              </a:rPr>
              <a:t>-pathologic syndrome characterized by diffuse hepatic fibrosis resulting in nodule formation, disruption of hepatic architecture resulting in altered hepatic function and blood flow”</a:t>
            </a:r>
            <a:r>
              <a:rPr lang="en-US" sz="3400" baseline="30000" dirty="0">
                <a:solidFill>
                  <a:schemeClr val="tx1"/>
                </a:solidFill>
                <a:latin typeface="Arial" panose="020B0604020202020204" pitchFamily="34" charset="0"/>
                <a:cs typeface="Arial" panose="020B0604020202020204" pitchFamily="34" charset="0"/>
              </a:rPr>
              <a:t>1</a:t>
            </a:r>
            <a:endParaRPr lang="en-US" sz="3400" dirty="0">
              <a:solidFill>
                <a:schemeClr val="tx1"/>
              </a:solidFill>
              <a:latin typeface="Arial" panose="020B0604020202020204" pitchFamily="34" charset="0"/>
              <a:cs typeface="Arial" panose="020B0604020202020204" pitchFamily="34" charset="0"/>
            </a:endParaRPr>
          </a:p>
          <a:p>
            <a:r>
              <a:rPr lang="en-US" sz="3400" b="1" dirty="0">
                <a:solidFill>
                  <a:srgbClr val="FF0000"/>
                </a:solidFill>
                <a:latin typeface="Arial" panose="020B0604020202020204" pitchFamily="34" charset="0"/>
                <a:cs typeface="Arial" panose="020B0604020202020204" pitchFamily="34" charset="0"/>
              </a:rPr>
              <a:t>~40%</a:t>
            </a:r>
            <a:r>
              <a:rPr lang="en-US" sz="3400" dirty="0">
                <a:solidFill>
                  <a:schemeClr val="tx1"/>
                </a:solidFill>
                <a:latin typeface="Arial" panose="020B0604020202020204" pitchFamily="34" charset="0"/>
                <a:cs typeface="Arial" panose="020B0604020202020204" pitchFamily="34" charset="0"/>
              </a:rPr>
              <a:t> patients </a:t>
            </a:r>
            <a:r>
              <a:rPr lang="en-US" sz="3400" b="1" u="sng" dirty="0">
                <a:solidFill>
                  <a:srgbClr val="FF0000"/>
                </a:solidFill>
                <a:latin typeface="Arial" panose="020B0604020202020204" pitchFamily="34" charset="0"/>
                <a:cs typeface="Arial" panose="020B0604020202020204" pitchFamily="34" charset="0"/>
              </a:rPr>
              <a:t>asymptomatic</a:t>
            </a:r>
            <a:r>
              <a:rPr lang="en-US" sz="3400" dirty="0">
                <a:solidFill>
                  <a:schemeClr val="tx1"/>
                </a:solidFill>
                <a:latin typeface="Arial" panose="020B0604020202020204" pitchFamily="34" charset="0"/>
                <a:cs typeface="Arial" panose="020B0604020202020204" pitchFamily="34" charset="0"/>
              </a:rPr>
              <a:t> from cirrhosis</a:t>
            </a:r>
          </a:p>
          <a:p>
            <a:r>
              <a:rPr lang="en-US" sz="3400" dirty="0">
                <a:solidFill>
                  <a:schemeClr val="tx1"/>
                </a:solidFill>
                <a:latin typeface="Arial" panose="020B0604020202020204" pitchFamily="34" charset="0"/>
                <a:cs typeface="Arial" panose="020B0604020202020204" pitchFamily="34" charset="0"/>
              </a:rPr>
              <a:t>In 2021, </a:t>
            </a:r>
            <a:r>
              <a:rPr lang="en-US" sz="3400" b="1" dirty="0">
                <a:solidFill>
                  <a:srgbClr val="00B0F0"/>
                </a:solidFill>
                <a:latin typeface="Arial" panose="020B0604020202020204" pitchFamily="34" charset="0"/>
                <a:cs typeface="Arial" panose="020B0604020202020204" pitchFamily="34" charset="0"/>
              </a:rPr>
              <a:t>9</a:t>
            </a:r>
            <a:r>
              <a:rPr lang="en-US" sz="3400" b="1" baseline="30000" dirty="0">
                <a:solidFill>
                  <a:srgbClr val="00B0F0"/>
                </a:solidFill>
                <a:latin typeface="Arial" panose="020B0604020202020204" pitchFamily="34" charset="0"/>
                <a:cs typeface="Arial" panose="020B0604020202020204" pitchFamily="34" charset="0"/>
              </a:rPr>
              <a:t>th</a:t>
            </a:r>
            <a:r>
              <a:rPr lang="en-US" sz="3400" b="1" dirty="0">
                <a:solidFill>
                  <a:srgbClr val="00B0F0"/>
                </a:solidFill>
                <a:latin typeface="Arial" panose="020B0604020202020204" pitchFamily="34" charset="0"/>
                <a:cs typeface="Arial" panose="020B0604020202020204" pitchFamily="34" charset="0"/>
              </a:rPr>
              <a:t> leading cause of death</a:t>
            </a:r>
            <a:r>
              <a:rPr lang="en-US" sz="3400" dirty="0">
                <a:solidFill>
                  <a:schemeClr val="tx1"/>
                </a:solidFill>
                <a:latin typeface="Arial" panose="020B0604020202020204" pitchFamily="34" charset="0"/>
                <a:cs typeface="Arial" panose="020B0604020202020204" pitchFamily="34" charset="0"/>
              </a:rPr>
              <a:t> in the US</a:t>
            </a:r>
            <a:r>
              <a:rPr lang="en-US" sz="3400" baseline="30000" dirty="0">
                <a:solidFill>
                  <a:schemeClr val="tx1"/>
                </a:solidFill>
                <a:latin typeface="Arial" panose="020B0604020202020204" pitchFamily="34" charset="0"/>
                <a:cs typeface="Arial" panose="020B0604020202020204" pitchFamily="34" charset="0"/>
              </a:rPr>
              <a:t>2</a:t>
            </a:r>
            <a:endParaRPr lang="en-US" sz="3400"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panose="020B0604020202020204" pitchFamily="34" charset="0"/>
                <a:cs typeface="Arial" panose="020B0604020202020204" pitchFamily="34" charset="0"/>
              </a:rPr>
              <a:t>Mortality increasing since 2009</a:t>
            </a:r>
            <a:r>
              <a:rPr lang="en-US" baseline="30000" dirty="0">
                <a:solidFill>
                  <a:schemeClr val="tx1"/>
                </a:solidFill>
                <a:latin typeface="Arial" panose="020B0604020202020204" pitchFamily="34" charset="0"/>
                <a:cs typeface="Arial" panose="020B0604020202020204" pitchFamily="34" charset="0"/>
              </a:rPr>
              <a:t>3</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8619291" y="5634119"/>
            <a:ext cx="3572709" cy="830997"/>
          </a:xfrm>
          <a:prstGeom prst="rect">
            <a:avLst/>
          </a:prstGeom>
          <a:noFill/>
        </p:spPr>
        <p:txBody>
          <a:bodyPr wrap="none" rtlCol="0">
            <a:spAutoFit/>
          </a:bodyPr>
          <a:lstStyle/>
          <a:p>
            <a:pPr marL="342900" indent="-342900">
              <a:buAutoNum type="arabicPeriod"/>
            </a:pPr>
            <a:r>
              <a:rPr lang="en-US" sz="1600" dirty="0" err="1">
                <a:latin typeface="Calibri" panose="020F0502020204030204" pitchFamily="34" charset="0"/>
                <a:cs typeface="Calibri" panose="020F0502020204030204" pitchFamily="34" charset="0"/>
              </a:rPr>
              <a:t>Zakim</a:t>
            </a:r>
            <a:r>
              <a:rPr lang="en-US" sz="1600" dirty="0">
                <a:latin typeface="Calibri" panose="020F0502020204030204" pitchFamily="34" charset="0"/>
                <a:cs typeface="Calibri" panose="020F0502020204030204" pitchFamily="34" charset="0"/>
              </a:rPr>
              <a:t> and Boyer’s </a:t>
            </a:r>
            <a:r>
              <a:rPr lang="en-US" sz="1600" dirty="0" err="1">
                <a:latin typeface="Calibri" panose="020F0502020204030204" pitchFamily="34" charset="0"/>
                <a:cs typeface="Calibri" panose="020F0502020204030204" pitchFamily="34" charset="0"/>
              </a:rPr>
              <a:t>Hepatology</a:t>
            </a:r>
            <a:r>
              <a:rPr lang="en-US" sz="1600" dirty="0">
                <a:latin typeface="Calibri" panose="020F0502020204030204" pitchFamily="34" charset="0"/>
                <a:cs typeface="Calibri" panose="020F0502020204030204" pitchFamily="34" charset="0"/>
              </a:rPr>
              <a:t>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ed</a:t>
            </a:r>
            <a:endParaRPr lang="en-US" sz="1600" dirty="0">
              <a:latin typeface="Calibri" panose="020F0502020204030204" pitchFamily="34" charset="0"/>
              <a:cs typeface="Calibri" panose="020F0502020204030204" pitchFamily="34" charset="0"/>
            </a:endParaRPr>
          </a:p>
          <a:p>
            <a:pPr marL="342900" indent="-342900">
              <a:buAutoNum type="arabicPeriod"/>
            </a:pPr>
            <a:r>
              <a:rPr lang="en-US" sz="1600" dirty="0">
                <a:latin typeface="Calibri" panose="020F0502020204030204" pitchFamily="34" charset="0"/>
                <a:cs typeface="Calibri" panose="020F0502020204030204" pitchFamily="34" charset="0"/>
              </a:rPr>
              <a:t>Xu et al.  NCHS Data Brief 2022</a:t>
            </a:r>
          </a:p>
          <a:p>
            <a:pPr marL="342900" indent="-342900">
              <a:buAutoNum type="arabicPeriod"/>
            </a:pPr>
            <a:r>
              <a:rPr lang="en-US" sz="1600" dirty="0">
                <a:latin typeface="Calibri" panose="020F0502020204030204" pitchFamily="34" charset="0"/>
                <a:cs typeface="Calibri" panose="020F0502020204030204" pitchFamily="34" charset="0"/>
              </a:rPr>
              <a:t>Tapper &amp; Parikh. BMJ 2018</a:t>
            </a:r>
          </a:p>
        </p:txBody>
      </p:sp>
      <p:pic>
        <p:nvPicPr>
          <p:cNvPr id="1026" name="Picture 2">
            <a:extLst>
              <a:ext uri="{FF2B5EF4-FFF2-40B4-BE49-F238E27FC236}">
                <a16:creationId xmlns:a16="http://schemas.microsoft.com/office/drawing/2014/main" id="{482D32F5-C803-BF05-70B3-15A66B542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281" y="0"/>
            <a:ext cx="18237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Diagnosis</a:t>
            </a:r>
          </a:p>
        </p:txBody>
      </p:sp>
      <p:sp>
        <p:nvSpPr>
          <p:cNvPr id="3" name="Content Placeholder 2"/>
          <p:cNvSpPr>
            <a:spLocks noGrp="1"/>
          </p:cNvSpPr>
          <p:nvPr>
            <p:ph idx="1"/>
          </p:nvPr>
        </p:nvSpPr>
        <p:spPr>
          <a:xfrm>
            <a:off x="876300" y="1623391"/>
            <a:ext cx="10363200" cy="4419599"/>
          </a:xfrm>
        </p:spPr>
        <p:txBody>
          <a:bodyPr/>
          <a:lstStyle/>
          <a:p>
            <a:r>
              <a:rPr lang="en-US" sz="4000" dirty="0">
                <a:solidFill>
                  <a:schemeClr val="tx1"/>
                </a:solidFill>
              </a:rPr>
              <a:t>Liver biopsy</a:t>
            </a:r>
          </a:p>
          <a:p>
            <a:pPr lvl="1"/>
            <a:r>
              <a:rPr lang="en-US" sz="3600" dirty="0">
                <a:solidFill>
                  <a:schemeClr val="tx1"/>
                </a:solidFill>
              </a:rPr>
              <a:t>Percutaneous/</a:t>
            </a:r>
            <a:r>
              <a:rPr lang="en-US" sz="3600" dirty="0" err="1">
                <a:solidFill>
                  <a:schemeClr val="tx1"/>
                </a:solidFill>
              </a:rPr>
              <a:t>transjugular</a:t>
            </a:r>
            <a:r>
              <a:rPr lang="en-US" sz="3600" dirty="0">
                <a:solidFill>
                  <a:schemeClr val="tx1"/>
                </a:solidFill>
              </a:rPr>
              <a:t>/intraoperative</a:t>
            </a:r>
          </a:p>
          <a:p>
            <a:r>
              <a:rPr lang="en-US" sz="4000" dirty="0" err="1">
                <a:solidFill>
                  <a:schemeClr val="tx1"/>
                </a:solidFill>
              </a:rPr>
              <a:t>Elastography</a:t>
            </a:r>
            <a:endParaRPr lang="en-US" sz="4000" dirty="0">
              <a:solidFill>
                <a:schemeClr val="tx1"/>
              </a:solidFill>
            </a:endParaRPr>
          </a:p>
          <a:p>
            <a:pPr lvl="1"/>
            <a:r>
              <a:rPr lang="en-US" sz="3600" dirty="0">
                <a:solidFill>
                  <a:schemeClr val="tx1"/>
                </a:solidFill>
              </a:rPr>
              <a:t>Ultrasound (“</a:t>
            </a:r>
            <a:r>
              <a:rPr lang="en-US" sz="3600" dirty="0" err="1">
                <a:solidFill>
                  <a:schemeClr val="tx1"/>
                </a:solidFill>
              </a:rPr>
              <a:t>FibroScan</a:t>
            </a:r>
            <a:r>
              <a:rPr lang="en-US" sz="3600" dirty="0">
                <a:solidFill>
                  <a:schemeClr val="tx1"/>
                </a:solidFill>
              </a:rPr>
              <a:t>”)</a:t>
            </a:r>
          </a:p>
          <a:p>
            <a:pPr lvl="1"/>
            <a:r>
              <a:rPr lang="en-US" sz="3600" dirty="0">
                <a:solidFill>
                  <a:schemeClr val="tx1"/>
                </a:solidFill>
              </a:rPr>
              <a:t>MRI</a:t>
            </a:r>
          </a:p>
          <a:p>
            <a:r>
              <a:rPr lang="en-US" sz="4000" dirty="0">
                <a:solidFill>
                  <a:schemeClr val="tx1"/>
                </a:solidFill>
              </a:rPr>
              <a:t>“Clinical”</a:t>
            </a:r>
          </a:p>
          <a:p>
            <a:pPr lvl="1"/>
            <a:r>
              <a:rPr lang="en-US" sz="3600" dirty="0">
                <a:solidFill>
                  <a:schemeClr val="tx1"/>
                </a:solidFill>
              </a:rPr>
              <a:t>Composite of symptoms, imaging and lab data</a:t>
            </a:r>
          </a:p>
        </p:txBody>
      </p:sp>
      <p:pic>
        <p:nvPicPr>
          <p:cNvPr id="1026" name="Picture 2" descr="BD SN7017X - McKesson Medical-Surg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392" y="0"/>
            <a:ext cx="4005608" cy="1838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585463" y="3004572"/>
            <a:ext cx="2606537" cy="2100869"/>
          </a:xfrm>
          <a:prstGeom prst="rect">
            <a:avLst/>
          </a:prstGeom>
        </p:spPr>
      </p:pic>
      <p:pic>
        <p:nvPicPr>
          <p:cNvPr id="6" name="Picture 5"/>
          <p:cNvPicPr>
            <a:picLocks noChangeAspect="1"/>
          </p:cNvPicPr>
          <p:nvPr/>
        </p:nvPicPr>
        <p:blipFill>
          <a:blip r:embed="rId4"/>
          <a:stretch>
            <a:fillRect/>
          </a:stretch>
        </p:blipFill>
        <p:spPr>
          <a:xfrm>
            <a:off x="6978926" y="3004572"/>
            <a:ext cx="2606537" cy="2100869"/>
          </a:xfrm>
          <a:prstGeom prst="rect">
            <a:avLst/>
          </a:prstGeom>
        </p:spPr>
      </p:pic>
    </p:spTree>
    <p:extLst>
      <p:ext uri="{BB962C8B-B14F-4D97-AF65-F5344CB8AC3E}">
        <p14:creationId xmlns:p14="http://schemas.microsoft.com/office/powerpoint/2010/main" val="25168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Hints at Cirrhosis</a:t>
            </a:r>
          </a:p>
        </p:txBody>
      </p:sp>
      <p:sp>
        <p:nvSpPr>
          <p:cNvPr id="3" name="Content Placeholder 2"/>
          <p:cNvSpPr>
            <a:spLocks noGrp="1"/>
          </p:cNvSpPr>
          <p:nvPr>
            <p:ph sz="half" idx="1"/>
          </p:nvPr>
        </p:nvSpPr>
        <p:spPr/>
        <p:txBody>
          <a:bodyPr/>
          <a:lstStyle/>
          <a:p>
            <a:pPr lvl="1"/>
            <a:r>
              <a:rPr lang="en-US" sz="3600" b="1" dirty="0">
                <a:solidFill>
                  <a:schemeClr val="tx1"/>
                </a:solidFill>
                <a:latin typeface="Calibri" panose="020F0502020204030204" pitchFamily="34" charset="0"/>
                <a:cs typeface="Calibri" panose="020F0502020204030204" pitchFamily="34" charset="0"/>
              </a:rPr>
              <a:t>Blood work</a:t>
            </a:r>
          </a:p>
          <a:p>
            <a:pPr lvl="2"/>
            <a:r>
              <a:rPr lang="en-US" sz="3200" dirty="0">
                <a:solidFill>
                  <a:schemeClr val="tx1"/>
                </a:solidFill>
                <a:latin typeface="Calibri" panose="020F0502020204030204" pitchFamily="34" charset="0"/>
                <a:cs typeface="Calibri" panose="020F0502020204030204" pitchFamily="34" charset="0"/>
              </a:rPr>
              <a:t>Thrombocytopenia</a:t>
            </a:r>
          </a:p>
          <a:p>
            <a:pPr lvl="2"/>
            <a:r>
              <a:rPr lang="en-US" sz="3200" dirty="0">
                <a:solidFill>
                  <a:schemeClr val="tx1"/>
                </a:solidFill>
                <a:latin typeface="Calibri" panose="020F0502020204030204" pitchFamily="34" charset="0"/>
                <a:cs typeface="Calibri" panose="020F0502020204030204" pitchFamily="34" charset="0"/>
              </a:rPr>
              <a:t>Hypoalbuminemia</a:t>
            </a:r>
          </a:p>
          <a:p>
            <a:pPr lvl="2"/>
            <a:r>
              <a:rPr lang="en-US" sz="3200" dirty="0">
                <a:solidFill>
                  <a:schemeClr val="tx1"/>
                </a:solidFill>
                <a:latin typeface="Calibri" panose="020F0502020204030204" pitchFamily="34" charset="0"/>
                <a:cs typeface="Calibri" panose="020F0502020204030204" pitchFamily="34" charset="0"/>
              </a:rPr>
              <a:t>Abnormal LFTs</a:t>
            </a:r>
          </a:p>
          <a:p>
            <a:pPr lvl="2"/>
            <a:endParaRPr lang="en-US" sz="2400" dirty="0">
              <a:solidFill>
                <a:schemeClr val="tx1"/>
              </a:solidFill>
              <a:latin typeface="Calibri" panose="020F0502020204030204" pitchFamily="34" charset="0"/>
              <a:cs typeface="Calibri" panose="020F0502020204030204" pitchFamily="34" charset="0"/>
            </a:endParaRPr>
          </a:p>
          <a:p>
            <a:pPr lvl="1"/>
            <a:r>
              <a:rPr lang="en-US" sz="3600" b="1" dirty="0">
                <a:solidFill>
                  <a:schemeClr val="tx1"/>
                </a:solidFill>
                <a:latin typeface="Calibri" panose="020F0502020204030204" pitchFamily="34" charset="0"/>
                <a:cs typeface="Calibri" panose="020F0502020204030204" pitchFamily="34" charset="0"/>
              </a:rPr>
              <a:t>Physical Exam</a:t>
            </a:r>
          </a:p>
          <a:p>
            <a:pPr lvl="2"/>
            <a:r>
              <a:rPr lang="en-US" sz="3200" dirty="0">
                <a:solidFill>
                  <a:schemeClr val="tx1"/>
                </a:solidFill>
                <a:latin typeface="Calibri" panose="020F0502020204030204" pitchFamily="34" charset="0"/>
                <a:cs typeface="Calibri" panose="020F0502020204030204" pitchFamily="34" charset="0"/>
              </a:rPr>
              <a:t>Hepatomegaly</a:t>
            </a:r>
          </a:p>
          <a:p>
            <a:pPr lvl="2"/>
            <a:r>
              <a:rPr lang="en-US" sz="3200" dirty="0">
                <a:solidFill>
                  <a:schemeClr val="tx1"/>
                </a:solidFill>
                <a:latin typeface="Calibri" panose="020F0502020204030204" pitchFamily="34" charset="0"/>
                <a:cs typeface="Calibri" panose="020F0502020204030204" pitchFamily="34" charset="0"/>
              </a:rPr>
              <a:t>Hands</a:t>
            </a:r>
          </a:p>
          <a:p>
            <a:pPr lvl="1"/>
            <a:endParaRPr lang="en-US" sz="3200" dirty="0">
              <a:solidFill>
                <a:schemeClr val="tx1"/>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DB03EC5A-F5D7-80B0-675F-4FACB3C06EC3}"/>
              </a:ext>
            </a:extLst>
          </p:cNvPr>
          <p:cNvSpPr>
            <a:spLocks noGrp="1"/>
          </p:cNvSpPr>
          <p:nvPr>
            <p:ph sz="half" idx="2"/>
          </p:nvPr>
        </p:nvSpPr>
        <p:spPr/>
        <p:txBody>
          <a:bodyPr/>
          <a:lstStyle/>
          <a:p>
            <a:pPr lvl="1"/>
            <a:r>
              <a:rPr lang="en-US" sz="3600" b="1" dirty="0">
                <a:solidFill>
                  <a:schemeClr val="tx1"/>
                </a:solidFill>
                <a:latin typeface="Calibri" panose="020F0502020204030204" pitchFamily="34" charset="0"/>
                <a:cs typeface="Calibri" panose="020F0502020204030204" pitchFamily="34" charset="0"/>
              </a:rPr>
              <a:t>Imaging</a:t>
            </a:r>
          </a:p>
          <a:p>
            <a:pPr lvl="2"/>
            <a:r>
              <a:rPr lang="en-US" sz="3200" dirty="0">
                <a:solidFill>
                  <a:schemeClr val="tx1"/>
                </a:solidFill>
                <a:latin typeface="Calibri" panose="020F0502020204030204" pitchFamily="34" charset="0"/>
                <a:cs typeface="Calibri" panose="020F0502020204030204" pitchFamily="34" charset="0"/>
              </a:rPr>
              <a:t>“nodular contour”</a:t>
            </a:r>
          </a:p>
          <a:p>
            <a:pPr lvl="2"/>
            <a:r>
              <a:rPr lang="en-US" sz="3200" dirty="0">
                <a:solidFill>
                  <a:schemeClr val="tx1"/>
                </a:solidFill>
                <a:latin typeface="Calibri" panose="020F0502020204030204" pitchFamily="34" charset="0"/>
                <a:cs typeface="Calibri" panose="020F0502020204030204" pitchFamily="34" charset="0"/>
              </a:rPr>
              <a:t>“splenomegaly”</a:t>
            </a:r>
          </a:p>
          <a:p>
            <a:pPr lvl="2"/>
            <a:r>
              <a:rPr lang="en-US" sz="3200" dirty="0">
                <a:solidFill>
                  <a:schemeClr val="tx1"/>
                </a:solidFill>
                <a:latin typeface="Calibri" panose="020F0502020204030204" pitchFamily="34" charset="0"/>
                <a:cs typeface="Calibri" panose="020F0502020204030204" pitchFamily="34" charset="0"/>
              </a:rPr>
              <a:t>“ascites”</a:t>
            </a:r>
          </a:p>
          <a:p>
            <a:pPr lvl="2"/>
            <a:r>
              <a:rPr lang="en-US" sz="3200" dirty="0">
                <a:solidFill>
                  <a:schemeClr val="tx1"/>
                </a:solidFill>
                <a:latin typeface="Calibri" panose="020F0502020204030204" pitchFamily="34" charset="0"/>
                <a:cs typeface="Calibri" panose="020F0502020204030204" pitchFamily="34" charset="0"/>
              </a:rPr>
              <a:t>“venous collaterals”</a:t>
            </a:r>
            <a:endParaRPr lang="en-US" dirty="0"/>
          </a:p>
        </p:txBody>
      </p:sp>
      <p:pic>
        <p:nvPicPr>
          <p:cNvPr id="1026" name="Picture 2">
            <a:extLst>
              <a:ext uri="{FF2B5EF4-FFF2-40B4-BE49-F238E27FC236}">
                <a16:creationId xmlns:a16="http://schemas.microsoft.com/office/drawing/2014/main" id="{74F932F3-AEEB-3FE2-8CAB-1B662AF8E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790" y="4918659"/>
            <a:ext cx="2061341" cy="1546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46A023E-480C-AD4F-838B-2B1024C67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131" y="4918659"/>
            <a:ext cx="2061341" cy="15460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FB674AB-9497-5946-6D71-518B1E69A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5473" y="4918658"/>
            <a:ext cx="2006528" cy="154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Etiologies of Cirrhosis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649427"/>
              </p:ext>
            </p:extLst>
          </p:nvPr>
        </p:nvGraphicFramePr>
        <p:xfrm>
          <a:off x="914400" y="1752600"/>
          <a:ext cx="10363200" cy="1879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1678149277"/>
                    </a:ext>
                  </a:extLst>
                </a:gridCol>
                <a:gridCol w="2590800">
                  <a:extLst>
                    <a:ext uri="{9D8B030D-6E8A-4147-A177-3AD203B41FA5}">
                      <a16:colId xmlns:a16="http://schemas.microsoft.com/office/drawing/2014/main" val="3409442004"/>
                    </a:ext>
                  </a:extLst>
                </a:gridCol>
                <a:gridCol w="2590800">
                  <a:extLst>
                    <a:ext uri="{9D8B030D-6E8A-4147-A177-3AD203B41FA5}">
                      <a16:colId xmlns:a16="http://schemas.microsoft.com/office/drawing/2014/main" val="1878690187"/>
                    </a:ext>
                  </a:extLst>
                </a:gridCol>
                <a:gridCol w="2590800">
                  <a:extLst>
                    <a:ext uri="{9D8B030D-6E8A-4147-A177-3AD203B41FA5}">
                      <a16:colId xmlns:a16="http://schemas.microsoft.com/office/drawing/2014/main" val="1720057946"/>
                    </a:ext>
                  </a:extLst>
                </a:gridCol>
              </a:tblGrid>
              <a:tr h="370840">
                <a:tc>
                  <a:txBody>
                    <a:bodyPr/>
                    <a:lstStyle/>
                    <a:p>
                      <a:pPr algn="ctr"/>
                      <a:r>
                        <a:rPr lang="en-US" b="0" dirty="0"/>
                        <a:t>Viral</a:t>
                      </a:r>
                    </a:p>
                  </a:txBody>
                  <a:tcPr>
                    <a:solidFill>
                      <a:srgbClr val="0070C0"/>
                    </a:solidFill>
                  </a:tcPr>
                </a:tc>
                <a:tc>
                  <a:txBody>
                    <a:bodyPr/>
                    <a:lstStyle/>
                    <a:p>
                      <a:pPr algn="ctr"/>
                      <a:r>
                        <a:rPr lang="en-US" b="0" dirty="0"/>
                        <a:t>Metabolic</a:t>
                      </a:r>
                    </a:p>
                  </a:txBody>
                  <a:tcPr>
                    <a:solidFill>
                      <a:srgbClr val="0070C0"/>
                    </a:solidFill>
                  </a:tcPr>
                </a:tc>
                <a:tc>
                  <a:txBody>
                    <a:bodyPr/>
                    <a:lstStyle/>
                    <a:p>
                      <a:pPr algn="ctr"/>
                      <a:r>
                        <a:rPr lang="en-US" b="0" dirty="0"/>
                        <a:t>Genetic*</a:t>
                      </a:r>
                    </a:p>
                  </a:txBody>
                  <a:tcPr>
                    <a:solidFill>
                      <a:srgbClr val="0070C0"/>
                    </a:solidFill>
                  </a:tcPr>
                </a:tc>
                <a:tc>
                  <a:txBody>
                    <a:bodyPr/>
                    <a:lstStyle/>
                    <a:p>
                      <a:pPr algn="ctr"/>
                      <a:r>
                        <a:rPr lang="en-US" b="0" dirty="0"/>
                        <a:t>Drug-related</a:t>
                      </a:r>
                    </a:p>
                  </a:txBody>
                  <a:tcPr>
                    <a:solidFill>
                      <a:srgbClr val="0070C0"/>
                    </a:solidFill>
                  </a:tcPr>
                </a:tc>
                <a:extLst>
                  <a:ext uri="{0D108BD9-81ED-4DB2-BD59-A6C34878D82A}">
                    <a16:rowId xmlns:a16="http://schemas.microsoft.com/office/drawing/2014/main" val="2107357590"/>
                  </a:ext>
                </a:extLst>
              </a:tr>
              <a:tr h="370840">
                <a:tc>
                  <a:txBody>
                    <a:bodyPr/>
                    <a:lstStyle/>
                    <a:p>
                      <a:r>
                        <a:rPr lang="en-US" dirty="0"/>
                        <a:t>HBV</a:t>
                      </a:r>
                    </a:p>
                  </a:txBody>
                  <a:tcPr/>
                </a:tc>
                <a:tc>
                  <a:txBody>
                    <a:bodyPr/>
                    <a:lstStyle/>
                    <a:p>
                      <a:r>
                        <a:rPr lang="en-US" dirty="0"/>
                        <a:t>ETOH</a:t>
                      </a:r>
                    </a:p>
                  </a:txBody>
                  <a:tcPr/>
                </a:tc>
                <a:tc>
                  <a:txBody>
                    <a:bodyPr/>
                    <a:lstStyle/>
                    <a:p>
                      <a:r>
                        <a:rPr lang="en-US" dirty="0"/>
                        <a:t>Hemochromatosis</a:t>
                      </a:r>
                    </a:p>
                  </a:txBody>
                  <a:tcPr/>
                </a:tc>
                <a:tc>
                  <a:txBody>
                    <a:bodyPr/>
                    <a:lstStyle/>
                    <a:p>
                      <a:r>
                        <a:rPr lang="en-US" strike="sngStrike" dirty="0"/>
                        <a:t>Methotrexate</a:t>
                      </a:r>
                      <a:r>
                        <a:rPr lang="en-US" dirty="0"/>
                        <a:t>**</a:t>
                      </a:r>
                    </a:p>
                  </a:txBody>
                  <a:tcPr/>
                </a:tc>
                <a:extLst>
                  <a:ext uri="{0D108BD9-81ED-4DB2-BD59-A6C34878D82A}">
                    <a16:rowId xmlns:a16="http://schemas.microsoft.com/office/drawing/2014/main" val="2160749505"/>
                  </a:ext>
                </a:extLst>
              </a:tr>
              <a:tr h="370840">
                <a:tc>
                  <a:txBody>
                    <a:bodyPr/>
                    <a:lstStyle/>
                    <a:p>
                      <a:r>
                        <a:rPr lang="en-US" dirty="0"/>
                        <a:t>HCV</a:t>
                      </a:r>
                    </a:p>
                  </a:txBody>
                  <a:tcPr/>
                </a:tc>
                <a:tc>
                  <a:txBody>
                    <a:bodyPr/>
                    <a:lstStyle/>
                    <a:p>
                      <a:r>
                        <a:rPr lang="en-US" dirty="0"/>
                        <a:t>NAFLD</a:t>
                      </a:r>
                    </a:p>
                  </a:txBody>
                  <a:tcPr/>
                </a:tc>
                <a:tc>
                  <a:txBody>
                    <a:bodyPr/>
                    <a:lstStyle/>
                    <a:p>
                      <a:r>
                        <a:rPr lang="en-US" dirty="0"/>
                        <a:t>Wilson’s disease</a:t>
                      </a:r>
                    </a:p>
                  </a:txBody>
                  <a:tcPr/>
                </a:tc>
                <a:tc>
                  <a:txBody>
                    <a:bodyPr/>
                    <a:lstStyle/>
                    <a:p>
                      <a:r>
                        <a:rPr lang="en-US" dirty="0"/>
                        <a:t>Amiodarone</a:t>
                      </a:r>
                    </a:p>
                  </a:txBody>
                  <a:tcPr/>
                </a:tc>
                <a:extLst>
                  <a:ext uri="{0D108BD9-81ED-4DB2-BD59-A6C34878D82A}">
                    <a16:rowId xmlns:a16="http://schemas.microsoft.com/office/drawing/2014/main" val="1489681068"/>
                  </a:ext>
                </a:extLst>
              </a:tr>
              <a:tr h="370840">
                <a:tc>
                  <a:txBody>
                    <a:bodyPr/>
                    <a:lstStyle/>
                    <a:p>
                      <a:r>
                        <a:rPr lang="en-US" dirty="0"/>
                        <a:t>HBV/HDV</a:t>
                      </a:r>
                    </a:p>
                  </a:txBody>
                  <a:tcPr/>
                </a:tc>
                <a:tc>
                  <a:txBody>
                    <a:bodyPr/>
                    <a:lstStyle/>
                    <a:p>
                      <a:endParaRPr lang="en-US" dirty="0"/>
                    </a:p>
                  </a:txBody>
                  <a:tcPr/>
                </a:tc>
                <a:tc>
                  <a:txBody>
                    <a:bodyPr/>
                    <a:lstStyle/>
                    <a:p>
                      <a:r>
                        <a:rPr lang="en-US" dirty="0"/>
                        <a:t>A1-AT</a:t>
                      </a:r>
                      <a:r>
                        <a:rPr lang="en-US" baseline="0" dirty="0"/>
                        <a:t> deficiency</a:t>
                      </a:r>
                      <a:endParaRPr lang="en-US" dirty="0"/>
                    </a:p>
                  </a:txBody>
                  <a:tcPr/>
                </a:tc>
                <a:tc>
                  <a:txBody>
                    <a:bodyPr/>
                    <a:lstStyle/>
                    <a:p>
                      <a:r>
                        <a:rPr lang="en-US" dirty="0"/>
                        <a:t>Vitamin</a:t>
                      </a:r>
                      <a:r>
                        <a:rPr lang="en-US" baseline="0" dirty="0"/>
                        <a:t> A</a:t>
                      </a:r>
                      <a:endParaRPr lang="en-US" dirty="0"/>
                    </a:p>
                  </a:txBody>
                  <a:tcPr/>
                </a:tc>
                <a:extLst>
                  <a:ext uri="{0D108BD9-81ED-4DB2-BD59-A6C34878D82A}">
                    <a16:rowId xmlns:a16="http://schemas.microsoft.com/office/drawing/2014/main" val="2987152584"/>
                  </a:ext>
                </a:extLst>
              </a:tr>
              <a:tr h="370840">
                <a:tc>
                  <a:txBody>
                    <a:bodyPr/>
                    <a:lstStyle/>
                    <a:p>
                      <a:endParaRPr lang="en-US"/>
                    </a:p>
                  </a:txBody>
                  <a:tcPr/>
                </a:tc>
                <a:tc>
                  <a:txBody>
                    <a:bodyPr/>
                    <a:lstStyle/>
                    <a:p>
                      <a:endParaRPr lang="en-US"/>
                    </a:p>
                  </a:txBody>
                  <a:tcPr/>
                </a:tc>
                <a:tc>
                  <a:txBody>
                    <a:bodyPr/>
                    <a:lstStyle/>
                    <a:p>
                      <a:r>
                        <a:rPr lang="en-US" dirty="0"/>
                        <a:t>Cystic Fibrosis</a:t>
                      </a:r>
                    </a:p>
                  </a:txBody>
                  <a:tcPr/>
                </a:tc>
                <a:tc>
                  <a:txBody>
                    <a:bodyPr/>
                    <a:lstStyle/>
                    <a:p>
                      <a:r>
                        <a:rPr lang="en-US" dirty="0"/>
                        <a:t>Methyldopa</a:t>
                      </a:r>
                    </a:p>
                  </a:txBody>
                  <a:tcPr/>
                </a:tc>
                <a:extLst>
                  <a:ext uri="{0D108BD9-81ED-4DB2-BD59-A6C34878D82A}">
                    <a16:rowId xmlns:a16="http://schemas.microsoft.com/office/drawing/2014/main" val="2720654273"/>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232792513"/>
              </p:ext>
            </p:extLst>
          </p:nvPr>
        </p:nvGraphicFramePr>
        <p:xfrm>
          <a:off x="914400" y="3934007"/>
          <a:ext cx="10363200" cy="1879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1678149277"/>
                    </a:ext>
                  </a:extLst>
                </a:gridCol>
                <a:gridCol w="2590800">
                  <a:extLst>
                    <a:ext uri="{9D8B030D-6E8A-4147-A177-3AD203B41FA5}">
                      <a16:colId xmlns:a16="http://schemas.microsoft.com/office/drawing/2014/main" val="3409442004"/>
                    </a:ext>
                  </a:extLst>
                </a:gridCol>
                <a:gridCol w="2590800">
                  <a:extLst>
                    <a:ext uri="{9D8B030D-6E8A-4147-A177-3AD203B41FA5}">
                      <a16:colId xmlns:a16="http://schemas.microsoft.com/office/drawing/2014/main" val="1878690187"/>
                    </a:ext>
                  </a:extLst>
                </a:gridCol>
                <a:gridCol w="2590800">
                  <a:extLst>
                    <a:ext uri="{9D8B030D-6E8A-4147-A177-3AD203B41FA5}">
                      <a16:colId xmlns:a16="http://schemas.microsoft.com/office/drawing/2014/main" val="1620692658"/>
                    </a:ext>
                  </a:extLst>
                </a:gridCol>
              </a:tblGrid>
              <a:tr h="370840">
                <a:tc>
                  <a:txBody>
                    <a:bodyPr/>
                    <a:lstStyle/>
                    <a:p>
                      <a:pPr algn="ctr"/>
                      <a:r>
                        <a:rPr lang="en-US" b="0" dirty="0"/>
                        <a:t>Autoimmune</a:t>
                      </a:r>
                    </a:p>
                  </a:txBody>
                  <a:tcPr>
                    <a:solidFill>
                      <a:srgbClr val="0070C0"/>
                    </a:solidFill>
                  </a:tcPr>
                </a:tc>
                <a:tc>
                  <a:txBody>
                    <a:bodyPr/>
                    <a:lstStyle/>
                    <a:p>
                      <a:pPr algn="ctr"/>
                      <a:r>
                        <a:rPr lang="en-US" b="0" dirty="0"/>
                        <a:t>Biliary</a:t>
                      </a:r>
                    </a:p>
                  </a:txBody>
                  <a:tcPr>
                    <a:solidFill>
                      <a:srgbClr val="0070C0"/>
                    </a:solidFill>
                  </a:tcPr>
                </a:tc>
                <a:tc>
                  <a:txBody>
                    <a:bodyPr/>
                    <a:lstStyle/>
                    <a:p>
                      <a:pPr algn="ctr"/>
                      <a:r>
                        <a:rPr lang="en-US" b="0" dirty="0"/>
                        <a:t>Vascular</a:t>
                      </a:r>
                    </a:p>
                  </a:txBody>
                  <a:tcPr>
                    <a:solidFill>
                      <a:srgbClr val="0070C0"/>
                    </a:solidFill>
                  </a:tcPr>
                </a:tc>
                <a:tc>
                  <a:txBody>
                    <a:bodyPr/>
                    <a:lstStyle/>
                    <a:p>
                      <a:pPr algn="ctr"/>
                      <a:r>
                        <a:rPr lang="en-US" b="0" dirty="0"/>
                        <a:t>Cryptogenic</a:t>
                      </a:r>
                    </a:p>
                  </a:txBody>
                  <a:tcPr>
                    <a:solidFill>
                      <a:srgbClr val="0070C0"/>
                    </a:solidFill>
                  </a:tcPr>
                </a:tc>
                <a:extLst>
                  <a:ext uri="{0D108BD9-81ED-4DB2-BD59-A6C34878D82A}">
                    <a16:rowId xmlns:a16="http://schemas.microsoft.com/office/drawing/2014/main" val="2107357590"/>
                  </a:ext>
                </a:extLst>
              </a:tr>
              <a:tr h="370840">
                <a:tc>
                  <a:txBody>
                    <a:bodyPr/>
                    <a:lstStyle/>
                    <a:p>
                      <a:r>
                        <a:rPr lang="en-US" dirty="0"/>
                        <a:t>AIH</a:t>
                      </a:r>
                    </a:p>
                  </a:txBody>
                  <a:tcPr/>
                </a:tc>
                <a:tc>
                  <a:txBody>
                    <a:bodyPr/>
                    <a:lstStyle/>
                    <a:p>
                      <a:r>
                        <a:rPr lang="en-US" dirty="0"/>
                        <a:t>Biliary</a:t>
                      </a:r>
                      <a:r>
                        <a:rPr lang="en-US" baseline="0" dirty="0"/>
                        <a:t> atresia</a:t>
                      </a:r>
                      <a:endParaRPr lang="en-US" dirty="0"/>
                    </a:p>
                  </a:txBody>
                  <a:tcPr/>
                </a:tc>
                <a:tc>
                  <a:txBody>
                    <a:bodyPr/>
                    <a:lstStyle/>
                    <a:p>
                      <a:r>
                        <a:rPr lang="en-US" dirty="0"/>
                        <a:t>Budd-Chiari</a:t>
                      </a:r>
                      <a:r>
                        <a:rPr lang="en-US" baseline="0" dirty="0"/>
                        <a:t> syndrome</a:t>
                      </a:r>
                      <a:endParaRPr lang="en-US" dirty="0"/>
                    </a:p>
                  </a:txBody>
                  <a:tcPr/>
                </a:tc>
                <a:tc>
                  <a:txBody>
                    <a:bodyPr/>
                    <a:lstStyle/>
                    <a:p>
                      <a:endParaRPr lang="en-US" dirty="0"/>
                    </a:p>
                  </a:txBody>
                  <a:tcPr/>
                </a:tc>
                <a:extLst>
                  <a:ext uri="{0D108BD9-81ED-4DB2-BD59-A6C34878D82A}">
                    <a16:rowId xmlns:a16="http://schemas.microsoft.com/office/drawing/2014/main" val="2160749505"/>
                  </a:ext>
                </a:extLst>
              </a:tr>
              <a:tr h="370840">
                <a:tc>
                  <a:txBody>
                    <a:bodyPr/>
                    <a:lstStyle/>
                    <a:p>
                      <a:r>
                        <a:rPr lang="en-US" dirty="0"/>
                        <a:t>PBC</a:t>
                      </a:r>
                    </a:p>
                  </a:txBody>
                  <a:tcPr/>
                </a:tc>
                <a:tc>
                  <a:txBody>
                    <a:bodyPr/>
                    <a:lstStyle/>
                    <a:p>
                      <a:r>
                        <a:rPr lang="en-US" dirty="0"/>
                        <a:t>Biliary strictures</a:t>
                      </a:r>
                    </a:p>
                  </a:txBody>
                  <a:tcPr/>
                </a:tc>
                <a:tc>
                  <a:txBody>
                    <a:bodyPr/>
                    <a:lstStyle/>
                    <a:p>
                      <a:r>
                        <a:rPr lang="en-US" sz="1800" dirty="0" err="1"/>
                        <a:t>Veno</a:t>
                      </a:r>
                      <a:r>
                        <a:rPr lang="en-US" sz="1800" dirty="0"/>
                        <a:t>-occlusive disease</a:t>
                      </a:r>
                    </a:p>
                  </a:txBody>
                  <a:tcPr/>
                </a:tc>
                <a:tc>
                  <a:txBody>
                    <a:bodyPr/>
                    <a:lstStyle/>
                    <a:p>
                      <a:endParaRPr lang="en-US"/>
                    </a:p>
                  </a:txBody>
                  <a:tcPr/>
                </a:tc>
                <a:extLst>
                  <a:ext uri="{0D108BD9-81ED-4DB2-BD59-A6C34878D82A}">
                    <a16:rowId xmlns:a16="http://schemas.microsoft.com/office/drawing/2014/main" val="1489681068"/>
                  </a:ext>
                </a:extLst>
              </a:tr>
              <a:tr h="370840">
                <a:tc>
                  <a:txBody>
                    <a:bodyPr/>
                    <a:lstStyle/>
                    <a:p>
                      <a:r>
                        <a:rPr lang="en-US" dirty="0"/>
                        <a:t>PSC</a:t>
                      </a:r>
                    </a:p>
                  </a:txBody>
                  <a:tcPr/>
                </a:tc>
                <a:tc>
                  <a:txBody>
                    <a:bodyPr/>
                    <a:lstStyle/>
                    <a:p>
                      <a:endParaRPr lang="en-US"/>
                    </a:p>
                  </a:txBody>
                  <a:tcPr/>
                </a:tc>
                <a:tc>
                  <a:txBody>
                    <a:bodyPr/>
                    <a:lstStyle/>
                    <a:p>
                      <a:r>
                        <a:rPr lang="en-US" dirty="0"/>
                        <a:t>Cardiac</a:t>
                      </a:r>
                    </a:p>
                  </a:txBody>
                  <a:tcPr/>
                </a:tc>
                <a:tc>
                  <a:txBody>
                    <a:bodyPr/>
                    <a:lstStyle/>
                    <a:p>
                      <a:endParaRPr lang="en-US"/>
                    </a:p>
                  </a:txBody>
                  <a:tcPr/>
                </a:tc>
                <a:extLst>
                  <a:ext uri="{0D108BD9-81ED-4DB2-BD59-A6C34878D82A}">
                    <a16:rowId xmlns:a16="http://schemas.microsoft.com/office/drawing/2014/main" val="298715258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20654273"/>
                  </a:ext>
                </a:extLst>
              </a:tr>
            </a:tbl>
          </a:graphicData>
        </a:graphic>
      </p:graphicFrame>
      <p:sp>
        <p:nvSpPr>
          <p:cNvPr id="6" name="TextBox 5"/>
          <p:cNvSpPr txBox="1"/>
          <p:nvPr/>
        </p:nvSpPr>
        <p:spPr>
          <a:xfrm>
            <a:off x="8001001" y="6105475"/>
            <a:ext cx="4198585" cy="369332"/>
          </a:xfrm>
          <a:prstGeom prst="rect">
            <a:avLst/>
          </a:prstGeom>
          <a:noFill/>
        </p:spPr>
        <p:txBody>
          <a:bodyPr wrap="none" rtlCol="0">
            <a:spAutoFit/>
          </a:bodyPr>
          <a:lstStyle/>
          <a:p>
            <a:r>
              <a:rPr lang="en-US" dirty="0"/>
              <a:t>Adapted from </a:t>
            </a:r>
            <a:r>
              <a:rPr lang="en-US" dirty="0" err="1"/>
              <a:t>Gines</a:t>
            </a:r>
            <a:r>
              <a:rPr lang="en-US" dirty="0"/>
              <a:t> et al.  Lancet 2021</a:t>
            </a:r>
          </a:p>
        </p:txBody>
      </p:sp>
      <p:sp>
        <p:nvSpPr>
          <p:cNvPr id="8" name="Frame 7"/>
          <p:cNvSpPr/>
          <p:nvPr/>
        </p:nvSpPr>
        <p:spPr bwMode="auto">
          <a:xfrm>
            <a:off x="914400" y="2494722"/>
            <a:ext cx="735496" cy="387626"/>
          </a:xfrm>
          <a:prstGeom prst="frame">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Frame 8"/>
          <p:cNvSpPr/>
          <p:nvPr/>
        </p:nvSpPr>
        <p:spPr bwMode="auto">
          <a:xfrm>
            <a:off x="3491947" y="2110409"/>
            <a:ext cx="1040295" cy="771940"/>
          </a:xfrm>
          <a:prstGeom prst="frame">
            <a:avLst>
              <a:gd name="adj1" fmla="val 5577"/>
            </a:avLst>
          </a:prstGeom>
          <a:solidFill>
            <a:srgbClr val="F81E8B"/>
          </a:solidFill>
          <a:ln w="9525" cap="flat" cmpd="sng" algn="ctr">
            <a:solidFill>
              <a:srgbClr val="EE28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343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SVP-regents-PowerPoint-HD-3">
  <a:themeElements>
    <a:clrScheme name="Custom 1">
      <a:dk1>
        <a:sysClr val="windowText" lastClr="000000"/>
      </a:dk1>
      <a:lt1>
        <a:sysClr val="window" lastClr="FFFFFF"/>
      </a:lt1>
      <a:dk2>
        <a:srgbClr val="1F497D"/>
      </a:dk2>
      <a:lt2>
        <a:srgbClr val="D7D9D7"/>
      </a:lt2>
      <a:accent1>
        <a:srgbClr val="7A0019"/>
      </a:accent1>
      <a:accent2>
        <a:srgbClr val="FFCC33"/>
      </a:accent2>
      <a:accent3>
        <a:srgbClr val="C82936"/>
      </a:accent3>
      <a:accent4>
        <a:srgbClr val="003D4C"/>
      </a:accent4>
      <a:accent5>
        <a:srgbClr val="79C9C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5188</TotalTime>
  <Words>1459</Words>
  <Application>Microsoft Office PowerPoint</Application>
  <PresentationFormat>Widescreen</PresentationFormat>
  <Paragraphs>264</Paragraphs>
  <Slides>32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Corbel</vt:lpstr>
      <vt:lpstr>SVP-regents-PowerPoint-HD-3</vt:lpstr>
      <vt:lpstr>PowerPoint Presentation</vt:lpstr>
      <vt:lpstr>Disclosures</vt:lpstr>
      <vt:lpstr>Learning Objectives</vt:lpstr>
      <vt:lpstr>Overview</vt:lpstr>
      <vt:lpstr>Cirrhosis Basics</vt:lpstr>
      <vt:lpstr>Definition</vt:lpstr>
      <vt:lpstr>Diagnosis</vt:lpstr>
      <vt:lpstr>Hints at Cirrhosis</vt:lpstr>
      <vt:lpstr>Etiologies of Cirrhosis</vt:lpstr>
      <vt:lpstr>Natural History of Cirrhosis</vt:lpstr>
      <vt:lpstr>Survival According to Disease State </vt:lpstr>
      <vt:lpstr>PowerPoint Presentation</vt:lpstr>
      <vt:lpstr>Screening in Patients with Cirrhosis</vt:lpstr>
      <vt:lpstr>Screening</vt:lpstr>
      <vt:lpstr>HCC Risk </vt:lpstr>
      <vt:lpstr>HCC Screening</vt:lpstr>
      <vt:lpstr>Management of HCC</vt:lpstr>
      <vt:lpstr>Esophageal Varices</vt:lpstr>
      <vt:lpstr>Esophageal Varices in the Rural Setting </vt:lpstr>
      <vt:lpstr>https://www.mdcalc.com/calc/10175/evendo-score-esophageal-varices#evidence</vt:lpstr>
      <vt:lpstr>Alternative Strategy to Endoscopy</vt:lpstr>
      <vt:lpstr>Osteoporosis</vt:lpstr>
      <vt:lpstr>Osteoporosis</vt:lpstr>
      <vt:lpstr>Osteoporosis</vt:lpstr>
      <vt:lpstr>Liver Transplantation</vt:lpstr>
      <vt:lpstr>Survival Benefit of LT</vt:lpstr>
      <vt:lpstr>Changing Indications for LT</vt:lpstr>
      <vt:lpstr>LT Referrals</vt:lpstr>
      <vt:lpstr>LT Referrals to U of W</vt:lpstr>
      <vt:lpstr>Summary</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Lim</dc:creator>
  <cp:lastModifiedBy>Nicholas Lim</cp:lastModifiedBy>
  <cp:revision>141</cp:revision>
  <dcterms:created xsi:type="dcterms:W3CDTF">2021-12-16T04:37:10Z</dcterms:created>
  <dcterms:modified xsi:type="dcterms:W3CDTF">2023-05-03T17:17:28Z</dcterms:modified>
</cp:coreProperties>
</file>