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26" r:id="rId5"/>
    <p:sldId id="2832" r:id="rId6"/>
    <p:sldId id="2629" r:id="rId7"/>
    <p:sldId id="2779" r:id="rId8"/>
    <p:sldId id="285" r:id="rId9"/>
    <p:sldId id="2845" r:id="rId10"/>
    <p:sldId id="284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34316-AC6F-7E60-3B27-61136CC80024}" v="4" dt="2023-05-16T18:58:06.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4618" autoAdjust="0"/>
  </p:normalViewPr>
  <p:slideViewPr>
    <p:cSldViewPr snapToGrid="0">
      <p:cViewPr varScale="1">
        <p:scale>
          <a:sx n="38" d="100"/>
          <a:sy n="38" d="100"/>
        </p:scale>
        <p:origin x="68" y="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9046-6165-459E-AA44-CB48BD1401B2}"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A59A7-C430-4EC1-A351-48CDDC286219}" type="slidenum">
              <a:rPr lang="en-US" smtClean="0"/>
              <a:t>‹#›</a:t>
            </a:fld>
            <a:endParaRPr lang="en-US"/>
          </a:p>
        </p:txBody>
      </p:sp>
    </p:spTree>
    <p:extLst>
      <p:ext uri="{BB962C8B-B14F-4D97-AF65-F5344CB8AC3E}">
        <p14:creationId xmlns:p14="http://schemas.microsoft.com/office/powerpoint/2010/main" val="295443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Interagency Recovery Coordination Group</a:t>
            </a:r>
          </a:p>
        </p:txBody>
      </p:sp>
      <p:sp>
        <p:nvSpPr>
          <p:cNvPr id="4" name="Slide Number Placeholder 3"/>
          <p:cNvSpPr>
            <a:spLocks noGrp="1"/>
          </p:cNvSpPr>
          <p:nvPr>
            <p:ph type="sldNum" sz="quarter" idx="5"/>
          </p:nvPr>
        </p:nvSpPr>
        <p:spPr/>
        <p:txBody>
          <a:bodyPr/>
          <a:lstStyle/>
          <a:p>
            <a:fld id="{AD68C23D-501F-4F92-BC48-E83D256E58E8}" type="slidenum">
              <a:rPr lang="en-US" smtClean="0"/>
              <a:t>1</a:t>
            </a:fld>
            <a:endParaRPr lang="en-US"/>
          </a:p>
        </p:txBody>
      </p:sp>
    </p:spTree>
    <p:extLst>
      <p:ext uri="{BB962C8B-B14F-4D97-AF65-F5344CB8AC3E}">
        <p14:creationId xmlns:p14="http://schemas.microsoft.com/office/powerpoint/2010/main" val="1013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C23D-501F-4F92-BC48-E83D256E58E8}" type="slidenum">
              <a:rPr lang="en-US" smtClean="0"/>
              <a:t>2</a:t>
            </a:fld>
            <a:endParaRPr lang="en-US"/>
          </a:p>
        </p:txBody>
      </p:sp>
    </p:spTree>
    <p:extLst>
      <p:ext uri="{BB962C8B-B14F-4D97-AF65-F5344CB8AC3E}">
        <p14:creationId xmlns:p14="http://schemas.microsoft.com/office/powerpoint/2010/main" val="362352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sorts of services do we provide? You may know already exactly what you want for your community, wholistically, but if you don’t yet IRC has community planners who can support you in making your long-term outcomes possible. The next step we might help you with is putting that into a plan and finding resources to fill any gaps. We can bring resource providers to the table.  We can identify other examples from communities in the country were successful. We want to maximize the use of federal resources.</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have some technology tools to help us identify among the full range of federal programs, funding and technical expertise that can use used for this disaster.</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IRC function provides a flexible and scalable approach to conducting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all</a:t>
            </a:r>
            <a:r>
              <a:rPr lang="en-US" sz="1600" dirty="0">
                <a:effectLst/>
                <a:latin typeface="Calibri" panose="020F0502020204030204" pitchFamily="34" charset="0"/>
                <a:ea typeface="Calibri" panose="020F0502020204030204" pitchFamily="34" charset="0"/>
                <a:cs typeface="Times New Roman" panose="02020603050405020304" pitchFamily="18" charset="0"/>
              </a:rPr>
              <a:t> federally-supported disaster operations. </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Interagency Recovery Coordination approach works with community governments to first determine the resilient outcomes the community would like for their recovery. Then, works with federal partners to determine the most efficient and effective use of available federal resources to achieve those outcomes. </a:t>
            </a:r>
            <a:r>
              <a:rPr lang="en-US" sz="1600" dirty="0">
                <a:latin typeface="Franklin Gothic Book" panose="020B0503020102020204" pitchFamily="34" charset="0"/>
                <a:cs typeface="Times New Roman" panose="02020603050405020304" pitchFamily="18" charset="0"/>
              </a:rPr>
              <a:t>Federal field leaders establish the framework to support community partners in achieving identified outcomes.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IRC uses an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integrated approach </a:t>
            </a:r>
            <a:r>
              <a:rPr lang="en-US" sz="1600" dirty="0">
                <a:effectLst/>
                <a:latin typeface="Calibri" panose="020F0502020204030204" pitchFamily="34" charset="0"/>
                <a:ea typeface="Calibri" panose="020F0502020204030204" pitchFamily="34" charset="0"/>
                <a:cs typeface="Times New Roman" panose="02020603050405020304" pitchFamily="18" charset="0"/>
              </a:rPr>
              <a:t>between response and recovery; and across the federal family and NGOs. </a:t>
            </a:r>
            <a:r>
              <a:rPr kumimoji="0" lang="en-US" sz="16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A major benefit of this approach is that it provides a </a:t>
            </a:r>
            <a:r>
              <a:rPr kumimoji="0" lang="en-US" sz="1600" b="1"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consistent recovery approach </a:t>
            </a:r>
            <a:r>
              <a:rPr kumimoji="0" lang="en-US" sz="16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across all disaster’s field operations.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A really important point is that IRC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does not </a:t>
            </a:r>
            <a:r>
              <a:rPr lang="en-US" sz="1600" dirty="0">
                <a:effectLst/>
                <a:latin typeface="Calibri" panose="020F0502020204030204" pitchFamily="34" charset="0"/>
                <a:ea typeface="Calibri" panose="020F0502020204030204" pitchFamily="34" charset="0"/>
                <a:cs typeface="Times New Roman" panose="02020603050405020304" pitchFamily="18" charset="0"/>
              </a:rPr>
              <a:t>redesign disaster recovery programs. It is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an operational approach focused on recovery outcomes that drives integration across federal programs.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1CF34D3-363A-48B2-85E2-0F32D529CD6F}" type="slidenum">
              <a:rPr lang="en-US" smtClean="0"/>
              <a:t>3</a:t>
            </a:fld>
            <a:endParaRPr lang="en-US"/>
          </a:p>
        </p:txBody>
      </p:sp>
    </p:spTree>
    <p:extLst>
      <p:ext uri="{BB962C8B-B14F-4D97-AF65-F5344CB8AC3E}">
        <p14:creationId xmlns:p14="http://schemas.microsoft.com/office/powerpoint/2010/main" val="15514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F6C3545-672D-410D-A3D9-D42E20067CB6}"/>
              </a:ext>
            </a:extLst>
          </p:cNvPr>
          <p:cNvSpPr>
            <a:spLocks noGrp="1" noRot="1" noChangeAspect="1" noChangeArrowheads="1" noTextEdit="1"/>
          </p:cNvSpPr>
          <p:nvPr>
            <p:ph type="sldImg"/>
          </p:nvPr>
        </p:nvSpPr>
        <p:spPr bwMode="auto">
          <a:xfrm>
            <a:off x="717550" y="11112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C64E37C-9489-4092-B1C4-9A45FB3F6998}"/>
              </a:ext>
            </a:extLst>
          </p:cNvPr>
          <p:cNvSpPr>
            <a:spLocks noGrp="1" noChangeArrowheads="1"/>
          </p:cNvSpPr>
          <p:nvPr>
            <p:ph type="body" idx="1"/>
          </p:nvPr>
        </p:nvSpPr>
        <p:spPr bwMode="auto">
          <a:xfrm>
            <a:off x="701040" y="4524692"/>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IRC holistically supports recovery needs and objectives of communities and coordinates recovery resources and programs from over </a:t>
            </a:r>
            <a:r>
              <a:rPr kumimoji="0" lang="en-US" sz="1200" b="0" i="0" u="none" strike="noStrike" kern="1200" cap="none" spc="0" normalizeH="0" baseline="0" noProof="0" dirty="0">
                <a:ln>
                  <a:noFill/>
                </a:ln>
                <a:solidFill>
                  <a:srgbClr val="FFC000"/>
                </a:solidFill>
                <a:effectLst/>
                <a:uLnTx/>
                <a:uFillTx/>
                <a:latin typeface="Calibri" panose="020F0502020204030204"/>
                <a:ea typeface="+mn-ea"/>
                <a:cs typeface="+mn-cs"/>
              </a:rPr>
              <a:t>30 other federal agencies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IRC &amp; RSFs are activated based on the specific recovery needs of impacted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6148" name="Slide Number Placeholder 3">
            <a:extLst>
              <a:ext uri="{FF2B5EF4-FFF2-40B4-BE49-F238E27FC236}">
                <a16:creationId xmlns:a16="http://schemas.microsoft.com/office/drawing/2014/main" id="{97069099-CE9C-4350-BC13-15425E6D3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F11E88-F5C2-4288-A941-12B7F1FC274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974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These are the six RSFs and the primary coordinating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Review each RSF and its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D68C23D-501F-4F92-BC48-E83D256E58E8}" type="slidenum">
              <a:rPr lang="en-US" smtClean="0"/>
              <a:t>5</a:t>
            </a:fld>
            <a:endParaRPr lang="en-US"/>
          </a:p>
        </p:txBody>
      </p:sp>
    </p:spTree>
    <p:extLst>
      <p:ext uri="{BB962C8B-B14F-4D97-AF65-F5344CB8AC3E}">
        <p14:creationId xmlns:p14="http://schemas.microsoft.com/office/powerpoint/2010/main" val="174492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Franklin Gothic Book" panose="020B0503020102020204" pitchFamily="34" charset="0"/>
              </a:rPr>
              <a:t>IRC is not a program, which means we don’t have funding in the same way Individual Assistance, Public Assistance and Hazard Mitigation do. What we do have is the ability to assist you with planning what you want for your community and connecting you with other resources to fill resources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Franklin Gothic Book" panose="020B0503020102020204" pitchFamily="34" charset="0"/>
              </a:rPr>
              <a:t>Why incorporate Interagency Recovery Coordination into our recovery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Franklin Gothic Book" panose="020B0503020102020204" pitchFamily="34" charset="0"/>
              </a:rPr>
              <a:t>The IRC function provides a foundation for collaboration and problem-solving. Bringing together jurisdictional governments, federal, and nongovernmental partners to work together on long-term recovery solutions that benefit those impacted by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Franklin Gothic Book" panose="020B0503020102020204" pitchFamily="34" charset="0"/>
              </a:rPr>
              <a:t>Integration of the IRC in operations produces several benefits</a:t>
            </a:r>
            <a:r>
              <a:rPr lang="en-US" sz="1200" baseline="0" dirty="0">
                <a:solidFill>
                  <a:schemeClr val="tx1"/>
                </a:solidFill>
                <a:latin typeface="Franklin Gothic Book" panose="020B0503020102020204" pitchFamily="34" charset="0"/>
              </a:rPr>
              <a:t> – which we will cover from left to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latin typeface="Franklin Gothic Book" panose="020B0503020102020204" pitchFamily="34" charset="0"/>
            </a:endParaRPr>
          </a:p>
          <a:p>
            <a:pPr marL="0" marR="0" lvl="0" indent="-9144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first on your left is </a:t>
            </a:r>
            <a:r>
              <a:rPr kumimoji="0" lang="en-US" sz="1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Encouraging coordination and information sharing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Integrated operations encourages FEMA Program staff and interagency partners to regularly coordinate efforts to support community recovery and shares the information they collect as part of their day-to-day operations. In many cases, this is already done. Integrated operations simply confirms the need for information sharing and coordination. </a:t>
            </a:r>
          </a:p>
          <a:p>
            <a:pPr marL="0" marR="0" lvl="0" indent="-9144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9144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With increased coordination and information sharing, we benefit from the </a:t>
            </a:r>
            <a:r>
              <a:rPr kumimoji="0" lang="en-US" sz="1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Reduction of duplication of effort.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For example, sharing information internally among the FEMA programs will help reduce duplications of requests for the same information, which overwhelms and frustrates community officials.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Franklin Gothic Book" panose="020B0503020102020204" pitchFamily="34" charset="0"/>
              <a:ea typeface="+mn-ea"/>
              <a:cs typeface="+mn-cs"/>
            </a:endParaRPr>
          </a:p>
          <a:p>
            <a:pPr marL="0" marR="0" lvl="0" indent="-9144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Reducing the duplication of effort also leads to</a:t>
            </a:r>
            <a:r>
              <a:rPr kumimoji="0" lang="en-US" sz="1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Ensuring the effective use of resources -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As noted earlier, integrated operations focuses on </a:t>
            </a:r>
            <a:r>
              <a:rPr kumimoji="0" lang="en-US" sz="1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identifying recovery outcomes and aligning processes and resources to fit jurisdictional governments’ goals from the outset. This ensures more effective use of available resources.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endParaRPr>
          </a:p>
          <a:p>
            <a:pPr marL="0" marR="0" lvl="0" indent="-9144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Targeting outcomes and aligning resources with communities’</a:t>
            </a:r>
            <a:r>
              <a:rPr kumimoji="0" lang="en-US" sz="1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recovery goals </a:t>
            </a:r>
            <a:r>
              <a:rPr kumimoji="0" lang="en-US" sz="1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Emphasizes the</a:t>
            </a:r>
            <a:r>
              <a:rPr kumimoji="0" lang="en-US" sz="1200" b="1"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 whole community approach</a:t>
            </a:r>
            <a:r>
              <a:rPr kumimoji="0" lang="en-US" sz="1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 This ensures that the federal government is supporting an inclusive and holistic response and recovery effort that meets the needs of the whole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Franklin Gothic Book" panose="020B0503020102020204" pitchFamily="34" charset="0"/>
              </a:rPr>
              <a:t>* Finally, integrated operations provides an opportunity to work collectively to see how FEMA and federal interagency partners can use their insight, data and resources </a:t>
            </a:r>
            <a:r>
              <a:rPr lang="en-US" sz="1200" b="1" baseline="0" dirty="0">
                <a:solidFill>
                  <a:schemeClr val="tx1"/>
                </a:solidFill>
                <a:latin typeface="Franklin Gothic Book" panose="020B0503020102020204" pitchFamily="34" charset="0"/>
              </a:rPr>
              <a:t>to Improve equitable outcomes </a:t>
            </a:r>
            <a:r>
              <a:rPr lang="en-US" sz="1200" baseline="0" dirty="0">
                <a:solidFill>
                  <a:schemeClr val="tx1"/>
                </a:solidFill>
                <a:latin typeface="Franklin Gothic Book" panose="020B0503020102020204" pitchFamily="34" charset="0"/>
              </a:rPr>
              <a:t>by identifying and addressing potential barriers to assistance and identifying impacted areas that may need targeted assistance and capacity building.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fld id="{C1CF34D3-363A-48B2-85E2-0F32D529CD6F}" type="slidenum">
              <a:rPr lang="en-US" smtClean="0"/>
              <a:t>6</a:t>
            </a:fld>
            <a:endParaRPr lang="en-US"/>
          </a:p>
        </p:txBody>
      </p:sp>
    </p:spTree>
    <p:extLst>
      <p:ext uri="{BB962C8B-B14F-4D97-AF65-F5344CB8AC3E}">
        <p14:creationId xmlns:p14="http://schemas.microsoft.com/office/powerpoint/2010/main" val="146033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D68C23D-501F-4F92-BC48-E83D256E58E8}" type="slidenum">
              <a:rPr lang="en-US" smtClean="0"/>
              <a:t>7</a:t>
            </a:fld>
            <a:endParaRPr lang="en-US"/>
          </a:p>
        </p:txBody>
      </p:sp>
    </p:spTree>
    <p:extLst>
      <p:ext uri="{BB962C8B-B14F-4D97-AF65-F5344CB8AC3E}">
        <p14:creationId xmlns:p14="http://schemas.microsoft.com/office/powerpoint/2010/main" val="28991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B3A1-B4A6-3A6F-1439-04C549A2E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CD765-0C72-ECEC-4527-1EB24A845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3DE8E1-F77A-F7A5-70E9-C3923A008F56}"/>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B2BE3C87-1FC6-25D8-F843-E68AA9011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1FC23-FFB0-D146-6772-26F2B8B284A1}"/>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383948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A5DA-54B1-509B-7F15-AD554DD207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55158E-9233-A3FC-C40F-8BF42EBFB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1334D-8AAA-32F4-5C2C-0FDE680C4F4A}"/>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53DE747A-B57F-2D83-2F83-0CBA78234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64A63-E6D9-452D-AF1C-B27449883778}"/>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36650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076A4-22F2-A539-C0CD-5E886032C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26FDA-FD92-ACB0-79D3-29ADB64459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B7CFE-117C-E8AF-EEA8-3E7AABDB7B62}"/>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514CD7DE-375C-BF40-A628-540D693B1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C720-0B5D-6B88-5957-94FF11B7B122}"/>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77909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E9743-239E-40C4-81EE-75A022D38692}"/>
              </a:ext>
            </a:extLst>
          </p:cNvPr>
          <p:cNvSpPr>
            <a:spLocks noGrp="1"/>
          </p:cNvSpPr>
          <p:nvPr>
            <p:ph type="dt" sz="half" idx="10"/>
          </p:nvPr>
        </p:nvSpPr>
        <p:spPr/>
        <p:txBody>
          <a:bodyPr/>
          <a:lstStyle/>
          <a:p>
            <a:fld id="{39E6AAB2-B6B7-8B46-959F-979F984B3EA0}" type="datetime1">
              <a:rPr lang="en-US" smtClean="0"/>
              <a:t>5/31/2023</a:t>
            </a:fld>
            <a:endParaRPr lang="en-US"/>
          </a:p>
        </p:txBody>
      </p:sp>
      <p:sp>
        <p:nvSpPr>
          <p:cNvPr id="3" name="Footer Placeholder 2">
            <a:extLst>
              <a:ext uri="{FF2B5EF4-FFF2-40B4-BE49-F238E27FC236}">
                <a16:creationId xmlns:a16="http://schemas.microsoft.com/office/drawing/2014/main" id="{00022791-BCA2-4070-BC7E-D69A04C81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F06F9-25A6-4E2F-948C-C07E490941B4}"/>
              </a:ext>
            </a:extLst>
          </p:cNvPr>
          <p:cNvSpPr>
            <a:spLocks noGrp="1"/>
          </p:cNvSpPr>
          <p:nvPr>
            <p:ph type="sldNum" sz="quarter" idx="12"/>
          </p:nvPr>
        </p:nvSpPr>
        <p:spPr>
          <a:xfrm>
            <a:off x="8808720" y="6356354"/>
            <a:ext cx="2743200" cy="365125"/>
          </a:xfrm>
        </p:spPr>
        <p:txBody>
          <a:bodyPr rIns="0"/>
          <a:lstStyle>
            <a:lvl1pPr>
              <a:defRPr>
                <a:latin typeface="Arial" panose="020B0604020202020204" pitchFamily="34" charset="0"/>
                <a:cs typeface="Arial" panose="020B0604020202020204" pitchFamily="34" charset="0"/>
              </a:defRPr>
            </a:lvl1pPr>
          </a:lstStyle>
          <a:p>
            <a:fld id="{12D25278-8642-4061-A3AB-FE2BB53CB964}" type="slidenum">
              <a:rPr lang="en-US" smtClean="0"/>
              <a:pPr/>
              <a:t>‹#›</a:t>
            </a:fld>
            <a:endParaRPr lang="en-US"/>
          </a:p>
        </p:txBody>
      </p:sp>
      <p:sp>
        <p:nvSpPr>
          <p:cNvPr id="5" name="TextBox 4">
            <a:extLst>
              <a:ext uri="{FF2B5EF4-FFF2-40B4-BE49-F238E27FC236}">
                <a16:creationId xmlns:a16="http://schemas.microsoft.com/office/drawing/2014/main" id="{D3287253-71E4-411F-A1A0-F8CF37F1B379}"/>
              </a:ext>
            </a:extLst>
          </p:cNvPr>
          <p:cNvSpPr txBox="1"/>
          <p:nvPr userDrawn="1"/>
        </p:nvSpPr>
        <p:spPr>
          <a:xfrm>
            <a:off x="-1" y="0"/>
            <a:ext cx="12192001" cy="822960"/>
          </a:xfrm>
          <a:prstGeom prst="rect">
            <a:avLst/>
          </a:prstGeom>
          <a:solidFill>
            <a:srgbClr val="005288"/>
          </a:solidFill>
        </p:spPr>
        <p:txBody>
          <a:bodyPr wrap="square" lIns="0" tIns="0" rIns="0" bIns="0" rtlCol="0" anchor="ctr" anchorCtr="0">
            <a:noAutofit/>
          </a:bodyPr>
          <a:lstStyle/>
          <a:p>
            <a:pPr lvl="1"/>
            <a:endParaRPr lang="en-US" sz="18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7DB386-3725-452C-935F-B3AC776A1557}"/>
              </a:ext>
            </a:extLst>
          </p:cNvPr>
          <p:cNvSpPr>
            <a:spLocks noGrp="1"/>
          </p:cNvSpPr>
          <p:nvPr>
            <p:ph type="title"/>
          </p:nvPr>
        </p:nvSpPr>
        <p:spPr>
          <a:xfrm>
            <a:off x="308848" y="136523"/>
            <a:ext cx="11735669" cy="608271"/>
          </a:xfrm>
          <a:prstGeom prst="rect">
            <a:avLst/>
          </a:prstGeom>
        </p:spPr>
        <p:txBody>
          <a:bodyPr anchor="ctr"/>
          <a:lstStyle>
            <a:lvl1pPr>
              <a:defRPr sz="1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4913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86795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E9743-239E-40C4-81EE-75A022D38692}"/>
              </a:ext>
            </a:extLst>
          </p:cNvPr>
          <p:cNvSpPr>
            <a:spLocks noGrp="1"/>
          </p:cNvSpPr>
          <p:nvPr>
            <p:ph type="dt" sz="half" idx="10"/>
          </p:nvPr>
        </p:nvSpPr>
        <p:spPr/>
        <p:txBody>
          <a:bodyPr/>
          <a:lstStyle/>
          <a:p>
            <a:fld id="{39E6AAB2-B6B7-8B46-959F-979F984B3EA0}" type="datetime1">
              <a:rPr lang="en-US" smtClean="0"/>
              <a:t>5/31/2023</a:t>
            </a:fld>
            <a:endParaRPr lang="en-US"/>
          </a:p>
        </p:txBody>
      </p:sp>
      <p:sp>
        <p:nvSpPr>
          <p:cNvPr id="3" name="Footer Placeholder 2">
            <a:extLst>
              <a:ext uri="{FF2B5EF4-FFF2-40B4-BE49-F238E27FC236}">
                <a16:creationId xmlns:a16="http://schemas.microsoft.com/office/drawing/2014/main" id="{00022791-BCA2-4070-BC7E-D69A04C81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F06F9-25A6-4E2F-948C-C07E490941B4}"/>
              </a:ext>
            </a:extLst>
          </p:cNvPr>
          <p:cNvSpPr>
            <a:spLocks noGrp="1"/>
          </p:cNvSpPr>
          <p:nvPr>
            <p:ph type="sldNum" sz="quarter" idx="12"/>
          </p:nvPr>
        </p:nvSpPr>
        <p:spPr>
          <a:xfrm>
            <a:off x="8808720" y="6356352"/>
            <a:ext cx="2743200" cy="365125"/>
          </a:xfrm>
        </p:spPr>
        <p:txBody>
          <a:bodyPr rIns="0"/>
          <a:lstStyle>
            <a:lvl1pPr>
              <a:defRPr>
                <a:latin typeface="Arial" panose="020B0604020202020204" pitchFamily="34" charset="0"/>
                <a:cs typeface="Arial" panose="020B0604020202020204" pitchFamily="34" charset="0"/>
              </a:defRPr>
            </a:lvl1pPr>
          </a:lstStyle>
          <a:p>
            <a:fld id="{12D25278-8642-4061-A3AB-FE2BB53CB964}" type="slidenum">
              <a:rPr lang="en-US" smtClean="0"/>
              <a:pPr/>
              <a:t>‹#›</a:t>
            </a:fld>
            <a:endParaRPr lang="en-US"/>
          </a:p>
        </p:txBody>
      </p:sp>
      <p:sp>
        <p:nvSpPr>
          <p:cNvPr id="5" name="TextBox 4">
            <a:extLst>
              <a:ext uri="{FF2B5EF4-FFF2-40B4-BE49-F238E27FC236}">
                <a16:creationId xmlns:a16="http://schemas.microsoft.com/office/drawing/2014/main" id="{D3287253-71E4-411F-A1A0-F8CF37F1B379}"/>
              </a:ext>
            </a:extLst>
          </p:cNvPr>
          <p:cNvSpPr txBox="1"/>
          <p:nvPr userDrawn="1"/>
        </p:nvSpPr>
        <p:spPr>
          <a:xfrm>
            <a:off x="-1" y="0"/>
            <a:ext cx="12192001" cy="822960"/>
          </a:xfrm>
          <a:prstGeom prst="rect">
            <a:avLst/>
          </a:prstGeom>
          <a:solidFill>
            <a:srgbClr val="005288"/>
          </a:solidFill>
        </p:spPr>
        <p:txBody>
          <a:bodyPr wrap="square" lIns="0" tIns="0" rIns="0" bIns="0" rtlCol="0" anchor="ctr" anchorCtr="0">
            <a:noAutofit/>
          </a:bodyPr>
          <a:lstStyle/>
          <a:p>
            <a:pPr lvl="1"/>
            <a:endParaRPr lang="en-US" sz="18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7DB386-3725-452C-935F-B3AC776A1557}"/>
              </a:ext>
            </a:extLst>
          </p:cNvPr>
          <p:cNvSpPr>
            <a:spLocks noGrp="1"/>
          </p:cNvSpPr>
          <p:nvPr>
            <p:ph type="title"/>
          </p:nvPr>
        </p:nvSpPr>
        <p:spPr>
          <a:xfrm>
            <a:off x="308847" y="136523"/>
            <a:ext cx="11735669" cy="608271"/>
          </a:xfrm>
          <a:prstGeom prst="rect">
            <a:avLst/>
          </a:prstGeom>
        </p:spPr>
        <p:txBody>
          <a:bodyPr anchor="ctr"/>
          <a:lstStyle>
            <a:lvl1pPr>
              <a:defRPr sz="1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5530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AC1B-7D15-984A-A5E8-9C94F054F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D7FD8-F28E-59BB-9955-B948EB18E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693EA-D3BC-72E5-1977-91165CD7C5A3}"/>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99A31FD3-7A90-4372-AFA7-B1ADD5991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D3A9-B3D2-7ED9-FEF5-914E3928FE49}"/>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121099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1BA2-8F52-66DF-3E65-E241DE897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E06E1E-4B4C-52F8-2916-B1ACDE8CF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1BAB8-A73C-1D19-B12D-F97CB1C38774}"/>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C221E1D0-AFBF-8FB1-C9F2-4B431CC29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FEFCC-8A50-5BC4-00ED-56FF7F2AAD52}"/>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27345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3F4B-75E2-2D9E-CE50-811924D77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52DD4-DF76-DE46-6983-86A68B17BE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81B66-250F-BAD9-DF4C-799A14111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A6B74-38D9-DC0B-8E30-06D376F5EC60}"/>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6" name="Footer Placeholder 5">
            <a:extLst>
              <a:ext uri="{FF2B5EF4-FFF2-40B4-BE49-F238E27FC236}">
                <a16:creationId xmlns:a16="http://schemas.microsoft.com/office/drawing/2014/main" id="{9A6F039C-C09F-C26C-1F94-CCF13443C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C7AD0-1FED-B19E-1BA9-46AC56805311}"/>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98428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41C4-347E-3B29-CCFD-0A95387763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6348E-54AB-CAF0-4ED1-F858FD2CB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840B69-A9C4-6724-3BED-C5E56F679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E2568-92B2-7C1E-84D8-A0C040DD6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E294F-A21F-B2B4-1FBB-BEFBDB7BC1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982A6-EAC0-B77D-D10D-B43232746890}"/>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8" name="Footer Placeholder 7">
            <a:extLst>
              <a:ext uri="{FF2B5EF4-FFF2-40B4-BE49-F238E27FC236}">
                <a16:creationId xmlns:a16="http://schemas.microsoft.com/office/drawing/2014/main" id="{E458F803-E1B4-24F3-8D89-1D91779E30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C59C9-7F28-3267-42F3-ECDC3962F1ED}"/>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19897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7F09-2BC4-B056-C84B-6024B422C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D073F-3945-8EF1-A837-147681C0ADDC}"/>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4" name="Footer Placeholder 3">
            <a:extLst>
              <a:ext uri="{FF2B5EF4-FFF2-40B4-BE49-F238E27FC236}">
                <a16:creationId xmlns:a16="http://schemas.microsoft.com/office/drawing/2014/main" id="{7BBA25DD-FE7D-EB00-4E8F-B345FFE41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AAB4C5-4190-5046-667F-9CAEAD0DF56B}"/>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176061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11977-8B85-B16C-2F4C-32A9F9D623CA}"/>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3" name="Footer Placeholder 2">
            <a:extLst>
              <a:ext uri="{FF2B5EF4-FFF2-40B4-BE49-F238E27FC236}">
                <a16:creationId xmlns:a16="http://schemas.microsoft.com/office/drawing/2014/main" id="{E9399BC3-546B-6B0B-11B7-736676447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6DE6E-BFD8-D6C5-DE8E-F1DC5BBE7F8E}"/>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363954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5822-ADAE-D861-E333-254289E1B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FA4DF-3745-4DF3-686E-53E74424A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61519-C0A1-AA7E-9303-B2BE02432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CA3C5-6FFD-C116-E73D-C48CB09BDF44}"/>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6" name="Footer Placeholder 5">
            <a:extLst>
              <a:ext uri="{FF2B5EF4-FFF2-40B4-BE49-F238E27FC236}">
                <a16:creationId xmlns:a16="http://schemas.microsoft.com/office/drawing/2014/main" id="{68B7336B-C371-AB34-0C75-35EE0EE1C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5AD93-07DB-2442-4AE0-874F985D2F82}"/>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414946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CBCB-81CA-C5CD-86E8-15D4CBCB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97CFB-5B2F-02F6-DADE-48EB814E7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7B0F6-90E7-08B5-E185-376A4735D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A485D-444F-AFF1-FF91-8D585589ADEC}"/>
              </a:ext>
            </a:extLst>
          </p:cNvPr>
          <p:cNvSpPr>
            <a:spLocks noGrp="1"/>
          </p:cNvSpPr>
          <p:nvPr>
            <p:ph type="dt" sz="half" idx="10"/>
          </p:nvPr>
        </p:nvSpPr>
        <p:spPr/>
        <p:txBody>
          <a:bodyPr/>
          <a:lstStyle/>
          <a:p>
            <a:fld id="{081B654A-69F7-47AC-AD2C-70B3FDA15B7D}" type="datetimeFigureOut">
              <a:rPr lang="en-US" smtClean="0"/>
              <a:t>5/31/2023</a:t>
            </a:fld>
            <a:endParaRPr lang="en-US"/>
          </a:p>
        </p:txBody>
      </p:sp>
      <p:sp>
        <p:nvSpPr>
          <p:cNvPr id="6" name="Footer Placeholder 5">
            <a:extLst>
              <a:ext uri="{FF2B5EF4-FFF2-40B4-BE49-F238E27FC236}">
                <a16:creationId xmlns:a16="http://schemas.microsoft.com/office/drawing/2014/main" id="{F0D7A544-9F8E-47FF-EE94-36E0ABD06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EDACA-60A3-7FFB-54D4-2C702401C44F}"/>
              </a:ext>
            </a:extLst>
          </p:cNvPr>
          <p:cNvSpPr>
            <a:spLocks noGrp="1"/>
          </p:cNvSpPr>
          <p:nvPr>
            <p:ph type="sldNum" sz="quarter" idx="12"/>
          </p:nvPr>
        </p:nvSpPr>
        <p:spPr/>
        <p:txBody>
          <a:bodyPr/>
          <a:lstStyle/>
          <a:p>
            <a:fld id="{3F343F79-EDA5-4811-BA71-89B451F0674E}" type="slidenum">
              <a:rPr lang="en-US" smtClean="0"/>
              <a:t>‹#›</a:t>
            </a:fld>
            <a:endParaRPr lang="en-US"/>
          </a:p>
        </p:txBody>
      </p:sp>
    </p:spTree>
    <p:extLst>
      <p:ext uri="{BB962C8B-B14F-4D97-AF65-F5344CB8AC3E}">
        <p14:creationId xmlns:p14="http://schemas.microsoft.com/office/powerpoint/2010/main" val="270890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75159-97F5-CF00-3AD0-01268FECF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CD7B0-22EB-87AA-D2BA-2A4040C4A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9E676-1BA6-EBE4-450A-2604BA87E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B654A-69F7-47AC-AD2C-70B3FDA15B7D}" type="datetimeFigureOut">
              <a:rPr lang="en-US" smtClean="0"/>
              <a:t>5/31/2023</a:t>
            </a:fld>
            <a:endParaRPr lang="en-US"/>
          </a:p>
        </p:txBody>
      </p:sp>
      <p:sp>
        <p:nvSpPr>
          <p:cNvPr id="5" name="Footer Placeholder 4">
            <a:extLst>
              <a:ext uri="{FF2B5EF4-FFF2-40B4-BE49-F238E27FC236}">
                <a16:creationId xmlns:a16="http://schemas.microsoft.com/office/drawing/2014/main" id="{F17076CE-B6F3-182C-F6F9-50DCE09F6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489A32-C3B7-97B5-24CE-8A9EC540D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43F79-EDA5-4811-BA71-89B451F0674E}" type="slidenum">
              <a:rPr lang="en-US" smtClean="0"/>
              <a:t>‹#›</a:t>
            </a:fld>
            <a:endParaRPr lang="en-US"/>
          </a:p>
        </p:txBody>
      </p:sp>
    </p:spTree>
    <p:extLst>
      <p:ext uri="{BB962C8B-B14F-4D97-AF65-F5344CB8AC3E}">
        <p14:creationId xmlns:p14="http://schemas.microsoft.com/office/powerpoint/2010/main" val="115942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39" Type="http://schemas.openxmlformats.org/officeDocument/2006/relationships/image" Target="../media/image44.jpeg"/><Relationship Id="rId21" Type="http://schemas.openxmlformats.org/officeDocument/2006/relationships/image" Target="../media/image26.jpeg"/><Relationship Id="rId34" Type="http://schemas.openxmlformats.org/officeDocument/2006/relationships/image" Target="../media/image39.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jpeg"/><Relationship Id="rId38" Type="http://schemas.openxmlformats.org/officeDocument/2006/relationships/image" Target="../media/image43.jpeg"/><Relationship Id="rId2" Type="http://schemas.openxmlformats.org/officeDocument/2006/relationships/notesSlide" Target="../notesSlides/notesSlide4.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jpeg"/><Relationship Id="rId37" Type="http://schemas.openxmlformats.org/officeDocument/2006/relationships/image" Target="../media/image42.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36" Type="http://schemas.openxmlformats.org/officeDocument/2006/relationships/image" Target="../media/image41.jpe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jpeg"/><Relationship Id="rId35" Type="http://schemas.openxmlformats.org/officeDocument/2006/relationships/image" Target="../media/image40.jpeg"/><Relationship Id="rId8" Type="http://schemas.openxmlformats.org/officeDocument/2006/relationships/image" Target="../media/image13.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image" Target="../media/image56.jpeg"/><Relationship Id="rId3" Type="http://schemas.openxmlformats.org/officeDocument/2006/relationships/image" Target="../media/image45.jpe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image" Target="../media/image55.jpeg"/><Relationship Id="rId2" Type="http://schemas.openxmlformats.org/officeDocument/2006/relationships/notesSlide" Target="../notesSlides/notesSlide5.xml"/><Relationship Id="rId16" Type="http://schemas.openxmlformats.org/officeDocument/2006/relationships/image" Target="../media/image54.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0.jpeg"/><Relationship Id="rId5" Type="http://schemas.openxmlformats.org/officeDocument/2006/relationships/image" Target="../media/image47.png"/><Relationship Id="rId15" Type="http://schemas.openxmlformats.org/officeDocument/2006/relationships/image" Target="../media/image53.jpeg"/><Relationship Id="rId10" Type="http://schemas.microsoft.com/office/2007/relationships/hdphoto" Target="../media/hdphoto3.wdp"/><Relationship Id="rId19" Type="http://schemas.openxmlformats.org/officeDocument/2006/relationships/image" Target="../media/image57.jpeg"/><Relationship Id="rId4" Type="http://schemas.openxmlformats.org/officeDocument/2006/relationships/image" Target="../media/image46.jpeg"/><Relationship Id="rId9" Type="http://schemas.openxmlformats.org/officeDocument/2006/relationships/image" Target="../media/image49.png"/><Relationship Id="rId14" Type="http://schemas.openxmlformats.org/officeDocument/2006/relationships/image" Target="../media/image52.jpeg"/></Relationships>
</file>

<file path=ppt/slides/_rels/slide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2.png"/><Relationship Id="rId5" Type="http://schemas.openxmlformats.org/officeDocument/2006/relationships/image" Target="../media/image59.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Sarah.Reynolds@FEMA.D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D81E-CF4E-4FEE-9D31-7B1839BA5AC0}"/>
              </a:ext>
            </a:extLst>
          </p:cNvPr>
          <p:cNvSpPr>
            <a:spLocks noGrp="1"/>
          </p:cNvSpPr>
          <p:nvPr>
            <p:ph type="title"/>
          </p:nvPr>
        </p:nvSpPr>
        <p:spPr>
          <a:xfrm>
            <a:off x="738186" y="590477"/>
            <a:ext cx="10715627" cy="743347"/>
          </a:xfrm>
        </p:spPr>
        <p:txBody>
          <a:bodyPr>
            <a:noAutofit/>
          </a:bodyPr>
          <a:lstStyle/>
          <a:p>
            <a:pPr algn="ctr"/>
            <a:r>
              <a:rPr lang="en-US" sz="4400" b="1" dirty="0">
                <a:solidFill>
                  <a:schemeClr val="bg1"/>
                </a:solidFill>
              </a:rPr>
              <a:t>Overview</a:t>
            </a:r>
          </a:p>
        </p:txBody>
      </p:sp>
      <p:sp>
        <p:nvSpPr>
          <p:cNvPr id="3" name="Text Placeholder 2">
            <a:extLst>
              <a:ext uri="{FF2B5EF4-FFF2-40B4-BE49-F238E27FC236}">
                <a16:creationId xmlns:a16="http://schemas.microsoft.com/office/drawing/2014/main" id="{F7D1B3EF-6F6C-4EFD-BCE0-8E3C390D3293}"/>
              </a:ext>
            </a:extLst>
          </p:cNvPr>
          <p:cNvSpPr>
            <a:spLocks noGrp="1"/>
          </p:cNvSpPr>
          <p:nvPr>
            <p:ph type="body" sz="quarter" idx="10"/>
          </p:nvPr>
        </p:nvSpPr>
        <p:spPr/>
        <p:txBody>
          <a:bodyPr>
            <a:normAutofit fontScale="77500" lnSpcReduction="20000"/>
          </a:bodyPr>
          <a:lstStyle/>
          <a:p>
            <a:r>
              <a:rPr lang="en-US" sz="5400" dirty="0"/>
              <a:t>Interagency Recovery Coordination (IRC)</a:t>
            </a:r>
          </a:p>
          <a:p>
            <a:r>
              <a:rPr lang="en-US" sz="5400" dirty="0"/>
              <a:t>DR-4672-AK</a:t>
            </a:r>
          </a:p>
        </p:txBody>
      </p:sp>
    </p:spTree>
    <p:extLst>
      <p:ext uri="{BB962C8B-B14F-4D97-AF65-F5344CB8AC3E}">
        <p14:creationId xmlns:p14="http://schemas.microsoft.com/office/powerpoint/2010/main" val="333815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6B7A-C4FB-42F3-A8BF-0DAD0CFEAA64}"/>
              </a:ext>
            </a:extLst>
          </p:cNvPr>
          <p:cNvSpPr>
            <a:spLocks noGrp="1"/>
          </p:cNvSpPr>
          <p:nvPr>
            <p:ph type="title"/>
          </p:nvPr>
        </p:nvSpPr>
        <p:spPr>
          <a:xfrm>
            <a:off x="0" y="0"/>
            <a:ext cx="12192000" cy="1693333"/>
          </a:xfrm>
          <a:solidFill>
            <a:schemeClr val="accent1">
              <a:lumMod val="50000"/>
            </a:schemeClr>
          </a:solidFill>
        </p:spPr>
        <p:txBody>
          <a:bodyPr/>
          <a:lstStyle/>
          <a:p>
            <a:pPr algn="ctr"/>
            <a:r>
              <a:rPr lang="en-US" sz="4400" b="1" dirty="0">
                <a:solidFill>
                  <a:schemeClr val="bg1"/>
                </a:solidFill>
              </a:rPr>
              <a:t>Interagency Recovery Coordination (IRC)</a:t>
            </a:r>
            <a:endParaRPr lang="en-US" b="1" dirty="0">
              <a:solidFill>
                <a:schemeClr val="bg1"/>
              </a:solidFill>
            </a:endParaRPr>
          </a:p>
        </p:txBody>
      </p:sp>
      <p:sp>
        <p:nvSpPr>
          <p:cNvPr id="3" name="Content Placeholder 2">
            <a:extLst>
              <a:ext uri="{FF2B5EF4-FFF2-40B4-BE49-F238E27FC236}">
                <a16:creationId xmlns:a16="http://schemas.microsoft.com/office/drawing/2014/main" id="{F2B8D1E0-AC8E-4871-908D-787C56FBA679}"/>
              </a:ext>
            </a:extLst>
          </p:cNvPr>
          <p:cNvSpPr>
            <a:spLocks noGrp="1"/>
          </p:cNvSpPr>
          <p:nvPr>
            <p:ph idx="1"/>
          </p:nvPr>
        </p:nvSpPr>
        <p:spPr>
          <a:xfrm>
            <a:off x="141514" y="2055815"/>
            <a:ext cx="6812739" cy="4802186"/>
          </a:xfrm>
        </p:spPr>
        <p:txBody>
          <a:bodyPr>
            <a:normAutofit/>
          </a:bodyPr>
          <a:lstStyle/>
          <a:p>
            <a:pPr marL="0" indent="0" fontAlgn="ctr">
              <a:spcBef>
                <a:spcPts val="0"/>
              </a:spcBef>
              <a:buNone/>
            </a:pPr>
            <a:endParaRPr lang="en-US" sz="2400" dirty="0">
              <a:latin typeface="+mj-lt"/>
            </a:endParaRPr>
          </a:p>
          <a:p>
            <a:pPr fontAlgn="ctr">
              <a:spcBef>
                <a:spcPts val="0"/>
              </a:spcBef>
            </a:pPr>
            <a:r>
              <a:rPr lang="en-US" sz="2400" dirty="0">
                <a:latin typeface="+mj-lt"/>
              </a:rPr>
              <a:t>Brings federal and national partners together for </a:t>
            </a:r>
            <a:r>
              <a:rPr lang="en-US" sz="2400" b="1" dirty="0">
                <a:latin typeface="+mj-lt"/>
              </a:rPr>
              <a:t>opportunities</a:t>
            </a:r>
            <a:r>
              <a:rPr lang="en-US" sz="2400" dirty="0">
                <a:latin typeface="+mj-lt"/>
              </a:rPr>
              <a:t> to add value to local and state recovery priorities and build the capacity to achieve outcomes</a:t>
            </a:r>
          </a:p>
          <a:p>
            <a:pPr fontAlgn="ctr">
              <a:spcBef>
                <a:spcPts val="0"/>
              </a:spcBef>
            </a:pPr>
            <a:endParaRPr lang="en-US" sz="2400" dirty="0">
              <a:latin typeface="+mj-lt"/>
            </a:endParaRPr>
          </a:p>
          <a:p>
            <a:pPr fontAlgn="ctr">
              <a:spcBef>
                <a:spcPts val="0"/>
              </a:spcBef>
            </a:pPr>
            <a:r>
              <a:rPr lang="en-US" sz="2400" dirty="0">
                <a:latin typeface="+mj-lt"/>
              </a:rPr>
              <a:t>Goes </a:t>
            </a:r>
            <a:r>
              <a:rPr lang="en-US" sz="2400" b="1" dirty="0">
                <a:latin typeface="+mj-lt"/>
              </a:rPr>
              <a:t>beyond traditional disaster recovery programs</a:t>
            </a:r>
            <a:r>
              <a:rPr lang="en-US" sz="2400" dirty="0">
                <a:latin typeface="+mj-lt"/>
              </a:rPr>
              <a:t>; helps interagency and non-govt partners align resources to support recovery</a:t>
            </a:r>
          </a:p>
          <a:p>
            <a:pPr fontAlgn="ctr">
              <a:spcBef>
                <a:spcPts val="0"/>
              </a:spcBef>
            </a:pPr>
            <a:endParaRPr lang="en-US" sz="2400" dirty="0">
              <a:latin typeface="+mj-lt"/>
            </a:endParaRPr>
          </a:p>
          <a:p>
            <a:pPr fontAlgn="ctr">
              <a:spcBef>
                <a:spcPts val="0"/>
              </a:spcBef>
            </a:pPr>
            <a:r>
              <a:rPr lang="en-US" sz="2400" dirty="0">
                <a:latin typeface="+mj-lt"/>
              </a:rPr>
              <a:t>Leverages subject matter expertise, as well as </a:t>
            </a:r>
            <a:r>
              <a:rPr lang="en-US" sz="2400" b="1" dirty="0">
                <a:latin typeface="+mj-lt"/>
              </a:rPr>
              <a:t>funding and technical assistance resources </a:t>
            </a:r>
            <a:r>
              <a:rPr lang="en-US" sz="2400" dirty="0">
                <a:latin typeface="+mj-lt"/>
              </a:rPr>
              <a:t>to help communities recover from disasters</a:t>
            </a:r>
            <a:endParaRPr lang="en-US" sz="2400" dirty="0"/>
          </a:p>
        </p:txBody>
      </p:sp>
      <p:pic>
        <p:nvPicPr>
          <p:cNvPr id="15" name="Picture 14">
            <a:extLst>
              <a:ext uri="{FF2B5EF4-FFF2-40B4-BE49-F238E27FC236}">
                <a16:creationId xmlns:a16="http://schemas.microsoft.com/office/drawing/2014/main" id="{9613420A-3930-1014-154B-73B8701504DA}"/>
              </a:ext>
            </a:extLst>
          </p:cNvPr>
          <p:cNvPicPr>
            <a:picLocks noChangeAspect="1"/>
          </p:cNvPicPr>
          <p:nvPr/>
        </p:nvPicPr>
        <p:blipFill>
          <a:blip r:embed="rId3"/>
          <a:stretch>
            <a:fillRect/>
          </a:stretch>
        </p:blipFill>
        <p:spPr>
          <a:xfrm>
            <a:off x="7152236" y="1924304"/>
            <a:ext cx="5039764" cy="4907459"/>
          </a:xfrm>
          <a:prstGeom prst="rect">
            <a:avLst/>
          </a:prstGeom>
        </p:spPr>
      </p:pic>
    </p:spTree>
    <p:extLst>
      <p:ext uri="{BB962C8B-B14F-4D97-AF65-F5344CB8AC3E}">
        <p14:creationId xmlns:p14="http://schemas.microsoft.com/office/powerpoint/2010/main" val="5226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B0FB7-369C-1292-C56F-1E22A6ACDAD1}"/>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2531"/>
          <a:stretch/>
        </p:blipFill>
        <p:spPr>
          <a:xfrm>
            <a:off x="0" y="-1"/>
            <a:ext cx="12192000" cy="1924305"/>
          </a:xfrm>
          <a:prstGeom prst="rect">
            <a:avLst/>
          </a:prstGeom>
        </p:spPr>
      </p:pic>
      <p:sp>
        <p:nvSpPr>
          <p:cNvPr id="4" name="Title 1">
            <a:extLst>
              <a:ext uri="{FF2B5EF4-FFF2-40B4-BE49-F238E27FC236}">
                <a16:creationId xmlns:a16="http://schemas.microsoft.com/office/drawing/2014/main" id="{6879F36A-53F0-5842-FF1F-C94D96208CD4}"/>
              </a:ext>
            </a:extLst>
          </p:cNvPr>
          <p:cNvSpPr>
            <a:spLocks noGrp="1"/>
          </p:cNvSpPr>
          <p:nvPr>
            <p:ph type="title"/>
          </p:nvPr>
        </p:nvSpPr>
        <p:spPr>
          <a:xfrm>
            <a:off x="838200" y="365125"/>
            <a:ext cx="10515600" cy="1325563"/>
          </a:xfrm>
        </p:spPr>
        <p:txBody>
          <a:bodyPr/>
          <a:lstStyle/>
          <a:p>
            <a:pPr algn="ctr"/>
            <a:r>
              <a:rPr lang="en-US" sz="4400" dirty="0">
                <a:solidFill>
                  <a:schemeClr val="bg1"/>
                </a:solidFill>
                <a:latin typeface="+mj-lt"/>
              </a:rPr>
              <a:t>Interagency Recovery Coordination (IRC) Services</a:t>
            </a:r>
            <a:endParaRPr lang="en-US" dirty="0">
              <a:solidFill>
                <a:schemeClr val="bg1"/>
              </a:solidFill>
              <a:latin typeface="+mj-lt"/>
            </a:endParaRPr>
          </a:p>
        </p:txBody>
      </p:sp>
      <p:graphicFrame>
        <p:nvGraphicFramePr>
          <p:cNvPr id="8" name="Table 8">
            <a:extLst>
              <a:ext uri="{FF2B5EF4-FFF2-40B4-BE49-F238E27FC236}">
                <a16:creationId xmlns:a16="http://schemas.microsoft.com/office/drawing/2014/main" id="{A1C186A4-88B4-DCFB-441A-F3FF7D769C83}"/>
              </a:ext>
            </a:extLst>
          </p:cNvPr>
          <p:cNvGraphicFramePr>
            <a:graphicFrameLocks noGrp="1"/>
          </p:cNvGraphicFramePr>
          <p:nvPr>
            <p:extLst>
              <p:ext uri="{D42A27DB-BD31-4B8C-83A1-F6EECF244321}">
                <p14:modId xmlns:p14="http://schemas.microsoft.com/office/powerpoint/2010/main" val="1551226877"/>
              </p:ext>
            </p:extLst>
          </p:nvPr>
        </p:nvGraphicFramePr>
        <p:xfrm>
          <a:off x="3777914" y="2055814"/>
          <a:ext cx="4241132" cy="4385762"/>
        </p:xfrm>
        <a:graphic>
          <a:graphicData uri="http://schemas.openxmlformats.org/drawingml/2006/table">
            <a:tbl>
              <a:tblPr firstRow="1" bandRow="1">
                <a:tableStyleId>{7E9639D4-E3E2-4D34-9284-5A2195B3D0D7}</a:tableStyleId>
              </a:tblPr>
              <a:tblGrid>
                <a:gridCol w="2586791">
                  <a:extLst>
                    <a:ext uri="{9D8B030D-6E8A-4147-A177-3AD203B41FA5}">
                      <a16:colId xmlns:a16="http://schemas.microsoft.com/office/drawing/2014/main" val="3448535006"/>
                    </a:ext>
                  </a:extLst>
                </a:gridCol>
                <a:gridCol w="1654341">
                  <a:extLst>
                    <a:ext uri="{9D8B030D-6E8A-4147-A177-3AD203B41FA5}">
                      <a16:colId xmlns:a16="http://schemas.microsoft.com/office/drawing/2014/main" val="3084391449"/>
                    </a:ext>
                  </a:extLst>
                </a:gridCol>
              </a:tblGrid>
              <a:tr h="1136353">
                <a:tc gridSpan="2">
                  <a:txBody>
                    <a:bodyPr/>
                    <a:lstStyle/>
                    <a:p>
                      <a:r>
                        <a:rPr lang="en-US" sz="2800" dirty="0"/>
                        <a:t>What can we help with?</a:t>
                      </a:r>
                    </a:p>
                  </a:txBody>
                  <a:tcPr anchor="ctr"/>
                </a:tc>
                <a:tc hMerge="1">
                  <a:txBody>
                    <a:bodyPr/>
                    <a:lstStyle/>
                    <a:p>
                      <a:endParaRPr lang="en-US" sz="2800" dirty="0"/>
                    </a:p>
                  </a:txBody>
                  <a:tcPr anchor="ctr"/>
                </a:tc>
                <a:extLst>
                  <a:ext uri="{0D108BD9-81ED-4DB2-BD59-A6C34878D82A}">
                    <a16:rowId xmlns:a16="http://schemas.microsoft.com/office/drawing/2014/main" val="3696987321"/>
                  </a:ext>
                </a:extLst>
              </a:tr>
              <a:tr h="884323">
                <a:tc>
                  <a:txBody>
                    <a:bodyPr/>
                    <a:lstStyle/>
                    <a:p>
                      <a:r>
                        <a:rPr lang="en-US" b="1" dirty="0"/>
                        <a:t>Facilitating Community Discussions on Recovery </a:t>
                      </a:r>
                    </a:p>
                  </a:txBody>
                  <a:tcPr anchor="ctr"/>
                </a:tc>
                <a:tc>
                  <a:txBody>
                    <a:bodyPr/>
                    <a:lstStyle/>
                    <a:p>
                      <a:endParaRPr lang="en-US" b="1" dirty="0"/>
                    </a:p>
                  </a:txBody>
                  <a:tcPr anchor="ctr"/>
                </a:tc>
                <a:extLst>
                  <a:ext uri="{0D108BD9-81ED-4DB2-BD59-A6C34878D82A}">
                    <a16:rowId xmlns:a16="http://schemas.microsoft.com/office/drawing/2014/main" val="3874091176"/>
                  </a:ext>
                </a:extLst>
              </a:tr>
              <a:tr h="872400">
                <a:tc>
                  <a:txBody>
                    <a:bodyPr/>
                    <a:lstStyle/>
                    <a:p>
                      <a:r>
                        <a:rPr lang="en-US" b="1" dirty="0"/>
                        <a:t>Developing a Long-term Recovery Plan</a:t>
                      </a:r>
                    </a:p>
                  </a:txBody>
                  <a:tcPr anchor="ctr"/>
                </a:tc>
                <a:tc>
                  <a:txBody>
                    <a:bodyPr/>
                    <a:lstStyle/>
                    <a:p>
                      <a:endParaRPr lang="en-US" b="1" dirty="0"/>
                    </a:p>
                  </a:txBody>
                  <a:tcPr anchor="ctr"/>
                </a:tc>
                <a:extLst>
                  <a:ext uri="{0D108BD9-81ED-4DB2-BD59-A6C34878D82A}">
                    <a16:rowId xmlns:a16="http://schemas.microsoft.com/office/drawing/2014/main" val="677072320"/>
                  </a:ext>
                </a:extLst>
              </a:tr>
              <a:tr h="852606">
                <a:tc>
                  <a:txBody>
                    <a:bodyPr/>
                    <a:lstStyle/>
                    <a:p>
                      <a:r>
                        <a:rPr lang="en-US" b="1" dirty="0"/>
                        <a:t>Identifying, Navigating, and Managing Resources</a:t>
                      </a:r>
                    </a:p>
                  </a:txBody>
                  <a:tcPr anchor="ctr"/>
                </a:tc>
                <a:tc>
                  <a:txBody>
                    <a:bodyPr/>
                    <a:lstStyle/>
                    <a:p>
                      <a:endParaRPr lang="en-US" b="1" dirty="0"/>
                    </a:p>
                  </a:txBody>
                  <a:tcPr anchor="ctr"/>
                </a:tc>
                <a:extLst>
                  <a:ext uri="{0D108BD9-81ED-4DB2-BD59-A6C34878D82A}">
                    <a16:rowId xmlns:a16="http://schemas.microsoft.com/office/drawing/2014/main" val="733324171"/>
                  </a:ext>
                </a:extLst>
              </a:tr>
              <a:tr h="551177">
                <a:tc>
                  <a:txBody>
                    <a:bodyPr/>
                    <a:lstStyle/>
                    <a:p>
                      <a:r>
                        <a:rPr lang="en-US" b="1" dirty="0"/>
                        <a:t>Addressing Funding Gaps</a:t>
                      </a:r>
                    </a:p>
                    <a:p>
                      <a:endParaRPr lang="en-US" b="1" dirty="0"/>
                    </a:p>
                  </a:txBody>
                  <a:tcPr anchor="ctr"/>
                </a:tc>
                <a:tc>
                  <a:txBody>
                    <a:bodyPr/>
                    <a:lstStyle/>
                    <a:p>
                      <a:endParaRPr lang="en-US" b="1" dirty="0"/>
                    </a:p>
                  </a:txBody>
                  <a:tcPr anchor="ctr"/>
                </a:tc>
                <a:extLst>
                  <a:ext uri="{0D108BD9-81ED-4DB2-BD59-A6C34878D82A}">
                    <a16:rowId xmlns:a16="http://schemas.microsoft.com/office/drawing/2014/main" val="2969767766"/>
                  </a:ext>
                </a:extLst>
              </a:tr>
            </a:tbl>
          </a:graphicData>
        </a:graphic>
      </p:graphicFrame>
      <p:pic>
        <p:nvPicPr>
          <p:cNvPr id="10" name="Graphic 9" descr="Priorities with solid fill">
            <a:extLst>
              <a:ext uri="{FF2B5EF4-FFF2-40B4-BE49-F238E27FC236}">
                <a16:creationId xmlns:a16="http://schemas.microsoft.com/office/drawing/2014/main" id="{A755445F-E658-1355-08D9-EEE6014C8B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97073" y="3150881"/>
            <a:ext cx="818147" cy="818147"/>
          </a:xfrm>
          <a:prstGeom prst="rect">
            <a:avLst/>
          </a:prstGeom>
        </p:spPr>
      </p:pic>
      <p:pic>
        <p:nvPicPr>
          <p:cNvPr id="21" name="Graphic 20" descr="Blueprint with solid fill">
            <a:extLst>
              <a:ext uri="{FF2B5EF4-FFF2-40B4-BE49-F238E27FC236}">
                <a16:creationId xmlns:a16="http://schemas.microsoft.com/office/drawing/2014/main" id="{18F3969A-377D-F171-D835-48FB0CAA340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648946" y="3985466"/>
            <a:ext cx="914400" cy="914400"/>
          </a:xfrm>
          <a:prstGeom prst="rect">
            <a:avLst/>
          </a:prstGeom>
        </p:spPr>
      </p:pic>
      <p:pic>
        <p:nvPicPr>
          <p:cNvPr id="18" name="Graphic 17" descr="Cycle with people with solid fill">
            <a:extLst>
              <a:ext uri="{FF2B5EF4-FFF2-40B4-BE49-F238E27FC236}">
                <a16:creationId xmlns:a16="http://schemas.microsoft.com/office/drawing/2014/main" id="{E554B78A-5010-2D16-8AF1-23C43CA2F88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648946" y="4899866"/>
            <a:ext cx="914400" cy="914400"/>
          </a:xfrm>
          <a:prstGeom prst="rect">
            <a:avLst/>
          </a:prstGeom>
        </p:spPr>
      </p:pic>
      <p:pic>
        <p:nvPicPr>
          <p:cNvPr id="20" name="Graphic 19" descr="Pie chart with solid fill">
            <a:extLst>
              <a:ext uri="{FF2B5EF4-FFF2-40B4-BE49-F238E27FC236}">
                <a16:creationId xmlns:a16="http://schemas.microsoft.com/office/drawing/2014/main" id="{E11171B6-CC71-DA50-A89D-3E80CE4AC3C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757565" y="5756450"/>
            <a:ext cx="697162" cy="697162"/>
          </a:xfrm>
          <a:prstGeom prst="rect">
            <a:avLst/>
          </a:prstGeom>
        </p:spPr>
      </p:pic>
      <p:sp>
        <p:nvSpPr>
          <p:cNvPr id="7" name="Slide Number Placeholder 5">
            <a:extLst>
              <a:ext uri="{FF2B5EF4-FFF2-40B4-BE49-F238E27FC236}">
                <a16:creationId xmlns:a16="http://schemas.microsoft.com/office/drawing/2014/main" id="{A1F25358-068E-47E1-97F8-1E8B87E2271E}"/>
              </a:ext>
            </a:extLst>
          </p:cNvPr>
          <p:cNvSpPr>
            <a:spLocks noGrp="1"/>
          </p:cNvSpPr>
          <p:nvPr>
            <p:ph type="sldNum" sz="quarter" idx="12"/>
          </p:nvPr>
        </p:nvSpPr>
        <p:spPr>
          <a:xfrm>
            <a:off x="10184130" y="6492876"/>
            <a:ext cx="483870" cy="365125"/>
          </a:xfrm>
        </p:spPr>
        <p:txBody>
          <a:bodyPr/>
          <a:lstStyle/>
          <a:p>
            <a:pPr algn="ctr">
              <a:defRPr/>
            </a:pPr>
            <a:fld id="{778C1C67-311F-46A4-A7BF-D0CBB4AFF5CA}" type="slidenum">
              <a:rPr lang="en-US">
                <a:latin typeface="Franklin Gothic Book" panose="020B0503020102020204" pitchFamily="34" charset="0"/>
              </a:rPr>
              <a:pPr algn="ctr">
                <a:defRPr/>
              </a:pPr>
              <a:t>3</a:t>
            </a:fld>
            <a:endParaRPr lang="en-US">
              <a:latin typeface="Franklin Gothic Book" panose="020B0503020102020204" pitchFamily="34" charset="0"/>
            </a:endParaRPr>
          </a:p>
        </p:txBody>
      </p:sp>
    </p:spTree>
    <p:extLst>
      <p:ext uri="{BB962C8B-B14F-4D97-AF65-F5344CB8AC3E}">
        <p14:creationId xmlns:p14="http://schemas.microsoft.com/office/powerpoint/2010/main" val="155811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630E9B5-06A4-4C88-8570-0BA556F8A98A}"/>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2531"/>
          <a:stretch/>
        </p:blipFill>
        <p:spPr>
          <a:xfrm>
            <a:off x="0" y="-1"/>
            <a:ext cx="12192000" cy="1308597"/>
          </a:xfrm>
          <a:prstGeom prst="rect">
            <a:avLst/>
          </a:prstGeom>
        </p:spPr>
      </p:pic>
      <p:sp>
        <p:nvSpPr>
          <p:cNvPr id="5" name="Title 4">
            <a:extLst>
              <a:ext uri="{FF2B5EF4-FFF2-40B4-BE49-F238E27FC236}">
                <a16:creationId xmlns:a16="http://schemas.microsoft.com/office/drawing/2014/main" id="{3CF6760C-3197-4644-9417-514CAA3BDEDE}"/>
              </a:ext>
            </a:extLst>
          </p:cNvPr>
          <p:cNvSpPr>
            <a:spLocks noGrp="1"/>
          </p:cNvSpPr>
          <p:nvPr>
            <p:ph type="title" idx="4294967295"/>
          </p:nvPr>
        </p:nvSpPr>
        <p:spPr>
          <a:xfrm>
            <a:off x="206829" y="91902"/>
            <a:ext cx="116465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j-ea"/>
                <a:cs typeface="Arial" panose="020B0604020202020204" pitchFamily="34" charset="0"/>
              </a:rPr>
              <a:t>Other Federal Agencies</a:t>
            </a:r>
          </a:p>
        </p:txBody>
      </p:sp>
      <p:sp>
        <p:nvSpPr>
          <p:cNvPr id="48" name="Rectangle 47">
            <a:extLst>
              <a:ext uri="{FF2B5EF4-FFF2-40B4-BE49-F238E27FC236}">
                <a16:creationId xmlns:a16="http://schemas.microsoft.com/office/drawing/2014/main" id="{BDA44CAA-30D4-4454-A715-F524DFF03F4B}"/>
              </a:ext>
            </a:extLst>
          </p:cNvPr>
          <p:cNvSpPr/>
          <p:nvPr/>
        </p:nvSpPr>
        <p:spPr>
          <a:xfrm>
            <a:off x="2036119" y="1400499"/>
            <a:ext cx="8263052" cy="1308597"/>
          </a:xfrm>
          <a:prstGeom prst="rect">
            <a:avLst/>
          </a:prstGeom>
          <a:solidFill>
            <a:schemeClr val="accent2">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Holistically supports recovery needs and objectives of communities</a:t>
            </a:r>
            <a:endParaRPr lang="en-US" b="1" dirty="0">
              <a:solidFill>
                <a:prstClr val="white"/>
              </a:solidFill>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Coordinates recovery resources and programs from over </a:t>
            </a:r>
            <a:r>
              <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rPr>
              <a:t>30 other federal agencies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IRC &amp; RSFs activated based on the specific recovery needs of impacted </a:t>
            </a:r>
            <a:r>
              <a:rPr lang="en-US" b="1" dirty="0">
                <a:solidFill>
                  <a:prstClr val="white"/>
                </a:solidFill>
                <a:latin typeface="Calibri" panose="020F0502020204030204"/>
              </a:rPr>
              <a:t>communities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5">
            <a:extLst>
              <a:ext uri="{FF2B5EF4-FFF2-40B4-BE49-F238E27FC236}">
                <a16:creationId xmlns:a16="http://schemas.microsoft.com/office/drawing/2014/main" id="{0B750C4E-4E22-49EB-9FF2-7F7547B3106B}"/>
              </a:ext>
            </a:extLst>
          </p:cNvPr>
          <p:cNvGrpSpPr>
            <a:grpSpLocks noChangeAspect="1"/>
          </p:cNvGrpSpPr>
          <p:nvPr/>
        </p:nvGrpSpPr>
        <p:grpSpPr bwMode="auto">
          <a:xfrm>
            <a:off x="2192427" y="2835992"/>
            <a:ext cx="7908975" cy="3166942"/>
            <a:chOff x="1295400" y="3513814"/>
            <a:chExt cx="6454469" cy="2582186"/>
          </a:xfrm>
          <a:solidFill>
            <a:schemeClr val="accent4">
              <a:lumMod val="75000"/>
            </a:schemeClr>
          </a:solidFill>
        </p:grpSpPr>
        <p:pic>
          <p:nvPicPr>
            <p:cNvPr id="12" name="Picture 6" descr="VA.JPG">
              <a:extLst>
                <a:ext uri="{FF2B5EF4-FFF2-40B4-BE49-F238E27FC236}">
                  <a16:creationId xmlns:a16="http://schemas.microsoft.com/office/drawing/2014/main" id="{909C0DA4-281B-4AC6-8AB3-20B215DBF13B}"/>
                </a:ext>
              </a:extLst>
            </p:cNvPr>
            <p:cNvPicPr>
              <a:picLocks noChangeAspect="1"/>
            </p:cNvPicPr>
            <p:nvPr/>
          </p:nvPicPr>
          <p:blipFill>
            <a:blip r:embed="rId4"/>
            <a:srcRect/>
            <a:stretch>
              <a:fillRect/>
            </a:stretch>
          </p:blipFill>
          <p:spPr bwMode="auto">
            <a:xfrm>
              <a:off x="3513812" y="4199614"/>
              <a:ext cx="524786" cy="524786"/>
            </a:xfrm>
            <a:prstGeom prst="rect">
              <a:avLst/>
            </a:prstGeom>
            <a:grpFill/>
            <a:ln w="25400">
              <a:solidFill>
                <a:schemeClr val="accent4">
                  <a:lumMod val="90000"/>
                </a:schemeClr>
              </a:solidFill>
              <a:miter lim="800000"/>
              <a:headEnd/>
              <a:tailEnd/>
            </a:ln>
          </p:spPr>
        </p:pic>
        <p:pic>
          <p:nvPicPr>
            <p:cNvPr id="13" name="Picture 7" descr="ACHP.JPG">
              <a:extLst>
                <a:ext uri="{FF2B5EF4-FFF2-40B4-BE49-F238E27FC236}">
                  <a16:creationId xmlns:a16="http://schemas.microsoft.com/office/drawing/2014/main" id="{BA0397BC-5AB2-4190-90FF-980AD1DFC2FD}"/>
                </a:ext>
              </a:extLst>
            </p:cNvPr>
            <p:cNvPicPr>
              <a:picLocks noChangeAspect="1"/>
            </p:cNvPicPr>
            <p:nvPr/>
          </p:nvPicPr>
          <p:blipFill>
            <a:blip r:embed="rId5"/>
            <a:srcRect/>
            <a:stretch>
              <a:fillRect/>
            </a:stretch>
          </p:blipFill>
          <p:spPr bwMode="auto">
            <a:xfrm>
              <a:off x="5746136" y="4885414"/>
              <a:ext cx="524786" cy="524786"/>
            </a:xfrm>
            <a:prstGeom prst="rect">
              <a:avLst/>
            </a:prstGeom>
            <a:grpFill/>
            <a:ln w="25400">
              <a:solidFill>
                <a:schemeClr val="accent4">
                  <a:lumMod val="90000"/>
                </a:schemeClr>
              </a:solidFill>
              <a:miter lim="800000"/>
              <a:headEnd/>
              <a:tailEnd/>
            </a:ln>
          </p:spPr>
        </p:pic>
        <p:pic>
          <p:nvPicPr>
            <p:cNvPr id="14" name="Picture 8" descr="ARC.JPG">
              <a:extLst>
                <a:ext uri="{FF2B5EF4-FFF2-40B4-BE49-F238E27FC236}">
                  <a16:creationId xmlns:a16="http://schemas.microsoft.com/office/drawing/2014/main" id="{B4C1EB85-BEE5-41EF-8163-73112EE0BD81}"/>
                </a:ext>
              </a:extLst>
            </p:cNvPr>
            <p:cNvPicPr>
              <a:picLocks noChangeAspect="1"/>
            </p:cNvPicPr>
            <p:nvPr/>
          </p:nvPicPr>
          <p:blipFill>
            <a:blip r:embed="rId6"/>
            <a:srcRect/>
            <a:stretch>
              <a:fillRect/>
            </a:stretch>
          </p:blipFill>
          <p:spPr bwMode="auto">
            <a:xfrm>
              <a:off x="4992759" y="5571214"/>
              <a:ext cx="524786" cy="524786"/>
            </a:xfrm>
            <a:prstGeom prst="rect">
              <a:avLst/>
            </a:prstGeom>
            <a:grpFill/>
            <a:ln w="25400">
              <a:solidFill>
                <a:schemeClr val="accent4">
                  <a:lumMod val="90000"/>
                </a:schemeClr>
              </a:solidFill>
              <a:miter lim="800000"/>
              <a:headEnd/>
              <a:tailEnd/>
            </a:ln>
          </p:spPr>
        </p:pic>
        <p:pic>
          <p:nvPicPr>
            <p:cNvPr id="15" name="Picture 9" descr="Archives.JPG">
              <a:extLst>
                <a:ext uri="{FF2B5EF4-FFF2-40B4-BE49-F238E27FC236}">
                  <a16:creationId xmlns:a16="http://schemas.microsoft.com/office/drawing/2014/main" id="{BD972D88-4AA9-4913-8C04-04AF1F33EF53}"/>
                </a:ext>
              </a:extLst>
            </p:cNvPr>
            <p:cNvPicPr>
              <a:picLocks noChangeAspect="1"/>
            </p:cNvPicPr>
            <p:nvPr/>
          </p:nvPicPr>
          <p:blipFill>
            <a:blip r:embed="rId7"/>
            <a:srcRect/>
            <a:stretch>
              <a:fillRect/>
            </a:stretch>
          </p:blipFill>
          <p:spPr bwMode="auto">
            <a:xfrm>
              <a:off x="2774341" y="4199614"/>
              <a:ext cx="524786" cy="524786"/>
            </a:xfrm>
            <a:prstGeom prst="rect">
              <a:avLst/>
            </a:prstGeom>
            <a:grpFill/>
            <a:ln w="25400">
              <a:solidFill>
                <a:schemeClr val="accent4">
                  <a:lumMod val="90000"/>
                </a:schemeClr>
              </a:solidFill>
              <a:miter lim="800000"/>
              <a:headEnd/>
              <a:tailEnd/>
            </a:ln>
          </p:spPr>
        </p:pic>
        <p:pic>
          <p:nvPicPr>
            <p:cNvPr id="16" name="Picture 10" descr="CNCS.JPG">
              <a:extLst>
                <a:ext uri="{FF2B5EF4-FFF2-40B4-BE49-F238E27FC236}">
                  <a16:creationId xmlns:a16="http://schemas.microsoft.com/office/drawing/2014/main" id="{326D238B-EA91-474B-BC4D-D20FB64804CA}"/>
                </a:ext>
              </a:extLst>
            </p:cNvPr>
            <p:cNvPicPr>
              <a:picLocks noChangeAspect="1"/>
            </p:cNvPicPr>
            <p:nvPr/>
          </p:nvPicPr>
          <p:blipFill>
            <a:blip r:embed="rId8"/>
            <a:srcRect/>
            <a:stretch>
              <a:fillRect/>
            </a:stretch>
          </p:blipFill>
          <p:spPr bwMode="auto">
            <a:xfrm>
              <a:off x="5746136" y="5571214"/>
              <a:ext cx="524786" cy="524786"/>
            </a:xfrm>
            <a:prstGeom prst="rect">
              <a:avLst/>
            </a:prstGeom>
            <a:grpFill/>
            <a:ln w="25400">
              <a:solidFill>
                <a:schemeClr val="accent4">
                  <a:lumMod val="90000"/>
                </a:schemeClr>
              </a:solidFill>
              <a:miter lim="800000"/>
              <a:headEnd/>
              <a:tailEnd/>
            </a:ln>
          </p:spPr>
        </p:pic>
        <p:pic>
          <p:nvPicPr>
            <p:cNvPr id="17" name="Picture 11" descr="DHS.JPG">
              <a:extLst>
                <a:ext uri="{FF2B5EF4-FFF2-40B4-BE49-F238E27FC236}">
                  <a16:creationId xmlns:a16="http://schemas.microsoft.com/office/drawing/2014/main" id="{AE280297-997F-4DB4-A948-AA8A5F921A30}"/>
                </a:ext>
              </a:extLst>
            </p:cNvPr>
            <p:cNvPicPr>
              <a:picLocks noChangeAspect="1"/>
            </p:cNvPicPr>
            <p:nvPr/>
          </p:nvPicPr>
          <p:blipFill>
            <a:blip r:embed="rId9"/>
            <a:srcRect/>
            <a:stretch>
              <a:fillRect/>
            </a:stretch>
          </p:blipFill>
          <p:spPr bwMode="auto">
            <a:xfrm>
              <a:off x="1295400" y="3513814"/>
              <a:ext cx="524786" cy="524786"/>
            </a:xfrm>
            <a:prstGeom prst="rect">
              <a:avLst/>
            </a:prstGeom>
            <a:grpFill/>
            <a:ln w="25400">
              <a:solidFill>
                <a:schemeClr val="accent4">
                  <a:lumMod val="90000"/>
                </a:schemeClr>
              </a:solidFill>
              <a:miter lim="800000"/>
              <a:headEnd/>
              <a:tailEnd/>
            </a:ln>
          </p:spPr>
        </p:pic>
        <p:pic>
          <p:nvPicPr>
            <p:cNvPr id="18" name="Picture 12" descr="DOC.JPG">
              <a:extLst>
                <a:ext uri="{FF2B5EF4-FFF2-40B4-BE49-F238E27FC236}">
                  <a16:creationId xmlns:a16="http://schemas.microsoft.com/office/drawing/2014/main" id="{28D4CC95-518B-421A-AB19-7B39AC1DB609}"/>
                </a:ext>
              </a:extLst>
            </p:cNvPr>
            <p:cNvPicPr>
              <a:picLocks noChangeAspect="1"/>
            </p:cNvPicPr>
            <p:nvPr/>
          </p:nvPicPr>
          <p:blipFill>
            <a:blip r:embed="rId10"/>
            <a:srcRect/>
            <a:stretch>
              <a:fillRect/>
            </a:stretch>
          </p:blipFill>
          <p:spPr bwMode="auto">
            <a:xfrm>
              <a:off x="7225083" y="4199614"/>
              <a:ext cx="524786" cy="524786"/>
            </a:xfrm>
            <a:prstGeom prst="rect">
              <a:avLst/>
            </a:prstGeom>
            <a:grpFill/>
            <a:ln w="25400">
              <a:solidFill>
                <a:schemeClr val="accent4">
                  <a:lumMod val="90000"/>
                </a:schemeClr>
              </a:solidFill>
              <a:miter lim="800000"/>
              <a:headEnd/>
              <a:tailEnd/>
            </a:ln>
          </p:spPr>
        </p:pic>
        <p:pic>
          <p:nvPicPr>
            <p:cNvPr id="19" name="Picture 13" descr="DoD.JPG">
              <a:extLst>
                <a:ext uri="{FF2B5EF4-FFF2-40B4-BE49-F238E27FC236}">
                  <a16:creationId xmlns:a16="http://schemas.microsoft.com/office/drawing/2014/main" id="{1333BC63-022B-49E3-AC8E-B6A805B77483}"/>
                </a:ext>
              </a:extLst>
            </p:cNvPr>
            <p:cNvPicPr>
              <a:picLocks noChangeAspect="1"/>
            </p:cNvPicPr>
            <p:nvPr/>
          </p:nvPicPr>
          <p:blipFill>
            <a:blip r:embed="rId11"/>
            <a:srcRect/>
            <a:stretch>
              <a:fillRect/>
            </a:stretch>
          </p:blipFill>
          <p:spPr bwMode="auto">
            <a:xfrm>
              <a:off x="2774341" y="3513814"/>
              <a:ext cx="524786" cy="524786"/>
            </a:xfrm>
            <a:prstGeom prst="rect">
              <a:avLst/>
            </a:prstGeom>
            <a:grpFill/>
            <a:ln w="25400">
              <a:solidFill>
                <a:schemeClr val="accent4">
                  <a:lumMod val="90000"/>
                </a:schemeClr>
              </a:solidFill>
              <a:miter lim="800000"/>
              <a:headEnd/>
              <a:tailEnd/>
            </a:ln>
          </p:spPr>
        </p:pic>
        <p:pic>
          <p:nvPicPr>
            <p:cNvPr id="20" name="Picture 14" descr="DOE.JPG">
              <a:extLst>
                <a:ext uri="{FF2B5EF4-FFF2-40B4-BE49-F238E27FC236}">
                  <a16:creationId xmlns:a16="http://schemas.microsoft.com/office/drawing/2014/main" id="{39ECAD5B-24CE-4788-AF0D-73648C7501CE}"/>
                </a:ext>
              </a:extLst>
            </p:cNvPr>
            <p:cNvPicPr>
              <a:picLocks noChangeAspect="1"/>
            </p:cNvPicPr>
            <p:nvPr/>
          </p:nvPicPr>
          <p:blipFill>
            <a:blip r:embed="rId12"/>
            <a:srcRect/>
            <a:stretch>
              <a:fillRect/>
            </a:stretch>
          </p:blipFill>
          <p:spPr bwMode="auto">
            <a:xfrm>
              <a:off x="3513812" y="3513814"/>
              <a:ext cx="524786" cy="524786"/>
            </a:xfrm>
            <a:prstGeom prst="rect">
              <a:avLst/>
            </a:prstGeom>
            <a:grpFill/>
            <a:ln w="25400">
              <a:solidFill>
                <a:schemeClr val="accent4">
                  <a:lumMod val="90000"/>
                </a:schemeClr>
              </a:solidFill>
              <a:miter lim="800000"/>
              <a:headEnd/>
              <a:tailEnd/>
            </a:ln>
          </p:spPr>
        </p:pic>
        <p:pic>
          <p:nvPicPr>
            <p:cNvPr id="21" name="Picture 15" descr="DOI.JPG">
              <a:extLst>
                <a:ext uri="{FF2B5EF4-FFF2-40B4-BE49-F238E27FC236}">
                  <a16:creationId xmlns:a16="http://schemas.microsoft.com/office/drawing/2014/main" id="{507F342A-9C09-4DAF-9AC2-70C688603B07}"/>
                </a:ext>
              </a:extLst>
            </p:cNvPr>
            <p:cNvPicPr>
              <a:picLocks noChangeAspect="1"/>
            </p:cNvPicPr>
            <p:nvPr/>
          </p:nvPicPr>
          <p:blipFill>
            <a:blip r:embed="rId13"/>
            <a:srcRect/>
            <a:stretch>
              <a:fillRect/>
            </a:stretch>
          </p:blipFill>
          <p:spPr bwMode="auto">
            <a:xfrm>
              <a:off x="7225083" y="3513814"/>
              <a:ext cx="524786" cy="524786"/>
            </a:xfrm>
            <a:prstGeom prst="rect">
              <a:avLst/>
            </a:prstGeom>
            <a:grpFill/>
            <a:ln w="25400">
              <a:solidFill>
                <a:schemeClr val="accent4">
                  <a:lumMod val="90000"/>
                </a:schemeClr>
              </a:solidFill>
              <a:miter lim="800000"/>
              <a:headEnd/>
              <a:tailEnd/>
            </a:ln>
          </p:spPr>
        </p:pic>
        <p:pic>
          <p:nvPicPr>
            <p:cNvPr id="22" name="Picture 16" descr="DOJ.JPG">
              <a:extLst>
                <a:ext uri="{FF2B5EF4-FFF2-40B4-BE49-F238E27FC236}">
                  <a16:creationId xmlns:a16="http://schemas.microsoft.com/office/drawing/2014/main" id="{2D00DFED-5000-4E6D-844D-5D155FFAAC3F}"/>
                </a:ext>
              </a:extLst>
            </p:cNvPr>
            <p:cNvPicPr>
              <a:picLocks noChangeAspect="1"/>
            </p:cNvPicPr>
            <p:nvPr/>
          </p:nvPicPr>
          <p:blipFill>
            <a:blip r:embed="rId14"/>
            <a:srcRect/>
            <a:stretch>
              <a:fillRect/>
            </a:stretch>
          </p:blipFill>
          <p:spPr bwMode="auto">
            <a:xfrm>
              <a:off x="2034871" y="4199614"/>
              <a:ext cx="524786" cy="524786"/>
            </a:xfrm>
            <a:prstGeom prst="rect">
              <a:avLst/>
            </a:prstGeom>
            <a:grpFill/>
            <a:ln w="25400">
              <a:solidFill>
                <a:schemeClr val="accent4">
                  <a:lumMod val="90000"/>
                </a:schemeClr>
              </a:solidFill>
              <a:miter lim="800000"/>
              <a:headEnd/>
              <a:tailEnd/>
            </a:ln>
          </p:spPr>
        </p:pic>
        <p:pic>
          <p:nvPicPr>
            <p:cNvPr id="23" name="Picture 17" descr="DOL.JPG">
              <a:extLst>
                <a:ext uri="{FF2B5EF4-FFF2-40B4-BE49-F238E27FC236}">
                  <a16:creationId xmlns:a16="http://schemas.microsoft.com/office/drawing/2014/main" id="{CF0B38EF-5873-4980-83CC-D1E815596F5A}"/>
                </a:ext>
              </a:extLst>
            </p:cNvPr>
            <p:cNvPicPr>
              <a:picLocks noChangeAspect="1"/>
            </p:cNvPicPr>
            <p:nvPr/>
          </p:nvPicPr>
          <p:blipFill>
            <a:blip r:embed="rId15"/>
            <a:srcRect/>
            <a:stretch>
              <a:fillRect/>
            </a:stretch>
          </p:blipFill>
          <p:spPr bwMode="auto">
            <a:xfrm>
              <a:off x="5746136" y="3513814"/>
              <a:ext cx="524786" cy="524786"/>
            </a:xfrm>
            <a:prstGeom prst="rect">
              <a:avLst/>
            </a:prstGeom>
            <a:grpFill/>
            <a:ln w="25400">
              <a:solidFill>
                <a:schemeClr val="accent4">
                  <a:lumMod val="90000"/>
                </a:schemeClr>
              </a:solidFill>
              <a:miter lim="800000"/>
              <a:headEnd/>
              <a:tailEnd/>
            </a:ln>
          </p:spPr>
        </p:pic>
        <p:pic>
          <p:nvPicPr>
            <p:cNvPr id="24" name="Picture 18" descr="DOT.JPG">
              <a:extLst>
                <a:ext uri="{FF2B5EF4-FFF2-40B4-BE49-F238E27FC236}">
                  <a16:creationId xmlns:a16="http://schemas.microsoft.com/office/drawing/2014/main" id="{2082B38B-34F2-4DDB-A478-F38F85CE52B0}"/>
                </a:ext>
              </a:extLst>
            </p:cNvPr>
            <p:cNvPicPr>
              <a:picLocks noChangeAspect="1"/>
            </p:cNvPicPr>
            <p:nvPr/>
          </p:nvPicPr>
          <p:blipFill>
            <a:blip r:embed="rId16"/>
            <a:srcRect/>
            <a:stretch>
              <a:fillRect/>
            </a:stretch>
          </p:blipFill>
          <p:spPr bwMode="auto">
            <a:xfrm>
              <a:off x="6485607" y="3513814"/>
              <a:ext cx="524786" cy="524786"/>
            </a:xfrm>
            <a:prstGeom prst="rect">
              <a:avLst/>
            </a:prstGeom>
            <a:grpFill/>
            <a:ln w="25400">
              <a:solidFill>
                <a:schemeClr val="accent4">
                  <a:lumMod val="90000"/>
                </a:schemeClr>
              </a:solidFill>
              <a:miter lim="800000"/>
              <a:headEnd/>
              <a:tailEnd/>
            </a:ln>
          </p:spPr>
        </p:pic>
        <p:pic>
          <p:nvPicPr>
            <p:cNvPr id="25" name="Picture 19" descr="EDA.JPG">
              <a:extLst>
                <a:ext uri="{FF2B5EF4-FFF2-40B4-BE49-F238E27FC236}">
                  <a16:creationId xmlns:a16="http://schemas.microsoft.com/office/drawing/2014/main" id="{8EC7CA9F-408D-4FD4-9068-F2F58D358B58}"/>
                </a:ext>
              </a:extLst>
            </p:cNvPr>
            <p:cNvPicPr>
              <a:picLocks noChangeAspect="1"/>
            </p:cNvPicPr>
            <p:nvPr/>
          </p:nvPicPr>
          <p:blipFill>
            <a:blip r:embed="rId17"/>
            <a:srcRect/>
            <a:stretch>
              <a:fillRect/>
            </a:stretch>
          </p:blipFill>
          <p:spPr bwMode="auto">
            <a:xfrm>
              <a:off x="1295400" y="4199614"/>
              <a:ext cx="524786" cy="524786"/>
            </a:xfrm>
            <a:prstGeom prst="rect">
              <a:avLst/>
            </a:prstGeom>
            <a:grpFill/>
            <a:ln w="25400">
              <a:solidFill>
                <a:schemeClr val="accent4">
                  <a:lumMod val="90000"/>
                </a:schemeClr>
              </a:solidFill>
              <a:miter lim="800000"/>
              <a:headEnd/>
              <a:tailEnd/>
            </a:ln>
          </p:spPr>
        </p:pic>
        <p:pic>
          <p:nvPicPr>
            <p:cNvPr id="26" name="Picture 20" descr="Education.JPG">
              <a:extLst>
                <a:ext uri="{FF2B5EF4-FFF2-40B4-BE49-F238E27FC236}">
                  <a16:creationId xmlns:a16="http://schemas.microsoft.com/office/drawing/2014/main" id="{18F702B4-4928-4FA7-949A-D0B208FC9E59}"/>
                </a:ext>
              </a:extLst>
            </p:cNvPr>
            <p:cNvPicPr>
              <a:picLocks noChangeAspect="1"/>
            </p:cNvPicPr>
            <p:nvPr/>
          </p:nvPicPr>
          <p:blipFill>
            <a:blip r:embed="rId18"/>
            <a:srcRect/>
            <a:stretch>
              <a:fillRect/>
            </a:stretch>
          </p:blipFill>
          <p:spPr bwMode="auto">
            <a:xfrm>
              <a:off x="6485607" y="4199614"/>
              <a:ext cx="524786" cy="524786"/>
            </a:xfrm>
            <a:prstGeom prst="rect">
              <a:avLst/>
            </a:prstGeom>
            <a:grpFill/>
            <a:ln w="25400">
              <a:solidFill>
                <a:schemeClr val="accent4">
                  <a:lumMod val="90000"/>
                </a:schemeClr>
              </a:solidFill>
              <a:miter lim="800000"/>
              <a:headEnd/>
              <a:tailEnd/>
            </a:ln>
          </p:spPr>
        </p:pic>
        <p:pic>
          <p:nvPicPr>
            <p:cNvPr id="27" name="Picture 21" descr="EPA.JPG">
              <a:extLst>
                <a:ext uri="{FF2B5EF4-FFF2-40B4-BE49-F238E27FC236}">
                  <a16:creationId xmlns:a16="http://schemas.microsoft.com/office/drawing/2014/main" id="{45D4234E-73BC-4D7D-816A-D89EC0FA1681}"/>
                </a:ext>
              </a:extLst>
            </p:cNvPr>
            <p:cNvPicPr>
              <a:picLocks noChangeAspect="1"/>
            </p:cNvPicPr>
            <p:nvPr/>
          </p:nvPicPr>
          <p:blipFill>
            <a:blip r:embed="rId19"/>
            <a:srcRect/>
            <a:stretch>
              <a:fillRect/>
            </a:stretch>
          </p:blipFill>
          <p:spPr bwMode="auto">
            <a:xfrm>
              <a:off x="4253283" y="4199614"/>
              <a:ext cx="524786" cy="524786"/>
            </a:xfrm>
            <a:prstGeom prst="rect">
              <a:avLst/>
            </a:prstGeom>
            <a:grpFill/>
            <a:ln w="25400">
              <a:solidFill>
                <a:schemeClr val="accent4">
                  <a:lumMod val="90000"/>
                </a:schemeClr>
              </a:solidFill>
              <a:miter lim="800000"/>
              <a:headEnd/>
              <a:tailEnd/>
            </a:ln>
          </p:spPr>
        </p:pic>
        <p:pic>
          <p:nvPicPr>
            <p:cNvPr id="28" name="Picture 22" descr="FCC.JPG">
              <a:extLst>
                <a:ext uri="{FF2B5EF4-FFF2-40B4-BE49-F238E27FC236}">
                  <a16:creationId xmlns:a16="http://schemas.microsoft.com/office/drawing/2014/main" id="{7883DE69-55C6-45FD-8AA0-95FD4B58BED0}"/>
                </a:ext>
              </a:extLst>
            </p:cNvPr>
            <p:cNvPicPr>
              <a:picLocks noChangeAspect="1"/>
            </p:cNvPicPr>
            <p:nvPr/>
          </p:nvPicPr>
          <p:blipFill>
            <a:blip r:embed="rId20"/>
            <a:srcRect/>
            <a:stretch>
              <a:fillRect/>
            </a:stretch>
          </p:blipFill>
          <p:spPr bwMode="auto">
            <a:xfrm>
              <a:off x="4253283" y="5571214"/>
              <a:ext cx="524786" cy="524786"/>
            </a:xfrm>
            <a:prstGeom prst="rect">
              <a:avLst/>
            </a:prstGeom>
            <a:grpFill/>
            <a:ln w="25400">
              <a:solidFill>
                <a:schemeClr val="accent4">
                  <a:lumMod val="90000"/>
                </a:schemeClr>
              </a:solidFill>
              <a:miter lim="800000"/>
              <a:headEnd/>
              <a:tailEnd/>
            </a:ln>
          </p:spPr>
        </p:pic>
        <p:pic>
          <p:nvPicPr>
            <p:cNvPr id="29" name="Picture 23" descr="GSA.JPG">
              <a:extLst>
                <a:ext uri="{FF2B5EF4-FFF2-40B4-BE49-F238E27FC236}">
                  <a16:creationId xmlns:a16="http://schemas.microsoft.com/office/drawing/2014/main" id="{11C573C2-CB18-4F1B-B7E3-B65E9D14DB17}"/>
                </a:ext>
              </a:extLst>
            </p:cNvPr>
            <p:cNvPicPr>
              <a:picLocks noChangeAspect="1"/>
            </p:cNvPicPr>
            <p:nvPr/>
          </p:nvPicPr>
          <p:blipFill>
            <a:blip r:embed="rId21"/>
            <a:srcRect/>
            <a:stretch>
              <a:fillRect/>
            </a:stretch>
          </p:blipFill>
          <p:spPr bwMode="auto">
            <a:xfrm>
              <a:off x="2034871" y="4885414"/>
              <a:ext cx="524786" cy="524786"/>
            </a:xfrm>
            <a:prstGeom prst="rect">
              <a:avLst/>
            </a:prstGeom>
            <a:grpFill/>
            <a:ln w="25400">
              <a:solidFill>
                <a:schemeClr val="accent4">
                  <a:lumMod val="90000"/>
                </a:schemeClr>
              </a:solidFill>
              <a:miter lim="800000"/>
              <a:headEnd/>
              <a:tailEnd/>
            </a:ln>
          </p:spPr>
        </p:pic>
        <p:pic>
          <p:nvPicPr>
            <p:cNvPr id="30" name="Picture 24" descr="HeritageEmergencyTaskForce.JPG">
              <a:extLst>
                <a:ext uri="{FF2B5EF4-FFF2-40B4-BE49-F238E27FC236}">
                  <a16:creationId xmlns:a16="http://schemas.microsoft.com/office/drawing/2014/main" id="{E61C3B3D-9232-4FD7-A96D-32BA16FAA024}"/>
                </a:ext>
              </a:extLst>
            </p:cNvPr>
            <p:cNvPicPr>
              <a:picLocks noChangeAspect="1"/>
            </p:cNvPicPr>
            <p:nvPr/>
          </p:nvPicPr>
          <p:blipFill>
            <a:blip r:embed="rId22"/>
            <a:srcRect/>
            <a:stretch>
              <a:fillRect/>
            </a:stretch>
          </p:blipFill>
          <p:spPr bwMode="auto">
            <a:xfrm>
              <a:off x="2034871" y="5571214"/>
              <a:ext cx="524786" cy="524786"/>
            </a:xfrm>
            <a:prstGeom prst="rect">
              <a:avLst/>
            </a:prstGeom>
            <a:grpFill/>
            <a:ln w="25400">
              <a:solidFill>
                <a:schemeClr val="accent4">
                  <a:lumMod val="90000"/>
                </a:schemeClr>
              </a:solidFill>
              <a:miter lim="800000"/>
              <a:headEnd/>
              <a:tailEnd/>
            </a:ln>
          </p:spPr>
        </p:pic>
        <p:pic>
          <p:nvPicPr>
            <p:cNvPr id="31" name="Picture 25" descr="HHS.JPG">
              <a:extLst>
                <a:ext uri="{FF2B5EF4-FFF2-40B4-BE49-F238E27FC236}">
                  <a16:creationId xmlns:a16="http://schemas.microsoft.com/office/drawing/2014/main" id="{A065B0F4-0F00-4E80-B8C7-083BAE595CA1}"/>
                </a:ext>
              </a:extLst>
            </p:cNvPr>
            <p:cNvPicPr>
              <a:picLocks noChangeAspect="1"/>
            </p:cNvPicPr>
            <p:nvPr/>
          </p:nvPicPr>
          <p:blipFill>
            <a:blip r:embed="rId23"/>
            <a:srcRect/>
            <a:stretch>
              <a:fillRect/>
            </a:stretch>
          </p:blipFill>
          <p:spPr bwMode="auto">
            <a:xfrm>
              <a:off x="4253283" y="3513814"/>
              <a:ext cx="524786" cy="524786"/>
            </a:xfrm>
            <a:prstGeom prst="rect">
              <a:avLst/>
            </a:prstGeom>
            <a:grpFill/>
            <a:ln w="25400">
              <a:solidFill>
                <a:schemeClr val="accent4">
                  <a:lumMod val="90000"/>
                </a:schemeClr>
              </a:solidFill>
              <a:miter lim="800000"/>
              <a:headEnd/>
              <a:tailEnd/>
            </a:ln>
          </p:spPr>
        </p:pic>
        <p:pic>
          <p:nvPicPr>
            <p:cNvPr id="32" name="Picture 26" descr="HUD.JPG">
              <a:extLst>
                <a:ext uri="{FF2B5EF4-FFF2-40B4-BE49-F238E27FC236}">
                  <a16:creationId xmlns:a16="http://schemas.microsoft.com/office/drawing/2014/main" id="{ED306EF4-4C5A-4F81-9AD7-4E3C1006F8AA}"/>
                </a:ext>
              </a:extLst>
            </p:cNvPr>
            <p:cNvPicPr>
              <a:picLocks noChangeAspect="1"/>
            </p:cNvPicPr>
            <p:nvPr/>
          </p:nvPicPr>
          <p:blipFill>
            <a:blip r:embed="rId24"/>
            <a:srcRect/>
            <a:stretch>
              <a:fillRect/>
            </a:stretch>
          </p:blipFill>
          <p:spPr bwMode="auto">
            <a:xfrm>
              <a:off x="2034871" y="3513814"/>
              <a:ext cx="524786" cy="524786"/>
            </a:xfrm>
            <a:prstGeom prst="rect">
              <a:avLst/>
            </a:prstGeom>
            <a:grpFill/>
            <a:ln w="25400">
              <a:solidFill>
                <a:schemeClr val="accent4">
                  <a:lumMod val="90000"/>
                </a:schemeClr>
              </a:solidFill>
              <a:miter lim="800000"/>
              <a:headEnd/>
              <a:tailEnd/>
            </a:ln>
          </p:spPr>
        </p:pic>
        <p:pic>
          <p:nvPicPr>
            <p:cNvPr id="33" name="Picture 27" descr="LOC.JPG">
              <a:extLst>
                <a:ext uri="{FF2B5EF4-FFF2-40B4-BE49-F238E27FC236}">
                  <a16:creationId xmlns:a16="http://schemas.microsoft.com/office/drawing/2014/main" id="{0E3E1AE6-EBC4-4975-9027-3372C5F8204E}"/>
                </a:ext>
              </a:extLst>
            </p:cNvPr>
            <p:cNvPicPr>
              <a:picLocks noChangeAspect="1"/>
            </p:cNvPicPr>
            <p:nvPr/>
          </p:nvPicPr>
          <p:blipFill>
            <a:blip r:embed="rId25"/>
            <a:srcRect/>
            <a:stretch>
              <a:fillRect/>
            </a:stretch>
          </p:blipFill>
          <p:spPr bwMode="auto">
            <a:xfrm>
              <a:off x="7225083" y="4885414"/>
              <a:ext cx="524786" cy="524786"/>
            </a:xfrm>
            <a:prstGeom prst="rect">
              <a:avLst/>
            </a:prstGeom>
            <a:grpFill/>
            <a:ln w="25400">
              <a:solidFill>
                <a:schemeClr val="accent4">
                  <a:lumMod val="90000"/>
                </a:schemeClr>
              </a:solidFill>
              <a:miter lim="800000"/>
              <a:headEnd/>
              <a:tailEnd/>
            </a:ln>
          </p:spPr>
        </p:pic>
        <p:pic>
          <p:nvPicPr>
            <p:cNvPr id="34" name="Picture 28" descr="Museum&amp;LibraryServices.JPG">
              <a:extLst>
                <a:ext uri="{FF2B5EF4-FFF2-40B4-BE49-F238E27FC236}">
                  <a16:creationId xmlns:a16="http://schemas.microsoft.com/office/drawing/2014/main" id="{9D8B8BC3-7D45-4256-975B-26B8531073A1}"/>
                </a:ext>
              </a:extLst>
            </p:cNvPr>
            <p:cNvPicPr>
              <a:picLocks noChangeAspect="1"/>
            </p:cNvPicPr>
            <p:nvPr/>
          </p:nvPicPr>
          <p:blipFill>
            <a:blip r:embed="rId26"/>
            <a:srcRect/>
            <a:stretch>
              <a:fillRect/>
            </a:stretch>
          </p:blipFill>
          <p:spPr bwMode="auto">
            <a:xfrm>
              <a:off x="7225083" y="5571214"/>
              <a:ext cx="524786" cy="524786"/>
            </a:xfrm>
            <a:prstGeom prst="rect">
              <a:avLst/>
            </a:prstGeom>
            <a:grpFill/>
            <a:ln w="25400">
              <a:solidFill>
                <a:schemeClr val="accent4">
                  <a:lumMod val="90000"/>
                </a:schemeClr>
              </a:solidFill>
              <a:miter lim="800000"/>
              <a:headEnd/>
              <a:tailEnd/>
            </a:ln>
          </p:spPr>
        </p:pic>
        <p:pic>
          <p:nvPicPr>
            <p:cNvPr id="35" name="Picture 29" descr="NCS.JPG">
              <a:extLst>
                <a:ext uri="{FF2B5EF4-FFF2-40B4-BE49-F238E27FC236}">
                  <a16:creationId xmlns:a16="http://schemas.microsoft.com/office/drawing/2014/main" id="{6EED14C2-AEDC-487F-8DF9-572911C96EF3}"/>
                </a:ext>
              </a:extLst>
            </p:cNvPr>
            <p:cNvPicPr>
              <a:picLocks noChangeAspect="1"/>
            </p:cNvPicPr>
            <p:nvPr/>
          </p:nvPicPr>
          <p:blipFill>
            <a:blip r:embed="rId27"/>
            <a:srcRect/>
            <a:stretch>
              <a:fillRect/>
            </a:stretch>
          </p:blipFill>
          <p:spPr bwMode="auto">
            <a:xfrm>
              <a:off x="3513812" y="4885414"/>
              <a:ext cx="524786" cy="524786"/>
            </a:xfrm>
            <a:prstGeom prst="rect">
              <a:avLst/>
            </a:prstGeom>
            <a:grpFill/>
            <a:ln w="25400">
              <a:solidFill>
                <a:schemeClr val="accent4">
                  <a:lumMod val="90000"/>
                </a:schemeClr>
              </a:solidFill>
              <a:miter lim="800000"/>
              <a:headEnd/>
              <a:tailEnd/>
            </a:ln>
          </p:spPr>
        </p:pic>
        <p:pic>
          <p:nvPicPr>
            <p:cNvPr id="36" name="Picture 30" descr="NEA.JPG">
              <a:extLst>
                <a:ext uri="{FF2B5EF4-FFF2-40B4-BE49-F238E27FC236}">
                  <a16:creationId xmlns:a16="http://schemas.microsoft.com/office/drawing/2014/main" id="{0C27C14C-8253-417C-8965-FCAD6708CD0B}"/>
                </a:ext>
              </a:extLst>
            </p:cNvPr>
            <p:cNvPicPr>
              <a:picLocks noChangeAspect="1"/>
            </p:cNvPicPr>
            <p:nvPr/>
          </p:nvPicPr>
          <p:blipFill>
            <a:blip r:embed="rId28"/>
            <a:srcRect/>
            <a:stretch>
              <a:fillRect/>
            </a:stretch>
          </p:blipFill>
          <p:spPr bwMode="auto">
            <a:xfrm>
              <a:off x="6485607" y="4885414"/>
              <a:ext cx="524786" cy="524786"/>
            </a:xfrm>
            <a:prstGeom prst="rect">
              <a:avLst/>
            </a:prstGeom>
            <a:grpFill/>
            <a:ln w="25400">
              <a:solidFill>
                <a:schemeClr val="accent4">
                  <a:lumMod val="90000"/>
                </a:schemeClr>
              </a:solidFill>
              <a:miter lim="800000"/>
              <a:headEnd/>
              <a:tailEnd/>
            </a:ln>
          </p:spPr>
        </p:pic>
        <p:pic>
          <p:nvPicPr>
            <p:cNvPr id="37" name="Picture 31" descr="NEH.JPG">
              <a:extLst>
                <a:ext uri="{FF2B5EF4-FFF2-40B4-BE49-F238E27FC236}">
                  <a16:creationId xmlns:a16="http://schemas.microsoft.com/office/drawing/2014/main" id="{ABB9B8A4-D8A0-4086-B360-048F1DE515B3}"/>
                </a:ext>
              </a:extLst>
            </p:cNvPr>
            <p:cNvPicPr>
              <a:picLocks noChangeAspect="1"/>
            </p:cNvPicPr>
            <p:nvPr/>
          </p:nvPicPr>
          <p:blipFill>
            <a:blip r:embed="rId29"/>
            <a:srcRect/>
            <a:stretch>
              <a:fillRect/>
            </a:stretch>
          </p:blipFill>
          <p:spPr bwMode="auto">
            <a:xfrm>
              <a:off x="4992759" y="4199614"/>
              <a:ext cx="524786" cy="524786"/>
            </a:xfrm>
            <a:prstGeom prst="rect">
              <a:avLst/>
            </a:prstGeom>
            <a:grpFill/>
            <a:ln w="25400">
              <a:solidFill>
                <a:schemeClr val="accent4">
                  <a:lumMod val="90000"/>
                </a:schemeClr>
              </a:solidFill>
              <a:miter lim="800000"/>
              <a:headEnd/>
              <a:tailEnd/>
            </a:ln>
          </p:spPr>
        </p:pic>
        <p:pic>
          <p:nvPicPr>
            <p:cNvPr id="38" name="Picture 32" descr="NRC.JPG">
              <a:extLst>
                <a:ext uri="{FF2B5EF4-FFF2-40B4-BE49-F238E27FC236}">
                  <a16:creationId xmlns:a16="http://schemas.microsoft.com/office/drawing/2014/main" id="{B419015C-B2E4-4652-9309-58C5A8D6D1E0}"/>
                </a:ext>
              </a:extLst>
            </p:cNvPr>
            <p:cNvPicPr>
              <a:picLocks noChangeAspect="1"/>
            </p:cNvPicPr>
            <p:nvPr/>
          </p:nvPicPr>
          <p:blipFill>
            <a:blip r:embed="rId30"/>
            <a:srcRect/>
            <a:stretch>
              <a:fillRect/>
            </a:stretch>
          </p:blipFill>
          <p:spPr bwMode="auto">
            <a:xfrm>
              <a:off x="5746136" y="4199614"/>
              <a:ext cx="524786" cy="524786"/>
            </a:xfrm>
            <a:prstGeom prst="rect">
              <a:avLst/>
            </a:prstGeom>
            <a:grpFill/>
            <a:ln w="25400">
              <a:solidFill>
                <a:schemeClr val="accent4">
                  <a:lumMod val="90000"/>
                </a:schemeClr>
              </a:solidFill>
              <a:miter lim="800000"/>
              <a:headEnd/>
              <a:tailEnd/>
            </a:ln>
          </p:spPr>
        </p:pic>
        <p:pic>
          <p:nvPicPr>
            <p:cNvPr id="39" name="Picture 33" descr="NVOAD.JPG">
              <a:extLst>
                <a:ext uri="{FF2B5EF4-FFF2-40B4-BE49-F238E27FC236}">
                  <a16:creationId xmlns:a16="http://schemas.microsoft.com/office/drawing/2014/main" id="{849ADB3B-936B-4F0F-B9F8-4E63419AF27B}"/>
                </a:ext>
              </a:extLst>
            </p:cNvPr>
            <p:cNvPicPr>
              <a:picLocks noChangeAspect="1"/>
            </p:cNvPicPr>
            <p:nvPr/>
          </p:nvPicPr>
          <p:blipFill>
            <a:blip r:embed="rId31"/>
            <a:srcRect/>
            <a:stretch>
              <a:fillRect/>
            </a:stretch>
          </p:blipFill>
          <p:spPr bwMode="auto">
            <a:xfrm>
              <a:off x="6485607" y="5571214"/>
              <a:ext cx="524786" cy="524786"/>
            </a:xfrm>
            <a:prstGeom prst="rect">
              <a:avLst/>
            </a:prstGeom>
            <a:grpFill/>
            <a:ln w="25400">
              <a:solidFill>
                <a:schemeClr val="accent4">
                  <a:lumMod val="90000"/>
                </a:schemeClr>
              </a:solidFill>
              <a:miter lim="800000"/>
              <a:headEnd/>
              <a:tailEnd/>
            </a:ln>
          </p:spPr>
        </p:pic>
        <p:pic>
          <p:nvPicPr>
            <p:cNvPr id="40" name="Picture 34" descr="President.JPG">
              <a:extLst>
                <a:ext uri="{FF2B5EF4-FFF2-40B4-BE49-F238E27FC236}">
                  <a16:creationId xmlns:a16="http://schemas.microsoft.com/office/drawing/2014/main" id="{81206950-702B-476D-877C-786F7FECCE22}"/>
                </a:ext>
              </a:extLst>
            </p:cNvPr>
            <p:cNvPicPr>
              <a:picLocks noChangeAspect="1"/>
            </p:cNvPicPr>
            <p:nvPr/>
          </p:nvPicPr>
          <p:blipFill>
            <a:blip r:embed="rId32"/>
            <a:srcRect/>
            <a:stretch>
              <a:fillRect/>
            </a:stretch>
          </p:blipFill>
          <p:spPr bwMode="auto">
            <a:xfrm>
              <a:off x="2774341" y="4885414"/>
              <a:ext cx="524786" cy="524786"/>
            </a:xfrm>
            <a:prstGeom prst="rect">
              <a:avLst/>
            </a:prstGeom>
            <a:grpFill/>
            <a:ln w="25400">
              <a:solidFill>
                <a:schemeClr val="accent4">
                  <a:lumMod val="90000"/>
                </a:schemeClr>
              </a:solidFill>
              <a:miter lim="800000"/>
              <a:headEnd/>
              <a:tailEnd/>
            </a:ln>
          </p:spPr>
        </p:pic>
        <p:pic>
          <p:nvPicPr>
            <p:cNvPr id="41" name="Picture 35" descr="SBA.JPG">
              <a:extLst>
                <a:ext uri="{FF2B5EF4-FFF2-40B4-BE49-F238E27FC236}">
                  <a16:creationId xmlns:a16="http://schemas.microsoft.com/office/drawing/2014/main" id="{D978CC2B-223C-49EE-816C-A9B236F6D9EA}"/>
                </a:ext>
              </a:extLst>
            </p:cNvPr>
            <p:cNvPicPr>
              <a:picLocks noChangeAspect="1"/>
            </p:cNvPicPr>
            <p:nvPr/>
          </p:nvPicPr>
          <p:blipFill>
            <a:blip r:embed="rId33"/>
            <a:srcRect/>
            <a:stretch>
              <a:fillRect/>
            </a:stretch>
          </p:blipFill>
          <p:spPr bwMode="auto">
            <a:xfrm>
              <a:off x="4992759" y="4885414"/>
              <a:ext cx="524786" cy="524786"/>
            </a:xfrm>
            <a:prstGeom prst="rect">
              <a:avLst/>
            </a:prstGeom>
            <a:grpFill/>
            <a:ln w="25400">
              <a:solidFill>
                <a:schemeClr val="accent4">
                  <a:lumMod val="90000"/>
                </a:schemeClr>
              </a:solidFill>
              <a:miter lim="800000"/>
              <a:headEnd/>
              <a:tailEnd/>
            </a:ln>
          </p:spPr>
        </p:pic>
        <p:pic>
          <p:nvPicPr>
            <p:cNvPr id="42" name="Picture 36" descr="Treasury.JPG">
              <a:extLst>
                <a:ext uri="{FF2B5EF4-FFF2-40B4-BE49-F238E27FC236}">
                  <a16:creationId xmlns:a16="http://schemas.microsoft.com/office/drawing/2014/main" id="{A557574A-37BD-4EA8-BC62-E93F44C576A6}"/>
                </a:ext>
              </a:extLst>
            </p:cNvPr>
            <p:cNvPicPr>
              <a:picLocks noChangeAspect="1"/>
            </p:cNvPicPr>
            <p:nvPr/>
          </p:nvPicPr>
          <p:blipFill>
            <a:blip r:embed="rId34"/>
            <a:srcRect/>
            <a:stretch>
              <a:fillRect/>
            </a:stretch>
          </p:blipFill>
          <p:spPr bwMode="auto">
            <a:xfrm>
              <a:off x="4992759" y="3513814"/>
              <a:ext cx="524786" cy="524786"/>
            </a:xfrm>
            <a:prstGeom prst="rect">
              <a:avLst/>
            </a:prstGeom>
            <a:grpFill/>
            <a:ln w="25400">
              <a:solidFill>
                <a:schemeClr val="accent4">
                  <a:lumMod val="90000"/>
                </a:schemeClr>
              </a:solidFill>
              <a:miter lim="800000"/>
              <a:headEnd/>
              <a:tailEnd/>
            </a:ln>
          </p:spPr>
        </p:pic>
        <p:pic>
          <p:nvPicPr>
            <p:cNvPr id="43" name="Picture 37" descr="TVA.JPG">
              <a:extLst>
                <a:ext uri="{FF2B5EF4-FFF2-40B4-BE49-F238E27FC236}">
                  <a16:creationId xmlns:a16="http://schemas.microsoft.com/office/drawing/2014/main" id="{86C81274-239B-4AB5-B91C-E56AE3260E1E}"/>
                </a:ext>
              </a:extLst>
            </p:cNvPr>
            <p:cNvPicPr>
              <a:picLocks noChangeAspect="1"/>
            </p:cNvPicPr>
            <p:nvPr/>
          </p:nvPicPr>
          <p:blipFill>
            <a:blip r:embed="rId35"/>
            <a:srcRect/>
            <a:stretch>
              <a:fillRect/>
            </a:stretch>
          </p:blipFill>
          <p:spPr bwMode="auto">
            <a:xfrm>
              <a:off x="1295400" y="5571214"/>
              <a:ext cx="524786" cy="524786"/>
            </a:xfrm>
            <a:prstGeom prst="rect">
              <a:avLst/>
            </a:prstGeom>
            <a:grpFill/>
            <a:ln w="25400">
              <a:solidFill>
                <a:schemeClr val="accent4">
                  <a:lumMod val="90000"/>
                </a:schemeClr>
              </a:solidFill>
              <a:miter lim="800000"/>
              <a:headEnd/>
              <a:tailEnd/>
            </a:ln>
          </p:spPr>
        </p:pic>
        <p:pic>
          <p:nvPicPr>
            <p:cNvPr id="44" name="Picture 38" descr="USAccessBoard.JPG">
              <a:extLst>
                <a:ext uri="{FF2B5EF4-FFF2-40B4-BE49-F238E27FC236}">
                  <a16:creationId xmlns:a16="http://schemas.microsoft.com/office/drawing/2014/main" id="{1267C3EA-18FC-4500-9639-6D0A617E4A88}"/>
                </a:ext>
              </a:extLst>
            </p:cNvPr>
            <p:cNvPicPr>
              <a:picLocks noChangeAspect="1"/>
            </p:cNvPicPr>
            <p:nvPr/>
          </p:nvPicPr>
          <p:blipFill>
            <a:blip r:embed="rId36"/>
            <a:srcRect/>
            <a:stretch>
              <a:fillRect/>
            </a:stretch>
          </p:blipFill>
          <p:spPr bwMode="auto">
            <a:xfrm>
              <a:off x="1295400" y="4885414"/>
              <a:ext cx="524786" cy="524786"/>
            </a:xfrm>
            <a:prstGeom prst="rect">
              <a:avLst/>
            </a:prstGeom>
            <a:grpFill/>
            <a:ln w="25400">
              <a:solidFill>
                <a:schemeClr val="accent4">
                  <a:lumMod val="90000"/>
                </a:schemeClr>
              </a:solidFill>
              <a:miter lim="800000"/>
              <a:headEnd/>
              <a:tailEnd/>
            </a:ln>
          </p:spPr>
        </p:pic>
        <p:pic>
          <p:nvPicPr>
            <p:cNvPr id="45" name="Picture 39" descr="USACE.JPG">
              <a:extLst>
                <a:ext uri="{FF2B5EF4-FFF2-40B4-BE49-F238E27FC236}">
                  <a16:creationId xmlns:a16="http://schemas.microsoft.com/office/drawing/2014/main" id="{4E6CA22F-D25A-4B99-9D59-182DDC86931C}"/>
                </a:ext>
              </a:extLst>
            </p:cNvPr>
            <p:cNvPicPr>
              <a:picLocks noChangeAspect="1"/>
            </p:cNvPicPr>
            <p:nvPr/>
          </p:nvPicPr>
          <p:blipFill>
            <a:blip r:embed="rId37"/>
            <a:srcRect/>
            <a:stretch>
              <a:fillRect/>
            </a:stretch>
          </p:blipFill>
          <p:spPr bwMode="auto">
            <a:xfrm>
              <a:off x="3513812" y="5571214"/>
              <a:ext cx="524786" cy="524786"/>
            </a:xfrm>
            <a:prstGeom prst="rect">
              <a:avLst/>
            </a:prstGeom>
            <a:grpFill/>
            <a:ln w="25400">
              <a:solidFill>
                <a:schemeClr val="accent4">
                  <a:lumMod val="90000"/>
                </a:schemeClr>
              </a:solidFill>
              <a:miter lim="800000"/>
              <a:headEnd/>
              <a:tailEnd/>
            </a:ln>
          </p:spPr>
        </p:pic>
        <p:pic>
          <p:nvPicPr>
            <p:cNvPr id="46" name="Picture 40" descr="USDA.JPG">
              <a:extLst>
                <a:ext uri="{FF2B5EF4-FFF2-40B4-BE49-F238E27FC236}">
                  <a16:creationId xmlns:a16="http://schemas.microsoft.com/office/drawing/2014/main" id="{4E02C808-40B1-4571-B6A5-081D5242ECF6}"/>
                </a:ext>
              </a:extLst>
            </p:cNvPr>
            <p:cNvPicPr>
              <a:picLocks noChangeAspect="1"/>
            </p:cNvPicPr>
            <p:nvPr/>
          </p:nvPicPr>
          <p:blipFill>
            <a:blip r:embed="rId38"/>
            <a:srcRect/>
            <a:stretch>
              <a:fillRect/>
            </a:stretch>
          </p:blipFill>
          <p:spPr bwMode="auto">
            <a:xfrm>
              <a:off x="4253283" y="4885414"/>
              <a:ext cx="524786" cy="524786"/>
            </a:xfrm>
            <a:prstGeom prst="rect">
              <a:avLst/>
            </a:prstGeom>
            <a:grpFill/>
            <a:ln w="25400">
              <a:solidFill>
                <a:schemeClr val="accent4">
                  <a:lumMod val="90000"/>
                </a:schemeClr>
              </a:solidFill>
              <a:miter lim="800000"/>
              <a:headEnd/>
              <a:tailEnd/>
            </a:ln>
          </p:spPr>
        </p:pic>
        <p:pic>
          <p:nvPicPr>
            <p:cNvPr id="47" name="Picture 41" descr="USGS.JPG">
              <a:extLst>
                <a:ext uri="{FF2B5EF4-FFF2-40B4-BE49-F238E27FC236}">
                  <a16:creationId xmlns:a16="http://schemas.microsoft.com/office/drawing/2014/main" id="{FB4B6383-3E18-42C4-B19B-A796D41EE963}"/>
                </a:ext>
              </a:extLst>
            </p:cNvPr>
            <p:cNvPicPr>
              <a:picLocks noChangeAspect="1"/>
            </p:cNvPicPr>
            <p:nvPr/>
          </p:nvPicPr>
          <p:blipFill>
            <a:blip r:embed="rId39"/>
            <a:srcRect/>
            <a:stretch>
              <a:fillRect/>
            </a:stretch>
          </p:blipFill>
          <p:spPr bwMode="auto">
            <a:xfrm>
              <a:off x="2774341" y="5571214"/>
              <a:ext cx="524786" cy="524786"/>
            </a:xfrm>
            <a:prstGeom prst="rect">
              <a:avLst/>
            </a:prstGeom>
            <a:grpFill/>
            <a:ln w="25400">
              <a:solidFill>
                <a:schemeClr val="accent4">
                  <a:lumMod val="90000"/>
                </a:schemeClr>
              </a:solidFill>
              <a:miter lim="800000"/>
              <a:headEnd/>
              <a:tailEnd/>
            </a:ln>
          </p:spPr>
        </p:pic>
      </p:grpSp>
      <p:sp>
        <p:nvSpPr>
          <p:cNvPr id="6" name="Slide Number Placeholder 5">
            <a:extLst>
              <a:ext uri="{FF2B5EF4-FFF2-40B4-BE49-F238E27FC236}">
                <a16:creationId xmlns:a16="http://schemas.microsoft.com/office/drawing/2014/main" id="{4200785C-BA8D-4C61-99B5-983F71FEB9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8C1C67-311F-46A4-A7BF-D0CBB4AFF5CA}" type="slidenum">
              <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760114273"/>
      </p:ext>
    </p:extLst>
  </p:cSld>
  <p:clrMapOvr>
    <a:masterClrMapping/>
  </p:clrMapOvr>
  <p:transition spd="slow" advClick="0" advTm="295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975ECC-B4D6-4CA6-B0F7-968584D7988B}"/>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2531"/>
          <a:stretch/>
        </p:blipFill>
        <p:spPr>
          <a:xfrm>
            <a:off x="0" y="0"/>
            <a:ext cx="12192000" cy="1351385"/>
          </a:xfrm>
          <a:prstGeom prst="rect">
            <a:avLst/>
          </a:prstGeom>
        </p:spPr>
      </p:pic>
      <p:sp>
        <p:nvSpPr>
          <p:cNvPr id="2" name="Title 1">
            <a:extLst>
              <a:ext uri="{FF2B5EF4-FFF2-40B4-BE49-F238E27FC236}">
                <a16:creationId xmlns:a16="http://schemas.microsoft.com/office/drawing/2014/main" id="{0EAE3B37-204A-41A3-B555-F052C9D054C6}"/>
              </a:ext>
            </a:extLst>
          </p:cNvPr>
          <p:cNvSpPr>
            <a:spLocks noGrp="1"/>
          </p:cNvSpPr>
          <p:nvPr>
            <p:ph type="title"/>
          </p:nvPr>
        </p:nvSpPr>
        <p:spPr>
          <a:xfrm>
            <a:off x="838200" y="246773"/>
            <a:ext cx="10515600" cy="1089191"/>
          </a:xfrm>
        </p:spPr>
        <p:txBody>
          <a:bodyPr/>
          <a:lstStyle/>
          <a:p>
            <a:pPr algn="ctr"/>
            <a:r>
              <a:rPr lang="en-US" b="1" dirty="0">
                <a:solidFill>
                  <a:schemeClr val="bg1"/>
                </a:solidFill>
              </a:rPr>
              <a:t>Federal Coordinating Agencies</a:t>
            </a:r>
          </a:p>
        </p:txBody>
      </p:sp>
      <p:graphicFrame>
        <p:nvGraphicFramePr>
          <p:cNvPr id="13" name="Content Placeholder 4">
            <a:extLst>
              <a:ext uri="{FF2B5EF4-FFF2-40B4-BE49-F238E27FC236}">
                <a16:creationId xmlns:a16="http://schemas.microsoft.com/office/drawing/2014/main" id="{4D2E4BBA-46F8-4929-B578-BB910180D2B3}"/>
              </a:ext>
            </a:extLst>
          </p:cNvPr>
          <p:cNvGraphicFramePr>
            <a:graphicFrameLocks/>
          </p:cNvGraphicFramePr>
          <p:nvPr>
            <p:extLst>
              <p:ext uri="{D42A27DB-BD31-4B8C-83A1-F6EECF244321}">
                <p14:modId xmlns:p14="http://schemas.microsoft.com/office/powerpoint/2010/main" val="115609437"/>
              </p:ext>
            </p:extLst>
          </p:nvPr>
        </p:nvGraphicFramePr>
        <p:xfrm>
          <a:off x="907073" y="1430386"/>
          <a:ext cx="9024602" cy="4236720"/>
        </p:xfrm>
        <a:graphic>
          <a:graphicData uri="http://schemas.openxmlformats.org/drawingml/2006/table">
            <a:tbl>
              <a:tblPr firstRow="1" bandRow="1">
                <a:tableStyleId>{B301B821-A1FF-4177-AEE7-76D212191A09}</a:tableStyleId>
              </a:tblPr>
              <a:tblGrid>
                <a:gridCol w="4566016">
                  <a:extLst>
                    <a:ext uri="{9D8B030D-6E8A-4147-A177-3AD203B41FA5}">
                      <a16:colId xmlns:a16="http://schemas.microsoft.com/office/drawing/2014/main" val="20000"/>
                    </a:ext>
                  </a:extLst>
                </a:gridCol>
                <a:gridCol w="4458586">
                  <a:extLst>
                    <a:ext uri="{9D8B030D-6E8A-4147-A177-3AD203B41FA5}">
                      <a16:colId xmlns:a16="http://schemas.microsoft.com/office/drawing/2014/main" val="20001"/>
                    </a:ext>
                  </a:extLst>
                </a:gridCol>
              </a:tblGrid>
              <a:tr h="579120">
                <a:tc>
                  <a:txBody>
                    <a:bodyPr/>
                    <a:lstStyle/>
                    <a:p>
                      <a:pPr algn="ctr"/>
                      <a:r>
                        <a:rPr lang="en-US" sz="2000">
                          <a:latin typeface="+mj-lt"/>
                        </a:rPr>
                        <a:t> 6 Recovery Support Functions (RSFs)</a:t>
                      </a:r>
                      <a:endParaRPr lang="en-US" sz="2000" b="1">
                        <a:solidFill>
                          <a:schemeClr val="bg1"/>
                        </a:solidFill>
                        <a:latin typeface="+mj-lt"/>
                        <a:cs typeface="Calibri" panose="020F0502020204030204" pitchFamily="34" charset="0"/>
                      </a:endParaRPr>
                    </a:p>
                  </a:txBody>
                  <a:tcPr marL="90428" marR="90428" anchor="ctr">
                    <a:solidFill>
                      <a:schemeClr val="accent1">
                        <a:lumMod val="50000"/>
                      </a:schemeClr>
                    </a:solidFill>
                  </a:tcPr>
                </a:tc>
                <a:tc>
                  <a:txBody>
                    <a:bodyPr/>
                    <a:lstStyle/>
                    <a:p>
                      <a:pPr algn="ctr"/>
                      <a:r>
                        <a:rPr lang="en-US" sz="2000">
                          <a:latin typeface="+mj-lt"/>
                        </a:rPr>
                        <a:t>Coordinating</a:t>
                      </a:r>
                      <a:r>
                        <a:rPr lang="en-US" sz="2000" baseline="0">
                          <a:latin typeface="+mj-lt"/>
                        </a:rPr>
                        <a:t> Agencies</a:t>
                      </a:r>
                      <a:endParaRPr lang="en-US" sz="2000" b="1">
                        <a:solidFill>
                          <a:schemeClr val="bg1"/>
                        </a:solidFill>
                        <a:latin typeface="+mj-lt"/>
                        <a:cs typeface="Calibri" panose="020F0502020204030204" pitchFamily="34" charset="0"/>
                      </a:endParaRPr>
                    </a:p>
                  </a:txBody>
                  <a:tcPr marL="90428" marR="90428" anchor="ctr">
                    <a:solidFill>
                      <a:schemeClr val="accent1">
                        <a:lumMod val="50000"/>
                      </a:schemeClr>
                    </a:solidFill>
                  </a:tcPr>
                </a:tc>
                <a:extLst>
                  <a:ext uri="{0D108BD9-81ED-4DB2-BD59-A6C34878D82A}">
                    <a16:rowId xmlns:a16="http://schemas.microsoft.com/office/drawing/2014/main" val="10000"/>
                  </a:ext>
                </a:extLst>
              </a:tr>
              <a:tr h="579120">
                <a:tc>
                  <a:txBody>
                    <a:bodyPr/>
                    <a:lstStyle/>
                    <a:p>
                      <a:r>
                        <a:rPr lang="en-US" sz="1800" b="0" dirty="0">
                          <a:latin typeface="+mj-lt"/>
                        </a:rPr>
                        <a:t>Economic Recovery</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a:latin typeface="+mj-lt"/>
                        </a:rPr>
                        <a:t>Dept. of Commerce / Economic Development Administration (EDA)</a:t>
                      </a:r>
                      <a:endParaRPr lang="en-US" sz="1800" b="1">
                        <a:latin typeface="+mj-lt"/>
                        <a:cs typeface="Calibri" panose="020F0502020204030204" pitchFamily="34" charset="0"/>
                      </a:endParaRPr>
                    </a:p>
                  </a:txBody>
                  <a:tcPr marL="90428" marR="90428" anchor="ctr"/>
                </a:tc>
                <a:extLst>
                  <a:ext uri="{0D108BD9-81ED-4DB2-BD59-A6C34878D82A}">
                    <a16:rowId xmlns:a16="http://schemas.microsoft.com/office/drawing/2014/main" val="10001"/>
                  </a:ext>
                </a:extLst>
              </a:tr>
              <a:tr h="579120">
                <a:tc>
                  <a:txBody>
                    <a:bodyPr/>
                    <a:lstStyle/>
                    <a:p>
                      <a:r>
                        <a:rPr lang="en-US" sz="1800" b="0" dirty="0">
                          <a:latin typeface="+mj-lt"/>
                        </a:rPr>
                        <a:t>Health and Social</a:t>
                      </a:r>
                      <a:r>
                        <a:rPr lang="en-US" sz="1800" b="0" baseline="0" dirty="0">
                          <a:latin typeface="+mj-lt"/>
                        </a:rPr>
                        <a:t> Services (HSS)</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a:latin typeface="+mj-lt"/>
                        </a:rPr>
                        <a:t>Dept. of Health</a:t>
                      </a:r>
                      <a:r>
                        <a:rPr lang="en-US" sz="1800" b="1" baseline="0">
                          <a:latin typeface="+mj-lt"/>
                        </a:rPr>
                        <a:t> and Human Services (HHS)</a:t>
                      </a:r>
                      <a:endParaRPr lang="en-US" sz="1800" b="1">
                        <a:latin typeface="+mj-lt"/>
                        <a:cs typeface="Calibri" panose="020F0502020204030204" pitchFamily="34" charset="0"/>
                      </a:endParaRPr>
                    </a:p>
                  </a:txBody>
                  <a:tcPr marL="90428" marR="90428" anchor="ctr"/>
                </a:tc>
                <a:extLst>
                  <a:ext uri="{0D108BD9-81ED-4DB2-BD59-A6C34878D82A}">
                    <a16:rowId xmlns:a16="http://schemas.microsoft.com/office/drawing/2014/main" val="10002"/>
                  </a:ext>
                </a:extLst>
              </a:tr>
              <a:tr h="579120">
                <a:tc>
                  <a:txBody>
                    <a:bodyPr/>
                    <a:lstStyle/>
                    <a:p>
                      <a:r>
                        <a:rPr lang="en-US" sz="1800" b="0" dirty="0">
                          <a:latin typeface="+mj-lt"/>
                        </a:rPr>
                        <a:t>Housing</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a:latin typeface="+mj-lt"/>
                        </a:rPr>
                        <a:t>Dept. of Housing and Urban Development (HUD)</a:t>
                      </a:r>
                      <a:endParaRPr lang="en-US" sz="1800" b="1">
                        <a:latin typeface="+mj-lt"/>
                        <a:cs typeface="Calibri" panose="020F0502020204030204" pitchFamily="34" charset="0"/>
                      </a:endParaRPr>
                    </a:p>
                  </a:txBody>
                  <a:tcPr marL="90428" marR="90428" anchor="ctr"/>
                </a:tc>
                <a:extLst>
                  <a:ext uri="{0D108BD9-81ED-4DB2-BD59-A6C34878D82A}">
                    <a16:rowId xmlns:a16="http://schemas.microsoft.com/office/drawing/2014/main" val="10003"/>
                  </a:ext>
                </a:extLst>
              </a:tr>
              <a:tr h="579120">
                <a:tc>
                  <a:txBody>
                    <a:bodyPr/>
                    <a:lstStyle/>
                    <a:p>
                      <a:r>
                        <a:rPr lang="en-US" sz="1800" b="0" dirty="0">
                          <a:latin typeface="+mj-lt"/>
                        </a:rPr>
                        <a:t>Infrastructure Systems</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a:latin typeface="+mj-lt"/>
                        </a:rPr>
                        <a:t>Dept. of Defense / Army</a:t>
                      </a:r>
                      <a:r>
                        <a:rPr lang="en-US" sz="1800" b="1" baseline="0">
                          <a:latin typeface="+mj-lt"/>
                        </a:rPr>
                        <a:t> Corps of Engineers (USACE)</a:t>
                      </a:r>
                      <a:endParaRPr lang="en-US" sz="1800" b="1">
                        <a:latin typeface="+mj-lt"/>
                        <a:cs typeface="Calibri" panose="020F0502020204030204" pitchFamily="34" charset="0"/>
                      </a:endParaRPr>
                    </a:p>
                  </a:txBody>
                  <a:tcPr marL="90428" marR="90428" anchor="ctr"/>
                </a:tc>
                <a:extLst>
                  <a:ext uri="{0D108BD9-81ED-4DB2-BD59-A6C34878D82A}">
                    <a16:rowId xmlns:a16="http://schemas.microsoft.com/office/drawing/2014/main" val="10004"/>
                  </a:ext>
                </a:extLst>
              </a:tr>
              <a:tr h="579120">
                <a:tc>
                  <a:txBody>
                    <a:bodyPr/>
                    <a:lstStyle/>
                    <a:p>
                      <a:r>
                        <a:rPr lang="en-US" sz="1800" b="0" dirty="0">
                          <a:latin typeface="+mj-lt"/>
                        </a:rPr>
                        <a:t>Natural and Cultural Resources (NCR)</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a:latin typeface="+mj-lt"/>
                        </a:rPr>
                        <a:t>Dept. of the Interior (DOI)</a:t>
                      </a:r>
                      <a:endParaRPr lang="en-US" sz="1800" b="1">
                        <a:latin typeface="+mj-lt"/>
                        <a:cs typeface="Calibri" panose="020F0502020204030204" pitchFamily="34" charset="0"/>
                      </a:endParaRPr>
                    </a:p>
                  </a:txBody>
                  <a:tcPr marL="90428" marR="90428" anchor="ctr"/>
                </a:tc>
                <a:extLst>
                  <a:ext uri="{0D108BD9-81ED-4DB2-BD59-A6C34878D82A}">
                    <a16:rowId xmlns:a16="http://schemas.microsoft.com/office/drawing/2014/main" val="10005"/>
                  </a:ext>
                </a:extLst>
              </a:tr>
              <a:tr h="579120">
                <a:tc>
                  <a:txBody>
                    <a:bodyPr/>
                    <a:lstStyle/>
                    <a:p>
                      <a:r>
                        <a:rPr lang="en-US" sz="1800" b="0" dirty="0">
                          <a:latin typeface="+mj-lt"/>
                        </a:rPr>
                        <a:t>Community</a:t>
                      </a:r>
                      <a:r>
                        <a:rPr lang="en-US" sz="1800" b="0" baseline="0" dirty="0">
                          <a:latin typeface="+mj-lt"/>
                        </a:rPr>
                        <a:t> Assistance (CA)</a:t>
                      </a:r>
                      <a:endParaRPr lang="en-US" sz="1800" b="0" dirty="0">
                        <a:solidFill>
                          <a:schemeClr val="bg1"/>
                        </a:solidFill>
                        <a:latin typeface="+mj-lt"/>
                        <a:cs typeface="Calibri" panose="020F0502020204030204" pitchFamily="34" charset="0"/>
                      </a:endParaRPr>
                    </a:p>
                  </a:txBody>
                  <a:tcPr marL="90428" marR="90428" anchor="ctr"/>
                </a:tc>
                <a:tc>
                  <a:txBody>
                    <a:bodyPr/>
                    <a:lstStyle/>
                    <a:p>
                      <a:r>
                        <a:rPr lang="en-US" sz="1800" b="1" dirty="0">
                          <a:latin typeface="+mj-lt"/>
                        </a:rPr>
                        <a:t>Dept.</a:t>
                      </a:r>
                      <a:r>
                        <a:rPr lang="en-US" sz="1800" b="1" baseline="0" dirty="0">
                          <a:latin typeface="+mj-lt"/>
                        </a:rPr>
                        <a:t> of Homeland Security</a:t>
                      </a:r>
                      <a:r>
                        <a:rPr lang="en-US" sz="1800" b="1" dirty="0">
                          <a:latin typeface="+mj-lt"/>
                        </a:rPr>
                        <a:t> / FEMA</a:t>
                      </a:r>
                    </a:p>
                  </a:txBody>
                  <a:tcPr marL="90428" marR="90428" anchor="ctr"/>
                </a:tc>
                <a:extLst>
                  <a:ext uri="{0D108BD9-81ED-4DB2-BD59-A6C34878D82A}">
                    <a16:rowId xmlns:a16="http://schemas.microsoft.com/office/drawing/2014/main" val="10006"/>
                  </a:ext>
                </a:extLst>
              </a:tr>
            </a:tbl>
          </a:graphicData>
        </a:graphic>
      </p:graphicFrame>
      <p:grpSp>
        <p:nvGrpSpPr>
          <p:cNvPr id="5" name="Group 4">
            <a:extLst>
              <a:ext uri="{FF2B5EF4-FFF2-40B4-BE49-F238E27FC236}">
                <a16:creationId xmlns:a16="http://schemas.microsoft.com/office/drawing/2014/main" id="{CEBD6B73-5391-4F81-854B-415ECC5267A1}"/>
              </a:ext>
            </a:extLst>
          </p:cNvPr>
          <p:cNvGrpSpPr/>
          <p:nvPr/>
        </p:nvGrpSpPr>
        <p:grpSpPr>
          <a:xfrm>
            <a:off x="2560871" y="5727594"/>
            <a:ext cx="6611709" cy="1020763"/>
            <a:chOff x="845327" y="4966113"/>
            <a:chExt cx="9516874" cy="1568614"/>
          </a:xfrm>
        </p:grpSpPr>
        <p:pic>
          <p:nvPicPr>
            <p:cNvPr id="6" name="Picture 5">
              <a:extLst>
                <a:ext uri="{FF2B5EF4-FFF2-40B4-BE49-F238E27FC236}">
                  <a16:creationId xmlns:a16="http://schemas.microsoft.com/office/drawing/2014/main" id="{F62F5457-9C00-45C5-9C46-7246E8407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700" y="4966113"/>
              <a:ext cx="1546662" cy="1565935"/>
            </a:xfrm>
            <a:prstGeom prst="rect">
              <a:avLst/>
            </a:prstGeom>
          </p:spPr>
        </p:pic>
        <p:pic>
          <p:nvPicPr>
            <p:cNvPr id="7" name="Picture 6">
              <a:extLst>
                <a:ext uri="{FF2B5EF4-FFF2-40B4-BE49-F238E27FC236}">
                  <a16:creationId xmlns:a16="http://schemas.microsoft.com/office/drawing/2014/main" id="{A8E8D0C5-9B6D-463E-95F7-9CD78723234C}"/>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 b="99400" l="1600" r="99600"/>
                      </a14:imgEffect>
                    </a14:imgLayer>
                  </a14:imgProps>
                </a:ext>
                <a:ext uri="{28A0092B-C50C-407E-A947-70E740481C1C}">
                  <a14:useLocalDpi xmlns:a14="http://schemas.microsoft.com/office/drawing/2010/main" val="0"/>
                </a:ext>
              </a:extLst>
            </a:blip>
            <a:stretch>
              <a:fillRect/>
            </a:stretch>
          </p:blipFill>
          <p:spPr>
            <a:xfrm>
              <a:off x="845327" y="4994562"/>
              <a:ext cx="1540164" cy="1540164"/>
            </a:xfrm>
            <a:prstGeom prst="rect">
              <a:avLst/>
            </a:prstGeom>
          </p:spPr>
        </p:pic>
        <p:pic>
          <p:nvPicPr>
            <p:cNvPr id="8" name="Picture 7">
              <a:extLst>
                <a:ext uri="{FF2B5EF4-FFF2-40B4-BE49-F238E27FC236}">
                  <a16:creationId xmlns:a16="http://schemas.microsoft.com/office/drawing/2014/main" id="{79B137BA-C6FA-41FC-B1A1-D384324B4CB1}"/>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252" b="100000" l="500" r="100000">
                          <a14:foregroundMark x1="22000" y1="50882" x2="22000" y2="50882"/>
                          <a14:foregroundMark x1="36250" y1="57431" x2="36250" y2="57431"/>
                          <a14:foregroundMark x1="54000" y1="54156" x2="54000" y2="54156"/>
                          <a14:foregroundMark x1="48750" y1="50630" x2="48750" y2="50630"/>
                          <a14:foregroundMark x1="50000" y1="32746" x2="50000" y2="32746"/>
                          <a14:foregroundMark x1="51000" y1="26448" x2="51000" y2="26448"/>
                          <a14:foregroundMark x1="56000" y1="26196" x2="56000" y2="26196"/>
                          <a14:foregroundMark x1="59750" y1="23929" x2="59750" y2="23929"/>
                          <a14:foregroundMark x1="54000" y1="64987" x2="54000" y2="64987"/>
                          <a14:foregroundMark x1="30500" y1="34509" x2="30500" y2="34509"/>
                          <a14:foregroundMark x1="51750" y1="18388" x2="51750" y2="18388"/>
                          <a14:foregroundMark x1="76750" y1="32746" x2="76750" y2="32746"/>
                          <a14:foregroundMark x1="81500" y1="50882" x2="81500" y2="50882"/>
                          <a14:foregroundMark x1="75000" y1="67003" x2="75000" y2="67003"/>
                          <a14:foregroundMark x1="68000" y1="79597" x2="68000" y2="79597"/>
                          <a14:foregroundMark x1="37750" y1="82116" x2="37750" y2="82116"/>
                          <a14:foregroundMark x1="24750" y1="71285" x2="23250" y2="71033"/>
                          <a14:foregroundMark x1="24000" y1="60705" x2="24000" y2="60705"/>
                          <a14:foregroundMark x1="27500" y1="57683" x2="27500" y2="57683"/>
                          <a14:foregroundMark x1="25250" y1="43325" x2="25250" y2="43325"/>
                          <a14:foregroundMark x1="22750" y1="36020" x2="22750" y2="36020"/>
                          <a14:foregroundMark x1="31500" y1="25693" x2="31500" y2="25693"/>
                          <a14:foregroundMark x1="38750" y1="28212" x2="38750" y2="28212"/>
                          <a14:foregroundMark x1="40500" y1="31990" x2="40500" y2="31990"/>
                          <a14:foregroundMark x1="49250" y1="21662" x2="49250" y2="21662"/>
                          <a14:foregroundMark x1="45000" y1="24685" x2="45000" y2="24685"/>
                          <a14:foregroundMark x1="41250" y1="23174" x2="41250" y2="23174"/>
                          <a14:foregroundMark x1="63250" y1="35264" x2="63250" y2="35264"/>
                          <a14:foregroundMark x1="68750" y1="28715" x2="68750" y2="28715"/>
                          <a14:foregroundMark x1="68500" y1="20403" x2="68500" y2="20403"/>
                          <a14:foregroundMark x1="57500" y1="16625" x2="57500" y2="16625"/>
                          <a14:foregroundMark x1="50750" y1="16373" x2="50750" y2="16373"/>
                          <a14:foregroundMark x1="46000" y1="16625" x2="46000" y2="16625"/>
                          <a14:foregroundMark x1="78750" y1="47355" x2="78750" y2="47355"/>
                        </a14:backgroundRemoval>
                      </a14:imgEffect>
                    </a14:imgLayer>
                  </a14:imgProps>
                </a:ext>
                <a:ext uri="{28A0092B-C50C-407E-A947-70E740481C1C}">
                  <a14:useLocalDpi xmlns:a14="http://schemas.microsoft.com/office/drawing/2010/main" val="0"/>
                </a:ext>
              </a:extLst>
            </a:blip>
            <a:stretch>
              <a:fillRect/>
            </a:stretch>
          </p:blipFill>
          <p:spPr>
            <a:xfrm>
              <a:off x="2476238" y="4994562"/>
              <a:ext cx="1551804" cy="1540165"/>
            </a:xfrm>
            <a:prstGeom prst="rect">
              <a:avLst/>
            </a:prstGeom>
          </p:spPr>
        </p:pic>
        <p:pic>
          <p:nvPicPr>
            <p:cNvPr id="9" name="Picture 8">
              <a:extLst>
                <a:ext uri="{FF2B5EF4-FFF2-40B4-BE49-F238E27FC236}">
                  <a16:creationId xmlns:a16="http://schemas.microsoft.com/office/drawing/2014/main" id="{6CF8612E-9FEB-4319-8F1B-07926230354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118789" y="4994562"/>
              <a:ext cx="1540164" cy="1540164"/>
            </a:xfrm>
            <a:prstGeom prst="rect">
              <a:avLst/>
            </a:prstGeom>
          </p:spPr>
        </p:pic>
        <p:pic>
          <p:nvPicPr>
            <p:cNvPr id="10" name="Picture 9">
              <a:extLst>
                <a:ext uri="{FF2B5EF4-FFF2-40B4-BE49-F238E27FC236}">
                  <a16:creationId xmlns:a16="http://schemas.microsoft.com/office/drawing/2014/main" id="{52240AB6-13C2-422B-B590-084A7192A937}"/>
                </a:ext>
              </a:extLst>
            </p:cNvPr>
            <p:cNvPicPr>
              <a:picLocks noChangeAspect="1"/>
            </p:cNvPicPr>
            <p:nvPr/>
          </p:nvPicPr>
          <p:blipFill rotWithShape="1">
            <a:blip r:embed="rId11">
              <a:extLst>
                <a:ext uri="{28A0092B-C50C-407E-A947-70E740481C1C}">
                  <a14:useLocalDpi xmlns:a14="http://schemas.microsoft.com/office/drawing/2010/main" val="0"/>
                </a:ext>
              </a:extLst>
            </a:blip>
            <a:srcRect l="9972" t="1848" r="9915" b="7292"/>
            <a:stretch/>
          </p:blipFill>
          <p:spPr>
            <a:xfrm>
              <a:off x="7387109" y="4966909"/>
              <a:ext cx="1380014" cy="1565139"/>
            </a:xfrm>
            <a:prstGeom prst="rect">
              <a:avLst/>
            </a:prstGeom>
          </p:spPr>
        </p:pic>
        <p:pic>
          <p:nvPicPr>
            <p:cNvPr id="11" name="Picture 10">
              <a:extLst>
                <a:ext uri="{FF2B5EF4-FFF2-40B4-BE49-F238E27FC236}">
                  <a16:creationId xmlns:a16="http://schemas.microsoft.com/office/drawing/2014/main" id="{C84AAC44-BF51-4C7F-968C-1DC1834442AE}"/>
                </a:ext>
              </a:extLst>
            </p:cNvPr>
            <p:cNvPicPr>
              <a:picLocks noChangeAspect="1"/>
            </p:cNvPicPr>
            <p:nvPr/>
          </p:nvPicPr>
          <p:blipFill>
            <a:blip r:embed="rId12" cstate="hqprint">
              <a:extLst>
                <a:ext uri="{BEBA8EAE-BF5A-486C-A8C5-ECC9F3942E4B}">
                  <a14:imgProps xmlns:a14="http://schemas.microsoft.com/office/drawing/2010/main">
                    <a14:imgLayer r:embed="rId13">
                      <a14:imgEffect>
                        <a14:backgroundRemoval t="0" b="100000" l="242" r="100000">
                          <a14:foregroundMark x1="19082" y1="18599" x2="19082" y2="18599"/>
                          <a14:foregroundMark x1="24155" y1="12560" x2="24155" y2="12560"/>
                          <a14:foregroundMark x1="26570" y1="11594" x2="26570" y2="11594"/>
                          <a14:foregroundMark x1="28019" y1="10145" x2="28019" y2="10145"/>
                          <a14:foregroundMark x1="36232" y1="7729" x2="36232" y2="7729"/>
                          <a14:foregroundMark x1="44686" y1="5072" x2="44686" y2="5072"/>
                          <a14:foregroundMark x1="53623" y1="5556" x2="53623" y2="5556"/>
                          <a14:foregroundMark x1="58454" y1="5797" x2="58454" y2="5797"/>
                          <a14:foregroundMark x1="65459" y1="7246" x2="65459" y2="7246"/>
                          <a14:foregroundMark x1="72947" y1="11111" x2="72947" y2="11111"/>
                          <a14:foregroundMark x1="76570" y1="14010" x2="76570" y2="14010"/>
                          <a14:foregroundMark x1="79227" y1="15700" x2="79227" y2="15700"/>
                          <a14:foregroundMark x1="80918" y1="16667" x2="80918" y2="16667"/>
                          <a14:foregroundMark x1="84783" y1="20290" x2="84783" y2="20290"/>
                          <a14:foregroundMark x1="89372" y1="24396" x2="89372" y2="24396"/>
                          <a14:foregroundMark x1="92029" y1="23671" x2="92029" y2="23671"/>
                          <a14:foregroundMark x1="89372" y1="20531" x2="89372" y2="20531"/>
                          <a14:foregroundMark x1="80193" y1="11353" x2="80193" y2="11353"/>
                          <a14:foregroundMark x1="73430" y1="6522" x2="73430" y2="6522"/>
                          <a14:foregroundMark x1="90580" y1="33092" x2="90580" y2="33092"/>
                          <a14:foregroundMark x1="93478" y1="40097" x2="93478" y2="40097"/>
                          <a14:foregroundMark x1="95169" y1="46135" x2="95169" y2="46135"/>
                          <a14:foregroundMark x1="96135" y1="55072" x2="96135" y2="55072"/>
                          <a14:foregroundMark x1="94928" y1="60145" x2="94928" y2="60145"/>
                          <a14:foregroundMark x1="91304" y1="70048" x2="91304" y2="70048"/>
                          <a14:foregroundMark x1="84783" y1="79227" x2="84783" y2="79227"/>
                          <a14:foregroundMark x1="76329" y1="86715" x2="73913" y2="87923"/>
                          <a14:foregroundMark x1="70773" y1="90097" x2="70773" y2="90097"/>
                          <a14:foregroundMark x1="67633" y1="90821" x2="67633" y2="90821"/>
                          <a14:foregroundMark x1="61353" y1="92029" x2="61353" y2="92029"/>
                          <a14:foregroundMark x1="55797" y1="93720" x2="55797" y2="93720"/>
                          <a14:foregroundMark x1="47101" y1="95411" x2="47101" y2="95411"/>
                          <a14:foregroundMark x1="40097" y1="95411" x2="40097" y2="95411"/>
                          <a14:foregroundMark x1="30676" y1="91063" x2="29469" y2="90821"/>
                          <a14:foregroundMark x1="23671" y1="85990" x2="23671" y2="85990"/>
                          <a14:foregroundMark x1="14734" y1="77536" x2="14734" y2="77536"/>
                          <a14:foregroundMark x1="11594" y1="73188" x2="11594" y2="73188"/>
                          <a14:foregroundMark x1="10145" y1="71256" x2="10145" y2="71256"/>
                          <a14:foregroundMark x1="8696" y1="66425" x2="8213" y2="65459"/>
                          <a14:foregroundMark x1="7005" y1="57005" x2="7005" y2="57005"/>
                          <a14:foregroundMark x1="6280" y1="51449" x2="6280" y2="51449"/>
                          <a14:foregroundMark x1="6280" y1="48068" x2="6280" y2="48068"/>
                          <a14:foregroundMark x1="7246" y1="41304" x2="7246" y2="41304"/>
                          <a14:foregroundMark x1="7971" y1="35507" x2="7971" y2="35507"/>
                          <a14:foregroundMark x1="11594" y1="26087" x2="11594" y2="26087"/>
                          <a14:foregroundMark x1="14976" y1="22222" x2="14976" y2="22222"/>
                          <a14:foregroundMark x1="90580" y1="77778" x2="90580" y2="77778"/>
                          <a14:foregroundMark x1="93961" y1="71981" x2="93961" y2="71981"/>
                          <a14:foregroundMark x1="97585" y1="63527" x2="97585" y2="63527"/>
                          <a14:foregroundMark x1="98792" y1="55072" x2="98792" y2="55072"/>
                          <a14:foregroundMark x1="65217" y1="3140" x2="65217" y2="3140"/>
                          <a14:foregroundMark x1="56522" y1="966" x2="56522" y2="966"/>
                          <a14:foregroundMark x1="37923" y1="1932" x2="37923" y2="1932"/>
                          <a14:foregroundMark x1="30676" y1="5072" x2="30676" y2="5072"/>
                          <a14:foregroundMark x1="21498" y1="9662" x2="21498" y2="9662"/>
                          <a14:foregroundMark x1="16425" y1="14010" x2="16425" y2="14010"/>
                          <a14:foregroundMark x1="9662" y1="21739" x2="9662" y2="21739"/>
                          <a14:foregroundMark x1="5314" y1="29710" x2="5314" y2="29710"/>
                          <a14:foregroundMark x1="2415" y1="38406" x2="2415" y2="38406"/>
                          <a14:foregroundMark x1="4106" y1="66667" x2="4106" y2="66667"/>
                          <a14:foregroundMark x1="9662" y1="78019" x2="9662" y2="78019"/>
                          <a14:foregroundMark x1="18116" y1="87681" x2="18116" y2="87681"/>
                          <a14:foregroundMark x1="26812" y1="92029" x2="26812" y2="92029"/>
                          <a14:foregroundMark x1="23671" y1="91063" x2="23671" y2="91063"/>
                          <a14:foregroundMark x1="96618" y1="50483" x2="96618" y2="50483"/>
                          <a14:foregroundMark x1="88647" y1="71256" x2="88647" y2="71256"/>
                          <a14:foregroundMark x1="80435" y1="82609" x2="80435" y2="82609"/>
                          <a14:foregroundMark x1="65459" y1="89855" x2="65459" y2="89855"/>
                          <a14:foregroundMark x1="59662" y1="95411" x2="59662" y2="95411"/>
                          <a14:foregroundMark x1="66908" y1="96135" x2="66908" y2="96135"/>
                          <a14:foregroundMark x1="10145" y1="30193" x2="10145" y2="30193"/>
                          <a14:foregroundMark x1="8213" y1="43720" x2="8213" y2="43720"/>
                          <a14:foregroundMark x1="8213" y1="52174" x2="8213" y2="52174"/>
                          <a14:foregroundMark x1="84541" y1="22705" x2="84541" y2="22705"/>
                          <a14:foregroundMark x1="48068" y1="5556" x2="48068" y2="5556"/>
                          <a14:foregroundMark x1="65942" y1="10386" x2="65942" y2="10386"/>
                          <a14:foregroundMark x1="74396" y1="15217" x2="74396" y2="15217"/>
                          <a14:foregroundMark x1="89372" y1="29952" x2="89372" y2="29952"/>
                          <a14:foregroundMark x1="91546" y1="42029" x2="91546" y2="42029"/>
                          <a14:foregroundMark x1="95894" y1="37681" x2="95894" y2="37681"/>
                          <a14:foregroundMark x1="96618" y1="44928" x2="96618" y2="44928"/>
                          <a14:foregroundMark x1="93961" y1="67150" x2="93961" y2="67150"/>
                          <a14:foregroundMark x1="91546" y1="62560" x2="91546" y2="62560"/>
                          <a14:foregroundMark x1="51449" y1="8454" x2="51449" y2="8454"/>
                          <a14:foregroundMark x1="39855" y1="7246" x2="39855" y2="7246"/>
                          <a14:foregroundMark x1="42754" y1="8454" x2="42754" y2="8454"/>
                          <a14:foregroundMark x1="33575" y1="8454" x2="33575" y2="8454"/>
                          <a14:foregroundMark x1="24155" y1="15942" x2="24155" y2="15942"/>
                          <a14:foregroundMark x1="16667" y1="17874" x2="16667" y2="17874"/>
                          <a14:foregroundMark x1="21498" y1="18841" x2="21498" y2="18841"/>
                          <a14:foregroundMark x1="18357" y1="23188" x2="18357" y2="23188"/>
                          <a14:foregroundMark x1="14976" y1="26087" x2="14976" y2="26087"/>
                          <a14:foregroundMark x1="12560" y1="21739" x2="12560" y2="21739"/>
                          <a14:foregroundMark x1="4348" y1="42995" x2="4348" y2="42995"/>
                          <a14:foregroundMark x1="8213" y1="62802" x2="8213" y2="62802"/>
                          <a14:foregroundMark x1="51449" y1="94686" x2="51449" y2="94686"/>
                          <a14:foregroundMark x1="53140" y1="93478" x2="53140" y2="93478"/>
                          <a14:foregroundMark x1="40580" y1="93237" x2="40580" y2="93237"/>
                          <a14:foregroundMark x1="73671" y1="90097" x2="73671" y2="90097"/>
                          <a14:foregroundMark x1="92512" y1="56280" x2="92512" y2="56280"/>
                          <a14:foregroundMark x1="96860" y1="51691" x2="96860" y2="51691"/>
                        </a14:backgroundRemoval>
                      </a14:imgEffect>
                    </a14:imgLayer>
                  </a14:imgProps>
                </a:ext>
                <a:ext uri="{28A0092B-C50C-407E-A947-70E740481C1C}">
                  <a14:useLocalDpi xmlns:a14="http://schemas.microsoft.com/office/drawing/2010/main" val="0"/>
                </a:ext>
              </a:extLst>
            </a:blip>
            <a:stretch>
              <a:fillRect/>
            </a:stretch>
          </p:blipFill>
          <p:spPr>
            <a:xfrm>
              <a:off x="8857870" y="4994562"/>
              <a:ext cx="1504331" cy="1504331"/>
            </a:xfrm>
            <a:prstGeom prst="rect">
              <a:avLst/>
            </a:prstGeom>
          </p:spPr>
        </p:pic>
      </p:grpSp>
      <p:pic>
        <p:nvPicPr>
          <p:cNvPr id="14" name="Picture 12" descr="Department of Commerce seal">
            <a:extLst>
              <a:ext uri="{FF2B5EF4-FFF2-40B4-BE49-F238E27FC236}">
                <a16:creationId xmlns:a16="http://schemas.microsoft.com/office/drawing/2014/main" id="{EC708706-6EB7-4192-8F2E-0D9AD288383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944985" y="2029794"/>
            <a:ext cx="658523" cy="660400"/>
          </a:xfrm>
          <a:prstGeom prst="rect">
            <a:avLst/>
          </a:prstGeom>
          <a:noFill/>
          <a:ln w="9525">
            <a:noFill/>
            <a:miter lim="800000"/>
            <a:headEnd/>
            <a:tailEnd/>
          </a:ln>
        </p:spPr>
      </p:pic>
      <p:pic>
        <p:nvPicPr>
          <p:cNvPr id="15" name="Picture 13" descr="Department of Health and Human Services Seal">
            <a:extLst>
              <a:ext uri="{FF2B5EF4-FFF2-40B4-BE49-F238E27FC236}">
                <a16:creationId xmlns:a16="http://schemas.microsoft.com/office/drawing/2014/main" id="{66B1ACEC-58AE-4D05-861B-7286420BF274}"/>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970240" y="2677632"/>
            <a:ext cx="609600" cy="611336"/>
          </a:xfrm>
          <a:prstGeom prst="rect">
            <a:avLst/>
          </a:prstGeom>
          <a:noFill/>
          <a:ln w="9525">
            <a:noFill/>
            <a:miter lim="800000"/>
            <a:headEnd/>
            <a:tailEnd/>
          </a:ln>
        </p:spPr>
      </p:pic>
      <p:pic>
        <p:nvPicPr>
          <p:cNvPr id="16" name="Picture 14" descr="HUD.JPG">
            <a:extLst>
              <a:ext uri="{FF2B5EF4-FFF2-40B4-BE49-F238E27FC236}">
                <a16:creationId xmlns:a16="http://schemas.microsoft.com/office/drawing/2014/main" id="{37F575DA-F2BC-404A-864B-AF184129167D}"/>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966250" y="3235880"/>
            <a:ext cx="660110" cy="660110"/>
          </a:xfrm>
          <a:prstGeom prst="rect">
            <a:avLst/>
          </a:prstGeom>
          <a:noFill/>
          <a:ln w="9525">
            <a:noFill/>
            <a:miter lim="800000"/>
            <a:headEnd/>
            <a:tailEnd/>
          </a:ln>
        </p:spPr>
      </p:pic>
      <p:pic>
        <p:nvPicPr>
          <p:cNvPr id="17" name="Picture 15" descr="US Army Corps of Engineers Seal">
            <a:extLst>
              <a:ext uri="{FF2B5EF4-FFF2-40B4-BE49-F238E27FC236}">
                <a16:creationId xmlns:a16="http://schemas.microsoft.com/office/drawing/2014/main" id="{4F026348-18DC-4702-B7A0-937F7A6D85F1}"/>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022119" y="3857965"/>
            <a:ext cx="683852" cy="685800"/>
          </a:xfrm>
          <a:prstGeom prst="rect">
            <a:avLst/>
          </a:prstGeom>
          <a:noFill/>
          <a:ln w="9525">
            <a:noFill/>
            <a:miter lim="800000"/>
            <a:headEnd/>
            <a:tailEnd/>
          </a:ln>
        </p:spPr>
      </p:pic>
      <p:pic>
        <p:nvPicPr>
          <p:cNvPr id="18" name="Picture 16" descr="Department of Interior Seal">
            <a:extLst>
              <a:ext uri="{FF2B5EF4-FFF2-40B4-BE49-F238E27FC236}">
                <a16:creationId xmlns:a16="http://schemas.microsoft.com/office/drawing/2014/main" id="{D52A314C-AC0E-4054-A3B8-59730A58BE7B}"/>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970241" y="4517090"/>
            <a:ext cx="609600" cy="611337"/>
          </a:xfrm>
          <a:prstGeom prst="rect">
            <a:avLst/>
          </a:prstGeom>
          <a:noFill/>
          <a:ln w="9525">
            <a:noFill/>
            <a:miter lim="800000"/>
            <a:headEnd/>
            <a:tailEnd/>
          </a:ln>
        </p:spPr>
      </p:pic>
      <p:pic>
        <p:nvPicPr>
          <p:cNvPr id="12" name="Picture 2" descr="DHS_fema_ Seal">
            <a:extLst>
              <a:ext uri="{FF2B5EF4-FFF2-40B4-BE49-F238E27FC236}">
                <a16:creationId xmlns:a16="http://schemas.microsoft.com/office/drawing/2014/main" id="{BD286D64-5944-45D1-9B3B-F349ECBB30DD}"/>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9943268" y="5134415"/>
            <a:ext cx="1433513" cy="533400"/>
          </a:xfrm>
          <a:prstGeom prst="rect">
            <a:avLst/>
          </a:prstGeom>
          <a:noFill/>
          <a:ln w="9525">
            <a:noFill/>
            <a:miter lim="800000"/>
            <a:headEnd/>
            <a:tailEnd/>
          </a:ln>
        </p:spPr>
      </p:pic>
    </p:spTree>
    <p:extLst>
      <p:ext uri="{BB962C8B-B14F-4D97-AF65-F5344CB8AC3E}">
        <p14:creationId xmlns:p14="http://schemas.microsoft.com/office/powerpoint/2010/main" val="407079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303F62-EBE0-7247-B703-C9D8C4243BCC}"/>
              </a:ext>
            </a:extLst>
          </p:cNvPr>
          <p:cNvSpPr txBox="1">
            <a:spLocks noGrp="1"/>
          </p:cNvSpPr>
          <p:nvPr>
            <p:ph type="title" idx="4294967295"/>
          </p:nvPr>
        </p:nvSpPr>
        <p:spPr>
          <a:xfrm>
            <a:off x="1524000" y="0"/>
            <a:ext cx="9144001" cy="822960"/>
          </a:xfrm>
          <a:prstGeom prst="rect">
            <a:avLst/>
          </a:prstGeom>
          <a:solidFill>
            <a:srgbClr val="005288"/>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57200" lvl="1" algn="l" rtl="0">
              <a:defRPr/>
            </a:pPr>
            <a:r>
              <a:rPr lang="en-US" sz="3200" b="1" kern="1200" spc="-8" dirty="0">
                <a:solidFill>
                  <a:schemeClr val="bg1"/>
                </a:solidFill>
                <a:latin typeface="Franklin Gothic Book" panose="020B0503020102020204" pitchFamily="34" charset="0"/>
                <a:ea typeface="+mn-ea"/>
                <a:cs typeface="Arial" panose="020B0604020202020204" pitchFamily="34" charset="0"/>
              </a:rPr>
              <a:t>Benefits of IRC Function</a:t>
            </a:r>
          </a:p>
        </p:txBody>
      </p:sp>
      <p:sp>
        <p:nvSpPr>
          <p:cNvPr id="5" name="TextBox 4">
            <a:extLst>
              <a:ext uri="{FF2B5EF4-FFF2-40B4-BE49-F238E27FC236}">
                <a16:creationId xmlns:a16="http://schemas.microsoft.com/office/drawing/2014/main" id="{CB21E02F-2BF8-49E4-ADDF-A46AE676A1CF}"/>
              </a:ext>
            </a:extLst>
          </p:cNvPr>
          <p:cNvSpPr txBox="1"/>
          <p:nvPr/>
        </p:nvSpPr>
        <p:spPr>
          <a:xfrm>
            <a:off x="1979936" y="986626"/>
            <a:ext cx="3849365" cy="1692771"/>
          </a:xfrm>
          <a:prstGeom prst="rect">
            <a:avLst/>
          </a:prstGeom>
          <a:noFill/>
        </p:spPr>
        <p:txBody>
          <a:bodyPr wrap="square" rtlCol="0">
            <a:spAutoFit/>
          </a:bodyPr>
          <a:lstStyle/>
          <a:p>
            <a:pPr>
              <a:spcAft>
                <a:spcPts val="600"/>
              </a:spcAft>
              <a:buClr>
                <a:srgbClr val="005288"/>
              </a:buClr>
            </a:pPr>
            <a:r>
              <a:rPr lang="en-US" sz="2600" b="1" dirty="0">
                <a:latin typeface="Franklin Gothic Book" panose="020B0503020102020204" pitchFamily="34" charset="0"/>
              </a:rPr>
              <a:t>Why incorporate Interagency Recovery Coordination into our recovery processes?</a:t>
            </a:r>
          </a:p>
        </p:txBody>
      </p:sp>
      <p:sp>
        <p:nvSpPr>
          <p:cNvPr id="11" name="Rectangle 10" descr="Scales of justice with solid fill">
            <a:extLst>
              <a:ext uri="{FF2B5EF4-FFF2-40B4-BE49-F238E27FC236}">
                <a16:creationId xmlns:a16="http://schemas.microsoft.com/office/drawing/2014/main" id="{B62401D0-8F69-4B02-85D8-42C2A5E8C359}"/>
              </a:ext>
            </a:extLst>
          </p:cNvPr>
          <p:cNvSpPr/>
          <p:nvPr/>
        </p:nvSpPr>
        <p:spPr>
          <a:xfrm>
            <a:off x="6595097" y="998400"/>
            <a:ext cx="1131570" cy="1249235"/>
          </a:xfrm>
          <a:prstGeom prst="rect">
            <a:avLst/>
          </a:prstGeom>
          <a:blipFill>
            <a:blip r:embed="rId3">
              <a:extLst>
                <a:ext uri="{96DAC541-7B7A-43D3-8B79-37D633B846F1}">
                  <asvg:svgBlip xmlns="" xmlns:asvg="http://schemas.microsoft.com/office/drawing/2016/SVG/main" r:embed="rId4"/>
                </a:ext>
              </a:extLst>
            </a:blip>
            <a:srcRect/>
            <a:stretch>
              <a:fillRect l="-2363" t="2892" r="-484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a:extLst>
              <a:ext uri="{FF2B5EF4-FFF2-40B4-BE49-F238E27FC236}">
                <a16:creationId xmlns:a16="http://schemas.microsoft.com/office/drawing/2014/main" id="{AA19AD4F-C5D5-473F-A8BA-FE53A6D74157}"/>
              </a:ext>
            </a:extLst>
          </p:cNvPr>
          <p:cNvSpPr txBox="1"/>
          <p:nvPr/>
        </p:nvSpPr>
        <p:spPr>
          <a:xfrm>
            <a:off x="8022711" y="1468533"/>
            <a:ext cx="3084830" cy="830997"/>
          </a:xfrm>
          <a:prstGeom prst="rect">
            <a:avLst/>
          </a:prstGeom>
          <a:noFill/>
        </p:spPr>
        <p:txBody>
          <a:bodyPr wrap="square" rtlCol="0">
            <a:spAutoFit/>
          </a:bodyPr>
          <a:lstStyle/>
          <a:p>
            <a:r>
              <a:rPr lang="en-US" sz="2400" dirty="0">
                <a:latin typeface="Franklin Gothic Book" panose="020B0503020102020204" pitchFamily="34" charset="0"/>
              </a:rPr>
              <a:t>Improve Equitable Outcomes</a:t>
            </a:r>
          </a:p>
        </p:txBody>
      </p:sp>
      <p:pic>
        <p:nvPicPr>
          <p:cNvPr id="30" name="Graphic 29" descr="Care with solid fill">
            <a:extLst>
              <a:ext uri="{FF2B5EF4-FFF2-40B4-BE49-F238E27FC236}">
                <a16:creationId xmlns:a16="http://schemas.microsoft.com/office/drawing/2014/main" id="{70658B7F-C543-4DD1-B35A-5E6CF5AE7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943715" y="2458692"/>
            <a:ext cx="1142094" cy="1142094"/>
          </a:xfrm>
          <a:prstGeom prst="rect">
            <a:avLst/>
          </a:prstGeom>
        </p:spPr>
      </p:pic>
      <p:sp>
        <p:nvSpPr>
          <p:cNvPr id="27" name="TextBox 26">
            <a:extLst>
              <a:ext uri="{FF2B5EF4-FFF2-40B4-BE49-F238E27FC236}">
                <a16:creationId xmlns:a16="http://schemas.microsoft.com/office/drawing/2014/main" id="{93E3353C-DEFC-469E-A1C2-A6A813A3F728}"/>
              </a:ext>
            </a:extLst>
          </p:cNvPr>
          <p:cNvSpPr txBox="1"/>
          <p:nvPr/>
        </p:nvSpPr>
        <p:spPr>
          <a:xfrm>
            <a:off x="7341235" y="2708740"/>
            <a:ext cx="3084830" cy="830997"/>
          </a:xfrm>
          <a:prstGeom prst="rect">
            <a:avLst/>
          </a:prstGeom>
          <a:noFill/>
        </p:spPr>
        <p:txBody>
          <a:bodyPr wrap="square" rtlCol="0">
            <a:spAutoFit/>
          </a:bodyPr>
          <a:lstStyle/>
          <a:p>
            <a:r>
              <a:rPr lang="en-US" sz="2400" dirty="0">
                <a:latin typeface="Franklin Gothic Book" panose="020B0503020102020204" pitchFamily="34" charset="0"/>
              </a:rPr>
              <a:t>Emphasize the Whole Community Approach</a:t>
            </a:r>
          </a:p>
        </p:txBody>
      </p:sp>
      <p:sp>
        <p:nvSpPr>
          <p:cNvPr id="17" name="Rectangle 16" descr="Hammer with solid fill">
            <a:extLst>
              <a:ext uri="{FF2B5EF4-FFF2-40B4-BE49-F238E27FC236}">
                <a16:creationId xmlns:a16="http://schemas.microsoft.com/office/drawing/2014/main" id="{9247030E-43B9-49AB-A22B-C0B45D6E47E3}"/>
              </a:ext>
            </a:extLst>
          </p:cNvPr>
          <p:cNvSpPr/>
          <p:nvPr/>
        </p:nvSpPr>
        <p:spPr>
          <a:xfrm>
            <a:off x="4941581" y="3699843"/>
            <a:ext cx="1202870" cy="1136197"/>
          </a:xfrm>
          <a:prstGeom prst="rect">
            <a:avLst/>
          </a:prstGeom>
          <a: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TextBox 25">
            <a:extLst>
              <a:ext uri="{FF2B5EF4-FFF2-40B4-BE49-F238E27FC236}">
                <a16:creationId xmlns:a16="http://schemas.microsoft.com/office/drawing/2014/main" id="{4CD49B05-E248-4633-BD77-30C7E1D8FE3A}"/>
              </a:ext>
            </a:extLst>
          </p:cNvPr>
          <p:cNvSpPr txBox="1"/>
          <p:nvPr/>
        </p:nvSpPr>
        <p:spPr>
          <a:xfrm>
            <a:off x="6375004" y="3976083"/>
            <a:ext cx="3488022" cy="830997"/>
          </a:xfrm>
          <a:prstGeom prst="rect">
            <a:avLst/>
          </a:prstGeom>
          <a:noFill/>
        </p:spPr>
        <p:txBody>
          <a:bodyPr wrap="square" rtlCol="0">
            <a:spAutoFit/>
          </a:bodyPr>
          <a:lstStyle/>
          <a:p>
            <a:r>
              <a:rPr lang="en-US" sz="2400" dirty="0">
                <a:latin typeface="Franklin Gothic Book" panose="020B0503020102020204" pitchFamily="34" charset="0"/>
              </a:rPr>
              <a:t>Ensure the effective use of resources</a:t>
            </a:r>
          </a:p>
        </p:txBody>
      </p:sp>
      <p:sp>
        <p:nvSpPr>
          <p:cNvPr id="15" name="Rectangle 14" descr="Lost with solid fill">
            <a:extLst>
              <a:ext uri="{FF2B5EF4-FFF2-40B4-BE49-F238E27FC236}">
                <a16:creationId xmlns:a16="http://schemas.microsoft.com/office/drawing/2014/main" id="{DB431F46-1CAE-4D35-BCC9-3C6B477DE751}"/>
              </a:ext>
            </a:extLst>
          </p:cNvPr>
          <p:cNvSpPr/>
          <p:nvPr/>
        </p:nvSpPr>
        <p:spPr>
          <a:xfrm>
            <a:off x="3549665" y="4464603"/>
            <a:ext cx="1269516" cy="1200861"/>
          </a:xfrm>
          <a:prstGeom prst="rect">
            <a:avLst/>
          </a:prstGeom>
          <a:blipFill>
            <a:blip r:embed="rId9">
              <a:extLst>
                <a:ext uri="{96DAC541-7B7A-43D3-8B79-37D633B846F1}">
                  <asvg:svgBlip xmlns="" xmlns:asvg="http://schemas.microsoft.com/office/drawing/2016/SVG/main" r:embed="rId10"/>
                </a:ext>
              </a:extLst>
            </a:blip>
            <a:srcRect/>
            <a:stretch>
              <a:fillRect l="4371" t="3008" r="71" b="-402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TextBox 23">
            <a:extLst>
              <a:ext uri="{FF2B5EF4-FFF2-40B4-BE49-F238E27FC236}">
                <a16:creationId xmlns:a16="http://schemas.microsoft.com/office/drawing/2014/main" id="{AF2F81FF-4552-46DD-939A-9CCCFE81732B}"/>
              </a:ext>
            </a:extLst>
          </p:cNvPr>
          <p:cNvSpPr txBox="1"/>
          <p:nvPr/>
        </p:nvSpPr>
        <p:spPr>
          <a:xfrm>
            <a:off x="5033386" y="5114008"/>
            <a:ext cx="4254992" cy="830997"/>
          </a:xfrm>
          <a:prstGeom prst="rect">
            <a:avLst/>
          </a:prstGeom>
          <a:noFill/>
        </p:spPr>
        <p:txBody>
          <a:bodyPr wrap="square" rtlCol="0">
            <a:spAutoFit/>
          </a:bodyPr>
          <a:lstStyle/>
          <a:p>
            <a:r>
              <a:rPr lang="en-US" sz="2400" dirty="0">
                <a:latin typeface="Franklin Gothic Book" panose="020B0503020102020204" pitchFamily="34" charset="0"/>
              </a:rPr>
              <a:t>Reduce duplication of effort</a:t>
            </a:r>
          </a:p>
          <a:p>
            <a:r>
              <a:rPr lang="en-US" sz="2400" dirty="0">
                <a:latin typeface="Franklin Gothic Book" panose="020B0503020102020204" pitchFamily="34" charset="0"/>
              </a:rPr>
              <a:t> </a:t>
            </a:r>
          </a:p>
        </p:txBody>
      </p:sp>
      <p:sp>
        <p:nvSpPr>
          <p:cNvPr id="16" name="Rectangle 15" descr="Cheers with solid fill">
            <a:extLst>
              <a:ext uri="{FF2B5EF4-FFF2-40B4-BE49-F238E27FC236}">
                <a16:creationId xmlns:a16="http://schemas.microsoft.com/office/drawing/2014/main" id="{0219EA52-852F-4608-A163-C44C5CBA469D}"/>
              </a:ext>
            </a:extLst>
          </p:cNvPr>
          <p:cNvSpPr/>
          <p:nvPr/>
        </p:nvSpPr>
        <p:spPr>
          <a:xfrm>
            <a:off x="2039989" y="5113293"/>
            <a:ext cx="1269516" cy="1213107"/>
          </a:xfrm>
          <a:prstGeom prst="rect">
            <a:avLst/>
          </a:prstGeom>
          <a:blipFill>
            <a:blip r:embed="rId11">
              <a:extLst>
                <a:ext uri="{96DAC541-7B7A-43D3-8B79-37D633B846F1}">
                  <asvg:svgBlip xmlns="" xmlns:asvg="http://schemas.microsoft.com/office/drawing/2016/SVG/main" r:embed="rId12"/>
                </a:ext>
              </a:extLst>
            </a:blip>
            <a:srcRect/>
            <a:stretch>
              <a:fillRect l="2220" r="222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TextBox 24">
            <a:extLst>
              <a:ext uri="{FF2B5EF4-FFF2-40B4-BE49-F238E27FC236}">
                <a16:creationId xmlns:a16="http://schemas.microsoft.com/office/drawing/2014/main" id="{BB95D851-F65C-4407-A1C2-D1D2BB242782}"/>
              </a:ext>
            </a:extLst>
          </p:cNvPr>
          <p:cNvSpPr txBox="1"/>
          <p:nvPr/>
        </p:nvSpPr>
        <p:spPr>
          <a:xfrm>
            <a:off x="3534473" y="5863577"/>
            <a:ext cx="4720469" cy="830997"/>
          </a:xfrm>
          <a:prstGeom prst="rect">
            <a:avLst/>
          </a:prstGeom>
          <a:noFill/>
        </p:spPr>
        <p:txBody>
          <a:bodyPr wrap="square" rtlCol="0">
            <a:spAutoFit/>
          </a:bodyPr>
          <a:lstStyle/>
          <a:p>
            <a:r>
              <a:rPr lang="en-US" sz="2400" dirty="0">
                <a:latin typeface="Franklin Gothic Book" panose="020B0503020102020204" pitchFamily="34" charset="0"/>
              </a:rPr>
              <a:t>Encourage coordination and information sharing </a:t>
            </a:r>
          </a:p>
        </p:txBody>
      </p:sp>
      <p:sp>
        <p:nvSpPr>
          <p:cNvPr id="14" name="Slide Number Placeholder 5">
            <a:extLst>
              <a:ext uri="{FF2B5EF4-FFF2-40B4-BE49-F238E27FC236}">
                <a16:creationId xmlns:a16="http://schemas.microsoft.com/office/drawing/2014/main" id="{FBA4BDF8-9B7F-43C1-AAC6-4BC673810008}"/>
              </a:ext>
            </a:extLst>
          </p:cNvPr>
          <p:cNvSpPr txBox="1">
            <a:spLocks/>
          </p:cNvSpPr>
          <p:nvPr/>
        </p:nvSpPr>
        <p:spPr>
          <a:xfrm>
            <a:off x="10184130" y="6492876"/>
            <a:ext cx="483870" cy="365125"/>
          </a:xfrm>
          <a:prstGeom prst="rect">
            <a:avLst/>
          </a:prstGeom>
        </p:spPr>
        <p:txBody>
          <a:bodyPr vert="horz" lIns="91440" tIns="45720" rIns="0" bIns="45720" rtlCol="0" anchor="ctr"/>
          <a:lstStyle>
            <a:defPPr>
              <a:defRPr lang="en-US"/>
            </a:defPPr>
            <a:lvl1pPr marL="0" algn="r"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8C1C67-311F-46A4-A7BF-D0CBB4AFF5CA}" type="slidenum">
              <a:rPr lang="en-US">
                <a:latin typeface="Franklin Gothic Book" panose="020B0503020102020204" pitchFamily="34" charset="0"/>
              </a:rPr>
              <a:pPr algn="ctr">
                <a:defRPr/>
              </a:pPr>
              <a:t>6</a:t>
            </a:fld>
            <a:endParaRPr lang="en-US">
              <a:latin typeface="Franklin Gothic Book" panose="020B0503020102020204" pitchFamily="34" charset="0"/>
            </a:endParaRPr>
          </a:p>
        </p:txBody>
      </p:sp>
      <p:sp>
        <p:nvSpPr>
          <p:cNvPr id="35" name="Flowchart: Connector 34">
            <a:extLst>
              <a:ext uri="{FF2B5EF4-FFF2-40B4-BE49-F238E27FC236}">
                <a16:creationId xmlns:a16="http://schemas.microsoft.com/office/drawing/2014/main" id="{94FC95AA-BA94-4FFD-A301-1C21CE22F32E}"/>
              </a:ext>
              <a:ext uri="{C183D7F6-B498-43B3-948B-1728B52AA6E4}">
                <adec:decorative xmlns="" xmlns:adec="http://schemas.microsoft.com/office/drawing/2017/decorative" val="1"/>
              </a:ext>
            </a:extLst>
          </p:cNvPr>
          <p:cNvSpPr/>
          <p:nvPr/>
        </p:nvSpPr>
        <p:spPr>
          <a:xfrm>
            <a:off x="6362703" y="884648"/>
            <a:ext cx="1596361" cy="1534166"/>
          </a:xfrm>
          <a:prstGeom prst="flowChartConnector">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2D6CE203-5700-4115-9696-512753F09985}"/>
              </a:ext>
              <a:ext uri="{C183D7F6-B498-43B3-948B-1728B52AA6E4}">
                <adec:decorative xmlns="" xmlns:adec="http://schemas.microsoft.com/office/drawing/2017/decorative" val="1"/>
              </a:ext>
            </a:extLst>
          </p:cNvPr>
          <p:cNvSpPr/>
          <p:nvPr/>
        </p:nvSpPr>
        <p:spPr>
          <a:xfrm>
            <a:off x="5716583" y="2304983"/>
            <a:ext cx="1596361" cy="1534166"/>
          </a:xfrm>
          <a:prstGeom prst="flowChartConnector">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C5F1B0D0-CE12-4FEB-BFBF-04F0C5A7538A}"/>
              </a:ext>
              <a:ext uri="{C183D7F6-B498-43B3-948B-1728B52AA6E4}">
                <adec:decorative xmlns="" xmlns:adec="http://schemas.microsoft.com/office/drawing/2017/decorative" val="1"/>
              </a:ext>
            </a:extLst>
          </p:cNvPr>
          <p:cNvSpPr/>
          <p:nvPr/>
        </p:nvSpPr>
        <p:spPr>
          <a:xfrm>
            <a:off x="4744836" y="3528484"/>
            <a:ext cx="1596361" cy="1534166"/>
          </a:xfrm>
          <a:prstGeom prst="flowChartConnector">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FE452901-1C23-43AD-B76C-24B87FB9AD69}"/>
              </a:ext>
              <a:ext uri="{C183D7F6-B498-43B3-948B-1728B52AA6E4}">
                <adec:decorative xmlns="" xmlns:adec="http://schemas.microsoft.com/office/drawing/2017/decorative" val="1"/>
              </a:ext>
            </a:extLst>
          </p:cNvPr>
          <p:cNvSpPr/>
          <p:nvPr/>
        </p:nvSpPr>
        <p:spPr>
          <a:xfrm>
            <a:off x="3386244" y="4337209"/>
            <a:ext cx="1596361" cy="1534166"/>
          </a:xfrm>
          <a:prstGeom prst="flowChartConnector">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363EBC8F-2D77-4542-8A81-F1C8FD84F492}"/>
              </a:ext>
              <a:ext uri="{C183D7F6-B498-43B3-948B-1728B52AA6E4}">
                <adec:decorative xmlns="" xmlns:adec="http://schemas.microsoft.com/office/drawing/2017/decorative" val="1"/>
              </a:ext>
            </a:extLst>
          </p:cNvPr>
          <p:cNvSpPr/>
          <p:nvPr/>
        </p:nvSpPr>
        <p:spPr>
          <a:xfrm>
            <a:off x="1887330" y="4941332"/>
            <a:ext cx="1596361" cy="1534166"/>
          </a:xfrm>
          <a:prstGeom prst="flowChartConnector">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4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975ECC-B4D6-4CA6-B0F7-968584D7988B}"/>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2531"/>
          <a:stretch/>
        </p:blipFill>
        <p:spPr>
          <a:xfrm>
            <a:off x="0" y="0"/>
            <a:ext cx="12192000" cy="1351385"/>
          </a:xfrm>
          <a:prstGeom prst="rect">
            <a:avLst/>
          </a:prstGeom>
        </p:spPr>
      </p:pic>
      <p:sp>
        <p:nvSpPr>
          <p:cNvPr id="2" name="Title 1">
            <a:extLst>
              <a:ext uri="{FF2B5EF4-FFF2-40B4-BE49-F238E27FC236}">
                <a16:creationId xmlns:a16="http://schemas.microsoft.com/office/drawing/2014/main" id="{0EAE3B37-204A-41A3-B555-F052C9D054C6}"/>
              </a:ext>
            </a:extLst>
          </p:cNvPr>
          <p:cNvSpPr>
            <a:spLocks noGrp="1"/>
          </p:cNvSpPr>
          <p:nvPr>
            <p:ph type="title"/>
          </p:nvPr>
        </p:nvSpPr>
        <p:spPr>
          <a:xfrm>
            <a:off x="838200" y="246773"/>
            <a:ext cx="10515600" cy="1089191"/>
          </a:xfrm>
        </p:spPr>
        <p:txBody>
          <a:bodyPr/>
          <a:lstStyle/>
          <a:p>
            <a:pPr algn="ctr"/>
            <a:r>
              <a:rPr lang="en-US" b="1" dirty="0">
                <a:solidFill>
                  <a:schemeClr val="bg1"/>
                </a:solidFill>
              </a:rPr>
              <a:t>Contact Information</a:t>
            </a:r>
          </a:p>
        </p:txBody>
      </p:sp>
      <p:sp>
        <p:nvSpPr>
          <p:cNvPr id="3" name="TextBox 2">
            <a:extLst>
              <a:ext uri="{FF2B5EF4-FFF2-40B4-BE49-F238E27FC236}">
                <a16:creationId xmlns:a16="http://schemas.microsoft.com/office/drawing/2014/main" id="{D64D1890-275E-BB3C-2008-F0053F952CBB}"/>
              </a:ext>
            </a:extLst>
          </p:cNvPr>
          <p:cNvSpPr txBox="1"/>
          <p:nvPr/>
        </p:nvSpPr>
        <p:spPr>
          <a:xfrm>
            <a:off x="1828799" y="2671010"/>
            <a:ext cx="8434137" cy="2400657"/>
          </a:xfrm>
          <a:prstGeom prst="rect">
            <a:avLst/>
          </a:prstGeom>
          <a:noFill/>
        </p:spPr>
        <p:txBody>
          <a:bodyPr wrap="square" rtlCol="0">
            <a:spAutoFit/>
          </a:bodyPr>
          <a:lstStyle/>
          <a:p>
            <a:r>
              <a:rPr lang="en-US" sz="3600" b="1" dirty="0"/>
              <a:t>Sarah Reynolds</a:t>
            </a:r>
          </a:p>
          <a:p>
            <a:r>
              <a:rPr lang="en-US" sz="3200" dirty="0"/>
              <a:t>Interagency Recovery Coordination (IRC) Group</a:t>
            </a:r>
          </a:p>
          <a:p>
            <a:r>
              <a:rPr lang="en-US" sz="3200" dirty="0"/>
              <a:t>DR-4672-AK</a:t>
            </a:r>
          </a:p>
          <a:p>
            <a:r>
              <a:rPr lang="en-US" sz="3200" dirty="0"/>
              <a:t>(771) 217-7026</a:t>
            </a:r>
          </a:p>
          <a:p>
            <a:r>
              <a:rPr lang="en-US" dirty="0">
                <a:hlinkClick r:id="rId4"/>
              </a:rPr>
              <a:t>Sarah.Reynolds@FEMA.DHS.GOV</a:t>
            </a:r>
            <a:r>
              <a:rPr lang="en-US" dirty="0"/>
              <a:t> </a:t>
            </a:r>
          </a:p>
        </p:txBody>
      </p:sp>
    </p:spTree>
    <p:extLst>
      <p:ext uri="{BB962C8B-B14F-4D97-AF65-F5344CB8AC3E}">
        <p14:creationId xmlns:p14="http://schemas.microsoft.com/office/powerpoint/2010/main" val="354245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020da9-4890-48b0-9806-f5d71d33674d" xsi:nil="true"/>
    <lcf76f155ced4ddcb4097134ff3c332f xmlns="496497ca-09af-4147-b349-410be98c7ecb">
      <Terms xmlns="http://schemas.microsoft.com/office/infopath/2007/PartnerControls"/>
    </lcf76f155ced4ddcb4097134ff3c332f>
    <SharedWithUsers xmlns="1ade1769-ef5d-4c42-b0aa-c96eff90207c">
      <UserInfo>
        <DisplayName>Otto, Elizabeth</DisplayName>
        <AccountId>1955</AccountId>
        <AccountType/>
      </UserInfo>
      <UserInfo>
        <DisplayName>Prieto, Ada</DisplayName>
        <AccountId>1902</AccountId>
        <AccountType/>
      </UserInfo>
      <UserInfo>
        <DisplayName>Harrison, John</DisplayName>
        <AccountId>1903</AccountId>
        <AccountType/>
      </UserInfo>
      <UserInfo>
        <DisplayName>Reynolds, Sarah</DisplayName>
        <AccountId>1869</AccountId>
        <AccountType/>
      </UserInfo>
      <UserInfo>
        <DisplayName>Soffa, David</DisplayName>
        <AccountId>1765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73D7AFAF314543901AE5A5F3B58093" ma:contentTypeVersion="13" ma:contentTypeDescription="Create a new document." ma:contentTypeScope="" ma:versionID="db4ed41185d1ff0cb3f1c1e376030de9">
  <xsd:schema xmlns:xsd="http://www.w3.org/2001/XMLSchema" xmlns:xs="http://www.w3.org/2001/XMLSchema" xmlns:p="http://schemas.microsoft.com/office/2006/metadata/properties" xmlns:ns2="496497ca-09af-4147-b349-410be98c7ecb" xmlns:ns3="64020da9-4890-48b0-9806-f5d71d33674d" xmlns:ns4="1ade1769-ef5d-4c42-b0aa-c96eff90207c" targetNamespace="http://schemas.microsoft.com/office/2006/metadata/properties" ma:root="true" ma:fieldsID="73d3683d0a42053ee0a0939d39b2e315" ns2:_="" ns3:_="" ns4:_="">
    <xsd:import namespace="496497ca-09af-4147-b349-410be98c7ecb"/>
    <xsd:import namespace="64020da9-4890-48b0-9806-f5d71d33674d"/>
    <xsd:import namespace="1ade1769-ef5d-4c42-b0aa-c96eff90207c"/>
    <xsd:element name="properties">
      <xsd:complexType>
        <xsd:sequence>
          <xsd:element name="documentManagement">
            <xsd:complexType>
              <xsd:all>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497ca-09af-4147-b349-410be98c7ec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020da9-4890-48b0-9806-f5d71d33674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5d943ae-9826-4aa6-aa2b-21c5374e753e}" ma:internalName="TaxCatchAll" ma:showField="CatchAllData" ma:web="64020da9-4890-48b0-9806-f5d71d3367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de1769-ef5d-4c42-b0aa-c96eff9020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AE319-BE29-41F9-9D20-B1C7D7233BBA}">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64020da9-4890-48b0-9806-f5d71d33674d"/>
    <ds:schemaRef ds:uri="1ade1769-ef5d-4c42-b0aa-c96eff90207c"/>
    <ds:schemaRef ds:uri="496497ca-09af-4147-b349-410be98c7ecb"/>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2D37663-E109-48C4-9D5E-CA098C3BE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497ca-09af-4147-b349-410be98c7ecb"/>
    <ds:schemaRef ds:uri="64020da9-4890-48b0-9806-f5d71d33674d"/>
    <ds:schemaRef ds:uri="1ade1769-ef5d-4c42-b0aa-c96eff902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F0103-87B7-44CA-A7C0-6889EBA869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785</TotalTime>
  <Words>996</Words>
  <Application>Microsoft Office PowerPoint</Application>
  <PresentationFormat>Widescreen</PresentationFormat>
  <Paragraphs>93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Franklin Gothic Book</vt:lpstr>
      <vt:lpstr>Times New Roman</vt:lpstr>
      <vt:lpstr>Wingdings</vt:lpstr>
      <vt:lpstr>Office Theme</vt:lpstr>
      <vt:lpstr>Overview</vt:lpstr>
      <vt:lpstr>Interagency Recovery Coordination (IRC)</vt:lpstr>
      <vt:lpstr>Interagency Recovery Coordination (IRC) Services</vt:lpstr>
      <vt:lpstr>Other Federal Agencies</vt:lpstr>
      <vt:lpstr>Federal Coordinating Agencies</vt:lpstr>
      <vt:lpstr>Benefits of IRC Function</vt:lpstr>
      <vt:lpstr>Contact Information</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Soffa, David</dc:creator>
  <cp:lastModifiedBy>Salt, Julia A</cp:lastModifiedBy>
  <cp:revision>32</cp:revision>
  <dcterms:created xsi:type="dcterms:W3CDTF">2023-03-03T17:02:14Z</dcterms:created>
  <dcterms:modified xsi:type="dcterms:W3CDTF">2023-05-31T20:57:09Z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0x0101004073D7AFAF314543901AE5A5F3B58093</vt:lpwstr>
  </property>
  <property fmtid="{D5CDD505-2E9C-101B-9397-08002B2CF9AE}" pid="3" name="MediaServiceImageTags">
    <vt:lpwstr/>
  </property>
</Properties>
</file>