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263" r:id="rId2"/>
    <p:sldId id="2145706953" r:id="rId3"/>
    <p:sldId id="264" r:id="rId4"/>
    <p:sldId id="2145706968" r:id="rId5"/>
    <p:sldId id="265" r:id="rId6"/>
    <p:sldId id="294" r:id="rId7"/>
    <p:sldId id="269" r:id="rId8"/>
    <p:sldId id="274" r:id="rId9"/>
    <p:sldId id="266" r:id="rId10"/>
    <p:sldId id="273" r:id="rId11"/>
    <p:sldId id="268" r:id="rId12"/>
    <p:sldId id="283" r:id="rId13"/>
    <p:sldId id="287" r:id="rId14"/>
    <p:sldId id="270" r:id="rId15"/>
    <p:sldId id="279" r:id="rId16"/>
    <p:sldId id="284" r:id="rId17"/>
    <p:sldId id="288" r:id="rId18"/>
    <p:sldId id="271" r:id="rId19"/>
    <p:sldId id="278" r:id="rId20"/>
    <p:sldId id="285" r:id="rId21"/>
    <p:sldId id="289" r:id="rId22"/>
    <p:sldId id="277" r:id="rId23"/>
    <p:sldId id="281" r:id="rId24"/>
    <p:sldId id="286" r:id="rId25"/>
    <p:sldId id="290" r:id="rId26"/>
    <p:sldId id="280" r:id="rId27"/>
    <p:sldId id="2145706960" r:id="rId28"/>
    <p:sldId id="2145706964" r:id="rId29"/>
    <p:sldId id="2145706965" r:id="rId30"/>
    <p:sldId id="2145706963" r:id="rId31"/>
    <p:sldId id="2145706966" r:id="rId32"/>
    <p:sldId id="2145706961" r:id="rId33"/>
    <p:sldId id="2145706962" r:id="rId34"/>
    <p:sldId id="2145706967" r:id="rId35"/>
    <p:sldId id="272" r:id="rId36"/>
    <p:sldId id="293" r:id="rId37"/>
    <p:sldId id="2145706959" r:id="rId3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96357" autoAdjust="0"/>
  </p:normalViewPr>
  <p:slideViewPr>
    <p:cSldViewPr snapToGrid="0">
      <p:cViewPr varScale="1">
        <p:scale>
          <a:sx n="89" d="100"/>
          <a:sy n="89" d="100"/>
        </p:scale>
        <p:origin x="114" y="390"/>
      </p:cViewPr>
      <p:guideLst/>
    </p:cSldViewPr>
  </p:slideViewPr>
  <p:outlineViewPr>
    <p:cViewPr>
      <p:scale>
        <a:sx n="33" d="100"/>
        <a:sy n="33" d="100"/>
      </p:scale>
      <p:origin x="0" y="-552"/>
    </p:cViewPr>
  </p:outlineViewPr>
  <p:notesTextViewPr>
    <p:cViewPr>
      <p:scale>
        <a:sx n="1" d="1"/>
        <a:sy n="1" d="1"/>
      </p:scale>
      <p:origin x="0" y="0"/>
    </p:cViewPr>
  </p:notesTextViewPr>
  <p:sorterViewPr>
    <p:cViewPr>
      <p:scale>
        <a:sx n="100" d="100"/>
        <a:sy n="100" d="100"/>
      </p:scale>
      <p:origin x="0" y="-933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3" Type="http://schemas.openxmlformats.org/officeDocument/2006/relationships/oleObject" Target="NULL"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mmrothoff\Desktop\EP%20TB%202017-2021.csv"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mmrothoff\Desktop\EP%20TB%202017-2021.csv"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16141732283464"/>
          <c:y val="0.14399189727840039"/>
          <c:w val="0.75412182852143483"/>
          <c:h val="0.75099269230350352"/>
        </c:manualLayout>
      </c:layout>
      <c:pieChart>
        <c:varyColors val="1"/>
        <c:dLbls>
          <c:showLegendKey val="0"/>
          <c:showVal val="0"/>
          <c:showCatName val="1"/>
          <c:showSerName val="0"/>
          <c:showPercent val="1"/>
          <c:showBubbleSize val="0"/>
          <c:showLeaderLines val="0"/>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800" b="1" dirty="0"/>
              <a:t>Proportion of Extrapulmonary TB</a:t>
            </a:r>
            <a:r>
              <a:rPr lang="en-US" sz="1800" b="1" baseline="0" dirty="0"/>
              <a:t> Cases in AK 2017-2021</a:t>
            </a:r>
          </a:p>
          <a:p>
            <a:pPr>
              <a:defRPr/>
            </a:pPr>
            <a:endParaRPr lang="en-US" sz="1800" b="1" dirty="0"/>
          </a:p>
        </c:rich>
      </c:tx>
      <c:layout>
        <c:manualLayout>
          <c:xMode val="edge"/>
          <c:yMode val="edge"/>
          <c:x val="8.5929896411295059E-2"/>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614553151723967"/>
          <c:y val="0.12969513218218959"/>
          <c:w val="0.60216282412132283"/>
          <c:h val="0.8589107565172478"/>
        </c:manualLayout>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6380-4B5B-8809-ACA4FF743D4A}"/>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6380-4B5B-8809-ACA4FF743D4A}"/>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6380-4B5B-8809-ACA4FF743D4A}"/>
              </c:ext>
            </c:extLst>
          </c:dPt>
          <c:dLbls>
            <c:dLbl>
              <c:idx val="1"/>
              <c:tx>
                <c:rich>
                  <a:bodyPr/>
                  <a:lstStyle/>
                  <a:p>
                    <a:r>
                      <a:rPr lang="en-US" baseline="0"/>
                      <a:t>Extrapulmonary</a:t>
                    </a:r>
                    <a:r>
                      <a:rPr lang="en-US" baseline="0" dirty="0"/>
                      <a:t>
</a:t>
                    </a:r>
                    <a:fld id="{E53A1682-A2F2-421F-905B-470523C0A88B}" type="PERCENTAGE">
                      <a:rPr lang="en-US" baseline="0"/>
                      <a:pPr/>
                      <a:t>[PERCENTAGE]</a:t>
                    </a:fld>
                    <a:endParaRPr lang="en-US" baseline="0" dirty="0"/>
                  </a:p>
                </c:rich>
              </c:tx>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6380-4B5B-8809-ACA4FF743D4A}"/>
                </c:ext>
              </c:extLst>
            </c:dLbl>
            <c:dLbl>
              <c:idx val="2"/>
              <c:layout>
                <c:manualLayout>
                  <c:x val="-9.900498852920863E-3"/>
                  <c:y val="-1.614223975248693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6380-4B5B-8809-ACA4FF743D4A}"/>
                </c:ext>
              </c:extLst>
            </c:dLbl>
            <c:spPr>
              <a:solidFill>
                <a:schemeClr val="bg1"/>
              </a:solidFill>
              <a:ln w="31750">
                <a:solidFill>
                  <a:schemeClr val="accent2"/>
                </a:solidFill>
              </a:ln>
              <a:effectLst/>
            </c:spPr>
            <c:txPr>
              <a:bodyPr rot="0" spcFirstLastPara="1" vertOverflow="ellipsis" vert="horz" wrap="square" lIns="38100" tIns="19050" rIns="38100" bIns="19050" anchor="ctr" anchorCtr="0">
                <a:spAutoFit/>
              </a:bodyPr>
              <a:lstStyle/>
              <a:p>
                <a:pPr algn="ctr">
                  <a:defRPr lang="en-US" sz="1200" b="0" i="0" u="none" strike="noStrike" kern="1200" baseline="0">
                    <a:solidFill>
                      <a:schemeClr val="dk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'EP TB 2017-2021'!$A$4:$A$6</c:f>
              <c:strCache>
                <c:ptCount val="3"/>
                <c:pt idx="0">
                  <c:v>Pulmonary only</c:v>
                </c:pt>
                <c:pt idx="1">
                  <c:v>Extrapulomary</c:v>
                </c:pt>
                <c:pt idx="2">
                  <c:v>Both</c:v>
                </c:pt>
              </c:strCache>
            </c:strRef>
          </c:cat>
          <c:val>
            <c:numRef>
              <c:f>'EP TB 2017-2021'!$B$4:$B$6</c:f>
              <c:numCache>
                <c:formatCode>General</c:formatCode>
                <c:ptCount val="3"/>
                <c:pt idx="0">
                  <c:v>142</c:v>
                </c:pt>
                <c:pt idx="1">
                  <c:v>28</c:v>
                </c:pt>
                <c:pt idx="2">
                  <c:v>9</c:v>
                </c:pt>
              </c:numCache>
            </c:numRef>
          </c:val>
          <c:extLst>
            <c:ext xmlns:c16="http://schemas.microsoft.com/office/drawing/2014/chart" uri="{C3380CC4-5D6E-409C-BE32-E72D297353CC}">
              <c16:uniqueId val="{00000006-6380-4B5B-8809-ACA4FF743D4A}"/>
            </c:ext>
          </c:extLst>
        </c:ser>
        <c:dLbls>
          <c:showLegendKey val="0"/>
          <c:showVal val="0"/>
          <c:showCatName val="1"/>
          <c:showSerName val="0"/>
          <c:showPercent val="1"/>
          <c:showBubbleSize val="0"/>
          <c:showLeaderLines val="1"/>
        </c:dLbls>
        <c:firstSliceAng val="125"/>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r>
              <a:rPr lang="en-US"/>
              <a:t>Extrapulmonary TB in AK By Site 2017-2021</a:t>
            </a:r>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5">
                  <a:tint val="48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76E9-4941-A2E7-D320BADBEE66}"/>
              </c:ext>
            </c:extLst>
          </c:dPt>
          <c:dPt>
            <c:idx val="1"/>
            <c:bubble3D val="0"/>
            <c:spPr>
              <a:solidFill>
                <a:schemeClr val="accent5">
                  <a:tint val="65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76E9-4941-A2E7-D320BADBEE66}"/>
              </c:ext>
            </c:extLst>
          </c:dPt>
          <c:dPt>
            <c:idx val="2"/>
            <c:bubble3D val="0"/>
            <c:spPr>
              <a:solidFill>
                <a:schemeClr val="accent5">
                  <a:tint val="83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76E9-4941-A2E7-D320BADBEE66}"/>
              </c:ext>
            </c:extLst>
          </c:dPt>
          <c:dPt>
            <c:idx val="3"/>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76E9-4941-A2E7-D320BADBEE66}"/>
              </c:ext>
            </c:extLst>
          </c:dPt>
          <c:dPt>
            <c:idx val="4"/>
            <c:bubble3D val="0"/>
            <c:spPr>
              <a:solidFill>
                <a:schemeClr val="accent5">
                  <a:shade val="82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76E9-4941-A2E7-D320BADBEE66}"/>
              </c:ext>
            </c:extLst>
          </c:dPt>
          <c:dPt>
            <c:idx val="5"/>
            <c:bubble3D val="0"/>
            <c:spPr>
              <a:solidFill>
                <a:schemeClr val="accent5">
                  <a:shade val="65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76E9-4941-A2E7-D320BADBEE66}"/>
              </c:ext>
            </c:extLst>
          </c:dPt>
          <c:dPt>
            <c:idx val="6"/>
            <c:bubble3D val="0"/>
            <c:spPr>
              <a:solidFill>
                <a:schemeClr val="accent5">
                  <a:shade val="47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D-76E9-4941-A2E7-D320BADBEE66}"/>
              </c:ext>
            </c:extLst>
          </c:dPt>
          <c:dLbls>
            <c:dLbl>
              <c:idx val="1"/>
              <c:layout>
                <c:manualLayout>
                  <c:x val="-6.9697800614104216E-2"/>
                  <c:y val="0.1087852951863824"/>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76E9-4941-A2E7-D320BADBEE66}"/>
                </c:ext>
              </c:extLst>
            </c:dLbl>
            <c:spPr>
              <a:solidFill>
                <a:schemeClr val="bg1"/>
              </a:solidFill>
              <a:ln w="28575">
                <a:solidFill>
                  <a:schemeClr val="accent2">
                    <a:lumMod val="75000"/>
                  </a:schemeClr>
                </a:solidFill>
              </a:ln>
              <a:effectLst/>
            </c:spPr>
            <c:txPr>
              <a:bodyPr rot="0" spcFirstLastPara="1" vertOverflow="clip" horzOverflow="clip" vert="horz" wrap="square" lIns="38100" tIns="19050" rIns="38100" bIns="19050" anchor="ctr" anchorCtr="0">
                <a:spAutoFit/>
              </a:bodyPr>
              <a:lstStyle/>
              <a:p>
                <a:pPr algn="ctr">
                  <a:defRPr lang="en-US" sz="1200" b="0" i="0" u="none" strike="noStrike" kern="1200" baseline="0">
                    <a:solidFill>
                      <a:schemeClr val="dk1"/>
                    </a:solidFill>
                    <a:latin typeface="+mn-lt"/>
                    <a:ea typeface="+mn-ea"/>
                    <a:cs typeface="+mn-cs"/>
                  </a:defRPr>
                </a:pPr>
                <a:endParaRPr lang="en-US"/>
              </a:p>
            </c:txPr>
            <c:dLblPos val="in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rect">
                    <a:avLst/>
                  </a:prstGeom>
                  <a:noFill/>
                  <a:ln>
                    <a:noFill/>
                  </a:ln>
                </c15:spPr>
              </c:ext>
            </c:extLst>
          </c:dLbls>
          <c:cat>
            <c:strRef>
              <c:f>'EP TB 2017-2021'!$A$20:$A$26</c:f>
              <c:strCache>
                <c:ptCount val="7"/>
                <c:pt idx="0">
                  <c:v>Bone/Joint</c:v>
                </c:pt>
                <c:pt idx="1">
                  <c:v>Eye/Ear</c:v>
                </c:pt>
                <c:pt idx="2">
                  <c:v>GU</c:v>
                </c:pt>
                <c:pt idx="3">
                  <c:v>Lymphatic</c:v>
                </c:pt>
                <c:pt idx="4">
                  <c:v>Other</c:v>
                </c:pt>
                <c:pt idx="5">
                  <c:v>Peritoneal</c:v>
                </c:pt>
                <c:pt idx="6">
                  <c:v>Pleural</c:v>
                </c:pt>
              </c:strCache>
            </c:strRef>
          </c:cat>
          <c:val>
            <c:numRef>
              <c:f>'EP TB 2017-2021'!$B$20:$B$26</c:f>
              <c:numCache>
                <c:formatCode>General</c:formatCode>
                <c:ptCount val="7"/>
                <c:pt idx="0">
                  <c:v>3</c:v>
                </c:pt>
                <c:pt idx="1">
                  <c:v>2</c:v>
                </c:pt>
                <c:pt idx="2">
                  <c:v>3</c:v>
                </c:pt>
                <c:pt idx="3">
                  <c:v>8</c:v>
                </c:pt>
                <c:pt idx="4">
                  <c:v>8</c:v>
                </c:pt>
                <c:pt idx="5">
                  <c:v>4</c:v>
                </c:pt>
                <c:pt idx="6">
                  <c:v>9</c:v>
                </c:pt>
              </c:numCache>
            </c:numRef>
          </c:val>
          <c:extLst>
            <c:ext xmlns:c16="http://schemas.microsoft.com/office/drawing/2014/chart" uri="{C3380CC4-5D6E-409C-BE32-E72D297353CC}">
              <c16:uniqueId val="{0000000E-76E9-4941-A2E7-D320BADBEE66}"/>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BC5533B-8BAA-4246-ABC9-D3B437C683A2}" type="datetimeFigureOut">
              <a:rPr lang="en-US" smtClean="0"/>
              <a:t>6/1/2023</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91518979-CAA0-482D-8F89-5C087038126B}" type="slidenum">
              <a:rPr lang="en-US" smtClean="0"/>
              <a:t>‹#›</a:t>
            </a:fld>
            <a:endParaRPr lang="en-US"/>
          </a:p>
        </p:txBody>
      </p:sp>
    </p:spTree>
    <p:extLst>
      <p:ext uri="{BB962C8B-B14F-4D97-AF65-F5344CB8AC3E}">
        <p14:creationId xmlns:p14="http://schemas.microsoft.com/office/powerpoint/2010/main" val="41791273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A44A67A-9759-4654-B54A-D802B91B415F}" type="datetimeFigureOut">
              <a:rPr lang="en-US" smtClean="0"/>
              <a:t>6/1/2023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FDB24EC-3BA8-4368-9537-495EFA9E4F22}" type="slidenum">
              <a:rPr lang="en-US" smtClean="0"/>
              <a:t>‹#›</a:t>
            </a:fld>
            <a:endParaRPr lang="en-US"/>
          </a:p>
        </p:txBody>
      </p:sp>
    </p:spTree>
    <p:extLst>
      <p:ext uri="{BB962C8B-B14F-4D97-AF65-F5344CB8AC3E}">
        <p14:creationId xmlns:p14="http://schemas.microsoft.com/office/powerpoint/2010/main" val="40935469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casereports.bmj.com/content/14/8/e232639#ref-1"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casereports.bmj.com/content/14/8/e232639#ref-2"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8F2E4-4058-47E7-986E-00B27AE140D0}" type="slidenum">
              <a:rPr lang="en-US" smtClean="0"/>
              <a:t>1</a:t>
            </a:fld>
            <a:endParaRPr lang="en-US"/>
          </a:p>
        </p:txBody>
      </p:sp>
    </p:spTree>
    <p:extLst>
      <p:ext uri="{BB962C8B-B14F-4D97-AF65-F5344CB8AC3E}">
        <p14:creationId xmlns:p14="http://schemas.microsoft.com/office/powerpoint/2010/main" val="37936325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MRI:  Destruction of T10–T12 plus edematous intervertebral discs resulted in anterior collapse, multiple anterior and lateral paravertebral and epidural abscesses with a thin, contrast-enhanced membrane in a patient with Pott's disease. </a:t>
            </a:r>
          </a:p>
          <a:p>
            <a:endParaRPr lang="en-US" dirty="0"/>
          </a:p>
        </p:txBody>
      </p:sp>
      <p:sp>
        <p:nvSpPr>
          <p:cNvPr id="4" name="Slide Number Placeholder 3"/>
          <p:cNvSpPr>
            <a:spLocks noGrp="1"/>
          </p:cNvSpPr>
          <p:nvPr>
            <p:ph type="sldNum" sz="quarter" idx="10"/>
          </p:nvPr>
        </p:nvSpPr>
        <p:spPr/>
        <p:txBody>
          <a:bodyPr/>
          <a:lstStyle/>
          <a:p>
            <a:fld id="{6FDB24EC-3BA8-4368-9537-495EFA9E4F22}" type="slidenum">
              <a:rPr lang="en-US" smtClean="0"/>
              <a:t>20</a:t>
            </a:fld>
            <a:endParaRPr lang="en-US"/>
          </a:p>
        </p:txBody>
      </p:sp>
    </p:spTree>
    <p:extLst>
      <p:ext uri="{BB962C8B-B14F-4D97-AF65-F5344CB8AC3E}">
        <p14:creationId xmlns:p14="http://schemas.microsoft.com/office/powerpoint/2010/main" val="22707652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Contrast enhanced abdominal CT of a 49 year-old male patient demonstrates mesenteric thickening, with loss of normal mesenteric architecture and increased vascularity (arrows). Thickened mesentery also shows contrast enhancement. Small volume of ascites in the left </a:t>
            </a:r>
            <a:r>
              <a:rPr lang="en-US" dirty="0" err="1"/>
              <a:t>parietocolic</a:t>
            </a:r>
            <a:r>
              <a:rPr lang="en-US" dirty="0"/>
              <a:t> gutter is also visible in this section (*).</a:t>
            </a:r>
          </a:p>
        </p:txBody>
      </p:sp>
      <p:sp>
        <p:nvSpPr>
          <p:cNvPr id="4" name="Slide Number Placeholder 3"/>
          <p:cNvSpPr>
            <a:spLocks noGrp="1"/>
          </p:cNvSpPr>
          <p:nvPr>
            <p:ph type="sldNum" sz="quarter" idx="10"/>
          </p:nvPr>
        </p:nvSpPr>
        <p:spPr/>
        <p:txBody>
          <a:bodyPr/>
          <a:lstStyle/>
          <a:p>
            <a:fld id="{6FDB24EC-3BA8-4368-9537-495EFA9E4F22}" type="slidenum">
              <a:rPr lang="en-US" smtClean="0"/>
              <a:t>23</a:t>
            </a:fld>
            <a:endParaRPr lang="en-US"/>
          </a:p>
        </p:txBody>
      </p:sp>
    </p:spTree>
    <p:extLst>
      <p:ext uri="{BB962C8B-B14F-4D97-AF65-F5344CB8AC3E}">
        <p14:creationId xmlns:p14="http://schemas.microsoft.com/office/powerpoint/2010/main" val="137965648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DB24EC-3BA8-4368-9537-495EFA9E4F22}" type="slidenum">
              <a:rPr lang="en-US" smtClean="0"/>
              <a:t>24</a:t>
            </a:fld>
            <a:endParaRPr lang="en-US"/>
          </a:p>
        </p:txBody>
      </p:sp>
    </p:spTree>
    <p:extLst>
      <p:ext uri="{BB962C8B-B14F-4D97-AF65-F5344CB8AC3E}">
        <p14:creationId xmlns:p14="http://schemas.microsoft.com/office/powerpoint/2010/main" val="3571596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Peritoneal biopsy had to be repeated to confirm culture and to get sensitivities.  If any of sputum had grown out TB, this wouldn’t have been necessary.</a:t>
            </a:r>
          </a:p>
          <a:p>
            <a:endParaRPr lang="en-US" dirty="0"/>
          </a:p>
        </p:txBody>
      </p:sp>
      <p:sp>
        <p:nvSpPr>
          <p:cNvPr id="4" name="Slide Number Placeholder 3"/>
          <p:cNvSpPr>
            <a:spLocks noGrp="1"/>
          </p:cNvSpPr>
          <p:nvPr>
            <p:ph type="sldNum" sz="quarter" idx="10"/>
          </p:nvPr>
        </p:nvSpPr>
        <p:spPr/>
        <p:txBody>
          <a:bodyPr/>
          <a:lstStyle/>
          <a:p>
            <a:fld id="{6FDB24EC-3BA8-4368-9537-495EFA9E4F22}" type="slidenum">
              <a:rPr lang="en-US" smtClean="0"/>
              <a:t>25</a:t>
            </a:fld>
            <a:endParaRPr lang="en-US"/>
          </a:p>
        </p:txBody>
      </p:sp>
    </p:spTree>
    <p:extLst>
      <p:ext uri="{BB962C8B-B14F-4D97-AF65-F5344CB8AC3E}">
        <p14:creationId xmlns:p14="http://schemas.microsoft.com/office/powerpoint/2010/main" val="27231491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Fluid ADA level has high sensitivity and specificity (Cutoff 30-40)</a:t>
            </a:r>
          </a:p>
          <a:p>
            <a:endParaRPr lang="en-US" dirty="0"/>
          </a:p>
        </p:txBody>
      </p:sp>
      <p:sp>
        <p:nvSpPr>
          <p:cNvPr id="4" name="Slide Number Placeholder 3"/>
          <p:cNvSpPr>
            <a:spLocks noGrp="1"/>
          </p:cNvSpPr>
          <p:nvPr>
            <p:ph type="sldNum" sz="quarter" idx="10"/>
          </p:nvPr>
        </p:nvSpPr>
        <p:spPr/>
        <p:txBody>
          <a:bodyPr/>
          <a:lstStyle/>
          <a:p>
            <a:fld id="{6FDB24EC-3BA8-4368-9537-495EFA9E4F22}" type="slidenum">
              <a:rPr lang="en-US" smtClean="0"/>
              <a:t>26</a:t>
            </a:fld>
            <a:endParaRPr lang="en-US"/>
          </a:p>
        </p:txBody>
      </p:sp>
    </p:spTree>
    <p:extLst>
      <p:ext uri="{BB962C8B-B14F-4D97-AF65-F5344CB8AC3E}">
        <p14:creationId xmlns:p14="http://schemas.microsoft.com/office/powerpoint/2010/main" val="541313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DB24EC-3BA8-4368-9537-495EFA9E4F22}" type="slidenum">
              <a:rPr lang="en-US" smtClean="0"/>
              <a:t>27</a:t>
            </a:fld>
            <a:endParaRPr lang="en-US"/>
          </a:p>
        </p:txBody>
      </p:sp>
    </p:spTree>
    <p:extLst>
      <p:ext uri="{BB962C8B-B14F-4D97-AF65-F5344CB8AC3E}">
        <p14:creationId xmlns:p14="http://schemas.microsoft.com/office/powerpoint/2010/main" val="1960556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DB24EC-3BA8-4368-9537-495EFA9E4F22}" type="slidenum">
              <a:rPr lang="en-US" smtClean="0"/>
              <a:t>28</a:t>
            </a:fld>
            <a:endParaRPr lang="en-US"/>
          </a:p>
        </p:txBody>
      </p:sp>
    </p:spTree>
    <p:extLst>
      <p:ext uri="{BB962C8B-B14F-4D97-AF65-F5344CB8AC3E}">
        <p14:creationId xmlns:p14="http://schemas.microsoft.com/office/powerpoint/2010/main" val="22242409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DB24EC-3BA8-4368-9537-495EFA9E4F22}" type="slidenum">
              <a:rPr lang="en-US" smtClean="0"/>
              <a:t>29</a:t>
            </a:fld>
            <a:endParaRPr lang="en-US"/>
          </a:p>
        </p:txBody>
      </p:sp>
    </p:spTree>
    <p:extLst>
      <p:ext uri="{BB962C8B-B14F-4D97-AF65-F5344CB8AC3E}">
        <p14:creationId xmlns:p14="http://schemas.microsoft.com/office/powerpoint/2010/main" val="9883645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DB24EC-3BA8-4368-9537-495EFA9E4F22}" type="slidenum">
              <a:rPr lang="en-US" smtClean="0"/>
              <a:t>30</a:t>
            </a:fld>
            <a:endParaRPr lang="en-US"/>
          </a:p>
        </p:txBody>
      </p:sp>
    </p:spTree>
    <p:extLst>
      <p:ext uri="{BB962C8B-B14F-4D97-AF65-F5344CB8AC3E}">
        <p14:creationId xmlns:p14="http://schemas.microsoft.com/office/powerpoint/2010/main" val="12353779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DB24EC-3BA8-4368-9537-495EFA9E4F22}" type="slidenum">
              <a:rPr lang="en-US" smtClean="0"/>
              <a:t>31</a:t>
            </a:fld>
            <a:endParaRPr lang="en-US"/>
          </a:p>
        </p:txBody>
      </p:sp>
    </p:spTree>
    <p:extLst>
      <p:ext uri="{BB962C8B-B14F-4D97-AF65-F5344CB8AC3E}">
        <p14:creationId xmlns:p14="http://schemas.microsoft.com/office/powerpoint/2010/main" val="1462353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8F2E4-4058-47E7-986E-00B27AE140D0}" type="slidenum">
              <a:rPr lang="en-US" smtClean="0"/>
              <a:t>2</a:t>
            </a:fld>
            <a:endParaRPr lang="en-US"/>
          </a:p>
        </p:txBody>
      </p:sp>
    </p:spTree>
    <p:extLst>
      <p:ext uri="{BB962C8B-B14F-4D97-AF65-F5344CB8AC3E}">
        <p14:creationId xmlns:p14="http://schemas.microsoft.com/office/powerpoint/2010/main" val="1221166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DB24EC-3BA8-4368-9537-495EFA9E4F22}" type="slidenum">
              <a:rPr lang="en-US" smtClean="0"/>
              <a:t>32</a:t>
            </a:fld>
            <a:endParaRPr lang="en-US"/>
          </a:p>
        </p:txBody>
      </p:sp>
    </p:spTree>
    <p:extLst>
      <p:ext uri="{BB962C8B-B14F-4D97-AF65-F5344CB8AC3E}">
        <p14:creationId xmlns:p14="http://schemas.microsoft.com/office/powerpoint/2010/main" val="4888454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DB24EC-3BA8-4368-9537-495EFA9E4F22}" type="slidenum">
              <a:rPr lang="en-US" smtClean="0"/>
              <a:t>33</a:t>
            </a:fld>
            <a:endParaRPr lang="en-US"/>
          </a:p>
        </p:txBody>
      </p:sp>
    </p:spTree>
    <p:extLst>
      <p:ext uri="{BB962C8B-B14F-4D97-AF65-F5344CB8AC3E}">
        <p14:creationId xmlns:p14="http://schemas.microsoft.com/office/powerpoint/2010/main" val="42430664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DB24EC-3BA8-4368-9537-495EFA9E4F22}" type="slidenum">
              <a:rPr lang="en-US" smtClean="0"/>
              <a:t>34</a:t>
            </a:fld>
            <a:endParaRPr lang="en-US"/>
          </a:p>
        </p:txBody>
      </p:sp>
    </p:spTree>
    <p:extLst>
      <p:ext uri="{BB962C8B-B14F-4D97-AF65-F5344CB8AC3E}">
        <p14:creationId xmlns:p14="http://schemas.microsoft.com/office/powerpoint/2010/main" val="35383288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Surgery: Surgery should either be postponed (if feasible) until the TB patient is no longer considered infectious or scheduled to allow adequate ventilation of the room after surgery. Surgery is sometimes required in patients with multidrug-resistant or extensively drug-resistant TB, or to drain tuberculous abscesses. Because of the presence of infectious mycobacteria (and </a:t>
            </a:r>
            <a:r>
              <a:rPr lang="en-US" dirty="0" err="1"/>
              <a:t>anaesthesia</a:t>
            </a:r>
            <a:r>
              <a:rPr lang="en-US" dirty="0"/>
              <a:t> gases), the air supplied to the operating room should be exhausted to the outside and not exit the room to other patient care areas. HCPs should wear appropriate respirators (N95). Post-operative recovery of the patient with suspected or confirmed respiratory TB disease should take place in the operating room or in an AIIR.</a:t>
            </a:r>
          </a:p>
        </p:txBody>
      </p:sp>
      <p:sp>
        <p:nvSpPr>
          <p:cNvPr id="4" name="Slide Number Placeholder 3"/>
          <p:cNvSpPr>
            <a:spLocks noGrp="1"/>
          </p:cNvSpPr>
          <p:nvPr>
            <p:ph type="sldNum" sz="quarter" idx="10"/>
          </p:nvPr>
        </p:nvSpPr>
        <p:spPr/>
        <p:txBody>
          <a:bodyPr/>
          <a:lstStyle/>
          <a:p>
            <a:fld id="{6FDB24EC-3BA8-4368-9537-495EFA9E4F22}" type="slidenum">
              <a:rPr lang="en-US" smtClean="0"/>
              <a:t>35</a:t>
            </a:fld>
            <a:endParaRPr lang="en-US"/>
          </a:p>
        </p:txBody>
      </p:sp>
    </p:spTree>
    <p:extLst>
      <p:ext uri="{BB962C8B-B14F-4D97-AF65-F5344CB8AC3E}">
        <p14:creationId xmlns:p14="http://schemas.microsoft.com/office/powerpoint/2010/main" val="11658512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8F2E4-4058-47E7-986E-00B27AE140D0}" type="slidenum">
              <a:rPr lang="en-US" smtClean="0"/>
              <a:t>37</a:t>
            </a:fld>
            <a:endParaRPr lang="en-US"/>
          </a:p>
        </p:txBody>
      </p:sp>
    </p:spTree>
    <p:extLst>
      <p:ext uri="{BB962C8B-B14F-4D97-AF65-F5344CB8AC3E}">
        <p14:creationId xmlns:p14="http://schemas.microsoft.com/office/powerpoint/2010/main" val="31674932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TB infection typically starts in the lung, but can spread to any part of the body excluding hair/teeth/nails</a:t>
            </a:r>
          </a:p>
          <a:p>
            <a:r>
              <a:rPr lang="en-US" dirty="0"/>
              <a:t>Can spread by lymphatic/hematogenous/contiguous routes</a:t>
            </a:r>
          </a:p>
        </p:txBody>
      </p:sp>
      <p:sp>
        <p:nvSpPr>
          <p:cNvPr id="4" name="Slide Number Placeholder 3"/>
          <p:cNvSpPr>
            <a:spLocks noGrp="1"/>
          </p:cNvSpPr>
          <p:nvPr>
            <p:ph type="sldNum" sz="quarter" idx="5"/>
          </p:nvPr>
        </p:nvSpPr>
        <p:spPr/>
        <p:txBody>
          <a:bodyPr/>
          <a:lstStyle/>
          <a:p>
            <a:fld id="{6FDB24EC-3BA8-4368-9537-495EFA9E4F22}" type="slidenum">
              <a:rPr lang="en-US" smtClean="0"/>
              <a:t>4</a:t>
            </a:fld>
            <a:endParaRPr lang="en-US"/>
          </a:p>
        </p:txBody>
      </p:sp>
    </p:spTree>
    <p:extLst>
      <p:ext uri="{BB962C8B-B14F-4D97-AF65-F5344CB8AC3E}">
        <p14:creationId xmlns:p14="http://schemas.microsoft.com/office/powerpoint/2010/main" val="1633333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a:t>Transmission</a:t>
            </a:r>
            <a:r>
              <a:rPr lang="en-US" baseline="0" dirty="0"/>
              <a:t> from EP sites has been reported to occur during aerosol-producing procedures such as tissue irrigation</a:t>
            </a:r>
          </a:p>
          <a:p>
            <a:pPr marL="174708" indent="-174708">
              <a:buFont typeface="Arial" panose="020B0604020202020204" pitchFamily="34" charset="0"/>
              <a:buChar char="•"/>
            </a:pPr>
            <a:r>
              <a:rPr lang="en-US" baseline="0" dirty="0"/>
              <a:t>Do not formalin fix tissue samples</a:t>
            </a:r>
            <a:endParaRPr lang="en-US" dirty="0"/>
          </a:p>
        </p:txBody>
      </p:sp>
      <p:sp>
        <p:nvSpPr>
          <p:cNvPr id="4" name="Slide Number Placeholder 3"/>
          <p:cNvSpPr>
            <a:spLocks noGrp="1"/>
          </p:cNvSpPr>
          <p:nvPr>
            <p:ph type="sldNum" sz="quarter" idx="10"/>
          </p:nvPr>
        </p:nvSpPr>
        <p:spPr/>
        <p:txBody>
          <a:bodyPr/>
          <a:lstStyle/>
          <a:p>
            <a:fld id="{6FDB24EC-3BA8-4368-9537-495EFA9E4F22}" type="slidenum">
              <a:rPr lang="en-US" smtClean="0"/>
              <a:t>7</a:t>
            </a:fld>
            <a:endParaRPr lang="en-US"/>
          </a:p>
        </p:txBody>
      </p:sp>
    </p:spTree>
    <p:extLst>
      <p:ext uri="{BB962C8B-B14F-4D97-AF65-F5344CB8AC3E}">
        <p14:creationId xmlns:p14="http://schemas.microsoft.com/office/powerpoint/2010/main" val="26707532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ASPHL NAAT validated for sputum, bronchial, body fluids, tissue, NOT urine/blood/CSF</a:t>
            </a:r>
          </a:p>
          <a:p>
            <a:r>
              <a:rPr lang="en-US" b="0" i="0" dirty="0">
                <a:solidFill>
                  <a:srgbClr val="333333"/>
                </a:solidFill>
                <a:effectLst/>
                <a:latin typeface="interfaceregular"/>
              </a:rPr>
              <a:t>TB-IRIS is well known among HIV-positive patients receiving ART, but it is less common and understood among HIV-uninfected patients.</a:t>
            </a:r>
            <a:r>
              <a:rPr lang="en-US" b="0" i="0" u="none" strike="noStrike" baseline="30000" dirty="0">
                <a:solidFill>
                  <a:srgbClr val="2A6EBB"/>
                </a:solidFill>
                <a:effectLst/>
                <a:latin typeface="interfaceregular"/>
                <a:hlinkClick r:id="rId3"/>
              </a:rPr>
              <a:t>1 2 5 6</a:t>
            </a:r>
            <a:r>
              <a:rPr lang="en-US" b="0" i="0" dirty="0">
                <a:solidFill>
                  <a:srgbClr val="333333"/>
                </a:solidFill>
                <a:effectLst/>
                <a:latin typeface="interfaceregular"/>
              </a:rPr>
              <a:t> TB-IRIS in HIV-negative patients receiving antituberculosis therapy is estimated to affect 2%–23%.</a:t>
            </a:r>
          </a:p>
          <a:p>
            <a:r>
              <a:rPr lang="en-US" b="0" i="0" dirty="0">
                <a:solidFill>
                  <a:srgbClr val="333333"/>
                </a:solidFill>
                <a:effectLst/>
                <a:latin typeface="interfaceregular"/>
              </a:rPr>
              <a:t> In HIV-negative patients, TB-IRIS occurs more often in extrapulmonary TB,</a:t>
            </a:r>
            <a:r>
              <a:rPr lang="en-US" b="0" i="0" u="none" strike="noStrike" baseline="30000" dirty="0">
                <a:solidFill>
                  <a:srgbClr val="2A6EBB"/>
                </a:solidFill>
                <a:effectLst/>
                <a:latin typeface="interfaceregular"/>
                <a:hlinkClick r:id="rId4"/>
              </a:rPr>
              <a:t>2</a:t>
            </a:r>
            <a:r>
              <a:rPr lang="en-US" b="0" i="0" dirty="0">
                <a:solidFill>
                  <a:srgbClr val="333333"/>
                </a:solidFill>
                <a:effectLst/>
                <a:latin typeface="interfaceregular"/>
              </a:rPr>
              <a:t> in particular in pleural and lymph node forms.</a:t>
            </a:r>
            <a:r>
              <a:rPr lang="en-US" b="0" i="0" u="none" strike="noStrike" baseline="30000" dirty="0">
                <a:solidFill>
                  <a:srgbClr val="2A6EBB"/>
                </a:solidFill>
                <a:effectLst/>
                <a:latin typeface="interfaceregular"/>
                <a:hlinkClick r:id="rId4"/>
              </a:rPr>
              <a:t>2 12</a:t>
            </a:r>
            <a:r>
              <a:rPr lang="en-US" b="0" i="0" dirty="0">
                <a:solidFill>
                  <a:srgbClr val="333333"/>
                </a:solidFill>
                <a:effectLst/>
                <a:latin typeface="interfaceregular"/>
              </a:rPr>
              <a:t> Median time to onset after initiation of antituberculosis therapy varies in a wide range, but IRIS usually occurs within 3 months.</a:t>
            </a:r>
          </a:p>
          <a:p>
            <a:r>
              <a:rPr lang="en-US" b="0" i="0" dirty="0">
                <a:solidFill>
                  <a:srgbClr val="333333"/>
                </a:solidFill>
                <a:effectLst/>
                <a:latin typeface="interfaceregular"/>
              </a:rPr>
              <a:t>No standard </a:t>
            </a:r>
            <a:r>
              <a:rPr lang="en-US" b="0" i="0" dirty="0" err="1">
                <a:solidFill>
                  <a:srgbClr val="333333"/>
                </a:solidFill>
                <a:effectLst/>
                <a:latin typeface="interfaceregular"/>
              </a:rPr>
              <a:t>tx</a:t>
            </a:r>
            <a:r>
              <a:rPr lang="en-US" b="0" i="0" dirty="0">
                <a:solidFill>
                  <a:srgbClr val="333333"/>
                </a:solidFill>
                <a:effectLst/>
                <a:latin typeface="interfaceregular"/>
              </a:rPr>
              <a:t> for IRIS—can range from mild to severe.  </a:t>
            </a:r>
            <a:r>
              <a:rPr lang="en-US" b="0" i="0" dirty="0" err="1">
                <a:solidFill>
                  <a:srgbClr val="333333"/>
                </a:solidFill>
                <a:effectLst/>
                <a:latin typeface="interfaceregular"/>
              </a:rPr>
              <a:t>Obs</a:t>
            </a:r>
            <a:r>
              <a:rPr lang="en-US" b="0" i="0" dirty="0">
                <a:solidFill>
                  <a:srgbClr val="333333"/>
                </a:solidFill>
                <a:effectLst/>
                <a:latin typeface="interfaceregular"/>
              </a:rPr>
              <a:t>/NSAIDs/steroids</a:t>
            </a:r>
            <a:endParaRPr lang="en-US" dirty="0"/>
          </a:p>
        </p:txBody>
      </p:sp>
      <p:sp>
        <p:nvSpPr>
          <p:cNvPr id="4" name="Slide Number Placeholder 3"/>
          <p:cNvSpPr>
            <a:spLocks noGrp="1"/>
          </p:cNvSpPr>
          <p:nvPr>
            <p:ph type="sldNum" sz="quarter" idx="10"/>
          </p:nvPr>
        </p:nvSpPr>
        <p:spPr/>
        <p:txBody>
          <a:bodyPr/>
          <a:lstStyle/>
          <a:p>
            <a:fld id="{6FDB24EC-3BA8-4368-9537-495EFA9E4F22}" type="slidenum">
              <a:rPr lang="en-US" smtClean="0"/>
              <a:t>8</a:t>
            </a:fld>
            <a:endParaRPr lang="en-US"/>
          </a:p>
        </p:txBody>
      </p:sp>
    </p:spTree>
    <p:extLst>
      <p:ext uri="{BB962C8B-B14F-4D97-AF65-F5344CB8AC3E}">
        <p14:creationId xmlns:p14="http://schemas.microsoft.com/office/powerpoint/2010/main" val="36080064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FDB24EC-3BA8-4368-9537-495EFA9E4F22}" type="slidenum">
              <a:rPr lang="en-US" smtClean="0"/>
              <a:t>9</a:t>
            </a:fld>
            <a:endParaRPr lang="en-US"/>
          </a:p>
        </p:txBody>
      </p:sp>
    </p:spTree>
    <p:extLst>
      <p:ext uri="{BB962C8B-B14F-4D97-AF65-F5344CB8AC3E}">
        <p14:creationId xmlns:p14="http://schemas.microsoft.com/office/powerpoint/2010/main" val="29095164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Cases are based on true cases with some modifications; images are representative</a:t>
            </a:r>
          </a:p>
        </p:txBody>
      </p:sp>
      <p:sp>
        <p:nvSpPr>
          <p:cNvPr id="4" name="Slide Number Placeholder 3"/>
          <p:cNvSpPr>
            <a:spLocks noGrp="1"/>
          </p:cNvSpPr>
          <p:nvPr>
            <p:ph type="sldNum" sz="quarter" idx="5"/>
          </p:nvPr>
        </p:nvSpPr>
        <p:spPr/>
        <p:txBody>
          <a:bodyPr/>
          <a:lstStyle/>
          <a:p>
            <a:fld id="{6FDB24EC-3BA8-4368-9537-495EFA9E4F22}" type="slidenum">
              <a:rPr lang="en-US" smtClean="0"/>
              <a:t>11</a:t>
            </a:fld>
            <a:endParaRPr lang="en-US"/>
          </a:p>
        </p:txBody>
      </p:sp>
    </p:spTree>
    <p:extLst>
      <p:ext uri="{BB962C8B-B14F-4D97-AF65-F5344CB8AC3E}">
        <p14:creationId xmlns:p14="http://schemas.microsoft.com/office/powerpoint/2010/main" val="21411834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DB24EC-3BA8-4368-9537-495EFA9E4F22}" type="slidenum">
              <a:rPr lang="en-US" smtClean="0"/>
              <a:t>12</a:t>
            </a:fld>
            <a:endParaRPr lang="en-US"/>
          </a:p>
        </p:txBody>
      </p:sp>
    </p:spTree>
    <p:extLst>
      <p:ext uri="{BB962C8B-B14F-4D97-AF65-F5344CB8AC3E}">
        <p14:creationId xmlns:p14="http://schemas.microsoft.com/office/powerpoint/2010/main" val="22416421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Typical cutoff ADA&gt;40 (PPV 85%, NPV 99%)</a:t>
            </a:r>
          </a:p>
          <a:p>
            <a:pPr defTabSz="931774">
              <a:defRPr/>
            </a:pPr>
            <a:r>
              <a:rPr lang="en-US" dirty="0"/>
              <a:t>Adenosine deaminase = enzyme crucial to cell-mediated immunity, level is elevated in TB infection</a:t>
            </a:r>
          </a:p>
          <a:p>
            <a:endParaRPr lang="en-US" dirty="0"/>
          </a:p>
        </p:txBody>
      </p:sp>
      <p:sp>
        <p:nvSpPr>
          <p:cNvPr id="4" name="Slide Number Placeholder 3"/>
          <p:cNvSpPr>
            <a:spLocks noGrp="1"/>
          </p:cNvSpPr>
          <p:nvPr>
            <p:ph type="sldNum" sz="quarter" idx="10"/>
          </p:nvPr>
        </p:nvSpPr>
        <p:spPr/>
        <p:txBody>
          <a:bodyPr/>
          <a:lstStyle/>
          <a:p>
            <a:fld id="{6FDB24EC-3BA8-4368-9537-495EFA9E4F22}" type="slidenum">
              <a:rPr lang="en-US" smtClean="0"/>
              <a:t>18</a:t>
            </a:fld>
            <a:endParaRPr lang="en-US"/>
          </a:p>
        </p:txBody>
      </p:sp>
    </p:spTree>
    <p:extLst>
      <p:ext uri="{BB962C8B-B14F-4D97-AF65-F5344CB8AC3E}">
        <p14:creationId xmlns:p14="http://schemas.microsoft.com/office/powerpoint/2010/main" val="556874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605951" y="5956137"/>
            <a:ext cx="2844800" cy="365125"/>
          </a:xfrm>
        </p:spPr>
        <p:txBody>
          <a:bodyPr/>
          <a:lstStyle>
            <a:lvl1pPr>
              <a:defRPr>
                <a:solidFill>
                  <a:schemeClr val="accent1">
                    <a:lumMod val="75000"/>
                    <a:lumOff val="25000"/>
                  </a:schemeClr>
                </a:solidFill>
              </a:defRPr>
            </a:lvl1pPr>
          </a:lstStyle>
          <a:p>
            <a:fld id="{BE76B2E2-AD82-4E04-9F49-74D40F053D56}" type="datetimeFigureOut">
              <a:rPr lang="en-US" smtClean="0"/>
              <a:t>6/1/2023</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550866FF-0DBA-4E3F-A582-F862329756AB}" type="slidenum">
              <a:rPr lang="en-US" smtClean="0"/>
              <a:t>‹#›</a:t>
            </a:fld>
            <a:endParaRPr lang="en-US"/>
          </a:p>
        </p:txBody>
      </p:sp>
    </p:spTree>
    <p:extLst>
      <p:ext uri="{BB962C8B-B14F-4D97-AF65-F5344CB8AC3E}">
        <p14:creationId xmlns:p14="http://schemas.microsoft.com/office/powerpoint/2010/main" val="585442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76B2E2-AD82-4E04-9F49-74D40F053D56}"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0866FF-0DBA-4E3F-A582-F862329756AB}" type="slidenum">
              <a:rPr lang="en-US" smtClean="0"/>
              <a:t>‹#›</a:t>
            </a:fld>
            <a:endParaRPr lang="en-US"/>
          </a:p>
        </p:txBody>
      </p:sp>
    </p:spTree>
    <p:extLst>
      <p:ext uri="{BB962C8B-B14F-4D97-AF65-F5344CB8AC3E}">
        <p14:creationId xmlns:p14="http://schemas.microsoft.com/office/powerpoint/2010/main" val="973074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E76B2E2-AD82-4E04-9F49-74D40F053D56}" type="datetimeFigureOut">
              <a:rPr lang="en-US" smtClean="0"/>
              <a:t>6/1/2023</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550866FF-0DBA-4E3F-A582-F862329756AB}" type="slidenum">
              <a:rPr lang="en-US" smtClean="0"/>
              <a:t>‹#›</a:t>
            </a:fld>
            <a:endParaRPr lang="en-US"/>
          </a:p>
        </p:txBody>
      </p:sp>
    </p:spTree>
    <p:extLst>
      <p:ext uri="{BB962C8B-B14F-4D97-AF65-F5344CB8AC3E}">
        <p14:creationId xmlns:p14="http://schemas.microsoft.com/office/powerpoint/2010/main" val="38521534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76B2E2-AD82-4E04-9F49-74D40F053D56}"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550866FF-0DBA-4E3F-A582-F862329756AB}" type="slidenum">
              <a:rPr lang="en-US" smtClean="0"/>
              <a:t>‹#›</a:t>
            </a:fld>
            <a:endParaRPr lang="en-US"/>
          </a:p>
        </p:txBody>
      </p:sp>
    </p:spTree>
    <p:extLst>
      <p:ext uri="{BB962C8B-B14F-4D97-AF65-F5344CB8AC3E}">
        <p14:creationId xmlns:p14="http://schemas.microsoft.com/office/powerpoint/2010/main" val="4145225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E76B2E2-AD82-4E04-9F49-74D40F053D56}" type="datetimeFigureOut">
              <a:rPr lang="en-US" smtClean="0"/>
              <a:t>6/1/2023</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550866FF-0DBA-4E3F-A582-F862329756AB}" type="slidenum">
              <a:rPr lang="en-US" smtClean="0"/>
              <a:t>‹#›</a:t>
            </a:fld>
            <a:endParaRPr lang="en-US"/>
          </a:p>
        </p:txBody>
      </p:sp>
    </p:spTree>
    <p:extLst>
      <p:ext uri="{BB962C8B-B14F-4D97-AF65-F5344CB8AC3E}">
        <p14:creationId xmlns:p14="http://schemas.microsoft.com/office/powerpoint/2010/main" val="3966354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76B2E2-AD82-4E04-9F49-74D40F053D56}"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0866FF-0DBA-4E3F-A582-F862329756AB}" type="slidenum">
              <a:rPr lang="en-US" smtClean="0"/>
              <a:t>‹#›</a:t>
            </a:fld>
            <a:endParaRPr lang="en-US"/>
          </a:p>
        </p:txBody>
      </p:sp>
    </p:spTree>
    <p:extLst>
      <p:ext uri="{BB962C8B-B14F-4D97-AF65-F5344CB8AC3E}">
        <p14:creationId xmlns:p14="http://schemas.microsoft.com/office/powerpoint/2010/main" val="1797499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76B2E2-AD82-4E04-9F49-74D40F053D56}" type="datetimeFigureOut">
              <a:rPr lang="en-US" smtClean="0"/>
              <a:t>6/1/2023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0866FF-0DBA-4E3F-A582-F862329756AB}" type="slidenum">
              <a:rPr lang="en-US" smtClean="0"/>
              <a:t>‹#›</a:t>
            </a:fld>
            <a:endParaRPr lang="en-US"/>
          </a:p>
        </p:txBody>
      </p:sp>
    </p:spTree>
    <p:extLst>
      <p:ext uri="{BB962C8B-B14F-4D97-AF65-F5344CB8AC3E}">
        <p14:creationId xmlns:p14="http://schemas.microsoft.com/office/powerpoint/2010/main" val="2248953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76B2E2-AD82-4E04-9F49-74D40F053D56}" type="datetimeFigureOut">
              <a:rPr lang="en-US" smtClean="0"/>
              <a:t>6/1/2023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0866FF-0DBA-4E3F-A582-F862329756AB}" type="slidenum">
              <a:rPr lang="en-US" smtClean="0"/>
              <a:t>‹#›</a:t>
            </a:fld>
            <a:endParaRPr lang="en-US"/>
          </a:p>
        </p:txBody>
      </p:sp>
    </p:spTree>
    <p:extLst>
      <p:ext uri="{BB962C8B-B14F-4D97-AF65-F5344CB8AC3E}">
        <p14:creationId xmlns:p14="http://schemas.microsoft.com/office/powerpoint/2010/main" val="9700112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6B2E2-AD82-4E04-9F49-74D40F053D56}" type="datetimeFigureOut">
              <a:rPr lang="en-US" smtClean="0"/>
              <a:t>6/1/2023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0866FF-0DBA-4E3F-A582-F862329756AB}" type="slidenum">
              <a:rPr lang="en-US" smtClean="0"/>
              <a:t>‹#›</a:t>
            </a:fld>
            <a:endParaRPr lang="en-US"/>
          </a:p>
        </p:txBody>
      </p:sp>
    </p:spTree>
    <p:extLst>
      <p:ext uri="{BB962C8B-B14F-4D97-AF65-F5344CB8AC3E}">
        <p14:creationId xmlns:p14="http://schemas.microsoft.com/office/powerpoint/2010/main" val="3930290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E76B2E2-AD82-4E04-9F49-74D40F053D56}" type="datetimeFigureOut">
              <a:rPr lang="en-US" smtClean="0"/>
              <a:t>6/1/2023</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550866FF-0DBA-4E3F-A582-F862329756AB}" type="slidenum">
              <a:rPr lang="en-US" smtClean="0"/>
              <a:t>‹#›</a:t>
            </a:fld>
            <a:endParaRPr lang="en-US"/>
          </a:p>
        </p:txBody>
      </p:sp>
    </p:spTree>
    <p:extLst>
      <p:ext uri="{BB962C8B-B14F-4D97-AF65-F5344CB8AC3E}">
        <p14:creationId xmlns:p14="http://schemas.microsoft.com/office/powerpoint/2010/main" val="8197455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76B2E2-AD82-4E04-9F49-74D40F053D56}"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0866FF-0DBA-4E3F-A582-F862329756AB}" type="slidenum">
              <a:rPr lang="en-US" smtClean="0"/>
              <a:t>‹#›</a:t>
            </a:fld>
            <a:endParaRPr lang="en-US"/>
          </a:p>
        </p:txBody>
      </p:sp>
    </p:spTree>
    <p:extLst>
      <p:ext uri="{BB962C8B-B14F-4D97-AF65-F5344CB8AC3E}">
        <p14:creationId xmlns:p14="http://schemas.microsoft.com/office/powerpoint/2010/main" val="577576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E76B2E2-AD82-4E04-9F49-74D40F053D56}" type="datetimeFigureOut">
              <a:rPr lang="en-US" smtClean="0"/>
              <a:t>6/1/2023</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550866FF-0DBA-4E3F-A582-F862329756AB}" type="slidenum">
              <a:rPr lang="en-US" smtClean="0"/>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698141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1191" y="653075"/>
            <a:ext cx="10993549" cy="1475013"/>
          </a:xfrm>
        </p:spPr>
        <p:txBody>
          <a:bodyPr/>
          <a:lstStyle/>
          <a:p>
            <a:r>
              <a:rPr lang="en-US" dirty="0"/>
              <a:t>Extrapulmonary TB</a:t>
            </a:r>
            <a:endParaRPr lang="en-US" sz="2000" dirty="0"/>
          </a:p>
        </p:txBody>
      </p:sp>
      <p:sp>
        <p:nvSpPr>
          <p:cNvPr id="3" name="Subtitle 2"/>
          <p:cNvSpPr>
            <a:spLocks noGrp="1"/>
          </p:cNvSpPr>
          <p:nvPr>
            <p:ph type="subTitle" idx="1"/>
          </p:nvPr>
        </p:nvSpPr>
        <p:spPr/>
        <p:txBody>
          <a:bodyPr>
            <a:normAutofit fontScale="92500" lnSpcReduction="20000"/>
          </a:bodyPr>
          <a:lstStyle/>
          <a:p>
            <a:r>
              <a:rPr lang="en-US" dirty="0"/>
              <a:t>Michelle M. Rothoff, M.D.</a:t>
            </a:r>
          </a:p>
          <a:p>
            <a:r>
              <a:rPr lang="en-US" dirty="0"/>
              <a:t>Alaska TB Program</a:t>
            </a:r>
          </a:p>
        </p:txBody>
      </p:sp>
      <p:pic>
        <p:nvPicPr>
          <p:cNvPr id="2050" name="Picture 2" descr="Image result for alaska outlin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37446" y="1390582"/>
            <a:ext cx="6846795" cy="4937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6474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suspect </a:t>
            </a:r>
            <a:r>
              <a:rPr lang="en-US" dirty="0" err="1"/>
              <a:t>extrapulmonary</a:t>
            </a:r>
            <a:r>
              <a:rPr lang="en-US" dirty="0"/>
              <a:t> </a:t>
            </a:r>
            <a:r>
              <a:rPr lang="en-US" dirty="0" err="1"/>
              <a:t>tb</a:t>
            </a:r>
            <a:endParaRPr lang="en-US" dirty="0"/>
          </a:p>
        </p:txBody>
      </p:sp>
      <p:pic>
        <p:nvPicPr>
          <p:cNvPr id="3" name="Picture 2"/>
          <p:cNvPicPr>
            <a:picLocks noChangeAspect="1"/>
          </p:cNvPicPr>
          <p:nvPr/>
        </p:nvPicPr>
        <p:blipFill>
          <a:blip r:embed="rId2"/>
          <a:stretch>
            <a:fillRect/>
          </a:stretch>
        </p:blipFill>
        <p:spPr>
          <a:xfrm>
            <a:off x="864322" y="2473902"/>
            <a:ext cx="8178078" cy="4038911"/>
          </a:xfrm>
          <a:prstGeom prst="rect">
            <a:avLst/>
          </a:prstGeom>
        </p:spPr>
      </p:pic>
      <p:sp>
        <p:nvSpPr>
          <p:cNvPr id="4" name="TextBox 3"/>
          <p:cNvSpPr txBox="1"/>
          <p:nvPr/>
        </p:nvSpPr>
        <p:spPr>
          <a:xfrm>
            <a:off x="9042400" y="6373091"/>
            <a:ext cx="3001818" cy="530915"/>
          </a:xfrm>
          <a:prstGeom prst="rect">
            <a:avLst/>
          </a:prstGeom>
          <a:noFill/>
        </p:spPr>
        <p:txBody>
          <a:bodyPr wrap="square" rtlCol="0">
            <a:spAutoFit/>
          </a:bodyPr>
          <a:lstStyle/>
          <a:p>
            <a:r>
              <a:rPr lang="en-US" sz="1050" dirty="0">
                <a:solidFill>
                  <a:schemeClr val="tx1">
                    <a:lumMod val="50000"/>
                    <a:lumOff val="50000"/>
                  </a:schemeClr>
                </a:solidFill>
              </a:rPr>
              <a:t>Michelle Haas, M.D., Tuberculosis Clinical Intensive</a:t>
            </a:r>
          </a:p>
          <a:p>
            <a:endParaRPr lang="en-US" dirty="0"/>
          </a:p>
        </p:txBody>
      </p:sp>
    </p:spTree>
    <p:extLst>
      <p:ext uri="{BB962C8B-B14F-4D97-AF65-F5344CB8AC3E}">
        <p14:creationId xmlns:p14="http://schemas.microsoft.com/office/powerpoint/2010/main" val="2471475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1</a:t>
            </a:r>
          </a:p>
        </p:txBody>
      </p:sp>
      <p:sp>
        <p:nvSpPr>
          <p:cNvPr id="3" name="Content Placeholder 2"/>
          <p:cNvSpPr>
            <a:spLocks noGrp="1"/>
          </p:cNvSpPr>
          <p:nvPr>
            <p:ph sz="half" idx="1"/>
          </p:nvPr>
        </p:nvSpPr>
        <p:spPr>
          <a:xfrm>
            <a:off x="581193" y="2253672"/>
            <a:ext cx="5422390" cy="4309341"/>
          </a:xfrm>
        </p:spPr>
        <p:txBody>
          <a:bodyPr>
            <a:normAutofit fontScale="70000" lnSpcReduction="20000"/>
          </a:bodyPr>
          <a:lstStyle/>
          <a:p>
            <a:r>
              <a:rPr lang="en-US" sz="2600" dirty="0"/>
              <a:t>29 </a:t>
            </a:r>
            <a:r>
              <a:rPr lang="en-US" sz="2600" dirty="0" err="1"/>
              <a:t>yo</a:t>
            </a:r>
            <a:r>
              <a:rPr lang="en-US" sz="2600" dirty="0"/>
              <a:t> female presents to PCP with c/o lump on R side of neck for 3 </a:t>
            </a:r>
            <a:r>
              <a:rPr lang="en-US" sz="2600" dirty="0" err="1"/>
              <a:t>mos</a:t>
            </a:r>
            <a:r>
              <a:rPr lang="en-US" sz="2600" dirty="0"/>
              <a:t> and intermittent </a:t>
            </a:r>
            <a:r>
              <a:rPr lang="en-US" sz="2600" dirty="0">
                <a:solidFill>
                  <a:srgbClr val="FF0000"/>
                </a:solidFill>
              </a:rPr>
              <a:t>F/C</a:t>
            </a:r>
            <a:r>
              <a:rPr lang="en-US" sz="2600" dirty="0"/>
              <a:t> X 1 week</a:t>
            </a:r>
          </a:p>
          <a:p>
            <a:r>
              <a:rPr lang="en-US" sz="2600" dirty="0"/>
              <a:t>ROS:  No cough, hemoptysis, weight loss, fatigue</a:t>
            </a:r>
          </a:p>
          <a:p>
            <a:r>
              <a:rPr lang="en-US" sz="2600" dirty="0"/>
              <a:t>PMH:  Had a </a:t>
            </a:r>
            <a:r>
              <a:rPr lang="en-US" sz="2600" dirty="0">
                <a:solidFill>
                  <a:srgbClr val="FF0000"/>
                </a:solidFill>
              </a:rPr>
              <a:t>positive PPD in 1992 and took INH for 9 </a:t>
            </a:r>
            <a:r>
              <a:rPr lang="en-US" sz="2600" dirty="0" err="1">
                <a:solidFill>
                  <a:srgbClr val="FF0000"/>
                </a:solidFill>
              </a:rPr>
              <a:t>mos</a:t>
            </a:r>
            <a:r>
              <a:rPr lang="en-US" sz="2600" dirty="0"/>
              <a:t>; otherwise negative</a:t>
            </a:r>
          </a:p>
          <a:p>
            <a:r>
              <a:rPr lang="en-US" sz="2600" dirty="0"/>
              <a:t>SH:  emigrated from </a:t>
            </a:r>
            <a:r>
              <a:rPr lang="en-US" sz="2600" dirty="0">
                <a:solidFill>
                  <a:srgbClr val="FF0000"/>
                </a:solidFill>
              </a:rPr>
              <a:t>Philippines</a:t>
            </a:r>
            <a:r>
              <a:rPr lang="en-US" sz="2600" dirty="0"/>
              <a:t> as a young child in 1992</a:t>
            </a:r>
          </a:p>
          <a:p>
            <a:r>
              <a:rPr lang="en-US" sz="2600" dirty="0"/>
              <a:t>PE:  3 cm firm mass on R neck lateral to thyroid</a:t>
            </a:r>
          </a:p>
          <a:p>
            <a:r>
              <a:rPr lang="en-US" sz="2600" dirty="0"/>
              <a:t>US and CT imaging done:  3.6 X 2.3 cm soft tissue mass in R lower neck with peripheral enhancement and </a:t>
            </a:r>
            <a:r>
              <a:rPr lang="en-US" sz="2600" dirty="0">
                <a:solidFill>
                  <a:srgbClr val="FF0000"/>
                </a:solidFill>
              </a:rPr>
              <a:t>central areas of decreased enhancement</a:t>
            </a:r>
            <a:r>
              <a:rPr lang="en-US" sz="2600" dirty="0"/>
              <a:t>, smaller soft tissue nodules in R IJ chain measuring </a:t>
            </a:r>
            <a:r>
              <a:rPr lang="en-US" sz="2600" dirty="0" err="1"/>
              <a:t>approx</a:t>
            </a:r>
            <a:r>
              <a:rPr lang="en-US" sz="2600" dirty="0"/>
              <a:t> 1 cm; chest CT was normal</a:t>
            </a:r>
          </a:p>
          <a:p>
            <a:endParaRPr lang="en-US" dirty="0"/>
          </a:p>
          <a:p>
            <a:endParaRPr lang="en-US" dirty="0"/>
          </a:p>
        </p:txBody>
      </p:sp>
      <p:pic>
        <p:nvPicPr>
          <p:cNvPr id="1026" name="Picture 2" descr="Tubercular adinitis with sin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1708" y="2351810"/>
            <a:ext cx="4869101" cy="3651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87062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1 (cont.)</a:t>
            </a:r>
          </a:p>
        </p:txBody>
      </p:sp>
      <p:sp>
        <p:nvSpPr>
          <p:cNvPr id="3" name="Content Placeholder 2"/>
          <p:cNvSpPr>
            <a:spLocks noGrp="1"/>
          </p:cNvSpPr>
          <p:nvPr>
            <p:ph idx="1"/>
          </p:nvPr>
        </p:nvSpPr>
        <p:spPr>
          <a:xfrm>
            <a:off x="581192" y="2180496"/>
            <a:ext cx="11029615" cy="4552813"/>
          </a:xfrm>
        </p:spPr>
        <p:txBody>
          <a:bodyPr>
            <a:normAutofit fontScale="77500" lnSpcReduction="20000"/>
          </a:bodyPr>
          <a:lstStyle/>
          <a:p>
            <a:r>
              <a:rPr lang="en-US" sz="2300" dirty="0"/>
              <a:t>Excisional biopsy done by ENT </a:t>
            </a:r>
          </a:p>
          <a:p>
            <a:pPr lvl="1"/>
            <a:r>
              <a:rPr lang="en-US" sz="2300" dirty="0"/>
              <a:t>Final path:  benign necrotizing lymphadenitis, negative for malignancy</a:t>
            </a:r>
          </a:p>
          <a:p>
            <a:pPr lvl="1"/>
            <a:r>
              <a:rPr lang="en-US" sz="2300" dirty="0"/>
              <a:t>Tissue:  AFB smear negative</a:t>
            </a:r>
          </a:p>
          <a:p>
            <a:pPr lvl="1"/>
            <a:r>
              <a:rPr lang="en-US" sz="2300" dirty="0"/>
              <a:t>12/2018:  </a:t>
            </a:r>
            <a:r>
              <a:rPr lang="en-US" sz="2300" dirty="0">
                <a:solidFill>
                  <a:srgbClr val="FF0000"/>
                </a:solidFill>
              </a:rPr>
              <a:t>tissue </a:t>
            </a:r>
            <a:r>
              <a:rPr lang="en-US" sz="2300" dirty="0" err="1">
                <a:solidFill>
                  <a:srgbClr val="FF0000"/>
                </a:solidFill>
              </a:rPr>
              <a:t>Mtb</a:t>
            </a:r>
            <a:r>
              <a:rPr lang="en-US" sz="2300" dirty="0">
                <a:solidFill>
                  <a:srgbClr val="FF0000"/>
                </a:solidFill>
              </a:rPr>
              <a:t> culture positive</a:t>
            </a:r>
          </a:p>
          <a:p>
            <a:r>
              <a:rPr lang="en-US" sz="2300" dirty="0"/>
              <a:t>IGRA </a:t>
            </a:r>
            <a:r>
              <a:rPr lang="en-US" sz="2300" dirty="0">
                <a:solidFill>
                  <a:srgbClr val="FF0000"/>
                </a:solidFill>
              </a:rPr>
              <a:t>positive</a:t>
            </a:r>
            <a:r>
              <a:rPr lang="en-US" sz="2300" dirty="0"/>
              <a:t>, sputa collected (smear, PCR, culture negative)</a:t>
            </a:r>
          </a:p>
          <a:p>
            <a:r>
              <a:rPr lang="en-US" sz="2300" dirty="0" err="1"/>
              <a:t>Dx</a:t>
            </a:r>
            <a:r>
              <a:rPr lang="en-US" sz="2300" dirty="0"/>
              <a:t>:  </a:t>
            </a:r>
            <a:r>
              <a:rPr lang="en-US" sz="2300" dirty="0">
                <a:solidFill>
                  <a:srgbClr val="FF0000"/>
                </a:solidFill>
              </a:rPr>
              <a:t>TB lymphadenitis (scrofula)</a:t>
            </a:r>
          </a:p>
          <a:p>
            <a:r>
              <a:rPr lang="en-US" sz="2300" dirty="0"/>
              <a:t>12/2018:  started DOT with RIF/INH/PZA/EMB</a:t>
            </a:r>
          </a:p>
          <a:p>
            <a:r>
              <a:rPr lang="en-US" sz="2300" dirty="0"/>
              <a:t>1/2019:  isolate found to be </a:t>
            </a:r>
            <a:r>
              <a:rPr lang="en-US" sz="2300" dirty="0">
                <a:solidFill>
                  <a:srgbClr val="FF0000"/>
                </a:solidFill>
              </a:rPr>
              <a:t>INH-resistant</a:t>
            </a:r>
            <a:r>
              <a:rPr lang="en-US" sz="2300" dirty="0"/>
              <a:t>.  INH stopped, DOT continued with RIF/PZA/EMB</a:t>
            </a:r>
          </a:p>
          <a:p>
            <a:r>
              <a:rPr lang="en-US" sz="2300" dirty="0"/>
              <a:t>2/2019:  developed nausea, LFTs elevated (AST 846/ALT 1563); all meds stopped.  Felt to be d/t PZA hepatotoxicity.</a:t>
            </a:r>
          </a:p>
          <a:p>
            <a:r>
              <a:rPr lang="en-US" sz="2300" dirty="0"/>
              <a:t>3/2019:  LFT’s normalized; started on RIF/EMB/MOX</a:t>
            </a:r>
          </a:p>
          <a:p>
            <a:r>
              <a:rPr lang="en-US" sz="2300" dirty="0"/>
              <a:t>4/2019:  some enlargement of nodes reported, otherwise doing well on treatment; plan is to complete 6-month course of </a:t>
            </a:r>
            <a:r>
              <a:rPr lang="en-US" sz="2300" dirty="0" err="1"/>
              <a:t>tx</a:t>
            </a:r>
            <a:endParaRPr lang="en-US" sz="2300" dirty="0"/>
          </a:p>
          <a:p>
            <a:endParaRPr lang="en-US" dirty="0"/>
          </a:p>
        </p:txBody>
      </p:sp>
    </p:spTree>
    <p:extLst>
      <p:ext uri="{BB962C8B-B14F-4D97-AF65-F5344CB8AC3E}">
        <p14:creationId xmlns:p14="http://schemas.microsoft.com/office/powerpoint/2010/main" val="36144000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1 take-home points</a:t>
            </a:r>
          </a:p>
        </p:txBody>
      </p:sp>
      <p:sp>
        <p:nvSpPr>
          <p:cNvPr id="3" name="Content Placeholder 2"/>
          <p:cNvSpPr>
            <a:spLocks noGrp="1"/>
          </p:cNvSpPr>
          <p:nvPr>
            <p:ph idx="1"/>
          </p:nvPr>
        </p:nvSpPr>
        <p:spPr/>
        <p:txBody>
          <a:bodyPr>
            <a:normAutofit/>
          </a:bodyPr>
          <a:lstStyle/>
          <a:p>
            <a:r>
              <a:rPr lang="en-US" sz="2400" dirty="0"/>
              <a:t>Get </a:t>
            </a:r>
            <a:r>
              <a:rPr lang="en-US" sz="2400" dirty="0">
                <a:solidFill>
                  <a:srgbClr val="FF0000"/>
                </a:solidFill>
              </a:rPr>
              <a:t>tissue </a:t>
            </a:r>
            <a:r>
              <a:rPr lang="en-US" sz="2400" dirty="0" err="1">
                <a:solidFill>
                  <a:srgbClr val="FF0000"/>
                </a:solidFill>
              </a:rPr>
              <a:t>Mtb</a:t>
            </a:r>
            <a:r>
              <a:rPr lang="en-US" sz="2400" dirty="0">
                <a:solidFill>
                  <a:srgbClr val="FF0000"/>
                </a:solidFill>
              </a:rPr>
              <a:t> culture</a:t>
            </a:r>
            <a:r>
              <a:rPr lang="en-US" sz="2400" dirty="0"/>
              <a:t> for diagnosis and sensitivities; everything else may be negative</a:t>
            </a:r>
          </a:p>
          <a:p>
            <a:pPr lvl="1"/>
            <a:r>
              <a:rPr lang="en-US" sz="2200" dirty="0"/>
              <a:t>More tissue = better chance of finding; excisional </a:t>
            </a:r>
            <a:r>
              <a:rPr lang="en-US" sz="2200" dirty="0" err="1"/>
              <a:t>bx</a:t>
            </a:r>
            <a:r>
              <a:rPr lang="en-US" sz="2200" dirty="0"/>
              <a:t> has higher yield than FNA</a:t>
            </a:r>
          </a:p>
          <a:p>
            <a:r>
              <a:rPr lang="en-US" sz="2400" dirty="0"/>
              <a:t>Beware resistance in patients with past h/o TB treatment</a:t>
            </a:r>
          </a:p>
          <a:p>
            <a:r>
              <a:rPr lang="en-US" sz="2400" dirty="0"/>
              <a:t>Lymphadenitis may worsen before improving on treatment (20% of pts)</a:t>
            </a:r>
          </a:p>
        </p:txBody>
      </p:sp>
    </p:spTree>
    <p:extLst>
      <p:ext uri="{BB962C8B-B14F-4D97-AF65-F5344CB8AC3E}">
        <p14:creationId xmlns:p14="http://schemas.microsoft.com/office/powerpoint/2010/main" val="8191634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Lymphatic TB	</a:t>
            </a:r>
          </a:p>
        </p:txBody>
      </p:sp>
      <p:sp>
        <p:nvSpPr>
          <p:cNvPr id="3" name="Content Placeholder 2"/>
          <p:cNvSpPr>
            <a:spLocks noGrp="1"/>
          </p:cNvSpPr>
          <p:nvPr>
            <p:ph idx="1"/>
          </p:nvPr>
        </p:nvSpPr>
        <p:spPr>
          <a:xfrm>
            <a:off x="581192" y="2180496"/>
            <a:ext cx="11029615" cy="4368086"/>
          </a:xfrm>
        </p:spPr>
        <p:txBody>
          <a:bodyPr>
            <a:normAutofit/>
          </a:bodyPr>
          <a:lstStyle/>
          <a:p>
            <a:r>
              <a:rPr lang="en-US" sz="2000" dirty="0"/>
              <a:t>Cervical is most common, but can involve any lymph node</a:t>
            </a:r>
          </a:p>
          <a:p>
            <a:r>
              <a:rPr lang="en-US" sz="2000" dirty="0"/>
              <a:t>Peak onset 20-40 years; in U.S. more common in women and immigrants</a:t>
            </a:r>
          </a:p>
          <a:p>
            <a:r>
              <a:rPr lang="en-US" sz="2000" dirty="0"/>
              <a:t>HIV- usually present with chronic </a:t>
            </a:r>
            <a:r>
              <a:rPr lang="en-US" sz="2000" dirty="0" err="1"/>
              <a:t>nontender</a:t>
            </a:r>
            <a:r>
              <a:rPr lang="en-US" sz="2000" dirty="0"/>
              <a:t> LA</a:t>
            </a:r>
          </a:p>
          <a:p>
            <a:r>
              <a:rPr lang="en-US" sz="2000" dirty="0"/>
              <a:t>HIV+ usually present with fever, NS, weight loss</a:t>
            </a:r>
          </a:p>
          <a:p>
            <a:r>
              <a:rPr lang="en-US" sz="2000" dirty="0"/>
              <a:t>Nodes are discrete, firm, </a:t>
            </a:r>
            <a:r>
              <a:rPr lang="en-US" sz="2000" dirty="0" err="1"/>
              <a:t>nontender</a:t>
            </a:r>
            <a:r>
              <a:rPr lang="en-US" sz="2000" dirty="0"/>
              <a:t>, become matted with time; if untreated may become fluctuant and develop sinus tracts</a:t>
            </a:r>
          </a:p>
          <a:p>
            <a:r>
              <a:rPr lang="en-US" sz="2000" dirty="0"/>
              <a:t>Most have positive TST and negative CXR</a:t>
            </a:r>
          </a:p>
          <a:p>
            <a:r>
              <a:rPr lang="en-US" sz="2000" dirty="0"/>
              <a:t>Dx:  excisional biopsy for histology,  AFB smear and </a:t>
            </a:r>
            <a:r>
              <a:rPr lang="en-US" sz="2000" dirty="0" err="1"/>
              <a:t>Mtb</a:t>
            </a:r>
            <a:r>
              <a:rPr lang="en-US" sz="2000" dirty="0"/>
              <a:t> culture</a:t>
            </a:r>
          </a:p>
          <a:p>
            <a:r>
              <a:rPr lang="en-US" sz="2000" dirty="0"/>
              <a:t>During treatment, affected nodes may enlarge or new ones may appear</a:t>
            </a:r>
          </a:p>
        </p:txBody>
      </p:sp>
    </p:spTree>
    <p:extLst>
      <p:ext uri="{BB962C8B-B14F-4D97-AF65-F5344CB8AC3E}">
        <p14:creationId xmlns:p14="http://schemas.microsoft.com/office/powerpoint/2010/main" val="2550113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2</a:t>
            </a:r>
          </a:p>
        </p:txBody>
      </p:sp>
      <p:sp>
        <p:nvSpPr>
          <p:cNvPr id="3" name="Content Placeholder 2"/>
          <p:cNvSpPr>
            <a:spLocks noGrp="1"/>
          </p:cNvSpPr>
          <p:nvPr>
            <p:ph idx="1"/>
          </p:nvPr>
        </p:nvSpPr>
        <p:spPr>
          <a:xfrm>
            <a:off x="581192" y="2180496"/>
            <a:ext cx="11029615" cy="4515868"/>
          </a:xfrm>
        </p:spPr>
        <p:txBody>
          <a:bodyPr>
            <a:normAutofit/>
          </a:bodyPr>
          <a:lstStyle/>
          <a:p>
            <a:r>
              <a:rPr lang="en-US" sz="2000" dirty="0"/>
              <a:t>29 </a:t>
            </a:r>
            <a:r>
              <a:rPr lang="en-US" sz="2000" dirty="0" err="1"/>
              <a:t>yo</a:t>
            </a:r>
            <a:r>
              <a:rPr lang="en-US" sz="2000" dirty="0"/>
              <a:t> AN female presents to ED with c/o LUQ pain</a:t>
            </a:r>
          </a:p>
          <a:p>
            <a:pPr lvl="1"/>
            <a:r>
              <a:rPr lang="en-US" sz="1800" dirty="0"/>
              <a:t>Pain just anterior to mid-axillary line with radiation around into back, worse with movement or deep breath</a:t>
            </a:r>
          </a:p>
          <a:p>
            <a:pPr lvl="1"/>
            <a:r>
              <a:rPr lang="en-US" sz="1800" dirty="0"/>
              <a:t>Was seen in another ED 3 weeks earlier and treated with Augmentin without improvement</a:t>
            </a:r>
          </a:p>
          <a:p>
            <a:pPr lvl="2"/>
            <a:r>
              <a:rPr lang="en-US" sz="1600" dirty="0"/>
              <a:t>Had a positive PPD (20 mm) at that time;  AFB smear X 3 and PCR </a:t>
            </a:r>
            <a:r>
              <a:rPr lang="en-US" sz="1600" dirty="0" err="1"/>
              <a:t>neg</a:t>
            </a:r>
            <a:r>
              <a:rPr lang="en-US" sz="1600" dirty="0"/>
              <a:t> X 1; started on </a:t>
            </a:r>
            <a:r>
              <a:rPr lang="en-US" sz="1600" dirty="0" err="1"/>
              <a:t>tx</a:t>
            </a:r>
            <a:r>
              <a:rPr lang="en-US" sz="1600" dirty="0"/>
              <a:t> for LTBI with 3HP</a:t>
            </a:r>
          </a:p>
          <a:p>
            <a:r>
              <a:rPr lang="en-US" sz="2000" dirty="0"/>
              <a:t>ROS:  occasional </a:t>
            </a:r>
            <a:r>
              <a:rPr lang="en-US" sz="2000" dirty="0">
                <a:solidFill>
                  <a:srgbClr val="FF0000"/>
                </a:solidFill>
              </a:rPr>
              <a:t>night sweat, chills, fatigue, weight loss</a:t>
            </a:r>
            <a:r>
              <a:rPr lang="en-US" sz="2000" dirty="0"/>
              <a:t>, denies cough</a:t>
            </a:r>
          </a:p>
          <a:p>
            <a:r>
              <a:rPr lang="en-US" sz="2000" dirty="0"/>
              <a:t>PMH:  </a:t>
            </a:r>
            <a:r>
              <a:rPr lang="en-US" sz="2000" dirty="0">
                <a:solidFill>
                  <a:srgbClr val="FF0000"/>
                </a:solidFill>
              </a:rPr>
              <a:t>Exposed to FIL with active TB</a:t>
            </a:r>
          </a:p>
          <a:p>
            <a:r>
              <a:rPr lang="en-US" sz="2000" dirty="0"/>
              <a:t>Chest CT:  moderate </a:t>
            </a:r>
            <a:r>
              <a:rPr lang="en-US" sz="2000" dirty="0" err="1"/>
              <a:t>loculated</a:t>
            </a:r>
            <a:r>
              <a:rPr lang="en-US" sz="2000" dirty="0"/>
              <a:t> L pleural effusion with </a:t>
            </a:r>
            <a:r>
              <a:rPr lang="en-US" sz="2000" dirty="0" err="1"/>
              <a:t>lingular</a:t>
            </a:r>
            <a:r>
              <a:rPr lang="en-US" sz="2000" dirty="0"/>
              <a:t> and LLL atelectasis/infiltrate, LUL opacification with adjacent nodules</a:t>
            </a:r>
          </a:p>
          <a:p>
            <a:r>
              <a:rPr lang="en-US" sz="2000" dirty="0"/>
              <a:t>Elevated LFTs, WBC WNL</a:t>
            </a:r>
          </a:p>
        </p:txBody>
      </p:sp>
    </p:spTree>
    <p:extLst>
      <p:ext uri="{BB962C8B-B14F-4D97-AF65-F5344CB8AC3E}">
        <p14:creationId xmlns:p14="http://schemas.microsoft.com/office/powerpoint/2010/main" val="2885061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2 (cont.)</a:t>
            </a:r>
          </a:p>
        </p:txBody>
      </p:sp>
      <p:sp>
        <p:nvSpPr>
          <p:cNvPr id="3" name="Content Placeholder 2"/>
          <p:cNvSpPr>
            <a:spLocks noGrp="1"/>
          </p:cNvSpPr>
          <p:nvPr>
            <p:ph sz="half" idx="1"/>
          </p:nvPr>
        </p:nvSpPr>
        <p:spPr>
          <a:xfrm>
            <a:off x="581192" y="2228003"/>
            <a:ext cx="6078225" cy="4209742"/>
          </a:xfrm>
        </p:spPr>
        <p:txBody>
          <a:bodyPr>
            <a:normAutofit/>
          </a:bodyPr>
          <a:lstStyle/>
          <a:p>
            <a:r>
              <a:rPr lang="en-US" sz="2000" dirty="0"/>
              <a:t>Thoracentesis:  </a:t>
            </a:r>
            <a:r>
              <a:rPr lang="en-US" sz="2000" dirty="0">
                <a:solidFill>
                  <a:srgbClr val="FF0000"/>
                </a:solidFill>
              </a:rPr>
              <a:t>lymphocytic exudate,  ADA 35.3 (high)</a:t>
            </a:r>
          </a:p>
          <a:p>
            <a:r>
              <a:rPr lang="en-US" sz="2000" dirty="0"/>
              <a:t>VATS pleural </a:t>
            </a:r>
            <a:r>
              <a:rPr lang="en-US" sz="2000" dirty="0" err="1"/>
              <a:t>bx</a:t>
            </a:r>
            <a:r>
              <a:rPr lang="en-US" sz="2000" dirty="0"/>
              <a:t>:  path showed </a:t>
            </a:r>
            <a:r>
              <a:rPr lang="en-US" sz="2000" dirty="0">
                <a:solidFill>
                  <a:srgbClr val="FF0000"/>
                </a:solidFill>
              </a:rPr>
              <a:t>granulomas</a:t>
            </a:r>
          </a:p>
          <a:p>
            <a:r>
              <a:rPr lang="en-US" sz="2000" dirty="0"/>
              <a:t>Sputa:  </a:t>
            </a:r>
            <a:r>
              <a:rPr lang="en-US" sz="2000" dirty="0" err="1"/>
              <a:t>neg</a:t>
            </a:r>
            <a:r>
              <a:rPr lang="en-US" sz="2000" dirty="0"/>
              <a:t> smear/PCR/</a:t>
            </a:r>
            <a:r>
              <a:rPr lang="en-US" sz="2000" dirty="0" err="1"/>
              <a:t>Cx</a:t>
            </a:r>
            <a:endParaRPr lang="en-US" sz="2000" dirty="0"/>
          </a:p>
          <a:p>
            <a:r>
              <a:rPr lang="en-US" sz="2000" dirty="0"/>
              <a:t>All samples negative except for a </a:t>
            </a:r>
            <a:r>
              <a:rPr lang="en-US" sz="2000" dirty="0">
                <a:solidFill>
                  <a:srgbClr val="FF0000"/>
                </a:solidFill>
              </a:rPr>
              <a:t>pleural bx pos for </a:t>
            </a:r>
            <a:r>
              <a:rPr lang="en-US" sz="2000" dirty="0" err="1">
                <a:solidFill>
                  <a:srgbClr val="FF0000"/>
                </a:solidFill>
              </a:rPr>
              <a:t>Mtb</a:t>
            </a:r>
            <a:r>
              <a:rPr lang="en-US" sz="2000" dirty="0">
                <a:solidFill>
                  <a:srgbClr val="FF0000"/>
                </a:solidFill>
              </a:rPr>
              <a:t> PCR and eventual </a:t>
            </a:r>
            <a:r>
              <a:rPr lang="en-US" sz="2000" dirty="0" err="1">
                <a:solidFill>
                  <a:srgbClr val="FF0000"/>
                </a:solidFill>
              </a:rPr>
              <a:t>Mtb</a:t>
            </a:r>
            <a:r>
              <a:rPr lang="en-US" sz="2000" dirty="0">
                <a:solidFill>
                  <a:srgbClr val="FF0000"/>
                </a:solidFill>
              </a:rPr>
              <a:t> pos culture</a:t>
            </a:r>
          </a:p>
          <a:p>
            <a:r>
              <a:rPr lang="en-US" sz="2000" dirty="0" err="1">
                <a:solidFill>
                  <a:srgbClr val="FF0000"/>
                </a:solidFill>
              </a:rPr>
              <a:t>Dx</a:t>
            </a:r>
            <a:r>
              <a:rPr lang="en-US" sz="2000" dirty="0">
                <a:solidFill>
                  <a:srgbClr val="FF0000"/>
                </a:solidFill>
              </a:rPr>
              <a:t>:  Pleural TB</a:t>
            </a:r>
          </a:p>
          <a:p>
            <a:r>
              <a:rPr lang="en-US" sz="2000" dirty="0"/>
              <a:t>Started on RIPE</a:t>
            </a:r>
          </a:p>
          <a:p>
            <a:pPr lvl="1"/>
            <a:r>
              <a:rPr lang="en-US" sz="1800" dirty="0"/>
              <a:t>INH stopped d/t neuropathy; switched to Levaquin</a:t>
            </a:r>
          </a:p>
          <a:p>
            <a:pPr lvl="1"/>
            <a:r>
              <a:rPr lang="en-US" sz="1800" dirty="0"/>
              <a:t>Levaquin stopped d/t tendinopathy</a:t>
            </a:r>
          </a:p>
          <a:p>
            <a:pPr lvl="1"/>
            <a:r>
              <a:rPr lang="en-US" sz="1800" dirty="0"/>
              <a:t>RIF, EMB, PZA to complete 9-month course</a:t>
            </a:r>
          </a:p>
        </p:txBody>
      </p:sp>
      <p:pic>
        <p:nvPicPr>
          <p:cNvPr id="2050" name="Picture 2" descr="Image"/>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7296828" y="2394887"/>
            <a:ext cx="3954506" cy="32075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1022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2 Take-home points</a:t>
            </a:r>
          </a:p>
        </p:txBody>
      </p:sp>
      <p:sp>
        <p:nvSpPr>
          <p:cNvPr id="3" name="Content Placeholder 2"/>
          <p:cNvSpPr>
            <a:spLocks noGrp="1"/>
          </p:cNvSpPr>
          <p:nvPr>
            <p:ph idx="1"/>
          </p:nvPr>
        </p:nvSpPr>
        <p:spPr/>
        <p:txBody>
          <a:bodyPr>
            <a:normAutofit/>
          </a:bodyPr>
          <a:lstStyle/>
          <a:p>
            <a:r>
              <a:rPr lang="en-US" sz="2800" dirty="0"/>
              <a:t>May want to fully rule out active TB by waiting for cultures before starting LTBI </a:t>
            </a:r>
            <a:r>
              <a:rPr lang="en-US" sz="2800" dirty="0" err="1"/>
              <a:t>tx</a:t>
            </a:r>
            <a:r>
              <a:rPr lang="en-US" sz="2800" dirty="0"/>
              <a:t> in someone at higher risk</a:t>
            </a:r>
          </a:p>
          <a:p>
            <a:r>
              <a:rPr lang="en-US" sz="2800" dirty="0"/>
              <a:t>Get tissue!  Fluid often negative</a:t>
            </a:r>
          </a:p>
        </p:txBody>
      </p:sp>
    </p:spTree>
    <p:extLst>
      <p:ext uri="{BB962C8B-B14F-4D97-AF65-F5344CB8AC3E}">
        <p14:creationId xmlns:p14="http://schemas.microsoft.com/office/powerpoint/2010/main" val="21650003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Pleural </a:t>
            </a:r>
            <a:r>
              <a:rPr lang="en-US" dirty="0" err="1"/>
              <a:t>tb</a:t>
            </a:r>
            <a:endParaRPr lang="en-US" dirty="0"/>
          </a:p>
        </p:txBody>
      </p:sp>
      <p:sp>
        <p:nvSpPr>
          <p:cNvPr id="3" name="Content Placeholder 2"/>
          <p:cNvSpPr>
            <a:spLocks noGrp="1"/>
          </p:cNvSpPr>
          <p:nvPr>
            <p:ph idx="1"/>
          </p:nvPr>
        </p:nvSpPr>
        <p:spPr>
          <a:xfrm>
            <a:off x="581192" y="2180496"/>
            <a:ext cx="11029615" cy="4432740"/>
          </a:xfrm>
        </p:spPr>
        <p:txBody>
          <a:bodyPr>
            <a:noAutofit/>
          </a:bodyPr>
          <a:lstStyle/>
          <a:p>
            <a:r>
              <a:rPr lang="en-US" sz="2000" dirty="0"/>
              <a:t>Often present with acute illness (cough, pleuritic CP, fever, or dyspnea)</a:t>
            </a:r>
          </a:p>
          <a:p>
            <a:r>
              <a:rPr lang="en-US" sz="2000" dirty="0"/>
              <a:t>CXR typically shows small-moderate unilateral pleural effusion; 20% have associated pulmonary lesions</a:t>
            </a:r>
          </a:p>
          <a:p>
            <a:r>
              <a:rPr lang="en-US" sz="2000" dirty="0"/>
              <a:t>Pleural thickening &gt;1 cm is common</a:t>
            </a:r>
          </a:p>
          <a:p>
            <a:r>
              <a:rPr lang="en-US" sz="2000" dirty="0"/>
              <a:t>Pleural fluid = exudative, may have initial neutrophil predominance, glucose/pH can be low or normal</a:t>
            </a:r>
          </a:p>
          <a:p>
            <a:pPr lvl="1"/>
            <a:r>
              <a:rPr lang="en-US" dirty="0"/>
              <a:t>AFB smear seldom positive, </a:t>
            </a:r>
            <a:r>
              <a:rPr lang="en-US" dirty="0" err="1"/>
              <a:t>Cx</a:t>
            </a:r>
            <a:r>
              <a:rPr lang="en-US" dirty="0"/>
              <a:t> </a:t>
            </a:r>
            <a:r>
              <a:rPr lang="en-US" dirty="0" err="1"/>
              <a:t>sens</a:t>
            </a:r>
            <a:r>
              <a:rPr lang="en-US" dirty="0"/>
              <a:t> only10-40%</a:t>
            </a:r>
          </a:p>
          <a:p>
            <a:pPr lvl="1"/>
            <a:r>
              <a:rPr lang="en-US" dirty="0"/>
              <a:t>PCR of pleural fluid 62-80% </a:t>
            </a:r>
            <a:r>
              <a:rPr lang="en-US" dirty="0" err="1"/>
              <a:t>sens</a:t>
            </a:r>
            <a:r>
              <a:rPr lang="en-US" dirty="0"/>
              <a:t> and 98-100% spec</a:t>
            </a:r>
          </a:p>
          <a:p>
            <a:pPr lvl="1"/>
            <a:r>
              <a:rPr lang="en-US" dirty="0"/>
              <a:t>Pleural fluid adenosine deaminase (ADA) level can be helpful (92% </a:t>
            </a:r>
            <a:r>
              <a:rPr lang="en-US" dirty="0" err="1"/>
              <a:t>sens</a:t>
            </a:r>
            <a:r>
              <a:rPr lang="en-US" dirty="0"/>
              <a:t>, 90% spec)</a:t>
            </a:r>
          </a:p>
          <a:p>
            <a:r>
              <a:rPr lang="en-US" sz="2000" dirty="0"/>
              <a:t>Pleural biopsy for histology (caseating granulomas, 50-80% </a:t>
            </a:r>
            <a:r>
              <a:rPr lang="en-US" sz="2000" dirty="0" err="1"/>
              <a:t>sens</a:t>
            </a:r>
            <a:r>
              <a:rPr lang="en-US" sz="2000" dirty="0"/>
              <a:t>),  </a:t>
            </a:r>
            <a:r>
              <a:rPr lang="en-US" sz="2000" dirty="0" err="1"/>
              <a:t>Mtb</a:t>
            </a:r>
            <a:r>
              <a:rPr lang="en-US" sz="2000" dirty="0"/>
              <a:t> culture (55-85% </a:t>
            </a:r>
            <a:r>
              <a:rPr lang="en-US" sz="2000" dirty="0" err="1"/>
              <a:t>sens</a:t>
            </a:r>
            <a:r>
              <a:rPr lang="en-US" sz="2000" dirty="0"/>
              <a:t>)</a:t>
            </a:r>
          </a:p>
          <a:p>
            <a:pPr lvl="1"/>
            <a:r>
              <a:rPr lang="en-US" sz="1800" dirty="0">
                <a:solidFill>
                  <a:srgbClr val="FF0000"/>
                </a:solidFill>
              </a:rPr>
              <a:t>Combined pleural bx histology and </a:t>
            </a:r>
            <a:r>
              <a:rPr lang="en-US" sz="1800" dirty="0" err="1">
                <a:solidFill>
                  <a:srgbClr val="FF0000"/>
                </a:solidFill>
              </a:rPr>
              <a:t>Mtb</a:t>
            </a:r>
            <a:r>
              <a:rPr lang="en-US" sz="1800" dirty="0">
                <a:solidFill>
                  <a:srgbClr val="FF0000"/>
                </a:solidFill>
              </a:rPr>
              <a:t> culture = 80-95% </a:t>
            </a:r>
            <a:r>
              <a:rPr lang="en-US" sz="1800" dirty="0" err="1">
                <a:solidFill>
                  <a:srgbClr val="FF0000"/>
                </a:solidFill>
              </a:rPr>
              <a:t>sens</a:t>
            </a:r>
            <a:r>
              <a:rPr lang="en-US" sz="1800" dirty="0"/>
              <a:t> </a:t>
            </a:r>
          </a:p>
        </p:txBody>
      </p:sp>
    </p:spTree>
    <p:extLst>
      <p:ext uri="{BB962C8B-B14F-4D97-AF65-F5344CB8AC3E}">
        <p14:creationId xmlns:p14="http://schemas.microsoft.com/office/powerpoint/2010/main" val="20284302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3</a:t>
            </a:r>
          </a:p>
        </p:txBody>
      </p:sp>
      <p:sp>
        <p:nvSpPr>
          <p:cNvPr id="3" name="Content Placeholder 2"/>
          <p:cNvSpPr>
            <a:spLocks noGrp="1"/>
          </p:cNvSpPr>
          <p:nvPr>
            <p:ph idx="1"/>
          </p:nvPr>
        </p:nvSpPr>
        <p:spPr>
          <a:xfrm>
            <a:off x="581192" y="2180496"/>
            <a:ext cx="11029615" cy="4598995"/>
          </a:xfrm>
        </p:spPr>
        <p:txBody>
          <a:bodyPr>
            <a:normAutofit/>
          </a:bodyPr>
          <a:lstStyle/>
          <a:p>
            <a:r>
              <a:rPr lang="en-US" sz="2000" dirty="0"/>
              <a:t>73 </a:t>
            </a:r>
            <a:r>
              <a:rPr lang="en-US" sz="2000" dirty="0" err="1"/>
              <a:t>yo</a:t>
            </a:r>
            <a:r>
              <a:rPr lang="en-US" sz="2000" dirty="0"/>
              <a:t> </a:t>
            </a:r>
            <a:r>
              <a:rPr lang="en-US" sz="2000" dirty="0">
                <a:solidFill>
                  <a:srgbClr val="FF0000"/>
                </a:solidFill>
              </a:rPr>
              <a:t>AN</a:t>
            </a:r>
            <a:r>
              <a:rPr lang="en-US" sz="2000" dirty="0"/>
              <a:t> male with 2-3 month history of low back pain, bilateral LE weakness</a:t>
            </a:r>
          </a:p>
          <a:p>
            <a:r>
              <a:rPr lang="en-US" sz="2000" dirty="0"/>
              <a:t>ROS:  chronic ‘smoker’s’ </a:t>
            </a:r>
            <a:r>
              <a:rPr lang="en-US" sz="2000" dirty="0">
                <a:solidFill>
                  <a:srgbClr val="FF0000"/>
                </a:solidFill>
              </a:rPr>
              <a:t>cough</a:t>
            </a:r>
            <a:r>
              <a:rPr lang="en-US" sz="2000" dirty="0"/>
              <a:t> with recent worsening, occasional </a:t>
            </a:r>
            <a:r>
              <a:rPr lang="en-US" sz="2000" dirty="0">
                <a:solidFill>
                  <a:srgbClr val="FF0000"/>
                </a:solidFill>
              </a:rPr>
              <a:t>sweats</a:t>
            </a:r>
            <a:r>
              <a:rPr lang="en-US" sz="2000" dirty="0"/>
              <a:t>, </a:t>
            </a:r>
            <a:r>
              <a:rPr lang="en-US" sz="2000" dirty="0">
                <a:solidFill>
                  <a:srgbClr val="FF0000"/>
                </a:solidFill>
              </a:rPr>
              <a:t>weight loss</a:t>
            </a:r>
          </a:p>
          <a:p>
            <a:r>
              <a:rPr lang="en-US" sz="2000" dirty="0"/>
              <a:t>PMH:  </a:t>
            </a:r>
            <a:r>
              <a:rPr lang="en-US" sz="2000" dirty="0" err="1"/>
              <a:t>EtOH</a:t>
            </a:r>
            <a:r>
              <a:rPr lang="en-US" sz="2000" dirty="0"/>
              <a:t> abuse, smoker, </a:t>
            </a:r>
            <a:r>
              <a:rPr lang="en-US" sz="2000" dirty="0">
                <a:solidFill>
                  <a:srgbClr val="FF0000"/>
                </a:solidFill>
              </a:rPr>
              <a:t>past exposure to TB </a:t>
            </a:r>
            <a:r>
              <a:rPr lang="en-US" sz="2000" dirty="0"/>
              <a:t>in childhood (“father, brother, and whole village had TB”), CVA, CAD</a:t>
            </a:r>
          </a:p>
          <a:p>
            <a:r>
              <a:rPr lang="en-US" sz="2000" dirty="0"/>
              <a:t>9/6/15 admitted with CP, weight loss, hiccups, anemia</a:t>
            </a:r>
          </a:p>
          <a:p>
            <a:pPr lvl="1"/>
            <a:r>
              <a:rPr lang="en-US" sz="1800" dirty="0"/>
              <a:t>IGRA:  </a:t>
            </a:r>
            <a:r>
              <a:rPr lang="en-US" sz="1800" dirty="0">
                <a:solidFill>
                  <a:srgbClr val="FF0000"/>
                </a:solidFill>
              </a:rPr>
              <a:t>positive</a:t>
            </a:r>
          </a:p>
          <a:p>
            <a:pPr lvl="1"/>
            <a:r>
              <a:rPr lang="en-US" sz="1800" dirty="0"/>
              <a:t>Chest CT:  </a:t>
            </a:r>
            <a:r>
              <a:rPr lang="en-US" sz="1800" dirty="0">
                <a:solidFill>
                  <a:srgbClr val="FF0000"/>
                </a:solidFill>
              </a:rPr>
              <a:t>old granulomatous disease and apical scarring</a:t>
            </a:r>
          </a:p>
          <a:p>
            <a:pPr lvl="1"/>
            <a:r>
              <a:rPr lang="en-US" sz="1800" dirty="0"/>
              <a:t>T11-12 compression fractures, unchanged from previous imaging 2015</a:t>
            </a:r>
          </a:p>
          <a:p>
            <a:r>
              <a:rPr lang="en-US" sz="2000" dirty="0"/>
              <a:t>9/2015 seen several more times in ER for back pain, not admitted</a:t>
            </a:r>
          </a:p>
        </p:txBody>
      </p:sp>
    </p:spTree>
    <p:extLst>
      <p:ext uri="{BB962C8B-B14F-4D97-AF65-F5344CB8AC3E}">
        <p14:creationId xmlns:p14="http://schemas.microsoft.com/office/powerpoint/2010/main" val="33521832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6721" y="149464"/>
            <a:ext cx="10515600" cy="1325563"/>
          </a:xfrm>
        </p:spPr>
        <p:txBody>
          <a:bodyPr>
            <a:normAutofit/>
          </a:bodyPr>
          <a:lstStyle/>
          <a:p>
            <a:r>
              <a:rPr lang="en-US" dirty="0"/>
              <a:t>Disclosures</a:t>
            </a:r>
          </a:p>
        </p:txBody>
      </p:sp>
      <p:sp>
        <p:nvSpPr>
          <p:cNvPr id="3" name="Content Placeholder 2"/>
          <p:cNvSpPr>
            <a:spLocks noGrp="1"/>
          </p:cNvSpPr>
          <p:nvPr>
            <p:ph idx="1"/>
          </p:nvPr>
        </p:nvSpPr>
        <p:spPr>
          <a:xfrm>
            <a:off x="446721" y="1847795"/>
            <a:ext cx="11029615" cy="3678303"/>
          </a:xfrm>
        </p:spPr>
        <p:txBody>
          <a:bodyPr>
            <a:normAutofit/>
          </a:bodyPr>
          <a:lstStyle/>
          <a:p>
            <a:r>
              <a:rPr lang="en-US" sz="3600" dirty="0"/>
              <a:t>none</a:t>
            </a:r>
            <a:endParaRPr lang="en-US" dirty="0"/>
          </a:p>
          <a:p>
            <a:endParaRPr lang="en-US" sz="2800" dirty="0"/>
          </a:p>
          <a:p>
            <a:endParaRPr lang="en-US" sz="2800" dirty="0"/>
          </a:p>
          <a:p>
            <a:endParaRPr lang="en-US" dirty="0"/>
          </a:p>
          <a:p>
            <a:endParaRPr lang="en-US" dirty="0"/>
          </a:p>
        </p:txBody>
      </p:sp>
      <p:pic>
        <p:nvPicPr>
          <p:cNvPr id="3074" name="Picture 2" descr="United to End TB | Nature Portfolio Microbiology Community">
            <a:extLst>
              <a:ext uri="{FF2B5EF4-FFF2-40B4-BE49-F238E27FC236}">
                <a16:creationId xmlns:a16="http://schemas.microsoft.com/office/drawing/2014/main" id="{177AA5C0-8B57-62CE-6960-28EA55384B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5927" y="406746"/>
            <a:ext cx="5119352" cy="5119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458446"/>
      </p:ext>
    </p:extLst>
  </p:cSld>
  <p:clrMapOvr>
    <a:masterClrMapping/>
  </p:clrMapOvr>
  <mc:AlternateContent xmlns:mc="http://schemas.openxmlformats.org/markup-compatibility/2006" xmlns:p14="http://schemas.microsoft.com/office/powerpoint/2010/main">
    <mc:Choice Requires="p14">
      <p:transition spd="slow" p14:dur="2000" advTm="66088"/>
    </mc:Choice>
    <mc:Fallback xmlns="">
      <p:transition spd="slow" advTm="66088"/>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3 (cont.)</a:t>
            </a:r>
          </a:p>
        </p:txBody>
      </p:sp>
      <p:sp>
        <p:nvSpPr>
          <p:cNvPr id="3" name="Content Placeholder 2"/>
          <p:cNvSpPr>
            <a:spLocks noGrp="1"/>
          </p:cNvSpPr>
          <p:nvPr>
            <p:ph sz="half" idx="1"/>
          </p:nvPr>
        </p:nvSpPr>
        <p:spPr>
          <a:xfrm>
            <a:off x="581193" y="2228003"/>
            <a:ext cx="5422390" cy="4523779"/>
          </a:xfrm>
        </p:spPr>
        <p:txBody>
          <a:bodyPr>
            <a:normAutofit fontScale="92500" lnSpcReduction="20000"/>
          </a:bodyPr>
          <a:lstStyle/>
          <a:p>
            <a:r>
              <a:rPr lang="en-US" dirty="0"/>
              <a:t>10/2/2015 admitted with worsening back pain, decreased functional ability</a:t>
            </a:r>
          </a:p>
          <a:p>
            <a:pPr lvl="1"/>
            <a:r>
              <a:rPr lang="en-US" dirty="0"/>
              <a:t>CT:  severe burst deformities at T11, T12 with severe central canal narrowing, c/w </a:t>
            </a:r>
            <a:r>
              <a:rPr lang="en-US" dirty="0" err="1"/>
              <a:t>osteo</a:t>
            </a:r>
            <a:endParaRPr lang="en-US" dirty="0"/>
          </a:p>
          <a:p>
            <a:pPr lvl="1"/>
            <a:r>
              <a:rPr lang="en-US" dirty="0"/>
              <a:t>MRI:  T11-12 discitis, osteomyelitis, and compression fracture</a:t>
            </a:r>
          </a:p>
          <a:p>
            <a:r>
              <a:rPr lang="en-US" dirty="0"/>
              <a:t>10/16/15 Transferred to Seattle</a:t>
            </a:r>
          </a:p>
          <a:p>
            <a:pPr lvl="1"/>
            <a:r>
              <a:rPr lang="en-US" dirty="0"/>
              <a:t>Placed in airborne isolation, sputa collected, IR-guided biopsy of spine, started on empiric </a:t>
            </a:r>
            <a:r>
              <a:rPr lang="en-US" dirty="0" err="1"/>
              <a:t>antibx</a:t>
            </a:r>
            <a:r>
              <a:rPr lang="en-US" dirty="0"/>
              <a:t> for bacterial </a:t>
            </a:r>
            <a:r>
              <a:rPr lang="en-US" dirty="0" err="1"/>
              <a:t>osteo</a:t>
            </a:r>
            <a:endParaRPr lang="en-US" dirty="0"/>
          </a:p>
          <a:p>
            <a:pPr lvl="1"/>
            <a:r>
              <a:rPr lang="en-US" dirty="0"/>
              <a:t>Develops acute paraplegia and goes to OR for spine surgery</a:t>
            </a:r>
          </a:p>
          <a:p>
            <a:r>
              <a:rPr lang="en-US" dirty="0">
                <a:solidFill>
                  <a:srgbClr val="FF0000"/>
                </a:solidFill>
              </a:rPr>
              <a:t>Spine bx AFB smear and </a:t>
            </a:r>
            <a:r>
              <a:rPr lang="en-US" dirty="0" err="1">
                <a:solidFill>
                  <a:srgbClr val="FF0000"/>
                </a:solidFill>
              </a:rPr>
              <a:t>Mtb</a:t>
            </a:r>
            <a:r>
              <a:rPr lang="en-US" dirty="0">
                <a:solidFill>
                  <a:srgbClr val="FF0000"/>
                </a:solidFill>
              </a:rPr>
              <a:t> culture positive</a:t>
            </a:r>
            <a:r>
              <a:rPr lang="en-US" dirty="0"/>
              <a:t>; sputa negative X 3; started on RIPE</a:t>
            </a:r>
          </a:p>
          <a:p>
            <a:r>
              <a:rPr lang="en-US" dirty="0" err="1"/>
              <a:t>Dx</a:t>
            </a:r>
            <a:r>
              <a:rPr lang="en-US" dirty="0"/>
              <a:t>:  </a:t>
            </a:r>
            <a:r>
              <a:rPr lang="en-US" dirty="0">
                <a:solidFill>
                  <a:srgbClr val="FF0000"/>
                </a:solidFill>
              </a:rPr>
              <a:t>Spinal TB (Pott’s Disease)</a:t>
            </a:r>
          </a:p>
          <a:p>
            <a:r>
              <a:rPr lang="en-US" dirty="0"/>
              <a:t>Treated to complete 9-month course</a:t>
            </a:r>
          </a:p>
        </p:txBody>
      </p:sp>
      <p:pic>
        <p:nvPicPr>
          <p:cNvPr id="3074" name="Picture 2" descr="Destruction of T10âT12 plus edematous intervertebral discs resulted in anterior collapse, multiple anterior and lateral paravertebral and epidural abscesses with a thin, contrast-enhanced membrane in a patient with Pott's disease. Â "/>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604001" y="1938387"/>
            <a:ext cx="5006808" cy="4827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7303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3 take-home points</a:t>
            </a:r>
          </a:p>
        </p:txBody>
      </p:sp>
      <p:sp>
        <p:nvSpPr>
          <p:cNvPr id="3" name="Content Placeholder 2"/>
          <p:cNvSpPr>
            <a:spLocks noGrp="1"/>
          </p:cNvSpPr>
          <p:nvPr>
            <p:ph idx="1"/>
          </p:nvPr>
        </p:nvSpPr>
        <p:spPr/>
        <p:txBody>
          <a:bodyPr>
            <a:normAutofit/>
          </a:bodyPr>
          <a:lstStyle/>
          <a:p>
            <a:r>
              <a:rPr lang="en-US" sz="2400" dirty="0"/>
              <a:t>Suspect TB in someone with risk factors (AN from North or SW regions; h/o TB exposure; cough; positive IGRA; abnormal chest imaging even if chronic)</a:t>
            </a:r>
          </a:p>
        </p:txBody>
      </p:sp>
    </p:spTree>
    <p:extLst>
      <p:ext uri="{BB962C8B-B14F-4D97-AF65-F5344CB8AC3E}">
        <p14:creationId xmlns:p14="http://schemas.microsoft.com/office/powerpoint/2010/main" val="37353472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Bone </a:t>
            </a:r>
            <a:r>
              <a:rPr lang="en-US" dirty="0" err="1"/>
              <a:t>tb</a:t>
            </a:r>
            <a:endParaRPr lang="en-US" dirty="0"/>
          </a:p>
        </p:txBody>
      </p:sp>
      <p:sp>
        <p:nvSpPr>
          <p:cNvPr id="3" name="Content Placeholder 2"/>
          <p:cNvSpPr>
            <a:spLocks noGrp="1"/>
          </p:cNvSpPr>
          <p:nvPr>
            <p:ph idx="1"/>
          </p:nvPr>
        </p:nvSpPr>
        <p:spPr>
          <a:xfrm>
            <a:off x="581192" y="2180496"/>
            <a:ext cx="11029615" cy="4543577"/>
          </a:xfrm>
        </p:spPr>
        <p:txBody>
          <a:bodyPr>
            <a:normAutofit/>
          </a:bodyPr>
          <a:lstStyle/>
          <a:p>
            <a:r>
              <a:rPr lang="en-US" dirty="0"/>
              <a:t>Consider dx in pts with indolent clinical course with </a:t>
            </a:r>
            <a:r>
              <a:rPr lang="en-US" dirty="0" err="1"/>
              <a:t>osteo</a:t>
            </a:r>
            <a:r>
              <a:rPr lang="en-US" dirty="0"/>
              <a:t> of thoracic spine or </a:t>
            </a:r>
            <a:r>
              <a:rPr lang="en-US" dirty="0" err="1"/>
              <a:t>monoarticular</a:t>
            </a:r>
            <a:r>
              <a:rPr lang="en-US" dirty="0"/>
              <a:t> septic arthritis with negative bacterial cx</a:t>
            </a:r>
          </a:p>
          <a:p>
            <a:r>
              <a:rPr lang="en-US" dirty="0"/>
              <a:t>Bone/joint TB may account for up to 35% of EP TB; spine is most common site</a:t>
            </a:r>
          </a:p>
          <a:p>
            <a:r>
              <a:rPr lang="en-US" dirty="0"/>
              <a:t>Spine (Pott’s disease) most commonly involves thoracic spine</a:t>
            </a:r>
          </a:p>
          <a:p>
            <a:pPr lvl="1"/>
            <a:r>
              <a:rPr lang="en-US" dirty="0"/>
              <a:t>Pt presents with local pain, constitutional </a:t>
            </a:r>
            <a:r>
              <a:rPr lang="en-US" dirty="0" err="1"/>
              <a:t>sx</a:t>
            </a:r>
            <a:r>
              <a:rPr lang="en-US" dirty="0"/>
              <a:t>, paraplegia d/t cord compression</a:t>
            </a:r>
          </a:p>
          <a:p>
            <a:pPr lvl="1"/>
            <a:r>
              <a:rPr lang="en-US" dirty="0"/>
              <a:t>Often see destruction of </a:t>
            </a:r>
            <a:r>
              <a:rPr lang="en-US" dirty="0" err="1"/>
              <a:t>anteroinferior</a:t>
            </a:r>
            <a:r>
              <a:rPr lang="en-US" dirty="0"/>
              <a:t> aspect of vertebral body and disc</a:t>
            </a:r>
          </a:p>
          <a:p>
            <a:r>
              <a:rPr lang="en-US" dirty="0"/>
              <a:t>Joint TB may present as slowly progressive </a:t>
            </a:r>
            <a:r>
              <a:rPr lang="en-US" dirty="0" err="1"/>
              <a:t>monoarthritis</a:t>
            </a:r>
            <a:r>
              <a:rPr lang="en-US" dirty="0"/>
              <a:t> of hip or knee</a:t>
            </a:r>
          </a:p>
          <a:p>
            <a:pPr lvl="1"/>
            <a:r>
              <a:rPr lang="en-US" dirty="0"/>
              <a:t>Indolent presentation with pain, swelling, decreased ROM; systemic </a:t>
            </a:r>
            <a:r>
              <a:rPr lang="en-US" dirty="0" err="1"/>
              <a:t>sx</a:t>
            </a:r>
            <a:r>
              <a:rPr lang="en-US" dirty="0"/>
              <a:t> usually absent; XR nonspecific</a:t>
            </a:r>
          </a:p>
          <a:p>
            <a:pPr lvl="1"/>
            <a:r>
              <a:rPr lang="en-US" dirty="0"/>
              <a:t>Mycobacterial culture of fluid positive in up to 80% of pts</a:t>
            </a:r>
          </a:p>
          <a:p>
            <a:r>
              <a:rPr lang="en-US" dirty="0" err="1"/>
              <a:t>Extraspinal</a:t>
            </a:r>
            <a:r>
              <a:rPr lang="en-US" dirty="0"/>
              <a:t> TB </a:t>
            </a:r>
            <a:r>
              <a:rPr lang="en-US" dirty="0" err="1"/>
              <a:t>osteo</a:t>
            </a:r>
            <a:r>
              <a:rPr lang="en-US" dirty="0"/>
              <a:t> presents with localized pain and can involve any bone</a:t>
            </a:r>
          </a:p>
          <a:p>
            <a:pPr lvl="1"/>
            <a:r>
              <a:rPr lang="en-US" dirty="0"/>
              <a:t>Bone bx for histology and </a:t>
            </a:r>
            <a:r>
              <a:rPr lang="en-US" dirty="0" err="1"/>
              <a:t>Mtb</a:t>
            </a:r>
            <a:r>
              <a:rPr lang="en-US" dirty="0"/>
              <a:t> cx required for dx of TB osteo</a:t>
            </a:r>
          </a:p>
          <a:p>
            <a:r>
              <a:rPr lang="en-US" dirty="0"/>
              <a:t>In absence of neuro impairment, unstable spine, or cord compression, medical therapy alone should be curative</a:t>
            </a:r>
          </a:p>
        </p:txBody>
      </p:sp>
    </p:spTree>
    <p:extLst>
      <p:ext uri="{BB962C8B-B14F-4D97-AF65-F5344CB8AC3E}">
        <p14:creationId xmlns:p14="http://schemas.microsoft.com/office/powerpoint/2010/main" val="1835350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4</a:t>
            </a:r>
          </a:p>
        </p:txBody>
      </p:sp>
      <p:sp>
        <p:nvSpPr>
          <p:cNvPr id="3" name="Content Placeholder 2"/>
          <p:cNvSpPr>
            <a:spLocks noGrp="1"/>
          </p:cNvSpPr>
          <p:nvPr>
            <p:ph sz="half" idx="1"/>
          </p:nvPr>
        </p:nvSpPr>
        <p:spPr>
          <a:xfrm>
            <a:off x="581193" y="2228004"/>
            <a:ext cx="5422390" cy="4292870"/>
          </a:xfrm>
        </p:spPr>
        <p:txBody>
          <a:bodyPr>
            <a:normAutofit fontScale="92500"/>
          </a:bodyPr>
          <a:lstStyle/>
          <a:p>
            <a:r>
              <a:rPr lang="en-US" dirty="0"/>
              <a:t>59 </a:t>
            </a:r>
            <a:r>
              <a:rPr lang="en-US" dirty="0" err="1"/>
              <a:t>yo</a:t>
            </a:r>
            <a:r>
              <a:rPr lang="en-US" dirty="0"/>
              <a:t> </a:t>
            </a:r>
            <a:r>
              <a:rPr lang="en-US" dirty="0">
                <a:solidFill>
                  <a:schemeClr val="tx1"/>
                </a:solidFill>
              </a:rPr>
              <a:t>Filipino </a:t>
            </a:r>
            <a:r>
              <a:rPr lang="en-US" dirty="0"/>
              <a:t>male presents with 20 </a:t>
            </a:r>
            <a:r>
              <a:rPr lang="en-US" dirty="0" err="1"/>
              <a:t>lb</a:t>
            </a:r>
            <a:r>
              <a:rPr lang="en-US" dirty="0"/>
              <a:t> </a:t>
            </a:r>
            <a:r>
              <a:rPr lang="en-US" dirty="0">
                <a:solidFill>
                  <a:srgbClr val="FF0000"/>
                </a:solidFill>
              </a:rPr>
              <a:t>weight loss </a:t>
            </a:r>
            <a:r>
              <a:rPr lang="en-US" dirty="0"/>
              <a:t>over 3 months, gradual abdominal distention and discomfort</a:t>
            </a:r>
          </a:p>
          <a:p>
            <a:r>
              <a:rPr lang="en-US" dirty="0"/>
              <a:t>ROS:  </a:t>
            </a:r>
            <a:r>
              <a:rPr lang="en-US" dirty="0">
                <a:solidFill>
                  <a:srgbClr val="FF0000"/>
                </a:solidFill>
              </a:rPr>
              <a:t>productive cough</a:t>
            </a:r>
            <a:r>
              <a:rPr lang="en-US" dirty="0"/>
              <a:t>, negative for fevers/NS/hemoptysis</a:t>
            </a:r>
          </a:p>
          <a:p>
            <a:r>
              <a:rPr lang="en-US" dirty="0"/>
              <a:t>PMH:  HTN, hypothyroid, no known h/o TB exposure</a:t>
            </a:r>
          </a:p>
          <a:p>
            <a:r>
              <a:rPr lang="en-US" dirty="0"/>
              <a:t>SH:  moved from </a:t>
            </a:r>
            <a:r>
              <a:rPr lang="en-US" dirty="0">
                <a:solidFill>
                  <a:srgbClr val="FF0000"/>
                </a:solidFill>
              </a:rPr>
              <a:t>Philippines</a:t>
            </a:r>
            <a:r>
              <a:rPr lang="en-US" dirty="0"/>
              <a:t> 20+ years ago, no </a:t>
            </a:r>
            <a:r>
              <a:rPr lang="en-US" dirty="0" err="1"/>
              <a:t>tob</a:t>
            </a:r>
            <a:r>
              <a:rPr lang="en-US" dirty="0"/>
              <a:t>/</a:t>
            </a:r>
            <a:r>
              <a:rPr lang="en-US" dirty="0" err="1"/>
              <a:t>EtOH</a:t>
            </a:r>
            <a:endParaRPr lang="en-US" dirty="0"/>
          </a:p>
          <a:p>
            <a:r>
              <a:rPr lang="en-US" dirty="0"/>
              <a:t>Abdominal CT:  ascites, mesentery grossly abnormal with </a:t>
            </a:r>
            <a:r>
              <a:rPr lang="en-US" dirty="0">
                <a:solidFill>
                  <a:srgbClr val="FF0000"/>
                </a:solidFill>
              </a:rPr>
              <a:t>edema/infiltration/small nodules</a:t>
            </a:r>
          </a:p>
          <a:p>
            <a:r>
              <a:rPr lang="en-US" dirty="0"/>
              <a:t>Chest CT:  R pleural effusion and pleural thickening, bibasilar atelectasis, RLL consolidation</a:t>
            </a:r>
          </a:p>
          <a:p>
            <a:r>
              <a:rPr lang="en-US" dirty="0"/>
              <a:t>Ascites fluid:  </a:t>
            </a:r>
            <a:r>
              <a:rPr lang="en-US" dirty="0" err="1"/>
              <a:t>alb</a:t>
            </a:r>
            <a:r>
              <a:rPr lang="en-US" dirty="0"/>
              <a:t> 3.4, </a:t>
            </a:r>
            <a:r>
              <a:rPr lang="en-US" dirty="0">
                <a:solidFill>
                  <a:srgbClr val="FF0000"/>
                </a:solidFill>
              </a:rPr>
              <a:t>&gt;1000 WBCs</a:t>
            </a:r>
            <a:r>
              <a:rPr lang="en-US" dirty="0"/>
              <a:t>;  AFB smear and </a:t>
            </a:r>
            <a:r>
              <a:rPr lang="en-US" dirty="0" err="1"/>
              <a:t>Mtb</a:t>
            </a:r>
            <a:r>
              <a:rPr lang="en-US" dirty="0"/>
              <a:t> </a:t>
            </a:r>
            <a:r>
              <a:rPr lang="en-US" dirty="0" err="1"/>
              <a:t>Cx</a:t>
            </a:r>
            <a:r>
              <a:rPr lang="en-US" dirty="0"/>
              <a:t> negative</a:t>
            </a:r>
          </a:p>
        </p:txBody>
      </p:sp>
      <p:pic>
        <p:nvPicPr>
          <p:cNvPr id="5" name="Content Placeholder 4"/>
          <p:cNvPicPr>
            <a:picLocks noGrp="1" noChangeAspect="1"/>
          </p:cNvPicPr>
          <p:nvPr>
            <p:ph sz="half" idx="2"/>
          </p:nvPr>
        </p:nvPicPr>
        <p:blipFill>
          <a:blip r:embed="rId3"/>
          <a:stretch>
            <a:fillRect/>
          </a:stretch>
        </p:blipFill>
        <p:spPr>
          <a:xfrm>
            <a:off x="6605281" y="2227263"/>
            <a:ext cx="4588488" cy="3633787"/>
          </a:xfrm>
          <a:prstGeom prst="rect">
            <a:avLst/>
          </a:prstGeom>
        </p:spPr>
      </p:pic>
    </p:spTree>
    <p:extLst>
      <p:ext uri="{BB962C8B-B14F-4D97-AF65-F5344CB8AC3E}">
        <p14:creationId xmlns:p14="http://schemas.microsoft.com/office/powerpoint/2010/main" val="24486526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4 (cont.)</a:t>
            </a:r>
          </a:p>
        </p:txBody>
      </p:sp>
      <p:sp>
        <p:nvSpPr>
          <p:cNvPr id="3" name="Content Placeholder 2"/>
          <p:cNvSpPr>
            <a:spLocks noGrp="1"/>
          </p:cNvSpPr>
          <p:nvPr>
            <p:ph idx="1"/>
          </p:nvPr>
        </p:nvSpPr>
        <p:spPr>
          <a:xfrm>
            <a:off x="581192" y="2180496"/>
            <a:ext cx="11029615" cy="4238777"/>
          </a:xfrm>
        </p:spPr>
        <p:txBody>
          <a:bodyPr>
            <a:normAutofit/>
          </a:bodyPr>
          <a:lstStyle/>
          <a:p>
            <a:r>
              <a:rPr lang="en-US" sz="2400" dirty="0"/>
              <a:t>Peritoneal bx:  noncaseating </a:t>
            </a:r>
            <a:r>
              <a:rPr lang="en-US" sz="2400" dirty="0">
                <a:solidFill>
                  <a:srgbClr val="FF0000"/>
                </a:solidFill>
              </a:rPr>
              <a:t>granulomas</a:t>
            </a:r>
            <a:r>
              <a:rPr lang="en-US" sz="2400" dirty="0"/>
              <a:t>; AFB stain indeterminate, negative for bacteria; </a:t>
            </a:r>
            <a:r>
              <a:rPr lang="en-US" sz="2400" dirty="0" err="1">
                <a:solidFill>
                  <a:srgbClr val="FF0000"/>
                </a:solidFill>
              </a:rPr>
              <a:t>Mtb</a:t>
            </a:r>
            <a:r>
              <a:rPr lang="en-US" sz="2400" dirty="0">
                <a:solidFill>
                  <a:srgbClr val="FF0000"/>
                </a:solidFill>
              </a:rPr>
              <a:t> </a:t>
            </a:r>
            <a:r>
              <a:rPr lang="en-US" sz="2400" dirty="0" err="1">
                <a:solidFill>
                  <a:srgbClr val="FF0000"/>
                </a:solidFill>
              </a:rPr>
              <a:t>Cx</a:t>
            </a:r>
            <a:r>
              <a:rPr lang="en-US" sz="2400" dirty="0">
                <a:solidFill>
                  <a:srgbClr val="FF0000"/>
                </a:solidFill>
              </a:rPr>
              <a:t> not done</a:t>
            </a:r>
          </a:p>
          <a:p>
            <a:r>
              <a:rPr lang="en-US" sz="2400" dirty="0"/>
              <a:t>IGRA </a:t>
            </a:r>
            <a:r>
              <a:rPr lang="en-US" sz="2400" dirty="0">
                <a:solidFill>
                  <a:srgbClr val="FF0000"/>
                </a:solidFill>
              </a:rPr>
              <a:t>positive</a:t>
            </a:r>
            <a:r>
              <a:rPr lang="en-US" sz="2400" dirty="0"/>
              <a:t>; sputum AFB/PCR/</a:t>
            </a:r>
            <a:r>
              <a:rPr lang="en-US" sz="2400" dirty="0" err="1"/>
              <a:t>Cx</a:t>
            </a:r>
            <a:r>
              <a:rPr lang="en-US" sz="2400" dirty="0"/>
              <a:t> </a:t>
            </a:r>
            <a:r>
              <a:rPr lang="en-US" sz="2400" dirty="0" err="1"/>
              <a:t>neg</a:t>
            </a:r>
            <a:endParaRPr lang="en-US" sz="2400" dirty="0"/>
          </a:p>
          <a:p>
            <a:r>
              <a:rPr lang="en-US" sz="2400" dirty="0"/>
              <a:t>Peritoneal bx repeated:  </a:t>
            </a:r>
            <a:r>
              <a:rPr lang="en-US" sz="2400" dirty="0" err="1"/>
              <a:t>Mtb</a:t>
            </a:r>
            <a:r>
              <a:rPr lang="en-US" sz="2400" dirty="0"/>
              <a:t> culture </a:t>
            </a:r>
            <a:r>
              <a:rPr lang="en-US" sz="2400" dirty="0">
                <a:solidFill>
                  <a:srgbClr val="FF0000"/>
                </a:solidFill>
              </a:rPr>
              <a:t>positive for pan-sensitive M Tb</a:t>
            </a:r>
          </a:p>
          <a:p>
            <a:r>
              <a:rPr lang="en-US" sz="2400" dirty="0" err="1">
                <a:solidFill>
                  <a:srgbClr val="FF0000"/>
                </a:solidFill>
              </a:rPr>
              <a:t>Dx</a:t>
            </a:r>
            <a:r>
              <a:rPr lang="en-US" sz="2400" dirty="0">
                <a:solidFill>
                  <a:srgbClr val="FF0000"/>
                </a:solidFill>
              </a:rPr>
              <a:t>:  Peritoneal TB</a:t>
            </a:r>
          </a:p>
          <a:p>
            <a:r>
              <a:rPr lang="en-US" sz="2400" dirty="0"/>
              <a:t>RIPE X 6 </a:t>
            </a:r>
            <a:r>
              <a:rPr lang="en-US" sz="2400" dirty="0" err="1"/>
              <a:t>mos</a:t>
            </a:r>
            <a:endParaRPr lang="en-US" sz="2400" dirty="0"/>
          </a:p>
        </p:txBody>
      </p:sp>
    </p:spTree>
    <p:extLst>
      <p:ext uri="{BB962C8B-B14F-4D97-AF65-F5344CB8AC3E}">
        <p14:creationId xmlns:p14="http://schemas.microsoft.com/office/powerpoint/2010/main" val="18275127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4 take-home points</a:t>
            </a:r>
          </a:p>
        </p:txBody>
      </p:sp>
      <p:sp>
        <p:nvSpPr>
          <p:cNvPr id="3" name="Content Placeholder 2"/>
          <p:cNvSpPr>
            <a:spLocks noGrp="1"/>
          </p:cNvSpPr>
          <p:nvPr>
            <p:ph idx="1"/>
          </p:nvPr>
        </p:nvSpPr>
        <p:spPr/>
        <p:txBody>
          <a:bodyPr>
            <a:normAutofit/>
          </a:bodyPr>
          <a:lstStyle/>
          <a:p>
            <a:r>
              <a:rPr lang="en-US" sz="2400" dirty="0"/>
              <a:t>Don’t forget to order </a:t>
            </a:r>
            <a:r>
              <a:rPr lang="en-US" sz="2400" dirty="0" err="1"/>
              <a:t>Mtb</a:t>
            </a:r>
            <a:r>
              <a:rPr lang="en-US" sz="2400" dirty="0"/>
              <a:t> CULTURE on all specimens; often necessary for diagnosis and sensitivities</a:t>
            </a:r>
          </a:p>
        </p:txBody>
      </p:sp>
    </p:spTree>
    <p:extLst>
      <p:ext uri="{BB962C8B-B14F-4D97-AF65-F5344CB8AC3E}">
        <p14:creationId xmlns:p14="http://schemas.microsoft.com/office/powerpoint/2010/main" val="39315425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Peritoneal </a:t>
            </a:r>
            <a:r>
              <a:rPr lang="en-US" dirty="0" err="1"/>
              <a:t>tb</a:t>
            </a:r>
            <a:endParaRPr lang="en-US" dirty="0"/>
          </a:p>
        </p:txBody>
      </p:sp>
      <p:sp>
        <p:nvSpPr>
          <p:cNvPr id="3" name="Content Placeholder 2"/>
          <p:cNvSpPr>
            <a:spLocks noGrp="1"/>
          </p:cNvSpPr>
          <p:nvPr>
            <p:ph idx="1"/>
          </p:nvPr>
        </p:nvSpPr>
        <p:spPr>
          <a:xfrm>
            <a:off x="581192" y="1977296"/>
            <a:ext cx="11029615" cy="4525104"/>
          </a:xfrm>
        </p:spPr>
        <p:txBody>
          <a:bodyPr>
            <a:normAutofit/>
          </a:bodyPr>
          <a:lstStyle/>
          <a:p>
            <a:r>
              <a:rPr lang="en-US" sz="2400" dirty="0"/>
              <a:t>Risk factors:  HIV, cirrhosis, peritoneal dialysis</a:t>
            </a:r>
          </a:p>
          <a:p>
            <a:r>
              <a:rPr lang="en-US" sz="2400" dirty="0"/>
              <a:t>Present with insidious onset of ascites, abdominal pain, fever</a:t>
            </a:r>
          </a:p>
          <a:p>
            <a:r>
              <a:rPr lang="en-US" sz="2400" dirty="0"/>
              <a:t>Peritoneal fluid is exudative; lymphocytic predominance</a:t>
            </a:r>
          </a:p>
          <a:p>
            <a:pPr lvl="1"/>
            <a:r>
              <a:rPr lang="en-US" sz="2000" dirty="0"/>
              <a:t>AFB smear (&lt;3% </a:t>
            </a:r>
            <a:r>
              <a:rPr lang="en-US" sz="2000" dirty="0" err="1"/>
              <a:t>sens</a:t>
            </a:r>
            <a:r>
              <a:rPr lang="en-US" sz="2000" dirty="0"/>
              <a:t>); </a:t>
            </a:r>
            <a:r>
              <a:rPr lang="en-US" sz="2000" dirty="0" err="1"/>
              <a:t>Mtb</a:t>
            </a:r>
            <a:r>
              <a:rPr lang="en-US" sz="2000" dirty="0"/>
              <a:t> </a:t>
            </a:r>
            <a:r>
              <a:rPr lang="en-US" sz="2000" dirty="0" err="1"/>
              <a:t>Cx</a:t>
            </a:r>
            <a:r>
              <a:rPr lang="en-US" sz="2000" dirty="0"/>
              <a:t> (20-83%); ADA (93-100%)</a:t>
            </a:r>
          </a:p>
          <a:p>
            <a:r>
              <a:rPr lang="en-US" sz="2400" dirty="0">
                <a:solidFill>
                  <a:srgbClr val="FF0000"/>
                </a:solidFill>
              </a:rPr>
              <a:t>Peritoneal biopsy sensitivity 85-95%; </a:t>
            </a:r>
            <a:r>
              <a:rPr lang="en-US" sz="2400" dirty="0"/>
              <a:t>should be strongly considered</a:t>
            </a:r>
          </a:p>
        </p:txBody>
      </p:sp>
    </p:spTree>
    <p:extLst>
      <p:ext uri="{BB962C8B-B14F-4D97-AF65-F5344CB8AC3E}">
        <p14:creationId xmlns:p14="http://schemas.microsoft.com/office/powerpoint/2010/main" val="5795558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5</a:t>
            </a:r>
          </a:p>
        </p:txBody>
      </p:sp>
      <p:sp>
        <p:nvSpPr>
          <p:cNvPr id="3" name="Content Placeholder 2"/>
          <p:cNvSpPr>
            <a:spLocks noGrp="1"/>
          </p:cNvSpPr>
          <p:nvPr>
            <p:ph sz="half" idx="1"/>
          </p:nvPr>
        </p:nvSpPr>
        <p:spPr>
          <a:xfrm>
            <a:off x="581192" y="2228004"/>
            <a:ext cx="11029615" cy="4292870"/>
          </a:xfrm>
        </p:spPr>
        <p:txBody>
          <a:bodyPr>
            <a:normAutofit/>
          </a:bodyPr>
          <a:lstStyle/>
          <a:p>
            <a:r>
              <a:rPr lang="en-US" sz="2800" dirty="0"/>
              <a:t>3 </a:t>
            </a:r>
            <a:r>
              <a:rPr lang="en-US" sz="2800" dirty="0" err="1"/>
              <a:t>yo</a:t>
            </a:r>
            <a:r>
              <a:rPr lang="en-US" sz="2800" dirty="0"/>
              <a:t> </a:t>
            </a:r>
            <a:r>
              <a:rPr lang="en-US" sz="2800" dirty="0">
                <a:solidFill>
                  <a:srgbClr val="FF0000"/>
                </a:solidFill>
              </a:rPr>
              <a:t>AN</a:t>
            </a:r>
            <a:r>
              <a:rPr lang="en-US" sz="2800" dirty="0"/>
              <a:t> female presents to local clinic with low-grade fevers and decreased appetite, nonspecific pain complaints</a:t>
            </a:r>
          </a:p>
          <a:p>
            <a:r>
              <a:rPr lang="en-US" sz="2800" dirty="0"/>
              <a:t>ROS:  fever, ear pain, cough, fatigue</a:t>
            </a:r>
          </a:p>
          <a:p>
            <a:r>
              <a:rPr lang="en-US" sz="2800" dirty="0"/>
              <a:t>PMH:  none</a:t>
            </a:r>
          </a:p>
          <a:p>
            <a:r>
              <a:rPr lang="en-US" sz="2800" dirty="0"/>
              <a:t>SH:  lives in rural </a:t>
            </a:r>
            <a:r>
              <a:rPr lang="en-US" sz="2800" dirty="0">
                <a:solidFill>
                  <a:srgbClr val="FF0000"/>
                </a:solidFill>
              </a:rPr>
              <a:t>SW AK</a:t>
            </a:r>
            <a:r>
              <a:rPr lang="en-US" sz="2800" dirty="0"/>
              <a:t>, known </a:t>
            </a:r>
            <a:r>
              <a:rPr lang="en-US" sz="2800" dirty="0">
                <a:solidFill>
                  <a:srgbClr val="FF0000"/>
                </a:solidFill>
              </a:rPr>
              <a:t>contact</a:t>
            </a:r>
            <a:r>
              <a:rPr lang="en-US" sz="2800" dirty="0"/>
              <a:t> to uncle with ATB</a:t>
            </a:r>
          </a:p>
          <a:p>
            <a:r>
              <a:rPr lang="en-US" sz="2800" dirty="0"/>
              <a:t>COVID test negative</a:t>
            </a:r>
          </a:p>
          <a:p>
            <a:r>
              <a:rPr lang="en-US" sz="2800" dirty="0"/>
              <a:t>Felt to have viral illness, supportive care advised</a:t>
            </a:r>
          </a:p>
          <a:p>
            <a:endParaRPr lang="en-US" dirty="0"/>
          </a:p>
        </p:txBody>
      </p:sp>
    </p:spTree>
    <p:extLst>
      <p:ext uri="{BB962C8B-B14F-4D97-AF65-F5344CB8AC3E}">
        <p14:creationId xmlns:p14="http://schemas.microsoft.com/office/powerpoint/2010/main" val="10923710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5</a:t>
            </a:r>
          </a:p>
        </p:txBody>
      </p:sp>
      <p:sp>
        <p:nvSpPr>
          <p:cNvPr id="3" name="Content Placeholder 2"/>
          <p:cNvSpPr>
            <a:spLocks noGrp="1"/>
          </p:cNvSpPr>
          <p:nvPr>
            <p:ph sz="half" idx="1"/>
          </p:nvPr>
        </p:nvSpPr>
        <p:spPr>
          <a:xfrm>
            <a:off x="581192" y="2228004"/>
            <a:ext cx="11029615" cy="4292870"/>
          </a:xfrm>
        </p:spPr>
        <p:txBody>
          <a:bodyPr>
            <a:normAutofit/>
          </a:bodyPr>
          <a:lstStyle/>
          <a:p>
            <a:r>
              <a:rPr lang="en-US" sz="2800" dirty="0"/>
              <a:t>Day 7:  </a:t>
            </a:r>
            <a:r>
              <a:rPr lang="en-US" sz="2800" dirty="0">
                <a:solidFill>
                  <a:srgbClr val="FF0000"/>
                </a:solidFill>
              </a:rPr>
              <a:t>Positive TST</a:t>
            </a:r>
            <a:r>
              <a:rPr lang="en-US" sz="2800" dirty="0"/>
              <a:t>, awaiting hub appt in a couple of weeks for CXR and TB eval</a:t>
            </a:r>
          </a:p>
          <a:p>
            <a:r>
              <a:rPr lang="en-US" sz="2800" dirty="0"/>
              <a:t>Day 9:  Seen again in local clinic with fever, runny nose, cough</a:t>
            </a:r>
          </a:p>
          <a:p>
            <a:r>
              <a:rPr lang="en-US" sz="2800" dirty="0"/>
              <a:t>Continue supportive care; TB eval later as planned</a:t>
            </a:r>
          </a:p>
          <a:p>
            <a:r>
              <a:rPr lang="en-US" sz="2800" dirty="0"/>
              <a:t>Day 10 and 12:  Seen again in local clinic with vomiting, fussiness, fatigue, decreased UOP</a:t>
            </a:r>
          </a:p>
          <a:p>
            <a:endParaRPr lang="en-US" dirty="0"/>
          </a:p>
        </p:txBody>
      </p:sp>
    </p:spTree>
    <p:extLst>
      <p:ext uri="{BB962C8B-B14F-4D97-AF65-F5344CB8AC3E}">
        <p14:creationId xmlns:p14="http://schemas.microsoft.com/office/powerpoint/2010/main" val="26946900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5</a:t>
            </a:r>
          </a:p>
        </p:txBody>
      </p:sp>
      <p:sp>
        <p:nvSpPr>
          <p:cNvPr id="3" name="Content Placeholder 2"/>
          <p:cNvSpPr>
            <a:spLocks noGrp="1"/>
          </p:cNvSpPr>
          <p:nvPr>
            <p:ph sz="half" idx="1"/>
          </p:nvPr>
        </p:nvSpPr>
        <p:spPr>
          <a:xfrm>
            <a:off x="581192" y="2228004"/>
            <a:ext cx="11029615" cy="4292870"/>
          </a:xfrm>
        </p:spPr>
        <p:txBody>
          <a:bodyPr>
            <a:normAutofit/>
          </a:bodyPr>
          <a:lstStyle/>
          <a:p>
            <a:r>
              <a:rPr lang="en-US" sz="2800" dirty="0"/>
              <a:t>Day 15:  ER visit with fever, emesis, decreased intake, cough, runny nose</a:t>
            </a:r>
          </a:p>
          <a:p>
            <a:r>
              <a:rPr lang="en-US" sz="2800" dirty="0">
                <a:solidFill>
                  <a:srgbClr val="FF0000"/>
                </a:solidFill>
              </a:rPr>
              <a:t>CXR</a:t>
            </a:r>
            <a:r>
              <a:rPr lang="en-US" sz="2800" dirty="0"/>
              <a:t>:  streaky perihilar opacities, </a:t>
            </a:r>
            <a:r>
              <a:rPr lang="en-US" sz="2800" dirty="0" err="1"/>
              <a:t>peribronchial</a:t>
            </a:r>
            <a:r>
              <a:rPr lang="en-US" sz="2800" dirty="0"/>
              <a:t> thickening, c/w viral vs RAD</a:t>
            </a:r>
          </a:p>
          <a:p>
            <a:r>
              <a:rPr lang="en-US" sz="2800" dirty="0"/>
              <a:t>Day 21:  clinic visit for fever, emesis, abdominal pain</a:t>
            </a:r>
          </a:p>
          <a:p>
            <a:r>
              <a:rPr lang="en-US" sz="2800" dirty="0"/>
              <a:t>Day 23:  ER for persistent vomiting, weight loss, intermittent fevers, weakness, HA, abdominal pain, intermittent cough</a:t>
            </a:r>
          </a:p>
          <a:p>
            <a:endParaRPr lang="en-US" dirty="0"/>
          </a:p>
        </p:txBody>
      </p:sp>
    </p:spTree>
    <p:extLst>
      <p:ext uri="{BB962C8B-B14F-4D97-AF65-F5344CB8AC3E}">
        <p14:creationId xmlns:p14="http://schemas.microsoft.com/office/powerpoint/2010/main" val="406724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a:bodyPr>
          <a:lstStyle/>
          <a:p>
            <a:r>
              <a:rPr lang="en-US" sz="2800" dirty="0"/>
              <a:t>Rates of EP TB in AK</a:t>
            </a:r>
          </a:p>
          <a:p>
            <a:r>
              <a:rPr lang="en-US" sz="2800" dirty="0"/>
              <a:t>When to suspect </a:t>
            </a:r>
            <a:r>
              <a:rPr lang="en-US" sz="2800" dirty="0" err="1"/>
              <a:t>extrapulmonary</a:t>
            </a:r>
            <a:r>
              <a:rPr lang="en-US" sz="2800" dirty="0"/>
              <a:t> TB</a:t>
            </a:r>
          </a:p>
          <a:p>
            <a:r>
              <a:rPr lang="en-US" sz="2800" dirty="0"/>
              <a:t>How to diagnose </a:t>
            </a:r>
            <a:r>
              <a:rPr lang="en-US" sz="2800" dirty="0" err="1"/>
              <a:t>extrapulmonary</a:t>
            </a:r>
            <a:r>
              <a:rPr lang="en-US" sz="2800" dirty="0"/>
              <a:t> TB</a:t>
            </a:r>
          </a:p>
          <a:p>
            <a:r>
              <a:rPr lang="en-US" sz="2800" dirty="0"/>
              <a:t>Case Reviews</a:t>
            </a:r>
          </a:p>
          <a:p>
            <a:r>
              <a:rPr lang="en-US" sz="2800" dirty="0"/>
              <a:t>TB transmission prevention:  pulmonary vs extrapulmonary</a:t>
            </a:r>
          </a:p>
        </p:txBody>
      </p:sp>
    </p:spTree>
    <p:extLst>
      <p:ext uri="{BB962C8B-B14F-4D97-AF65-F5344CB8AC3E}">
        <p14:creationId xmlns:p14="http://schemas.microsoft.com/office/powerpoint/2010/main" val="1479275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5</a:t>
            </a:r>
          </a:p>
        </p:txBody>
      </p:sp>
      <p:sp>
        <p:nvSpPr>
          <p:cNvPr id="3" name="Content Placeholder 2"/>
          <p:cNvSpPr>
            <a:spLocks noGrp="1"/>
          </p:cNvSpPr>
          <p:nvPr>
            <p:ph sz="half" idx="1"/>
          </p:nvPr>
        </p:nvSpPr>
        <p:spPr>
          <a:xfrm>
            <a:off x="581193" y="2228004"/>
            <a:ext cx="5422390" cy="4292870"/>
          </a:xfrm>
        </p:spPr>
        <p:txBody>
          <a:bodyPr>
            <a:normAutofit/>
          </a:bodyPr>
          <a:lstStyle/>
          <a:p>
            <a:r>
              <a:rPr lang="en-US" sz="2400" dirty="0">
                <a:solidFill>
                  <a:srgbClr val="FF0000"/>
                </a:solidFill>
              </a:rPr>
              <a:t>CXR</a:t>
            </a:r>
            <a:r>
              <a:rPr lang="en-US" sz="2400" dirty="0"/>
              <a:t>:  diffuse hazy bilateral airspace opacities, </a:t>
            </a:r>
            <a:r>
              <a:rPr lang="en-US" sz="2400" dirty="0">
                <a:solidFill>
                  <a:srgbClr val="FF0000"/>
                </a:solidFill>
              </a:rPr>
              <a:t>R hilar prominence</a:t>
            </a:r>
          </a:p>
          <a:p>
            <a:r>
              <a:rPr lang="en-US" sz="2400" dirty="0"/>
              <a:t>Head CT:  mildly </a:t>
            </a:r>
            <a:r>
              <a:rPr lang="en-US" sz="2400" dirty="0">
                <a:solidFill>
                  <a:srgbClr val="FF0000"/>
                </a:solidFill>
              </a:rPr>
              <a:t>prominent lateral ventricles</a:t>
            </a:r>
            <a:r>
              <a:rPr lang="en-US" sz="2400" dirty="0"/>
              <a:t>, otherwise normal</a:t>
            </a:r>
            <a:endParaRPr lang="en-US" sz="2400" dirty="0">
              <a:solidFill>
                <a:srgbClr val="FF0000"/>
              </a:solidFill>
            </a:endParaRPr>
          </a:p>
          <a:p>
            <a:r>
              <a:rPr lang="en-US" sz="2400" dirty="0"/>
              <a:t>CSF studies:  </a:t>
            </a:r>
            <a:r>
              <a:rPr lang="en-US" sz="2400" dirty="0">
                <a:solidFill>
                  <a:srgbClr val="FF0000"/>
                </a:solidFill>
              </a:rPr>
              <a:t>glucose 18</a:t>
            </a:r>
            <a:r>
              <a:rPr lang="en-US" sz="2400" dirty="0"/>
              <a:t> (low), </a:t>
            </a:r>
            <a:r>
              <a:rPr lang="en-US" sz="2400" dirty="0">
                <a:solidFill>
                  <a:srgbClr val="FF0000"/>
                </a:solidFill>
              </a:rPr>
              <a:t>protein 239</a:t>
            </a:r>
            <a:r>
              <a:rPr lang="en-US" sz="2400" dirty="0"/>
              <a:t> (high), </a:t>
            </a:r>
            <a:r>
              <a:rPr lang="en-US" sz="2400" dirty="0">
                <a:solidFill>
                  <a:srgbClr val="FF0000"/>
                </a:solidFill>
              </a:rPr>
              <a:t>WBC 175 </a:t>
            </a:r>
            <a:r>
              <a:rPr lang="en-US" sz="2400" dirty="0"/>
              <a:t>(high), negative gram stain</a:t>
            </a:r>
            <a:endParaRPr lang="en-US" dirty="0"/>
          </a:p>
        </p:txBody>
      </p:sp>
      <p:pic>
        <p:nvPicPr>
          <p:cNvPr id="5" name="Picture 4">
            <a:extLst>
              <a:ext uri="{FF2B5EF4-FFF2-40B4-BE49-F238E27FC236}">
                <a16:creationId xmlns:a16="http://schemas.microsoft.com/office/drawing/2014/main" id="{CDF9C8B5-D080-A782-90A6-E696B8290572}"/>
              </a:ext>
            </a:extLst>
          </p:cNvPr>
          <p:cNvPicPr>
            <a:picLocks noChangeAspect="1"/>
          </p:cNvPicPr>
          <p:nvPr/>
        </p:nvPicPr>
        <p:blipFill>
          <a:blip r:embed="rId3"/>
          <a:stretch>
            <a:fillRect/>
          </a:stretch>
        </p:blipFill>
        <p:spPr>
          <a:xfrm>
            <a:off x="7283656" y="2120428"/>
            <a:ext cx="4181475" cy="3886200"/>
          </a:xfrm>
          <a:prstGeom prst="rect">
            <a:avLst/>
          </a:prstGeom>
        </p:spPr>
      </p:pic>
    </p:spTree>
    <p:extLst>
      <p:ext uri="{BB962C8B-B14F-4D97-AF65-F5344CB8AC3E}">
        <p14:creationId xmlns:p14="http://schemas.microsoft.com/office/powerpoint/2010/main" val="30761995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5</a:t>
            </a:r>
          </a:p>
        </p:txBody>
      </p:sp>
      <p:sp>
        <p:nvSpPr>
          <p:cNvPr id="3" name="Content Placeholder 2"/>
          <p:cNvSpPr>
            <a:spLocks noGrp="1"/>
          </p:cNvSpPr>
          <p:nvPr>
            <p:ph sz="half" idx="1"/>
          </p:nvPr>
        </p:nvSpPr>
        <p:spPr>
          <a:xfrm>
            <a:off x="581193" y="2228004"/>
            <a:ext cx="5422390" cy="4292870"/>
          </a:xfrm>
        </p:spPr>
        <p:txBody>
          <a:bodyPr>
            <a:normAutofit/>
          </a:bodyPr>
          <a:lstStyle/>
          <a:p>
            <a:r>
              <a:rPr lang="en-US" sz="2400" dirty="0">
                <a:solidFill>
                  <a:srgbClr val="FF0000"/>
                </a:solidFill>
              </a:rPr>
              <a:t>Sputa AFB smear/PCR/culture positive</a:t>
            </a:r>
            <a:r>
              <a:rPr lang="en-US" sz="2400" dirty="0"/>
              <a:t>, </a:t>
            </a:r>
            <a:r>
              <a:rPr lang="en-US" sz="2400" dirty="0">
                <a:solidFill>
                  <a:srgbClr val="FF0000"/>
                </a:solidFill>
              </a:rPr>
              <a:t>CSF AFB negative, </a:t>
            </a:r>
            <a:r>
              <a:rPr lang="en-US" sz="2400" dirty="0" err="1">
                <a:solidFill>
                  <a:srgbClr val="FF0000"/>
                </a:solidFill>
              </a:rPr>
              <a:t>Mtb</a:t>
            </a:r>
            <a:r>
              <a:rPr lang="en-US" sz="2400" dirty="0">
                <a:solidFill>
                  <a:srgbClr val="FF0000"/>
                </a:solidFill>
              </a:rPr>
              <a:t> culture positive</a:t>
            </a:r>
          </a:p>
          <a:p>
            <a:r>
              <a:rPr lang="en-US" sz="2400" dirty="0">
                <a:solidFill>
                  <a:srgbClr val="FF0000"/>
                </a:solidFill>
              </a:rPr>
              <a:t>Dx:  TB meningitis</a:t>
            </a:r>
          </a:p>
          <a:p>
            <a:r>
              <a:rPr lang="en-US" sz="2400" dirty="0"/>
              <a:t>Transferred to SCH</a:t>
            </a:r>
          </a:p>
          <a:p>
            <a:r>
              <a:rPr lang="en-US" sz="2400" dirty="0"/>
              <a:t>Acute encephalopathy, intubated, G-tube</a:t>
            </a:r>
          </a:p>
          <a:p>
            <a:r>
              <a:rPr lang="en-US" sz="2400" dirty="0"/>
              <a:t>Hospitalized </a:t>
            </a:r>
            <a:r>
              <a:rPr lang="en-US" sz="2400" dirty="0" err="1"/>
              <a:t>approx</a:t>
            </a:r>
            <a:r>
              <a:rPr lang="en-US" sz="2400" dirty="0"/>
              <a:t> 1.5 </a:t>
            </a:r>
            <a:r>
              <a:rPr lang="en-US" sz="2400" dirty="0" err="1"/>
              <a:t>mos</a:t>
            </a:r>
            <a:endParaRPr lang="en-US" sz="2400" dirty="0"/>
          </a:p>
          <a:p>
            <a:r>
              <a:rPr lang="en-US" sz="2400" dirty="0"/>
              <a:t>RIPE, steroid taper</a:t>
            </a:r>
            <a:endParaRPr lang="en-US" dirty="0"/>
          </a:p>
        </p:txBody>
      </p:sp>
      <p:pic>
        <p:nvPicPr>
          <p:cNvPr id="1026" name="Picture 1">
            <a:extLst>
              <a:ext uri="{FF2B5EF4-FFF2-40B4-BE49-F238E27FC236}">
                <a16:creationId xmlns:a16="http://schemas.microsoft.com/office/drawing/2014/main" id="{561AC65D-49E2-C210-2EB8-5E5B265E94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8417" y="1952209"/>
            <a:ext cx="5561648" cy="4491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5640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5 Take-home points</a:t>
            </a:r>
          </a:p>
        </p:txBody>
      </p:sp>
      <p:sp>
        <p:nvSpPr>
          <p:cNvPr id="3" name="Content Placeholder 2"/>
          <p:cNvSpPr>
            <a:spLocks noGrp="1"/>
          </p:cNvSpPr>
          <p:nvPr>
            <p:ph sz="half" idx="1"/>
          </p:nvPr>
        </p:nvSpPr>
        <p:spPr>
          <a:xfrm>
            <a:off x="581193" y="2228004"/>
            <a:ext cx="11029616" cy="4292870"/>
          </a:xfrm>
        </p:spPr>
        <p:txBody>
          <a:bodyPr>
            <a:normAutofit/>
          </a:bodyPr>
          <a:lstStyle/>
          <a:p>
            <a:r>
              <a:rPr lang="en-US" sz="3600" dirty="0"/>
              <a:t>Remember to Think TB</a:t>
            </a:r>
          </a:p>
          <a:p>
            <a:r>
              <a:rPr lang="en-US" sz="3600" dirty="0"/>
              <a:t>Look for TB risk factors </a:t>
            </a:r>
          </a:p>
          <a:p>
            <a:r>
              <a:rPr lang="en-US" sz="3600" dirty="0"/>
              <a:t>TB can present nonspecifically and subtly in kids</a:t>
            </a:r>
          </a:p>
          <a:p>
            <a:r>
              <a:rPr lang="en-US" sz="3600" dirty="0"/>
              <a:t>Get sputa and CSF TB studies if any suspicion</a:t>
            </a:r>
          </a:p>
          <a:p>
            <a:r>
              <a:rPr lang="en-US" sz="3600" dirty="0"/>
              <a:t>Expedited TB evaluation is crucial in young kids who are known contacts</a:t>
            </a:r>
          </a:p>
        </p:txBody>
      </p:sp>
    </p:spTree>
    <p:extLst>
      <p:ext uri="{BB962C8B-B14F-4D97-AF65-F5344CB8AC3E}">
        <p14:creationId xmlns:p14="http://schemas.microsoft.com/office/powerpoint/2010/main" val="39223395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TB Meningitis</a:t>
            </a:r>
          </a:p>
        </p:txBody>
      </p:sp>
      <p:sp>
        <p:nvSpPr>
          <p:cNvPr id="3" name="Content Placeholder 2"/>
          <p:cNvSpPr>
            <a:spLocks noGrp="1"/>
          </p:cNvSpPr>
          <p:nvPr>
            <p:ph sz="half" idx="1"/>
          </p:nvPr>
        </p:nvSpPr>
        <p:spPr>
          <a:xfrm>
            <a:off x="581193" y="2228004"/>
            <a:ext cx="11166158" cy="4292870"/>
          </a:xfrm>
        </p:spPr>
        <p:txBody>
          <a:bodyPr>
            <a:normAutofit fontScale="92500"/>
          </a:bodyPr>
          <a:lstStyle/>
          <a:p>
            <a:pPr>
              <a:lnSpc>
                <a:spcPct val="110000"/>
              </a:lnSpc>
              <a:spcBef>
                <a:spcPts val="0"/>
              </a:spcBef>
              <a:spcAft>
                <a:spcPts val="0"/>
              </a:spcAft>
            </a:pPr>
            <a:r>
              <a:rPr lang="en-US" sz="2400" dirty="0">
                <a:effectLst/>
                <a:latin typeface="Calibri" panose="020F0502020204030204" pitchFamily="34" charset="0"/>
                <a:ea typeface="Times New Roman" panose="02020603050405020304" pitchFamily="18" charset="0"/>
              </a:rPr>
              <a:t>Most commonly occurs as complication of primary TB infection in infants/young children or complication of reactivation disease in immunosuppressed adults</a:t>
            </a:r>
            <a:endParaRPr lang="en-US" sz="2400" dirty="0">
              <a:effectLst/>
              <a:latin typeface="Calibri" panose="020F0502020204030204" pitchFamily="34" charset="0"/>
              <a:ea typeface="Calibri" panose="020F0502020204030204" pitchFamily="34" charset="0"/>
            </a:endParaRPr>
          </a:p>
          <a:p>
            <a:pPr>
              <a:lnSpc>
                <a:spcPct val="110000"/>
              </a:lnSpc>
              <a:spcBef>
                <a:spcPts val="0"/>
              </a:spcBef>
              <a:spcAft>
                <a:spcPts val="0"/>
              </a:spcAft>
            </a:pPr>
            <a:r>
              <a:rPr lang="en-US" sz="2400" dirty="0">
                <a:effectLst/>
                <a:latin typeface="Calibri" panose="020F0502020204030204" pitchFamily="34" charset="0"/>
                <a:ea typeface="Times New Roman" panose="02020603050405020304" pitchFamily="18" charset="0"/>
              </a:rPr>
              <a:t>In contrast to bacterial meningitis, TB meningitis </a:t>
            </a:r>
          </a:p>
          <a:p>
            <a:pPr lvl="1">
              <a:lnSpc>
                <a:spcPct val="110000"/>
              </a:lnSpc>
              <a:spcBef>
                <a:spcPts val="0"/>
              </a:spcBef>
              <a:spcAft>
                <a:spcPts val="0"/>
              </a:spcAft>
            </a:pPr>
            <a:r>
              <a:rPr lang="en-US" sz="2200" dirty="0">
                <a:effectLst/>
                <a:latin typeface="Calibri" panose="020F0502020204030204" pitchFamily="34" charset="0"/>
                <a:ea typeface="Times New Roman" panose="02020603050405020304" pitchFamily="18" charset="0"/>
              </a:rPr>
              <a:t>presents in a more subacute manner (weeks vs. days)</a:t>
            </a:r>
          </a:p>
          <a:p>
            <a:pPr lvl="1">
              <a:lnSpc>
                <a:spcPct val="110000"/>
              </a:lnSpc>
              <a:spcBef>
                <a:spcPts val="0"/>
              </a:spcBef>
              <a:spcAft>
                <a:spcPts val="0"/>
              </a:spcAft>
            </a:pPr>
            <a:r>
              <a:rPr lang="en-US" sz="2200" dirty="0">
                <a:effectLst/>
                <a:latin typeface="Calibri" panose="020F0502020204030204" pitchFamily="34" charset="0"/>
                <a:ea typeface="Times New Roman" panose="02020603050405020304" pitchFamily="18" charset="0"/>
              </a:rPr>
              <a:t>more frequently causes neuro </a:t>
            </a:r>
            <a:r>
              <a:rPr lang="en-US" sz="2200" dirty="0" err="1">
                <a:effectLst/>
                <a:latin typeface="Calibri" panose="020F0502020204030204" pitchFamily="34" charset="0"/>
                <a:ea typeface="Times New Roman" panose="02020603050405020304" pitchFamily="18" charset="0"/>
              </a:rPr>
              <a:t>sx</a:t>
            </a:r>
            <a:r>
              <a:rPr lang="en-US" sz="2200" dirty="0">
                <a:effectLst/>
                <a:latin typeface="Calibri" panose="020F0502020204030204" pitchFamily="34" charset="0"/>
                <a:ea typeface="Times New Roman" panose="02020603050405020304" pitchFamily="18" charset="0"/>
              </a:rPr>
              <a:t> such as altered mental status, coma, cranial nerve palsies</a:t>
            </a:r>
            <a:endParaRPr lang="en-US" sz="2200" dirty="0">
              <a:latin typeface="Calibri" panose="020F0502020204030204" pitchFamily="34" charset="0"/>
              <a:ea typeface="Times New Roman" panose="02020603050405020304" pitchFamily="18" charset="0"/>
            </a:endParaRPr>
          </a:p>
          <a:p>
            <a:pPr>
              <a:lnSpc>
                <a:spcPct val="110000"/>
              </a:lnSpc>
              <a:spcBef>
                <a:spcPts val="0"/>
              </a:spcBef>
              <a:spcAft>
                <a:spcPts val="0"/>
              </a:spcAft>
            </a:pPr>
            <a:r>
              <a:rPr lang="en-US" sz="2400" dirty="0">
                <a:latin typeface="Calibri" panose="020F0502020204030204" pitchFamily="34" charset="0"/>
              </a:rPr>
              <a:t>TB meningitis usually has 3 clinical phases:</a:t>
            </a:r>
          </a:p>
          <a:p>
            <a:pPr lvl="1">
              <a:lnSpc>
                <a:spcPct val="110000"/>
              </a:lnSpc>
              <a:spcBef>
                <a:spcPts val="0"/>
              </a:spcBef>
              <a:spcAft>
                <a:spcPts val="0"/>
              </a:spcAft>
            </a:pPr>
            <a:r>
              <a:rPr lang="en-US" sz="2000" dirty="0">
                <a:latin typeface="Calibri" panose="020F0502020204030204" pitchFamily="34" charset="0"/>
              </a:rPr>
              <a:t>Early prodromal (1-3 weeks):  malaise, HA, low-grade fever, personality change</a:t>
            </a:r>
          </a:p>
          <a:p>
            <a:pPr lvl="1">
              <a:lnSpc>
                <a:spcPct val="110000"/>
              </a:lnSpc>
              <a:spcBef>
                <a:spcPts val="0"/>
              </a:spcBef>
              <a:spcAft>
                <a:spcPts val="0"/>
              </a:spcAft>
            </a:pPr>
            <a:r>
              <a:rPr lang="en-US" sz="2000" dirty="0" err="1">
                <a:latin typeface="Calibri" panose="020F0502020204030204" pitchFamily="34" charset="0"/>
              </a:rPr>
              <a:t>Meningitic</a:t>
            </a:r>
            <a:r>
              <a:rPr lang="en-US" sz="2000" dirty="0">
                <a:latin typeface="Calibri" panose="020F0502020204030204" pitchFamily="34" charset="0"/>
              </a:rPr>
              <a:t>:  stiff neck, protracted HA, vomiting, lethargy, confusion</a:t>
            </a:r>
          </a:p>
          <a:p>
            <a:pPr lvl="1">
              <a:lnSpc>
                <a:spcPct val="110000"/>
              </a:lnSpc>
              <a:spcBef>
                <a:spcPts val="0"/>
              </a:spcBef>
              <a:spcAft>
                <a:spcPts val="0"/>
              </a:spcAft>
            </a:pPr>
            <a:r>
              <a:rPr lang="en-US" sz="2000" dirty="0">
                <a:latin typeface="Calibri" panose="020F0502020204030204" pitchFamily="34" charset="0"/>
              </a:rPr>
              <a:t>Paralytic:  stupor, coma, seizures, hemiparesis; death occurs within 5-8 weeks of onset in absence of treatment</a:t>
            </a:r>
          </a:p>
          <a:p>
            <a:pPr>
              <a:lnSpc>
                <a:spcPct val="110000"/>
              </a:lnSpc>
              <a:spcBef>
                <a:spcPts val="0"/>
              </a:spcBef>
              <a:spcAft>
                <a:spcPts val="0"/>
              </a:spcAft>
            </a:pPr>
            <a:r>
              <a:rPr lang="en-US" sz="2400" dirty="0">
                <a:latin typeface="Calibri" panose="020F0502020204030204" pitchFamily="34" charset="0"/>
              </a:rPr>
              <a:t>Kids are less likely to have HA; more commonly have irritability, restlessness, decreased appetite, vomiting; seizures more common in kids and can occur early in course</a:t>
            </a:r>
          </a:p>
          <a:p>
            <a:endParaRPr lang="en-US" dirty="0"/>
          </a:p>
        </p:txBody>
      </p:sp>
    </p:spTree>
    <p:extLst>
      <p:ext uri="{BB962C8B-B14F-4D97-AF65-F5344CB8AC3E}">
        <p14:creationId xmlns:p14="http://schemas.microsoft.com/office/powerpoint/2010/main" val="4003216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TB Meningitis</a:t>
            </a:r>
          </a:p>
        </p:txBody>
      </p:sp>
      <p:sp>
        <p:nvSpPr>
          <p:cNvPr id="3" name="Content Placeholder 2"/>
          <p:cNvSpPr>
            <a:spLocks noGrp="1"/>
          </p:cNvSpPr>
          <p:nvPr>
            <p:ph sz="half" idx="1"/>
          </p:nvPr>
        </p:nvSpPr>
        <p:spPr>
          <a:xfrm>
            <a:off x="581193" y="2228004"/>
            <a:ext cx="11166158" cy="4292870"/>
          </a:xfrm>
        </p:spPr>
        <p:txBody>
          <a:bodyPr>
            <a:normAutofit/>
          </a:bodyPr>
          <a:lstStyle/>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rPr>
              <a:t>Definitive diagnosis:  </a:t>
            </a:r>
            <a:r>
              <a:rPr lang="en-US" sz="2400" dirty="0">
                <a:solidFill>
                  <a:srgbClr val="FF0000"/>
                </a:solidFill>
                <a:effectLst/>
                <a:latin typeface="Calibri" panose="020F0502020204030204" pitchFamily="34" charset="0"/>
                <a:ea typeface="Times New Roman" panose="02020603050405020304" pitchFamily="18" charset="0"/>
              </a:rPr>
              <a:t>CSF with positive AFB smear, </a:t>
            </a:r>
            <a:r>
              <a:rPr lang="en-US" sz="2400" dirty="0" err="1">
                <a:solidFill>
                  <a:srgbClr val="FF0000"/>
                </a:solidFill>
                <a:effectLst/>
                <a:latin typeface="Calibri" panose="020F0502020204030204" pitchFamily="34" charset="0"/>
                <a:ea typeface="Times New Roman" panose="02020603050405020304" pitchFamily="18" charset="0"/>
              </a:rPr>
              <a:t>Mtb</a:t>
            </a:r>
            <a:r>
              <a:rPr lang="en-US" sz="2400" dirty="0">
                <a:solidFill>
                  <a:srgbClr val="FF0000"/>
                </a:solidFill>
                <a:effectLst/>
                <a:latin typeface="Calibri" panose="020F0502020204030204" pitchFamily="34" charset="0"/>
                <a:ea typeface="Times New Roman" panose="02020603050405020304" pitchFamily="18" charset="0"/>
              </a:rPr>
              <a:t> culture, or TB PCR  </a:t>
            </a:r>
            <a:r>
              <a:rPr lang="en-US" sz="2400" dirty="0">
                <a:effectLst/>
                <a:latin typeface="Calibri" panose="020F0502020204030204" pitchFamily="34" charset="0"/>
                <a:ea typeface="Times New Roman" panose="02020603050405020304" pitchFamily="18" charset="0"/>
              </a:rPr>
              <a:t>(BUT this can be difficult to obtain due to low sensitivities)</a:t>
            </a:r>
            <a:endParaRPr lang="en-US" sz="24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Times New Roman" panose="02020603050405020304" pitchFamily="18" charset="0"/>
              </a:rPr>
              <a:t>CSF AFB smear and </a:t>
            </a:r>
            <a:r>
              <a:rPr lang="en-US" sz="2400" dirty="0" err="1">
                <a:effectLst/>
                <a:latin typeface="Calibri" panose="020F0502020204030204" pitchFamily="34" charset="0"/>
                <a:ea typeface="Times New Roman" panose="02020603050405020304" pitchFamily="18" charset="0"/>
              </a:rPr>
              <a:t>Mtb</a:t>
            </a:r>
            <a:r>
              <a:rPr lang="en-US" sz="2400" dirty="0">
                <a:effectLst/>
                <a:latin typeface="Calibri" panose="020F0502020204030204" pitchFamily="34" charset="0"/>
                <a:ea typeface="Times New Roman" panose="02020603050405020304" pitchFamily="18" charset="0"/>
              </a:rPr>
              <a:t> culture sensitivity are fairly low; PCR is better.  Sensitivities are increased with larger CSF sample volumes.</a:t>
            </a:r>
            <a:endParaRPr lang="en-US" sz="2400" dirty="0">
              <a:effectLst/>
              <a:latin typeface="Calibri" panose="020F0502020204030204" pitchFamily="34" charset="0"/>
              <a:ea typeface="Calibri" panose="020F0502020204030204" pitchFamily="34" charset="0"/>
            </a:endParaRPr>
          </a:p>
          <a:p>
            <a:pPr marL="742950" marR="0" lvl="1" indent="-285750">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Times New Roman" panose="02020603050405020304" pitchFamily="18" charset="0"/>
              </a:rPr>
              <a:t>CSF PCR remains sensitive for approx. 1 month after treatment started (</a:t>
            </a:r>
            <a:r>
              <a:rPr lang="en-US" sz="2400" dirty="0" err="1">
                <a:effectLst/>
                <a:latin typeface="Calibri" panose="020F0502020204030204" pitchFamily="34" charset="0"/>
                <a:ea typeface="Times New Roman" panose="02020603050405020304" pitchFamily="18" charset="0"/>
              </a:rPr>
              <a:t>cf</a:t>
            </a:r>
            <a:r>
              <a:rPr lang="en-US" sz="2400" dirty="0">
                <a:effectLst/>
                <a:latin typeface="Calibri" panose="020F0502020204030204" pitchFamily="34" charset="0"/>
                <a:ea typeface="Times New Roman" panose="02020603050405020304" pitchFamily="18" charset="0"/>
              </a:rPr>
              <a:t> days for smear/culture)</a:t>
            </a:r>
            <a:endParaRPr lang="en-US" sz="2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rPr>
              <a:t>Presumptive diagnosis:  clinical findings and epi risks, typical CSF findings (</a:t>
            </a:r>
            <a:r>
              <a:rPr lang="en-US" sz="2400" dirty="0">
                <a:solidFill>
                  <a:srgbClr val="FF0000"/>
                </a:solidFill>
                <a:effectLst/>
                <a:latin typeface="Calibri" panose="020F0502020204030204" pitchFamily="34" charset="0"/>
                <a:ea typeface="Times New Roman" panose="02020603050405020304" pitchFamily="18" charset="0"/>
              </a:rPr>
              <a:t>lymphocytic pleocytosis, elevated protein, low glucose</a:t>
            </a:r>
            <a:r>
              <a:rPr lang="en-US" sz="2400" dirty="0">
                <a:effectLst/>
                <a:latin typeface="Calibri" panose="020F0502020204030204" pitchFamily="34" charset="0"/>
                <a:ea typeface="Times New Roman" panose="02020603050405020304" pitchFamily="18" charset="0"/>
              </a:rPr>
              <a:t>)</a:t>
            </a:r>
            <a:endParaRPr lang="en-US" sz="24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Font typeface="Symbol" panose="05050102010706020507" pitchFamily="18" charset="2"/>
              <a:buChar char=""/>
            </a:pPr>
            <a:r>
              <a:rPr lang="en-US" sz="2400" dirty="0">
                <a:effectLst/>
                <a:latin typeface="Calibri" panose="020F0502020204030204" pitchFamily="34" charset="0"/>
                <a:ea typeface="Times New Roman" panose="02020603050405020304" pitchFamily="18" charset="0"/>
              </a:rPr>
              <a:t>Typical brain MRI findings:  </a:t>
            </a:r>
            <a:r>
              <a:rPr lang="en-US" sz="2400" dirty="0">
                <a:solidFill>
                  <a:srgbClr val="FF0000"/>
                </a:solidFill>
                <a:effectLst/>
                <a:latin typeface="Calibri" panose="020F0502020204030204" pitchFamily="34" charset="0"/>
                <a:ea typeface="Times New Roman" panose="02020603050405020304" pitchFamily="18" charset="0"/>
              </a:rPr>
              <a:t>hydrocephalus, basilar exudates, periventricular infarcts, parenchymal tuberculomas</a:t>
            </a:r>
            <a:endParaRPr lang="en-US" sz="2400" dirty="0">
              <a:solidFill>
                <a:srgbClr val="FF0000"/>
              </a:solidFill>
              <a:effectLst/>
              <a:latin typeface="Calibri" panose="020F0502020204030204" pitchFamily="34" charset="0"/>
              <a:ea typeface="Calibri" panose="020F0502020204030204" pitchFamily="34" charset="0"/>
            </a:endParaRPr>
          </a:p>
          <a:p>
            <a:endParaRPr lang="en-US" dirty="0"/>
          </a:p>
        </p:txBody>
      </p:sp>
    </p:spTree>
    <p:extLst>
      <p:ext uri="{BB962C8B-B14F-4D97-AF65-F5344CB8AC3E}">
        <p14:creationId xmlns:p14="http://schemas.microsoft.com/office/powerpoint/2010/main" val="41271359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Infection prevention</a:t>
            </a:r>
          </a:p>
        </p:txBody>
      </p:sp>
      <p:sp>
        <p:nvSpPr>
          <p:cNvPr id="3" name="Content Placeholder 2"/>
          <p:cNvSpPr>
            <a:spLocks noGrp="1"/>
          </p:cNvSpPr>
          <p:nvPr>
            <p:ph idx="1"/>
          </p:nvPr>
        </p:nvSpPr>
        <p:spPr>
          <a:xfrm>
            <a:off x="581193" y="1912641"/>
            <a:ext cx="11029615" cy="4677504"/>
          </a:xfrm>
        </p:spPr>
        <p:txBody>
          <a:bodyPr>
            <a:normAutofit lnSpcReduction="10000"/>
          </a:bodyPr>
          <a:lstStyle/>
          <a:p>
            <a:pPr marL="0" indent="0">
              <a:buNone/>
            </a:pPr>
            <a:r>
              <a:rPr lang="en-US" dirty="0"/>
              <a:t> </a:t>
            </a:r>
          </a:p>
          <a:p>
            <a:r>
              <a:rPr lang="en-US" dirty="0"/>
              <a:t>Initiate airborne infection isolation (AII) for all patients with suspected TB, pulmonary or EP, </a:t>
            </a:r>
            <a:r>
              <a:rPr lang="en-US" i="1" u="sng" dirty="0"/>
              <a:t>even if no cough</a:t>
            </a:r>
          </a:p>
          <a:p>
            <a:r>
              <a:rPr lang="en-US" dirty="0"/>
              <a:t>Continue AII if:</a:t>
            </a:r>
          </a:p>
          <a:p>
            <a:pPr lvl="1"/>
            <a:r>
              <a:rPr lang="en-US" dirty="0"/>
              <a:t>Pt has suspected pulmonary, laryngeal, or MDR-TB disease</a:t>
            </a:r>
          </a:p>
          <a:p>
            <a:r>
              <a:rPr lang="en-US" dirty="0"/>
              <a:t>For pts with other EP TB, continue AII if/until:</a:t>
            </a:r>
          </a:p>
          <a:p>
            <a:pPr lvl="1"/>
            <a:r>
              <a:rPr lang="en-US" dirty="0"/>
              <a:t>Pulmonary TB has been ruled out (ideally 3 </a:t>
            </a:r>
            <a:r>
              <a:rPr lang="en-US" dirty="0" err="1"/>
              <a:t>neg</a:t>
            </a:r>
            <a:r>
              <a:rPr lang="en-US" dirty="0"/>
              <a:t> sputum smears and 2 </a:t>
            </a:r>
            <a:r>
              <a:rPr lang="en-US" dirty="0" err="1"/>
              <a:t>neg</a:t>
            </a:r>
            <a:r>
              <a:rPr lang="en-US" dirty="0"/>
              <a:t> sputum PCRs)</a:t>
            </a:r>
          </a:p>
          <a:p>
            <a:pPr lvl="1"/>
            <a:r>
              <a:rPr lang="en-US" dirty="0"/>
              <a:t>TB of the oral cavity or larynx or EP TB disease that includes an open abscess or lesion with a high concentration of bugs</a:t>
            </a:r>
          </a:p>
          <a:p>
            <a:r>
              <a:rPr lang="en-US" dirty="0"/>
              <a:t>Criteria for </a:t>
            </a:r>
            <a:r>
              <a:rPr lang="en-US" dirty="0" err="1"/>
              <a:t>noninfectiousness</a:t>
            </a:r>
            <a:r>
              <a:rPr lang="en-US" dirty="0"/>
              <a:t> in pulmonary/laryngeal TB (release from AII for hospitalized and return to work/school/air travel for non-hospitalized):</a:t>
            </a:r>
          </a:p>
          <a:p>
            <a:pPr lvl="1"/>
            <a:r>
              <a:rPr lang="en-US" dirty="0"/>
              <a:t>3 consecutive AFB-negative sputum smears from specimens collected 8-24 </a:t>
            </a:r>
            <a:r>
              <a:rPr lang="en-US" dirty="0" err="1"/>
              <a:t>hrs</a:t>
            </a:r>
            <a:r>
              <a:rPr lang="en-US" dirty="0"/>
              <a:t> apart (at least one early morning) AND</a:t>
            </a:r>
          </a:p>
          <a:p>
            <a:pPr lvl="1"/>
            <a:r>
              <a:rPr lang="en-US" dirty="0"/>
              <a:t>Have demonstrated clinical improvement AND</a:t>
            </a:r>
          </a:p>
          <a:p>
            <a:pPr lvl="1"/>
            <a:r>
              <a:rPr lang="en-US" dirty="0"/>
              <a:t>Have received at least 2 weeks of standard multidrug </a:t>
            </a:r>
            <a:r>
              <a:rPr lang="en-US" dirty="0" err="1"/>
              <a:t>antituberculosis</a:t>
            </a:r>
            <a:r>
              <a:rPr lang="en-US" dirty="0"/>
              <a:t> therapy</a:t>
            </a:r>
          </a:p>
          <a:p>
            <a:r>
              <a:rPr lang="en-US" dirty="0"/>
              <a:t>Decisions on isolation, discharge plan, etc. should be made on case-by-case evaluation of potential infectiousness</a:t>
            </a:r>
          </a:p>
          <a:p>
            <a:endParaRPr lang="en-US" dirty="0"/>
          </a:p>
        </p:txBody>
      </p:sp>
    </p:spTree>
    <p:extLst>
      <p:ext uri="{BB962C8B-B14F-4D97-AF65-F5344CB8AC3E}">
        <p14:creationId xmlns:p14="http://schemas.microsoft.com/office/powerpoint/2010/main" val="16216014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take-home points</a:t>
            </a:r>
          </a:p>
        </p:txBody>
      </p:sp>
      <p:sp>
        <p:nvSpPr>
          <p:cNvPr id="3" name="Content Placeholder 2"/>
          <p:cNvSpPr>
            <a:spLocks noGrp="1"/>
          </p:cNvSpPr>
          <p:nvPr>
            <p:ph idx="1"/>
          </p:nvPr>
        </p:nvSpPr>
        <p:spPr/>
        <p:txBody>
          <a:bodyPr>
            <a:normAutofit/>
          </a:bodyPr>
          <a:lstStyle/>
          <a:p>
            <a:r>
              <a:rPr lang="en-US" sz="2400" dirty="0"/>
              <a:t>TB can infect any part of the body</a:t>
            </a:r>
          </a:p>
          <a:p>
            <a:r>
              <a:rPr lang="en-US" sz="2400" dirty="0"/>
              <a:t>Take risk factors into account and have high degree of suspicion to find</a:t>
            </a:r>
          </a:p>
          <a:p>
            <a:r>
              <a:rPr lang="en-US" sz="2400" dirty="0"/>
              <a:t>Always r/o pulmonary involvement before relaxing infection precautions</a:t>
            </a:r>
          </a:p>
          <a:p>
            <a:r>
              <a:rPr lang="en-US" sz="2400" dirty="0"/>
              <a:t>Get tissue </a:t>
            </a:r>
            <a:r>
              <a:rPr lang="en-US" sz="2400" dirty="0" err="1"/>
              <a:t>Mtb</a:t>
            </a:r>
            <a:r>
              <a:rPr lang="en-US" sz="2400" dirty="0"/>
              <a:t> culture for diagnosis and sensitivities; everything else may be negative</a:t>
            </a:r>
          </a:p>
          <a:p>
            <a:pPr lvl="1"/>
            <a:r>
              <a:rPr lang="en-US" sz="2200" dirty="0"/>
              <a:t>More tissue = better chance of finding; excisional bx has higher yield than FNA</a:t>
            </a:r>
          </a:p>
          <a:p>
            <a:r>
              <a:rPr lang="en-US" sz="2400" dirty="0"/>
              <a:t>Treatment is similar to pulmonary TB with a few exceptions</a:t>
            </a:r>
          </a:p>
        </p:txBody>
      </p:sp>
    </p:spTree>
    <p:extLst>
      <p:ext uri="{BB962C8B-B14F-4D97-AF65-F5344CB8AC3E}">
        <p14:creationId xmlns:p14="http://schemas.microsoft.com/office/powerpoint/2010/main" val="40240161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519" y="2361383"/>
            <a:ext cx="2979059" cy="1325563"/>
          </a:xfrm>
        </p:spPr>
        <p:txBody>
          <a:bodyPr>
            <a:normAutofit/>
          </a:bodyPr>
          <a:lstStyle/>
          <a:p>
            <a:r>
              <a:rPr lang="en-US" sz="3600" dirty="0">
                <a:solidFill>
                  <a:srgbClr val="005483"/>
                </a:solidFill>
                <a:latin typeface="Arial Black"/>
              </a:rPr>
              <a:t>Thank You!</a:t>
            </a:r>
          </a:p>
        </p:txBody>
      </p:sp>
      <p:sp>
        <p:nvSpPr>
          <p:cNvPr id="3" name="Content Placeholder 2"/>
          <p:cNvSpPr>
            <a:spLocks noGrp="1"/>
          </p:cNvSpPr>
          <p:nvPr>
            <p:ph idx="1"/>
          </p:nvPr>
        </p:nvSpPr>
        <p:spPr>
          <a:xfrm>
            <a:off x="446721" y="1847795"/>
            <a:ext cx="11029615" cy="3678303"/>
          </a:xfrm>
        </p:spPr>
        <p:txBody>
          <a:bodyPr>
            <a:normAutofit/>
          </a:bodyPr>
          <a:lstStyle/>
          <a:p>
            <a:endParaRPr lang="en-US" sz="2800" dirty="0"/>
          </a:p>
          <a:p>
            <a:endParaRPr lang="en-US" sz="2800" dirty="0"/>
          </a:p>
          <a:p>
            <a:endParaRPr lang="en-US" dirty="0"/>
          </a:p>
          <a:p>
            <a:endParaRPr lang="en-US" dirty="0"/>
          </a:p>
        </p:txBody>
      </p:sp>
      <p:sp>
        <p:nvSpPr>
          <p:cNvPr id="5" name="Rectangle 4">
            <a:extLst>
              <a:ext uri="{FF2B5EF4-FFF2-40B4-BE49-F238E27FC236}">
                <a16:creationId xmlns:a16="http://schemas.microsoft.com/office/drawing/2014/main" id="{F1A265BB-F5F8-33AF-A226-16DB9B229DDE}"/>
              </a:ext>
            </a:extLst>
          </p:cNvPr>
          <p:cNvSpPr/>
          <p:nvPr/>
        </p:nvSpPr>
        <p:spPr>
          <a:xfrm>
            <a:off x="0" y="5826700"/>
            <a:ext cx="12192000" cy="523220"/>
          </a:xfrm>
          <a:prstGeom prst="rect">
            <a:avLst/>
          </a:prstGeom>
          <a:gradFill flip="none" rotWithShape="1">
            <a:gsLst>
              <a:gs pos="0">
                <a:srgbClr val="7EC9EB"/>
              </a:gs>
              <a:gs pos="26000">
                <a:srgbClr val="59B9E8"/>
              </a:gs>
              <a:gs pos="74000">
                <a:srgbClr val="2879B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Logo&#10;&#10;Description automatically generated">
            <a:extLst>
              <a:ext uri="{FF2B5EF4-FFF2-40B4-BE49-F238E27FC236}">
                <a16:creationId xmlns:a16="http://schemas.microsoft.com/office/drawing/2014/main" id="{98759516-F6DF-AFDC-0177-9716B2A0F61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0563047" y="5598265"/>
            <a:ext cx="980089" cy="980089"/>
          </a:xfrm>
          <a:prstGeom prst="rect">
            <a:avLst/>
          </a:prstGeom>
        </p:spPr>
      </p:pic>
      <p:pic>
        <p:nvPicPr>
          <p:cNvPr id="2050" name="Picture 2" descr="End TB">
            <a:extLst>
              <a:ext uri="{FF2B5EF4-FFF2-40B4-BE49-F238E27FC236}">
                <a16:creationId xmlns:a16="http://schemas.microsoft.com/office/drawing/2014/main" id="{7E5BF272-49CD-2B72-917B-74D28F95C8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91521" y="1011776"/>
            <a:ext cx="8153758" cy="4586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610790"/>
      </p:ext>
    </p:extLst>
  </p:cSld>
  <p:clrMapOvr>
    <a:masterClrMapping/>
  </p:clrMapOvr>
  <mc:AlternateContent xmlns:mc="http://schemas.openxmlformats.org/markup-compatibility/2006" xmlns:p14="http://schemas.microsoft.com/office/powerpoint/2010/main">
    <mc:Choice Requires="p14">
      <p:transition spd="slow" p14:dur="2000" advTm="66088"/>
    </mc:Choice>
    <mc:Fallback xmlns="">
      <p:transition spd="slow" advTm="6608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pathogenesis</a:t>
            </a:r>
          </a:p>
        </p:txBody>
      </p:sp>
      <p:pic>
        <p:nvPicPr>
          <p:cNvPr id="5" name="Picture 4">
            <a:extLst>
              <a:ext uri="{FF2B5EF4-FFF2-40B4-BE49-F238E27FC236}">
                <a16:creationId xmlns:a16="http://schemas.microsoft.com/office/drawing/2014/main" id="{4D4ED930-FB51-15BB-E7D2-C4FD61632363}"/>
              </a:ext>
            </a:extLst>
          </p:cNvPr>
          <p:cNvPicPr>
            <a:picLocks noChangeAspect="1"/>
          </p:cNvPicPr>
          <p:nvPr/>
        </p:nvPicPr>
        <p:blipFill>
          <a:blip r:embed="rId3"/>
          <a:stretch>
            <a:fillRect/>
          </a:stretch>
        </p:blipFill>
        <p:spPr>
          <a:xfrm>
            <a:off x="4449411" y="1269403"/>
            <a:ext cx="6942937" cy="5416328"/>
          </a:xfrm>
          <a:prstGeom prst="rect">
            <a:avLst/>
          </a:prstGeom>
        </p:spPr>
      </p:pic>
      <p:sp>
        <p:nvSpPr>
          <p:cNvPr id="6" name="TextBox 5">
            <a:extLst>
              <a:ext uri="{FF2B5EF4-FFF2-40B4-BE49-F238E27FC236}">
                <a16:creationId xmlns:a16="http://schemas.microsoft.com/office/drawing/2014/main" id="{7AA78A87-17B2-1BE1-DBB8-C37CA5F1D266}"/>
              </a:ext>
            </a:extLst>
          </p:cNvPr>
          <p:cNvSpPr txBox="1"/>
          <p:nvPr/>
        </p:nvSpPr>
        <p:spPr>
          <a:xfrm>
            <a:off x="6217919" y="6581001"/>
            <a:ext cx="6167439" cy="276999"/>
          </a:xfrm>
          <a:prstGeom prst="rect">
            <a:avLst/>
          </a:prstGeom>
          <a:noFill/>
        </p:spPr>
        <p:txBody>
          <a:bodyPr wrap="square" rtlCol="0">
            <a:spAutoFit/>
          </a:bodyPr>
          <a:lstStyle/>
          <a:p>
            <a:r>
              <a:rPr lang="en-US" sz="1200" dirty="0" err="1"/>
              <a:t>Baykan</a:t>
            </a:r>
            <a:r>
              <a:rPr lang="en-US" sz="1200" dirty="0"/>
              <a:t> et al. Insights into Imaging (2022) 13:39 https://doi.org/10.1186/s13244-022-01172-0</a:t>
            </a:r>
          </a:p>
        </p:txBody>
      </p:sp>
    </p:spTree>
    <p:extLst>
      <p:ext uri="{BB962C8B-B14F-4D97-AF65-F5344CB8AC3E}">
        <p14:creationId xmlns:p14="http://schemas.microsoft.com/office/powerpoint/2010/main" val="516057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Rates of Extrapulmonary TB in the U.S.</a:t>
            </a:r>
          </a:p>
        </p:txBody>
      </p:sp>
      <p:sp>
        <p:nvSpPr>
          <p:cNvPr id="3" name="TextBox 2"/>
          <p:cNvSpPr txBox="1"/>
          <p:nvPr/>
        </p:nvSpPr>
        <p:spPr>
          <a:xfrm>
            <a:off x="8654472" y="2669307"/>
            <a:ext cx="3408219" cy="2677656"/>
          </a:xfrm>
          <a:prstGeom prst="rect">
            <a:avLst/>
          </a:prstGeom>
          <a:noFill/>
        </p:spPr>
        <p:txBody>
          <a:bodyPr wrap="square" rtlCol="0">
            <a:spAutoFit/>
          </a:bodyPr>
          <a:lstStyle/>
          <a:p>
            <a:r>
              <a:rPr lang="en-US" sz="2800" dirty="0"/>
              <a:t>U.S. 2021 rates by site</a:t>
            </a:r>
          </a:p>
          <a:p>
            <a:pPr marL="342900" indent="-342900">
              <a:buAutoNum type="arabicPeriod"/>
            </a:pPr>
            <a:r>
              <a:rPr lang="en-US" sz="2800" dirty="0"/>
              <a:t>Lymphatic (31%)</a:t>
            </a:r>
          </a:p>
          <a:p>
            <a:pPr marL="342900" indent="-342900">
              <a:buAutoNum type="arabicPeriod"/>
            </a:pPr>
            <a:r>
              <a:rPr lang="en-US" sz="2800" dirty="0"/>
              <a:t>Other (27%)</a:t>
            </a:r>
          </a:p>
          <a:p>
            <a:pPr marL="342900" indent="-342900">
              <a:buAutoNum type="arabicPeriod"/>
            </a:pPr>
            <a:r>
              <a:rPr lang="en-US" sz="2800" dirty="0"/>
              <a:t>Pleural (15%)</a:t>
            </a:r>
          </a:p>
          <a:p>
            <a:pPr marL="342900" indent="-342900">
              <a:buAutoNum type="arabicPeriod"/>
            </a:pPr>
            <a:r>
              <a:rPr lang="en-US" sz="2800" dirty="0"/>
              <a:t>Bone/Joint (14%)</a:t>
            </a:r>
          </a:p>
          <a:p>
            <a:pPr marL="342900" indent="-342900">
              <a:buAutoNum type="arabicPeriod"/>
            </a:pPr>
            <a:r>
              <a:rPr lang="en-US" sz="2800" dirty="0"/>
              <a:t>Peritoneal (7%)</a:t>
            </a:r>
          </a:p>
        </p:txBody>
      </p:sp>
      <p:pic>
        <p:nvPicPr>
          <p:cNvPr id="4" name="Picture 2">
            <a:extLst>
              <a:ext uri="{FF2B5EF4-FFF2-40B4-BE49-F238E27FC236}">
                <a16:creationId xmlns:a16="http://schemas.microsoft.com/office/drawing/2014/main" id="{4B0CE30A-118B-30D4-CF59-B2E3E1172B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2844" y="2047522"/>
            <a:ext cx="7969955" cy="448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0091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Rates of </a:t>
            </a:r>
            <a:r>
              <a:rPr lang="en-US" dirty="0" err="1"/>
              <a:t>extrapulmonary</a:t>
            </a:r>
            <a:r>
              <a:rPr lang="en-US" dirty="0"/>
              <a:t> </a:t>
            </a:r>
            <a:r>
              <a:rPr lang="en-US" dirty="0" err="1"/>
              <a:t>tb</a:t>
            </a:r>
            <a:r>
              <a:rPr lang="en-US" dirty="0"/>
              <a:t> in Alaska</a:t>
            </a:r>
          </a:p>
        </p:txBody>
      </p:sp>
      <p:sp>
        <p:nvSpPr>
          <p:cNvPr id="6" name="TextBox 5"/>
          <p:cNvSpPr txBox="1"/>
          <p:nvPr/>
        </p:nvSpPr>
        <p:spPr>
          <a:xfrm>
            <a:off x="213675" y="6360058"/>
            <a:ext cx="6086764" cy="276999"/>
          </a:xfrm>
          <a:prstGeom prst="rect">
            <a:avLst/>
          </a:prstGeom>
          <a:noFill/>
        </p:spPr>
        <p:txBody>
          <a:bodyPr wrap="square" rtlCol="0">
            <a:spAutoFit/>
          </a:bodyPr>
          <a:lstStyle/>
          <a:p>
            <a:r>
              <a:rPr lang="en-US" sz="1200" dirty="0"/>
              <a:t>During this time period, 37 out of 179 total TB cases in AK had an extrapulmonary component</a:t>
            </a:r>
          </a:p>
        </p:txBody>
      </p:sp>
      <p:sp>
        <p:nvSpPr>
          <p:cNvPr id="7" name="TextBox 6"/>
          <p:cNvSpPr txBox="1"/>
          <p:nvPr/>
        </p:nvSpPr>
        <p:spPr>
          <a:xfrm>
            <a:off x="10179509" y="2976865"/>
            <a:ext cx="1818888" cy="1754326"/>
          </a:xfrm>
          <a:prstGeom prst="rect">
            <a:avLst/>
          </a:prstGeom>
          <a:noFill/>
        </p:spPr>
        <p:txBody>
          <a:bodyPr wrap="square" rtlCol="0">
            <a:spAutoFit/>
          </a:bodyPr>
          <a:lstStyle/>
          <a:p>
            <a:pPr marL="342900" indent="-342900">
              <a:buAutoNum type="arabicPeriod"/>
            </a:pPr>
            <a:r>
              <a:rPr lang="en-US" dirty="0"/>
              <a:t>Pleural (9)</a:t>
            </a:r>
          </a:p>
          <a:p>
            <a:pPr marL="342900" indent="-342900">
              <a:buAutoNum type="arabicPeriod"/>
            </a:pPr>
            <a:r>
              <a:rPr lang="en-US" dirty="0"/>
              <a:t>Lymphatic (8)</a:t>
            </a:r>
          </a:p>
          <a:p>
            <a:pPr marL="342900" indent="-342900">
              <a:buAutoNum type="arabicPeriod"/>
            </a:pPr>
            <a:r>
              <a:rPr lang="en-US" dirty="0"/>
              <a:t>Other (8)</a:t>
            </a:r>
          </a:p>
          <a:p>
            <a:pPr marL="342900" indent="-342900">
              <a:buAutoNum type="arabicPeriod"/>
            </a:pPr>
            <a:r>
              <a:rPr lang="en-US" dirty="0"/>
              <a:t>Peritoneal (4)</a:t>
            </a:r>
          </a:p>
          <a:p>
            <a:pPr marL="342900" indent="-342900">
              <a:buAutoNum type="arabicPeriod"/>
            </a:pPr>
            <a:r>
              <a:rPr lang="en-US" dirty="0"/>
              <a:t>Bone/Joint (3)</a:t>
            </a:r>
          </a:p>
          <a:p>
            <a:r>
              <a:rPr lang="en-US" dirty="0"/>
              <a:t>     GU (3)</a:t>
            </a:r>
          </a:p>
        </p:txBody>
      </p:sp>
      <p:sp>
        <p:nvSpPr>
          <p:cNvPr id="8" name="TextBox 7"/>
          <p:cNvSpPr txBox="1"/>
          <p:nvPr/>
        </p:nvSpPr>
        <p:spPr>
          <a:xfrm>
            <a:off x="6950363" y="6373045"/>
            <a:ext cx="4138590" cy="276999"/>
          </a:xfrm>
          <a:prstGeom prst="rect">
            <a:avLst/>
          </a:prstGeom>
          <a:noFill/>
        </p:spPr>
        <p:txBody>
          <a:bodyPr wrap="square" rtlCol="0">
            <a:spAutoFit/>
          </a:bodyPr>
          <a:lstStyle/>
          <a:p>
            <a:r>
              <a:rPr lang="en-US" sz="1200" dirty="0"/>
              <a:t>Other includes paraspinous, blood, skin, spine</a:t>
            </a:r>
          </a:p>
        </p:txBody>
      </p:sp>
      <p:grpSp>
        <p:nvGrpSpPr>
          <p:cNvPr id="3" name="Group 2"/>
          <p:cNvGrpSpPr/>
          <p:nvPr/>
        </p:nvGrpSpPr>
        <p:grpSpPr>
          <a:xfrm>
            <a:off x="0" y="1884080"/>
            <a:ext cx="11187953" cy="4387628"/>
            <a:chOff x="341745" y="1939544"/>
            <a:chExt cx="11269063" cy="4765964"/>
          </a:xfrm>
        </p:grpSpPr>
        <p:graphicFrame>
          <p:nvGraphicFramePr>
            <p:cNvPr id="5" name="Chart 4"/>
            <p:cNvGraphicFramePr>
              <a:graphicFrameLocks/>
            </p:cNvGraphicFramePr>
            <p:nvPr/>
          </p:nvGraphicFramePr>
          <p:xfrm>
            <a:off x="5413208" y="1939545"/>
            <a:ext cx="6197600" cy="47659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1320972825"/>
                </p:ext>
              </p:extLst>
            </p:nvPr>
          </p:nvGraphicFramePr>
          <p:xfrm>
            <a:off x="341745" y="1939544"/>
            <a:ext cx="6130892" cy="4547258"/>
          </p:xfrm>
          <a:graphic>
            <a:graphicData uri="http://schemas.openxmlformats.org/drawingml/2006/chart">
              <c:chart xmlns:c="http://schemas.openxmlformats.org/drawingml/2006/chart" xmlns:r="http://schemas.openxmlformats.org/officeDocument/2006/relationships" r:id="rId3"/>
            </a:graphicData>
          </a:graphic>
        </p:graphicFrame>
      </p:grpSp>
      <p:cxnSp>
        <p:nvCxnSpPr>
          <p:cNvPr id="11" name="Straight Connector 10"/>
          <p:cNvCxnSpPr>
            <a:cxnSpLocks/>
          </p:cNvCxnSpPr>
          <p:nvPr/>
        </p:nvCxnSpPr>
        <p:spPr>
          <a:xfrm flipV="1">
            <a:off x="4161752" y="2546559"/>
            <a:ext cx="3850023" cy="517857"/>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186077" y="5249593"/>
            <a:ext cx="3345365" cy="735981"/>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graphicFrame>
        <p:nvGraphicFramePr>
          <p:cNvPr id="4" name="Chart 3">
            <a:extLst>
              <a:ext uri="{FF2B5EF4-FFF2-40B4-BE49-F238E27FC236}">
                <a16:creationId xmlns:a16="http://schemas.microsoft.com/office/drawing/2014/main" id="{6E53989C-2663-1B15-7DDC-2E43F24F4F73}"/>
              </a:ext>
            </a:extLst>
          </p:cNvPr>
          <p:cNvGraphicFramePr>
            <a:graphicFrameLocks/>
          </p:cNvGraphicFramePr>
          <p:nvPr>
            <p:extLst>
              <p:ext uri="{D42A27DB-BD31-4B8C-83A1-F6EECF244321}">
                <p14:modId xmlns:p14="http://schemas.microsoft.com/office/powerpoint/2010/main" val="3378110645"/>
              </p:ext>
            </p:extLst>
          </p:nvPr>
        </p:nvGraphicFramePr>
        <p:xfrm>
          <a:off x="4813640" y="1965089"/>
          <a:ext cx="6557194" cy="439496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91665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Extrapulmonary </a:t>
            </a:r>
            <a:r>
              <a:rPr lang="en-US" dirty="0" err="1"/>
              <a:t>tb</a:t>
            </a:r>
            <a:r>
              <a:rPr lang="en-US" dirty="0"/>
              <a:t> general points</a:t>
            </a:r>
          </a:p>
        </p:txBody>
      </p:sp>
      <p:sp>
        <p:nvSpPr>
          <p:cNvPr id="3" name="Content Placeholder 2"/>
          <p:cNvSpPr>
            <a:spLocks noGrp="1"/>
          </p:cNvSpPr>
          <p:nvPr>
            <p:ph idx="1"/>
          </p:nvPr>
        </p:nvSpPr>
        <p:spPr>
          <a:xfrm>
            <a:off x="581192" y="2540714"/>
            <a:ext cx="11029615" cy="3678303"/>
          </a:xfrm>
        </p:spPr>
        <p:txBody>
          <a:bodyPr>
            <a:noAutofit/>
          </a:bodyPr>
          <a:lstStyle/>
          <a:p>
            <a:r>
              <a:rPr lang="en-US" dirty="0"/>
              <a:t>Can involve any organ</a:t>
            </a:r>
          </a:p>
          <a:p>
            <a:r>
              <a:rPr lang="en-US" dirty="0"/>
              <a:t>Need a high index of suspicion</a:t>
            </a:r>
          </a:p>
          <a:p>
            <a:r>
              <a:rPr lang="en-US" dirty="0"/>
              <a:t>Always evaluate for pulmonary involvement</a:t>
            </a:r>
          </a:p>
          <a:p>
            <a:pPr lvl="1"/>
            <a:r>
              <a:rPr lang="en-US" dirty="0"/>
              <a:t>Chest 2008 study:  72 EPTB cases; 49% abnormal CXR,  AFB smear pos sputum 9%,  </a:t>
            </a:r>
            <a:r>
              <a:rPr lang="en-US" dirty="0" err="1"/>
              <a:t>Mtb</a:t>
            </a:r>
            <a:r>
              <a:rPr lang="en-US" dirty="0"/>
              <a:t> </a:t>
            </a:r>
            <a:r>
              <a:rPr lang="en-US" dirty="0" err="1"/>
              <a:t>Cx</a:t>
            </a:r>
            <a:r>
              <a:rPr lang="en-US" dirty="0"/>
              <a:t> pos sputum 21%</a:t>
            </a:r>
          </a:p>
          <a:p>
            <a:r>
              <a:rPr lang="en-US" dirty="0">
                <a:solidFill>
                  <a:srgbClr val="FF0000"/>
                </a:solidFill>
              </a:rPr>
              <a:t>Dx:  clinical </a:t>
            </a:r>
            <a:r>
              <a:rPr lang="en-US" dirty="0" err="1">
                <a:solidFill>
                  <a:srgbClr val="FF0000"/>
                </a:solidFill>
              </a:rPr>
              <a:t>suspicion</a:t>
            </a:r>
            <a:r>
              <a:rPr lang="en-US" dirty="0" err="1">
                <a:solidFill>
                  <a:srgbClr val="FF0000"/>
                </a:solidFill>
                <a:sym typeface="Wingdings" panose="05000000000000000000" pitchFamily="2" charset="2"/>
              </a:rPr>
              <a:t></a:t>
            </a:r>
            <a:r>
              <a:rPr lang="en-US" dirty="0" err="1">
                <a:solidFill>
                  <a:srgbClr val="FF0000"/>
                </a:solidFill>
              </a:rPr>
              <a:t>imaging</a:t>
            </a:r>
            <a:r>
              <a:rPr lang="en-US" dirty="0" err="1">
                <a:solidFill>
                  <a:srgbClr val="FF0000"/>
                </a:solidFill>
                <a:sym typeface="Wingdings" panose="05000000000000000000" pitchFamily="2" charset="2"/>
              </a:rPr>
              <a:t>samplingmycobacteriology</a:t>
            </a:r>
            <a:endParaRPr lang="en-US" dirty="0">
              <a:solidFill>
                <a:srgbClr val="FF0000"/>
              </a:solidFill>
            </a:endParaRPr>
          </a:p>
          <a:p>
            <a:r>
              <a:rPr lang="en-US" dirty="0"/>
              <a:t>Negative smear, lack of granulomas, negative culture do not r/o dx; IGRA sensitivity only 69-86% in EP TB</a:t>
            </a:r>
          </a:p>
          <a:p>
            <a:r>
              <a:rPr lang="en-US" dirty="0"/>
              <a:t>In general, treat the same as pulmonary TB (RIPE for 6 </a:t>
            </a:r>
            <a:r>
              <a:rPr lang="en-US" dirty="0" err="1"/>
              <a:t>mos</a:t>
            </a:r>
            <a:r>
              <a:rPr lang="en-US" dirty="0"/>
              <a:t>) except:</a:t>
            </a:r>
          </a:p>
          <a:p>
            <a:pPr lvl="1"/>
            <a:r>
              <a:rPr lang="en-US" dirty="0"/>
              <a:t>CNS/meningeal:  9-12 </a:t>
            </a:r>
            <a:r>
              <a:rPr lang="en-US" dirty="0" err="1"/>
              <a:t>mos</a:t>
            </a:r>
            <a:endParaRPr lang="en-US" dirty="0"/>
          </a:p>
          <a:p>
            <a:pPr lvl="1"/>
            <a:r>
              <a:rPr lang="en-US" dirty="0"/>
              <a:t>Bone/Joint:  6-9 </a:t>
            </a:r>
            <a:r>
              <a:rPr lang="en-US" dirty="0" err="1"/>
              <a:t>mos</a:t>
            </a:r>
            <a:endParaRPr lang="en-US" dirty="0"/>
          </a:p>
          <a:p>
            <a:pPr lvl="1"/>
            <a:r>
              <a:rPr lang="en-US" dirty="0"/>
              <a:t>Consider adjunctive steroids for TB meningitis and pericarditis</a:t>
            </a:r>
          </a:p>
          <a:p>
            <a:r>
              <a:rPr lang="en-US" dirty="0"/>
              <a:t>Generally not infectious </a:t>
            </a:r>
            <a:r>
              <a:rPr lang="en-US" i="1" dirty="0"/>
              <a:t>unless</a:t>
            </a:r>
            <a:r>
              <a:rPr lang="en-US" dirty="0"/>
              <a:t>:  pulmonary or laryngeal involvement</a:t>
            </a:r>
          </a:p>
        </p:txBody>
      </p:sp>
    </p:spTree>
    <p:extLst>
      <p:ext uri="{BB962C8B-B14F-4D97-AF65-F5344CB8AC3E}">
        <p14:creationId xmlns:p14="http://schemas.microsoft.com/office/powerpoint/2010/main" val="359703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Extrapulmonary TB</a:t>
            </a:r>
          </a:p>
        </p:txBody>
      </p:sp>
      <p:pic>
        <p:nvPicPr>
          <p:cNvPr id="3" name="Picture 2"/>
          <p:cNvPicPr>
            <a:picLocks noChangeAspect="1"/>
          </p:cNvPicPr>
          <p:nvPr/>
        </p:nvPicPr>
        <p:blipFill>
          <a:blip r:embed="rId3"/>
          <a:stretch>
            <a:fillRect/>
          </a:stretch>
        </p:blipFill>
        <p:spPr>
          <a:xfrm>
            <a:off x="167252" y="1810327"/>
            <a:ext cx="8764312" cy="5058333"/>
          </a:xfrm>
          <a:prstGeom prst="rect">
            <a:avLst/>
          </a:prstGeom>
        </p:spPr>
      </p:pic>
      <p:sp>
        <p:nvSpPr>
          <p:cNvPr id="5" name="TextBox 4"/>
          <p:cNvSpPr txBox="1"/>
          <p:nvPr/>
        </p:nvSpPr>
        <p:spPr>
          <a:xfrm>
            <a:off x="8839199" y="6456218"/>
            <a:ext cx="3140364" cy="261610"/>
          </a:xfrm>
          <a:prstGeom prst="rect">
            <a:avLst/>
          </a:prstGeom>
          <a:noFill/>
        </p:spPr>
        <p:txBody>
          <a:bodyPr wrap="square" rtlCol="0">
            <a:spAutoFit/>
          </a:bodyPr>
          <a:lstStyle/>
          <a:p>
            <a:r>
              <a:rPr lang="en-US" sz="1100" dirty="0">
                <a:solidFill>
                  <a:schemeClr val="tx1">
                    <a:lumMod val="50000"/>
                    <a:lumOff val="50000"/>
                  </a:schemeClr>
                </a:solidFill>
              </a:rPr>
              <a:t>Michelle Haas, M.D., Tuberculosis Clinical Intensive</a:t>
            </a:r>
          </a:p>
        </p:txBody>
      </p:sp>
    </p:spTree>
    <p:extLst>
      <p:ext uri="{BB962C8B-B14F-4D97-AF65-F5344CB8AC3E}">
        <p14:creationId xmlns:p14="http://schemas.microsoft.com/office/powerpoint/2010/main" val="38605268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suspect </a:t>
            </a:r>
            <a:r>
              <a:rPr lang="en-US" dirty="0" err="1"/>
              <a:t>extrapulmonary</a:t>
            </a:r>
            <a:r>
              <a:rPr lang="en-US" dirty="0"/>
              <a:t> </a:t>
            </a:r>
            <a:r>
              <a:rPr lang="en-US" dirty="0" err="1"/>
              <a:t>tb</a:t>
            </a:r>
            <a:endParaRPr lang="en-US" dirty="0"/>
          </a:p>
        </p:txBody>
      </p:sp>
      <p:pic>
        <p:nvPicPr>
          <p:cNvPr id="4" name="Content Placeholder 3"/>
          <p:cNvPicPr>
            <a:picLocks noGrp="1" noChangeAspect="1"/>
          </p:cNvPicPr>
          <p:nvPr>
            <p:ph idx="1"/>
          </p:nvPr>
        </p:nvPicPr>
        <p:blipFill>
          <a:blip r:embed="rId3"/>
          <a:stretch>
            <a:fillRect/>
          </a:stretch>
        </p:blipFill>
        <p:spPr>
          <a:xfrm>
            <a:off x="2761673" y="1882798"/>
            <a:ext cx="5039129" cy="4666371"/>
          </a:xfrm>
          <a:prstGeom prst="rect">
            <a:avLst/>
          </a:prstGeom>
        </p:spPr>
      </p:pic>
      <p:sp>
        <p:nvSpPr>
          <p:cNvPr id="5" name="Rectangle 4"/>
          <p:cNvSpPr/>
          <p:nvPr/>
        </p:nvSpPr>
        <p:spPr>
          <a:xfrm>
            <a:off x="6031707" y="6549170"/>
            <a:ext cx="6160293" cy="261610"/>
          </a:xfrm>
          <a:prstGeom prst="rect">
            <a:avLst/>
          </a:prstGeom>
        </p:spPr>
        <p:txBody>
          <a:bodyPr wrap="square">
            <a:spAutoFit/>
          </a:bodyPr>
          <a:lstStyle/>
          <a:p>
            <a:r>
              <a:rPr lang="en-US" sz="1100" i="1" dirty="0">
                <a:solidFill>
                  <a:srgbClr val="231F20"/>
                </a:solidFill>
                <a:latin typeface="Minion-Italic"/>
              </a:rPr>
              <a:t>From American Family Physician Volume 72, Number 9; November 1, 2005</a:t>
            </a:r>
            <a:endParaRPr lang="en-US" sz="1100" dirty="0"/>
          </a:p>
        </p:txBody>
      </p:sp>
    </p:spTree>
    <p:extLst>
      <p:ext uri="{BB962C8B-B14F-4D97-AF65-F5344CB8AC3E}">
        <p14:creationId xmlns:p14="http://schemas.microsoft.com/office/powerpoint/2010/main" val="3771220800"/>
      </p:ext>
    </p:extLst>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4D1434"/>
      </a:accent1>
      <a:accent2>
        <a:srgbClr val="903163"/>
      </a:accent2>
      <a:accent3>
        <a:srgbClr val="B2324B"/>
      </a:accent3>
      <a:accent4>
        <a:srgbClr val="969FA7"/>
      </a:accent4>
      <a:accent5>
        <a:srgbClr val="66B1CE"/>
      </a:accent5>
      <a:accent6>
        <a:srgbClr val="40619D"/>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1924</TotalTime>
  <Words>3105</Words>
  <Application>Microsoft Office PowerPoint</Application>
  <PresentationFormat>Widescreen</PresentationFormat>
  <Paragraphs>287</Paragraphs>
  <Slides>37</Slides>
  <Notes>24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37</vt:i4>
      </vt:variant>
    </vt:vector>
  </HeadingPairs>
  <TitlesOfParts>
    <vt:vector size="47" baseType="lpstr">
      <vt:lpstr>Arial</vt:lpstr>
      <vt:lpstr>Arial Black</vt:lpstr>
      <vt:lpstr>Calibri</vt:lpstr>
      <vt:lpstr>Courier New</vt:lpstr>
      <vt:lpstr>Gill Sans MT</vt:lpstr>
      <vt:lpstr>interfaceregular</vt:lpstr>
      <vt:lpstr>Minion-Italic</vt:lpstr>
      <vt:lpstr>Symbol</vt:lpstr>
      <vt:lpstr>Wingdings 2</vt:lpstr>
      <vt:lpstr>Dividend</vt:lpstr>
      <vt:lpstr>Extrapulmonary TB</vt:lpstr>
      <vt:lpstr>Disclosures</vt:lpstr>
      <vt:lpstr>overview</vt:lpstr>
      <vt:lpstr>pathogenesis</vt:lpstr>
      <vt:lpstr>Rates of Extrapulmonary TB in the U.S.</vt:lpstr>
      <vt:lpstr>Rates of extrapulmonary tb in Alaska</vt:lpstr>
      <vt:lpstr>Extrapulmonary tb general points</vt:lpstr>
      <vt:lpstr>Extrapulmonary TB</vt:lpstr>
      <vt:lpstr>When to suspect extrapulmonary tb</vt:lpstr>
      <vt:lpstr>When to suspect extrapulmonary tb</vt:lpstr>
      <vt:lpstr>Case 1</vt:lpstr>
      <vt:lpstr>Case 1 (cont.)</vt:lpstr>
      <vt:lpstr>Case 1 take-home points</vt:lpstr>
      <vt:lpstr>Lymphatic TB </vt:lpstr>
      <vt:lpstr>Case 2</vt:lpstr>
      <vt:lpstr>Case 2 (cont.)</vt:lpstr>
      <vt:lpstr>Case 2 Take-home points</vt:lpstr>
      <vt:lpstr>Pleural tb</vt:lpstr>
      <vt:lpstr>Case 3</vt:lpstr>
      <vt:lpstr>Case 3 (cont.)</vt:lpstr>
      <vt:lpstr>Case 3 take-home points</vt:lpstr>
      <vt:lpstr>Bone tb</vt:lpstr>
      <vt:lpstr>Case 4</vt:lpstr>
      <vt:lpstr>Case 4 (cont.)</vt:lpstr>
      <vt:lpstr>Case 4 take-home points</vt:lpstr>
      <vt:lpstr>Peritoneal tb</vt:lpstr>
      <vt:lpstr>Case 5</vt:lpstr>
      <vt:lpstr>Case 5</vt:lpstr>
      <vt:lpstr>Case 5</vt:lpstr>
      <vt:lpstr>Case 5</vt:lpstr>
      <vt:lpstr>Case 5</vt:lpstr>
      <vt:lpstr>Case 5 Take-home points</vt:lpstr>
      <vt:lpstr>TB Meningitis</vt:lpstr>
      <vt:lpstr>TB Meningitis</vt:lpstr>
      <vt:lpstr>Infection prevention</vt:lpstr>
      <vt:lpstr>take-home points</vt:lpstr>
      <vt:lpstr>Thank You!</vt:lpstr>
    </vt:vector>
  </TitlesOfParts>
  <Company>State of Alaska - Health and Social Services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TB in alaska</dc:title>
  <dc:creator>Michelle M. Rothoff</dc:creator>
  <cp:lastModifiedBy>Rothoff, Michelle Marie (DOH)</cp:lastModifiedBy>
  <cp:revision>133</cp:revision>
  <cp:lastPrinted>2019-06-14T20:36:17Z</cp:lastPrinted>
  <dcterms:created xsi:type="dcterms:W3CDTF">2019-05-20T23:32:00Z</dcterms:created>
  <dcterms:modified xsi:type="dcterms:W3CDTF">2023-06-02T00:45:32Z</dcterms:modified>
</cp:coreProperties>
</file>