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65" r:id="rId5"/>
    <p:sldId id="259" r:id="rId6"/>
    <p:sldId id="260" r:id="rId7"/>
    <p:sldId id="264" r:id="rId8"/>
    <p:sldId id="261" r:id="rId9"/>
    <p:sldId id="262"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6" autoAdjust="0"/>
    <p:restoredTop sz="94660"/>
  </p:normalViewPr>
  <p:slideViewPr>
    <p:cSldViewPr snapToGrid="0">
      <p:cViewPr varScale="1">
        <p:scale>
          <a:sx n="55" d="100"/>
          <a:sy n="55" d="100"/>
        </p:scale>
        <p:origin x="96" y="13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59C1A2-E703-41EC-B5CF-3B8BAD89E1FA}" type="datetimeFigureOut">
              <a:rPr lang="en-US" smtClean="0"/>
              <a:t>5/18/2023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B02A78-5E21-4489-9E20-6E0BCD25AFEF}" type="slidenum">
              <a:rPr lang="en-US" smtClean="0"/>
              <a:t>‹#›</a:t>
            </a:fld>
            <a:endParaRPr lang="en-US"/>
          </a:p>
        </p:txBody>
      </p:sp>
    </p:spTree>
    <p:extLst>
      <p:ext uri="{BB962C8B-B14F-4D97-AF65-F5344CB8AC3E}">
        <p14:creationId xmlns:p14="http://schemas.microsoft.com/office/powerpoint/2010/main" val="696950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2C8E9DE-B7DD-4CEB-BEBF-AB817D8CE9F1}"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11319B-D1B6-428E-9E8A-F63A3D6829D2}" type="slidenum">
              <a:rPr lang="en-US" smtClean="0"/>
              <a:t>‹#›</a:t>
            </a:fld>
            <a:endParaRPr lang="en-US"/>
          </a:p>
        </p:txBody>
      </p:sp>
    </p:spTree>
    <p:extLst>
      <p:ext uri="{BB962C8B-B14F-4D97-AF65-F5344CB8AC3E}">
        <p14:creationId xmlns:p14="http://schemas.microsoft.com/office/powerpoint/2010/main" val="1924882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2C8E9DE-B7DD-4CEB-BEBF-AB817D8CE9F1}"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11319B-D1B6-428E-9E8A-F63A3D6829D2}" type="slidenum">
              <a:rPr lang="en-US" smtClean="0"/>
              <a:t>‹#›</a:t>
            </a:fld>
            <a:endParaRPr lang="en-US"/>
          </a:p>
        </p:txBody>
      </p:sp>
    </p:spTree>
    <p:extLst>
      <p:ext uri="{BB962C8B-B14F-4D97-AF65-F5344CB8AC3E}">
        <p14:creationId xmlns:p14="http://schemas.microsoft.com/office/powerpoint/2010/main" val="2796085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2C8E9DE-B7DD-4CEB-BEBF-AB817D8CE9F1}"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11319B-D1B6-428E-9E8A-F63A3D6829D2}"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426860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2C8E9DE-B7DD-4CEB-BEBF-AB817D8CE9F1}"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11319B-D1B6-428E-9E8A-F63A3D6829D2}" type="slidenum">
              <a:rPr lang="en-US" smtClean="0"/>
              <a:t>‹#›</a:t>
            </a:fld>
            <a:endParaRPr lang="en-US"/>
          </a:p>
        </p:txBody>
      </p:sp>
    </p:spTree>
    <p:extLst>
      <p:ext uri="{BB962C8B-B14F-4D97-AF65-F5344CB8AC3E}">
        <p14:creationId xmlns:p14="http://schemas.microsoft.com/office/powerpoint/2010/main" val="3496050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2C8E9DE-B7DD-4CEB-BEBF-AB817D8CE9F1}"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11319B-D1B6-428E-9E8A-F63A3D6829D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579142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2C8E9DE-B7DD-4CEB-BEBF-AB817D8CE9F1}"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11319B-D1B6-428E-9E8A-F63A3D6829D2}" type="slidenum">
              <a:rPr lang="en-US" smtClean="0"/>
              <a:t>‹#›</a:t>
            </a:fld>
            <a:endParaRPr lang="en-US"/>
          </a:p>
        </p:txBody>
      </p:sp>
    </p:spTree>
    <p:extLst>
      <p:ext uri="{BB962C8B-B14F-4D97-AF65-F5344CB8AC3E}">
        <p14:creationId xmlns:p14="http://schemas.microsoft.com/office/powerpoint/2010/main" val="33753275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C8E9DE-B7DD-4CEB-BEBF-AB817D8CE9F1}"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11319B-D1B6-428E-9E8A-F63A3D6829D2}" type="slidenum">
              <a:rPr lang="en-US" smtClean="0"/>
              <a:t>‹#›</a:t>
            </a:fld>
            <a:endParaRPr lang="en-US"/>
          </a:p>
        </p:txBody>
      </p:sp>
    </p:spTree>
    <p:extLst>
      <p:ext uri="{BB962C8B-B14F-4D97-AF65-F5344CB8AC3E}">
        <p14:creationId xmlns:p14="http://schemas.microsoft.com/office/powerpoint/2010/main" val="28046922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C8E9DE-B7DD-4CEB-BEBF-AB817D8CE9F1}"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11319B-D1B6-428E-9E8A-F63A3D6829D2}" type="slidenum">
              <a:rPr lang="en-US" smtClean="0"/>
              <a:t>‹#›</a:t>
            </a:fld>
            <a:endParaRPr lang="en-US"/>
          </a:p>
        </p:txBody>
      </p:sp>
    </p:spTree>
    <p:extLst>
      <p:ext uri="{BB962C8B-B14F-4D97-AF65-F5344CB8AC3E}">
        <p14:creationId xmlns:p14="http://schemas.microsoft.com/office/powerpoint/2010/main" val="854903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C8E9DE-B7DD-4CEB-BEBF-AB817D8CE9F1}"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11319B-D1B6-428E-9E8A-F63A3D6829D2}" type="slidenum">
              <a:rPr lang="en-US" smtClean="0"/>
              <a:t>‹#›</a:t>
            </a:fld>
            <a:endParaRPr lang="en-US"/>
          </a:p>
        </p:txBody>
      </p:sp>
    </p:spTree>
    <p:extLst>
      <p:ext uri="{BB962C8B-B14F-4D97-AF65-F5344CB8AC3E}">
        <p14:creationId xmlns:p14="http://schemas.microsoft.com/office/powerpoint/2010/main" val="2404422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2C8E9DE-B7DD-4CEB-BEBF-AB817D8CE9F1}"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11319B-D1B6-428E-9E8A-F63A3D6829D2}" type="slidenum">
              <a:rPr lang="en-US" smtClean="0"/>
              <a:t>‹#›</a:t>
            </a:fld>
            <a:endParaRPr lang="en-US"/>
          </a:p>
        </p:txBody>
      </p:sp>
    </p:spTree>
    <p:extLst>
      <p:ext uri="{BB962C8B-B14F-4D97-AF65-F5344CB8AC3E}">
        <p14:creationId xmlns:p14="http://schemas.microsoft.com/office/powerpoint/2010/main" val="85229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2C8E9DE-B7DD-4CEB-BEBF-AB817D8CE9F1}"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11319B-D1B6-428E-9E8A-F63A3D6829D2}" type="slidenum">
              <a:rPr lang="en-US" smtClean="0"/>
              <a:t>‹#›</a:t>
            </a:fld>
            <a:endParaRPr lang="en-US"/>
          </a:p>
        </p:txBody>
      </p:sp>
    </p:spTree>
    <p:extLst>
      <p:ext uri="{BB962C8B-B14F-4D97-AF65-F5344CB8AC3E}">
        <p14:creationId xmlns:p14="http://schemas.microsoft.com/office/powerpoint/2010/main" val="1122959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2C8E9DE-B7DD-4CEB-BEBF-AB817D8CE9F1}" type="datetimeFigureOut">
              <a:rPr lang="en-US" smtClean="0"/>
              <a:t>5/18/2023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11319B-D1B6-428E-9E8A-F63A3D6829D2}" type="slidenum">
              <a:rPr lang="en-US" smtClean="0"/>
              <a:t>‹#›</a:t>
            </a:fld>
            <a:endParaRPr lang="en-US"/>
          </a:p>
        </p:txBody>
      </p:sp>
    </p:spTree>
    <p:extLst>
      <p:ext uri="{BB962C8B-B14F-4D97-AF65-F5344CB8AC3E}">
        <p14:creationId xmlns:p14="http://schemas.microsoft.com/office/powerpoint/2010/main" val="2617453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2C8E9DE-B7DD-4CEB-BEBF-AB817D8CE9F1}" type="datetimeFigureOut">
              <a:rPr lang="en-US" smtClean="0"/>
              <a:t>5/18/2023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11319B-D1B6-428E-9E8A-F63A3D6829D2}" type="slidenum">
              <a:rPr lang="en-US" smtClean="0"/>
              <a:t>‹#›</a:t>
            </a:fld>
            <a:endParaRPr lang="en-US"/>
          </a:p>
        </p:txBody>
      </p:sp>
    </p:spTree>
    <p:extLst>
      <p:ext uri="{BB962C8B-B14F-4D97-AF65-F5344CB8AC3E}">
        <p14:creationId xmlns:p14="http://schemas.microsoft.com/office/powerpoint/2010/main" val="2521928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C8E9DE-B7DD-4CEB-BEBF-AB817D8CE9F1}" type="datetimeFigureOut">
              <a:rPr lang="en-US" smtClean="0"/>
              <a:t>5/18/2023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11319B-D1B6-428E-9E8A-F63A3D6829D2}" type="slidenum">
              <a:rPr lang="en-US" smtClean="0"/>
              <a:t>‹#›</a:t>
            </a:fld>
            <a:endParaRPr lang="en-US"/>
          </a:p>
        </p:txBody>
      </p:sp>
    </p:spTree>
    <p:extLst>
      <p:ext uri="{BB962C8B-B14F-4D97-AF65-F5344CB8AC3E}">
        <p14:creationId xmlns:p14="http://schemas.microsoft.com/office/powerpoint/2010/main" val="2395528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2C8E9DE-B7DD-4CEB-BEBF-AB817D8CE9F1}"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11319B-D1B6-428E-9E8A-F63A3D6829D2}" type="slidenum">
              <a:rPr lang="en-US" smtClean="0"/>
              <a:t>‹#›</a:t>
            </a:fld>
            <a:endParaRPr lang="en-US"/>
          </a:p>
        </p:txBody>
      </p:sp>
    </p:spTree>
    <p:extLst>
      <p:ext uri="{BB962C8B-B14F-4D97-AF65-F5344CB8AC3E}">
        <p14:creationId xmlns:p14="http://schemas.microsoft.com/office/powerpoint/2010/main" val="2852314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2C8E9DE-B7DD-4CEB-BEBF-AB817D8CE9F1}"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11319B-D1B6-428E-9E8A-F63A3D6829D2}" type="slidenum">
              <a:rPr lang="en-US" smtClean="0"/>
              <a:t>‹#›</a:t>
            </a:fld>
            <a:endParaRPr lang="en-US"/>
          </a:p>
        </p:txBody>
      </p:sp>
    </p:spTree>
    <p:extLst>
      <p:ext uri="{BB962C8B-B14F-4D97-AF65-F5344CB8AC3E}">
        <p14:creationId xmlns:p14="http://schemas.microsoft.com/office/powerpoint/2010/main" val="69972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2C8E9DE-B7DD-4CEB-BEBF-AB817D8CE9F1}" type="datetimeFigureOut">
              <a:rPr lang="en-US" smtClean="0"/>
              <a:t>5/18/2023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511319B-D1B6-428E-9E8A-F63A3D6829D2}" type="slidenum">
              <a:rPr lang="en-US" smtClean="0"/>
              <a:t>‹#›</a:t>
            </a:fld>
            <a:endParaRPr lang="en-US"/>
          </a:p>
        </p:txBody>
      </p:sp>
    </p:spTree>
    <p:extLst>
      <p:ext uri="{BB962C8B-B14F-4D97-AF65-F5344CB8AC3E}">
        <p14:creationId xmlns:p14="http://schemas.microsoft.com/office/powerpoint/2010/main" val="2845569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3217334"/>
            <a:ext cx="7766936" cy="1646302"/>
          </a:xfrm>
        </p:spPr>
        <p:txBody>
          <a:bodyPr/>
          <a:lstStyle/>
          <a:p>
            <a:r>
              <a:rPr lang="en-US" dirty="0" smtClean="0"/>
              <a:t>IGAP STATE MONTHLY WEBINAR</a:t>
            </a:r>
            <a:endParaRPr lang="en-US" dirty="0"/>
          </a:p>
        </p:txBody>
      </p:sp>
      <p:sp>
        <p:nvSpPr>
          <p:cNvPr id="3" name="Subtitle 2"/>
          <p:cNvSpPr>
            <a:spLocks noGrp="1"/>
          </p:cNvSpPr>
          <p:nvPr>
            <p:ph type="subTitle" idx="1"/>
          </p:nvPr>
        </p:nvSpPr>
        <p:spPr>
          <a:xfrm>
            <a:off x="1507067" y="4996240"/>
            <a:ext cx="7766936" cy="1096899"/>
          </a:xfrm>
        </p:spPr>
        <p:txBody>
          <a:bodyPr/>
          <a:lstStyle/>
          <a:p>
            <a:r>
              <a:rPr lang="en-US" dirty="0" smtClean="0"/>
              <a:t>MAY 2023</a:t>
            </a:r>
          </a:p>
          <a:p>
            <a:r>
              <a:rPr lang="en-US" dirty="0" smtClean="0"/>
              <a:t>Hosted by ANTHC Tribal Capacity &amp; Training</a:t>
            </a:r>
            <a:endParaRPr lang="en-US" dirty="0"/>
          </a:p>
        </p:txBody>
      </p:sp>
      <p:sp>
        <p:nvSpPr>
          <p:cNvPr id="5" name="TextBox 4"/>
          <p:cNvSpPr txBox="1"/>
          <p:nvPr/>
        </p:nvSpPr>
        <p:spPr>
          <a:xfrm>
            <a:off x="928601" y="253999"/>
            <a:ext cx="8043334" cy="1384995"/>
          </a:xfrm>
          <a:prstGeom prst="rect">
            <a:avLst/>
          </a:prstGeom>
          <a:noFill/>
        </p:spPr>
        <p:txBody>
          <a:bodyPr wrap="square" rtlCol="0">
            <a:spAutoFit/>
          </a:bodyPr>
          <a:lstStyle/>
          <a:p>
            <a:r>
              <a:rPr lang="en-US" sz="2800" dirty="0" smtClean="0"/>
              <a:t>Welcome Back!</a:t>
            </a:r>
          </a:p>
          <a:p>
            <a:r>
              <a:rPr lang="en-US" sz="2800" dirty="0" smtClean="0"/>
              <a:t>Please put your name and your village/location in the chat.</a:t>
            </a:r>
            <a:endParaRPr lang="en-US" sz="2800" dirty="0"/>
          </a:p>
        </p:txBody>
      </p:sp>
    </p:spTree>
    <p:extLst>
      <p:ext uri="{BB962C8B-B14F-4D97-AF65-F5344CB8AC3E}">
        <p14:creationId xmlns:p14="http://schemas.microsoft.com/office/powerpoint/2010/main" val="16033433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42533" y="2082801"/>
            <a:ext cx="7603067" cy="2585323"/>
          </a:xfrm>
          <a:prstGeom prst="rect">
            <a:avLst/>
          </a:prstGeom>
          <a:noFill/>
        </p:spPr>
        <p:txBody>
          <a:bodyPr wrap="square" rtlCol="0">
            <a:spAutoFit/>
          </a:bodyPr>
          <a:lstStyle/>
          <a:p>
            <a:pPr algn="ctr"/>
            <a:r>
              <a:rPr lang="en-US" sz="5400" dirty="0" smtClean="0"/>
              <a:t>See you again </a:t>
            </a:r>
          </a:p>
          <a:p>
            <a:pPr algn="ctr"/>
            <a:r>
              <a:rPr lang="en-US" sz="5400" dirty="0" smtClean="0"/>
              <a:t>June 21</a:t>
            </a:r>
            <a:r>
              <a:rPr lang="en-US" sz="5400" baseline="30000" dirty="0" smtClean="0"/>
              <a:t>st</a:t>
            </a:r>
            <a:r>
              <a:rPr lang="en-US" sz="5400" dirty="0" smtClean="0"/>
              <a:t> for the next webinar!</a:t>
            </a:r>
            <a:endParaRPr lang="en-US" sz="5400" dirty="0"/>
          </a:p>
        </p:txBody>
      </p:sp>
    </p:spTree>
    <p:extLst>
      <p:ext uri="{BB962C8B-B14F-4D97-AF65-F5344CB8AC3E}">
        <p14:creationId xmlns:p14="http://schemas.microsoft.com/office/powerpoint/2010/main" val="33002029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658619" y="6190734"/>
            <a:ext cx="4923143" cy="369332"/>
          </a:xfrm>
          <a:prstGeom prst="rect">
            <a:avLst/>
          </a:prstGeom>
        </p:spPr>
        <p:txBody>
          <a:bodyPr wrap="none">
            <a:spAutoFit/>
          </a:bodyPr>
          <a:lstStyle/>
          <a:p>
            <a:r>
              <a:rPr lang="en-US" dirty="0" smtClean="0"/>
              <a:t>https://uaf-accap.org/event/green-up-2023/</a:t>
            </a:r>
            <a:endParaRPr lang="en-US" dirty="0"/>
          </a:p>
        </p:txBody>
      </p:sp>
      <p:sp>
        <p:nvSpPr>
          <p:cNvPr id="3" name="TextBox 2"/>
          <p:cNvSpPr txBox="1"/>
          <p:nvPr/>
        </p:nvSpPr>
        <p:spPr>
          <a:xfrm>
            <a:off x="658619" y="5821402"/>
            <a:ext cx="6153038" cy="369332"/>
          </a:xfrm>
          <a:prstGeom prst="rect">
            <a:avLst/>
          </a:prstGeom>
          <a:noFill/>
        </p:spPr>
        <p:txBody>
          <a:bodyPr wrap="square" rtlCol="0">
            <a:spAutoFit/>
          </a:bodyPr>
          <a:lstStyle/>
          <a:p>
            <a:r>
              <a:rPr lang="en-US" dirty="0"/>
              <a:t> ALASKA CENTER for CLIMATE ASSESSMENT &amp; POLICY</a:t>
            </a:r>
          </a:p>
        </p:txBody>
      </p:sp>
      <p:sp>
        <p:nvSpPr>
          <p:cNvPr id="4" name="TextBox 3"/>
          <p:cNvSpPr txBox="1"/>
          <p:nvPr/>
        </p:nvSpPr>
        <p:spPr>
          <a:xfrm>
            <a:off x="541868" y="508000"/>
            <a:ext cx="10227732" cy="707886"/>
          </a:xfrm>
          <a:prstGeom prst="rect">
            <a:avLst/>
          </a:prstGeom>
          <a:noFill/>
        </p:spPr>
        <p:txBody>
          <a:bodyPr wrap="square" rtlCol="0">
            <a:spAutoFit/>
          </a:bodyPr>
          <a:lstStyle/>
          <a:p>
            <a:r>
              <a:rPr lang="en-US" sz="4000" dirty="0" smtClean="0"/>
              <a:t>ICE BREAKER: Who knows what Green-Up Is?</a:t>
            </a:r>
            <a:endParaRPr lang="en-US" sz="4000" dirty="0"/>
          </a:p>
        </p:txBody>
      </p:sp>
      <p:sp>
        <p:nvSpPr>
          <p:cNvPr id="5" name="Oval 4"/>
          <p:cNvSpPr/>
          <p:nvPr/>
        </p:nvSpPr>
        <p:spPr>
          <a:xfrm>
            <a:off x="541868" y="2190865"/>
            <a:ext cx="8043334" cy="2963334"/>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253068" y="2726266"/>
            <a:ext cx="7332134" cy="1938992"/>
          </a:xfrm>
          <a:prstGeom prst="rect">
            <a:avLst/>
          </a:prstGeom>
          <a:noFill/>
        </p:spPr>
        <p:txBody>
          <a:bodyPr wrap="square" rtlCol="0">
            <a:spAutoFit/>
          </a:bodyPr>
          <a:lstStyle/>
          <a:p>
            <a:r>
              <a:rPr lang="en-US" sz="4000" dirty="0" smtClean="0"/>
              <a:t>Put in the chat your guess for the AVERAGE day of Green-Up in the Interior.</a:t>
            </a:r>
            <a:endParaRPr lang="en-US" sz="4000" dirty="0"/>
          </a:p>
        </p:txBody>
      </p:sp>
    </p:spTree>
    <p:extLst>
      <p:ext uri="{BB962C8B-B14F-4D97-AF65-F5344CB8AC3E}">
        <p14:creationId xmlns:p14="http://schemas.microsoft.com/office/powerpoint/2010/main" val="37917819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78933" y="321733"/>
            <a:ext cx="8551334" cy="830997"/>
          </a:xfrm>
          <a:prstGeom prst="rect">
            <a:avLst/>
          </a:prstGeom>
          <a:noFill/>
        </p:spPr>
        <p:txBody>
          <a:bodyPr wrap="square" rtlCol="0">
            <a:spAutoFit/>
          </a:bodyPr>
          <a:lstStyle/>
          <a:p>
            <a:r>
              <a:rPr lang="en-US" sz="4800" dirty="0" smtClean="0"/>
              <a:t>EPA Updates </a:t>
            </a:r>
            <a:endParaRPr lang="en-US" sz="4800" dirty="0"/>
          </a:p>
        </p:txBody>
      </p:sp>
      <p:pic>
        <p:nvPicPr>
          <p:cNvPr id="3" name="Picture 2" descr="Epa Logo [environmental Protection Agency Epa - Us ..."/>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3413" b="97725" l="0" r="100000"/>
                    </a14:imgEffect>
                  </a14:imgLayer>
                </a14:imgProps>
              </a:ext>
              <a:ext uri="{28A0092B-C50C-407E-A947-70E740481C1C}">
                <a14:useLocalDpi xmlns:a14="http://schemas.microsoft.com/office/drawing/2010/main" val="0"/>
              </a:ext>
            </a:extLst>
          </a:blip>
          <a:srcRect/>
          <a:stretch>
            <a:fillRect/>
          </a:stretch>
        </p:blipFill>
        <p:spPr bwMode="auto">
          <a:xfrm>
            <a:off x="7769623" y="2878667"/>
            <a:ext cx="3543863" cy="3708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778933" y="1507067"/>
            <a:ext cx="6990690" cy="3539430"/>
          </a:xfrm>
          <a:prstGeom prst="rect">
            <a:avLst/>
          </a:prstGeom>
          <a:noFill/>
        </p:spPr>
        <p:txBody>
          <a:bodyPr wrap="square" rtlCol="0">
            <a:spAutoFit/>
          </a:bodyPr>
          <a:lstStyle/>
          <a:p>
            <a:pPr marL="285750" indent="-285750">
              <a:buFont typeface="Arial" panose="020B0604020202020204" pitchFamily="34" charset="0"/>
              <a:buChar char="•"/>
            </a:pPr>
            <a:r>
              <a:rPr lang="en-US" sz="3200" dirty="0" smtClean="0"/>
              <a:t>FY24 $10K GAP increase- </a:t>
            </a:r>
            <a:r>
              <a:rPr lang="en-US" sz="2400" dirty="0" smtClean="0"/>
              <a:t>Adam Baron</a:t>
            </a:r>
          </a:p>
          <a:p>
            <a:endParaRPr lang="en-US" sz="3200" dirty="0" smtClean="0"/>
          </a:p>
          <a:p>
            <a:pPr marL="285750" indent="-285750">
              <a:buFont typeface="Arial" panose="020B0604020202020204" pitchFamily="34" charset="0"/>
              <a:buChar char="•"/>
            </a:pPr>
            <a:r>
              <a:rPr lang="en-US" sz="3200" dirty="0" smtClean="0"/>
              <a:t>FY24 Revisions- mutual schedule for negotiating proposal revisions, EPA deadlines </a:t>
            </a:r>
          </a:p>
          <a:p>
            <a:endParaRPr lang="en-US" sz="3200" dirty="0" smtClean="0"/>
          </a:p>
          <a:p>
            <a:pPr marL="285750" indent="-285750">
              <a:buFont typeface="Arial" panose="020B0604020202020204" pitchFamily="34" charset="0"/>
              <a:buChar char="•"/>
            </a:pPr>
            <a:r>
              <a:rPr lang="en-US" sz="3200" dirty="0" smtClean="0"/>
              <a:t>Q&amp;A on GAP FY24</a:t>
            </a:r>
            <a:endParaRPr lang="en-US" sz="3200" dirty="0"/>
          </a:p>
        </p:txBody>
      </p:sp>
    </p:spTree>
    <p:extLst>
      <p:ext uri="{BB962C8B-B14F-4D97-AF65-F5344CB8AC3E}">
        <p14:creationId xmlns:p14="http://schemas.microsoft.com/office/powerpoint/2010/main" val="29609171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sk a Climatologist: Tracking “green up” in Fairbanks - Alaska Public Med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5594" y="1167104"/>
            <a:ext cx="7752544" cy="520016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6100548" y="6367274"/>
            <a:ext cx="5117911" cy="369332"/>
          </a:xfrm>
          <a:prstGeom prst="rect">
            <a:avLst/>
          </a:prstGeom>
          <a:noFill/>
        </p:spPr>
        <p:txBody>
          <a:bodyPr wrap="square" rtlCol="0">
            <a:spAutoFit/>
          </a:bodyPr>
          <a:lstStyle/>
          <a:p>
            <a:r>
              <a:rPr lang="en-US" i="1" dirty="0"/>
              <a:t>(Graphic from Brian </a:t>
            </a:r>
            <a:r>
              <a:rPr lang="en-US" i="1" dirty="0" err="1"/>
              <a:t>Brettschneider</a:t>
            </a:r>
            <a:r>
              <a:rPr lang="en-US" i="1" dirty="0"/>
              <a:t>)</a:t>
            </a:r>
            <a:endParaRPr lang="en-US" dirty="0"/>
          </a:p>
        </p:txBody>
      </p:sp>
      <p:sp>
        <p:nvSpPr>
          <p:cNvPr id="3" name="TextBox 2"/>
          <p:cNvSpPr txBox="1"/>
          <p:nvPr/>
        </p:nvSpPr>
        <p:spPr>
          <a:xfrm>
            <a:off x="9008138" y="5536277"/>
            <a:ext cx="2210321" cy="830997"/>
          </a:xfrm>
          <a:prstGeom prst="rect">
            <a:avLst/>
          </a:prstGeom>
          <a:noFill/>
        </p:spPr>
        <p:txBody>
          <a:bodyPr wrap="square" rtlCol="0">
            <a:spAutoFit/>
          </a:bodyPr>
          <a:lstStyle/>
          <a:p>
            <a:r>
              <a:rPr lang="en-US" sz="1200" dirty="0"/>
              <a:t>https://alaskapublic.org/2017/05/09/ask-a-climatologist-tracking-green-up-in-fairbanks/</a:t>
            </a:r>
          </a:p>
        </p:txBody>
      </p:sp>
      <p:sp>
        <p:nvSpPr>
          <p:cNvPr id="4" name="TextBox 3"/>
          <p:cNvSpPr txBox="1"/>
          <p:nvPr/>
        </p:nvSpPr>
        <p:spPr>
          <a:xfrm>
            <a:off x="873457" y="423080"/>
            <a:ext cx="7710985" cy="646331"/>
          </a:xfrm>
          <a:prstGeom prst="rect">
            <a:avLst/>
          </a:prstGeom>
          <a:noFill/>
        </p:spPr>
        <p:txBody>
          <a:bodyPr wrap="square" rtlCol="0">
            <a:spAutoFit/>
          </a:bodyPr>
          <a:lstStyle/>
          <a:p>
            <a:r>
              <a:rPr lang="en-US" sz="3600" dirty="0" smtClean="0"/>
              <a:t>Green-Up Results</a:t>
            </a:r>
            <a:endParaRPr lang="en-US" sz="3600" dirty="0"/>
          </a:p>
        </p:txBody>
      </p:sp>
    </p:spTree>
    <p:extLst>
      <p:ext uri="{BB962C8B-B14F-4D97-AF65-F5344CB8AC3E}">
        <p14:creationId xmlns:p14="http://schemas.microsoft.com/office/powerpoint/2010/main" val="4748230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592667"/>
            <a:ext cx="9482666" cy="646331"/>
          </a:xfrm>
          <a:prstGeom prst="rect">
            <a:avLst/>
          </a:prstGeom>
          <a:noFill/>
        </p:spPr>
        <p:txBody>
          <a:bodyPr wrap="square" rtlCol="0">
            <a:spAutoFit/>
          </a:bodyPr>
          <a:lstStyle/>
          <a:p>
            <a:r>
              <a:rPr lang="en-US" sz="3600" dirty="0" smtClean="0"/>
              <a:t>Training Schedule </a:t>
            </a:r>
            <a:r>
              <a:rPr lang="en-US" sz="3600" dirty="0"/>
              <a:t>U</a:t>
            </a:r>
            <a:r>
              <a:rPr lang="en-US" sz="3600" dirty="0" smtClean="0"/>
              <a:t>pdates </a:t>
            </a:r>
            <a:endParaRPr lang="en-US" sz="3600" dirty="0"/>
          </a:p>
        </p:txBody>
      </p:sp>
      <p:sp>
        <p:nvSpPr>
          <p:cNvPr id="3" name="TextBox 2"/>
          <p:cNvSpPr txBox="1"/>
          <p:nvPr/>
        </p:nvSpPr>
        <p:spPr>
          <a:xfrm>
            <a:off x="1464735" y="1501018"/>
            <a:ext cx="7518400" cy="443653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endParaRPr lang="en-US" dirty="0"/>
          </a:p>
        </p:txBody>
      </p:sp>
      <p:sp>
        <p:nvSpPr>
          <p:cNvPr id="4" name="TextBox 3"/>
          <p:cNvSpPr txBox="1"/>
          <p:nvPr/>
        </p:nvSpPr>
        <p:spPr>
          <a:xfrm>
            <a:off x="1600201" y="1625979"/>
            <a:ext cx="7518400" cy="1077218"/>
          </a:xfrm>
          <a:prstGeom prst="rect">
            <a:avLst/>
          </a:prstGeom>
          <a:noFill/>
        </p:spPr>
        <p:txBody>
          <a:bodyPr wrap="square" rtlCol="0">
            <a:spAutoFit/>
          </a:bodyPr>
          <a:lstStyle/>
          <a:p>
            <a:r>
              <a:rPr lang="en-US" sz="3200" dirty="0" smtClean="0"/>
              <a:t>7 Generations </a:t>
            </a:r>
            <a:r>
              <a:rPr lang="en-US" dirty="0" smtClean="0"/>
              <a:t>(In-Person Anchorage, AK)</a:t>
            </a:r>
            <a:endParaRPr lang="en-US" sz="3200" dirty="0" smtClean="0"/>
          </a:p>
          <a:p>
            <a:r>
              <a:rPr lang="en-US" sz="3200" dirty="0" smtClean="0"/>
              <a:t>July 26-28 </a:t>
            </a:r>
            <a:endParaRPr lang="en-US" sz="3200" dirty="0"/>
          </a:p>
        </p:txBody>
      </p:sp>
      <p:sp>
        <p:nvSpPr>
          <p:cNvPr id="5" name="TextBox 4"/>
          <p:cNvSpPr txBox="1"/>
          <p:nvPr/>
        </p:nvSpPr>
        <p:spPr>
          <a:xfrm>
            <a:off x="1600201" y="2884628"/>
            <a:ext cx="7518400" cy="1077218"/>
          </a:xfrm>
          <a:prstGeom prst="rect">
            <a:avLst/>
          </a:prstGeom>
          <a:noFill/>
        </p:spPr>
        <p:txBody>
          <a:bodyPr wrap="square" rtlCol="0">
            <a:spAutoFit/>
          </a:bodyPr>
          <a:lstStyle/>
          <a:p>
            <a:r>
              <a:rPr lang="en-US" sz="3200" dirty="0" smtClean="0"/>
              <a:t>IGAP NEW STAFF  </a:t>
            </a:r>
            <a:r>
              <a:rPr lang="en-US" dirty="0" smtClean="0"/>
              <a:t>(In-Person Anchorage)</a:t>
            </a:r>
            <a:endParaRPr lang="en-US" sz="3200" dirty="0" smtClean="0"/>
          </a:p>
          <a:p>
            <a:r>
              <a:rPr lang="en-US" sz="3200" dirty="0" smtClean="0"/>
              <a:t>August 29-31</a:t>
            </a:r>
            <a:endParaRPr lang="en-US" sz="3200" dirty="0"/>
          </a:p>
        </p:txBody>
      </p:sp>
      <p:sp>
        <p:nvSpPr>
          <p:cNvPr id="9" name="TextBox 8"/>
          <p:cNvSpPr txBox="1"/>
          <p:nvPr/>
        </p:nvSpPr>
        <p:spPr>
          <a:xfrm>
            <a:off x="1600201" y="4223866"/>
            <a:ext cx="7518400" cy="1569660"/>
          </a:xfrm>
          <a:prstGeom prst="rect">
            <a:avLst/>
          </a:prstGeom>
          <a:noFill/>
        </p:spPr>
        <p:txBody>
          <a:bodyPr wrap="square" rtlCol="0">
            <a:spAutoFit/>
          </a:bodyPr>
          <a:lstStyle/>
          <a:p>
            <a:r>
              <a:rPr lang="en-US" sz="3200" dirty="0" smtClean="0"/>
              <a:t>7 Generations Climate Adaptation</a:t>
            </a:r>
          </a:p>
          <a:p>
            <a:r>
              <a:rPr lang="en-US" sz="3200" dirty="0" smtClean="0"/>
              <a:t> </a:t>
            </a:r>
            <a:r>
              <a:rPr lang="en-US" dirty="0" smtClean="0"/>
              <a:t>(In-Person Anchorage, AK)</a:t>
            </a:r>
            <a:endParaRPr lang="en-US" sz="3200" dirty="0" smtClean="0"/>
          </a:p>
          <a:p>
            <a:r>
              <a:rPr lang="en-US" sz="3200" dirty="0" smtClean="0"/>
              <a:t>September 26-28</a:t>
            </a:r>
            <a:endParaRPr lang="en-US" sz="3200" dirty="0"/>
          </a:p>
        </p:txBody>
      </p:sp>
    </p:spTree>
    <p:extLst>
      <p:ext uri="{BB962C8B-B14F-4D97-AF65-F5344CB8AC3E}">
        <p14:creationId xmlns:p14="http://schemas.microsoft.com/office/powerpoint/2010/main" val="33812928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26533" y="660400"/>
            <a:ext cx="8906934" cy="769441"/>
          </a:xfrm>
          <a:prstGeom prst="rect">
            <a:avLst/>
          </a:prstGeom>
          <a:noFill/>
        </p:spPr>
        <p:txBody>
          <a:bodyPr wrap="square" rtlCol="0">
            <a:spAutoFit/>
          </a:bodyPr>
          <a:lstStyle/>
          <a:p>
            <a:r>
              <a:rPr lang="en-US" sz="4400" dirty="0" smtClean="0"/>
              <a:t>FY23 &amp; FY24 SUBAWARDS</a:t>
            </a:r>
            <a:r>
              <a:rPr lang="en-US" sz="4000" dirty="0" smtClean="0"/>
              <a:t> </a:t>
            </a:r>
          </a:p>
        </p:txBody>
      </p:sp>
      <p:sp>
        <p:nvSpPr>
          <p:cNvPr id="4" name="TextBox 3"/>
          <p:cNvSpPr txBox="1"/>
          <p:nvPr/>
        </p:nvSpPr>
        <p:spPr>
          <a:xfrm>
            <a:off x="2184401" y="1727200"/>
            <a:ext cx="6112933" cy="800219"/>
          </a:xfrm>
          <a:prstGeom prst="rect">
            <a:avLst/>
          </a:prstGeom>
          <a:noFill/>
        </p:spPr>
        <p:txBody>
          <a:bodyPr wrap="square" rtlCol="0">
            <a:spAutoFit/>
          </a:bodyPr>
          <a:lstStyle/>
          <a:p>
            <a:pPr marL="457200" indent="-457200">
              <a:buFont typeface="Arial" panose="020B0604020202020204" pitchFamily="34" charset="0"/>
              <a:buChar char="•"/>
            </a:pPr>
            <a:r>
              <a:rPr lang="en-US" sz="2800" dirty="0" smtClean="0"/>
              <a:t>FALL 2023 RFP </a:t>
            </a:r>
          </a:p>
          <a:p>
            <a:pPr marL="285750" indent="-285750">
              <a:buFont typeface="Arial" panose="020B0604020202020204" pitchFamily="34" charset="0"/>
              <a:buChar char="•"/>
            </a:pPr>
            <a:endParaRPr lang="en-US" dirty="0"/>
          </a:p>
        </p:txBody>
      </p:sp>
      <p:pic>
        <p:nvPicPr>
          <p:cNvPr id="5" name="Picture 4" descr="Epa Logo [environmental Protection Agency Epa - Us ..."/>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3413" b="97725" l="0" r="100000"/>
                    </a14:imgEffect>
                  </a14:imgLayer>
                </a14:imgProps>
              </a:ext>
              <a:ext uri="{28A0092B-C50C-407E-A947-70E740481C1C}">
                <a14:useLocalDpi xmlns:a14="http://schemas.microsoft.com/office/drawing/2010/main" val="0"/>
              </a:ext>
            </a:extLst>
          </a:blip>
          <a:srcRect/>
          <a:stretch>
            <a:fillRect/>
          </a:stretch>
        </p:blipFill>
        <p:spPr bwMode="auto">
          <a:xfrm>
            <a:off x="7430956" y="2527419"/>
            <a:ext cx="3543863" cy="37084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rot="20900607">
            <a:off x="626533" y="3014134"/>
            <a:ext cx="6533490" cy="203200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SOLID WASTE AND RESILINECY PROJECTS!!!!</a:t>
            </a:r>
            <a:endParaRPr lang="en-US" sz="2400" dirty="0"/>
          </a:p>
        </p:txBody>
      </p:sp>
    </p:spTree>
    <p:extLst>
      <p:ext uri="{BB962C8B-B14F-4D97-AF65-F5344CB8AC3E}">
        <p14:creationId xmlns:p14="http://schemas.microsoft.com/office/powerpoint/2010/main" val="18912260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45067" y="541866"/>
            <a:ext cx="10972800" cy="584775"/>
          </a:xfrm>
          <a:prstGeom prst="rect">
            <a:avLst/>
          </a:prstGeom>
          <a:noFill/>
        </p:spPr>
        <p:txBody>
          <a:bodyPr wrap="square" rtlCol="0">
            <a:spAutoFit/>
          </a:bodyPr>
          <a:lstStyle/>
          <a:p>
            <a:r>
              <a:rPr lang="en-US" sz="3200" dirty="0" smtClean="0"/>
              <a:t>Native American Fish &amp; Wildlife Society - Sean Cross</a:t>
            </a:r>
            <a:endParaRPr lang="en-US" sz="3200" dirty="0"/>
          </a:p>
        </p:txBody>
      </p:sp>
      <p:sp>
        <p:nvSpPr>
          <p:cNvPr id="3" name="Rectangle 2"/>
          <p:cNvSpPr/>
          <p:nvPr/>
        </p:nvSpPr>
        <p:spPr>
          <a:xfrm>
            <a:off x="1727199" y="1913466"/>
            <a:ext cx="7941734" cy="228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Hunter Education- </a:t>
            </a:r>
          </a:p>
          <a:p>
            <a:pPr algn="ctr"/>
            <a:r>
              <a:rPr lang="en-US" sz="3600" dirty="0" smtClean="0"/>
              <a:t>Safety Course</a:t>
            </a:r>
            <a:endParaRPr lang="en-US" sz="3600" dirty="0"/>
          </a:p>
        </p:txBody>
      </p:sp>
      <p:sp>
        <p:nvSpPr>
          <p:cNvPr id="4" name="TextBox 3"/>
          <p:cNvSpPr txBox="1"/>
          <p:nvPr/>
        </p:nvSpPr>
        <p:spPr>
          <a:xfrm>
            <a:off x="1083733" y="5774267"/>
            <a:ext cx="5418667" cy="369332"/>
          </a:xfrm>
          <a:prstGeom prst="rect">
            <a:avLst/>
          </a:prstGeom>
          <a:noFill/>
        </p:spPr>
        <p:txBody>
          <a:bodyPr wrap="square" rtlCol="0">
            <a:spAutoFit/>
          </a:bodyPr>
          <a:lstStyle/>
          <a:p>
            <a:r>
              <a:rPr lang="en-US" dirty="0" smtClean="0"/>
              <a:t>https://www.nafws.org/</a:t>
            </a:r>
            <a:endParaRPr lang="en-US" dirty="0"/>
          </a:p>
        </p:txBody>
      </p:sp>
    </p:spTree>
    <p:extLst>
      <p:ext uri="{BB962C8B-B14F-4D97-AF65-F5344CB8AC3E}">
        <p14:creationId xmlns:p14="http://schemas.microsoft.com/office/powerpoint/2010/main" val="33235945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82133" y="474133"/>
            <a:ext cx="8534400" cy="769441"/>
          </a:xfrm>
          <a:prstGeom prst="rect">
            <a:avLst/>
          </a:prstGeom>
          <a:noFill/>
        </p:spPr>
        <p:txBody>
          <a:bodyPr wrap="square" rtlCol="0">
            <a:spAutoFit/>
          </a:bodyPr>
          <a:lstStyle/>
          <a:p>
            <a:r>
              <a:rPr lang="en-US" sz="4400" dirty="0" smtClean="0"/>
              <a:t>Flooding Resources</a:t>
            </a:r>
            <a:endParaRPr lang="en-US" sz="4400" dirty="0"/>
          </a:p>
        </p:txBody>
      </p:sp>
      <p:sp>
        <p:nvSpPr>
          <p:cNvPr id="4" name="TextBox 3"/>
          <p:cNvSpPr txBox="1"/>
          <p:nvPr/>
        </p:nvSpPr>
        <p:spPr>
          <a:xfrm>
            <a:off x="711198" y="2048934"/>
            <a:ext cx="10718801" cy="2677656"/>
          </a:xfrm>
          <a:prstGeom prst="rect">
            <a:avLst/>
          </a:prstGeom>
          <a:noFill/>
        </p:spPr>
        <p:txBody>
          <a:bodyPr wrap="square" rtlCol="0">
            <a:spAutoFit/>
          </a:bodyPr>
          <a:lstStyle/>
          <a:p>
            <a:pPr>
              <a:lnSpc>
                <a:spcPct val="150000"/>
              </a:lnSpc>
            </a:pPr>
            <a:r>
              <a:rPr lang="en-US" sz="2800" dirty="0" smtClean="0"/>
              <a:t>•	</a:t>
            </a:r>
            <a:r>
              <a:rPr lang="en-US" sz="2800" dirty="0"/>
              <a:t>Trisha Bower, DEC State of Alaska</a:t>
            </a:r>
          </a:p>
          <a:p>
            <a:pPr>
              <a:lnSpc>
                <a:spcPct val="150000"/>
              </a:lnSpc>
            </a:pPr>
            <a:r>
              <a:rPr lang="en-US" sz="2800" dirty="0" smtClean="0"/>
              <a:t>•</a:t>
            </a:r>
            <a:r>
              <a:rPr lang="en-US" sz="2800" dirty="0"/>
              <a:t>	</a:t>
            </a:r>
            <a:r>
              <a:rPr lang="en-US" sz="2800" dirty="0" smtClean="0"/>
              <a:t>Crane Johnson, NOAA, Alaska Pacific River Forecast Center </a:t>
            </a:r>
          </a:p>
          <a:p>
            <a:pPr>
              <a:lnSpc>
                <a:spcPct val="150000"/>
              </a:lnSpc>
            </a:pPr>
            <a:r>
              <a:rPr lang="en-US" sz="2800" dirty="0" smtClean="0"/>
              <a:t>•</a:t>
            </a:r>
            <a:r>
              <a:rPr lang="en-US" sz="2800" dirty="0"/>
              <a:t>	</a:t>
            </a:r>
            <a:r>
              <a:rPr lang="en-US" sz="2800" dirty="0" smtClean="0"/>
              <a:t>Sarah Reynolds, FEMA</a:t>
            </a:r>
          </a:p>
          <a:p>
            <a:pPr>
              <a:lnSpc>
                <a:spcPct val="150000"/>
              </a:lnSpc>
            </a:pPr>
            <a:r>
              <a:rPr lang="en-US" sz="2800" dirty="0" smtClean="0"/>
              <a:t>•	Red Cross</a:t>
            </a:r>
            <a:endParaRPr lang="en-US" sz="2800" dirty="0"/>
          </a:p>
        </p:txBody>
      </p:sp>
      <p:sp>
        <p:nvSpPr>
          <p:cNvPr id="5" name="Oval 4"/>
          <p:cNvSpPr/>
          <p:nvPr/>
        </p:nvSpPr>
        <p:spPr>
          <a:xfrm>
            <a:off x="5249333" y="4726590"/>
            <a:ext cx="3572934" cy="13546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Q/A</a:t>
            </a:r>
            <a:endParaRPr lang="en-US" sz="3600" dirty="0"/>
          </a:p>
        </p:txBody>
      </p:sp>
    </p:spTree>
    <p:extLst>
      <p:ext uri="{BB962C8B-B14F-4D97-AF65-F5344CB8AC3E}">
        <p14:creationId xmlns:p14="http://schemas.microsoft.com/office/powerpoint/2010/main" val="21342420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83733" y="626533"/>
            <a:ext cx="7772400" cy="707886"/>
          </a:xfrm>
          <a:prstGeom prst="rect">
            <a:avLst/>
          </a:prstGeom>
          <a:noFill/>
        </p:spPr>
        <p:txBody>
          <a:bodyPr wrap="square" rtlCol="0">
            <a:spAutoFit/>
          </a:bodyPr>
          <a:lstStyle/>
          <a:p>
            <a:r>
              <a:rPr lang="en-US" sz="4000" dirty="0" smtClean="0"/>
              <a:t>Wildfire Preparation </a:t>
            </a:r>
            <a:endParaRPr lang="en-US" sz="4000" dirty="0"/>
          </a:p>
        </p:txBody>
      </p:sp>
      <p:sp>
        <p:nvSpPr>
          <p:cNvPr id="3" name="TextBox 2"/>
          <p:cNvSpPr txBox="1"/>
          <p:nvPr/>
        </p:nvSpPr>
        <p:spPr>
          <a:xfrm>
            <a:off x="1354666" y="1676400"/>
            <a:ext cx="8297333" cy="1015663"/>
          </a:xfrm>
          <a:prstGeom prst="rect">
            <a:avLst/>
          </a:prstGeom>
          <a:noFill/>
        </p:spPr>
        <p:txBody>
          <a:bodyPr wrap="square" rtlCol="0">
            <a:spAutoFit/>
          </a:bodyPr>
          <a:lstStyle/>
          <a:p>
            <a:r>
              <a:rPr lang="en-US" sz="2400" dirty="0" smtClean="0"/>
              <a:t>Community Wildfire Defense Grant Program</a:t>
            </a:r>
          </a:p>
          <a:p>
            <a:endParaRPr lang="en-US" dirty="0" smtClean="0"/>
          </a:p>
          <a:p>
            <a:r>
              <a:rPr lang="en-US" dirty="0" smtClean="0"/>
              <a:t>	-Emma Kramer, </a:t>
            </a:r>
            <a:r>
              <a:rPr lang="en-US" sz="1600" dirty="0" smtClean="0"/>
              <a:t>State of Alaska Division of Forestry &amp; Fire Protection</a:t>
            </a:r>
            <a:endParaRPr lang="en-US" dirty="0"/>
          </a:p>
        </p:txBody>
      </p:sp>
      <p:pic>
        <p:nvPicPr>
          <p:cNvPr id="1026" name="Picture 2" descr="A vehicle motorpool with tin buildings and multiple parked vehicles, viewed from an elevated position, through an opening in a heavily wooded forest. The forest ground cover has been burned away leaving only large rocks and ash. The forest continues to the rear of the motorpool, stretching out to the base of a high mountain ridge in the far background.  At the bottom of the image a blue rectangle is shown, overlaid with the United States Department of Agriculture icon, and the United States Department of A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9841" y="3034044"/>
            <a:ext cx="6414559" cy="3367643"/>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4" descr="usfs shiel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Oval 6"/>
          <p:cNvSpPr/>
          <p:nvPr/>
        </p:nvSpPr>
        <p:spPr>
          <a:xfrm>
            <a:off x="6519332" y="4040531"/>
            <a:ext cx="3572934" cy="13546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Q/A</a:t>
            </a:r>
            <a:endParaRPr lang="en-US" sz="3600" dirty="0"/>
          </a:p>
        </p:txBody>
      </p:sp>
    </p:spTree>
    <p:extLst>
      <p:ext uri="{BB962C8B-B14F-4D97-AF65-F5344CB8AC3E}">
        <p14:creationId xmlns:p14="http://schemas.microsoft.com/office/powerpoint/2010/main" val="147485325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1517</TotalTime>
  <Words>179</Words>
  <Application>Microsoft Office PowerPoint</Application>
  <PresentationFormat>Widescreen</PresentationFormat>
  <Paragraphs>46</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Trebuchet MS</vt:lpstr>
      <vt:lpstr>Wingdings 3</vt:lpstr>
      <vt:lpstr>Facet</vt:lpstr>
      <vt:lpstr>IGAP STATE MONTHLY WEBINAR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ANTHC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Salt, Julia A</dc:creator>
  <cp:lastModifiedBy>Salt, Julia A</cp:lastModifiedBy>
  <cp:revision>20</cp:revision>
  <dcterms:created xsi:type="dcterms:W3CDTF">2023-05-16T22:03:10Z</dcterms:created>
  <dcterms:modified xsi:type="dcterms:W3CDTF">2023-05-18T20:11:15Z</dcterms:modified>
</cp:coreProperties>
</file>