
<file path=[Content_Types].xml><?xml version="1.0" encoding="utf-8"?>
<Types xmlns="http://schemas.openxmlformats.org/package/2006/content-types">
  <Default Extension="emf" ContentType="image/x-emf"/>
  <Default Extension="jpeg" ContentType="image/jpeg"/>
  <Default Extension="jpg" ContentType="image/jpg"/>
  <Default Extension="png" ContentType="image/png"/>
  <Default Extension="rels" ContentType="application/vnd.openxmlformats-package.relationships+xml"/>
  <Default Extension="svg" ContentType="image/svg+xml"/>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rts/chart1.xml" ContentType="application/vnd.openxmlformats-officedocument.drawingml.chart+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1.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6.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17.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18.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19.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notesMasterIdLst>
    <p:notesMasterId r:id="rId68"/>
  </p:notesMasterIdLst>
  <p:handoutMasterIdLst>
    <p:handoutMasterId r:id="rId69"/>
  </p:handoutMasterIdLst>
  <p:sldIdLst>
    <p:sldId id="258" r:id="rId2"/>
    <p:sldId id="319" r:id="rId3"/>
    <p:sldId id="259" r:id="rId4"/>
    <p:sldId id="318" r:id="rId5"/>
    <p:sldId id="345" r:id="rId6"/>
    <p:sldId id="317" r:id="rId7"/>
    <p:sldId id="306" r:id="rId8"/>
    <p:sldId id="260" r:id="rId9"/>
    <p:sldId id="320" r:id="rId10"/>
    <p:sldId id="321" r:id="rId11"/>
    <p:sldId id="311" r:id="rId12"/>
    <p:sldId id="315" r:id="rId13"/>
    <p:sldId id="267" r:id="rId14"/>
    <p:sldId id="271" r:id="rId15"/>
    <p:sldId id="269" r:id="rId16"/>
    <p:sldId id="272" r:id="rId17"/>
    <p:sldId id="274" r:id="rId18"/>
    <p:sldId id="316" r:id="rId19"/>
    <p:sldId id="262" r:id="rId20"/>
    <p:sldId id="263" r:id="rId21"/>
    <p:sldId id="325" r:id="rId22"/>
    <p:sldId id="261" r:id="rId23"/>
    <p:sldId id="326" r:id="rId24"/>
    <p:sldId id="327" r:id="rId25"/>
    <p:sldId id="268" r:id="rId26"/>
    <p:sldId id="277" r:id="rId27"/>
    <p:sldId id="328" r:id="rId28"/>
    <p:sldId id="329" r:id="rId29"/>
    <p:sldId id="330" r:id="rId30"/>
    <p:sldId id="331" r:id="rId31"/>
    <p:sldId id="273" r:id="rId32"/>
    <p:sldId id="332" r:id="rId33"/>
    <p:sldId id="333" r:id="rId34"/>
    <p:sldId id="276" r:id="rId35"/>
    <p:sldId id="334" r:id="rId36"/>
    <p:sldId id="335" r:id="rId37"/>
    <p:sldId id="336" r:id="rId38"/>
    <p:sldId id="337" r:id="rId39"/>
    <p:sldId id="338" r:id="rId40"/>
    <p:sldId id="339" r:id="rId41"/>
    <p:sldId id="340" r:id="rId42"/>
    <p:sldId id="341" r:id="rId43"/>
    <p:sldId id="286" r:id="rId44"/>
    <p:sldId id="281" r:id="rId45"/>
    <p:sldId id="282" r:id="rId46"/>
    <p:sldId id="296" r:id="rId47"/>
    <p:sldId id="297" r:id="rId48"/>
    <p:sldId id="342" r:id="rId49"/>
    <p:sldId id="299" r:id="rId50"/>
    <p:sldId id="285" r:id="rId51"/>
    <p:sldId id="290" r:id="rId52"/>
    <p:sldId id="291" r:id="rId53"/>
    <p:sldId id="298" r:id="rId54"/>
    <p:sldId id="283" r:id="rId55"/>
    <p:sldId id="284" r:id="rId56"/>
    <p:sldId id="288" r:id="rId57"/>
    <p:sldId id="292" r:id="rId58"/>
    <p:sldId id="303" r:id="rId59"/>
    <p:sldId id="294" r:id="rId60"/>
    <p:sldId id="293" r:id="rId61"/>
    <p:sldId id="304" r:id="rId62"/>
    <p:sldId id="322" r:id="rId63"/>
    <p:sldId id="323" r:id="rId64"/>
    <p:sldId id="305" r:id="rId65"/>
    <p:sldId id="301" r:id="rId66"/>
    <p:sldId id="346" r:id="rId6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648">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16025"/>
    <a:srgbClr val="F07C1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132" autoAdjust="0"/>
    <p:restoredTop sz="84737" autoAdjust="0"/>
  </p:normalViewPr>
  <p:slideViewPr>
    <p:cSldViewPr>
      <p:cViewPr varScale="1">
        <p:scale>
          <a:sx n="56" d="100"/>
          <a:sy n="56" d="100"/>
        </p:scale>
        <p:origin x="1712" y="56"/>
      </p:cViewPr>
      <p:guideLst>
        <p:guide orient="horz" pos="3648"/>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19472"/>
    </p:cViewPr>
  </p:sorterViewPr>
  <p:notesViewPr>
    <p:cSldViewPr showGuides="1">
      <p:cViewPr varScale="1">
        <p:scale>
          <a:sx n="57" d="100"/>
          <a:sy n="57" d="100"/>
        </p:scale>
        <p:origin x="-2778"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1200"/>
              <a:t>CKD</a:t>
            </a:r>
            <a:r>
              <a:rPr lang="en-US" sz="1200" baseline="0"/>
              <a:t> Screening in Primary Care</a:t>
            </a:r>
            <a:endParaRPr lang="en-US" sz="900" baseline="0"/>
          </a:p>
          <a:p>
            <a:pPr>
              <a:defRPr/>
            </a:pPr>
            <a:r>
              <a:rPr lang="en-US" sz="1100" baseline="0"/>
              <a:t>(% of patients)</a:t>
            </a:r>
            <a:endParaRPr lang="en-US" sz="1100"/>
          </a:p>
        </c:rich>
      </c:tx>
      <c:overlay val="0"/>
    </c:title>
    <c:autoTitleDeleted val="0"/>
    <c:plotArea>
      <c:layout/>
      <c:barChart>
        <c:barDir val="col"/>
        <c:grouping val="clustered"/>
        <c:varyColors val="0"/>
        <c:ser>
          <c:idx val="0"/>
          <c:order val="0"/>
          <c:tx>
            <c:strRef>
              <c:f>Sheet1!$B$1</c:f>
              <c:strCache>
                <c:ptCount val="1"/>
                <c:pt idx="0">
                  <c:v>% of Patients</c:v>
                </c:pt>
              </c:strCache>
            </c:strRef>
          </c:tx>
          <c:invertIfNegative val="0"/>
          <c:cat>
            <c:strRef>
              <c:f>Sheet1!$A$2:$A$4</c:f>
              <c:strCache>
                <c:ptCount val="3"/>
                <c:pt idx="0">
                  <c:v>Not Appropriately Tested</c:v>
                </c:pt>
                <c:pt idx="1">
                  <c:v>Appropriately tested - no diagnosis</c:v>
                </c:pt>
                <c:pt idx="2">
                  <c:v>Appropriately tested - accurate diagnosis</c:v>
                </c:pt>
              </c:strCache>
            </c:strRef>
          </c:cat>
          <c:val>
            <c:numRef>
              <c:f>Sheet1!$B$2:$B$4</c:f>
              <c:numCache>
                <c:formatCode>General</c:formatCode>
                <c:ptCount val="3"/>
                <c:pt idx="0">
                  <c:v>50</c:v>
                </c:pt>
                <c:pt idx="1">
                  <c:v>38</c:v>
                </c:pt>
                <c:pt idx="2">
                  <c:v>12</c:v>
                </c:pt>
              </c:numCache>
            </c:numRef>
          </c:val>
          <c:extLst>
            <c:ext xmlns:c16="http://schemas.microsoft.com/office/drawing/2014/chart" uri="{C3380CC4-5D6E-409C-BE32-E72D297353CC}">
              <c16:uniqueId val="{00000000-2D1A-444C-979F-91DA5E459D4C}"/>
            </c:ext>
          </c:extLst>
        </c:ser>
        <c:dLbls>
          <c:showLegendKey val="0"/>
          <c:showVal val="0"/>
          <c:showCatName val="0"/>
          <c:showSerName val="0"/>
          <c:showPercent val="0"/>
          <c:showBubbleSize val="0"/>
        </c:dLbls>
        <c:gapWidth val="150"/>
        <c:axId val="11074176"/>
        <c:axId val="37749120"/>
      </c:barChart>
      <c:catAx>
        <c:axId val="11074176"/>
        <c:scaling>
          <c:orientation val="minMax"/>
        </c:scaling>
        <c:delete val="0"/>
        <c:axPos val="b"/>
        <c:numFmt formatCode="General" sourceLinked="0"/>
        <c:majorTickMark val="out"/>
        <c:minorTickMark val="none"/>
        <c:tickLblPos val="nextTo"/>
        <c:crossAx val="37749120"/>
        <c:crosses val="autoZero"/>
        <c:auto val="1"/>
        <c:lblAlgn val="ctr"/>
        <c:lblOffset val="100"/>
        <c:noMultiLvlLbl val="0"/>
      </c:catAx>
      <c:valAx>
        <c:axId val="37749120"/>
        <c:scaling>
          <c:orientation val="minMax"/>
        </c:scaling>
        <c:delete val="0"/>
        <c:axPos val="l"/>
        <c:majorGridlines/>
        <c:numFmt formatCode="General" sourceLinked="1"/>
        <c:majorTickMark val="out"/>
        <c:minorTickMark val="none"/>
        <c:tickLblPos val="nextTo"/>
        <c:crossAx val="11074176"/>
        <c:crosses val="autoZero"/>
        <c:crossBetween val="between"/>
      </c:valAx>
    </c:plotArea>
    <c:legend>
      <c:legendPos val="b"/>
      <c:overlay val="0"/>
    </c:legend>
    <c:plotVisOnly val="1"/>
    <c:dispBlanksAs val="gap"/>
    <c:showDLblsOverMax val="0"/>
  </c:chart>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FACCB5B-C56C-498A-A8CC-AA1612A7E91E}"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B500DF46-2A29-4714-AB59-69CD64DB4940}">
      <dgm:prSet/>
      <dgm:spPr/>
      <dgm:t>
        <a:bodyPr/>
        <a:lstStyle/>
        <a:p>
          <a:r>
            <a:rPr lang="en-US"/>
            <a:t>Facilitate timely testing and intervention in patients at-risk for chronic kidney disease (CKD).</a:t>
          </a:r>
        </a:p>
      </dgm:t>
    </dgm:pt>
    <dgm:pt modelId="{8F7156B7-9B26-46AE-9798-0090B14ECC8A}" type="parTrans" cxnId="{2F9B7E6B-CDD4-4811-85CD-7F8737DD7B4C}">
      <dgm:prSet/>
      <dgm:spPr/>
      <dgm:t>
        <a:bodyPr/>
        <a:lstStyle/>
        <a:p>
          <a:endParaRPr lang="en-US"/>
        </a:p>
      </dgm:t>
    </dgm:pt>
    <dgm:pt modelId="{22BE142F-E710-4029-87F9-FB2534087181}" type="sibTrans" cxnId="{2F9B7E6B-CDD4-4811-85CD-7F8737DD7B4C}">
      <dgm:prSet/>
      <dgm:spPr/>
      <dgm:t>
        <a:bodyPr/>
        <a:lstStyle/>
        <a:p>
          <a:endParaRPr lang="en-US"/>
        </a:p>
      </dgm:t>
    </dgm:pt>
    <dgm:pt modelId="{34D8891D-D2AD-4D01-AB82-071284BCB5C8}">
      <dgm:prSet/>
      <dgm:spPr/>
      <dgm:t>
        <a:bodyPr/>
        <a:lstStyle/>
        <a:p>
          <a:r>
            <a:rPr lang="en-US"/>
            <a:t>Apply appropriate clinical measures to manage risk and increase patient safety in CKD.</a:t>
          </a:r>
        </a:p>
      </dgm:t>
    </dgm:pt>
    <dgm:pt modelId="{C8148711-2558-4B01-9636-1783F4C44237}" type="parTrans" cxnId="{3FA1328D-8498-4E29-8AD2-B576A2097D05}">
      <dgm:prSet/>
      <dgm:spPr/>
      <dgm:t>
        <a:bodyPr/>
        <a:lstStyle/>
        <a:p>
          <a:endParaRPr lang="en-US"/>
        </a:p>
      </dgm:t>
    </dgm:pt>
    <dgm:pt modelId="{59A41AE2-AEE9-4AC0-9787-67C460CC67AC}" type="sibTrans" cxnId="{3FA1328D-8498-4E29-8AD2-B576A2097D05}">
      <dgm:prSet/>
      <dgm:spPr/>
      <dgm:t>
        <a:bodyPr/>
        <a:lstStyle/>
        <a:p>
          <a:endParaRPr lang="en-US"/>
        </a:p>
      </dgm:t>
    </dgm:pt>
    <dgm:pt modelId="{FA3070E1-6272-4BAA-A4D0-6C7DCA4FCA7D}">
      <dgm:prSet/>
      <dgm:spPr/>
      <dgm:t>
        <a:bodyPr/>
        <a:lstStyle/>
        <a:p>
          <a:r>
            <a:rPr lang="en-US"/>
            <a:t>Co-manage and refer patients to nephrology specialists, when appropriate, in order to improve outcomes in CKD.</a:t>
          </a:r>
        </a:p>
      </dgm:t>
    </dgm:pt>
    <dgm:pt modelId="{6F5E1D95-A620-44F7-B033-5BE02FE7A98F}" type="parTrans" cxnId="{4852CE9B-21F4-47B2-B8A3-DDE64A3EF8C2}">
      <dgm:prSet/>
      <dgm:spPr/>
      <dgm:t>
        <a:bodyPr/>
        <a:lstStyle/>
        <a:p>
          <a:endParaRPr lang="en-US"/>
        </a:p>
      </dgm:t>
    </dgm:pt>
    <dgm:pt modelId="{6B50692B-718D-420E-9CF3-79D6AC1FDB0C}" type="sibTrans" cxnId="{4852CE9B-21F4-47B2-B8A3-DDE64A3EF8C2}">
      <dgm:prSet/>
      <dgm:spPr/>
      <dgm:t>
        <a:bodyPr/>
        <a:lstStyle/>
        <a:p>
          <a:endParaRPr lang="en-US"/>
        </a:p>
      </dgm:t>
    </dgm:pt>
    <dgm:pt modelId="{507C2ED2-3ADE-4CD6-9A41-110537CA8149}" type="pres">
      <dgm:prSet presAssocID="{8FACCB5B-C56C-498A-A8CC-AA1612A7E91E}" presName="linear" presStyleCnt="0">
        <dgm:presLayoutVars>
          <dgm:animLvl val="lvl"/>
          <dgm:resizeHandles val="exact"/>
        </dgm:presLayoutVars>
      </dgm:prSet>
      <dgm:spPr/>
    </dgm:pt>
    <dgm:pt modelId="{29828C3F-904A-4221-983E-BC370259A72D}" type="pres">
      <dgm:prSet presAssocID="{B500DF46-2A29-4714-AB59-69CD64DB4940}" presName="parentText" presStyleLbl="node1" presStyleIdx="0" presStyleCnt="3">
        <dgm:presLayoutVars>
          <dgm:chMax val="0"/>
          <dgm:bulletEnabled val="1"/>
        </dgm:presLayoutVars>
      </dgm:prSet>
      <dgm:spPr/>
    </dgm:pt>
    <dgm:pt modelId="{87F9E260-4789-4BFF-953E-FEE19BEF5102}" type="pres">
      <dgm:prSet presAssocID="{22BE142F-E710-4029-87F9-FB2534087181}" presName="spacer" presStyleCnt="0"/>
      <dgm:spPr/>
    </dgm:pt>
    <dgm:pt modelId="{1B13593C-9113-469B-9B3E-C392A8C4C98A}" type="pres">
      <dgm:prSet presAssocID="{34D8891D-D2AD-4D01-AB82-071284BCB5C8}" presName="parentText" presStyleLbl="node1" presStyleIdx="1" presStyleCnt="3">
        <dgm:presLayoutVars>
          <dgm:chMax val="0"/>
          <dgm:bulletEnabled val="1"/>
        </dgm:presLayoutVars>
      </dgm:prSet>
      <dgm:spPr/>
    </dgm:pt>
    <dgm:pt modelId="{4EC34A20-1A5B-4A49-8B7B-6ED7254C3E4D}" type="pres">
      <dgm:prSet presAssocID="{59A41AE2-AEE9-4AC0-9787-67C460CC67AC}" presName="spacer" presStyleCnt="0"/>
      <dgm:spPr/>
    </dgm:pt>
    <dgm:pt modelId="{26E5D93F-4AB3-4D69-B157-60F620C6ACDE}" type="pres">
      <dgm:prSet presAssocID="{FA3070E1-6272-4BAA-A4D0-6C7DCA4FCA7D}" presName="parentText" presStyleLbl="node1" presStyleIdx="2" presStyleCnt="3">
        <dgm:presLayoutVars>
          <dgm:chMax val="0"/>
          <dgm:bulletEnabled val="1"/>
        </dgm:presLayoutVars>
      </dgm:prSet>
      <dgm:spPr/>
    </dgm:pt>
  </dgm:ptLst>
  <dgm:cxnLst>
    <dgm:cxn modelId="{6B072038-2659-4693-B4C1-439038CBE052}" type="presOf" srcId="{8FACCB5B-C56C-498A-A8CC-AA1612A7E91E}" destId="{507C2ED2-3ADE-4CD6-9A41-110537CA8149}" srcOrd="0" destOrd="0" presId="urn:microsoft.com/office/officeart/2005/8/layout/vList2"/>
    <dgm:cxn modelId="{261B3844-D50A-4052-A883-F656B5C450E7}" type="presOf" srcId="{B500DF46-2A29-4714-AB59-69CD64DB4940}" destId="{29828C3F-904A-4221-983E-BC370259A72D}" srcOrd="0" destOrd="0" presId="urn:microsoft.com/office/officeart/2005/8/layout/vList2"/>
    <dgm:cxn modelId="{2F9B7E6B-CDD4-4811-85CD-7F8737DD7B4C}" srcId="{8FACCB5B-C56C-498A-A8CC-AA1612A7E91E}" destId="{B500DF46-2A29-4714-AB59-69CD64DB4940}" srcOrd="0" destOrd="0" parTransId="{8F7156B7-9B26-46AE-9798-0090B14ECC8A}" sibTransId="{22BE142F-E710-4029-87F9-FB2534087181}"/>
    <dgm:cxn modelId="{88A0308D-B87A-4975-A0EE-7A1D439E4404}" type="presOf" srcId="{FA3070E1-6272-4BAA-A4D0-6C7DCA4FCA7D}" destId="{26E5D93F-4AB3-4D69-B157-60F620C6ACDE}" srcOrd="0" destOrd="0" presId="urn:microsoft.com/office/officeart/2005/8/layout/vList2"/>
    <dgm:cxn modelId="{3FA1328D-8498-4E29-8AD2-B576A2097D05}" srcId="{8FACCB5B-C56C-498A-A8CC-AA1612A7E91E}" destId="{34D8891D-D2AD-4D01-AB82-071284BCB5C8}" srcOrd="1" destOrd="0" parTransId="{C8148711-2558-4B01-9636-1783F4C44237}" sibTransId="{59A41AE2-AEE9-4AC0-9787-67C460CC67AC}"/>
    <dgm:cxn modelId="{4852CE9B-21F4-47B2-B8A3-DDE64A3EF8C2}" srcId="{8FACCB5B-C56C-498A-A8CC-AA1612A7E91E}" destId="{FA3070E1-6272-4BAA-A4D0-6C7DCA4FCA7D}" srcOrd="2" destOrd="0" parTransId="{6F5E1D95-A620-44F7-B033-5BE02FE7A98F}" sibTransId="{6B50692B-718D-420E-9CF3-79D6AC1FDB0C}"/>
    <dgm:cxn modelId="{A81D58AF-254C-422A-BF37-12F54579375F}" type="presOf" srcId="{34D8891D-D2AD-4D01-AB82-071284BCB5C8}" destId="{1B13593C-9113-469B-9B3E-C392A8C4C98A}" srcOrd="0" destOrd="0" presId="urn:microsoft.com/office/officeart/2005/8/layout/vList2"/>
    <dgm:cxn modelId="{1D3FE51E-E5B5-436C-94FC-E93013E64F9F}" type="presParOf" srcId="{507C2ED2-3ADE-4CD6-9A41-110537CA8149}" destId="{29828C3F-904A-4221-983E-BC370259A72D}" srcOrd="0" destOrd="0" presId="urn:microsoft.com/office/officeart/2005/8/layout/vList2"/>
    <dgm:cxn modelId="{D1C3343A-1C09-46BB-A4A9-E45B9A42AF9A}" type="presParOf" srcId="{507C2ED2-3ADE-4CD6-9A41-110537CA8149}" destId="{87F9E260-4789-4BFF-953E-FEE19BEF5102}" srcOrd="1" destOrd="0" presId="urn:microsoft.com/office/officeart/2005/8/layout/vList2"/>
    <dgm:cxn modelId="{EC13EAC3-8AC2-4A12-AFC4-4ADD22CC2C77}" type="presParOf" srcId="{507C2ED2-3ADE-4CD6-9A41-110537CA8149}" destId="{1B13593C-9113-469B-9B3E-C392A8C4C98A}" srcOrd="2" destOrd="0" presId="urn:microsoft.com/office/officeart/2005/8/layout/vList2"/>
    <dgm:cxn modelId="{1D4995CD-9182-4D01-9486-B47A02414586}" type="presParOf" srcId="{507C2ED2-3ADE-4CD6-9A41-110537CA8149}" destId="{4EC34A20-1A5B-4A49-8B7B-6ED7254C3E4D}" srcOrd="3" destOrd="0" presId="urn:microsoft.com/office/officeart/2005/8/layout/vList2"/>
    <dgm:cxn modelId="{14CCD019-ED49-469E-A670-461245D59880}" type="presParOf" srcId="{507C2ED2-3ADE-4CD6-9A41-110537CA8149}" destId="{26E5D93F-4AB3-4D69-B157-60F620C6ACDE}"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E85AF97C-FF08-4B52-AAFF-B6CEA0E8987F}" type="doc">
      <dgm:prSet loTypeId="urn:microsoft.com/office/officeart/2016/7/layout/VerticalHollowActionList" loCatId="List" qsTypeId="urn:microsoft.com/office/officeart/2005/8/quickstyle/simple1" qsCatId="simple" csTypeId="urn:microsoft.com/office/officeart/2005/8/colors/colorful1" csCatId="colorful"/>
      <dgm:spPr/>
      <dgm:t>
        <a:bodyPr/>
        <a:lstStyle/>
        <a:p>
          <a:endParaRPr lang="en-US"/>
        </a:p>
      </dgm:t>
    </dgm:pt>
    <dgm:pt modelId="{18A03681-DAEB-4E1F-A288-EFEFDD73AB5D}">
      <dgm:prSet/>
      <dgm:spPr/>
      <dgm:t>
        <a:bodyPr/>
        <a:lstStyle/>
        <a:p>
          <a:r>
            <a:rPr lang="en-US"/>
            <a:t>Recognize and test</a:t>
          </a:r>
        </a:p>
      </dgm:t>
    </dgm:pt>
    <dgm:pt modelId="{15993F4F-A7E8-4876-BCE8-66E04E403C48}" type="parTrans" cxnId="{CD59A8C0-A1B3-428B-A0FD-704F56AC820D}">
      <dgm:prSet/>
      <dgm:spPr/>
      <dgm:t>
        <a:bodyPr/>
        <a:lstStyle/>
        <a:p>
          <a:endParaRPr lang="en-US"/>
        </a:p>
      </dgm:t>
    </dgm:pt>
    <dgm:pt modelId="{437281D7-E05E-4A60-90BF-BAF420B44184}" type="sibTrans" cxnId="{CD59A8C0-A1B3-428B-A0FD-704F56AC820D}">
      <dgm:prSet/>
      <dgm:spPr/>
      <dgm:t>
        <a:bodyPr/>
        <a:lstStyle/>
        <a:p>
          <a:endParaRPr lang="en-US"/>
        </a:p>
      </dgm:t>
    </dgm:pt>
    <dgm:pt modelId="{4E7E3EB7-B9D8-459A-A597-B518A8721FD7}">
      <dgm:prSet/>
      <dgm:spPr/>
      <dgm:t>
        <a:bodyPr/>
        <a:lstStyle/>
        <a:p>
          <a:r>
            <a:rPr lang="en-US"/>
            <a:t>Recognize and test at-risk patients </a:t>
          </a:r>
        </a:p>
      </dgm:t>
    </dgm:pt>
    <dgm:pt modelId="{F4D46EF7-9F98-4F6D-A65D-3C3F9DF91213}" type="parTrans" cxnId="{5153CFD9-CA28-46FD-8D0A-FA3A6583BD6D}">
      <dgm:prSet/>
      <dgm:spPr/>
      <dgm:t>
        <a:bodyPr/>
        <a:lstStyle/>
        <a:p>
          <a:endParaRPr lang="en-US"/>
        </a:p>
      </dgm:t>
    </dgm:pt>
    <dgm:pt modelId="{BB8D3D77-2FE1-4FB0-9280-6E01D823C0E7}" type="sibTrans" cxnId="{5153CFD9-CA28-46FD-8D0A-FA3A6583BD6D}">
      <dgm:prSet/>
      <dgm:spPr/>
      <dgm:t>
        <a:bodyPr/>
        <a:lstStyle/>
        <a:p>
          <a:endParaRPr lang="en-US"/>
        </a:p>
      </dgm:t>
    </dgm:pt>
    <dgm:pt modelId="{1440E87C-8BDA-4B60-A4F9-B1FDC28E38AA}">
      <dgm:prSet/>
      <dgm:spPr/>
      <dgm:t>
        <a:bodyPr/>
        <a:lstStyle/>
        <a:p>
          <a:r>
            <a:rPr lang="en-US"/>
            <a:t>Educate</a:t>
          </a:r>
        </a:p>
      </dgm:t>
    </dgm:pt>
    <dgm:pt modelId="{A2A7AC46-827D-4F69-9300-E15A5180F9D3}" type="parTrans" cxnId="{2109D804-7A8A-40D4-B220-CD2E684B2D03}">
      <dgm:prSet/>
      <dgm:spPr/>
      <dgm:t>
        <a:bodyPr/>
        <a:lstStyle/>
        <a:p>
          <a:endParaRPr lang="en-US"/>
        </a:p>
      </dgm:t>
    </dgm:pt>
    <dgm:pt modelId="{4A16E6C1-F165-4755-A5D2-DDD0A3C1CAC4}" type="sibTrans" cxnId="{2109D804-7A8A-40D4-B220-CD2E684B2D03}">
      <dgm:prSet/>
      <dgm:spPr/>
      <dgm:t>
        <a:bodyPr/>
        <a:lstStyle/>
        <a:p>
          <a:endParaRPr lang="en-US"/>
        </a:p>
      </dgm:t>
    </dgm:pt>
    <dgm:pt modelId="{69EF3E57-66AC-4094-A25F-E3744E4AAD34}">
      <dgm:prSet/>
      <dgm:spPr/>
      <dgm:t>
        <a:bodyPr/>
        <a:lstStyle/>
        <a:p>
          <a:r>
            <a:rPr lang="en-US"/>
            <a:t>Educate patients about CKD and treatment</a:t>
          </a:r>
        </a:p>
      </dgm:t>
    </dgm:pt>
    <dgm:pt modelId="{637B5419-CC91-43F4-AC62-2CFB1182745F}" type="parTrans" cxnId="{5A080B9B-3F81-45FE-9A71-C51CA822C6A7}">
      <dgm:prSet/>
      <dgm:spPr/>
      <dgm:t>
        <a:bodyPr/>
        <a:lstStyle/>
        <a:p>
          <a:endParaRPr lang="en-US"/>
        </a:p>
      </dgm:t>
    </dgm:pt>
    <dgm:pt modelId="{C3F4C568-D821-4AAD-8EFE-49C10C1D6D9C}" type="sibTrans" cxnId="{5A080B9B-3F81-45FE-9A71-C51CA822C6A7}">
      <dgm:prSet/>
      <dgm:spPr/>
      <dgm:t>
        <a:bodyPr/>
        <a:lstStyle/>
        <a:p>
          <a:endParaRPr lang="en-US"/>
        </a:p>
      </dgm:t>
    </dgm:pt>
    <dgm:pt modelId="{BE66C0D6-0629-4706-AD35-A00CB61EC786}">
      <dgm:prSet/>
      <dgm:spPr/>
      <dgm:t>
        <a:bodyPr/>
        <a:lstStyle/>
        <a:p>
          <a:r>
            <a:rPr lang="en-US"/>
            <a:t>Manage</a:t>
          </a:r>
        </a:p>
      </dgm:t>
    </dgm:pt>
    <dgm:pt modelId="{88D352BA-3337-45FF-A9E9-6FA2AFA5D5AE}" type="parTrans" cxnId="{46E33D1D-5017-4362-A978-5DCBDFF8BABD}">
      <dgm:prSet/>
      <dgm:spPr/>
      <dgm:t>
        <a:bodyPr/>
        <a:lstStyle/>
        <a:p>
          <a:endParaRPr lang="en-US"/>
        </a:p>
      </dgm:t>
    </dgm:pt>
    <dgm:pt modelId="{A1B78D03-DA13-407B-9883-7FC3EB3305D1}" type="sibTrans" cxnId="{46E33D1D-5017-4362-A978-5DCBDFF8BABD}">
      <dgm:prSet/>
      <dgm:spPr/>
      <dgm:t>
        <a:bodyPr/>
        <a:lstStyle/>
        <a:p>
          <a:endParaRPr lang="en-US"/>
        </a:p>
      </dgm:t>
    </dgm:pt>
    <dgm:pt modelId="{B0FC96C7-1EDA-4EBA-8114-B83292D55267}">
      <dgm:prSet/>
      <dgm:spPr/>
      <dgm:t>
        <a:bodyPr/>
        <a:lstStyle/>
        <a:p>
          <a:r>
            <a:rPr lang="en-US"/>
            <a:t>Manage blood pressure and diabetes</a:t>
          </a:r>
        </a:p>
      </dgm:t>
    </dgm:pt>
    <dgm:pt modelId="{22ED416D-B145-4864-AFE6-0B8C89582E57}" type="parTrans" cxnId="{860E013A-0168-4047-8F53-8BA078015DC8}">
      <dgm:prSet/>
      <dgm:spPr/>
      <dgm:t>
        <a:bodyPr/>
        <a:lstStyle/>
        <a:p>
          <a:endParaRPr lang="en-US"/>
        </a:p>
      </dgm:t>
    </dgm:pt>
    <dgm:pt modelId="{586B576B-753E-49AB-9373-67B2E84F3A12}" type="sibTrans" cxnId="{860E013A-0168-4047-8F53-8BA078015DC8}">
      <dgm:prSet/>
      <dgm:spPr/>
      <dgm:t>
        <a:bodyPr/>
        <a:lstStyle/>
        <a:p>
          <a:endParaRPr lang="en-US"/>
        </a:p>
      </dgm:t>
    </dgm:pt>
    <dgm:pt modelId="{B989842A-B0CB-4158-98D3-B485555B45A2}">
      <dgm:prSet/>
      <dgm:spPr/>
      <dgm:t>
        <a:bodyPr/>
        <a:lstStyle/>
        <a:p>
          <a:r>
            <a:rPr lang="en-US"/>
            <a:t>Address</a:t>
          </a:r>
        </a:p>
      </dgm:t>
    </dgm:pt>
    <dgm:pt modelId="{D135D462-D57B-4551-9C05-EB589EA428D8}" type="parTrans" cxnId="{FB922512-9FFD-4C92-A822-01FDF916EB81}">
      <dgm:prSet/>
      <dgm:spPr/>
      <dgm:t>
        <a:bodyPr/>
        <a:lstStyle/>
        <a:p>
          <a:endParaRPr lang="en-US"/>
        </a:p>
      </dgm:t>
    </dgm:pt>
    <dgm:pt modelId="{FF1A5368-9077-4637-872E-58D84D6251D2}" type="sibTrans" cxnId="{FB922512-9FFD-4C92-A822-01FDF916EB81}">
      <dgm:prSet/>
      <dgm:spPr/>
      <dgm:t>
        <a:bodyPr/>
        <a:lstStyle/>
        <a:p>
          <a:endParaRPr lang="en-US"/>
        </a:p>
      </dgm:t>
    </dgm:pt>
    <dgm:pt modelId="{0CC202F1-33CF-4465-AD17-B07BE5EB2260}">
      <dgm:prSet/>
      <dgm:spPr/>
      <dgm:t>
        <a:bodyPr/>
        <a:lstStyle/>
        <a:p>
          <a:r>
            <a:rPr lang="en-US"/>
            <a:t>Address other CVD risk factors  </a:t>
          </a:r>
        </a:p>
      </dgm:t>
    </dgm:pt>
    <dgm:pt modelId="{6AA11560-5855-4E31-BE2D-D04B65F16811}" type="parTrans" cxnId="{3B3BCAD4-8528-4C53-91D2-880343CDE8E5}">
      <dgm:prSet/>
      <dgm:spPr/>
      <dgm:t>
        <a:bodyPr/>
        <a:lstStyle/>
        <a:p>
          <a:endParaRPr lang="en-US"/>
        </a:p>
      </dgm:t>
    </dgm:pt>
    <dgm:pt modelId="{5E2F46CA-EA57-44F9-8434-8AD351837206}" type="sibTrans" cxnId="{3B3BCAD4-8528-4C53-91D2-880343CDE8E5}">
      <dgm:prSet/>
      <dgm:spPr/>
      <dgm:t>
        <a:bodyPr/>
        <a:lstStyle/>
        <a:p>
          <a:endParaRPr lang="en-US"/>
        </a:p>
      </dgm:t>
    </dgm:pt>
    <dgm:pt modelId="{E9E7B1D0-16AD-470D-9EB2-F31691BE828F}">
      <dgm:prSet/>
      <dgm:spPr/>
      <dgm:t>
        <a:bodyPr/>
        <a:lstStyle/>
        <a:p>
          <a:r>
            <a:rPr lang="en-US"/>
            <a:t>Monitor</a:t>
          </a:r>
        </a:p>
      </dgm:t>
    </dgm:pt>
    <dgm:pt modelId="{C3F7F00B-3DFC-406B-9AA3-07972F823A9C}" type="parTrans" cxnId="{3211D507-D678-4293-B2FA-854A72541778}">
      <dgm:prSet/>
      <dgm:spPr/>
      <dgm:t>
        <a:bodyPr/>
        <a:lstStyle/>
        <a:p>
          <a:endParaRPr lang="en-US"/>
        </a:p>
      </dgm:t>
    </dgm:pt>
    <dgm:pt modelId="{E1E9A9FA-E66C-463B-B8E5-7C8745B8C1DE}" type="sibTrans" cxnId="{3211D507-D678-4293-B2FA-854A72541778}">
      <dgm:prSet/>
      <dgm:spPr/>
      <dgm:t>
        <a:bodyPr/>
        <a:lstStyle/>
        <a:p>
          <a:endParaRPr lang="en-US"/>
        </a:p>
      </dgm:t>
    </dgm:pt>
    <dgm:pt modelId="{3F3D1C5C-07CC-4A3E-8170-B4E14532B4E5}">
      <dgm:prSet/>
      <dgm:spPr/>
      <dgm:t>
        <a:bodyPr/>
        <a:lstStyle/>
        <a:p>
          <a:r>
            <a:rPr lang="en-US"/>
            <a:t>Monitor eGFR and ACR (encourage labs to report these tests)</a:t>
          </a:r>
        </a:p>
      </dgm:t>
    </dgm:pt>
    <dgm:pt modelId="{70A5F285-EF03-456D-A868-21DC2460BCC2}" type="parTrans" cxnId="{1C5E0D0B-535A-496A-A86C-A014457FF459}">
      <dgm:prSet/>
      <dgm:spPr/>
      <dgm:t>
        <a:bodyPr/>
        <a:lstStyle/>
        <a:p>
          <a:endParaRPr lang="en-US"/>
        </a:p>
      </dgm:t>
    </dgm:pt>
    <dgm:pt modelId="{0D6BFF07-9465-4759-88DB-8335322CD885}" type="sibTrans" cxnId="{1C5E0D0B-535A-496A-A86C-A014457FF459}">
      <dgm:prSet/>
      <dgm:spPr/>
      <dgm:t>
        <a:bodyPr/>
        <a:lstStyle/>
        <a:p>
          <a:endParaRPr lang="en-US"/>
        </a:p>
      </dgm:t>
    </dgm:pt>
    <dgm:pt modelId="{69507EDA-525A-4F7D-B1C5-EBC5D4A79599}" type="pres">
      <dgm:prSet presAssocID="{E85AF97C-FF08-4B52-AAFF-B6CEA0E8987F}" presName="Name0" presStyleCnt="0">
        <dgm:presLayoutVars>
          <dgm:dir/>
          <dgm:animLvl val="lvl"/>
          <dgm:resizeHandles val="exact"/>
        </dgm:presLayoutVars>
      </dgm:prSet>
      <dgm:spPr/>
    </dgm:pt>
    <dgm:pt modelId="{064A5061-1544-4779-BA2F-71AF16D40BE1}" type="pres">
      <dgm:prSet presAssocID="{18A03681-DAEB-4E1F-A288-EFEFDD73AB5D}" presName="linNode" presStyleCnt="0"/>
      <dgm:spPr/>
    </dgm:pt>
    <dgm:pt modelId="{E4AE82C7-A32A-4DD3-B698-72EED4C28F94}" type="pres">
      <dgm:prSet presAssocID="{18A03681-DAEB-4E1F-A288-EFEFDD73AB5D}" presName="parentText" presStyleLbl="solidFgAcc1" presStyleIdx="0" presStyleCnt="5">
        <dgm:presLayoutVars>
          <dgm:chMax val="1"/>
          <dgm:bulletEnabled/>
        </dgm:presLayoutVars>
      </dgm:prSet>
      <dgm:spPr/>
    </dgm:pt>
    <dgm:pt modelId="{253E5BC8-0579-4389-92E2-F3181AF147D8}" type="pres">
      <dgm:prSet presAssocID="{18A03681-DAEB-4E1F-A288-EFEFDD73AB5D}" presName="descendantText" presStyleLbl="alignNode1" presStyleIdx="0" presStyleCnt="5">
        <dgm:presLayoutVars>
          <dgm:bulletEnabled/>
        </dgm:presLayoutVars>
      </dgm:prSet>
      <dgm:spPr/>
    </dgm:pt>
    <dgm:pt modelId="{38C6B113-BD13-4557-A8E3-6A525F36B000}" type="pres">
      <dgm:prSet presAssocID="{437281D7-E05E-4A60-90BF-BAF420B44184}" presName="sp" presStyleCnt="0"/>
      <dgm:spPr/>
    </dgm:pt>
    <dgm:pt modelId="{BE1456E0-93E3-4A9D-B240-C0B5F7DA899E}" type="pres">
      <dgm:prSet presAssocID="{1440E87C-8BDA-4B60-A4F9-B1FDC28E38AA}" presName="linNode" presStyleCnt="0"/>
      <dgm:spPr/>
    </dgm:pt>
    <dgm:pt modelId="{8D5935AE-22DD-496D-9B3E-F06C2B5CB19A}" type="pres">
      <dgm:prSet presAssocID="{1440E87C-8BDA-4B60-A4F9-B1FDC28E38AA}" presName="parentText" presStyleLbl="solidFgAcc1" presStyleIdx="1" presStyleCnt="5">
        <dgm:presLayoutVars>
          <dgm:chMax val="1"/>
          <dgm:bulletEnabled/>
        </dgm:presLayoutVars>
      </dgm:prSet>
      <dgm:spPr/>
    </dgm:pt>
    <dgm:pt modelId="{EAC759BC-F877-4656-820A-6596A0ED8D45}" type="pres">
      <dgm:prSet presAssocID="{1440E87C-8BDA-4B60-A4F9-B1FDC28E38AA}" presName="descendantText" presStyleLbl="alignNode1" presStyleIdx="1" presStyleCnt="5">
        <dgm:presLayoutVars>
          <dgm:bulletEnabled/>
        </dgm:presLayoutVars>
      </dgm:prSet>
      <dgm:spPr/>
    </dgm:pt>
    <dgm:pt modelId="{2BFC7548-4F4B-42D1-BD87-8CC996BF01C1}" type="pres">
      <dgm:prSet presAssocID="{4A16E6C1-F165-4755-A5D2-DDD0A3C1CAC4}" presName="sp" presStyleCnt="0"/>
      <dgm:spPr/>
    </dgm:pt>
    <dgm:pt modelId="{2E86C5E3-54B8-4D26-A6E0-0CC6B8A54393}" type="pres">
      <dgm:prSet presAssocID="{BE66C0D6-0629-4706-AD35-A00CB61EC786}" presName="linNode" presStyleCnt="0"/>
      <dgm:spPr/>
    </dgm:pt>
    <dgm:pt modelId="{A8923EFD-6758-475B-8794-9AA3F0D14559}" type="pres">
      <dgm:prSet presAssocID="{BE66C0D6-0629-4706-AD35-A00CB61EC786}" presName="parentText" presStyleLbl="solidFgAcc1" presStyleIdx="2" presStyleCnt="5">
        <dgm:presLayoutVars>
          <dgm:chMax val="1"/>
          <dgm:bulletEnabled/>
        </dgm:presLayoutVars>
      </dgm:prSet>
      <dgm:spPr/>
    </dgm:pt>
    <dgm:pt modelId="{E5355299-8945-4BBD-9B3A-0BC9C2229BD9}" type="pres">
      <dgm:prSet presAssocID="{BE66C0D6-0629-4706-AD35-A00CB61EC786}" presName="descendantText" presStyleLbl="alignNode1" presStyleIdx="2" presStyleCnt="5">
        <dgm:presLayoutVars>
          <dgm:bulletEnabled/>
        </dgm:presLayoutVars>
      </dgm:prSet>
      <dgm:spPr/>
    </dgm:pt>
    <dgm:pt modelId="{6D782B07-EE5A-48BF-8DF5-8BA2B5AD93CD}" type="pres">
      <dgm:prSet presAssocID="{A1B78D03-DA13-407B-9883-7FC3EB3305D1}" presName="sp" presStyleCnt="0"/>
      <dgm:spPr/>
    </dgm:pt>
    <dgm:pt modelId="{65411257-4245-43C2-9BB2-196F65C1E510}" type="pres">
      <dgm:prSet presAssocID="{B989842A-B0CB-4158-98D3-B485555B45A2}" presName="linNode" presStyleCnt="0"/>
      <dgm:spPr/>
    </dgm:pt>
    <dgm:pt modelId="{A7B0FD2C-62C1-40A2-8350-8D1E22B04DE2}" type="pres">
      <dgm:prSet presAssocID="{B989842A-B0CB-4158-98D3-B485555B45A2}" presName="parentText" presStyleLbl="solidFgAcc1" presStyleIdx="3" presStyleCnt="5">
        <dgm:presLayoutVars>
          <dgm:chMax val="1"/>
          <dgm:bulletEnabled/>
        </dgm:presLayoutVars>
      </dgm:prSet>
      <dgm:spPr/>
    </dgm:pt>
    <dgm:pt modelId="{7D53C82C-BC72-447F-90F8-2FA495CDFB75}" type="pres">
      <dgm:prSet presAssocID="{B989842A-B0CB-4158-98D3-B485555B45A2}" presName="descendantText" presStyleLbl="alignNode1" presStyleIdx="3" presStyleCnt="5">
        <dgm:presLayoutVars>
          <dgm:bulletEnabled/>
        </dgm:presLayoutVars>
      </dgm:prSet>
      <dgm:spPr/>
    </dgm:pt>
    <dgm:pt modelId="{59A9803A-52D1-48ED-A4EF-2A2ADAA3267C}" type="pres">
      <dgm:prSet presAssocID="{FF1A5368-9077-4637-872E-58D84D6251D2}" presName="sp" presStyleCnt="0"/>
      <dgm:spPr/>
    </dgm:pt>
    <dgm:pt modelId="{5AC65DFF-8CA0-442E-8193-CDA4771AB101}" type="pres">
      <dgm:prSet presAssocID="{E9E7B1D0-16AD-470D-9EB2-F31691BE828F}" presName="linNode" presStyleCnt="0"/>
      <dgm:spPr/>
    </dgm:pt>
    <dgm:pt modelId="{E8B216ED-DD19-436F-89A2-7FA9ACE5C45F}" type="pres">
      <dgm:prSet presAssocID="{E9E7B1D0-16AD-470D-9EB2-F31691BE828F}" presName="parentText" presStyleLbl="solidFgAcc1" presStyleIdx="4" presStyleCnt="5">
        <dgm:presLayoutVars>
          <dgm:chMax val="1"/>
          <dgm:bulletEnabled/>
        </dgm:presLayoutVars>
      </dgm:prSet>
      <dgm:spPr/>
    </dgm:pt>
    <dgm:pt modelId="{47397A91-09EC-49FA-9B70-9B501D53516C}" type="pres">
      <dgm:prSet presAssocID="{E9E7B1D0-16AD-470D-9EB2-F31691BE828F}" presName="descendantText" presStyleLbl="alignNode1" presStyleIdx="4" presStyleCnt="5">
        <dgm:presLayoutVars>
          <dgm:bulletEnabled/>
        </dgm:presLayoutVars>
      </dgm:prSet>
      <dgm:spPr/>
    </dgm:pt>
  </dgm:ptLst>
  <dgm:cxnLst>
    <dgm:cxn modelId="{2109D804-7A8A-40D4-B220-CD2E684B2D03}" srcId="{E85AF97C-FF08-4B52-AAFF-B6CEA0E8987F}" destId="{1440E87C-8BDA-4B60-A4F9-B1FDC28E38AA}" srcOrd="1" destOrd="0" parTransId="{A2A7AC46-827D-4F69-9300-E15A5180F9D3}" sibTransId="{4A16E6C1-F165-4755-A5D2-DDD0A3C1CAC4}"/>
    <dgm:cxn modelId="{3211D507-D678-4293-B2FA-854A72541778}" srcId="{E85AF97C-FF08-4B52-AAFF-B6CEA0E8987F}" destId="{E9E7B1D0-16AD-470D-9EB2-F31691BE828F}" srcOrd="4" destOrd="0" parTransId="{C3F7F00B-3DFC-406B-9AA3-07972F823A9C}" sibTransId="{E1E9A9FA-E66C-463B-B8E5-7C8745B8C1DE}"/>
    <dgm:cxn modelId="{1C5E0D0B-535A-496A-A86C-A014457FF459}" srcId="{E9E7B1D0-16AD-470D-9EB2-F31691BE828F}" destId="{3F3D1C5C-07CC-4A3E-8170-B4E14532B4E5}" srcOrd="0" destOrd="0" parTransId="{70A5F285-EF03-456D-A868-21DC2460BCC2}" sibTransId="{0D6BFF07-9465-4759-88DB-8335322CD885}"/>
    <dgm:cxn modelId="{47E77210-B437-4C98-A69C-1769EE6C6E8E}" type="presOf" srcId="{1440E87C-8BDA-4B60-A4F9-B1FDC28E38AA}" destId="{8D5935AE-22DD-496D-9B3E-F06C2B5CB19A}" srcOrd="0" destOrd="0" presId="urn:microsoft.com/office/officeart/2016/7/layout/VerticalHollowActionList"/>
    <dgm:cxn modelId="{FB922512-9FFD-4C92-A822-01FDF916EB81}" srcId="{E85AF97C-FF08-4B52-AAFF-B6CEA0E8987F}" destId="{B989842A-B0CB-4158-98D3-B485555B45A2}" srcOrd="3" destOrd="0" parTransId="{D135D462-D57B-4551-9C05-EB589EA428D8}" sibTransId="{FF1A5368-9077-4637-872E-58D84D6251D2}"/>
    <dgm:cxn modelId="{46E33D1D-5017-4362-A978-5DCBDFF8BABD}" srcId="{E85AF97C-FF08-4B52-AAFF-B6CEA0E8987F}" destId="{BE66C0D6-0629-4706-AD35-A00CB61EC786}" srcOrd="2" destOrd="0" parTransId="{88D352BA-3337-45FF-A9E9-6FA2AFA5D5AE}" sibTransId="{A1B78D03-DA13-407B-9883-7FC3EB3305D1}"/>
    <dgm:cxn modelId="{860E013A-0168-4047-8F53-8BA078015DC8}" srcId="{BE66C0D6-0629-4706-AD35-A00CB61EC786}" destId="{B0FC96C7-1EDA-4EBA-8114-B83292D55267}" srcOrd="0" destOrd="0" parTransId="{22ED416D-B145-4864-AFE6-0B8C89582E57}" sibTransId="{586B576B-753E-49AB-9373-67B2E84F3A12}"/>
    <dgm:cxn modelId="{5AE4DA52-7A92-49D8-9681-8F2E4023A8A3}" type="presOf" srcId="{BE66C0D6-0629-4706-AD35-A00CB61EC786}" destId="{A8923EFD-6758-475B-8794-9AA3F0D14559}" srcOrd="0" destOrd="0" presId="urn:microsoft.com/office/officeart/2016/7/layout/VerticalHollowActionList"/>
    <dgm:cxn modelId="{E7AE5673-16BE-4A9C-B17E-06DEAC5BD621}" type="presOf" srcId="{18A03681-DAEB-4E1F-A288-EFEFDD73AB5D}" destId="{E4AE82C7-A32A-4DD3-B698-72EED4C28F94}" srcOrd="0" destOrd="0" presId="urn:microsoft.com/office/officeart/2016/7/layout/VerticalHollowActionList"/>
    <dgm:cxn modelId="{08BEB455-FD28-48EF-99A2-303F773020A8}" type="presOf" srcId="{B989842A-B0CB-4158-98D3-B485555B45A2}" destId="{A7B0FD2C-62C1-40A2-8350-8D1E22B04DE2}" srcOrd="0" destOrd="0" presId="urn:microsoft.com/office/officeart/2016/7/layout/VerticalHollowActionList"/>
    <dgm:cxn modelId="{65E6C35A-5ED4-4DDC-AFA3-4B8D9A436000}" type="presOf" srcId="{3F3D1C5C-07CC-4A3E-8170-B4E14532B4E5}" destId="{47397A91-09EC-49FA-9B70-9B501D53516C}" srcOrd="0" destOrd="0" presId="urn:microsoft.com/office/officeart/2016/7/layout/VerticalHollowActionList"/>
    <dgm:cxn modelId="{0A967B7E-799E-4362-AA11-127181BEEB2F}" type="presOf" srcId="{0CC202F1-33CF-4465-AD17-B07BE5EB2260}" destId="{7D53C82C-BC72-447F-90F8-2FA495CDFB75}" srcOrd="0" destOrd="0" presId="urn:microsoft.com/office/officeart/2016/7/layout/VerticalHollowActionList"/>
    <dgm:cxn modelId="{A212FB85-3E3B-45F3-A095-08599E78E647}" type="presOf" srcId="{69EF3E57-66AC-4094-A25F-E3744E4AAD34}" destId="{EAC759BC-F877-4656-820A-6596A0ED8D45}" srcOrd="0" destOrd="0" presId="urn:microsoft.com/office/officeart/2016/7/layout/VerticalHollowActionList"/>
    <dgm:cxn modelId="{5A080B9B-3F81-45FE-9A71-C51CA822C6A7}" srcId="{1440E87C-8BDA-4B60-A4F9-B1FDC28E38AA}" destId="{69EF3E57-66AC-4094-A25F-E3744E4AAD34}" srcOrd="0" destOrd="0" parTransId="{637B5419-CC91-43F4-AC62-2CFB1182745F}" sibTransId="{C3F4C568-D821-4AAD-8EFE-49C10C1D6D9C}"/>
    <dgm:cxn modelId="{EAD75CA6-5192-4DD5-947B-CCD116820E15}" type="presOf" srcId="{4E7E3EB7-B9D8-459A-A597-B518A8721FD7}" destId="{253E5BC8-0579-4389-92E2-F3181AF147D8}" srcOrd="0" destOrd="0" presId="urn:microsoft.com/office/officeart/2016/7/layout/VerticalHollowActionList"/>
    <dgm:cxn modelId="{20183DB1-6720-425F-8BFF-6005DFE22114}" type="presOf" srcId="{E85AF97C-FF08-4B52-AAFF-B6CEA0E8987F}" destId="{69507EDA-525A-4F7D-B1C5-EBC5D4A79599}" srcOrd="0" destOrd="0" presId="urn:microsoft.com/office/officeart/2016/7/layout/VerticalHollowActionList"/>
    <dgm:cxn modelId="{7533C3B9-D089-4B24-BBAD-82E36207AF34}" type="presOf" srcId="{B0FC96C7-1EDA-4EBA-8114-B83292D55267}" destId="{E5355299-8945-4BBD-9B3A-0BC9C2229BD9}" srcOrd="0" destOrd="0" presId="urn:microsoft.com/office/officeart/2016/7/layout/VerticalHollowActionList"/>
    <dgm:cxn modelId="{CD59A8C0-A1B3-428B-A0FD-704F56AC820D}" srcId="{E85AF97C-FF08-4B52-AAFF-B6CEA0E8987F}" destId="{18A03681-DAEB-4E1F-A288-EFEFDD73AB5D}" srcOrd="0" destOrd="0" parTransId="{15993F4F-A7E8-4876-BCE8-66E04E403C48}" sibTransId="{437281D7-E05E-4A60-90BF-BAF420B44184}"/>
    <dgm:cxn modelId="{3B3BCAD4-8528-4C53-91D2-880343CDE8E5}" srcId="{B989842A-B0CB-4158-98D3-B485555B45A2}" destId="{0CC202F1-33CF-4465-AD17-B07BE5EB2260}" srcOrd="0" destOrd="0" parTransId="{6AA11560-5855-4E31-BE2D-D04B65F16811}" sibTransId="{5E2F46CA-EA57-44F9-8434-8AD351837206}"/>
    <dgm:cxn modelId="{5153CFD9-CA28-46FD-8D0A-FA3A6583BD6D}" srcId="{18A03681-DAEB-4E1F-A288-EFEFDD73AB5D}" destId="{4E7E3EB7-B9D8-459A-A597-B518A8721FD7}" srcOrd="0" destOrd="0" parTransId="{F4D46EF7-9F98-4F6D-A65D-3C3F9DF91213}" sibTransId="{BB8D3D77-2FE1-4FB0-9280-6E01D823C0E7}"/>
    <dgm:cxn modelId="{72B66FEA-C1BC-4BDC-8EF5-F9E7B4F27C71}" type="presOf" srcId="{E9E7B1D0-16AD-470D-9EB2-F31691BE828F}" destId="{E8B216ED-DD19-436F-89A2-7FA9ACE5C45F}" srcOrd="0" destOrd="0" presId="urn:microsoft.com/office/officeart/2016/7/layout/VerticalHollowActionList"/>
    <dgm:cxn modelId="{632EE717-58E4-46EE-8B84-760E3C3D78EB}" type="presParOf" srcId="{69507EDA-525A-4F7D-B1C5-EBC5D4A79599}" destId="{064A5061-1544-4779-BA2F-71AF16D40BE1}" srcOrd="0" destOrd="0" presId="urn:microsoft.com/office/officeart/2016/7/layout/VerticalHollowActionList"/>
    <dgm:cxn modelId="{9C8BD62C-B00B-4447-9715-083343051329}" type="presParOf" srcId="{064A5061-1544-4779-BA2F-71AF16D40BE1}" destId="{E4AE82C7-A32A-4DD3-B698-72EED4C28F94}" srcOrd="0" destOrd="0" presId="urn:microsoft.com/office/officeart/2016/7/layout/VerticalHollowActionList"/>
    <dgm:cxn modelId="{56971733-68F7-4615-9127-8A5CF0461609}" type="presParOf" srcId="{064A5061-1544-4779-BA2F-71AF16D40BE1}" destId="{253E5BC8-0579-4389-92E2-F3181AF147D8}" srcOrd="1" destOrd="0" presId="urn:microsoft.com/office/officeart/2016/7/layout/VerticalHollowActionList"/>
    <dgm:cxn modelId="{56121ADB-7AA8-417A-8077-56A5B8151EAA}" type="presParOf" srcId="{69507EDA-525A-4F7D-B1C5-EBC5D4A79599}" destId="{38C6B113-BD13-4557-A8E3-6A525F36B000}" srcOrd="1" destOrd="0" presId="urn:microsoft.com/office/officeart/2016/7/layout/VerticalHollowActionList"/>
    <dgm:cxn modelId="{DA97D5E3-196D-4816-BDA0-A125E344BCDE}" type="presParOf" srcId="{69507EDA-525A-4F7D-B1C5-EBC5D4A79599}" destId="{BE1456E0-93E3-4A9D-B240-C0B5F7DA899E}" srcOrd="2" destOrd="0" presId="urn:microsoft.com/office/officeart/2016/7/layout/VerticalHollowActionList"/>
    <dgm:cxn modelId="{5BA28897-53E5-4BDD-88DF-85B805A8E39E}" type="presParOf" srcId="{BE1456E0-93E3-4A9D-B240-C0B5F7DA899E}" destId="{8D5935AE-22DD-496D-9B3E-F06C2B5CB19A}" srcOrd="0" destOrd="0" presId="urn:microsoft.com/office/officeart/2016/7/layout/VerticalHollowActionList"/>
    <dgm:cxn modelId="{2708C5D0-A603-4C32-91C4-871A15D56324}" type="presParOf" srcId="{BE1456E0-93E3-4A9D-B240-C0B5F7DA899E}" destId="{EAC759BC-F877-4656-820A-6596A0ED8D45}" srcOrd="1" destOrd="0" presId="urn:microsoft.com/office/officeart/2016/7/layout/VerticalHollowActionList"/>
    <dgm:cxn modelId="{F18F702C-4C7B-4613-A2C1-11F167100281}" type="presParOf" srcId="{69507EDA-525A-4F7D-B1C5-EBC5D4A79599}" destId="{2BFC7548-4F4B-42D1-BD87-8CC996BF01C1}" srcOrd="3" destOrd="0" presId="urn:microsoft.com/office/officeart/2016/7/layout/VerticalHollowActionList"/>
    <dgm:cxn modelId="{801486AA-EB7B-4D2B-9927-06145C9D44D4}" type="presParOf" srcId="{69507EDA-525A-4F7D-B1C5-EBC5D4A79599}" destId="{2E86C5E3-54B8-4D26-A6E0-0CC6B8A54393}" srcOrd="4" destOrd="0" presId="urn:microsoft.com/office/officeart/2016/7/layout/VerticalHollowActionList"/>
    <dgm:cxn modelId="{9AB60941-7351-4F7A-801E-4AD408E60168}" type="presParOf" srcId="{2E86C5E3-54B8-4D26-A6E0-0CC6B8A54393}" destId="{A8923EFD-6758-475B-8794-9AA3F0D14559}" srcOrd="0" destOrd="0" presId="urn:microsoft.com/office/officeart/2016/7/layout/VerticalHollowActionList"/>
    <dgm:cxn modelId="{4A35F6B8-7056-4782-9EBD-C206238D9C7B}" type="presParOf" srcId="{2E86C5E3-54B8-4D26-A6E0-0CC6B8A54393}" destId="{E5355299-8945-4BBD-9B3A-0BC9C2229BD9}" srcOrd="1" destOrd="0" presId="urn:microsoft.com/office/officeart/2016/7/layout/VerticalHollowActionList"/>
    <dgm:cxn modelId="{D658CB97-D851-44A8-85CE-E443C25579FB}" type="presParOf" srcId="{69507EDA-525A-4F7D-B1C5-EBC5D4A79599}" destId="{6D782B07-EE5A-48BF-8DF5-8BA2B5AD93CD}" srcOrd="5" destOrd="0" presId="urn:microsoft.com/office/officeart/2016/7/layout/VerticalHollowActionList"/>
    <dgm:cxn modelId="{F0BF4FC8-D6B9-4B46-9338-C4A7C5D64E73}" type="presParOf" srcId="{69507EDA-525A-4F7D-B1C5-EBC5D4A79599}" destId="{65411257-4245-43C2-9BB2-196F65C1E510}" srcOrd="6" destOrd="0" presId="urn:microsoft.com/office/officeart/2016/7/layout/VerticalHollowActionList"/>
    <dgm:cxn modelId="{3132CD57-3CB5-4F82-85BA-E12A02C3E235}" type="presParOf" srcId="{65411257-4245-43C2-9BB2-196F65C1E510}" destId="{A7B0FD2C-62C1-40A2-8350-8D1E22B04DE2}" srcOrd="0" destOrd="0" presId="urn:microsoft.com/office/officeart/2016/7/layout/VerticalHollowActionList"/>
    <dgm:cxn modelId="{865D2C84-BA73-4E81-8EBE-F0120B69FA7B}" type="presParOf" srcId="{65411257-4245-43C2-9BB2-196F65C1E510}" destId="{7D53C82C-BC72-447F-90F8-2FA495CDFB75}" srcOrd="1" destOrd="0" presId="urn:microsoft.com/office/officeart/2016/7/layout/VerticalHollowActionList"/>
    <dgm:cxn modelId="{2EBA21E9-D3E6-4025-9792-DD4334A2DEAC}" type="presParOf" srcId="{69507EDA-525A-4F7D-B1C5-EBC5D4A79599}" destId="{59A9803A-52D1-48ED-A4EF-2A2ADAA3267C}" srcOrd="7" destOrd="0" presId="urn:microsoft.com/office/officeart/2016/7/layout/VerticalHollowActionList"/>
    <dgm:cxn modelId="{F6E75269-9C3D-4DD7-877B-1C427D0A5AC6}" type="presParOf" srcId="{69507EDA-525A-4F7D-B1C5-EBC5D4A79599}" destId="{5AC65DFF-8CA0-442E-8193-CDA4771AB101}" srcOrd="8" destOrd="0" presId="urn:microsoft.com/office/officeart/2016/7/layout/VerticalHollowActionList"/>
    <dgm:cxn modelId="{00845927-1BB2-48AA-A5D8-5786B702E363}" type="presParOf" srcId="{5AC65DFF-8CA0-442E-8193-CDA4771AB101}" destId="{E8B216ED-DD19-436F-89A2-7FA9ACE5C45F}" srcOrd="0" destOrd="0" presId="urn:microsoft.com/office/officeart/2016/7/layout/VerticalHollowActionList"/>
    <dgm:cxn modelId="{0AC6DD67-E199-432E-B07B-D5BF3DBD351F}" type="presParOf" srcId="{5AC65DFF-8CA0-442E-8193-CDA4771AB101}" destId="{47397A91-09EC-49FA-9B70-9B501D53516C}" srcOrd="1" destOrd="0" presId="urn:microsoft.com/office/officeart/2016/7/layout/VerticalHollowAc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ECD44138-BFA5-490A-B88E-DBC8DBF4E102}" type="doc">
      <dgm:prSet loTypeId="urn:microsoft.com/office/officeart/2016/7/layout/VerticalHollowActionList" loCatId="List" qsTypeId="urn:microsoft.com/office/officeart/2005/8/quickstyle/simple1" qsCatId="simple" csTypeId="urn:microsoft.com/office/officeart/2005/8/colors/colorful2" csCatId="colorful"/>
      <dgm:spPr/>
      <dgm:t>
        <a:bodyPr/>
        <a:lstStyle/>
        <a:p>
          <a:endParaRPr lang="en-US"/>
        </a:p>
      </dgm:t>
    </dgm:pt>
    <dgm:pt modelId="{FC9E58AC-9EFF-4354-B71B-EEBF0ADE39AD}">
      <dgm:prSet/>
      <dgm:spPr/>
      <dgm:t>
        <a:bodyPr/>
        <a:lstStyle/>
        <a:p>
          <a:r>
            <a:rPr lang="en-US"/>
            <a:t>Evaluate and manage</a:t>
          </a:r>
        </a:p>
      </dgm:t>
    </dgm:pt>
    <dgm:pt modelId="{EE930F3A-B746-43F2-AC88-465387E77D27}" type="parTrans" cxnId="{1FD149AA-DFB1-47DD-A3F2-A5E4817BE5B1}">
      <dgm:prSet/>
      <dgm:spPr/>
      <dgm:t>
        <a:bodyPr/>
        <a:lstStyle/>
        <a:p>
          <a:endParaRPr lang="en-US"/>
        </a:p>
      </dgm:t>
    </dgm:pt>
    <dgm:pt modelId="{17C076F6-8B25-41F3-9AD5-C4B3F6311A53}" type="sibTrans" cxnId="{1FD149AA-DFB1-47DD-A3F2-A5E4817BE5B1}">
      <dgm:prSet/>
      <dgm:spPr/>
      <dgm:t>
        <a:bodyPr/>
        <a:lstStyle/>
        <a:p>
          <a:endParaRPr lang="en-US"/>
        </a:p>
      </dgm:t>
    </dgm:pt>
    <dgm:pt modelId="{3B71E6BD-0F40-4FCD-9FA1-F2FCF7B7D7D1}">
      <dgm:prSet/>
      <dgm:spPr/>
      <dgm:t>
        <a:bodyPr/>
        <a:lstStyle/>
        <a:p>
          <a:r>
            <a:rPr lang="en-US"/>
            <a:t>Evaluate and manage anemia, malnutrition, CKD-MBD, and other complications in at-risk patients</a:t>
          </a:r>
        </a:p>
      </dgm:t>
    </dgm:pt>
    <dgm:pt modelId="{2A56831C-85C0-4FFF-9FE9-206DD228EF1A}" type="parTrans" cxnId="{37F3C299-E2D0-4373-9080-220C649A90C0}">
      <dgm:prSet/>
      <dgm:spPr/>
      <dgm:t>
        <a:bodyPr/>
        <a:lstStyle/>
        <a:p>
          <a:endParaRPr lang="en-US"/>
        </a:p>
      </dgm:t>
    </dgm:pt>
    <dgm:pt modelId="{B3050606-2F02-4FCB-8427-F476726FA82F}" type="sibTrans" cxnId="{37F3C299-E2D0-4373-9080-220C649A90C0}">
      <dgm:prSet/>
      <dgm:spPr/>
      <dgm:t>
        <a:bodyPr/>
        <a:lstStyle/>
        <a:p>
          <a:endParaRPr lang="en-US"/>
        </a:p>
      </dgm:t>
    </dgm:pt>
    <dgm:pt modelId="{DCC9D717-ADBB-4F22-ADF0-D0B2AB68C790}">
      <dgm:prSet/>
      <dgm:spPr/>
      <dgm:t>
        <a:bodyPr/>
        <a:lstStyle/>
        <a:p>
          <a:r>
            <a:rPr lang="en-US"/>
            <a:t>Refer</a:t>
          </a:r>
        </a:p>
      </dgm:t>
    </dgm:pt>
    <dgm:pt modelId="{4B9333E7-8E05-4905-ACC2-09F4FB81CBD9}" type="parTrans" cxnId="{7A50EE66-44A2-40C0-836A-FAE52DF7F36E}">
      <dgm:prSet/>
      <dgm:spPr/>
      <dgm:t>
        <a:bodyPr/>
        <a:lstStyle/>
        <a:p>
          <a:endParaRPr lang="en-US"/>
        </a:p>
      </dgm:t>
    </dgm:pt>
    <dgm:pt modelId="{A1B962CE-0BFE-4CA2-8AB8-933461411252}" type="sibTrans" cxnId="{7A50EE66-44A2-40C0-836A-FAE52DF7F36E}">
      <dgm:prSet/>
      <dgm:spPr/>
      <dgm:t>
        <a:bodyPr/>
        <a:lstStyle/>
        <a:p>
          <a:endParaRPr lang="en-US"/>
        </a:p>
      </dgm:t>
    </dgm:pt>
    <dgm:pt modelId="{E54BC069-8112-434A-BC37-3BF89801D026}">
      <dgm:prSet/>
      <dgm:spPr/>
      <dgm:t>
        <a:bodyPr/>
        <a:lstStyle/>
        <a:p>
          <a:r>
            <a:rPr lang="en-US"/>
            <a:t>Refer to dietitian for nutritional guidance</a:t>
          </a:r>
        </a:p>
      </dgm:t>
    </dgm:pt>
    <dgm:pt modelId="{A570EFC9-E3CA-4EBC-AAE0-889FF8B3A449}" type="parTrans" cxnId="{5AB518EF-EFB3-4089-BA57-1E3DA065CD2F}">
      <dgm:prSet/>
      <dgm:spPr/>
      <dgm:t>
        <a:bodyPr/>
        <a:lstStyle/>
        <a:p>
          <a:endParaRPr lang="en-US"/>
        </a:p>
      </dgm:t>
    </dgm:pt>
    <dgm:pt modelId="{9B0052B4-75B1-4451-A3BA-DF4E1A52AF7F}" type="sibTrans" cxnId="{5AB518EF-EFB3-4089-BA57-1E3DA065CD2F}">
      <dgm:prSet/>
      <dgm:spPr/>
      <dgm:t>
        <a:bodyPr/>
        <a:lstStyle/>
        <a:p>
          <a:endParaRPr lang="en-US"/>
        </a:p>
      </dgm:t>
    </dgm:pt>
    <dgm:pt modelId="{38625871-7641-4A09-B90A-4F3C15DC1755}">
      <dgm:prSet/>
      <dgm:spPr/>
      <dgm:t>
        <a:bodyPr/>
        <a:lstStyle/>
        <a:p>
          <a:r>
            <a:rPr lang="en-US"/>
            <a:t>Consider</a:t>
          </a:r>
        </a:p>
      </dgm:t>
    </dgm:pt>
    <dgm:pt modelId="{20F09786-2561-46A6-94C5-8D05C336F963}" type="parTrans" cxnId="{BC5FDE3C-6E6C-4339-B912-A017F1A2A002}">
      <dgm:prSet/>
      <dgm:spPr/>
      <dgm:t>
        <a:bodyPr/>
        <a:lstStyle/>
        <a:p>
          <a:endParaRPr lang="en-US"/>
        </a:p>
      </dgm:t>
    </dgm:pt>
    <dgm:pt modelId="{79E525C1-FC7A-4A59-871B-7AC6003DA971}" type="sibTrans" cxnId="{BC5FDE3C-6E6C-4339-B912-A017F1A2A002}">
      <dgm:prSet/>
      <dgm:spPr/>
      <dgm:t>
        <a:bodyPr/>
        <a:lstStyle/>
        <a:p>
          <a:endParaRPr lang="en-US"/>
        </a:p>
      </dgm:t>
    </dgm:pt>
    <dgm:pt modelId="{B940BDAA-9272-42ED-8FA6-378ADB1599DA}">
      <dgm:prSet/>
      <dgm:spPr/>
      <dgm:t>
        <a:bodyPr/>
        <a:lstStyle/>
        <a:p>
          <a:r>
            <a:rPr lang="en-US"/>
            <a:t>Consider patient safety issues in CKD</a:t>
          </a:r>
        </a:p>
      </dgm:t>
    </dgm:pt>
    <dgm:pt modelId="{742F0AA6-50F1-4D8D-84AC-061A76171C7E}" type="parTrans" cxnId="{49F74F8A-44D2-4710-AA2B-C453985850E8}">
      <dgm:prSet/>
      <dgm:spPr/>
      <dgm:t>
        <a:bodyPr/>
        <a:lstStyle/>
        <a:p>
          <a:endParaRPr lang="en-US"/>
        </a:p>
      </dgm:t>
    </dgm:pt>
    <dgm:pt modelId="{7853493D-13B9-4FF2-9A7E-D632A12FD69D}" type="sibTrans" cxnId="{49F74F8A-44D2-4710-AA2B-C453985850E8}">
      <dgm:prSet/>
      <dgm:spPr/>
      <dgm:t>
        <a:bodyPr/>
        <a:lstStyle/>
        <a:p>
          <a:endParaRPr lang="en-US"/>
        </a:p>
      </dgm:t>
    </dgm:pt>
    <dgm:pt modelId="{0274BD85-12C4-4EC6-9D88-2FE699EBEAA3}">
      <dgm:prSet/>
      <dgm:spPr/>
      <dgm:t>
        <a:bodyPr/>
        <a:lstStyle/>
        <a:p>
          <a:r>
            <a:rPr lang="en-US"/>
            <a:t>Consult or team</a:t>
          </a:r>
        </a:p>
      </dgm:t>
    </dgm:pt>
    <dgm:pt modelId="{1AA74E2D-6C92-46D7-9497-E95D6A778F3E}" type="parTrans" cxnId="{32481A13-8902-4E0B-95BE-E5594CD1DF33}">
      <dgm:prSet/>
      <dgm:spPr/>
      <dgm:t>
        <a:bodyPr/>
        <a:lstStyle/>
        <a:p>
          <a:endParaRPr lang="en-US"/>
        </a:p>
      </dgm:t>
    </dgm:pt>
    <dgm:pt modelId="{CC454541-31DD-4D57-99EB-A619D325D629}" type="sibTrans" cxnId="{32481A13-8902-4E0B-95BE-E5594CD1DF33}">
      <dgm:prSet/>
      <dgm:spPr/>
      <dgm:t>
        <a:bodyPr/>
        <a:lstStyle/>
        <a:p>
          <a:endParaRPr lang="en-US"/>
        </a:p>
      </dgm:t>
    </dgm:pt>
    <dgm:pt modelId="{F6BBF08B-AA8A-4701-9CB1-4BB3F4D5E5A4}">
      <dgm:prSet/>
      <dgm:spPr/>
      <dgm:t>
        <a:bodyPr/>
        <a:lstStyle/>
        <a:p>
          <a:r>
            <a:rPr lang="en-US"/>
            <a:t>Consult or team with a nephrologist (co-management)</a:t>
          </a:r>
        </a:p>
      </dgm:t>
    </dgm:pt>
    <dgm:pt modelId="{DDE2F5B6-7867-4BE1-B259-97371EC1E56A}" type="parTrans" cxnId="{2F25FF54-591F-4173-83C5-A765C89E7935}">
      <dgm:prSet/>
      <dgm:spPr/>
      <dgm:t>
        <a:bodyPr/>
        <a:lstStyle/>
        <a:p>
          <a:endParaRPr lang="en-US"/>
        </a:p>
      </dgm:t>
    </dgm:pt>
    <dgm:pt modelId="{B4B9BD45-2E4D-426A-AD34-E4C08DE18A37}" type="sibTrans" cxnId="{2F25FF54-591F-4173-83C5-A765C89E7935}">
      <dgm:prSet/>
      <dgm:spPr/>
      <dgm:t>
        <a:bodyPr/>
        <a:lstStyle/>
        <a:p>
          <a:endParaRPr lang="en-US"/>
        </a:p>
      </dgm:t>
    </dgm:pt>
    <dgm:pt modelId="{4420A020-8926-4CBC-8D1E-835851FD0E34}">
      <dgm:prSet/>
      <dgm:spPr/>
      <dgm:t>
        <a:bodyPr/>
        <a:lstStyle/>
        <a:p>
          <a:r>
            <a:rPr lang="en-US"/>
            <a:t>Refer</a:t>
          </a:r>
        </a:p>
      </dgm:t>
    </dgm:pt>
    <dgm:pt modelId="{ABAD6171-B9CB-4402-A088-017B34F0C369}" type="parTrans" cxnId="{060CCED7-E5D7-4C03-9D5C-07839A6EADAE}">
      <dgm:prSet/>
      <dgm:spPr/>
      <dgm:t>
        <a:bodyPr/>
        <a:lstStyle/>
        <a:p>
          <a:endParaRPr lang="en-US"/>
        </a:p>
      </dgm:t>
    </dgm:pt>
    <dgm:pt modelId="{CA75F16A-B15E-42C9-BD63-34591D43FC26}" type="sibTrans" cxnId="{060CCED7-E5D7-4C03-9D5C-07839A6EADAE}">
      <dgm:prSet/>
      <dgm:spPr/>
      <dgm:t>
        <a:bodyPr/>
        <a:lstStyle/>
        <a:p>
          <a:endParaRPr lang="en-US"/>
        </a:p>
      </dgm:t>
    </dgm:pt>
    <dgm:pt modelId="{7163E2A2-8359-41E3-B4D3-7DDA32BD2BA3}">
      <dgm:prSet/>
      <dgm:spPr/>
      <dgm:t>
        <a:bodyPr/>
        <a:lstStyle/>
        <a:p>
          <a:r>
            <a:rPr lang="en-US"/>
            <a:t>Refer patient to nephrology when appropriate</a:t>
          </a:r>
        </a:p>
      </dgm:t>
    </dgm:pt>
    <dgm:pt modelId="{96480B10-D848-488E-BB3C-265D2D584FFF}" type="parTrans" cxnId="{61A650D8-1AF1-42F4-8BC2-467006D27E9E}">
      <dgm:prSet/>
      <dgm:spPr/>
      <dgm:t>
        <a:bodyPr/>
        <a:lstStyle/>
        <a:p>
          <a:endParaRPr lang="en-US"/>
        </a:p>
      </dgm:t>
    </dgm:pt>
    <dgm:pt modelId="{220EC219-855D-462C-ADA3-9EEEB3AF1921}" type="sibTrans" cxnId="{61A650D8-1AF1-42F4-8BC2-467006D27E9E}">
      <dgm:prSet/>
      <dgm:spPr/>
      <dgm:t>
        <a:bodyPr/>
        <a:lstStyle/>
        <a:p>
          <a:endParaRPr lang="en-US"/>
        </a:p>
      </dgm:t>
    </dgm:pt>
    <dgm:pt modelId="{92AFB3F3-85F4-48E5-B0D8-BEFF98561316}" type="pres">
      <dgm:prSet presAssocID="{ECD44138-BFA5-490A-B88E-DBC8DBF4E102}" presName="Name0" presStyleCnt="0">
        <dgm:presLayoutVars>
          <dgm:dir/>
          <dgm:animLvl val="lvl"/>
          <dgm:resizeHandles val="exact"/>
        </dgm:presLayoutVars>
      </dgm:prSet>
      <dgm:spPr/>
    </dgm:pt>
    <dgm:pt modelId="{A0F54B94-2ED5-4E7C-B077-63C463A1B6F0}" type="pres">
      <dgm:prSet presAssocID="{FC9E58AC-9EFF-4354-B71B-EEBF0ADE39AD}" presName="linNode" presStyleCnt="0"/>
      <dgm:spPr/>
    </dgm:pt>
    <dgm:pt modelId="{F2B07459-667A-4D6A-A971-7D1A8F3D83A0}" type="pres">
      <dgm:prSet presAssocID="{FC9E58AC-9EFF-4354-B71B-EEBF0ADE39AD}" presName="parentText" presStyleLbl="solidFgAcc1" presStyleIdx="0" presStyleCnt="5">
        <dgm:presLayoutVars>
          <dgm:chMax val="1"/>
          <dgm:bulletEnabled/>
        </dgm:presLayoutVars>
      </dgm:prSet>
      <dgm:spPr/>
    </dgm:pt>
    <dgm:pt modelId="{77A5C777-973B-42E2-B0A8-FBED45AA5BA7}" type="pres">
      <dgm:prSet presAssocID="{FC9E58AC-9EFF-4354-B71B-EEBF0ADE39AD}" presName="descendantText" presStyleLbl="alignNode1" presStyleIdx="0" presStyleCnt="5">
        <dgm:presLayoutVars>
          <dgm:bulletEnabled/>
        </dgm:presLayoutVars>
      </dgm:prSet>
      <dgm:spPr/>
    </dgm:pt>
    <dgm:pt modelId="{92343EC9-C75D-4823-99B2-209B7D214284}" type="pres">
      <dgm:prSet presAssocID="{17C076F6-8B25-41F3-9AD5-C4B3F6311A53}" presName="sp" presStyleCnt="0"/>
      <dgm:spPr/>
    </dgm:pt>
    <dgm:pt modelId="{F99D69F9-0C5D-4730-A74A-8CD1CB687ED0}" type="pres">
      <dgm:prSet presAssocID="{DCC9D717-ADBB-4F22-ADF0-D0B2AB68C790}" presName="linNode" presStyleCnt="0"/>
      <dgm:spPr/>
    </dgm:pt>
    <dgm:pt modelId="{1717F5F6-9B2F-4390-9B56-E568D3050B88}" type="pres">
      <dgm:prSet presAssocID="{DCC9D717-ADBB-4F22-ADF0-D0B2AB68C790}" presName="parentText" presStyleLbl="solidFgAcc1" presStyleIdx="1" presStyleCnt="5">
        <dgm:presLayoutVars>
          <dgm:chMax val="1"/>
          <dgm:bulletEnabled/>
        </dgm:presLayoutVars>
      </dgm:prSet>
      <dgm:spPr/>
    </dgm:pt>
    <dgm:pt modelId="{142C3AA8-F460-4A26-860B-2935295B2D4C}" type="pres">
      <dgm:prSet presAssocID="{DCC9D717-ADBB-4F22-ADF0-D0B2AB68C790}" presName="descendantText" presStyleLbl="alignNode1" presStyleIdx="1" presStyleCnt="5">
        <dgm:presLayoutVars>
          <dgm:bulletEnabled/>
        </dgm:presLayoutVars>
      </dgm:prSet>
      <dgm:spPr/>
    </dgm:pt>
    <dgm:pt modelId="{A6D72011-D9DA-465E-8929-601E22789CEC}" type="pres">
      <dgm:prSet presAssocID="{A1B962CE-0BFE-4CA2-8AB8-933461411252}" presName="sp" presStyleCnt="0"/>
      <dgm:spPr/>
    </dgm:pt>
    <dgm:pt modelId="{C1C466FA-FF13-4806-B804-345EC718618A}" type="pres">
      <dgm:prSet presAssocID="{38625871-7641-4A09-B90A-4F3C15DC1755}" presName="linNode" presStyleCnt="0"/>
      <dgm:spPr/>
    </dgm:pt>
    <dgm:pt modelId="{DFC1F7B1-0BB6-44A6-A1B4-325E95B4DF29}" type="pres">
      <dgm:prSet presAssocID="{38625871-7641-4A09-B90A-4F3C15DC1755}" presName="parentText" presStyleLbl="solidFgAcc1" presStyleIdx="2" presStyleCnt="5">
        <dgm:presLayoutVars>
          <dgm:chMax val="1"/>
          <dgm:bulletEnabled/>
        </dgm:presLayoutVars>
      </dgm:prSet>
      <dgm:spPr/>
    </dgm:pt>
    <dgm:pt modelId="{B66C625E-F2BA-4696-B6DD-E42B81EC6FC8}" type="pres">
      <dgm:prSet presAssocID="{38625871-7641-4A09-B90A-4F3C15DC1755}" presName="descendantText" presStyleLbl="alignNode1" presStyleIdx="2" presStyleCnt="5">
        <dgm:presLayoutVars>
          <dgm:bulletEnabled/>
        </dgm:presLayoutVars>
      </dgm:prSet>
      <dgm:spPr/>
    </dgm:pt>
    <dgm:pt modelId="{1A48060A-3B19-4393-AC25-5B87A03A78DE}" type="pres">
      <dgm:prSet presAssocID="{79E525C1-FC7A-4A59-871B-7AC6003DA971}" presName="sp" presStyleCnt="0"/>
      <dgm:spPr/>
    </dgm:pt>
    <dgm:pt modelId="{8A31EA88-83EC-490A-901F-2622532F18F0}" type="pres">
      <dgm:prSet presAssocID="{0274BD85-12C4-4EC6-9D88-2FE699EBEAA3}" presName="linNode" presStyleCnt="0"/>
      <dgm:spPr/>
    </dgm:pt>
    <dgm:pt modelId="{606B68B6-F27E-4164-A629-76AC2C575896}" type="pres">
      <dgm:prSet presAssocID="{0274BD85-12C4-4EC6-9D88-2FE699EBEAA3}" presName="parentText" presStyleLbl="solidFgAcc1" presStyleIdx="3" presStyleCnt="5">
        <dgm:presLayoutVars>
          <dgm:chMax val="1"/>
          <dgm:bulletEnabled/>
        </dgm:presLayoutVars>
      </dgm:prSet>
      <dgm:spPr/>
    </dgm:pt>
    <dgm:pt modelId="{3112E637-AC73-48B4-9B2E-A186F017D32F}" type="pres">
      <dgm:prSet presAssocID="{0274BD85-12C4-4EC6-9D88-2FE699EBEAA3}" presName="descendantText" presStyleLbl="alignNode1" presStyleIdx="3" presStyleCnt="5">
        <dgm:presLayoutVars>
          <dgm:bulletEnabled/>
        </dgm:presLayoutVars>
      </dgm:prSet>
      <dgm:spPr/>
    </dgm:pt>
    <dgm:pt modelId="{D922AF4B-92CE-4B72-B03A-70284DA4A6F8}" type="pres">
      <dgm:prSet presAssocID="{CC454541-31DD-4D57-99EB-A619D325D629}" presName="sp" presStyleCnt="0"/>
      <dgm:spPr/>
    </dgm:pt>
    <dgm:pt modelId="{6D2C3385-7631-42A7-9258-6697A5AA9DF7}" type="pres">
      <dgm:prSet presAssocID="{4420A020-8926-4CBC-8D1E-835851FD0E34}" presName="linNode" presStyleCnt="0"/>
      <dgm:spPr/>
    </dgm:pt>
    <dgm:pt modelId="{24002795-5D2B-4EC8-B31B-431A1AEDF4B0}" type="pres">
      <dgm:prSet presAssocID="{4420A020-8926-4CBC-8D1E-835851FD0E34}" presName="parentText" presStyleLbl="solidFgAcc1" presStyleIdx="4" presStyleCnt="5">
        <dgm:presLayoutVars>
          <dgm:chMax val="1"/>
          <dgm:bulletEnabled/>
        </dgm:presLayoutVars>
      </dgm:prSet>
      <dgm:spPr/>
    </dgm:pt>
    <dgm:pt modelId="{867E8CE2-AAF2-4519-BEA1-7BF586DC23B5}" type="pres">
      <dgm:prSet presAssocID="{4420A020-8926-4CBC-8D1E-835851FD0E34}" presName="descendantText" presStyleLbl="alignNode1" presStyleIdx="4" presStyleCnt="5">
        <dgm:presLayoutVars>
          <dgm:bulletEnabled/>
        </dgm:presLayoutVars>
      </dgm:prSet>
      <dgm:spPr/>
    </dgm:pt>
  </dgm:ptLst>
  <dgm:cxnLst>
    <dgm:cxn modelId="{2F7FC210-7C61-48DB-99BD-0FBE4FE6BE5E}" type="presOf" srcId="{0274BD85-12C4-4EC6-9D88-2FE699EBEAA3}" destId="{606B68B6-F27E-4164-A629-76AC2C575896}" srcOrd="0" destOrd="0" presId="urn:microsoft.com/office/officeart/2016/7/layout/VerticalHollowActionList"/>
    <dgm:cxn modelId="{32481A13-8902-4E0B-95BE-E5594CD1DF33}" srcId="{ECD44138-BFA5-490A-B88E-DBC8DBF4E102}" destId="{0274BD85-12C4-4EC6-9D88-2FE699EBEAA3}" srcOrd="3" destOrd="0" parTransId="{1AA74E2D-6C92-46D7-9497-E95D6A778F3E}" sibTransId="{CC454541-31DD-4D57-99EB-A619D325D629}"/>
    <dgm:cxn modelId="{96566320-36CD-4E67-AA37-1F137A1F6094}" type="presOf" srcId="{3B71E6BD-0F40-4FCD-9FA1-F2FCF7B7D7D1}" destId="{77A5C777-973B-42E2-B0A8-FBED45AA5BA7}" srcOrd="0" destOrd="0" presId="urn:microsoft.com/office/officeart/2016/7/layout/VerticalHollowActionList"/>
    <dgm:cxn modelId="{AE1D1E27-CBFF-497B-92B3-9819D8B26D03}" type="presOf" srcId="{F6BBF08B-AA8A-4701-9CB1-4BB3F4D5E5A4}" destId="{3112E637-AC73-48B4-9B2E-A186F017D32F}" srcOrd="0" destOrd="0" presId="urn:microsoft.com/office/officeart/2016/7/layout/VerticalHollowActionList"/>
    <dgm:cxn modelId="{5869D230-18BA-4A3B-827F-52BE6B6E3B8C}" type="presOf" srcId="{7163E2A2-8359-41E3-B4D3-7DDA32BD2BA3}" destId="{867E8CE2-AAF2-4519-BEA1-7BF586DC23B5}" srcOrd="0" destOrd="0" presId="urn:microsoft.com/office/officeart/2016/7/layout/VerticalHollowActionList"/>
    <dgm:cxn modelId="{BC5FDE3C-6E6C-4339-B912-A017F1A2A002}" srcId="{ECD44138-BFA5-490A-B88E-DBC8DBF4E102}" destId="{38625871-7641-4A09-B90A-4F3C15DC1755}" srcOrd="2" destOrd="0" parTransId="{20F09786-2561-46A6-94C5-8D05C336F963}" sibTransId="{79E525C1-FC7A-4A59-871B-7AC6003DA971}"/>
    <dgm:cxn modelId="{BE15525F-C66A-4938-AA9B-284CE352AAEC}" type="presOf" srcId="{38625871-7641-4A09-B90A-4F3C15DC1755}" destId="{DFC1F7B1-0BB6-44A6-A1B4-325E95B4DF29}" srcOrd="0" destOrd="0" presId="urn:microsoft.com/office/officeart/2016/7/layout/VerticalHollowActionList"/>
    <dgm:cxn modelId="{7A50EE66-44A2-40C0-836A-FAE52DF7F36E}" srcId="{ECD44138-BFA5-490A-B88E-DBC8DBF4E102}" destId="{DCC9D717-ADBB-4F22-ADF0-D0B2AB68C790}" srcOrd="1" destOrd="0" parTransId="{4B9333E7-8E05-4905-ACC2-09F4FB81CBD9}" sibTransId="{A1B962CE-0BFE-4CA2-8AB8-933461411252}"/>
    <dgm:cxn modelId="{49FC3E48-AEA3-42FD-8AA2-872A1FE021C9}" type="presOf" srcId="{DCC9D717-ADBB-4F22-ADF0-D0B2AB68C790}" destId="{1717F5F6-9B2F-4390-9B56-E568D3050B88}" srcOrd="0" destOrd="0" presId="urn:microsoft.com/office/officeart/2016/7/layout/VerticalHollowActionList"/>
    <dgm:cxn modelId="{2F25FF54-591F-4173-83C5-A765C89E7935}" srcId="{0274BD85-12C4-4EC6-9D88-2FE699EBEAA3}" destId="{F6BBF08B-AA8A-4701-9CB1-4BB3F4D5E5A4}" srcOrd="0" destOrd="0" parTransId="{DDE2F5B6-7867-4BE1-B259-97371EC1E56A}" sibTransId="{B4B9BD45-2E4D-426A-AD34-E4C08DE18A37}"/>
    <dgm:cxn modelId="{49F74F8A-44D2-4710-AA2B-C453985850E8}" srcId="{38625871-7641-4A09-B90A-4F3C15DC1755}" destId="{B940BDAA-9272-42ED-8FA6-378ADB1599DA}" srcOrd="0" destOrd="0" parTransId="{742F0AA6-50F1-4D8D-84AC-061A76171C7E}" sibTransId="{7853493D-13B9-4FF2-9A7E-D632A12FD69D}"/>
    <dgm:cxn modelId="{37F3C299-E2D0-4373-9080-220C649A90C0}" srcId="{FC9E58AC-9EFF-4354-B71B-EEBF0ADE39AD}" destId="{3B71E6BD-0F40-4FCD-9FA1-F2FCF7B7D7D1}" srcOrd="0" destOrd="0" parTransId="{2A56831C-85C0-4FFF-9FE9-206DD228EF1A}" sibTransId="{B3050606-2F02-4FCB-8427-F476726FA82F}"/>
    <dgm:cxn modelId="{1FD149AA-DFB1-47DD-A3F2-A5E4817BE5B1}" srcId="{ECD44138-BFA5-490A-B88E-DBC8DBF4E102}" destId="{FC9E58AC-9EFF-4354-B71B-EEBF0ADE39AD}" srcOrd="0" destOrd="0" parTransId="{EE930F3A-B746-43F2-AC88-465387E77D27}" sibTransId="{17C076F6-8B25-41F3-9AD5-C4B3F6311A53}"/>
    <dgm:cxn modelId="{DC4992B0-9EB7-41AC-8E57-880153B21DA1}" type="presOf" srcId="{ECD44138-BFA5-490A-B88E-DBC8DBF4E102}" destId="{92AFB3F3-85F4-48E5-B0D8-BEFF98561316}" srcOrd="0" destOrd="0" presId="urn:microsoft.com/office/officeart/2016/7/layout/VerticalHollowActionList"/>
    <dgm:cxn modelId="{A7680BB1-3CA2-4F90-9FD6-47936369248F}" type="presOf" srcId="{4420A020-8926-4CBC-8D1E-835851FD0E34}" destId="{24002795-5D2B-4EC8-B31B-431A1AEDF4B0}" srcOrd="0" destOrd="0" presId="urn:microsoft.com/office/officeart/2016/7/layout/VerticalHollowActionList"/>
    <dgm:cxn modelId="{8602EFC1-4EA8-4E62-B81C-8F30DB9C7B96}" type="presOf" srcId="{E54BC069-8112-434A-BC37-3BF89801D026}" destId="{142C3AA8-F460-4A26-860B-2935295B2D4C}" srcOrd="0" destOrd="0" presId="urn:microsoft.com/office/officeart/2016/7/layout/VerticalHollowActionList"/>
    <dgm:cxn modelId="{060CCED7-E5D7-4C03-9D5C-07839A6EADAE}" srcId="{ECD44138-BFA5-490A-B88E-DBC8DBF4E102}" destId="{4420A020-8926-4CBC-8D1E-835851FD0E34}" srcOrd="4" destOrd="0" parTransId="{ABAD6171-B9CB-4402-A088-017B34F0C369}" sibTransId="{CA75F16A-B15E-42C9-BD63-34591D43FC26}"/>
    <dgm:cxn modelId="{61A650D8-1AF1-42F4-8BC2-467006D27E9E}" srcId="{4420A020-8926-4CBC-8D1E-835851FD0E34}" destId="{7163E2A2-8359-41E3-B4D3-7DDA32BD2BA3}" srcOrd="0" destOrd="0" parTransId="{96480B10-D848-488E-BB3C-265D2D584FFF}" sibTransId="{220EC219-855D-462C-ADA3-9EEEB3AF1921}"/>
    <dgm:cxn modelId="{106BCADC-259E-4C13-A700-8BD4F1475349}" type="presOf" srcId="{FC9E58AC-9EFF-4354-B71B-EEBF0ADE39AD}" destId="{F2B07459-667A-4D6A-A971-7D1A8F3D83A0}" srcOrd="0" destOrd="0" presId="urn:microsoft.com/office/officeart/2016/7/layout/VerticalHollowActionList"/>
    <dgm:cxn modelId="{5AB518EF-EFB3-4089-BA57-1E3DA065CD2F}" srcId="{DCC9D717-ADBB-4F22-ADF0-D0B2AB68C790}" destId="{E54BC069-8112-434A-BC37-3BF89801D026}" srcOrd="0" destOrd="0" parTransId="{A570EFC9-E3CA-4EBC-AAE0-889FF8B3A449}" sibTransId="{9B0052B4-75B1-4451-A3BA-DF4E1A52AF7F}"/>
    <dgm:cxn modelId="{3FBADBEF-3666-4061-A88A-A7DF428EFF5D}" type="presOf" srcId="{B940BDAA-9272-42ED-8FA6-378ADB1599DA}" destId="{B66C625E-F2BA-4696-B6DD-E42B81EC6FC8}" srcOrd="0" destOrd="0" presId="urn:microsoft.com/office/officeart/2016/7/layout/VerticalHollowActionList"/>
    <dgm:cxn modelId="{93CE376A-75F8-44B0-8518-D6F4C32B6807}" type="presParOf" srcId="{92AFB3F3-85F4-48E5-B0D8-BEFF98561316}" destId="{A0F54B94-2ED5-4E7C-B077-63C463A1B6F0}" srcOrd="0" destOrd="0" presId="urn:microsoft.com/office/officeart/2016/7/layout/VerticalHollowActionList"/>
    <dgm:cxn modelId="{73105940-6B28-4EAE-8A95-57B1F5E1F1C4}" type="presParOf" srcId="{A0F54B94-2ED5-4E7C-B077-63C463A1B6F0}" destId="{F2B07459-667A-4D6A-A971-7D1A8F3D83A0}" srcOrd="0" destOrd="0" presId="urn:microsoft.com/office/officeart/2016/7/layout/VerticalHollowActionList"/>
    <dgm:cxn modelId="{CC87B79E-6E05-4377-B6CB-3523F20D092A}" type="presParOf" srcId="{A0F54B94-2ED5-4E7C-B077-63C463A1B6F0}" destId="{77A5C777-973B-42E2-B0A8-FBED45AA5BA7}" srcOrd="1" destOrd="0" presId="urn:microsoft.com/office/officeart/2016/7/layout/VerticalHollowActionList"/>
    <dgm:cxn modelId="{FA7DA6E2-FBBD-4C55-BB30-CD87B729AEDE}" type="presParOf" srcId="{92AFB3F3-85F4-48E5-B0D8-BEFF98561316}" destId="{92343EC9-C75D-4823-99B2-209B7D214284}" srcOrd="1" destOrd="0" presId="urn:microsoft.com/office/officeart/2016/7/layout/VerticalHollowActionList"/>
    <dgm:cxn modelId="{5AD7EB68-30C4-4062-8EC7-AA97445872CE}" type="presParOf" srcId="{92AFB3F3-85F4-48E5-B0D8-BEFF98561316}" destId="{F99D69F9-0C5D-4730-A74A-8CD1CB687ED0}" srcOrd="2" destOrd="0" presId="urn:microsoft.com/office/officeart/2016/7/layout/VerticalHollowActionList"/>
    <dgm:cxn modelId="{A9D12247-2627-4AE5-9885-EF72443C5201}" type="presParOf" srcId="{F99D69F9-0C5D-4730-A74A-8CD1CB687ED0}" destId="{1717F5F6-9B2F-4390-9B56-E568D3050B88}" srcOrd="0" destOrd="0" presId="urn:microsoft.com/office/officeart/2016/7/layout/VerticalHollowActionList"/>
    <dgm:cxn modelId="{E1D3A0D7-5CA8-42C5-AC96-4ECDC9F28618}" type="presParOf" srcId="{F99D69F9-0C5D-4730-A74A-8CD1CB687ED0}" destId="{142C3AA8-F460-4A26-860B-2935295B2D4C}" srcOrd="1" destOrd="0" presId="urn:microsoft.com/office/officeart/2016/7/layout/VerticalHollowActionList"/>
    <dgm:cxn modelId="{E6C33BF5-58A0-450D-921B-799475967B0A}" type="presParOf" srcId="{92AFB3F3-85F4-48E5-B0D8-BEFF98561316}" destId="{A6D72011-D9DA-465E-8929-601E22789CEC}" srcOrd="3" destOrd="0" presId="urn:microsoft.com/office/officeart/2016/7/layout/VerticalHollowActionList"/>
    <dgm:cxn modelId="{CC56D1E6-5260-4328-AA61-0421D96D62BF}" type="presParOf" srcId="{92AFB3F3-85F4-48E5-B0D8-BEFF98561316}" destId="{C1C466FA-FF13-4806-B804-345EC718618A}" srcOrd="4" destOrd="0" presId="urn:microsoft.com/office/officeart/2016/7/layout/VerticalHollowActionList"/>
    <dgm:cxn modelId="{A4117E60-6CB7-466F-B900-D46791F5AD2B}" type="presParOf" srcId="{C1C466FA-FF13-4806-B804-345EC718618A}" destId="{DFC1F7B1-0BB6-44A6-A1B4-325E95B4DF29}" srcOrd="0" destOrd="0" presId="urn:microsoft.com/office/officeart/2016/7/layout/VerticalHollowActionList"/>
    <dgm:cxn modelId="{5E0D1AE8-A7A9-4F32-B5E6-0049BA3DE20B}" type="presParOf" srcId="{C1C466FA-FF13-4806-B804-345EC718618A}" destId="{B66C625E-F2BA-4696-B6DD-E42B81EC6FC8}" srcOrd="1" destOrd="0" presId="urn:microsoft.com/office/officeart/2016/7/layout/VerticalHollowActionList"/>
    <dgm:cxn modelId="{264C9ED9-BF05-4777-AFC3-67839081644C}" type="presParOf" srcId="{92AFB3F3-85F4-48E5-B0D8-BEFF98561316}" destId="{1A48060A-3B19-4393-AC25-5B87A03A78DE}" srcOrd="5" destOrd="0" presId="urn:microsoft.com/office/officeart/2016/7/layout/VerticalHollowActionList"/>
    <dgm:cxn modelId="{72B46D42-0B95-4536-8F13-B8E578E8AE09}" type="presParOf" srcId="{92AFB3F3-85F4-48E5-B0D8-BEFF98561316}" destId="{8A31EA88-83EC-490A-901F-2622532F18F0}" srcOrd="6" destOrd="0" presId="urn:microsoft.com/office/officeart/2016/7/layout/VerticalHollowActionList"/>
    <dgm:cxn modelId="{35D00AB0-6F13-4684-929A-F269F10460D6}" type="presParOf" srcId="{8A31EA88-83EC-490A-901F-2622532F18F0}" destId="{606B68B6-F27E-4164-A629-76AC2C575896}" srcOrd="0" destOrd="0" presId="urn:microsoft.com/office/officeart/2016/7/layout/VerticalHollowActionList"/>
    <dgm:cxn modelId="{E16934C8-8B37-48C6-AB4B-59777C70DCF8}" type="presParOf" srcId="{8A31EA88-83EC-490A-901F-2622532F18F0}" destId="{3112E637-AC73-48B4-9B2E-A186F017D32F}" srcOrd="1" destOrd="0" presId="urn:microsoft.com/office/officeart/2016/7/layout/VerticalHollowActionList"/>
    <dgm:cxn modelId="{1913DF1F-24C4-4611-AC27-9147DA958948}" type="presParOf" srcId="{92AFB3F3-85F4-48E5-B0D8-BEFF98561316}" destId="{D922AF4B-92CE-4B72-B03A-70284DA4A6F8}" srcOrd="7" destOrd="0" presId="urn:microsoft.com/office/officeart/2016/7/layout/VerticalHollowActionList"/>
    <dgm:cxn modelId="{82D74380-CFE2-4816-81AB-318EFF75B611}" type="presParOf" srcId="{92AFB3F3-85F4-48E5-B0D8-BEFF98561316}" destId="{6D2C3385-7631-42A7-9258-6697A5AA9DF7}" srcOrd="8" destOrd="0" presId="urn:microsoft.com/office/officeart/2016/7/layout/VerticalHollowActionList"/>
    <dgm:cxn modelId="{6E47F406-7445-4644-962F-968E5E6AD48C}" type="presParOf" srcId="{6D2C3385-7631-42A7-9258-6697A5AA9DF7}" destId="{24002795-5D2B-4EC8-B31B-431A1AEDF4B0}" srcOrd="0" destOrd="0" presId="urn:microsoft.com/office/officeart/2016/7/layout/VerticalHollowActionList"/>
    <dgm:cxn modelId="{B0765D32-5900-4594-ADAB-A00BDAA48F04}" type="presParOf" srcId="{6D2C3385-7631-42A7-9258-6697A5AA9DF7}" destId="{867E8CE2-AAF2-4519-BEA1-7BF586DC23B5}" srcOrd="1" destOrd="0" presId="urn:microsoft.com/office/officeart/2016/7/layout/VerticalHollowAc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4FE74A3B-CEAD-4ABA-A184-0CE282E98705}" type="doc">
      <dgm:prSet loTypeId="urn:microsoft.com/office/officeart/2005/8/layout/hList1" loCatId="list" qsTypeId="urn:microsoft.com/office/officeart/2005/8/quickstyle/simple4" qsCatId="simple" csTypeId="urn:microsoft.com/office/officeart/2005/8/colors/colorful5" csCatId="colorful"/>
      <dgm:spPr/>
      <dgm:t>
        <a:bodyPr/>
        <a:lstStyle/>
        <a:p>
          <a:endParaRPr lang="en-US"/>
        </a:p>
      </dgm:t>
    </dgm:pt>
    <dgm:pt modelId="{B3DA9D55-AEFF-46F2-B521-A293964F73EE}">
      <dgm:prSet/>
      <dgm:spPr/>
      <dgm:t>
        <a:bodyPr/>
        <a:lstStyle/>
        <a:p>
          <a:r>
            <a:rPr lang="en-US" b="1"/>
            <a:t>Medication errors</a:t>
          </a:r>
          <a:endParaRPr lang="en-US"/>
        </a:p>
      </dgm:t>
    </dgm:pt>
    <dgm:pt modelId="{D164734E-972E-4401-8770-169813515F57}" type="parTrans" cxnId="{37A8546A-3478-4C41-9D23-5921D4CC4E00}">
      <dgm:prSet/>
      <dgm:spPr/>
      <dgm:t>
        <a:bodyPr/>
        <a:lstStyle/>
        <a:p>
          <a:endParaRPr lang="en-US"/>
        </a:p>
      </dgm:t>
    </dgm:pt>
    <dgm:pt modelId="{FDA8639A-A535-4ED4-A4E9-57B43A4FBA3E}" type="sibTrans" cxnId="{37A8546A-3478-4C41-9D23-5921D4CC4E00}">
      <dgm:prSet/>
      <dgm:spPr/>
      <dgm:t>
        <a:bodyPr/>
        <a:lstStyle/>
        <a:p>
          <a:endParaRPr lang="en-US"/>
        </a:p>
      </dgm:t>
    </dgm:pt>
    <dgm:pt modelId="{645C39F2-40D1-4044-90BE-0351F9B55E76}">
      <dgm:prSet/>
      <dgm:spPr/>
      <dgm:t>
        <a:bodyPr/>
        <a:lstStyle/>
        <a:p>
          <a:r>
            <a:rPr lang="en-US"/>
            <a:t>Toxicity (nephrologic or other)</a:t>
          </a:r>
        </a:p>
      </dgm:t>
    </dgm:pt>
    <dgm:pt modelId="{486E627D-2E88-4C93-B1C3-F2A3CB17A330}" type="parTrans" cxnId="{F900B4EF-7623-47EE-8AD0-162853CF6BFE}">
      <dgm:prSet/>
      <dgm:spPr/>
      <dgm:t>
        <a:bodyPr/>
        <a:lstStyle/>
        <a:p>
          <a:endParaRPr lang="en-US"/>
        </a:p>
      </dgm:t>
    </dgm:pt>
    <dgm:pt modelId="{E884B191-D342-4B9C-9DBE-F9E4B0F8F851}" type="sibTrans" cxnId="{F900B4EF-7623-47EE-8AD0-162853CF6BFE}">
      <dgm:prSet/>
      <dgm:spPr/>
      <dgm:t>
        <a:bodyPr/>
        <a:lstStyle/>
        <a:p>
          <a:endParaRPr lang="en-US"/>
        </a:p>
      </dgm:t>
    </dgm:pt>
    <dgm:pt modelId="{C6EA4BA4-02AC-4AEC-8920-869C791B9CC7}">
      <dgm:prSet/>
      <dgm:spPr/>
      <dgm:t>
        <a:bodyPr/>
        <a:lstStyle/>
        <a:p>
          <a:r>
            <a:rPr lang="en-US"/>
            <a:t>Improper dosing</a:t>
          </a:r>
        </a:p>
      </dgm:t>
    </dgm:pt>
    <dgm:pt modelId="{B4C8BAA7-06D1-4CD4-8CD1-DB5BBE3D6694}" type="parTrans" cxnId="{8ABF8162-A7C5-4959-AD3C-E2D68B7060BD}">
      <dgm:prSet/>
      <dgm:spPr/>
      <dgm:t>
        <a:bodyPr/>
        <a:lstStyle/>
        <a:p>
          <a:endParaRPr lang="en-US"/>
        </a:p>
      </dgm:t>
    </dgm:pt>
    <dgm:pt modelId="{B16FFFB0-6162-4D11-91D5-58DFED87F6D0}" type="sibTrans" cxnId="{8ABF8162-A7C5-4959-AD3C-E2D68B7060BD}">
      <dgm:prSet/>
      <dgm:spPr/>
      <dgm:t>
        <a:bodyPr/>
        <a:lstStyle/>
        <a:p>
          <a:endParaRPr lang="en-US"/>
        </a:p>
      </dgm:t>
    </dgm:pt>
    <dgm:pt modelId="{FF7D7CB0-A2B1-4385-B7CC-2A63FBCC43DB}">
      <dgm:prSet/>
      <dgm:spPr/>
      <dgm:t>
        <a:bodyPr/>
        <a:lstStyle/>
        <a:p>
          <a:r>
            <a:rPr lang="en-US"/>
            <a:t>Inadequate monitoring</a:t>
          </a:r>
        </a:p>
      </dgm:t>
    </dgm:pt>
    <dgm:pt modelId="{99447A88-F7DA-42A6-A7E5-3EF6C90E2E66}" type="parTrans" cxnId="{CA1C5802-F716-49AA-AEE1-7F93AD0AD2E2}">
      <dgm:prSet/>
      <dgm:spPr/>
      <dgm:t>
        <a:bodyPr/>
        <a:lstStyle/>
        <a:p>
          <a:endParaRPr lang="en-US"/>
        </a:p>
      </dgm:t>
    </dgm:pt>
    <dgm:pt modelId="{7D5D67E1-89FE-4CF6-A04F-95BF2F6A84C1}" type="sibTrans" cxnId="{CA1C5802-F716-49AA-AEE1-7F93AD0AD2E2}">
      <dgm:prSet/>
      <dgm:spPr/>
      <dgm:t>
        <a:bodyPr/>
        <a:lstStyle/>
        <a:p>
          <a:endParaRPr lang="en-US"/>
        </a:p>
      </dgm:t>
    </dgm:pt>
    <dgm:pt modelId="{BDC93C9E-DD71-4589-95EF-80DF31DF4CB3}">
      <dgm:prSet/>
      <dgm:spPr/>
      <dgm:t>
        <a:bodyPr/>
        <a:lstStyle/>
        <a:p>
          <a:r>
            <a:rPr lang="en-US" b="1"/>
            <a:t>Electrolytes</a:t>
          </a:r>
          <a:endParaRPr lang="en-US"/>
        </a:p>
      </dgm:t>
    </dgm:pt>
    <dgm:pt modelId="{FFAD0FA3-CBE4-4D29-829D-060CA4D0AB67}" type="parTrans" cxnId="{64B969EB-5917-455A-9478-676A85772C3D}">
      <dgm:prSet/>
      <dgm:spPr/>
      <dgm:t>
        <a:bodyPr/>
        <a:lstStyle/>
        <a:p>
          <a:endParaRPr lang="en-US"/>
        </a:p>
      </dgm:t>
    </dgm:pt>
    <dgm:pt modelId="{83621060-9800-421E-B164-3C6D7FC88913}" type="sibTrans" cxnId="{64B969EB-5917-455A-9478-676A85772C3D}">
      <dgm:prSet/>
      <dgm:spPr/>
      <dgm:t>
        <a:bodyPr/>
        <a:lstStyle/>
        <a:p>
          <a:endParaRPr lang="en-US"/>
        </a:p>
      </dgm:t>
    </dgm:pt>
    <dgm:pt modelId="{C7235771-A5EE-40D6-A67E-176A012B1B9D}">
      <dgm:prSet/>
      <dgm:spPr/>
      <dgm:t>
        <a:bodyPr/>
        <a:lstStyle/>
        <a:p>
          <a:r>
            <a:rPr lang="en-US"/>
            <a:t>Hyperkalemia</a:t>
          </a:r>
        </a:p>
      </dgm:t>
    </dgm:pt>
    <dgm:pt modelId="{B3D41BC1-4BCD-48F7-96EB-32EC31542FD5}" type="parTrans" cxnId="{D54F80F8-8A2F-4BDD-AAC8-1CB0EA7BB735}">
      <dgm:prSet/>
      <dgm:spPr/>
      <dgm:t>
        <a:bodyPr/>
        <a:lstStyle/>
        <a:p>
          <a:endParaRPr lang="en-US"/>
        </a:p>
      </dgm:t>
    </dgm:pt>
    <dgm:pt modelId="{B0C99BAE-14FF-41AA-82FD-4E9DF96F3326}" type="sibTrans" cxnId="{D54F80F8-8A2F-4BDD-AAC8-1CB0EA7BB735}">
      <dgm:prSet/>
      <dgm:spPr/>
      <dgm:t>
        <a:bodyPr/>
        <a:lstStyle/>
        <a:p>
          <a:endParaRPr lang="en-US"/>
        </a:p>
      </dgm:t>
    </dgm:pt>
    <dgm:pt modelId="{7E12107E-64C3-4DB0-B4F0-4BB8F2BB6D97}">
      <dgm:prSet/>
      <dgm:spPr/>
      <dgm:t>
        <a:bodyPr/>
        <a:lstStyle/>
        <a:p>
          <a:r>
            <a:rPr lang="en-US"/>
            <a:t>Hypoglycemia</a:t>
          </a:r>
        </a:p>
      </dgm:t>
    </dgm:pt>
    <dgm:pt modelId="{591A6321-3D22-48F5-AFB3-E806D22FCEA8}" type="parTrans" cxnId="{AD96B9A7-63F7-4C6C-BED2-01E4C12218A8}">
      <dgm:prSet/>
      <dgm:spPr/>
      <dgm:t>
        <a:bodyPr/>
        <a:lstStyle/>
        <a:p>
          <a:endParaRPr lang="en-US"/>
        </a:p>
      </dgm:t>
    </dgm:pt>
    <dgm:pt modelId="{062B4500-2341-44F6-9D36-46E8F793E30A}" type="sibTrans" cxnId="{AD96B9A7-63F7-4C6C-BED2-01E4C12218A8}">
      <dgm:prSet/>
      <dgm:spPr/>
      <dgm:t>
        <a:bodyPr/>
        <a:lstStyle/>
        <a:p>
          <a:endParaRPr lang="en-US"/>
        </a:p>
      </dgm:t>
    </dgm:pt>
    <dgm:pt modelId="{BF0539BB-B4B7-440B-B813-CC96A5D4C360}">
      <dgm:prSet/>
      <dgm:spPr/>
      <dgm:t>
        <a:bodyPr/>
        <a:lstStyle/>
        <a:p>
          <a:r>
            <a:rPr lang="en-US"/>
            <a:t>Hypermagnesemia</a:t>
          </a:r>
        </a:p>
      </dgm:t>
    </dgm:pt>
    <dgm:pt modelId="{2529FF5D-E00A-457B-83BC-7D774EA1D05A}" type="parTrans" cxnId="{2453B529-C1BB-44FA-A8A9-6F1C0C07D083}">
      <dgm:prSet/>
      <dgm:spPr/>
      <dgm:t>
        <a:bodyPr/>
        <a:lstStyle/>
        <a:p>
          <a:endParaRPr lang="en-US"/>
        </a:p>
      </dgm:t>
    </dgm:pt>
    <dgm:pt modelId="{6E90F080-5180-4D9A-A852-CB5C6B42FA98}" type="sibTrans" cxnId="{2453B529-C1BB-44FA-A8A9-6F1C0C07D083}">
      <dgm:prSet/>
      <dgm:spPr/>
      <dgm:t>
        <a:bodyPr/>
        <a:lstStyle/>
        <a:p>
          <a:endParaRPr lang="en-US"/>
        </a:p>
      </dgm:t>
    </dgm:pt>
    <dgm:pt modelId="{D745748B-2225-48D6-BA04-ACCA9E12E46C}">
      <dgm:prSet/>
      <dgm:spPr/>
      <dgm:t>
        <a:bodyPr/>
        <a:lstStyle/>
        <a:p>
          <a:r>
            <a:rPr lang="en-US"/>
            <a:t>Hyperphosphatemia</a:t>
          </a:r>
        </a:p>
      </dgm:t>
    </dgm:pt>
    <dgm:pt modelId="{875C64C9-6C0F-4961-89B9-E9FB53C8FCE6}" type="parTrans" cxnId="{778516A6-E8A7-4F2A-BE19-01241DA80CFF}">
      <dgm:prSet/>
      <dgm:spPr/>
      <dgm:t>
        <a:bodyPr/>
        <a:lstStyle/>
        <a:p>
          <a:endParaRPr lang="en-US"/>
        </a:p>
      </dgm:t>
    </dgm:pt>
    <dgm:pt modelId="{30940EA0-75EF-4E92-97DB-28EB478B294F}" type="sibTrans" cxnId="{778516A6-E8A7-4F2A-BE19-01241DA80CFF}">
      <dgm:prSet/>
      <dgm:spPr/>
      <dgm:t>
        <a:bodyPr/>
        <a:lstStyle/>
        <a:p>
          <a:endParaRPr lang="en-US"/>
        </a:p>
      </dgm:t>
    </dgm:pt>
    <dgm:pt modelId="{3EEE0CB8-731F-4D23-A17F-2B1B327D08EC}">
      <dgm:prSet/>
      <dgm:spPr/>
      <dgm:t>
        <a:bodyPr/>
        <a:lstStyle/>
        <a:p>
          <a:r>
            <a:rPr lang="en-US" b="1"/>
            <a:t>Miscellaneous</a:t>
          </a:r>
          <a:endParaRPr lang="en-US"/>
        </a:p>
      </dgm:t>
    </dgm:pt>
    <dgm:pt modelId="{E4BC0B36-1F3D-4B46-91BE-56F7488AF727}" type="parTrans" cxnId="{380DDB8D-049A-4AE5-81CC-0403E3FBC272}">
      <dgm:prSet/>
      <dgm:spPr/>
      <dgm:t>
        <a:bodyPr/>
        <a:lstStyle/>
        <a:p>
          <a:endParaRPr lang="en-US"/>
        </a:p>
      </dgm:t>
    </dgm:pt>
    <dgm:pt modelId="{73FB8204-675F-4A80-A464-BD121BD3211D}" type="sibTrans" cxnId="{380DDB8D-049A-4AE5-81CC-0403E3FBC272}">
      <dgm:prSet/>
      <dgm:spPr/>
      <dgm:t>
        <a:bodyPr/>
        <a:lstStyle/>
        <a:p>
          <a:endParaRPr lang="en-US"/>
        </a:p>
      </dgm:t>
    </dgm:pt>
    <dgm:pt modelId="{D9ED2690-61F7-4D05-A553-66AC1FD74617}">
      <dgm:prSet/>
      <dgm:spPr/>
      <dgm:t>
        <a:bodyPr/>
        <a:lstStyle/>
        <a:p>
          <a:r>
            <a:rPr lang="en-US"/>
            <a:t>Multidrug-resistant infections</a:t>
          </a:r>
        </a:p>
      </dgm:t>
    </dgm:pt>
    <dgm:pt modelId="{4C64AE06-D9D9-4E66-9D3E-781E4DC43E7A}" type="parTrans" cxnId="{498DE379-3FF0-444D-AF08-51238797D580}">
      <dgm:prSet/>
      <dgm:spPr/>
      <dgm:t>
        <a:bodyPr/>
        <a:lstStyle/>
        <a:p>
          <a:endParaRPr lang="en-US"/>
        </a:p>
      </dgm:t>
    </dgm:pt>
    <dgm:pt modelId="{E5AB1911-B9CB-4A04-AE60-84ED266C5180}" type="sibTrans" cxnId="{498DE379-3FF0-444D-AF08-51238797D580}">
      <dgm:prSet/>
      <dgm:spPr/>
      <dgm:t>
        <a:bodyPr/>
        <a:lstStyle/>
        <a:p>
          <a:endParaRPr lang="en-US"/>
        </a:p>
      </dgm:t>
    </dgm:pt>
    <dgm:pt modelId="{FB6F9754-B52D-4919-871C-DDD83D295276}">
      <dgm:prSet/>
      <dgm:spPr/>
      <dgm:t>
        <a:bodyPr/>
        <a:lstStyle/>
        <a:p>
          <a:r>
            <a:rPr lang="en-US" dirty="0"/>
            <a:t>Vessel preservation/dialysis access</a:t>
          </a:r>
        </a:p>
      </dgm:t>
    </dgm:pt>
    <dgm:pt modelId="{2FB1F5FB-DE7E-4BFA-873C-E18A211A6189}" type="parTrans" cxnId="{18B86932-A9FB-4B3B-A7AB-11E894995439}">
      <dgm:prSet/>
      <dgm:spPr/>
      <dgm:t>
        <a:bodyPr/>
        <a:lstStyle/>
        <a:p>
          <a:endParaRPr lang="en-US"/>
        </a:p>
      </dgm:t>
    </dgm:pt>
    <dgm:pt modelId="{7FDA2B49-9300-4772-B0D2-43ED8379CCAE}" type="sibTrans" cxnId="{18B86932-A9FB-4B3B-A7AB-11E894995439}">
      <dgm:prSet/>
      <dgm:spPr/>
      <dgm:t>
        <a:bodyPr/>
        <a:lstStyle/>
        <a:p>
          <a:endParaRPr lang="en-US"/>
        </a:p>
      </dgm:t>
    </dgm:pt>
    <dgm:pt modelId="{6398C48E-D493-4105-AF2E-906A4BCF04EB}" type="pres">
      <dgm:prSet presAssocID="{4FE74A3B-CEAD-4ABA-A184-0CE282E98705}" presName="Name0" presStyleCnt="0">
        <dgm:presLayoutVars>
          <dgm:dir/>
          <dgm:animLvl val="lvl"/>
          <dgm:resizeHandles val="exact"/>
        </dgm:presLayoutVars>
      </dgm:prSet>
      <dgm:spPr/>
    </dgm:pt>
    <dgm:pt modelId="{D2A166D7-485B-4855-AAED-B5196F0CFA65}" type="pres">
      <dgm:prSet presAssocID="{B3DA9D55-AEFF-46F2-B521-A293964F73EE}" presName="composite" presStyleCnt="0"/>
      <dgm:spPr/>
    </dgm:pt>
    <dgm:pt modelId="{523B58C8-BCB7-4A1F-931B-C842C21EC83D}" type="pres">
      <dgm:prSet presAssocID="{B3DA9D55-AEFF-46F2-B521-A293964F73EE}" presName="parTx" presStyleLbl="alignNode1" presStyleIdx="0" presStyleCnt="3">
        <dgm:presLayoutVars>
          <dgm:chMax val="0"/>
          <dgm:chPref val="0"/>
          <dgm:bulletEnabled val="1"/>
        </dgm:presLayoutVars>
      </dgm:prSet>
      <dgm:spPr/>
    </dgm:pt>
    <dgm:pt modelId="{C1056449-E2E6-4E6C-96C2-4EBCB97EFE9A}" type="pres">
      <dgm:prSet presAssocID="{B3DA9D55-AEFF-46F2-B521-A293964F73EE}" presName="desTx" presStyleLbl="alignAccFollowNode1" presStyleIdx="0" presStyleCnt="3">
        <dgm:presLayoutVars>
          <dgm:bulletEnabled val="1"/>
        </dgm:presLayoutVars>
      </dgm:prSet>
      <dgm:spPr/>
    </dgm:pt>
    <dgm:pt modelId="{533225AB-A2B3-49CC-B857-FA165464645F}" type="pres">
      <dgm:prSet presAssocID="{FDA8639A-A535-4ED4-A4E9-57B43A4FBA3E}" presName="space" presStyleCnt="0"/>
      <dgm:spPr/>
    </dgm:pt>
    <dgm:pt modelId="{F5F7F7CE-A575-455E-AA9D-6D7CEA8F0E63}" type="pres">
      <dgm:prSet presAssocID="{BDC93C9E-DD71-4589-95EF-80DF31DF4CB3}" presName="composite" presStyleCnt="0"/>
      <dgm:spPr/>
    </dgm:pt>
    <dgm:pt modelId="{1AA52E3E-1F04-4B24-A4BA-9DED669DACA1}" type="pres">
      <dgm:prSet presAssocID="{BDC93C9E-DD71-4589-95EF-80DF31DF4CB3}" presName="parTx" presStyleLbl="alignNode1" presStyleIdx="1" presStyleCnt="3">
        <dgm:presLayoutVars>
          <dgm:chMax val="0"/>
          <dgm:chPref val="0"/>
          <dgm:bulletEnabled val="1"/>
        </dgm:presLayoutVars>
      </dgm:prSet>
      <dgm:spPr/>
    </dgm:pt>
    <dgm:pt modelId="{C0526398-5898-4445-905D-130B051F1BD2}" type="pres">
      <dgm:prSet presAssocID="{BDC93C9E-DD71-4589-95EF-80DF31DF4CB3}" presName="desTx" presStyleLbl="alignAccFollowNode1" presStyleIdx="1" presStyleCnt="3">
        <dgm:presLayoutVars>
          <dgm:bulletEnabled val="1"/>
        </dgm:presLayoutVars>
      </dgm:prSet>
      <dgm:spPr/>
    </dgm:pt>
    <dgm:pt modelId="{D9054F67-3BDF-47FE-9A03-060ACD067506}" type="pres">
      <dgm:prSet presAssocID="{83621060-9800-421E-B164-3C6D7FC88913}" presName="space" presStyleCnt="0"/>
      <dgm:spPr/>
    </dgm:pt>
    <dgm:pt modelId="{A70D1E76-8E8C-4BB2-B8D8-58B6D19B0D0C}" type="pres">
      <dgm:prSet presAssocID="{3EEE0CB8-731F-4D23-A17F-2B1B327D08EC}" presName="composite" presStyleCnt="0"/>
      <dgm:spPr/>
    </dgm:pt>
    <dgm:pt modelId="{8F5EAE15-4233-42BF-B9D3-C8356E6793F4}" type="pres">
      <dgm:prSet presAssocID="{3EEE0CB8-731F-4D23-A17F-2B1B327D08EC}" presName="parTx" presStyleLbl="alignNode1" presStyleIdx="2" presStyleCnt="3">
        <dgm:presLayoutVars>
          <dgm:chMax val="0"/>
          <dgm:chPref val="0"/>
          <dgm:bulletEnabled val="1"/>
        </dgm:presLayoutVars>
      </dgm:prSet>
      <dgm:spPr/>
    </dgm:pt>
    <dgm:pt modelId="{23A4CDBB-C40C-49A2-8EF7-59D3B9112BC9}" type="pres">
      <dgm:prSet presAssocID="{3EEE0CB8-731F-4D23-A17F-2B1B327D08EC}" presName="desTx" presStyleLbl="alignAccFollowNode1" presStyleIdx="2" presStyleCnt="3">
        <dgm:presLayoutVars>
          <dgm:bulletEnabled val="1"/>
        </dgm:presLayoutVars>
      </dgm:prSet>
      <dgm:spPr/>
    </dgm:pt>
  </dgm:ptLst>
  <dgm:cxnLst>
    <dgm:cxn modelId="{CA1C5802-F716-49AA-AEE1-7F93AD0AD2E2}" srcId="{B3DA9D55-AEFF-46F2-B521-A293964F73EE}" destId="{FF7D7CB0-A2B1-4385-B7CC-2A63FBCC43DB}" srcOrd="2" destOrd="0" parTransId="{99447A88-F7DA-42A6-A7E5-3EF6C90E2E66}" sibTransId="{7D5D67E1-89FE-4CF6-A04F-95BF2F6A84C1}"/>
    <dgm:cxn modelId="{04EA7423-7DEC-4E15-A64B-37CF0C8B4A2B}" type="presOf" srcId="{645C39F2-40D1-4044-90BE-0351F9B55E76}" destId="{C1056449-E2E6-4E6C-96C2-4EBCB97EFE9A}" srcOrd="0" destOrd="0" presId="urn:microsoft.com/office/officeart/2005/8/layout/hList1"/>
    <dgm:cxn modelId="{2453B529-C1BB-44FA-A8A9-6F1C0C07D083}" srcId="{BDC93C9E-DD71-4589-95EF-80DF31DF4CB3}" destId="{BF0539BB-B4B7-440B-B813-CC96A5D4C360}" srcOrd="2" destOrd="0" parTransId="{2529FF5D-E00A-457B-83BC-7D774EA1D05A}" sibTransId="{6E90F080-5180-4D9A-A852-CB5C6B42FA98}"/>
    <dgm:cxn modelId="{18B86932-A9FB-4B3B-A7AB-11E894995439}" srcId="{3EEE0CB8-731F-4D23-A17F-2B1B327D08EC}" destId="{FB6F9754-B52D-4919-871C-DDD83D295276}" srcOrd="1" destOrd="0" parTransId="{2FB1F5FB-DE7E-4BFA-873C-E18A211A6189}" sibTransId="{7FDA2B49-9300-4772-B0D2-43ED8379CCAE}"/>
    <dgm:cxn modelId="{6B4DB035-DB4C-465B-94EC-F1410BB4B232}" type="presOf" srcId="{B3DA9D55-AEFF-46F2-B521-A293964F73EE}" destId="{523B58C8-BCB7-4A1F-931B-C842C21EC83D}" srcOrd="0" destOrd="0" presId="urn:microsoft.com/office/officeart/2005/8/layout/hList1"/>
    <dgm:cxn modelId="{8ABF8162-A7C5-4959-AD3C-E2D68B7060BD}" srcId="{B3DA9D55-AEFF-46F2-B521-A293964F73EE}" destId="{C6EA4BA4-02AC-4AEC-8920-869C791B9CC7}" srcOrd="1" destOrd="0" parTransId="{B4C8BAA7-06D1-4CD4-8CD1-DB5BBE3D6694}" sibTransId="{B16FFFB0-6162-4D11-91D5-58DFED87F6D0}"/>
    <dgm:cxn modelId="{37A8546A-3478-4C41-9D23-5921D4CC4E00}" srcId="{4FE74A3B-CEAD-4ABA-A184-0CE282E98705}" destId="{B3DA9D55-AEFF-46F2-B521-A293964F73EE}" srcOrd="0" destOrd="0" parTransId="{D164734E-972E-4401-8770-169813515F57}" sibTransId="{FDA8639A-A535-4ED4-A4E9-57B43A4FBA3E}"/>
    <dgm:cxn modelId="{498DE379-3FF0-444D-AF08-51238797D580}" srcId="{3EEE0CB8-731F-4D23-A17F-2B1B327D08EC}" destId="{D9ED2690-61F7-4D05-A553-66AC1FD74617}" srcOrd="0" destOrd="0" parTransId="{4C64AE06-D9D9-4E66-9D3E-781E4DC43E7A}" sibTransId="{E5AB1911-B9CB-4A04-AE60-84ED266C5180}"/>
    <dgm:cxn modelId="{CEF66580-3928-4CA3-BDDC-627757B24913}" type="presOf" srcId="{C6EA4BA4-02AC-4AEC-8920-869C791B9CC7}" destId="{C1056449-E2E6-4E6C-96C2-4EBCB97EFE9A}" srcOrd="0" destOrd="1" presId="urn:microsoft.com/office/officeart/2005/8/layout/hList1"/>
    <dgm:cxn modelId="{380DDB8D-049A-4AE5-81CC-0403E3FBC272}" srcId="{4FE74A3B-CEAD-4ABA-A184-0CE282E98705}" destId="{3EEE0CB8-731F-4D23-A17F-2B1B327D08EC}" srcOrd="2" destOrd="0" parTransId="{E4BC0B36-1F3D-4B46-91BE-56F7488AF727}" sibTransId="{73FB8204-675F-4A80-A464-BD121BD3211D}"/>
    <dgm:cxn modelId="{C6B6A494-2661-4F79-932B-7B7601C87F22}" type="presOf" srcId="{7E12107E-64C3-4DB0-B4F0-4BB8F2BB6D97}" destId="{C0526398-5898-4445-905D-130B051F1BD2}" srcOrd="0" destOrd="1" presId="urn:microsoft.com/office/officeart/2005/8/layout/hList1"/>
    <dgm:cxn modelId="{778516A6-E8A7-4F2A-BE19-01241DA80CFF}" srcId="{BDC93C9E-DD71-4589-95EF-80DF31DF4CB3}" destId="{D745748B-2225-48D6-BA04-ACCA9E12E46C}" srcOrd="3" destOrd="0" parTransId="{875C64C9-6C0F-4961-89B9-E9FB53C8FCE6}" sibTransId="{30940EA0-75EF-4E92-97DB-28EB478B294F}"/>
    <dgm:cxn modelId="{AD96B9A7-63F7-4C6C-BED2-01E4C12218A8}" srcId="{BDC93C9E-DD71-4589-95EF-80DF31DF4CB3}" destId="{7E12107E-64C3-4DB0-B4F0-4BB8F2BB6D97}" srcOrd="1" destOrd="0" parTransId="{591A6321-3D22-48F5-AFB3-E806D22FCEA8}" sibTransId="{062B4500-2341-44F6-9D36-46E8F793E30A}"/>
    <dgm:cxn modelId="{92F224AA-6671-418F-9113-EE3909967F42}" type="presOf" srcId="{C7235771-A5EE-40D6-A67E-176A012B1B9D}" destId="{C0526398-5898-4445-905D-130B051F1BD2}" srcOrd="0" destOrd="0" presId="urn:microsoft.com/office/officeart/2005/8/layout/hList1"/>
    <dgm:cxn modelId="{A944A8AC-A11C-4379-9B14-AB0317B7FA37}" type="presOf" srcId="{D9ED2690-61F7-4D05-A553-66AC1FD74617}" destId="{23A4CDBB-C40C-49A2-8EF7-59D3B9112BC9}" srcOrd="0" destOrd="0" presId="urn:microsoft.com/office/officeart/2005/8/layout/hList1"/>
    <dgm:cxn modelId="{70AAD9AD-03D1-4217-AB99-5DA61F2EC178}" type="presOf" srcId="{BDC93C9E-DD71-4589-95EF-80DF31DF4CB3}" destId="{1AA52E3E-1F04-4B24-A4BA-9DED669DACA1}" srcOrd="0" destOrd="0" presId="urn:microsoft.com/office/officeart/2005/8/layout/hList1"/>
    <dgm:cxn modelId="{AA9776AE-5A50-4A63-9F63-88C6B78EBAAA}" type="presOf" srcId="{FB6F9754-B52D-4919-871C-DDD83D295276}" destId="{23A4CDBB-C40C-49A2-8EF7-59D3B9112BC9}" srcOrd="0" destOrd="1" presId="urn:microsoft.com/office/officeart/2005/8/layout/hList1"/>
    <dgm:cxn modelId="{C64D27B3-951C-494E-9B56-9330633797B4}" type="presOf" srcId="{BF0539BB-B4B7-440B-B813-CC96A5D4C360}" destId="{C0526398-5898-4445-905D-130B051F1BD2}" srcOrd="0" destOrd="2" presId="urn:microsoft.com/office/officeart/2005/8/layout/hList1"/>
    <dgm:cxn modelId="{2916E8B7-37F3-4361-A651-4FDA334B1771}" type="presOf" srcId="{3EEE0CB8-731F-4D23-A17F-2B1B327D08EC}" destId="{8F5EAE15-4233-42BF-B9D3-C8356E6793F4}" srcOrd="0" destOrd="0" presId="urn:microsoft.com/office/officeart/2005/8/layout/hList1"/>
    <dgm:cxn modelId="{E3F470B8-7A06-4524-A41B-6AA808C234D1}" type="presOf" srcId="{D745748B-2225-48D6-BA04-ACCA9E12E46C}" destId="{C0526398-5898-4445-905D-130B051F1BD2}" srcOrd="0" destOrd="3" presId="urn:microsoft.com/office/officeart/2005/8/layout/hList1"/>
    <dgm:cxn modelId="{F982BAD7-9A71-45CF-9E76-6953A8CDD317}" type="presOf" srcId="{4FE74A3B-CEAD-4ABA-A184-0CE282E98705}" destId="{6398C48E-D493-4105-AF2E-906A4BCF04EB}" srcOrd="0" destOrd="0" presId="urn:microsoft.com/office/officeart/2005/8/layout/hList1"/>
    <dgm:cxn modelId="{A0DD2CD9-9349-4655-A316-E664CD9721A6}" type="presOf" srcId="{FF7D7CB0-A2B1-4385-B7CC-2A63FBCC43DB}" destId="{C1056449-E2E6-4E6C-96C2-4EBCB97EFE9A}" srcOrd="0" destOrd="2" presId="urn:microsoft.com/office/officeart/2005/8/layout/hList1"/>
    <dgm:cxn modelId="{64B969EB-5917-455A-9478-676A85772C3D}" srcId="{4FE74A3B-CEAD-4ABA-A184-0CE282E98705}" destId="{BDC93C9E-DD71-4589-95EF-80DF31DF4CB3}" srcOrd="1" destOrd="0" parTransId="{FFAD0FA3-CBE4-4D29-829D-060CA4D0AB67}" sibTransId="{83621060-9800-421E-B164-3C6D7FC88913}"/>
    <dgm:cxn modelId="{F900B4EF-7623-47EE-8AD0-162853CF6BFE}" srcId="{B3DA9D55-AEFF-46F2-B521-A293964F73EE}" destId="{645C39F2-40D1-4044-90BE-0351F9B55E76}" srcOrd="0" destOrd="0" parTransId="{486E627D-2E88-4C93-B1C3-F2A3CB17A330}" sibTransId="{E884B191-D342-4B9C-9DBE-F9E4B0F8F851}"/>
    <dgm:cxn modelId="{D54F80F8-8A2F-4BDD-AAC8-1CB0EA7BB735}" srcId="{BDC93C9E-DD71-4589-95EF-80DF31DF4CB3}" destId="{C7235771-A5EE-40D6-A67E-176A012B1B9D}" srcOrd="0" destOrd="0" parTransId="{B3D41BC1-4BCD-48F7-96EB-32EC31542FD5}" sibTransId="{B0C99BAE-14FF-41AA-82FD-4E9DF96F3326}"/>
    <dgm:cxn modelId="{8B5F6A16-2B78-4719-86C3-F96D1C232C1F}" type="presParOf" srcId="{6398C48E-D493-4105-AF2E-906A4BCF04EB}" destId="{D2A166D7-485B-4855-AAED-B5196F0CFA65}" srcOrd="0" destOrd="0" presId="urn:microsoft.com/office/officeart/2005/8/layout/hList1"/>
    <dgm:cxn modelId="{4EF4C761-F7CF-4943-8537-E2AA9A4897E2}" type="presParOf" srcId="{D2A166D7-485B-4855-AAED-B5196F0CFA65}" destId="{523B58C8-BCB7-4A1F-931B-C842C21EC83D}" srcOrd="0" destOrd="0" presId="urn:microsoft.com/office/officeart/2005/8/layout/hList1"/>
    <dgm:cxn modelId="{14275557-D343-445B-9D4F-3BC0DF963E47}" type="presParOf" srcId="{D2A166D7-485B-4855-AAED-B5196F0CFA65}" destId="{C1056449-E2E6-4E6C-96C2-4EBCB97EFE9A}" srcOrd="1" destOrd="0" presId="urn:microsoft.com/office/officeart/2005/8/layout/hList1"/>
    <dgm:cxn modelId="{A79ED02B-AB0E-4DA1-84AA-95BE7C81CFF6}" type="presParOf" srcId="{6398C48E-D493-4105-AF2E-906A4BCF04EB}" destId="{533225AB-A2B3-49CC-B857-FA165464645F}" srcOrd="1" destOrd="0" presId="urn:microsoft.com/office/officeart/2005/8/layout/hList1"/>
    <dgm:cxn modelId="{F2D7BC9C-2C67-4DC5-B716-DABC140C6FAD}" type="presParOf" srcId="{6398C48E-D493-4105-AF2E-906A4BCF04EB}" destId="{F5F7F7CE-A575-455E-AA9D-6D7CEA8F0E63}" srcOrd="2" destOrd="0" presId="urn:microsoft.com/office/officeart/2005/8/layout/hList1"/>
    <dgm:cxn modelId="{D2AD0E23-1FDB-47D5-B971-84CD640DD68A}" type="presParOf" srcId="{F5F7F7CE-A575-455E-AA9D-6D7CEA8F0E63}" destId="{1AA52E3E-1F04-4B24-A4BA-9DED669DACA1}" srcOrd="0" destOrd="0" presId="urn:microsoft.com/office/officeart/2005/8/layout/hList1"/>
    <dgm:cxn modelId="{F249C1C0-8167-486B-BF44-79330439D53D}" type="presParOf" srcId="{F5F7F7CE-A575-455E-AA9D-6D7CEA8F0E63}" destId="{C0526398-5898-4445-905D-130B051F1BD2}" srcOrd="1" destOrd="0" presId="urn:microsoft.com/office/officeart/2005/8/layout/hList1"/>
    <dgm:cxn modelId="{9AC3644F-EC22-409D-94B2-9EB05F24A4E0}" type="presParOf" srcId="{6398C48E-D493-4105-AF2E-906A4BCF04EB}" destId="{D9054F67-3BDF-47FE-9A03-060ACD067506}" srcOrd="3" destOrd="0" presId="urn:microsoft.com/office/officeart/2005/8/layout/hList1"/>
    <dgm:cxn modelId="{53A32E3B-8DBE-4F41-B34D-FB90F497E2D8}" type="presParOf" srcId="{6398C48E-D493-4105-AF2E-906A4BCF04EB}" destId="{A70D1E76-8E8C-4BB2-B8D8-58B6D19B0D0C}" srcOrd="4" destOrd="0" presId="urn:microsoft.com/office/officeart/2005/8/layout/hList1"/>
    <dgm:cxn modelId="{EB662BC4-ABDA-4769-9AFA-7D1516946CB6}" type="presParOf" srcId="{A70D1E76-8E8C-4BB2-B8D8-58B6D19B0D0C}" destId="{8F5EAE15-4233-42BF-B9D3-C8356E6793F4}" srcOrd="0" destOrd="0" presId="urn:microsoft.com/office/officeart/2005/8/layout/hList1"/>
    <dgm:cxn modelId="{9DB80B67-2619-4051-8409-1CA1569C6C83}" type="presParOf" srcId="{A70D1E76-8E8C-4BB2-B8D8-58B6D19B0D0C}" destId="{23A4CDBB-C40C-49A2-8EF7-59D3B9112BC9}" srcOrd="1" destOrd="0" presId="urn:microsoft.com/office/officeart/2005/8/layout/h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FD299735-2945-451A-9685-497CF551F88D}" type="doc">
      <dgm:prSet loTypeId="urn:microsoft.com/office/officeart/2005/8/layout/hList1" loCatId="list" qsTypeId="urn:microsoft.com/office/officeart/2005/8/quickstyle/simple4" qsCatId="simple" csTypeId="urn:microsoft.com/office/officeart/2005/8/colors/colorful5" csCatId="colorful"/>
      <dgm:spPr/>
      <dgm:t>
        <a:bodyPr/>
        <a:lstStyle/>
        <a:p>
          <a:endParaRPr lang="en-US"/>
        </a:p>
      </dgm:t>
    </dgm:pt>
    <dgm:pt modelId="{28DC64B4-400C-416B-B049-F4CCFD7D4D69}">
      <dgm:prSet/>
      <dgm:spPr/>
      <dgm:t>
        <a:bodyPr/>
        <a:lstStyle/>
        <a:p>
          <a:r>
            <a:rPr lang="en-US" b="1"/>
            <a:t>Diagnostic tests</a:t>
          </a:r>
          <a:endParaRPr lang="en-US"/>
        </a:p>
      </dgm:t>
    </dgm:pt>
    <dgm:pt modelId="{D1A741DF-2A6C-4D42-A72E-B3F0F6725C1A}" type="parTrans" cxnId="{67D2B565-5D55-47EA-85A1-7E48103E3A78}">
      <dgm:prSet/>
      <dgm:spPr/>
      <dgm:t>
        <a:bodyPr/>
        <a:lstStyle/>
        <a:p>
          <a:endParaRPr lang="en-US"/>
        </a:p>
      </dgm:t>
    </dgm:pt>
    <dgm:pt modelId="{7CB2BA6E-7EAE-4936-BABF-767DEFC8246D}" type="sibTrans" cxnId="{67D2B565-5D55-47EA-85A1-7E48103E3A78}">
      <dgm:prSet/>
      <dgm:spPr/>
      <dgm:t>
        <a:bodyPr/>
        <a:lstStyle/>
        <a:p>
          <a:endParaRPr lang="en-US"/>
        </a:p>
      </dgm:t>
    </dgm:pt>
    <dgm:pt modelId="{770E08E6-70BB-410B-969F-201A7B5138A1}">
      <dgm:prSet/>
      <dgm:spPr/>
      <dgm:t>
        <a:bodyPr/>
        <a:lstStyle/>
        <a:p>
          <a:r>
            <a:rPr lang="en-US"/>
            <a:t>Iodinated contrast media: AKI</a:t>
          </a:r>
        </a:p>
      </dgm:t>
    </dgm:pt>
    <dgm:pt modelId="{E857E88D-5750-4BE0-A113-958DE986DF86}" type="parTrans" cxnId="{ACC35215-0BF4-4510-999D-70F6BC3ADD40}">
      <dgm:prSet/>
      <dgm:spPr/>
      <dgm:t>
        <a:bodyPr/>
        <a:lstStyle/>
        <a:p>
          <a:endParaRPr lang="en-US"/>
        </a:p>
      </dgm:t>
    </dgm:pt>
    <dgm:pt modelId="{DBFAC2BE-80A7-4271-A05C-47B3805F1BB1}" type="sibTrans" cxnId="{ACC35215-0BF4-4510-999D-70F6BC3ADD40}">
      <dgm:prSet/>
      <dgm:spPr/>
      <dgm:t>
        <a:bodyPr/>
        <a:lstStyle/>
        <a:p>
          <a:endParaRPr lang="en-US"/>
        </a:p>
      </dgm:t>
    </dgm:pt>
    <dgm:pt modelId="{001F96CC-4228-4E98-B065-AEB0DF4CC3F4}">
      <dgm:prSet/>
      <dgm:spPr/>
      <dgm:t>
        <a:bodyPr/>
        <a:lstStyle/>
        <a:p>
          <a:r>
            <a:rPr lang="en-US"/>
            <a:t>Gadolinium-based contrast: NSF</a:t>
          </a:r>
        </a:p>
      </dgm:t>
    </dgm:pt>
    <dgm:pt modelId="{88216183-9D35-4E7F-A4B2-611A0A43728F}" type="parTrans" cxnId="{155D99E0-CD90-4AAA-ABA6-D40B79D90D74}">
      <dgm:prSet/>
      <dgm:spPr/>
      <dgm:t>
        <a:bodyPr/>
        <a:lstStyle/>
        <a:p>
          <a:endParaRPr lang="en-US"/>
        </a:p>
      </dgm:t>
    </dgm:pt>
    <dgm:pt modelId="{5798DE90-F3C0-4C61-A691-4D5358D4AAB2}" type="sibTrans" cxnId="{155D99E0-CD90-4AAA-ABA6-D40B79D90D74}">
      <dgm:prSet/>
      <dgm:spPr/>
      <dgm:t>
        <a:bodyPr/>
        <a:lstStyle/>
        <a:p>
          <a:endParaRPr lang="en-US"/>
        </a:p>
      </dgm:t>
    </dgm:pt>
    <dgm:pt modelId="{99836EB7-2D5E-4C9C-A2A9-BBEF19FBCFE7}">
      <dgm:prSet/>
      <dgm:spPr/>
      <dgm:t>
        <a:bodyPr/>
        <a:lstStyle/>
        <a:p>
          <a:r>
            <a:rPr lang="en-US"/>
            <a:t>Sodium Phosphate bowel preparations: AKI, CKD </a:t>
          </a:r>
        </a:p>
      </dgm:t>
    </dgm:pt>
    <dgm:pt modelId="{88A2E95E-A5FB-4005-8B3A-16E89C7300B8}" type="parTrans" cxnId="{A6480D64-0411-48FD-846C-5C927F6E36CE}">
      <dgm:prSet/>
      <dgm:spPr/>
      <dgm:t>
        <a:bodyPr/>
        <a:lstStyle/>
        <a:p>
          <a:endParaRPr lang="en-US"/>
        </a:p>
      </dgm:t>
    </dgm:pt>
    <dgm:pt modelId="{5A3B0DD2-2291-4BF6-8699-5A1D22FB4F1D}" type="sibTrans" cxnId="{A6480D64-0411-48FD-846C-5C927F6E36CE}">
      <dgm:prSet/>
      <dgm:spPr/>
      <dgm:t>
        <a:bodyPr/>
        <a:lstStyle/>
        <a:p>
          <a:endParaRPr lang="en-US"/>
        </a:p>
      </dgm:t>
    </dgm:pt>
    <dgm:pt modelId="{3CFD6A4C-2580-4B10-8FAC-D027E9DFD766}">
      <dgm:prSet/>
      <dgm:spPr/>
      <dgm:t>
        <a:bodyPr/>
        <a:lstStyle/>
        <a:p>
          <a:r>
            <a:rPr lang="en-US" b="1"/>
            <a:t>CVD</a:t>
          </a:r>
          <a:endParaRPr lang="en-US"/>
        </a:p>
      </dgm:t>
    </dgm:pt>
    <dgm:pt modelId="{6D8004B5-19A6-4724-9B55-1C766B2EAFEB}" type="parTrans" cxnId="{FF62EDE2-E5B2-4635-A701-A89F96E8D54A}">
      <dgm:prSet/>
      <dgm:spPr/>
      <dgm:t>
        <a:bodyPr/>
        <a:lstStyle/>
        <a:p>
          <a:endParaRPr lang="en-US"/>
        </a:p>
      </dgm:t>
    </dgm:pt>
    <dgm:pt modelId="{016073C0-6F34-4574-A6E5-39E8267F6ABF}" type="sibTrans" cxnId="{FF62EDE2-E5B2-4635-A701-A89F96E8D54A}">
      <dgm:prSet/>
      <dgm:spPr/>
      <dgm:t>
        <a:bodyPr/>
        <a:lstStyle/>
        <a:p>
          <a:endParaRPr lang="en-US"/>
        </a:p>
      </dgm:t>
    </dgm:pt>
    <dgm:pt modelId="{BD4A250B-B9C4-4A00-8A4B-84AF184193E6}">
      <dgm:prSet/>
      <dgm:spPr/>
      <dgm:t>
        <a:bodyPr/>
        <a:lstStyle/>
        <a:p>
          <a:r>
            <a:rPr lang="en-US"/>
            <a:t>Missed diagnosis</a:t>
          </a:r>
        </a:p>
      </dgm:t>
    </dgm:pt>
    <dgm:pt modelId="{ACCC0262-AA55-42A9-AA37-BA38152FAE6A}" type="parTrans" cxnId="{6EAED74C-A883-4A61-87E5-7CACD339D1F6}">
      <dgm:prSet/>
      <dgm:spPr/>
      <dgm:t>
        <a:bodyPr/>
        <a:lstStyle/>
        <a:p>
          <a:endParaRPr lang="en-US"/>
        </a:p>
      </dgm:t>
    </dgm:pt>
    <dgm:pt modelId="{2705EE56-E39D-4393-BD55-FDA7B7BD83CD}" type="sibTrans" cxnId="{6EAED74C-A883-4A61-87E5-7CACD339D1F6}">
      <dgm:prSet/>
      <dgm:spPr/>
      <dgm:t>
        <a:bodyPr/>
        <a:lstStyle/>
        <a:p>
          <a:endParaRPr lang="en-US"/>
        </a:p>
      </dgm:t>
    </dgm:pt>
    <dgm:pt modelId="{9DE0B05D-C384-44B9-BB69-76CD5D943CFD}">
      <dgm:prSet/>
      <dgm:spPr/>
      <dgm:t>
        <a:bodyPr/>
        <a:lstStyle/>
        <a:p>
          <a:r>
            <a:rPr lang="en-US" dirty="0"/>
            <a:t>Improper management</a:t>
          </a:r>
        </a:p>
      </dgm:t>
    </dgm:pt>
    <dgm:pt modelId="{C8825178-6116-46DB-BF0F-B50387B9F319}" type="parTrans" cxnId="{2F22F6D2-8A8A-4F48-9475-E06C9A81B85F}">
      <dgm:prSet/>
      <dgm:spPr/>
      <dgm:t>
        <a:bodyPr/>
        <a:lstStyle/>
        <a:p>
          <a:endParaRPr lang="en-US"/>
        </a:p>
      </dgm:t>
    </dgm:pt>
    <dgm:pt modelId="{C102D090-6C68-4981-B1AE-31C0BFA19035}" type="sibTrans" cxnId="{2F22F6D2-8A8A-4F48-9475-E06C9A81B85F}">
      <dgm:prSet/>
      <dgm:spPr/>
      <dgm:t>
        <a:bodyPr/>
        <a:lstStyle/>
        <a:p>
          <a:endParaRPr lang="en-US"/>
        </a:p>
      </dgm:t>
    </dgm:pt>
    <dgm:pt modelId="{24AB5A18-49C7-4371-8387-554F66619DD4}">
      <dgm:prSet/>
      <dgm:spPr/>
      <dgm:t>
        <a:bodyPr/>
        <a:lstStyle/>
        <a:p>
          <a:r>
            <a:rPr lang="en-US" b="1"/>
            <a:t>Fluid management</a:t>
          </a:r>
          <a:endParaRPr lang="en-US"/>
        </a:p>
      </dgm:t>
    </dgm:pt>
    <dgm:pt modelId="{9A26F1B0-06CD-4DB9-B926-F431BFB90850}" type="parTrans" cxnId="{B7A09EBD-8AFB-4A4D-B41E-6CA95E88440E}">
      <dgm:prSet/>
      <dgm:spPr/>
      <dgm:t>
        <a:bodyPr/>
        <a:lstStyle/>
        <a:p>
          <a:endParaRPr lang="en-US"/>
        </a:p>
      </dgm:t>
    </dgm:pt>
    <dgm:pt modelId="{74D48AB4-5DA4-4A2F-9FD1-C5A1AD91FB41}" type="sibTrans" cxnId="{B7A09EBD-8AFB-4A4D-B41E-6CA95E88440E}">
      <dgm:prSet/>
      <dgm:spPr/>
      <dgm:t>
        <a:bodyPr/>
        <a:lstStyle/>
        <a:p>
          <a:endParaRPr lang="en-US"/>
        </a:p>
      </dgm:t>
    </dgm:pt>
    <dgm:pt modelId="{64D92903-679C-4A73-9B6E-3FCD1BB12646}">
      <dgm:prSet/>
      <dgm:spPr/>
      <dgm:t>
        <a:bodyPr/>
        <a:lstStyle/>
        <a:p>
          <a:r>
            <a:rPr lang="en-US"/>
            <a:t>Hypotension</a:t>
          </a:r>
        </a:p>
      </dgm:t>
    </dgm:pt>
    <dgm:pt modelId="{A265211D-A70E-42C4-81FF-D111B6DAC7C9}" type="parTrans" cxnId="{328D6478-DE3C-4E53-B991-A7AE498CCB06}">
      <dgm:prSet/>
      <dgm:spPr/>
      <dgm:t>
        <a:bodyPr/>
        <a:lstStyle/>
        <a:p>
          <a:endParaRPr lang="en-US"/>
        </a:p>
      </dgm:t>
    </dgm:pt>
    <dgm:pt modelId="{9ED20C2C-1F56-43CA-BF18-AB66756F104C}" type="sibTrans" cxnId="{328D6478-DE3C-4E53-B991-A7AE498CCB06}">
      <dgm:prSet/>
      <dgm:spPr/>
      <dgm:t>
        <a:bodyPr/>
        <a:lstStyle/>
        <a:p>
          <a:endParaRPr lang="en-US"/>
        </a:p>
      </dgm:t>
    </dgm:pt>
    <dgm:pt modelId="{122901C1-73C3-4DFC-9B20-B5E82D3791FA}">
      <dgm:prSet/>
      <dgm:spPr/>
      <dgm:t>
        <a:bodyPr/>
        <a:lstStyle/>
        <a:p>
          <a:r>
            <a:rPr lang="en-US"/>
            <a:t>AKI</a:t>
          </a:r>
        </a:p>
      </dgm:t>
    </dgm:pt>
    <dgm:pt modelId="{3D05A4C5-8A61-484D-95D3-11CEE43AC7BF}" type="parTrans" cxnId="{FF82CF98-17F9-4340-B847-B23D183C9DCD}">
      <dgm:prSet/>
      <dgm:spPr/>
      <dgm:t>
        <a:bodyPr/>
        <a:lstStyle/>
        <a:p>
          <a:endParaRPr lang="en-US"/>
        </a:p>
      </dgm:t>
    </dgm:pt>
    <dgm:pt modelId="{35D32C69-5E44-4E0F-B348-BD3AD2D19AD9}" type="sibTrans" cxnId="{FF82CF98-17F9-4340-B847-B23D183C9DCD}">
      <dgm:prSet/>
      <dgm:spPr/>
      <dgm:t>
        <a:bodyPr/>
        <a:lstStyle/>
        <a:p>
          <a:endParaRPr lang="en-US"/>
        </a:p>
      </dgm:t>
    </dgm:pt>
    <dgm:pt modelId="{1B9B1CF9-907A-425B-AD8D-DB4E188ED1A6}">
      <dgm:prSet/>
      <dgm:spPr/>
      <dgm:t>
        <a:bodyPr/>
        <a:lstStyle/>
        <a:p>
          <a:r>
            <a:rPr lang="en-US"/>
            <a:t>CHF exacerbation</a:t>
          </a:r>
        </a:p>
      </dgm:t>
    </dgm:pt>
    <dgm:pt modelId="{F3FE90BB-70F9-4C8F-856E-8E22DA188679}" type="parTrans" cxnId="{35503D8A-4CE6-4499-A9C4-3A87E1AE0F42}">
      <dgm:prSet/>
      <dgm:spPr/>
      <dgm:t>
        <a:bodyPr/>
        <a:lstStyle/>
        <a:p>
          <a:endParaRPr lang="en-US"/>
        </a:p>
      </dgm:t>
    </dgm:pt>
    <dgm:pt modelId="{0C7D8806-892A-448D-9758-CFF6D5C65110}" type="sibTrans" cxnId="{35503D8A-4CE6-4499-A9C4-3A87E1AE0F42}">
      <dgm:prSet/>
      <dgm:spPr/>
      <dgm:t>
        <a:bodyPr/>
        <a:lstStyle/>
        <a:p>
          <a:endParaRPr lang="en-US"/>
        </a:p>
      </dgm:t>
    </dgm:pt>
    <dgm:pt modelId="{CFF6AC8F-8749-4FDD-9774-59850B7DD875}" type="pres">
      <dgm:prSet presAssocID="{FD299735-2945-451A-9685-497CF551F88D}" presName="Name0" presStyleCnt="0">
        <dgm:presLayoutVars>
          <dgm:dir/>
          <dgm:animLvl val="lvl"/>
          <dgm:resizeHandles val="exact"/>
        </dgm:presLayoutVars>
      </dgm:prSet>
      <dgm:spPr/>
    </dgm:pt>
    <dgm:pt modelId="{851B67A1-DD1B-4788-BFFE-76728B69D0F1}" type="pres">
      <dgm:prSet presAssocID="{28DC64B4-400C-416B-B049-F4CCFD7D4D69}" presName="composite" presStyleCnt="0"/>
      <dgm:spPr/>
    </dgm:pt>
    <dgm:pt modelId="{034D0F49-DD16-47EC-8748-5784B5C0D6AD}" type="pres">
      <dgm:prSet presAssocID="{28DC64B4-400C-416B-B049-F4CCFD7D4D69}" presName="parTx" presStyleLbl="alignNode1" presStyleIdx="0" presStyleCnt="3">
        <dgm:presLayoutVars>
          <dgm:chMax val="0"/>
          <dgm:chPref val="0"/>
          <dgm:bulletEnabled val="1"/>
        </dgm:presLayoutVars>
      </dgm:prSet>
      <dgm:spPr/>
    </dgm:pt>
    <dgm:pt modelId="{B0EC969A-213F-47E8-8467-3D3FD5A0AACB}" type="pres">
      <dgm:prSet presAssocID="{28DC64B4-400C-416B-B049-F4CCFD7D4D69}" presName="desTx" presStyleLbl="alignAccFollowNode1" presStyleIdx="0" presStyleCnt="3">
        <dgm:presLayoutVars>
          <dgm:bulletEnabled val="1"/>
        </dgm:presLayoutVars>
      </dgm:prSet>
      <dgm:spPr/>
    </dgm:pt>
    <dgm:pt modelId="{920FE5C0-02E3-43CB-BA81-BCDF37247621}" type="pres">
      <dgm:prSet presAssocID="{7CB2BA6E-7EAE-4936-BABF-767DEFC8246D}" presName="space" presStyleCnt="0"/>
      <dgm:spPr/>
    </dgm:pt>
    <dgm:pt modelId="{09C59297-C300-43FC-892F-99FDFF0C4365}" type="pres">
      <dgm:prSet presAssocID="{3CFD6A4C-2580-4B10-8FAC-D027E9DFD766}" presName="composite" presStyleCnt="0"/>
      <dgm:spPr/>
    </dgm:pt>
    <dgm:pt modelId="{A2C45FAD-3CC0-4B76-A394-071E354ED87C}" type="pres">
      <dgm:prSet presAssocID="{3CFD6A4C-2580-4B10-8FAC-D027E9DFD766}" presName="parTx" presStyleLbl="alignNode1" presStyleIdx="1" presStyleCnt="3">
        <dgm:presLayoutVars>
          <dgm:chMax val="0"/>
          <dgm:chPref val="0"/>
          <dgm:bulletEnabled val="1"/>
        </dgm:presLayoutVars>
      </dgm:prSet>
      <dgm:spPr/>
    </dgm:pt>
    <dgm:pt modelId="{5D866BFF-5568-4173-A178-E69BCCD8045A}" type="pres">
      <dgm:prSet presAssocID="{3CFD6A4C-2580-4B10-8FAC-D027E9DFD766}" presName="desTx" presStyleLbl="alignAccFollowNode1" presStyleIdx="1" presStyleCnt="3">
        <dgm:presLayoutVars>
          <dgm:bulletEnabled val="1"/>
        </dgm:presLayoutVars>
      </dgm:prSet>
      <dgm:spPr/>
    </dgm:pt>
    <dgm:pt modelId="{CAC1662A-E2C1-42CC-86B7-75061BC47BD6}" type="pres">
      <dgm:prSet presAssocID="{016073C0-6F34-4574-A6E5-39E8267F6ABF}" presName="space" presStyleCnt="0"/>
      <dgm:spPr/>
    </dgm:pt>
    <dgm:pt modelId="{A2957E84-C8DF-4442-82E4-1FD489A4C480}" type="pres">
      <dgm:prSet presAssocID="{24AB5A18-49C7-4371-8387-554F66619DD4}" presName="composite" presStyleCnt="0"/>
      <dgm:spPr/>
    </dgm:pt>
    <dgm:pt modelId="{917630ED-A819-4EDE-B06B-3EBEEE9111DE}" type="pres">
      <dgm:prSet presAssocID="{24AB5A18-49C7-4371-8387-554F66619DD4}" presName="parTx" presStyleLbl="alignNode1" presStyleIdx="2" presStyleCnt="3">
        <dgm:presLayoutVars>
          <dgm:chMax val="0"/>
          <dgm:chPref val="0"/>
          <dgm:bulletEnabled val="1"/>
        </dgm:presLayoutVars>
      </dgm:prSet>
      <dgm:spPr/>
    </dgm:pt>
    <dgm:pt modelId="{CD721D8B-CBE9-44DB-938F-4E5FAE13865F}" type="pres">
      <dgm:prSet presAssocID="{24AB5A18-49C7-4371-8387-554F66619DD4}" presName="desTx" presStyleLbl="alignAccFollowNode1" presStyleIdx="2" presStyleCnt="3">
        <dgm:presLayoutVars>
          <dgm:bulletEnabled val="1"/>
        </dgm:presLayoutVars>
      </dgm:prSet>
      <dgm:spPr/>
    </dgm:pt>
  </dgm:ptLst>
  <dgm:cxnLst>
    <dgm:cxn modelId="{19DB7A07-D5A7-43DE-98B6-10A797D97989}" type="presOf" srcId="{28DC64B4-400C-416B-B049-F4CCFD7D4D69}" destId="{034D0F49-DD16-47EC-8748-5784B5C0D6AD}" srcOrd="0" destOrd="0" presId="urn:microsoft.com/office/officeart/2005/8/layout/hList1"/>
    <dgm:cxn modelId="{ACC35215-0BF4-4510-999D-70F6BC3ADD40}" srcId="{28DC64B4-400C-416B-B049-F4CCFD7D4D69}" destId="{770E08E6-70BB-410B-969F-201A7B5138A1}" srcOrd="0" destOrd="0" parTransId="{E857E88D-5750-4BE0-A113-958DE986DF86}" sibTransId="{DBFAC2BE-80A7-4271-A05C-47B3805F1BB1}"/>
    <dgm:cxn modelId="{7AB8A526-D9E9-4831-A925-742A751B6925}" type="presOf" srcId="{001F96CC-4228-4E98-B065-AEB0DF4CC3F4}" destId="{B0EC969A-213F-47E8-8467-3D3FD5A0AACB}" srcOrd="0" destOrd="1" presId="urn:microsoft.com/office/officeart/2005/8/layout/hList1"/>
    <dgm:cxn modelId="{9A890C2D-7C92-4DAF-8337-F15D50E7F5C4}" type="presOf" srcId="{24AB5A18-49C7-4371-8387-554F66619DD4}" destId="{917630ED-A819-4EDE-B06B-3EBEEE9111DE}" srcOrd="0" destOrd="0" presId="urn:microsoft.com/office/officeart/2005/8/layout/hList1"/>
    <dgm:cxn modelId="{8B236E5D-EF6B-401B-A068-52D88145F283}" type="presOf" srcId="{BD4A250B-B9C4-4A00-8A4B-84AF184193E6}" destId="{5D866BFF-5568-4173-A178-E69BCCD8045A}" srcOrd="0" destOrd="0" presId="urn:microsoft.com/office/officeart/2005/8/layout/hList1"/>
    <dgm:cxn modelId="{E2638B43-2BD6-4FED-A531-96A67BE7C3C4}" type="presOf" srcId="{FD299735-2945-451A-9685-497CF551F88D}" destId="{CFF6AC8F-8749-4FDD-9774-59850B7DD875}" srcOrd="0" destOrd="0" presId="urn:microsoft.com/office/officeart/2005/8/layout/hList1"/>
    <dgm:cxn modelId="{1E92BB63-F068-48F6-A635-D62EEFEEDF53}" type="presOf" srcId="{64D92903-679C-4A73-9B6E-3FCD1BB12646}" destId="{CD721D8B-CBE9-44DB-938F-4E5FAE13865F}" srcOrd="0" destOrd="0" presId="urn:microsoft.com/office/officeart/2005/8/layout/hList1"/>
    <dgm:cxn modelId="{A6480D64-0411-48FD-846C-5C927F6E36CE}" srcId="{28DC64B4-400C-416B-B049-F4CCFD7D4D69}" destId="{99836EB7-2D5E-4C9C-A2A9-BBEF19FBCFE7}" srcOrd="2" destOrd="0" parTransId="{88A2E95E-A5FB-4005-8B3A-16E89C7300B8}" sibTransId="{5A3B0DD2-2291-4BF6-8699-5A1D22FB4F1D}"/>
    <dgm:cxn modelId="{67D2B565-5D55-47EA-85A1-7E48103E3A78}" srcId="{FD299735-2945-451A-9685-497CF551F88D}" destId="{28DC64B4-400C-416B-B049-F4CCFD7D4D69}" srcOrd="0" destOrd="0" parTransId="{D1A741DF-2A6C-4D42-A72E-B3F0F6725C1A}" sibTransId="{7CB2BA6E-7EAE-4936-BABF-767DEFC8246D}"/>
    <dgm:cxn modelId="{62C27467-75B7-400B-A102-3E538B6A5FF3}" type="presOf" srcId="{99836EB7-2D5E-4C9C-A2A9-BBEF19FBCFE7}" destId="{B0EC969A-213F-47E8-8467-3D3FD5A0AACB}" srcOrd="0" destOrd="2" presId="urn:microsoft.com/office/officeart/2005/8/layout/hList1"/>
    <dgm:cxn modelId="{6EAED74C-A883-4A61-87E5-7CACD339D1F6}" srcId="{3CFD6A4C-2580-4B10-8FAC-D027E9DFD766}" destId="{BD4A250B-B9C4-4A00-8A4B-84AF184193E6}" srcOrd="0" destOrd="0" parTransId="{ACCC0262-AA55-42A9-AA37-BA38152FAE6A}" sibTransId="{2705EE56-E39D-4393-BD55-FDA7B7BD83CD}"/>
    <dgm:cxn modelId="{328D6478-DE3C-4E53-B991-A7AE498CCB06}" srcId="{24AB5A18-49C7-4371-8387-554F66619DD4}" destId="{64D92903-679C-4A73-9B6E-3FCD1BB12646}" srcOrd="0" destOrd="0" parTransId="{A265211D-A70E-42C4-81FF-D111B6DAC7C9}" sibTransId="{9ED20C2C-1F56-43CA-BF18-AB66756F104C}"/>
    <dgm:cxn modelId="{52547884-4B8F-401F-9D42-29EEA2DA55ED}" type="presOf" srcId="{770E08E6-70BB-410B-969F-201A7B5138A1}" destId="{B0EC969A-213F-47E8-8467-3D3FD5A0AACB}" srcOrd="0" destOrd="0" presId="urn:microsoft.com/office/officeart/2005/8/layout/hList1"/>
    <dgm:cxn modelId="{35503D8A-4CE6-4499-A9C4-3A87E1AE0F42}" srcId="{24AB5A18-49C7-4371-8387-554F66619DD4}" destId="{1B9B1CF9-907A-425B-AD8D-DB4E188ED1A6}" srcOrd="2" destOrd="0" parTransId="{F3FE90BB-70F9-4C8F-856E-8E22DA188679}" sibTransId="{0C7D8806-892A-448D-9758-CFF6D5C65110}"/>
    <dgm:cxn modelId="{FF82CF98-17F9-4340-B847-B23D183C9DCD}" srcId="{24AB5A18-49C7-4371-8387-554F66619DD4}" destId="{122901C1-73C3-4DFC-9B20-B5E82D3791FA}" srcOrd="1" destOrd="0" parTransId="{3D05A4C5-8A61-484D-95D3-11CEE43AC7BF}" sibTransId="{35D32C69-5E44-4E0F-B348-BD3AD2D19AD9}"/>
    <dgm:cxn modelId="{A6FFD09A-0896-42D3-9CC5-F1F58D8603E0}" type="presOf" srcId="{9DE0B05D-C384-44B9-BB69-76CD5D943CFD}" destId="{5D866BFF-5568-4173-A178-E69BCCD8045A}" srcOrd="0" destOrd="1" presId="urn:microsoft.com/office/officeart/2005/8/layout/hList1"/>
    <dgm:cxn modelId="{B29369B4-8DD0-4760-951B-1E9BAF9A7425}" type="presOf" srcId="{122901C1-73C3-4DFC-9B20-B5E82D3791FA}" destId="{CD721D8B-CBE9-44DB-938F-4E5FAE13865F}" srcOrd="0" destOrd="1" presId="urn:microsoft.com/office/officeart/2005/8/layout/hList1"/>
    <dgm:cxn modelId="{B7A09EBD-8AFB-4A4D-B41E-6CA95E88440E}" srcId="{FD299735-2945-451A-9685-497CF551F88D}" destId="{24AB5A18-49C7-4371-8387-554F66619DD4}" srcOrd="2" destOrd="0" parTransId="{9A26F1B0-06CD-4DB9-B926-F431BFB90850}" sibTransId="{74D48AB4-5DA4-4A2F-9FD1-C5A1AD91FB41}"/>
    <dgm:cxn modelId="{D91537CC-2CA2-44E8-84E0-DDC6AB6FCCA4}" type="presOf" srcId="{3CFD6A4C-2580-4B10-8FAC-D027E9DFD766}" destId="{A2C45FAD-3CC0-4B76-A394-071E354ED87C}" srcOrd="0" destOrd="0" presId="urn:microsoft.com/office/officeart/2005/8/layout/hList1"/>
    <dgm:cxn modelId="{2F22F6D2-8A8A-4F48-9475-E06C9A81B85F}" srcId="{3CFD6A4C-2580-4B10-8FAC-D027E9DFD766}" destId="{9DE0B05D-C384-44B9-BB69-76CD5D943CFD}" srcOrd="1" destOrd="0" parTransId="{C8825178-6116-46DB-BF0F-B50387B9F319}" sibTransId="{C102D090-6C68-4981-B1AE-31C0BFA19035}"/>
    <dgm:cxn modelId="{155D99E0-CD90-4AAA-ABA6-D40B79D90D74}" srcId="{28DC64B4-400C-416B-B049-F4CCFD7D4D69}" destId="{001F96CC-4228-4E98-B065-AEB0DF4CC3F4}" srcOrd="1" destOrd="0" parTransId="{88216183-9D35-4E7F-A4B2-611A0A43728F}" sibTransId="{5798DE90-F3C0-4C61-A691-4D5358D4AAB2}"/>
    <dgm:cxn modelId="{FF62EDE2-E5B2-4635-A701-A89F96E8D54A}" srcId="{FD299735-2945-451A-9685-497CF551F88D}" destId="{3CFD6A4C-2580-4B10-8FAC-D027E9DFD766}" srcOrd="1" destOrd="0" parTransId="{6D8004B5-19A6-4724-9B55-1C766B2EAFEB}" sibTransId="{016073C0-6F34-4574-A6E5-39E8267F6ABF}"/>
    <dgm:cxn modelId="{638868E7-CAFC-47D8-BCA0-447C8C361633}" type="presOf" srcId="{1B9B1CF9-907A-425B-AD8D-DB4E188ED1A6}" destId="{CD721D8B-CBE9-44DB-938F-4E5FAE13865F}" srcOrd="0" destOrd="2" presId="urn:microsoft.com/office/officeart/2005/8/layout/hList1"/>
    <dgm:cxn modelId="{58E12EA6-983C-49B5-A768-557D26645A26}" type="presParOf" srcId="{CFF6AC8F-8749-4FDD-9774-59850B7DD875}" destId="{851B67A1-DD1B-4788-BFFE-76728B69D0F1}" srcOrd="0" destOrd="0" presId="urn:microsoft.com/office/officeart/2005/8/layout/hList1"/>
    <dgm:cxn modelId="{703F814A-9854-43BF-AA3B-B6CD2F32499F}" type="presParOf" srcId="{851B67A1-DD1B-4788-BFFE-76728B69D0F1}" destId="{034D0F49-DD16-47EC-8748-5784B5C0D6AD}" srcOrd="0" destOrd="0" presId="urn:microsoft.com/office/officeart/2005/8/layout/hList1"/>
    <dgm:cxn modelId="{95816087-E15D-45ED-87A8-1F150E0ECBBC}" type="presParOf" srcId="{851B67A1-DD1B-4788-BFFE-76728B69D0F1}" destId="{B0EC969A-213F-47E8-8467-3D3FD5A0AACB}" srcOrd="1" destOrd="0" presId="urn:microsoft.com/office/officeart/2005/8/layout/hList1"/>
    <dgm:cxn modelId="{6C8D8AD4-97B7-4403-A863-5F47EB79306A}" type="presParOf" srcId="{CFF6AC8F-8749-4FDD-9774-59850B7DD875}" destId="{920FE5C0-02E3-43CB-BA81-BCDF37247621}" srcOrd="1" destOrd="0" presId="urn:microsoft.com/office/officeart/2005/8/layout/hList1"/>
    <dgm:cxn modelId="{756C4669-9AF2-43F6-8C74-777CE3F1F332}" type="presParOf" srcId="{CFF6AC8F-8749-4FDD-9774-59850B7DD875}" destId="{09C59297-C300-43FC-892F-99FDFF0C4365}" srcOrd="2" destOrd="0" presId="urn:microsoft.com/office/officeart/2005/8/layout/hList1"/>
    <dgm:cxn modelId="{F0AB583A-97B7-4A1D-8F10-087928118F2C}" type="presParOf" srcId="{09C59297-C300-43FC-892F-99FDFF0C4365}" destId="{A2C45FAD-3CC0-4B76-A394-071E354ED87C}" srcOrd="0" destOrd="0" presId="urn:microsoft.com/office/officeart/2005/8/layout/hList1"/>
    <dgm:cxn modelId="{6F63E142-C7EB-4E2F-B521-F9C51D5508BF}" type="presParOf" srcId="{09C59297-C300-43FC-892F-99FDFF0C4365}" destId="{5D866BFF-5568-4173-A178-E69BCCD8045A}" srcOrd="1" destOrd="0" presId="urn:microsoft.com/office/officeart/2005/8/layout/hList1"/>
    <dgm:cxn modelId="{72983201-C1B2-46A9-9ACC-8553C29A3D7A}" type="presParOf" srcId="{CFF6AC8F-8749-4FDD-9774-59850B7DD875}" destId="{CAC1662A-E2C1-42CC-86B7-75061BC47BD6}" srcOrd="3" destOrd="0" presId="urn:microsoft.com/office/officeart/2005/8/layout/hList1"/>
    <dgm:cxn modelId="{5AFF6764-3912-4481-9A0A-E031695ABAD6}" type="presParOf" srcId="{CFF6AC8F-8749-4FDD-9774-59850B7DD875}" destId="{A2957E84-C8DF-4442-82E4-1FD489A4C480}" srcOrd="4" destOrd="0" presId="urn:microsoft.com/office/officeart/2005/8/layout/hList1"/>
    <dgm:cxn modelId="{B8D5BC8D-652B-4D9D-8823-4A00A27578EB}" type="presParOf" srcId="{A2957E84-C8DF-4442-82E4-1FD489A4C480}" destId="{917630ED-A819-4EDE-B06B-3EBEEE9111DE}" srcOrd="0" destOrd="0" presId="urn:microsoft.com/office/officeart/2005/8/layout/hList1"/>
    <dgm:cxn modelId="{3A2359BF-D2D5-4042-8FD1-B3E37E81FF39}" type="presParOf" srcId="{A2957E84-C8DF-4442-82E4-1FD489A4C480}" destId="{CD721D8B-CBE9-44DB-938F-4E5FAE13865F}" srcOrd="1" destOrd="0" presId="urn:microsoft.com/office/officeart/2005/8/layout/h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7A2897E4-F903-4395-9B83-DB40ED8C7BD8}" type="doc">
      <dgm:prSet loTypeId="urn:microsoft.com/office/officeart/2005/8/layout/default" loCatId="list" qsTypeId="urn:microsoft.com/office/officeart/2005/8/quickstyle/simple1" qsCatId="simple" csTypeId="urn:microsoft.com/office/officeart/2005/8/colors/colorful5" csCatId="colorful"/>
      <dgm:spPr/>
      <dgm:t>
        <a:bodyPr/>
        <a:lstStyle/>
        <a:p>
          <a:endParaRPr lang="en-US"/>
        </a:p>
      </dgm:t>
    </dgm:pt>
    <dgm:pt modelId="{2C3F0FB0-0E0B-45B6-9031-53274C4D2A53}">
      <dgm:prSet/>
      <dgm:spPr/>
      <dgm:t>
        <a:bodyPr/>
        <a:lstStyle/>
        <a:p>
          <a:r>
            <a:rPr lang="en-US"/>
            <a:t>CKD patients at high risk for drug-related adverse events</a:t>
          </a:r>
        </a:p>
      </dgm:t>
    </dgm:pt>
    <dgm:pt modelId="{09758C41-5A91-4EBA-B5CC-3B3A15B068FB}" type="parTrans" cxnId="{E734DC0E-46A8-4917-BE51-D17B96CF854B}">
      <dgm:prSet/>
      <dgm:spPr/>
      <dgm:t>
        <a:bodyPr/>
        <a:lstStyle/>
        <a:p>
          <a:endParaRPr lang="en-US"/>
        </a:p>
      </dgm:t>
    </dgm:pt>
    <dgm:pt modelId="{F3F0030F-2573-4B32-96E2-7DE89FA7BBC6}" type="sibTrans" cxnId="{E734DC0E-46A8-4917-BE51-D17B96CF854B}">
      <dgm:prSet/>
      <dgm:spPr/>
      <dgm:t>
        <a:bodyPr/>
        <a:lstStyle/>
        <a:p>
          <a:endParaRPr lang="en-US"/>
        </a:p>
      </dgm:t>
    </dgm:pt>
    <dgm:pt modelId="{7E1DE145-E12B-47EF-BA07-F3E45EC49214}">
      <dgm:prSet/>
      <dgm:spPr/>
      <dgm:t>
        <a:bodyPr/>
        <a:lstStyle/>
        <a:p>
          <a:r>
            <a:rPr lang="en-US"/>
            <a:t>Several classes of drugs renally eliminated</a:t>
          </a:r>
        </a:p>
      </dgm:t>
    </dgm:pt>
    <dgm:pt modelId="{F7137948-14C7-48C7-AC08-206EE549240D}" type="parTrans" cxnId="{F1CA240F-F91B-4F0F-87C8-6CB751E6AE62}">
      <dgm:prSet/>
      <dgm:spPr/>
      <dgm:t>
        <a:bodyPr/>
        <a:lstStyle/>
        <a:p>
          <a:endParaRPr lang="en-US"/>
        </a:p>
      </dgm:t>
    </dgm:pt>
    <dgm:pt modelId="{D50E2044-5954-4854-8991-2518C7B1FEAD}" type="sibTrans" cxnId="{F1CA240F-F91B-4F0F-87C8-6CB751E6AE62}">
      <dgm:prSet/>
      <dgm:spPr/>
      <dgm:t>
        <a:bodyPr/>
        <a:lstStyle/>
        <a:p>
          <a:endParaRPr lang="en-US"/>
        </a:p>
      </dgm:t>
    </dgm:pt>
    <dgm:pt modelId="{D0E657F0-5D97-415D-A3EF-89DCACBBAA88}">
      <dgm:prSet/>
      <dgm:spPr/>
      <dgm:t>
        <a:bodyPr/>
        <a:lstStyle/>
        <a:p>
          <a:r>
            <a:rPr lang="en-US"/>
            <a:t>Consider kidney function and current eGFR (not just SCr) when prescribing meds</a:t>
          </a:r>
        </a:p>
      </dgm:t>
    </dgm:pt>
    <dgm:pt modelId="{AC533FD6-9DFD-43ED-8116-C7F7047854BD}" type="parTrans" cxnId="{B9A796B2-E702-47B9-A863-19D477668220}">
      <dgm:prSet/>
      <dgm:spPr/>
      <dgm:t>
        <a:bodyPr/>
        <a:lstStyle/>
        <a:p>
          <a:endParaRPr lang="en-US"/>
        </a:p>
      </dgm:t>
    </dgm:pt>
    <dgm:pt modelId="{571EEF5E-114C-4AD4-B913-0CD2BA5A6209}" type="sibTrans" cxnId="{B9A796B2-E702-47B9-A863-19D477668220}">
      <dgm:prSet/>
      <dgm:spPr/>
      <dgm:t>
        <a:bodyPr/>
        <a:lstStyle/>
        <a:p>
          <a:endParaRPr lang="en-US"/>
        </a:p>
      </dgm:t>
    </dgm:pt>
    <dgm:pt modelId="{06C29508-6566-490C-92EE-0085C1227C61}">
      <dgm:prSet/>
      <dgm:spPr/>
      <dgm:t>
        <a:bodyPr/>
        <a:lstStyle/>
        <a:p>
          <a:r>
            <a:rPr lang="en-US"/>
            <a:t>Minimize pill burden as much as possible</a:t>
          </a:r>
        </a:p>
      </dgm:t>
    </dgm:pt>
    <dgm:pt modelId="{628814AE-54F1-4944-84E8-0C7F0EFA5B25}" type="parTrans" cxnId="{2AD45735-C30D-4979-A188-5662B2DDA835}">
      <dgm:prSet/>
      <dgm:spPr/>
      <dgm:t>
        <a:bodyPr/>
        <a:lstStyle/>
        <a:p>
          <a:endParaRPr lang="en-US"/>
        </a:p>
      </dgm:t>
    </dgm:pt>
    <dgm:pt modelId="{B940636D-94C9-4A46-BD8B-FC2A27C7B6CB}" type="sibTrans" cxnId="{2AD45735-C30D-4979-A188-5662B2DDA835}">
      <dgm:prSet/>
      <dgm:spPr/>
      <dgm:t>
        <a:bodyPr/>
        <a:lstStyle/>
        <a:p>
          <a:endParaRPr lang="en-US"/>
        </a:p>
      </dgm:t>
    </dgm:pt>
    <dgm:pt modelId="{18F10D20-D090-4E86-8FD5-B88783605CAD}">
      <dgm:prSet/>
      <dgm:spPr/>
      <dgm:t>
        <a:bodyPr/>
        <a:lstStyle/>
        <a:p>
          <a:r>
            <a:rPr lang="en-US"/>
            <a:t>Remind CKD patients to avoid NSAIDs</a:t>
          </a:r>
        </a:p>
      </dgm:t>
    </dgm:pt>
    <dgm:pt modelId="{977E6D96-34C9-45B5-8892-5791CFD7B5EE}" type="parTrans" cxnId="{02384485-E0A9-4E38-AE31-5456CECBB6E8}">
      <dgm:prSet/>
      <dgm:spPr/>
      <dgm:t>
        <a:bodyPr/>
        <a:lstStyle/>
        <a:p>
          <a:endParaRPr lang="en-US"/>
        </a:p>
      </dgm:t>
    </dgm:pt>
    <dgm:pt modelId="{970A6729-9938-4A30-A344-BCD37C10533F}" type="sibTrans" cxnId="{02384485-E0A9-4E38-AE31-5456CECBB6E8}">
      <dgm:prSet/>
      <dgm:spPr/>
      <dgm:t>
        <a:bodyPr/>
        <a:lstStyle/>
        <a:p>
          <a:endParaRPr lang="en-US"/>
        </a:p>
      </dgm:t>
    </dgm:pt>
    <dgm:pt modelId="{B0D2433F-92E1-4638-986E-81C155BC2314}">
      <dgm:prSet/>
      <dgm:spPr/>
      <dgm:t>
        <a:bodyPr/>
        <a:lstStyle/>
        <a:p>
          <a:r>
            <a:rPr lang="en-US"/>
            <a:t>No Dual RAAS blockade</a:t>
          </a:r>
        </a:p>
      </dgm:t>
    </dgm:pt>
    <dgm:pt modelId="{48C20680-DCA4-4ED1-A4DF-7DCA98EF4AF5}" type="parTrans" cxnId="{45C4F203-D2D4-4379-88C4-72D360499D3E}">
      <dgm:prSet/>
      <dgm:spPr/>
      <dgm:t>
        <a:bodyPr/>
        <a:lstStyle/>
        <a:p>
          <a:endParaRPr lang="en-US"/>
        </a:p>
      </dgm:t>
    </dgm:pt>
    <dgm:pt modelId="{C56C42B5-714A-4537-A04B-EE5505A481E0}" type="sibTrans" cxnId="{45C4F203-D2D4-4379-88C4-72D360499D3E}">
      <dgm:prSet/>
      <dgm:spPr/>
      <dgm:t>
        <a:bodyPr/>
        <a:lstStyle/>
        <a:p>
          <a:endParaRPr lang="en-US"/>
        </a:p>
      </dgm:t>
    </dgm:pt>
    <dgm:pt modelId="{857A3659-F705-4979-9CCC-9E6F6F21A894}">
      <dgm:prSet/>
      <dgm:spPr/>
      <dgm:t>
        <a:bodyPr/>
        <a:lstStyle/>
        <a:p>
          <a:r>
            <a:rPr lang="en-US"/>
            <a:t>Any med with &gt;30% renal clearance probably needs dose adjustment for CKD</a:t>
          </a:r>
        </a:p>
      </dgm:t>
    </dgm:pt>
    <dgm:pt modelId="{4DBE596D-0A03-41F9-80F9-C5EC5D9157A5}" type="parTrans" cxnId="{5B1FC554-22F2-40F2-9E9C-2A0D4D3B86F2}">
      <dgm:prSet/>
      <dgm:spPr/>
      <dgm:t>
        <a:bodyPr/>
        <a:lstStyle/>
        <a:p>
          <a:endParaRPr lang="en-US"/>
        </a:p>
      </dgm:t>
    </dgm:pt>
    <dgm:pt modelId="{957ADDC6-4F4F-4733-AD84-290C68D7D108}" type="sibTrans" cxnId="{5B1FC554-22F2-40F2-9E9C-2A0D4D3B86F2}">
      <dgm:prSet/>
      <dgm:spPr/>
      <dgm:t>
        <a:bodyPr/>
        <a:lstStyle/>
        <a:p>
          <a:endParaRPr lang="en-US"/>
        </a:p>
      </dgm:t>
    </dgm:pt>
    <dgm:pt modelId="{F5B7D4B7-FAC9-4512-8068-CF58374CE0D6}">
      <dgm:prSet/>
      <dgm:spPr/>
      <dgm:t>
        <a:bodyPr/>
        <a:lstStyle/>
        <a:p>
          <a:r>
            <a:rPr lang="en-US"/>
            <a:t>No bisphosphonates for eGFR &lt;30</a:t>
          </a:r>
        </a:p>
      </dgm:t>
    </dgm:pt>
    <dgm:pt modelId="{7A9338CA-B468-43F2-912A-A606F3A533C8}" type="parTrans" cxnId="{7F101A6A-BEB2-492D-881D-F4364D3D9DE3}">
      <dgm:prSet/>
      <dgm:spPr/>
      <dgm:t>
        <a:bodyPr/>
        <a:lstStyle/>
        <a:p>
          <a:endParaRPr lang="en-US"/>
        </a:p>
      </dgm:t>
    </dgm:pt>
    <dgm:pt modelId="{296CB7C7-44E9-4651-AB74-3D0180F3BBAC}" type="sibTrans" cxnId="{7F101A6A-BEB2-492D-881D-F4364D3D9DE3}">
      <dgm:prSet/>
      <dgm:spPr/>
      <dgm:t>
        <a:bodyPr/>
        <a:lstStyle/>
        <a:p>
          <a:endParaRPr lang="en-US"/>
        </a:p>
      </dgm:t>
    </dgm:pt>
    <dgm:pt modelId="{D21A8CEE-3016-4FAC-8B3E-AD965E1AD75D}">
      <dgm:prSet/>
      <dgm:spPr/>
      <dgm:t>
        <a:bodyPr/>
        <a:lstStyle/>
        <a:p>
          <a:r>
            <a:rPr lang="en-US"/>
            <a:t>Avoid GAD for eGFR &lt;30</a:t>
          </a:r>
        </a:p>
      </dgm:t>
    </dgm:pt>
    <dgm:pt modelId="{86EF28F4-9BB8-414C-BDDA-812E582A091A}" type="parTrans" cxnId="{9CC76F9A-EE69-42C7-A331-D490D1E44B92}">
      <dgm:prSet/>
      <dgm:spPr/>
      <dgm:t>
        <a:bodyPr/>
        <a:lstStyle/>
        <a:p>
          <a:endParaRPr lang="en-US"/>
        </a:p>
      </dgm:t>
    </dgm:pt>
    <dgm:pt modelId="{450D83A3-59F4-4074-ABC0-85DD9370AB45}" type="sibTrans" cxnId="{9CC76F9A-EE69-42C7-A331-D490D1E44B92}">
      <dgm:prSet/>
      <dgm:spPr/>
      <dgm:t>
        <a:bodyPr/>
        <a:lstStyle/>
        <a:p>
          <a:endParaRPr lang="en-US"/>
        </a:p>
      </dgm:t>
    </dgm:pt>
    <dgm:pt modelId="{43C3D07C-6E40-468B-B23B-19CA3A3CAB2A}" type="pres">
      <dgm:prSet presAssocID="{7A2897E4-F903-4395-9B83-DB40ED8C7BD8}" presName="diagram" presStyleCnt="0">
        <dgm:presLayoutVars>
          <dgm:dir/>
          <dgm:resizeHandles val="exact"/>
        </dgm:presLayoutVars>
      </dgm:prSet>
      <dgm:spPr/>
    </dgm:pt>
    <dgm:pt modelId="{94165235-5BB7-4426-B275-0DA6AE2F6DE3}" type="pres">
      <dgm:prSet presAssocID="{2C3F0FB0-0E0B-45B6-9031-53274C4D2A53}" presName="node" presStyleLbl="node1" presStyleIdx="0" presStyleCnt="9">
        <dgm:presLayoutVars>
          <dgm:bulletEnabled val="1"/>
        </dgm:presLayoutVars>
      </dgm:prSet>
      <dgm:spPr/>
    </dgm:pt>
    <dgm:pt modelId="{663C3984-6BAA-41C8-9495-63380B58E22D}" type="pres">
      <dgm:prSet presAssocID="{F3F0030F-2573-4B32-96E2-7DE89FA7BBC6}" presName="sibTrans" presStyleCnt="0"/>
      <dgm:spPr/>
    </dgm:pt>
    <dgm:pt modelId="{D8952390-68DB-4EAE-B1BE-2379A2A5D368}" type="pres">
      <dgm:prSet presAssocID="{7E1DE145-E12B-47EF-BA07-F3E45EC49214}" presName="node" presStyleLbl="node1" presStyleIdx="1" presStyleCnt="9" custLinFactNeighborX="748" custLinFactNeighborY="933">
        <dgm:presLayoutVars>
          <dgm:bulletEnabled val="1"/>
        </dgm:presLayoutVars>
      </dgm:prSet>
      <dgm:spPr/>
    </dgm:pt>
    <dgm:pt modelId="{0BCC1CDD-D41C-4667-8169-2B3C7400D539}" type="pres">
      <dgm:prSet presAssocID="{D50E2044-5954-4854-8991-2518C7B1FEAD}" presName="sibTrans" presStyleCnt="0"/>
      <dgm:spPr/>
    </dgm:pt>
    <dgm:pt modelId="{3F806F05-D656-4425-87F9-B8BB34594FD4}" type="pres">
      <dgm:prSet presAssocID="{D0E657F0-5D97-415D-A3EF-89DCACBBAA88}" presName="node" presStyleLbl="node1" presStyleIdx="2" presStyleCnt="9">
        <dgm:presLayoutVars>
          <dgm:bulletEnabled val="1"/>
        </dgm:presLayoutVars>
      </dgm:prSet>
      <dgm:spPr/>
    </dgm:pt>
    <dgm:pt modelId="{BF921D9E-BE97-4543-A687-29D59F86ABC8}" type="pres">
      <dgm:prSet presAssocID="{571EEF5E-114C-4AD4-B913-0CD2BA5A6209}" presName="sibTrans" presStyleCnt="0"/>
      <dgm:spPr/>
    </dgm:pt>
    <dgm:pt modelId="{B6A6CE4E-A345-4AF4-8420-F678103269E5}" type="pres">
      <dgm:prSet presAssocID="{06C29508-6566-490C-92EE-0085C1227C61}" presName="node" presStyleLbl="node1" presStyleIdx="3" presStyleCnt="9">
        <dgm:presLayoutVars>
          <dgm:bulletEnabled val="1"/>
        </dgm:presLayoutVars>
      </dgm:prSet>
      <dgm:spPr/>
    </dgm:pt>
    <dgm:pt modelId="{56C447BC-E701-4D4E-AD22-88C2C319B56E}" type="pres">
      <dgm:prSet presAssocID="{B940636D-94C9-4A46-BD8B-FC2A27C7B6CB}" presName="sibTrans" presStyleCnt="0"/>
      <dgm:spPr/>
    </dgm:pt>
    <dgm:pt modelId="{4C6BD050-58E3-41A9-8695-FE2FD5E65180}" type="pres">
      <dgm:prSet presAssocID="{18F10D20-D090-4E86-8FD5-B88783605CAD}" presName="node" presStyleLbl="node1" presStyleIdx="4" presStyleCnt="9">
        <dgm:presLayoutVars>
          <dgm:bulletEnabled val="1"/>
        </dgm:presLayoutVars>
      </dgm:prSet>
      <dgm:spPr/>
    </dgm:pt>
    <dgm:pt modelId="{B84E750F-CC3E-496C-A8BB-BE16E850A9CA}" type="pres">
      <dgm:prSet presAssocID="{970A6729-9938-4A30-A344-BCD37C10533F}" presName="sibTrans" presStyleCnt="0"/>
      <dgm:spPr/>
    </dgm:pt>
    <dgm:pt modelId="{BD8FE9BA-594E-45C7-A91F-3CA252E5B8D9}" type="pres">
      <dgm:prSet presAssocID="{B0D2433F-92E1-4638-986E-81C155BC2314}" presName="node" presStyleLbl="node1" presStyleIdx="5" presStyleCnt="9">
        <dgm:presLayoutVars>
          <dgm:bulletEnabled val="1"/>
        </dgm:presLayoutVars>
      </dgm:prSet>
      <dgm:spPr/>
    </dgm:pt>
    <dgm:pt modelId="{DE2BE10E-F659-4DC1-900D-3C8C1F8A46E5}" type="pres">
      <dgm:prSet presAssocID="{C56C42B5-714A-4537-A04B-EE5505A481E0}" presName="sibTrans" presStyleCnt="0"/>
      <dgm:spPr/>
    </dgm:pt>
    <dgm:pt modelId="{9AC7F474-90E1-4F9C-AC09-AA6AD823F515}" type="pres">
      <dgm:prSet presAssocID="{857A3659-F705-4979-9CCC-9E6F6F21A894}" presName="node" presStyleLbl="node1" presStyleIdx="6" presStyleCnt="9">
        <dgm:presLayoutVars>
          <dgm:bulletEnabled val="1"/>
        </dgm:presLayoutVars>
      </dgm:prSet>
      <dgm:spPr/>
    </dgm:pt>
    <dgm:pt modelId="{B38CF947-458D-45AF-8752-BCCB94F8E80F}" type="pres">
      <dgm:prSet presAssocID="{957ADDC6-4F4F-4733-AD84-290C68D7D108}" presName="sibTrans" presStyleCnt="0"/>
      <dgm:spPr/>
    </dgm:pt>
    <dgm:pt modelId="{2C9AA039-C331-439D-B229-70B4517A5E9B}" type="pres">
      <dgm:prSet presAssocID="{F5B7D4B7-FAC9-4512-8068-CF58374CE0D6}" presName="node" presStyleLbl="node1" presStyleIdx="7" presStyleCnt="9">
        <dgm:presLayoutVars>
          <dgm:bulletEnabled val="1"/>
        </dgm:presLayoutVars>
      </dgm:prSet>
      <dgm:spPr/>
    </dgm:pt>
    <dgm:pt modelId="{BFF8EA09-C5EB-4173-BB93-5187003479DB}" type="pres">
      <dgm:prSet presAssocID="{296CB7C7-44E9-4651-AB74-3D0180F3BBAC}" presName="sibTrans" presStyleCnt="0"/>
      <dgm:spPr/>
    </dgm:pt>
    <dgm:pt modelId="{1D0595EF-4E1C-46EE-9B2D-4079B380EFC7}" type="pres">
      <dgm:prSet presAssocID="{D21A8CEE-3016-4FAC-8B3E-AD965E1AD75D}" presName="node" presStyleLbl="node1" presStyleIdx="8" presStyleCnt="9">
        <dgm:presLayoutVars>
          <dgm:bulletEnabled val="1"/>
        </dgm:presLayoutVars>
      </dgm:prSet>
      <dgm:spPr/>
    </dgm:pt>
  </dgm:ptLst>
  <dgm:cxnLst>
    <dgm:cxn modelId="{45C4F203-D2D4-4379-88C4-72D360499D3E}" srcId="{7A2897E4-F903-4395-9B83-DB40ED8C7BD8}" destId="{B0D2433F-92E1-4638-986E-81C155BC2314}" srcOrd="5" destOrd="0" parTransId="{48C20680-DCA4-4ED1-A4DF-7DCA98EF4AF5}" sibTransId="{C56C42B5-714A-4537-A04B-EE5505A481E0}"/>
    <dgm:cxn modelId="{E734DC0E-46A8-4917-BE51-D17B96CF854B}" srcId="{7A2897E4-F903-4395-9B83-DB40ED8C7BD8}" destId="{2C3F0FB0-0E0B-45B6-9031-53274C4D2A53}" srcOrd="0" destOrd="0" parTransId="{09758C41-5A91-4EBA-B5CC-3B3A15B068FB}" sibTransId="{F3F0030F-2573-4B32-96E2-7DE89FA7BBC6}"/>
    <dgm:cxn modelId="{F1CA240F-F91B-4F0F-87C8-6CB751E6AE62}" srcId="{7A2897E4-F903-4395-9B83-DB40ED8C7BD8}" destId="{7E1DE145-E12B-47EF-BA07-F3E45EC49214}" srcOrd="1" destOrd="0" parTransId="{F7137948-14C7-48C7-AC08-206EE549240D}" sibTransId="{D50E2044-5954-4854-8991-2518C7B1FEAD}"/>
    <dgm:cxn modelId="{313D8729-1D89-4F04-B14F-49F4D891DA9D}" type="presOf" srcId="{D21A8CEE-3016-4FAC-8B3E-AD965E1AD75D}" destId="{1D0595EF-4E1C-46EE-9B2D-4079B380EFC7}" srcOrd="0" destOrd="0" presId="urn:microsoft.com/office/officeart/2005/8/layout/default"/>
    <dgm:cxn modelId="{BF1E3E2E-12C3-4574-B7AB-81AF3F2C32C5}" type="presOf" srcId="{B0D2433F-92E1-4638-986E-81C155BC2314}" destId="{BD8FE9BA-594E-45C7-A91F-3CA252E5B8D9}" srcOrd="0" destOrd="0" presId="urn:microsoft.com/office/officeart/2005/8/layout/default"/>
    <dgm:cxn modelId="{2AD45735-C30D-4979-A188-5662B2DDA835}" srcId="{7A2897E4-F903-4395-9B83-DB40ED8C7BD8}" destId="{06C29508-6566-490C-92EE-0085C1227C61}" srcOrd="3" destOrd="0" parTransId="{628814AE-54F1-4944-84E8-0C7F0EFA5B25}" sibTransId="{B940636D-94C9-4A46-BD8B-FC2A27C7B6CB}"/>
    <dgm:cxn modelId="{A19F3239-4322-4B1D-BD03-6CC524C10CE6}" type="presOf" srcId="{F5B7D4B7-FAC9-4512-8068-CF58374CE0D6}" destId="{2C9AA039-C331-439D-B229-70B4517A5E9B}" srcOrd="0" destOrd="0" presId="urn:microsoft.com/office/officeart/2005/8/layout/default"/>
    <dgm:cxn modelId="{1BF27346-EF48-4E2D-A760-5980C7B1B179}" type="presOf" srcId="{7E1DE145-E12B-47EF-BA07-F3E45EC49214}" destId="{D8952390-68DB-4EAE-B1BE-2379A2A5D368}" srcOrd="0" destOrd="0" presId="urn:microsoft.com/office/officeart/2005/8/layout/default"/>
    <dgm:cxn modelId="{7F101A6A-BEB2-492D-881D-F4364D3D9DE3}" srcId="{7A2897E4-F903-4395-9B83-DB40ED8C7BD8}" destId="{F5B7D4B7-FAC9-4512-8068-CF58374CE0D6}" srcOrd="7" destOrd="0" parTransId="{7A9338CA-B468-43F2-912A-A606F3A533C8}" sibTransId="{296CB7C7-44E9-4651-AB74-3D0180F3BBAC}"/>
    <dgm:cxn modelId="{3A32B06F-1EC8-415F-BDEF-4BDE241AA811}" type="presOf" srcId="{06C29508-6566-490C-92EE-0085C1227C61}" destId="{B6A6CE4E-A345-4AF4-8420-F678103269E5}" srcOrd="0" destOrd="0" presId="urn:microsoft.com/office/officeart/2005/8/layout/default"/>
    <dgm:cxn modelId="{5B1FC554-22F2-40F2-9E9C-2A0D4D3B86F2}" srcId="{7A2897E4-F903-4395-9B83-DB40ED8C7BD8}" destId="{857A3659-F705-4979-9CCC-9E6F6F21A894}" srcOrd="6" destOrd="0" parTransId="{4DBE596D-0A03-41F9-80F9-C5EC5D9157A5}" sibTransId="{957ADDC6-4F4F-4733-AD84-290C68D7D108}"/>
    <dgm:cxn modelId="{2A263A81-D21E-46EE-A9CC-102F817A6480}" type="presOf" srcId="{857A3659-F705-4979-9CCC-9E6F6F21A894}" destId="{9AC7F474-90E1-4F9C-AC09-AA6AD823F515}" srcOrd="0" destOrd="0" presId="urn:microsoft.com/office/officeart/2005/8/layout/default"/>
    <dgm:cxn modelId="{02384485-E0A9-4E38-AE31-5456CECBB6E8}" srcId="{7A2897E4-F903-4395-9B83-DB40ED8C7BD8}" destId="{18F10D20-D090-4E86-8FD5-B88783605CAD}" srcOrd="4" destOrd="0" parTransId="{977E6D96-34C9-45B5-8892-5791CFD7B5EE}" sibTransId="{970A6729-9938-4A30-A344-BCD37C10533F}"/>
    <dgm:cxn modelId="{2FEA6B96-07B0-4380-8282-2BE4190E6918}" type="presOf" srcId="{2C3F0FB0-0E0B-45B6-9031-53274C4D2A53}" destId="{94165235-5BB7-4426-B275-0DA6AE2F6DE3}" srcOrd="0" destOrd="0" presId="urn:microsoft.com/office/officeart/2005/8/layout/default"/>
    <dgm:cxn modelId="{9CC76F9A-EE69-42C7-A331-D490D1E44B92}" srcId="{7A2897E4-F903-4395-9B83-DB40ED8C7BD8}" destId="{D21A8CEE-3016-4FAC-8B3E-AD965E1AD75D}" srcOrd="8" destOrd="0" parTransId="{86EF28F4-9BB8-414C-BDDA-812E582A091A}" sibTransId="{450D83A3-59F4-4074-ABC0-85DD9370AB45}"/>
    <dgm:cxn modelId="{1E9201AD-E3B9-4CB9-A668-D82F1BDF362D}" type="presOf" srcId="{18F10D20-D090-4E86-8FD5-B88783605CAD}" destId="{4C6BD050-58E3-41A9-8695-FE2FD5E65180}" srcOrd="0" destOrd="0" presId="urn:microsoft.com/office/officeart/2005/8/layout/default"/>
    <dgm:cxn modelId="{B9A796B2-E702-47B9-A863-19D477668220}" srcId="{7A2897E4-F903-4395-9B83-DB40ED8C7BD8}" destId="{D0E657F0-5D97-415D-A3EF-89DCACBBAA88}" srcOrd="2" destOrd="0" parTransId="{AC533FD6-9DFD-43ED-8116-C7F7047854BD}" sibTransId="{571EEF5E-114C-4AD4-B913-0CD2BA5A6209}"/>
    <dgm:cxn modelId="{709CA2C6-7C18-453E-8E0B-0F39FF29451C}" type="presOf" srcId="{7A2897E4-F903-4395-9B83-DB40ED8C7BD8}" destId="{43C3D07C-6E40-468B-B23B-19CA3A3CAB2A}" srcOrd="0" destOrd="0" presId="urn:microsoft.com/office/officeart/2005/8/layout/default"/>
    <dgm:cxn modelId="{FB18F2E2-E30E-4DDA-BEB2-59073BCA766E}" type="presOf" srcId="{D0E657F0-5D97-415D-A3EF-89DCACBBAA88}" destId="{3F806F05-D656-4425-87F9-B8BB34594FD4}" srcOrd="0" destOrd="0" presId="urn:microsoft.com/office/officeart/2005/8/layout/default"/>
    <dgm:cxn modelId="{705C9163-2BE7-4297-B663-0C8049794080}" type="presParOf" srcId="{43C3D07C-6E40-468B-B23B-19CA3A3CAB2A}" destId="{94165235-5BB7-4426-B275-0DA6AE2F6DE3}" srcOrd="0" destOrd="0" presId="urn:microsoft.com/office/officeart/2005/8/layout/default"/>
    <dgm:cxn modelId="{8D4D605E-6B56-44DD-948D-6EB6DAE2B57A}" type="presParOf" srcId="{43C3D07C-6E40-468B-B23B-19CA3A3CAB2A}" destId="{663C3984-6BAA-41C8-9495-63380B58E22D}" srcOrd="1" destOrd="0" presId="urn:microsoft.com/office/officeart/2005/8/layout/default"/>
    <dgm:cxn modelId="{B1529EAD-BE3C-41DB-BAD6-9226D6820B6E}" type="presParOf" srcId="{43C3D07C-6E40-468B-B23B-19CA3A3CAB2A}" destId="{D8952390-68DB-4EAE-B1BE-2379A2A5D368}" srcOrd="2" destOrd="0" presId="urn:microsoft.com/office/officeart/2005/8/layout/default"/>
    <dgm:cxn modelId="{589EA4E3-6D08-4D6B-BEE7-EA1B8EF57DAD}" type="presParOf" srcId="{43C3D07C-6E40-468B-B23B-19CA3A3CAB2A}" destId="{0BCC1CDD-D41C-4667-8169-2B3C7400D539}" srcOrd="3" destOrd="0" presId="urn:microsoft.com/office/officeart/2005/8/layout/default"/>
    <dgm:cxn modelId="{E15C93DA-F5C6-482F-875B-B293D70DBD12}" type="presParOf" srcId="{43C3D07C-6E40-468B-B23B-19CA3A3CAB2A}" destId="{3F806F05-D656-4425-87F9-B8BB34594FD4}" srcOrd="4" destOrd="0" presId="urn:microsoft.com/office/officeart/2005/8/layout/default"/>
    <dgm:cxn modelId="{BE724542-58D4-4B59-9434-652D850A24CC}" type="presParOf" srcId="{43C3D07C-6E40-468B-B23B-19CA3A3CAB2A}" destId="{BF921D9E-BE97-4543-A687-29D59F86ABC8}" srcOrd="5" destOrd="0" presId="urn:microsoft.com/office/officeart/2005/8/layout/default"/>
    <dgm:cxn modelId="{29727BA2-87C8-4D12-9376-B5CD853CEE4E}" type="presParOf" srcId="{43C3D07C-6E40-468B-B23B-19CA3A3CAB2A}" destId="{B6A6CE4E-A345-4AF4-8420-F678103269E5}" srcOrd="6" destOrd="0" presId="urn:microsoft.com/office/officeart/2005/8/layout/default"/>
    <dgm:cxn modelId="{F410E278-E94A-4894-96E7-A9C27748C6EE}" type="presParOf" srcId="{43C3D07C-6E40-468B-B23B-19CA3A3CAB2A}" destId="{56C447BC-E701-4D4E-AD22-88C2C319B56E}" srcOrd="7" destOrd="0" presId="urn:microsoft.com/office/officeart/2005/8/layout/default"/>
    <dgm:cxn modelId="{E77BB191-5984-4B75-A830-E47473E6ADAF}" type="presParOf" srcId="{43C3D07C-6E40-468B-B23B-19CA3A3CAB2A}" destId="{4C6BD050-58E3-41A9-8695-FE2FD5E65180}" srcOrd="8" destOrd="0" presId="urn:microsoft.com/office/officeart/2005/8/layout/default"/>
    <dgm:cxn modelId="{9EE1EAA4-7573-46C4-876E-15A8DE83F51D}" type="presParOf" srcId="{43C3D07C-6E40-468B-B23B-19CA3A3CAB2A}" destId="{B84E750F-CC3E-496C-A8BB-BE16E850A9CA}" srcOrd="9" destOrd="0" presId="urn:microsoft.com/office/officeart/2005/8/layout/default"/>
    <dgm:cxn modelId="{A9C0BAF2-B323-4451-A280-8B407DC48893}" type="presParOf" srcId="{43C3D07C-6E40-468B-B23B-19CA3A3CAB2A}" destId="{BD8FE9BA-594E-45C7-A91F-3CA252E5B8D9}" srcOrd="10" destOrd="0" presId="urn:microsoft.com/office/officeart/2005/8/layout/default"/>
    <dgm:cxn modelId="{90DE45AD-8F63-4520-8B2C-51D31E2C8B1C}" type="presParOf" srcId="{43C3D07C-6E40-468B-B23B-19CA3A3CAB2A}" destId="{DE2BE10E-F659-4DC1-900D-3C8C1F8A46E5}" srcOrd="11" destOrd="0" presId="urn:microsoft.com/office/officeart/2005/8/layout/default"/>
    <dgm:cxn modelId="{B1884714-D1AB-4D3C-8E75-36A0A39CF002}" type="presParOf" srcId="{43C3D07C-6E40-468B-B23B-19CA3A3CAB2A}" destId="{9AC7F474-90E1-4F9C-AC09-AA6AD823F515}" srcOrd="12" destOrd="0" presId="urn:microsoft.com/office/officeart/2005/8/layout/default"/>
    <dgm:cxn modelId="{8738CC62-85F3-4F9D-8577-36D65509A48A}" type="presParOf" srcId="{43C3D07C-6E40-468B-B23B-19CA3A3CAB2A}" destId="{B38CF947-458D-45AF-8752-BCCB94F8E80F}" srcOrd="13" destOrd="0" presId="urn:microsoft.com/office/officeart/2005/8/layout/default"/>
    <dgm:cxn modelId="{C0424170-D329-44A4-B224-C2EE16DB8DDE}" type="presParOf" srcId="{43C3D07C-6E40-468B-B23B-19CA3A3CAB2A}" destId="{2C9AA039-C331-439D-B229-70B4517A5E9B}" srcOrd="14" destOrd="0" presId="urn:microsoft.com/office/officeart/2005/8/layout/default"/>
    <dgm:cxn modelId="{C5EE0BA7-CE7B-4AC4-86BD-ABB355E5E374}" type="presParOf" srcId="{43C3D07C-6E40-468B-B23B-19CA3A3CAB2A}" destId="{BFF8EA09-C5EB-4173-BB93-5187003479DB}" srcOrd="15" destOrd="0" presId="urn:microsoft.com/office/officeart/2005/8/layout/default"/>
    <dgm:cxn modelId="{9CF07E7F-ECEA-4DFC-A1CA-AE538EC6205C}" type="presParOf" srcId="{43C3D07C-6E40-468B-B23B-19CA3A3CAB2A}" destId="{1D0595EF-4E1C-46EE-9B2D-4079B380EFC7}" srcOrd="1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EF5CBF9C-940E-4160-B1DF-6A1090425ADE}" type="doc">
      <dgm:prSet loTypeId="urn:microsoft.com/office/officeart/2005/8/layout/default" loCatId="list" qsTypeId="urn:microsoft.com/office/officeart/2005/8/quickstyle/simple1" qsCatId="simple" csTypeId="urn:microsoft.com/office/officeart/2005/8/colors/accent1_2" csCatId="accent1"/>
      <dgm:spPr/>
      <dgm:t>
        <a:bodyPr/>
        <a:lstStyle/>
        <a:p>
          <a:endParaRPr lang="en-US"/>
        </a:p>
      </dgm:t>
    </dgm:pt>
    <dgm:pt modelId="{C82855FC-ADF0-48B1-B5BB-AB83EE15A09F}">
      <dgm:prSet/>
      <dgm:spPr/>
      <dgm:t>
        <a:bodyPr/>
        <a:lstStyle/>
        <a:p>
          <a:r>
            <a:rPr lang="en-US"/>
            <a:t>Acute kidney injury or abrupt sustained fall in GFR</a:t>
          </a:r>
        </a:p>
      </dgm:t>
    </dgm:pt>
    <dgm:pt modelId="{254F2818-F0A5-4EDC-8E4A-AFB89463D62D}" type="parTrans" cxnId="{C7958BF3-AB3B-45BC-AC01-DAD0AB585147}">
      <dgm:prSet/>
      <dgm:spPr/>
      <dgm:t>
        <a:bodyPr/>
        <a:lstStyle/>
        <a:p>
          <a:endParaRPr lang="en-US"/>
        </a:p>
      </dgm:t>
    </dgm:pt>
    <dgm:pt modelId="{49DE3643-D586-45A6-9B96-813A6C139017}" type="sibTrans" cxnId="{C7958BF3-AB3B-45BC-AC01-DAD0AB585147}">
      <dgm:prSet/>
      <dgm:spPr/>
      <dgm:t>
        <a:bodyPr/>
        <a:lstStyle/>
        <a:p>
          <a:endParaRPr lang="en-US"/>
        </a:p>
      </dgm:t>
    </dgm:pt>
    <dgm:pt modelId="{90765742-B5A5-416E-994E-8C6A1A64A01F}">
      <dgm:prSet/>
      <dgm:spPr/>
      <dgm:t>
        <a:bodyPr/>
        <a:lstStyle/>
        <a:p>
          <a:r>
            <a:rPr lang="en-US" u="sng"/>
            <a:t>GFR &lt;30 ml/min/1.73m</a:t>
          </a:r>
          <a:r>
            <a:rPr lang="en-US" u="sng" baseline="30000"/>
            <a:t>2</a:t>
          </a:r>
          <a:r>
            <a:rPr lang="en-US" u="sng"/>
            <a:t> (GFR categories G4-G5)</a:t>
          </a:r>
          <a:endParaRPr lang="en-US"/>
        </a:p>
      </dgm:t>
    </dgm:pt>
    <dgm:pt modelId="{93A54882-A152-4447-9071-90A90AD2D3D5}" type="parTrans" cxnId="{AF0CA395-91EC-4FA6-BE94-82B9813A6D02}">
      <dgm:prSet/>
      <dgm:spPr/>
      <dgm:t>
        <a:bodyPr/>
        <a:lstStyle/>
        <a:p>
          <a:endParaRPr lang="en-US"/>
        </a:p>
      </dgm:t>
    </dgm:pt>
    <dgm:pt modelId="{B4CCA5C0-4F44-45C9-92FF-AE44FDDDFF76}" type="sibTrans" cxnId="{AF0CA395-91EC-4FA6-BE94-82B9813A6D02}">
      <dgm:prSet/>
      <dgm:spPr/>
      <dgm:t>
        <a:bodyPr/>
        <a:lstStyle/>
        <a:p>
          <a:endParaRPr lang="en-US"/>
        </a:p>
      </dgm:t>
    </dgm:pt>
    <dgm:pt modelId="{88BC5725-9304-4D8F-AD33-4C5B9ADA8D40}">
      <dgm:prSet/>
      <dgm:spPr/>
      <dgm:t>
        <a:bodyPr/>
        <a:lstStyle/>
        <a:p>
          <a:r>
            <a:rPr lang="en-US" u="sng"/>
            <a:t>Persistent albuminuria (ACR &gt; 300 mg/g)*</a:t>
          </a:r>
          <a:endParaRPr lang="en-US"/>
        </a:p>
      </dgm:t>
    </dgm:pt>
    <dgm:pt modelId="{B781835A-D429-4553-93D7-39F59C3D381D}" type="parTrans" cxnId="{C34B9D97-60B2-4D5E-82A1-94595A524E9B}">
      <dgm:prSet/>
      <dgm:spPr/>
      <dgm:t>
        <a:bodyPr/>
        <a:lstStyle/>
        <a:p>
          <a:endParaRPr lang="en-US"/>
        </a:p>
      </dgm:t>
    </dgm:pt>
    <dgm:pt modelId="{3ECD2CB9-B898-4E42-9D79-380367E3A676}" type="sibTrans" cxnId="{C34B9D97-60B2-4D5E-82A1-94595A524E9B}">
      <dgm:prSet/>
      <dgm:spPr/>
      <dgm:t>
        <a:bodyPr/>
        <a:lstStyle/>
        <a:p>
          <a:endParaRPr lang="en-US"/>
        </a:p>
      </dgm:t>
    </dgm:pt>
    <dgm:pt modelId="{CE5DDFA9-1827-4FED-934B-3531B9898033}">
      <dgm:prSet/>
      <dgm:spPr/>
      <dgm:t>
        <a:bodyPr/>
        <a:lstStyle/>
        <a:p>
          <a:r>
            <a:rPr lang="en-US"/>
            <a:t>Atypical Progression of CKD</a:t>
          </a:r>
          <a:r>
            <a:rPr lang="en-US" baseline="30000"/>
            <a:t>**</a:t>
          </a:r>
          <a:r>
            <a:rPr lang="en-US"/>
            <a:t> </a:t>
          </a:r>
        </a:p>
      </dgm:t>
    </dgm:pt>
    <dgm:pt modelId="{03D3FE2B-1FDC-42A3-8AFB-253118AACE74}" type="parTrans" cxnId="{DFCF9001-AEE6-484C-BBC3-B9AAF5F0D385}">
      <dgm:prSet/>
      <dgm:spPr/>
      <dgm:t>
        <a:bodyPr/>
        <a:lstStyle/>
        <a:p>
          <a:endParaRPr lang="en-US"/>
        </a:p>
      </dgm:t>
    </dgm:pt>
    <dgm:pt modelId="{3A42D604-7426-4156-8118-8DD3957F18F6}" type="sibTrans" cxnId="{DFCF9001-AEE6-484C-BBC3-B9AAF5F0D385}">
      <dgm:prSet/>
      <dgm:spPr/>
      <dgm:t>
        <a:bodyPr/>
        <a:lstStyle/>
        <a:p>
          <a:endParaRPr lang="en-US"/>
        </a:p>
      </dgm:t>
    </dgm:pt>
    <dgm:pt modelId="{3F70D1E6-EB42-4E14-96BF-735C45E16E70}">
      <dgm:prSet/>
      <dgm:spPr/>
      <dgm:t>
        <a:bodyPr/>
        <a:lstStyle/>
        <a:p>
          <a:r>
            <a:rPr lang="en-US"/>
            <a:t>Urinary red cell casts, RBC more than 20 per HPF sustained and not readily explained</a:t>
          </a:r>
        </a:p>
      </dgm:t>
    </dgm:pt>
    <dgm:pt modelId="{A34152F0-7885-462E-A6F5-4F1B6FC75291}" type="parTrans" cxnId="{503008C7-D963-472D-9DBB-8E847E3380AE}">
      <dgm:prSet/>
      <dgm:spPr/>
      <dgm:t>
        <a:bodyPr/>
        <a:lstStyle/>
        <a:p>
          <a:endParaRPr lang="en-US"/>
        </a:p>
      </dgm:t>
    </dgm:pt>
    <dgm:pt modelId="{28F750FC-2FA1-41F8-9426-CB93410E85A8}" type="sibTrans" cxnId="{503008C7-D963-472D-9DBB-8E847E3380AE}">
      <dgm:prSet/>
      <dgm:spPr/>
      <dgm:t>
        <a:bodyPr/>
        <a:lstStyle/>
        <a:p>
          <a:endParaRPr lang="en-US"/>
        </a:p>
      </dgm:t>
    </dgm:pt>
    <dgm:pt modelId="{653A0B10-B28D-4759-9177-2456EBB2DFA3}">
      <dgm:prSet/>
      <dgm:spPr/>
      <dgm:t>
        <a:bodyPr/>
        <a:lstStyle/>
        <a:p>
          <a:r>
            <a:rPr lang="en-US"/>
            <a:t>Hypertension refractory to treatment with 4 or more antihypertensive agents</a:t>
          </a:r>
        </a:p>
      </dgm:t>
    </dgm:pt>
    <dgm:pt modelId="{C6669935-7497-4136-852C-9C91EC1D9E46}" type="parTrans" cxnId="{A0ADB488-1F17-4264-BC33-5B19B6430116}">
      <dgm:prSet/>
      <dgm:spPr/>
      <dgm:t>
        <a:bodyPr/>
        <a:lstStyle/>
        <a:p>
          <a:endParaRPr lang="en-US"/>
        </a:p>
      </dgm:t>
    </dgm:pt>
    <dgm:pt modelId="{BEABA1CB-4271-4CC6-AB60-4BA392AC5195}" type="sibTrans" cxnId="{A0ADB488-1F17-4264-BC33-5B19B6430116}">
      <dgm:prSet/>
      <dgm:spPr/>
      <dgm:t>
        <a:bodyPr/>
        <a:lstStyle/>
        <a:p>
          <a:endParaRPr lang="en-US"/>
        </a:p>
      </dgm:t>
    </dgm:pt>
    <dgm:pt modelId="{3563011A-A434-4E3F-9202-B9A10147BC9C}">
      <dgm:prSet/>
      <dgm:spPr/>
      <dgm:t>
        <a:bodyPr/>
        <a:lstStyle/>
        <a:p>
          <a:r>
            <a:rPr lang="en-US"/>
            <a:t>Persistent abnormalities of serum potassium</a:t>
          </a:r>
        </a:p>
      </dgm:t>
    </dgm:pt>
    <dgm:pt modelId="{17C6C7F9-A7F5-413B-8B91-358F50448336}" type="parTrans" cxnId="{08B9E8FE-F442-41E2-9670-5E7F2F121608}">
      <dgm:prSet/>
      <dgm:spPr/>
      <dgm:t>
        <a:bodyPr/>
        <a:lstStyle/>
        <a:p>
          <a:endParaRPr lang="en-US"/>
        </a:p>
      </dgm:t>
    </dgm:pt>
    <dgm:pt modelId="{C88127C1-ECE3-434F-8BC2-FF0D4D2D62EB}" type="sibTrans" cxnId="{08B9E8FE-F442-41E2-9670-5E7F2F121608}">
      <dgm:prSet/>
      <dgm:spPr/>
      <dgm:t>
        <a:bodyPr/>
        <a:lstStyle/>
        <a:p>
          <a:endParaRPr lang="en-US"/>
        </a:p>
      </dgm:t>
    </dgm:pt>
    <dgm:pt modelId="{588DD0AE-36B4-4F0D-A09F-20B3B7600C2F}">
      <dgm:prSet/>
      <dgm:spPr/>
      <dgm:t>
        <a:bodyPr/>
        <a:lstStyle/>
        <a:p>
          <a:r>
            <a:rPr lang="en-US"/>
            <a:t>Recurrent or extensive nephrolithiasis</a:t>
          </a:r>
        </a:p>
      </dgm:t>
    </dgm:pt>
    <dgm:pt modelId="{91DE0A49-14D6-448F-9871-F8A0AE375B04}" type="parTrans" cxnId="{B533B506-0E7E-4930-B53D-60742293E37A}">
      <dgm:prSet/>
      <dgm:spPr/>
      <dgm:t>
        <a:bodyPr/>
        <a:lstStyle/>
        <a:p>
          <a:endParaRPr lang="en-US"/>
        </a:p>
      </dgm:t>
    </dgm:pt>
    <dgm:pt modelId="{51298C2A-CEDA-43D1-B63C-8D331BE6754D}" type="sibTrans" cxnId="{B533B506-0E7E-4930-B53D-60742293E37A}">
      <dgm:prSet/>
      <dgm:spPr/>
      <dgm:t>
        <a:bodyPr/>
        <a:lstStyle/>
        <a:p>
          <a:endParaRPr lang="en-US"/>
        </a:p>
      </dgm:t>
    </dgm:pt>
    <dgm:pt modelId="{4DA5BE31-CAD3-4081-AF6A-5EB1F211599A}">
      <dgm:prSet/>
      <dgm:spPr/>
      <dgm:t>
        <a:bodyPr/>
        <a:lstStyle/>
        <a:p>
          <a:r>
            <a:rPr lang="en-US"/>
            <a:t>Hereditary kidney disease</a:t>
          </a:r>
        </a:p>
      </dgm:t>
    </dgm:pt>
    <dgm:pt modelId="{EBAEF37C-D918-4F15-A3BD-F6F9FE70E8AF}" type="parTrans" cxnId="{8E1904D4-4AF7-4898-ACD5-5E9A6781D54E}">
      <dgm:prSet/>
      <dgm:spPr/>
      <dgm:t>
        <a:bodyPr/>
        <a:lstStyle/>
        <a:p>
          <a:endParaRPr lang="en-US"/>
        </a:p>
      </dgm:t>
    </dgm:pt>
    <dgm:pt modelId="{75189F41-2BDB-47D0-A108-F6F710372EB7}" type="sibTrans" cxnId="{8E1904D4-4AF7-4898-ACD5-5E9A6781D54E}">
      <dgm:prSet/>
      <dgm:spPr/>
      <dgm:t>
        <a:bodyPr/>
        <a:lstStyle/>
        <a:p>
          <a:endParaRPr lang="en-US"/>
        </a:p>
      </dgm:t>
    </dgm:pt>
    <dgm:pt modelId="{4AC6385B-67FB-47DE-9ED8-A8C8F27F53C2}" type="pres">
      <dgm:prSet presAssocID="{EF5CBF9C-940E-4160-B1DF-6A1090425ADE}" presName="diagram" presStyleCnt="0">
        <dgm:presLayoutVars>
          <dgm:dir/>
          <dgm:resizeHandles val="exact"/>
        </dgm:presLayoutVars>
      </dgm:prSet>
      <dgm:spPr/>
    </dgm:pt>
    <dgm:pt modelId="{C3845930-AB5D-4E66-969C-743D288A40AE}" type="pres">
      <dgm:prSet presAssocID="{C82855FC-ADF0-48B1-B5BB-AB83EE15A09F}" presName="node" presStyleLbl="node1" presStyleIdx="0" presStyleCnt="9">
        <dgm:presLayoutVars>
          <dgm:bulletEnabled val="1"/>
        </dgm:presLayoutVars>
      </dgm:prSet>
      <dgm:spPr/>
    </dgm:pt>
    <dgm:pt modelId="{7FC68914-7D36-4B80-9D55-DA13124B6B3C}" type="pres">
      <dgm:prSet presAssocID="{49DE3643-D586-45A6-9B96-813A6C139017}" presName="sibTrans" presStyleCnt="0"/>
      <dgm:spPr/>
    </dgm:pt>
    <dgm:pt modelId="{3271537C-789E-4003-9FC6-E23620885958}" type="pres">
      <dgm:prSet presAssocID="{90765742-B5A5-416E-994E-8C6A1A64A01F}" presName="node" presStyleLbl="node1" presStyleIdx="1" presStyleCnt="9">
        <dgm:presLayoutVars>
          <dgm:bulletEnabled val="1"/>
        </dgm:presLayoutVars>
      </dgm:prSet>
      <dgm:spPr/>
    </dgm:pt>
    <dgm:pt modelId="{8385E370-183B-4B25-B12F-E6F95876C20B}" type="pres">
      <dgm:prSet presAssocID="{B4CCA5C0-4F44-45C9-92FF-AE44FDDDFF76}" presName="sibTrans" presStyleCnt="0"/>
      <dgm:spPr/>
    </dgm:pt>
    <dgm:pt modelId="{E3070A06-5BB9-468A-8C23-7597F3B2994E}" type="pres">
      <dgm:prSet presAssocID="{88BC5725-9304-4D8F-AD33-4C5B9ADA8D40}" presName="node" presStyleLbl="node1" presStyleIdx="2" presStyleCnt="9">
        <dgm:presLayoutVars>
          <dgm:bulletEnabled val="1"/>
        </dgm:presLayoutVars>
      </dgm:prSet>
      <dgm:spPr/>
    </dgm:pt>
    <dgm:pt modelId="{AE5747C9-B9B1-4548-B10C-F9E5BB73DDA6}" type="pres">
      <dgm:prSet presAssocID="{3ECD2CB9-B898-4E42-9D79-380367E3A676}" presName="sibTrans" presStyleCnt="0"/>
      <dgm:spPr/>
    </dgm:pt>
    <dgm:pt modelId="{2C3DE727-3075-4ADB-9FDC-91C46DAFD84F}" type="pres">
      <dgm:prSet presAssocID="{CE5DDFA9-1827-4FED-934B-3531B9898033}" presName="node" presStyleLbl="node1" presStyleIdx="3" presStyleCnt="9">
        <dgm:presLayoutVars>
          <dgm:bulletEnabled val="1"/>
        </dgm:presLayoutVars>
      </dgm:prSet>
      <dgm:spPr/>
    </dgm:pt>
    <dgm:pt modelId="{10742C41-441D-4266-B84B-5711EE972318}" type="pres">
      <dgm:prSet presAssocID="{3A42D604-7426-4156-8118-8DD3957F18F6}" presName="sibTrans" presStyleCnt="0"/>
      <dgm:spPr/>
    </dgm:pt>
    <dgm:pt modelId="{2CE02C28-781C-4F71-9B4E-1E61CC3E2BB8}" type="pres">
      <dgm:prSet presAssocID="{3F70D1E6-EB42-4E14-96BF-735C45E16E70}" presName="node" presStyleLbl="node1" presStyleIdx="4" presStyleCnt="9">
        <dgm:presLayoutVars>
          <dgm:bulletEnabled val="1"/>
        </dgm:presLayoutVars>
      </dgm:prSet>
      <dgm:spPr/>
    </dgm:pt>
    <dgm:pt modelId="{4E1DFF08-DE30-4D7F-947F-A8637A74FD2B}" type="pres">
      <dgm:prSet presAssocID="{28F750FC-2FA1-41F8-9426-CB93410E85A8}" presName="sibTrans" presStyleCnt="0"/>
      <dgm:spPr/>
    </dgm:pt>
    <dgm:pt modelId="{D889743A-8E9B-43D3-AAF3-B7D3DDA41589}" type="pres">
      <dgm:prSet presAssocID="{653A0B10-B28D-4759-9177-2456EBB2DFA3}" presName="node" presStyleLbl="node1" presStyleIdx="5" presStyleCnt="9">
        <dgm:presLayoutVars>
          <dgm:bulletEnabled val="1"/>
        </dgm:presLayoutVars>
      </dgm:prSet>
      <dgm:spPr/>
    </dgm:pt>
    <dgm:pt modelId="{19DC91D3-FCB6-40BD-9994-7F38CED07DDB}" type="pres">
      <dgm:prSet presAssocID="{BEABA1CB-4271-4CC6-AB60-4BA392AC5195}" presName="sibTrans" presStyleCnt="0"/>
      <dgm:spPr/>
    </dgm:pt>
    <dgm:pt modelId="{1F0FDD88-B407-4A94-BA9A-7B835EF10228}" type="pres">
      <dgm:prSet presAssocID="{3563011A-A434-4E3F-9202-B9A10147BC9C}" presName="node" presStyleLbl="node1" presStyleIdx="6" presStyleCnt="9">
        <dgm:presLayoutVars>
          <dgm:bulletEnabled val="1"/>
        </dgm:presLayoutVars>
      </dgm:prSet>
      <dgm:spPr/>
    </dgm:pt>
    <dgm:pt modelId="{82656548-AAEE-466C-A9AB-3A1C5F943A1A}" type="pres">
      <dgm:prSet presAssocID="{C88127C1-ECE3-434F-8BC2-FF0D4D2D62EB}" presName="sibTrans" presStyleCnt="0"/>
      <dgm:spPr/>
    </dgm:pt>
    <dgm:pt modelId="{FBB62F66-2DAD-4650-84E4-E35534D3536F}" type="pres">
      <dgm:prSet presAssocID="{588DD0AE-36B4-4F0D-A09F-20B3B7600C2F}" presName="node" presStyleLbl="node1" presStyleIdx="7" presStyleCnt="9">
        <dgm:presLayoutVars>
          <dgm:bulletEnabled val="1"/>
        </dgm:presLayoutVars>
      </dgm:prSet>
      <dgm:spPr/>
    </dgm:pt>
    <dgm:pt modelId="{EBDA32BD-609C-49C2-BE9A-0F947850362D}" type="pres">
      <dgm:prSet presAssocID="{51298C2A-CEDA-43D1-B63C-8D331BE6754D}" presName="sibTrans" presStyleCnt="0"/>
      <dgm:spPr/>
    </dgm:pt>
    <dgm:pt modelId="{1ACF151D-8B35-45D6-B3A7-FF0834C4398C}" type="pres">
      <dgm:prSet presAssocID="{4DA5BE31-CAD3-4081-AF6A-5EB1F211599A}" presName="node" presStyleLbl="node1" presStyleIdx="8" presStyleCnt="9">
        <dgm:presLayoutVars>
          <dgm:bulletEnabled val="1"/>
        </dgm:presLayoutVars>
      </dgm:prSet>
      <dgm:spPr/>
    </dgm:pt>
  </dgm:ptLst>
  <dgm:cxnLst>
    <dgm:cxn modelId="{DFCF9001-AEE6-484C-BBC3-B9AAF5F0D385}" srcId="{EF5CBF9C-940E-4160-B1DF-6A1090425ADE}" destId="{CE5DDFA9-1827-4FED-934B-3531B9898033}" srcOrd="3" destOrd="0" parTransId="{03D3FE2B-1FDC-42A3-8AFB-253118AACE74}" sibTransId="{3A42D604-7426-4156-8118-8DD3957F18F6}"/>
    <dgm:cxn modelId="{B533B506-0E7E-4930-B53D-60742293E37A}" srcId="{EF5CBF9C-940E-4160-B1DF-6A1090425ADE}" destId="{588DD0AE-36B4-4F0D-A09F-20B3B7600C2F}" srcOrd="7" destOrd="0" parTransId="{91DE0A49-14D6-448F-9871-F8A0AE375B04}" sibTransId="{51298C2A-CEDA-43D1-B63C-8D331BE6754D}"/>
    <dgm:cxn modelId="{3A394609-8B58-49EC-B53F-FBEAC4F5F1DB}" type="presOf" srcId="{CE5DDFA9-1827-4FED-934B-3531B9898033}" destId="{2C3DE727-3075-4ADB-9FDC-91C46DAFD84F}" srcOrd="0" destOrd="0" presId="urn:microsoft.com/office/officeart/2005/8/layout/default"/>
    <dgm:cxn modelId="{2D7BF223-12FF-408F-9D3F-9579B2C11D28}" type="presOf" srcId="{4DA5BE31-CAD3-4081-AF6A-5EB1F211599A}" destId="{1ACF151D-8B35-45D6-B3A7-FF0834C4398C}" srcOrd="0" destOrd="0" presId="urn:microsoft.com/office/officeart/2005/8/layout/default"/>
    <dgm:cxn modelId="{EF95D65C-5103-421B-9505-A31E08029BC1}" type="presOf" srcId="{588DD0AE-36B4-4F0D-A09F-20B3B7600C2F}" destId="{FBB62F66-2DAD-4650-84E4-E35534D3536F}" srcOrd="0" destOrd="0" presId="urn:microsoft.com/office/officeart/2005/8/layout/default"/>
    <dgm:cxn modelId="{36880B42-5EC0-4D48-A04C-8A71BE90EC18}" type="presOf" srcId="{653A0B10-B28D-4759-9177-2456EBB2DFA3}" destId="{D889743A-8E9B-43D3-AAF3-B7D3DDA41589}" srcOrd="0" destOrd="0" presId="urn:microsoft.com/office/officeart/2005/8/layout/default"/>
    <dgm:cxn modelId="{DD556742-7DD4-4F72-B66B-AB76A143139D}" type="presOf" srcId="{88BC5725-9304-4D8F-AD33-4C5B9ADA8D40}" destId="{E3070A06-5BB9-468A-8C23-7597F3B2994E}" srcOrd="0" destOrd="0" presId="urn:microsoft.com/office/officeart/2005/8/layout/default"/>
    <dgm:cxn modelId="{D02A4F62-6939-4D84-B8F1-84A5213E781F}" type="presOf" srcId="{EF5CBF9C-940E-4160-B1DF-6A1090425ADE}" destId="{4AC6385B-67FB-47DE-9ED8-A8C8F27F53C2}" srcOrd="0" destOrd="0" presId="urn:microsoft.com/office/officeart/2005/8/layout/default"/>
    <dgm:cxn modelId="{A0ADB488-1F17-4264-BC33-5B19B6430116}" srcId="{EF5CBF9C-940E-4160-B1DF-6A1090425ADE}" destId="{653A0B10-B28D-4759-9177-2456EBB2DFA3}" srcOrd="5" destOrd="0" parTransId="{C6669935-7497-4136-852C-9C91EC1D9E46}" sibTransId="{BEABA1CB-4271-4CC6-AB60-4BA392AC5195}"/>
    <dgm:cxn modelId="{AF0CA395-91EC-4FA6-BE94-82B9813A6D02}" srcId="{EF5CBF9C-940E-4160-B1DF-6A1090425ADE}" destId="{90765742-B5A5-416E-994E-8C6A1A64A01F}" srcOrd="1" destOrd="0" parTransId="{93A54882-A152-4447-9071-90A90AD2D3D5}" sibTransId="{B4CCA5C0-4F44-45C9-92FF-AE44FDDDFF76}"/>
    <dgm:cxn modelId="{C34B9D97-60B2-4D5E-82A1-94595A524E9B}" srcId="{EF5CBF9C-940E-4160-B1DF-6A1090425ADE}" destId="{88BC5725-9304-4D8F-AD33-4C5B9ADA8D40}" srcOrd="2" destOrd="0" parTransId="{B781835A-D429-4553-93D7-39F59C3D381D}" sibTransId="{3ECD2CB9-B898-4E42-9D79-380367E3A676}"/>
    <dgm:cxn modelId="{3C3C48A2-8A4A-41F4-BAB1-6645A851C5BD}" type="presOf" srcId="{90765742-B5A5-416E-994E-8C6A1A64A01F}" destId="{3271537C-789E-4003-9FC6-E23620885958}" srcOrd="0" destOrd="0" presId="urn:microsoft.com/office/officeart/2005/8/layout/default"/>
    <dgm:cxn modelId="{344CD1AA-6344-4095-8295-01497434DC31}" type="presOf" srcId="{C82855FC-ADF0-48B1-B5BB-AB83EE15A09F}" destId="{C3845930-AB5D-4E66-969C-743D288A40AE}" srcOrd="0" destOrd="0" presId="urn:microsoft.com/office/officeart/2005/8/layout/default"/>
    <dgm:cxn modelId="{BE3BCAC0-360B-46F5-BE71-DFC1E54887FD}" type="presOf" srcId="{3F70D1E6-EB42-4E14-96BF-735C45E16E70}" destId="{2CE02C28-781C-4F71-9B4E-1E61CC3E2BB8}" srcOrd="0" destOrd="0" presId="urn:microsoft.com/office/officeart/2005/8/layout/default"/>
    <dgm:cxn modelId="{503008C7-D963-472D-9DBB-8E847E3380AE}" srcId="{EF5CBF9C-940E-4160-B1DF-6A1090425ADE}" destId="{3F70D1E6-EB42-4E14-96BF-735C45E16E70}" srcOrd="4" destOrd="0" parTransId="{A34152F0-7885-462E-A6F5-4F1B6FC75291}" sibTransId="{28F750FC-2FA1-41F8-9426-CB93410E85A8}"/>
    <dgm:cxn modelId="{8E1904D4-4AF7-4898-ACD5-5E9A6781D54E}" srcId="{EF5CBF9C-940E-4160-B1DF-6A1090425ADE}" destId="{4DA5BE31-CAD3-4081-AF6A-5EB1F211599A}" srcOrd="8" destOrd="0" parTransId="{EBAEF37C-D918-4F15-A3BD-F6F9FE70E8AF}" sibTransId="{75189F41-2BDB-47D0-A108-F6F710372EB7}"/>
    <dgm:cxn modelId="{63228AE8-7749-438E-86CE-6DE772293DD1}" type="presOf" srcId="{3563011A-A434-4E3F-9202-B9A10147BC9C}" destId="{1F0FDD88-B407-4A94-BA9A-7B835EF10228}" srcOrd="0" destOrd="0" presId="urn:microsoft.com/office/officeart/2005/8/layout/default"/>
    <dgm:cxn modelId="{C7958BF3-AB3B-45BC-AC01-DAD0AB585147}" srcId="{EF5CBF9C-940E-4160-B1DF-6A1090425ADE}" destId="{C82855FC-ADF0-48B1-B5BB-AB83EE15A09F}" srcOrd="0" destOrd="0" parTransId="{254F2818-F0A5-4EDC-8E4A-AFB89463D62D}" sibTransId="{49DE3643-D586-45A6-9B96-813A6C139017}"/>
    <dgm:cxn modelId="{08B9E8FE-F442-41E2-9670-5E7F2F121608}" srcId="{EF5CBF9C-940E-4160-B1DF-6A1090425ADE}" destId="{3563011A-A434-4E3F-9202-B9A10147BC9C}" srcOrd="6" destOrd="0" parTransId="{17C6C7F9-A7F5-413B-8B91-358F50448336}" sibTransId="{C88127C1-ECE3-434F-8BC2-FF0D4D2D62EB}"/>
    <dgm:cxn modelId="{1A9EB5FE-3A63-457B-AC35-93481D2964D3}" type="presParOf" srcId="{4AC6385B-67FB-47DE-9ED8-A8C8F27F53C2}" destId="{C3845930-AB5D-4E66-969C-743D288A40AE}" srcOrd="0" destOrd="0" presId="urn:microsoft.com/office/officeart/2005/8/layout/default"/>
    <dgm:cxn modelId="{6E3FD8E2-0DFE-4E1E-924E-C3C70C075A91}" type="presParOf" srcId="{4AC6385B-67FB-47DE-9ED8-A8C8F27F53C2}" destId="{7FC68914-7D36-4B80-9D55-DA13124B6B3C}" srcOrd="1" destOrd="0" presId="urn:microsoft.com/office/officeart/2005/8/layout/default"/>
    <dgm:cxn modelId="{4A14BCD5-2840-41DD-8BB9-4E1E74BB5D82}" type="presParOf" srcId="{4AC6385B-67FB-47DE-9ED8-A8C8F27F53C2}" destId="{3271537C-789E-4003-9FC6-E23620885958}" srcOrd="2" destOrd="0" presId="urn:microsoft.com/office/officeart/2005/8/layout/default"/>
    <dgm:cxn modelId="{8F60FFC7-B137-4545-BE62-926F8B606591}" type="presParOf" srcId="{4AC6385B-67FB-47DE-9ED8-A8C8F27F53C2}" destId="{8385E370-183B-4B25-B12F-E6F95876C20B}" srcOrd="3" destOrd="0" presId="urn:microsoft.com/office/officeart/2005/8/layout/default"/>
    <dgm:cxn modelId="{37D8DF41-EF61-41CF-82D3-86D91AF5A1C9}" type="presParOf" srcId="{4AC6385B-67FB-47DE-9ED8-A8C8F27F53C2}" destId="{E3070A06-5BB9-468A-8C23-7597F3B2994E}" srcOrd="4" destOrd="0" presId="urn:microsoft.com/office/officeart/2005/8/layout/default"/>
    <dgm:cxn modelId="{D53B3145-F3B4-49F1-8D4B-A290E15D6D39}" type="presParOf" srcId="{4AC6385B-67FB-47DE-9ED8-A8C8F27F53C2}" destId="{AE5747C9-B9B1-4548-B10C-F9E5BB73DDA6}" srcOrd="5" destOrd="0" presId="urn:microsoft.com/office/officeart/2005/8/layout/default"/>
    <dgm:cxn modelId="{99E41F43-95B8-4CCD-8B29-2A1BB59701F1}" type="presParOf" srcId="{4AC6385B-67FB-47DE-9ED8-A8C8F27F53C2}" destId="{2C3DE727-3075-4ADB-9FDC-91C46DAFD84F}" srcOrd="6" destOrd="0" presId="urn:microsoft.com/office/officeart/2005/8/layout/default"/>
    <dgm:cxn modelId="{769B3110-AC72-4111-AB6B-05DB524892A8}" type="presParOf" srcId="{4AC6385B-67FB-47DE-9ED8-A8C8F27F53C2}" destId="{10742C41-441D-4266-B84B-5711EE972318}" srcOrd="7" destOrd="0" presId="urn:microsoft.com/office/officeart/2005/8/layout/default"/>
    <dgm:cxn modelId="{B6946956-3D16-4C4E-8489-E37371F7334D}" type="presParOf" srcId="{4AC6385B-67FB-47DE-9ED8-A8C8F27F53C2}" destId="{2CE02C28-781C-4F71-9B4E-1E61CC3E2BB8}" srcOrd="8" destOrd="0" presId="urn:microsoft.com/office/officeart/2005/8/layout/default"/>
    <dgm:cxn modelId="{9581B343-535E-4D01-B968-1C63EF13428F}" type="presParOf" srcId="{4AC6385B-67FB-47DE-9ED8-A8C8F27F53C2}" destId="{4E1DFF08-DE30-4D7F-947F-A8637A74FD2B}" srcOrd="9" destOrd="0" presId="urn:microsoft.com/office/officeart/2005/8/layout/default"/>
    <dgm:cxn modelId="{FB5AA2E9-C708-4643-A1BD-2B82EF163E05}" type="presParOf" srcId="{4AC6385B-67FB-47DE-9ED8-A8C8F27F53C2}" destId="{D889743A-8E9B-43D3-AAF3-B7D3DDA41589}" srcOrd="10" destOrd="0" presId="urn:microsoft.com/office/officeart/2005/8/layout/default"/>
    <dgm:cxn modelId="{F1A64075-1F6A-4ED6-AD51-67B3465ADC23}" type="presParOf" srcId="{4AC6385B-67FB-47DE-9ED8-A8C8F27F53C2}" destId="{19DC91D3-FCB6-40BD-9994-7F38CED07DDB}" srcOrd="11" destOrd="0" presId="urn:microsoft.com/office/officeart/2005/8/layout/default"/>
    <dgm:cxn modelId="{F538C374-EAF0-428C-891F-C8B91D62589D}" type="presParOf" srcId="{4AC6385B-67FB-47DE-9ED8-A8C8F27F53C2}" destId="{1F0FDD88-B407-4A94-BA9A-7B835EF10228}" srcOrd="12" destOrd="0" presId="urn:microsoft.com/office/officeart/2005/8/layout/default"/>
    <dgm:cxn modelId="{088F51AA-2C6D-4051-974B-54F2FE7E667C}" type="presParOf" srcId="{4AC6385B-67FB-47DE-9ED8-A8C8F27F53C2}" destId="{82656548-AAEE-466C-A9AB-3A1C5F943A1A}" srcOrd="13" destOrd="0" presId="urn:microsoft.com/office/officeart/2005/8/layout/default"/>
    <dgm:cxn modelId="{FE11B078-DCA2-41A0-AA93-28BB48D34F8D}" type="presParOf" srcId="{4AC6385B-67FB-47DE-9ED8-A8C8F27F53C2}" destId="{FBB62F66-2DAD-4650-84E4-E35534D3536F}" srcOrd="14" destOrd="0" presId="urn:microsoft.com/office/officeart/2005/8/layout/default"/>
    <dgm:cxn modelId="{B09AF45C-71D2-4584-A68C-8E0B13131F22}" type="presParOf" srcId="{4AC6385B-67FB-47DE-9ED8-A8C8F27F53C2}" destId="{EBDA32BD-609C-49C2-BE9A-0F947850362D}" srcOrd="15" destOrd="0" presId="urn:microsoft.com/office/officeart/2005/8/layout/default"/>
    <dgm:cxn modelId="{BAA83677-D0EF-43A1-9102-31178F7C5B89}" type="presParOf" srcId="{4AC6385B-67FB-47DE-9ED8-A8C8F27F53C2}" destId="{1ACF151D-8B35-45D6-B3A7-FF0834C4398C}" srcOrd="1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B9583A0-82E8-44FB-B968-7D55D97181FF}"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3CB08285-350A-4124-B9A9-D69C905DCEBE}">
      <dgm:prSet/>
      <dgm:spPr/>
      <dgm:t>
        <a:bodyPr/>
        <a:lstStyle/>
        <a:p>
          <a:r>
            <a:rPr lang="en-US" b="0" i="0" baseline="0" dirty="0"/>
            <a:t>Offers opportunity to enhance kidney protective care by improving management of modifiable risk factors </a:t>
          </a:r>
          <a:endParaRPr lang="en-US" dirty="0"/>
        </a:p>
      </dgm:t>
    </dgm:pt>
    <dgm:pt modelId="{7DBA455A-33C6-42B6-AEA0-8D0C8197EA95}" type="parTrans" cxnId="{7F2F6211-4C01-4BA1-9614-0AE05B7D940D}">
      <dgm:prSet/>
      <dgm:spPr/>
      <dgm:t>
        <a:bodyPr/>
        <a:lstStyle/>
        <a:p>
          <a:endParaRPr lang="en-US"/>
        </a:p>
      </dgm:t>
    </dgm:pt>
    <dgm:pt modelId="{7D3E657F-79CB-416A-9A89-6746A54FEBB6}" type="sibTrans" cxnId="{7F2F6211-4C01-4BA1-9614-0AE05B7D940D}">
      <dgm:prSet/>
      <dgm:spPr/>
      <dgm:t>
        <a:bodyPr/>
        <a:lstStyle/>
        <a:p>
          <a:endParaRPr lang="en-US"/>
        </a:p>
      </dgm:t>
    </dgm:pt>
    <dgm:pt modelId="{F8ADEF1D-2156-4880-9BC8-DC1E510F9771}">
      <dgm:prSet/>
      <dgm:spPr/>
      <dgm:t>
        <a:bodyPr/>
        <a:lstStyle/>
        <a:p>
          <a:r>
            <a:rPr lang="en-US" b="0" i="0" baseline="0" dirty="0"/>
            <a:t>Improves prediction of incident cardiovascular events beyond traditional risk factors1 </a:t>
          </a:r>
          <a:endParaRPr lang="en-US" dirty="0"/>
        </a:p>
      </dgm:t>
    </dgm:pt>
    <dgm:pt modelId="{EC3E75EC-9DDD-4F2F-8432-0658A9EE59EC}" type="parTrans" cxnId="{C290846A-D3F4-48D5-956F-AE8D9EA0ABD1}">
      <dgm:prSet/>
      <dgm:spPr/>
      <dgm:t>
        <a:bodyPr/>
        <a:lstStyle/>
        <a:p>
          <a:endParaRPr lang="en-US"/>
        </a:p>
      </dgm:t>
    </dgm:pt>
    <dgm:pt modelId="{EEA052BA-9813-4AB6-A97F-06B27D14F598}" type="sibTrans" cxnId="{C290846A-D3F4-48D5-956F-AE8D9EA0ABD1}">
      <dgm:prSet/>
      <dgm:spPr/>
      <dgm:t>
        <a:bodyPr/>
        <a:lstStyle/>
        <a:p>
          <a:endParaRPr lang="en-US"/>
        </a:p>
      </dgm:t>
    </dgm:pt>
    <dgm:pt modelId="{C735502D-2518-41B0-9659-B460CC839884}">
      <dgm:prSet/>
      <dgm:spPr/>
      <dgm:t>
        <a:bodyPr/>
        <a:lstStyle/>
        <a:p>
          <a:r>
            <a:rPr lang="en-US" b="0" i="0" baseline="0" dirty="0"/>
            <a:t>Encourages appropriate and timely referral to nephrology </a:t>
          </a:r>
          <a:endParaRPr lang="en-US" dirty="0"/>
        </a:p>
      </dgm:t>
    </dgm:pt>
    <dgm:pt modelId="{C1AFE541-E875-41BD-AF21-F5EE100F5222}" type="parTrans" cxnId="{26291132-F2A1-468A-A32D-56248E0B3FB2}">
      <dgm:prSet/>
      <dgm:spPr/>
      <dgm:t>
        <a:bodyPr/>
        <a:lstStyle/>
        <a:p>
          <a:endParaRPr lang="en-US"/>
        </a:p>
      </dgm:t>
    </dgm:pt>
    <dgm:pt modelId="{4576D8D0-D746-4CF5-9BAC-FB1D9BFD0E3B}" type="sibTrans" cxnId="{26291132-F2A1-468A-A32D-56248E0B3FB2}">
      <dgm:prSet/>
      <dgm:spPr/>
      <dgm:t>
        <a:bodyPr/>
        <a:lstStyle/>
        <a:p>
          <a:endParaRPr lang="en-US"/>
        </a:p>
      </dgm:t>
    </dgm:pt>
    <dgm:pt modelId="{4A6D4E2D-35BB-4DD3-8B1B-C3C9130EDFED}">
      <dgm:prSet/>
      <dgm:spPr/>
      <dgm:t>
        <a:bodyPr/>
        <a:lstStyle/>
        <a:p>
          <a:r>
            <a:rPr lang="en-US" b="0" i="0" baseline="0" dirty="0"/>
            <a:t>Can limit patient safety risk associated with CKD </a:t>
          </a:r>
          <a:endParaRPr lang="en-US" dirty="0"/>
        </a:p>
      </dgm:t>
    </dgm:pt>
    <dgm:pt modelId="{4A4A31C0-935E-4DFF-9EC2-7186F1737A29}" type="parTrans" cxnId="{2EE0DBC9-BA17-46EE-83C6-3BA3EBFC4DCF}">
      <dgm:prSet/>
      <dgm:spPr/>
      <dgm:t>
        <a:bodyPr/>
        <a:lstStyle/>
        <a:p>
          <a:endParaRPr lang="en-US"/>
        </a:p>
      </dgm:t>
    </dgm:pt>
    <dgm:pt modelId="{33BB1597-462D-4D8D-AC1B-53802CD596E5}" type="sibTrans" cxnId="{2EE0DBC9-BA17-46EE-83C6-3BA3EBFC4DCF}">
      <dgm:prSet/>
      <dgm:spPr/>
      <dgm:t>
        <a:bodyPr/>
        <a:lstStyle/>
        <a:p>
          <a:endParaRPr lang="en-US"/>
        </a:p>
      </dgm:t>
    </dgm:pt>
    <dgm:pt modelId="{F63F141B-710D-47DA-895D-F333CB6F055D}" type="pres">
      <dgm:prSet presAssocID="{1B9583A0-82E8-44FB-B968-7D55D97181FF}" presName="linear" presStyleCnt="0">
        <dgm:presLayoutVars>
          <dgm:animLvl val="lvl"/>
          <dgm:resizeHandles val="exact"/>
        </dgm:presLayoutVars>
      </dgm:prSet>
      <dgm:spPr/>
    </dgm:pt>
    <dgm:pt modelId="{B3160ECC-CF6A-4093-87B3-EDDED9476152}" type="pres">
      <dgm:prSet presAssocID="{3CB08285-350A-4124-B9A9-D69C905DCEBE}" presName="parentText" presStyleLbl="node1" presStyleIdx="0" presStyleCnt="4" custLinFactY="-304" custLinFactNeighborX="9" custLinFactNeighborY="-100000">
        <dgm:presLayoutVars>
          <dgm:chMax val="0"/>
          <dgm:bulletEnabled val="1"/>
        </dgm:presLayoutVars>
      </dgm:prSet>
      <dgm:spPr/>
    </dgm:pt>
    <dgm:pt modelId="{7243ACA9-F090-45F9-8BCA-CC1FEC94002C}" type="pres">
      <dgm:prSet presAssocID="{7D3E657F-79CB-416A-9A89-6746A54FEBB6}" presName="spacer" presStyleCnt="0"/>
      <dgm:spPr/>
    </dgm:pt>
    <dgm:pt modelId="{60749357-21E9-4F45-AF1D-5BE83AFA1AF2}" type="pres">
      <dgm:prSet presAssocID="{F8ADEF1D-2156-4880-9BC8-DC1E510F9771}" presName="parentText" presStyleLbl="node1" presStyleIdx="1" presStyleCnt="4">
        <dgm:presLayoutVars>
          <dgm:chMax val="0"/>
          <dgm:bulletEnabled val="1"/>
        </dgm:presLayoutVars>
      </dgm:prSet>
      <dgm:spPr/>
    </dgm:pt>
    <dgm:pt modelId="{61CAC6B5-58EA-48C2-97A5-3C9A8A2BF26B}" type="pres">
      <dgm:prSet presAssocID="{EEA052BA-9813-4AB6-A97F-06B27D14F598}" presName="spacer" presStyleCnt="0"/>
      <dgm:spPr/>
    </dgm:pt>
    <dgm:pt modelId="{14667C4E-5D23-4F7F-B814-8EC754C9120E}" type="pres">
      <dgm:prSet presAssocID="{C735502D-2518-41B0-9659-B460CC839884}" presName="parentText" presStyleLbl="node1" presStyleIdx="2" presStyleCnt="4">
        <dgm:presLayoutVars>
          <dgm:chMax val="0"/>
          <dgm:bulletEnabled val="1"/>
        </dgm:presLayoutVars>
      </dgm:prSet>
      <dgm:spPr/>
    </dgm:pt>
    <dgm:pt modelId="{336A140D-AB62-4E99-AAD3-D25DC2F593D8}" type="pres">
      <dgm:prSet presAssocID="{4576D8D0-D746-4CF5-9BAC-FB1D9BFD0E3B}" presName="spacer" presStyleCnt="0"/>
      <dgm:spPr/>
    </dgm:pt>
    <dgm:pt modelId="{2373A848-732B-4D90-9570-88DBF2B8BC2F}" type="pres">
      <dgm:prSet presAssocID="{4A6D4E2D-35BB-4DD3-8B1B-C3C9130EDFED}" presName="parentText" presStyleLbl="node1" presStyleIdx="3" presStyleCnt="4">
        <dgm:presLayoutVars>
          <dgm:chMax val="0"/>
          <dgm:bulletEnabled val="1"/>
        </dgm:presLayoutVars>
      </dgm:prSet>
      <dgm:spPr/>
    </dgm:pt>
  </dgm:ptLst>
  <dgm:cxnLst>
    <dgm:cxn modelId="{7F2F6211-4C01-4BA1-9614-0AE05B7D940D}" srcId="{1B9583A0-82E8-44FB-B968-7D55D97181FF}" destId="{3CB08285-350A-4124-B9A9-D69C905DCEBE}" srcOrd="0" destOrd="0" parTransId="{7DBA455A-33C6-42B6-AEA0-8D0C8197EA95}" sibTransId="{7D3E657F-79CB-416A-9A89-6746A54FEBB6}"/>
    <dgm:cxn modelId="{6822DA28-21A8-44F8-B939-2F178DFEFEA3}" type="presOf" srcId="{3CB08285-350A-4124-B9A9-D69C905DCEBE}" destId="{B3160ECC-CF6A-4093-87B3-EDDED9476152}" srcOrd="0" destOrd="0" presId="urn:microsoft.com/office/officeart/2005/8/layout/vList2"/>
    <dgm:cxn modelId="{26291132-F2A1-468A-A32D-56248E0B3FB2}" srcId="{1B9583A0-82E8-44FB-B968-7D55D97181FF}" destId="{C735502D-2518-41B0-9659-B460CC839884}" srcOrd="2" destOrd="0" parTransId="{C1AFE541-E875-41BD-AF21-F5EE100F5222}" sibTransId="{4576D8D0-D746-4CF5-9BAC-FB1D9BFD0E3B}"/>
    <dgm:cxn modelId="{E6FE8E5D-EB35-48C1-B99C-6D2A1A59B5DC}" type="presOf" srcId="{1B9583A0-82E8-44FB-B968-7D55D97181FF}" destId="{F63F141B-710D-47DA-895D-F333CB6F055D}" srcOrd="0" destOrd="0" presId="urn:microsoft.com/office/officeart/2005/8/layout/vList2"/>
    <dgm:cxn modelId="{C290846A-D3F4-48D5-956F-AE8D9EA0ABD1}" srcId="{1B9583A0-82E8-44FB-B968-7D55D97181FF}" destId="{F8ADEF1D-2156-4880-9BC8-DC1E510F9771}" srcOrd="1" destOrd="0" parTransId="{EC3E75EC-9DDD-4F2F-8432-0658A9EE59EC}" sibTransId="{EEA052BA-9813-4AB6-A97F-06B27D14F598}"/>
    <dgm:cxn modelId="{010CF5A6-3D68-4144-90EB-B0C231E9A2BF}" type="presOf" srcId="{C735502D-2518-41B0-9659-B460CC839884}" destId="{14667C4E-5D23-4F7F-B814-8EC754C9120E}" srcOrd="0" destOrd="0" presId="urn:microsoft.com/office/officeart/2005/8/layout/vList2"/>
    <dgm:cxn modelId="{2EE0DBC9-BA17-46EE-83C6-3BA3EBFC4DCF}" srcId="{1B9583A0-82E8-44FB-B968-7D55D97181FF}" destId="{4A6D4E2D-35BB-4DD3-8B1B-C3C9130EDFED}" srcOrd="3" destOrd="0" parTransId="{4A4A31C0-935E-4DFF-9EC2-7186F1737A29}" sibTransId="{33BB1597-462D-4D8D-AC1B-53802CD596E5}"/>
    <dgm:cxn modelId="{F7AF2DE5-563F-4AE6-949A-A760F04647CB}" type="presOf" srcId="{F8ADEF1D-2156-4880-9BC8-DC1E510F9771}" destId="{60749357-21E9-4F45-AF1D-5BE83AFA1AF2}" srcOrd="0" destOrd="0" presId="urn:microsoft.com/office/officeart/2005/8/layout/vList2"/>
    <dgm:cxn modelId="{83B175E5-42C9-4C6C-A659-45BEF60EB570}" type="presOf" srcId="{4A6D4E2D-35BB-4DD3-8B1B-C3C9130EDFED}" destId="{2373A848-732B-4D90-9570-88DBF2B8BC2F}" srcOrd="0" destOrd="0" presId="urn:microsoft.com/office/officeart/2005/8/layout/vList2"/>
    <dgm:cxn modelId="{4BEB1AE1-728F-4DD9-86AD-E8D1C85A73D0}" type="presParOf" srcId="{F63F141B-710D-47DA-895D-F333CB6F055D}" destId="{B3160ECC-CF6A-4093-87B3-EDDED9476152}" srcOrd="0" destOrd="0" presId="urn:microsoft.com/office/officeart/2005/8/layout/vList2"/>
    <dgm:cxn modelId="{081D8657-DE03-478D-8A45-E925094E77D6}" type="presParOf" srcId="{F63F141B-710D-47DA-895D-F333CB6F055D}" destId="{7243ACA9-F090-45F9-8BCA-CC1FEC94002C}" srcOrd="1" destOrd="0" presId="urn:microsoft.com/office/officeart/2005/8/layout/vList2"/>
    <dgm:cxn modelId="{83213937-2504-4189-A8FD-0BC6F541A111}" type="presParOf" srcId="{F63F141B-710D-47DA-895D-F333CB6F055D}" destId="{60749357-21E9-4F45-AF1D-5BE83AFA1AF2}" srcOrd="2" destOrd="0" presId="urn:microsoft.com/office/officeart/2005/8/layout/vList2"/>
    <dgm:cxn modelId="{63846043-BFD4-4E34-8A2A-6F889736AE94}" type="presParOf" srcId="{F63F141B-710D-47DA-895D-F333CB6F055D}" destId="{61CAC6B5-58EA-48C2-97A5-3C9A8A2BF26B}" srcOrd="3" destOrd="0" presId="urn:microsoft.com/office/officeart/2005/8/layout/vList2"/>
    <dgm:cxn modelId="{55C02458-7566-4AF6-813E-906D190422BF}" type="presParOf" srcId="{F63F141B-710D-47DA-895D-F333CB6F055D}" destId="{14667C4E-5D23-4F7F-B814-8EC754C9120E}" srcOrd="4" destOrd="0" presId="urn:microsoft.com/office/officeart/2005/8/layout/vList2"/>
    <dgm:cxn modelId="{B3C7A8C4-2F43-4D6E-AB14-867427A6F1C8}" type="presParOf" srcId="{F63F141B-710D-47DA-895D-F333CB6F055D}" destId="{336A140D-AB62-4E99-AAD3-D25DC2F593D8}" srcOrd="5" destOrd="0" presId="urn:microsoft.com/office/officeart/2005/8/layout/vList2"/>
    <dgm:cxn modelId="{319AA59C-14F9-4368-829B-0406DC059637}" type="presParOf" srcId="{F63F141B-710D-47DA-895D-F333CB6F055D}" destId="{2373A848-732B-4D90-9570-88DBF2B8BC2F}"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94839A8-763E-4395-806C-347600F3A1CA}"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7D7F37F0-AD29-41E7-95CE-782B16F0C79B}">
      <dgm:prSet/>
      <dgm:spPr/>
      <dgm:t>
        <a:bodyPr/>
        <a:lstStyle/>
        <a:p>
          <a:r>
            <a:rPr lang="en-US"/>
            <a:t>Does the patient have CKD?</a:t>
          </a:r>
        </a:p>
      </dgm:t>
    </dgm:pt>
    <dgm:pt modelId="{36D4FC05-E7C6-4897-B716-6B889EF39AEC}" type="parTrans" cxnId="{1D508CBD-A2BD-45F7-8B59-B811615EF9E9}">
      <dgm:prSet/>
      <dgm:spPr/>
      <dgm:t>
        <a:bodyPr/>
        <a:lstStyle/>
        <a:p>
          <a:endParaRPr lang="en-US"/>
        </a:p>
      </dgm:t>
    </dgm:pt>
    <dgm:pt modelId="{BBB76EF0-AFEE-410C-B259-0A9D0077F63E}" type="sibTrans" cxnId="{1D508CBD-A2BD-45F7-8B59-B811615EF9E9}">
      <dgm:prSet/>
      <dgm:spPr/>
      <dgm:t>
        <a:bodyPr/>
        <a:lstStyle/>
        <a:p>
          <a:endParaRPr lang="en-US"/>
        </a:p>
      </dgm:t>
    </dgm:pt>
    <dgm:pt modelId="{76B84E16-EB93-4FFD-B157-9042AC184290}">
      <dgm:prSet/>
      <dgm:spPr/>
      <dgm:t>
        <a:bodyPr/>
        <a:lstStyle/>
        <a:p>
          <a:r>
            <a:rPr lang="en-US" dirty="0"/>
            <a:t>Assess GFR, albuminuria.</a:t>
          </a:r>
        </a:p>
      </dgm:t>
    </dgm:pt>
    <dgm:pt modelId="{85355D0A-EA76-47DA-A734-058665FB4DEB}" type="parTrans" cxnId="{B316CDF7-FEC9-41EC-9AD1-25BF3401EA46}">
      <dgm:prSet/>
      <dgm:spPr/>
      <dgm:t>
        <a:bodyPr/>
        <a:lstStyle/>
        <a:p>
          <a:endParaRPr lang="en-US"/>
        </a:p>
      </dgm:t>
    </dgm:pt>
    <dgm:pt modelId="{940DACF1-EC55-4689-BF3D-5E4E803A0598}" type="sibTrans" cxnId="{B316CDF7-FEC9-41EC-9AD1-25BF3401EA46}">
      <dgm:prSet/>
      <dgm:spPr/>
      <dgm:t>
        <a:bodyPr/>
        <a:lstStyle/>
        <a:p>
          <a:endParaRPr lang="en-US"/>
        </a:p>
      </dgm:t>
    </dgm:pt>
    <dgm:pt modelId="{BAF81880-AA28-4301-90A7-F4C7B2E15788}">
      <dgm:prSet/>
      <dgm:spPr/>
      <dgm:t>
        <a:bodyPr/>
        <a:lstStyle/>
        <a:p>
          <a:r>
            <a:rPr lang="en-US"/>
            <a:t>Determine etiology.</a:t>
          </a:r>
        </a:p>
      </dgm:t>
    </dgm:pt>
    <dgm:pt modelId="{E487C2AD-8E17-47AC-A56E-9513C442F011}" type="parTrans" cxnId="{00B94426-D9B5-4C03-A5A6-F2AEF7AD7BB4}">
      <dgm:prSet/>
      <dgm:spPr/>
      <dgm:t>
        <a:bodyPr/>
        <a:lstStyle/>
        <a:p>
          <a:endParaRPr lang="en-US"/>
        </a:p>
      </dgm:t>
    </dgm:pt>
    <dgm:pt modelId="{C64C9A42-32AA-4E77-B8A6-07E23F455FC1}" type="sibTrans" cxnId="{00B94426-D9B5-4C03-A5A6-F2AEF7AD7BB4}">
      <dgm:prSet/>
      <dgm:spPr/>
      <dgm:t>
        <a:bodyPr/>
        <a:lstStyle/>
        <a:p>
          <a:endParaRPr lang="en-US"/>
        </a:p>
      </dgm:t>
    </dgm:pt>
    <dgm:pt modelId="{2E2837AD-DF14-4B67-A836-A41ADAA7EA0B}">
      <dgm:prSet/>
      <dgm:spPr/>
      <dgm:t>
        <a:bodyPr/>
        <a:lstStyle/>
        <a:p>
          <a:r>
            <a:rPr lang="en-US"/>
            <a:t>Assess for evidence of progression.</a:t>
          </a:r>
        </a:p>
      </dgm:t>
    </dgm:pt>
    <dgm:pt modelId="{069562A1-AAF0-4671-B34F-A9A32CF991FE}" type="parTrans" cxnId="{2811614F-FB17-4742-BAEC-04DC2EF5450B}">
      <dgm:prSet/>
      <dgm:spPr/>
      <dgm:t>
        <a:bodyPr/>
        <a:lstStyle/>
        <a:p>
          <a:endParaRPr lang="en-US"/>
        </a:p>
      </dgm:t>
    </dgm:pt>
    <dgm:pt modelId="{09C6FB99-460A-460E-9BD0-CBABB35CC063}" type="sibTrans" cxnId="{2811614F-FB17-4742-BAEC-04DC2EF5450B}">
      <dgm:prSet/>
      <dgm:spPr/>
      <dgm:t>
        <a:bodyPr/>
        <a:lstStyle/>
        <a:p>
          <a:endParaRPr lang="en-US"/>
        </a:p>
      </dgm:t>
    </dgm:pt>
    <dgm:pt modelId="{183BED4A-C8DD-48E9-83B6-66AD890552CD}">
      <dgm:prSet/>
      <dgm:spPr/>
      <dgm:t>
        <a:bodyPr/>
        <a:lstStyle/>
        <a:p>
          <a:r>
            <a:rPr lang="en-US"/>
            <a:t>Assess for associated complications.</a:t>
          </a:r>
        </a:p>
      </dgm:t>
    </dgm:pt>
    <dgm:pt modelId="{806C6CEF-1254-4F94-AFCD-84211218F99E}" type="parTrans" cxnId="{5E1D8BD0-04DA-4C82-8234-2A833469EFCB}">
      <dgm:prSet/>
      <dgm:spPr/>
      <dgm:t>
        <a:bodyPr/>
        <a:lstStyle/>
        <a:p>
          <a:endParaRPr lang="en-US"/>
        </a:p>
      </dgm:t>
    </dgm:pt>
    <dgm:pt modelId="{DCE6A7EA-3061-4000-A33F-306A2535C2BB}" type="sibTrans" cxnId="{5E1D8BD0-04DA-4C82-8234-2A833469EFCB}">
      <dgm:prSet/>
      <dgm:spPr/>
      <dgm:t>
        <a:bodyPr/>
        <a:lstStyle/>
        <a:p>
          <a:endParaRPr lang="en-US"/>
        </a:p>
      </dgm:t>
    </dgm:pt>
    <dgm:pt modelId="{A9F71624-F989-4422-89ED-1401FF6434EE}">
      <dgm:prSet/>
      <dgm:spPr/>
      <dgm:t>
        <a:bodyPr/>
        <a:lstStyle/>
        <a:p>
          <a:r>
            <a:rPr lang="en-US"/>
            <a:t>Patient education.</a:t>
          </a:r>
        </a:p>
      </dgm:t>
    </dgm:pt>
    <dgm:pt modelId="{4DF5D9AC-7A7C-4FCA-99AA-2C4E23B690BC}" type="parTrans" cxnId="{50AD3732-5C7C-4A6E-8D62-60D9C42D25A0}">
      <dgm:prSet/>
      <dgm:spPr/>
      <dgm:t>
        <a:bodyPr/>
        <a:lstStyle/>
        <a:p>
          <a:endParaRPr lang="en-US"/>
        </a:p>
      </dgm:t>
    </dgm:pt>
    <dgm:pt modelId="{47B8FFC9-981E-40F5-8C8F-CE0DA664C694}" type="sibTrans" cxnId="{50AD3732-5C7C-4A6E-8D62-60D9C42D25A0}">
      <dgm:prSet/>
      <dgm:spPr/>
      <dgm:t>
        <a:bodyPr/>
        <a:lstStyle/>
        <a:p>
          <a:endParaRPr lang="en-US"/>
        </a:p>
      </dgm:t>
    </dgm:pt>
    <dgm:pt modelId="{2361EA0E-FA0F-4902-AB8C-D80D03A1AE9A}">
      <dgm:prSet/>
      <dgm:spPr/>
      <dgm:t>
        <a:bodyPr/>
        <a:lstStyle/>
        <a:p>
          <a:r>
            <a:rPr lang="en-US"/>
            <a:t>Assess life expectancy and patient wishes for  dialysis/transplantation.</a:t>
          </a:r>
        </a:p>
      </dgm:t>
    </dgm:pt>
    <dgm:pt modelId="{E9B47AD0-598E-467C-9394-277CFDAE9370}" type="parTrans" cxnId="{A3F294AD-6AC4-444A-871C-F571BDFEE392}">
      <dgm:prSet/>
      <dgm:spPr/>
      <dgm:t>
        <a:bodyPr/>
        <a:lstStyle/>
        <a:p>
          <a:endParaRPr lang="en-US"/>
        </a:p>
      </dgm:t>
    </dgm:pt>
    <dgm:pt modelId="{B29A7688-9857-4063-AFE3-066ADD606EF9}" type="sibTrans" cxnId="{A3F294AD-6AC4-444A-871C-F571BDFEE392}">
      <dgm:prSet/>
      <dgm:spPr/>
      <dgm:t>
        <a:bodyPr/>
        <a:lstStyle/>
        <a:p>
          <a:endParaRPr lang="en-US"/>
        </a:p>
      </dgm:t>
    </dgm:pt>
    <dgm:pt modelId="{A1A5E963-69FF-43FD-AA57-2B56B1DA0DDD}" type="pres">
      <dgm:prSet presAssocID="{D94839A8-763E-4395-806C-347600F3A1CA}" presName="linear" presStyleCnt="0">
        <dgm:presLayoutVars>
          <dgm:animLvl val="lvl"/>
          <dgm:resizeHandles val="exact"/>
        </dgm:presLayoutVars>
      </dgm:prSet>
      <dgm:spPr/>
    </dgm:pt>
    <dgm:pt modelId="{DF0469C3-1087-49FB-BE1C-3FF5E113965D}" type="pres">
      <dgm:prSet presAssocID="{7D7F37F0-AD29-41E7-95CE-782B16F0C79B}" presName="parentText" presStyleLbl="node1" presStyleIdx="0" presStyleCnt="7">
        <dgm:presLayoutVars>
          <dgm:chMax val="0"/>
          <dgm:bulletEnabled val="1"/>
        </dgm:presLayoutVars>
      </dgm:prSet>
      <dgm:spPr/>
    </dgm:pt>
    <dgm:pt modelId="{8AA893FF-B68B-4464-94BD-D59B7FBEF287}" type="pres">
      <dgm:prSet presAssocID="{BBB76EF0-AFEE-410C-B259-0A9D0077F63E}" presName="spacer" presStyleCnt="0"/>
      <dgm:spPr/>
    </dgm:pt>
    <dgm:pt modelId="{E003CDBF-5D12-4BD9-B7B5-BD32F6443F3E}" type="pres">
      <dgm:prSet presAssocID="{76B84E16-EB93-4FFD-B157-9042AC184290}" presName="parentText" presStyleLbl="node1" presStyleIdx="1" presStyleCnt="7">
        <dgm:presLayoutVars>
          <dgm:chMax val="0"/>
          <dgm:bulletEnabled val="1"/>
        </dgm:presLayoutVars>
      </dgm:prSet>
      <dgm:spPr/>
    </dgm:pt>
    <dgm:pt modelId="{94009990-941E-467C-AC97-ACEC669DFBF5}" type="pres">
      <dgm:prSet presAssocID="{940DACF1-EC55-4689-BF3D-5E4E803A0598}" presName="spacer" presStyleCnt="0"/>
      <dgm:spPr/>
    </dgm:pt>
    <dgm:pt modelId="{B11EB56D-2948-4B36-96E7-4CB825BFD100}" type="pres">
      <dgm:prSet presAssocID="{BAF81880-AA28-4301-90A7-F4C7B2E15788}" presName="parentText" presStyleLbl="node1" presStyleIdx="2" presStyleCnt="7">
        <dgm:presLayoutVars>
          <dgm:chMax val="0"/>
          <dgm:bulletEnabled val="1"/>
        </dgm:presLayoutVars>
      </dgm:prSet>
      <dgm:spPr/>
    </dgm:pt>
    <dgm:pt modelId="{74FB9431-F86E-46CF-8DBF-2DB74F29CDB9}" type="pres">
      <dgm:prSet presAssocID="{C64C9A42-32AA-4E77-B8A6-07E23F455FC1}" presName="spacer" presStyleCnt="0"/>
      <dgm:spPr/>
    </dgm:pt>
    <dgm:pt modelId="{845FC5C3-8988-4CC0-AA7D-99DE62D42196}" type="pres">
      <dgm:prSet presAssocID="{2E2837AD-DF14-4B67-A836-A41ADAA7EA0B}" presName="parentText" presStyleLbl="node1" presStyleIdx="3" presStyleCnt="7">
        <dgm:presLayoutVars>
          <dgm:chMax val="0"/>
          <dgm:bulletEnabled val="1"/>
        </dgm:presLayoutVars>
      </dgm:prSet>
      <dgm:spPr/>
    </dgm:pt>
    <dgm:pt modelId="{A0DCB1FF-0D52-466B-9F83-59C85A0996AE}" type="pres">
      <dgm:prSet presAssocID="{09C6FB99-460A-460E-9BD0-CBABB35CC063}" presName="spacer" presStyleCnt="0"/>
      <dgm:spPr/>
    </dgm:pt>
    <dgm:pt modelId="{966CF392-AFD1-4A20-8EA1-E27F9941DB9C}" type="pres">
      <dgm:prSet presAssocID="{183BED4A-C8DD-48E9-83B6-66AD890552CD}" presName="parentText" presStyleLbl="node1" presStyleIdx="4" presStyleCnt="7">
        <dgm:presLayoutVars>
          <dgm:chMax val="0"/>
          <dgm:bulletEnabled val="1"/>
        </dgm:presLayoutVars>
      </dgm:prSet>
      <dgm:spPr/>
    </dgm:pt>
    <dgm:pt modelId="{169F4DB6-3BDA-4D58-BAC7-7DFA9593B6D4}" type="pres">
      <dgm:prSet presAssocID="{DCE6A7EA-3061-4000-A33F-306A2535C2BB}" presName="spacer" presStyleCnt="0"/>
      <dgm:spPr/>
    </dgm:pt>
    <dgm:pt modelId="{C7F8647A-3D96-4045-AEF3-E164B4862287}" type="pres">
      <dgm:prSet presAssocID="{A9F71624-F989-4422-89ED-1401FF6434EE}" presName="parentText" presStyleLbl="node1" presStyleIdx="5" presStyleCnt="7">
        <dgm:presLayoutVars>
          <dgm:chMax val="0"/>
          <dgm:bulletEnabled val="1"/>
        </dgm:presLayoutVars>
      </dgm:prSet>
      <dgm:spPr/>
    </dgm:pt>
    <dgm:pt modelId="{AC179FFC-73EA-4EC0-BC91-65632B136D7F}" type="pres">
      <dgm:prSet presAssocID="{47B8FFC9-981E-40F5-8C8F-CE0DA664C694}" presName="spacer" presStyleCnt="0"/>
      <dgm:spPr/>
    </dgm:pt>
    <dgm:pt modelId="{29AB41AD-4123-4AA0-BB4E-5F0EEF7708B0}" type="pres">
      <dgm:prSet presAssocID="{2361EA0E-FA0F-4902-AB8C-D80D03A1AE9A}" presName="parentText" presStyleLbl="node1" presStyleIdx="6" presStyleCnt="7">
        <dgm:presLayoutVars>
          <dgm:chMax val="0"/>
          <dgm:bulletEnabled val="1"/>
        </dgm:presLayoutVars>
      </dgm:prSet>
      <dgm:spPr/>
    </dgm:pt>
  </dgm:ptLst>
  <dgm:cxnLst>
    <dgm:cxn modelId="{00B94426-D9B5-4C03-A5A6-F2AEF7AD7BB4}" srcId="{D94839A8-763E-4395-806C-347600F3A1CA}" destId="{BAF81880-AA28-4301-90A7-F4C7B2E15788}" srcOrd="2" destOrd="0" parTransId="{E487C2AD-8E17-47AC-A56E-9513C442F011}" sibTransId="{C64C9A42-32AA-4E77-B8A6-07E23F455FC1}"/>
    <dgm:cxn modelId="{50AD3732-5C7C-4A6E-8D62-60D9C42D25A0}" srcId="{D94839A8-763E-4395-806C-347600F3A1CA}" destId="{A9F71624-F989-4422-89ED-1401FF6434EE}" srcOrd="5" destOrd="0" parTransId="{4DF5D9AC-7A7C-4FCA-99AA-2C4E23B690BC}" sibTransId="{47B8FFC9-981E-40F5-8C8F-CE0DA664C694}"/>
    <dgm:cxn modelId="{8F331347-D4D4-4E33-A77D-06296B82075B}" type="presOf" srcId="{7D7F37F0-AD29-41E7-95CE-782B16F0C79B}" destId="{DF0469C3-1087-49FB-BE1C-3FF5E113965D}" srcOrd="0" destOrd="0" presId="urn:microsoft.com/office/officeart/2005/8/layout/vList2"/>
    <dgm:cxn modelId="{7068D368-17F6-49A4-88FF-006B533D9F28}" type="presOf" srcId="{BAF81880-AA28-4301-90A7-F4C7B2E15788}" destId="{B11EB56D-2948-4B36-96E7-4CB825BFD100}" srcOrd="0" destOrd="0" presId="urn:microsoft.com/office/officeart/2005/8/layout/vList2"/>
    <dgm:cxn modelId="{2811614F-FB17-4742-BAEC-04DC2EF5450B}" srcId="{D94839A8-763E-4395-806C-347600F3A1CA}" destId="{2E2837AD-DF14-4B67-A836-A41ADAA7EA0B}" srcOrd="3" destOrd="0" parTransId="{069562A1-AAF0-4671-B34F-A9A32CF991FE}" sibTransId="{09C6FB99-460A-460E-9BD0-CBABB35CC063}"/>
    <dgm:cxn modelId="{77771685-1642-4780-9954-1472B6A41F9F}" type="presOf" srcId="{2361EA0E-FA0F-4902-AB8C-D80D03A1AE9A}" destId="{29AB41AD-4123-4AA0-BB4E-5F0EEF7708B0}" srcOrd="0" destOrd="0" presId="urn:microsoft.com/office/officeart/2005/8/layout/vList2"/>
    <dgm:cxn modelId="{0FE343A5-7B9B-40C8-A779-AB9D9FBB1398}" type="presOf" srcId="{2E2837AD-DF14-4B67-A836-A41ADAA7EA0B}" destId="{845FC5C3-8988-4CC0-AA7D-99DE62D42196}" srcOrd="0" destOrd="0" presId="urn:microsoft.com/office/officeart/2005/8/layout/vList2"/>
    <dgm:cxn modelId="{A3F294AD-6AC4-444A-871C-F571BDFEE392}" srcId="{D94839A8-763E-4395-806C-347600F3A1CA}" destId="{2361EA0E-FA0F-4902-AB8C-D80D03A1AE9A}" srcOrd="6" destOrd="0" parTransId="{E9B47AD0-598E-467C-9394-277CFDAE9370}" sibTransId="{B29A7688-9857-4063-AFE3-066ADD606EF9}"/>
    <dgm:cxn modelId="{1D508CBD-A2BD-45F7-8B59-B811615EF9E9}" srcId="{D94839A8-763E-4395-806C-347600F3A1CA}" destId="{7D7F37F0-AD29-41E7-95CE-782B16F0C79B}" srcOrd="0" destOrd="0" parTransId="{36D4FC05-E7C6-4897-B716-6B889EF39AEC}" sibTransId="{BBB76EF0-AFEE-410C-B259-0A9D0077F63E}"/>
    <dgm:cxn modelId="{D460F4CC-C59A-4B7E-A1B2-1AF0AD536BA2}" type="presOf" srcId="{183BED4A-C8DD-48E9-83B6-66AD890552CD}" destId="{966CF392-AFD1-4A20-8EA1-E27F9941DB9C}" srcOrd="0" destOrd="0" presId="urn:microsoft.com/office/officeart/2005/8/layout/vList2"/>
    <dgm:cxn modelId="{5E1D8BD0-04DA-4C82-8234-2A833469EFCB}" srcId="{D94839A8-763E-4395-806C-347600F3A1CA}" destId="{183BED4A-C8DD-48E9-83B6-66AD890552CD}" srcOrd="4" destOrd="0" parTransId="{806C6CEF-1254-4F94-AFCD-84211218F99E}" sibTransId="{DCE6A7EA-3061-4000-A33F-306A2535C2BB}"/>
    <dgm:cxn modelId="{9CAAFDE3-6708-45CD-913D-152D92569BDD}" type="presOf" srcId="{76B84E16-EB93-4FFD-B157-9042AC184290}" destId="{E003CDBF-5D12-4BD9-B7B5-BD32F6443F3E}" srcOrd="0" destOrd="0" presId="urn:microsoft.com/office/officeart/2005/8/layout/vList2"/>
    <dgm:cxn modelId="{87F469ED-FE2B-4622-B776-FFA7E3822AFF}" type="presOf" srcId="{A9F71624-F989-4422-89ED-1401FF6434EE}" destId="{C7F8647A-3D96-4045-AEF3-E164B4862287}" srcOrd="0" destOrd="0" presId="urn:microsoft.com/office/officeart/2005/8/layout/vList2"/>
    <dgm:cxn modelId="{198BB7ED-7A2A-4D0E-8737-AF81EA32C745}" type="presOf" srcId="{D94839A8-763E-4395-806C-347600F3A1CA}" destId="{A1A5E963-69FF-43FD-AA57-2B56B1DA0DDD}" srcOrd="0" destOrd="0" presId="urn:microsoft.com/office/officeart/2005/8/layout/vList2"/>
    <dgm:cxn modelId="{B316CDF7-FEC9-41EC-9AD1-25BF3401EA46}" srcId="{D94839A8-763E-4395-806C-347600F3A1CA}" destId="{76B84E16-EB93-4FFD-B157-9042AC184290}" srcOrd="1" destOrd="0" parTransId="{85355D0A-EA76-47DA-A734-058665FB4DEB}" sibTransId="{940DACF1-EC55-4689-BF3D-5E4E803A0598}"/>
    <dgm:cxn modelId="{3FFE9DE1-965D-493B-BCDD-20216212BF04}" type="presParOf" srcId="{A1A5E963-69FF-43FD-AA57-2B56B1DA0DDD}" destId="{DF0469C3-1087-49FB-BE1C-3FF5E113965D}" srcOrd="0" destOrd="0" presId="urn:microsoft.com/office/officeart/2005/8/layout/vList2"/>
    <dgm:cxn modelId="{5E9F4D1F-1235-4A89-82DC-2EDF47D592A0}" type="presParOf" srcId="{A1A5E963-69FF-43FD-AA57-2B56B1DA0DDD}" destId="{8AA893FF-B68B-4464-94BD-D59B7FBEF287}" srcOrd="1" destOrd="0" presId="urn:microsoft.com/office/officeart/2005/8/layout/vList2"/>
    <dgm:cxn modelId="{FBB63F5B-C133-45DD-A6F8-45B1B01AF02F}" type="presParOf" srcId="{A1A5E963-69FF-43FD-AA57-2B56B1DA0DDD}" destId="{E003CDBF-5D12-4BD9-B7B5-BD32F6443F3E}" srcOrd="2" destOrd="0" presId="urn:microsoft.com/office/officeart/2005/8/layout/vList2"/>
    <dgm:cxn modelId="{56B49F44-A53C-4C43-A8D8-CCE928468032}" type="presParOf" srcId="{A1A5E963-69FF-43FD-AA57-2B56B1DA0DDD}" destId="{94009990-941E-467C-AC97-ACEC669DFBF5}" srcOrd="3" destOrd="0" presId="urn:microsoft.com/office/officeart/2005/8/layout/vList2"/>
    <dgm:cxn modelId="{A9CD227C-75E6-4CBB-AB1D-0D7063829B4D}" type="presParOf" srcId="{A1A5E963-69FF-43FD-AA57-2B56B1DA0DDD}" destId="{B11EB56D-2948-4B36-96E7-4CB825BFD100}" srcOrd="4" destOrd="0" presId="urn:microsoft.com/office/officeart/2005/8/layout/vList2"/>
    <dgm:cxn modelId="{5B8EB842-D636-4968-BF1A-2FCDB61FF52C}" type="presParOf" srcId="{A1A5E963-69FF-43FD-AA57-2B56B1DA0DDD}" destId="{74FB9431-F86E-46CF-8DBF-2DB74F29CDB9}" srcOrd="5" destOrd="0" presId="urn:microsoft.com/office/officeart/2005/8/layout/vList2"/>
    <dgm:cxn modelId="{CD538667-78DA-4CBE-ABE7-6923114743FC}" type="presParOf" srcId="{A1A5E963-69FF-43FD-AA57-2B56B1DA0DDD}" destId="{845FC5C3-8988-4CC0-AA7D-99DE62D42196}" srcOrd="6" destOrd="0" presId="urn:microsoft.com/office/officeart/2005/8/layout/vList2"/>
    <dgm:cxn modelId="{BABA8B32-A232-4DA9-97C8-DD1869F8DDA9}" type="presParOf" srcId="{A1A5E963-69FF-43FD-AA57-2B56B1DA0DDD}" destId="{A0DCB1FF-0D52-466B-9F83-59C85A0996AE}" srcOrd="7" destOrd="0" presId="urn:microsoft.com/office/officeart/2005/8/layout/vList2"/>
    <dgm:cxn modelId="{292302ED-4A5B-4C6A-AFC5-399D95A79972}" type="presParOf" srcId="{A1A5E963-69FF-43FD-AA57-2B56B1DA0DDD}" destId="{966CF392-AFD1-4A20-8EA1-E27F9941DB9C}" srcOrd="8" destOrd="0" presId="urn:microsoft.com/office/officeart/2005/8/layout/vList2"/>
    <dgm:cxn modelId="{6CFFA026-CE7B-4432-A95B-3E934D6E2AF9}" type="presParOf" srcId="{A1A5E963-69FF-43FD-AA57-2B56B1DA0DDD}" destId="{169F4DB6-3BDA-4D58-BAC7-7DFA9593B6D4}" srcOrd="9" destOrd="0" presId="urn:microsoft.com/office/officeart/2005/8/layout/vList2"/>
    <dgm:cxn modelId="{7AD78592-4A09-4C04-9D43-1CC33D20434F}" type="presParOf" srcId="{A1A5E963-69FF-43FD-AA57-2B56B1DA0DDD}" destId="{C7F8647A-3D96-4045-AEF3-E164B4862287}" srcOrd="10" destOrd="0" presId="urn:microsoft.com/office/officeart/2005/8/layout/vList2"/>
    <dgm:cxn modelId="{EF68137C-7A78-48F3-9919-E37DA8BAEF21}" type="presParOf" srcId="{A1A5E963-69FF-43FD-AA57-2B56B1DA0DDD}" destId="{AC179FFC-73EA-4EC0-BC91-65632B136D7F}" srcOrd="11" destOrd="0" presId="urn:microsoft.com/office/officeart/2005/8/layout/vList2"/>
    <dgm:cxn modelId="{CECC2934-FFAA-47EE-A32E-D45D48D105A8}" type="presParOf" srcId="{A1A5E963-69FF-43FD-AA57-2B56B1DA0DDD}" destId="{29AB41AD-4123-4AA0-BB4E-5F0EEF7708B0}" srcOrd="1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58AAF3E-E62A-4070-BFE3-6C8091BB6BC1}"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5C660B40-67A6-41A3-8240-EBD374D23387}">
      <dgm:prSet/>
      <dgm:spPr/>
      <dgm:t>
        <a:bodyPr/>
        <a:lstStyle/>
        <a:p>
          <a:r>
            <a:rPr lang="en-US"/>
            <a:t>Blood pressure</a:t>
          </a:r>
        </a:p>
      </dgm:t>
    </dgm:pt>
    <dgm:pt modelId="{E2B1A9C5-D954-4670-9388-10C8CDA7ABCF}" type="parTrans" cxnId="{029A8777-B9F8-4DA0-B56D-63F6124F5ADE}">
      <dgm:prSet/>
      <dgm:spPr/>
      <dgm:t>
        <a:bodyPr/>
        <a:lstStyle/>
        <a:p>
          <a:endParaRPr lang="en-US"/>
        </a:p>
      </dgm:t>
    </dgm:pt>
    <dgm:pt modelId="{67B9B3D6-B9F0-4544-94A2-E7425D352537}" type="sibTrans" cxnId="{029A8777-B9F8-4DA0-B56D-63F6124F5ADE}">
      <dgm:prSet/>
      <dgm:spPr/>
      <dgm:t>
        <a:bodyPr/>
        <a:lstStyle/>
        <a:p>
          <a:endParaRPr lang="en-US"/>
        </a:p>
      </dgm:t>
    </dgm:pt>
    <dgm:pt modelId="{488264D5-2B05-46CC-86F6-6050A4D8FCD6}">
      <dgm:prSet/>
      <dgm:spPr/>
      <dgm:t>
        <a:bodyPr/>
        <a:lstStyle/>
        <a:p>
          <a:r>
            <a:rPr lang="en-US"/>
            <a:t>HbA1c</a:t>
          </a:r>
        </a:p>
      </dgm:t>
    </dgm:pt>
    <dgm:pt modelId="{A4286FAF-E0E2-4FEC-8932-32A2476409BD}" type="parTrans" cxnId="{CCD0096D-6850-41BC-8646-1039F0C4C2DB}">
      <dgm:prSet/>
      <dgm:spPr/>
      <dgm:t>
        <a:bodyPr/>
        <a:lstStyle/>
        <a:p>
          <a:endParaRPr lang="en-US"/>
        </a:p>
      </dgm:t>
    </dgm:pt>
    <dgm:pt modelId="{2C075B9F-FE6D-45A7-B6A6-C491D140AC66}" type="sibTrans" cxnId="{CCD0096D-6850-41BC-8646-1039F0C4C2DB}">
      <dgm:prSet/>
      <dgm:spPr/>
      <dgm:t>
        <a:bodyPr/>
        <a:lstStyle/>
        <a:p>
          <a:endParaRPr lang="en-US"/>
        </a:p>
      </dgm:t>
    </dgm:pt>
    <dgm:pt modelId="{CB875D80-A94F-486C-9865-21702B7B18BD}">
      <dgm:prSet/>
      <dgm:spPr/>
      <dgm:t>
        <a:bodyPr/>
        <a:lstStyle/>
        <a:p>
          <a:r>
            <a:rPr lang="en-US"/>
            <a:t>Serum creatinine</a:t>
          </a:r>
        </a:p>
      </dgm:t>
    </dgm:pt>
    <dgm:pt modelId="{536073CD-6F61-41A2-8B29-789122035AEC}" type="parTrans" cxnId="{201713B5-6DD1-4FE5-A4BB-966FD65273CA}">
      <dgm:prSet/>
      <dgm:spPr/>
      <dgm:t>
        <a:bodyPr/>
        <a:lstStyle/>
        <a:p>
          <a:endParaRPr lang="en-US"/>
        </a:p>
      </dgm:t>
    </dgm:pt>
    <dgm:pt modelId="{E8CFE448-99A1-4EDD-BB46-6E4C95724E1F}" type="sibTrans" cxnId="{201713B5-6DD1-4FE5-A4BB-966FD65273CA}">
      <dgm:prSet/>
      <dgm:spPr/>
      <dgm:t>
        <a:bodyPr/>
        <a:lstStyle/>
        <a:p>
          <a:endParaRPr lang="en-US"/>
        </a:p>
      </dgm:t>
    </dgm:pt>
    <dgm:pt modelId="{E2ED0475-5D27-4B86-A13C-2DE32F8776E9}">
      <dgm:prSet/>
      <dgm:spPr/>
      <dgm:t>
        <a:bodyPr/>
        <a:lstStyle/>
        <a:p>
          <a:r>
            <a:rPr lang="en-US" dirty="0"/>
            <a:t>Use a GFR estimating equation or clearance measurement; don’t rely on  serum creatinine concentration alone.</a:t>
          </a:r>
        </a:p>
      </dgm:t>
    </dgm:pt>
    <dgm:pt modelId="{9A5A2205-BE39-4C2D-976B-20958DA75799}" type="parTrans" cxnId="{ACA0626C-CCB0-41E5-AB43-FAB73CE53C6C}">
      <dgm:prSet/>
      <dgm:spPr/>
      <dgm:t>
        <a:bodyPr/>
        <a:lstStyle/>
        <a:p>
          <a:endParaRPr lang="en-US"/>
        </a:p>
      </dgm:t>
    </dgm:pt>
    <dgm:pt modelId="{19427A95-BEA9-40B4-8E28-54B98B92E521}" type="sibTrans" cxnId="{ACA0626C-CCB0-41E5-AB43-FAB73CE53C6C}">
      <dgm:prSet/>
      <dgm:spPr/>
      <dgm:t>
        <a:bodyPr/>
        <a:lstStyle/>
        <a:p>
          <a:endParaRPr lang="en-US"/>
        </a:p>
      </dgm:t>
    </dgm:pt>
    <dgm:pt modelId="{AD154E25-59AB-4796-8FFD-6E10DE4973AB}">
      <dgm:prSet/>
      <dgm:spPr/>
      <dgm:t>
        <a:bodyPr/>
        <a:lstStyle/>
        <a:p>
          <a:r>
            <a:rPr lang="en-US"/>
            <a:t>Be attentive to changes in creatinine over time--even in “normal” range.</a:t>
          </a:r>
        </a:p>
      </dgm:t>
    </dgm:pt>
    <dgm:pt modelId="{E1007545-0DCC-4739-993E-DB035ED85D9A}" type="parTrans" cxnId="{59913BDE-CABC-4DD7-B0CA-83ABD4D24202}">
      <dgm:prSet/>
      <dgm:spPr/>
      <dgm:t>
        <a:bodyPr/>
        <a:lstStyle/>
        <a:p>
          <a:endParaRPr lang="en-US"/>
        </a:p>
      </dgm:t>
    </dgm:pt>
    <dgm:pt modelId="{2C0D9377-C29A-4052-B0D2-87FC6C7600EA}" type="sibTrans" cxnId="{59913BDE-CABC-4DD7-B0CA-83ABD4D24202}">
      <dgm:prSet/>
      <dgm:spPr/>
      <dgm:t>
        <a:bodyPr/>
        <a:lstStyle/>
        <a:p>
          <a:endParaRPr lang="en-US"/>
        </a:p>
      </dgm:t>
    </dgm:pt>
    <dgm:pt modelId="{693F8CE4-84ED-409E-A98F-DB3F0291A2AC}">
      <dgm:prSet/>
      <dgm:spPr/>
      <dgm:t>
        <a:bodyPr/>
        <a:lstStyle/>
        <a:p>
          <a:r>
            <a:rPr lang="en-US"/>
            <a:t>Urinalysis</a:t>
          </a:r>
        </a:p>
      </dgm:t>
    </dgm:pt>
    <dgm:pt modelId="{0F5854F7-0069-4ED5-90F6-FC5ADA81F48F}" type="parTrans" cxnId="{F80896DF-8C92-48C8-88B5-BB84AF580031}">
      <dgm:prSet/>
      <dgm:spPr/>
      <dgm:t>
        <a:bodyPr/>
        <a:lstStyle/>
        <a:p>
          <a:endParaRPr lang="en-US"/>
        </a:p>
      </dgm:t>
    </dgm:pt>
    <dgm:pt modelId="{536C0FCA-4FF9-4446-A8A2-5F54B74E58BD}" type="sibTrans" cxnId="{F80896DF-8C92-48C8-88B5-BB84AF580031}">
      <dgm:prSet/>
      <dgm:spPr/>
      <dgm:t>
        <a:bodyPr/>
        <a:lstStyle/>
        <a:p>
          <a:endParaRPr lang="en-US"/>
        </a:p>
      </dgm:t>
    </dgm:pt>
    <dgm:pt modelId="{FF68F9CE-ED23-45C6-93DE-9C27352CFD4F}">
      <dgm:prSet/>
      <dgm:spPr/>
      <dgm:t>
        <a:bodyPr/>
        <a:lstStyle/>
        <a:p>
          <a:r>
            <a:rPr lang="en-US"/>
            <a:t>Urine sediment</a:t>
          </a:r>
        </a:p>
      </dgm:t>
    </dgm:pt>
    <dgm:pt modelId="{49452B1F-FD14-46F4-A11E-3364AEFA4429}" type="parTrans" cxnId="{89338516-5EF0-4BE6-A133-18B1F9D90521}">
      <dgm:prSet/>
      <dgm:spPr/>
      <dgm:t>
        <a:bodyPr/>
        <a:lstStyle/>
        <a:p>
          <a:endParaRPr lang="en-US"/>
        </a:p>
      </dgm:t>
    </dgm:pt>
    <dgm:pt modelId="{17ED5378-91DE-4CC5-82FE-016FDAA1BDA6}" type="sibTrans" cxnId="{89338516-5EF0-4BE6-A133-18B1F9D90521}">
      <dgm:prSet/>
      <dgm:spPr/>
      <dgm:t>
        <a:bodyPr/>
        <a:lstStyle/>
        <a:p>
          <a:endParaRPr lang="en-US"/>
        </a:p>
      </dgm:t>
    </dgm:pt>
    <dgm:pt modelId="{C90CB11B-7D9C-4263-A429-C3256957CD94}">
      <dgm:prSet/>
      <dgm:spPr/>
      <dgm:t>
        <a:bodyPr/>
        <a:lstStyle/>
        <a:p>
          <a:r>
            <a:rPr lang="en-US"/>
            <a:t>Spot urine for protein-to-creatinine or albumin-to-creatinine ratio.</a:t>
          </a:r>
        </a:p>
      </dgm:t>
    </dgm:pt>
    <dgm:pt modelId="{1628499A-EA1D-4DBB-A8E3-0EB92B015F15}" type="parTrans" cxnId="{ABFFD267-BF6E-4716-84FC-16B26E7E6355}">
      <dgm:prSet/>
      <dgm:spPr/>
      <dgm:t>
        <a:bodyPr/>
        <a:lstStyle/>
        <a:p>
          <a:endParaRPr lang="en-US"/>
        </a:p>
      </dgm:t>
    </dgm:pt>
    <dgm:pt modelId="{17AE24B8-DD8E-4AE9-BD89-FC5E3C110794}" type="sibTrans" cxnId="{ABFFD267-BF6E-4716-84FC-16B26E7E6355}">
      <dgm:prSet/>
      <dgm:spPr/>
      <dgm:t>
        <a:bodyPr/>
        <a:lstStyle/>
        <a:p>
          <a:endParaRPr lang="en-US"/>
        </a:p>
      </dgm:t>
    </dgm:pt>
    <dgm:pt modelId="{D8920D1D-8DEF-4CD6-9FA4-ECE6C57CC133}">
      <dgm:prSet/>
      <dgm:spPr/>
      <dgm:t>
        <a:bodyPr/>
        <a:lstStyle/>
        <a:p>
          <a:r>
            <a:rPr lang="en-US"/>
            <a:t>Albuminuria/Proteinuria</a:t>
          </a:r>
        </a:p>
      </dgm:t>
    </dgm:pt>
    <dgm:pt modelId="{0FBD6A5B-3E92-43C5-90D9-EC068601C08B}" type="parTrans" cxnId="{101A9E4E-AF06-46D3-A5B2-96858E8C78FB}">
      <dgm:prSet/>
      <dgm:spPr/>
      <dgm:t>
        <a:bodyPr/>
        <a:lstStyle/>
        <a:p>
          <a:endParaRPr lang="en-US"/>
        </a:p>
      </dgm:t>
    </dgm:pt>
    <dgm:pt modelId="{11161123-E7E5-4379-A078-8C5CF9054ABF}" type="sibTrans" cxnId="{101A9E4E-AF06-46D3-A5B2-96858E8C78FB}">
      <dgm:prSet/>
      <dgm:spPr/>
      <dgm:t>
        <a:bodyPr/>
        <a:lstStyle/>
        <a:p>
          <a:endParaRPr lang="en-US"/>
        </a:p>
      </dgm:t>
    </dgm:pt>
    <dgm:pt modelId="{1108F8FC-3470-441D-860C-0656238E7C27}">
      <dgm:prSet/>
      <dgm:spPr/>
      <dgm:t>
        <a:bodyPr/>
        <a:lstStyle/>
        <a:p>
          <a:r>
            <a:rPr lang="en-US"/>
            <a:t>Electrolytes, blood glucose, CBC</a:t>
          </a:r>
        </a:p>
      </dgm:t>
    </dgm:pt>
    <dgm:pt modelId="{20C3280B-9661-4C14-A746-546BBDA11558}" type="parTrans" cxnId="{5449D63C-5884-4396-AECA-BE6539FD2544}">
      <dgm:prSet/>
      <dgm:spPr/>
      <dgm:t>
        <a:bodyPr/>
        <a:lstStyle/>
        <a:p>
          <a:endParaRPr lang="en-US"/>
        </a:p>
      </dgm:t>
    </dgm:pt>
    <dgm:pt modelId="{15A55B05-F12D-4A5D-BBCA-05AA1822FA51}" type="sibTrans" cxnId="{5449D63C-5884-4396-AECA-BE6539FD2544}">
      <dgm:prSet/>
      <dgm:spPr/>
      <dgm:t>
        <a:bodyPr/>
        <a:lstStyle/>
        <a:p>
          <a:endParaRPr lang="en-US"/>
        </a:p>
      </dgm:t>
    </dgm:pt>
    <dgm:pt modelId="{657011DD-14D6-47BD-A1AF-4B67D65D5FA6}" type="pres">
      <dgm:prSet presAssocID="{F58AAF3E-E62A-4070-BFE3-6C8091BB6BC1}" presName="linear" presStyleCnt="0">
        <dgm:presLayoutVars>
          <dgm:animLvl val="lvl"/>
          <dgm:resizeHandles val="exact"/>
        </dgm:presLayoutVars>
      </dgm:prSet>
      <dgm:spPr/>
    </dgm:pt>
    <dgm:pt modelId="{0604D476-45A8-4D21-BBB2-3A9AA3FD1EDF}" type="pres">
      <dgm:prSet presAssocID="{5C660B40-67A6-41A3-8240-EBD374D23387}" presName="parentText" presStyleLbl="node1" presStyleIdx="0" presStyleCnt="6">
        <dgm:presLayoutVars>
          <dgm:chMax val="0"/>
          <dgm:bulletEnabled val="1"/>
        </dgm:presLayoutVars>
      </dgm:prSet>
      <dgm:spPr/>
    </dgm:pt>
    <dgm:pt modelId="{A8A9D9EE-3DFD-40A3-B629-747E4AE5C22B}" type="pres">
      <dgm:prSet presAssocID="{67B9B3D6-B9F0-4544-94A2-E7425D352537}" presName="spacer" presStyleCnt="0"/>
      <dgm:spPr/>
    </dgm:pt>
    <dgm:pt modelId="{F1894991-DE85-46CB-9A54-B92432A0BFAB}" type="pres">
      <dgm:prSet presAssocID="{488264D5-2B05-46CC-86F6-6050A4D8FCD6}" presName="parentText" presStyleLbl="node1" presStyleIdx="1" presStyleCnt="6">
        <dgm:presLayoutVars>
          <dgm:chMax val="0"/>
          <dgm:bulletEnabled val="1"/>
        </dgm:presLayoutVars>
      </dgm:prSet>
      <dgm:spPr/>
    </dgm:pt>
    <dgm:pt modelId="{CD91567F-BA58-413C-AD99-4B4535F9C52F}" type="pres">
      <dgm:prSet presAssocID="{2C075B9F-FE6D-45A7-B6A6-C491D140AC66}" presName="spacer" presStyleCnt="0"/>
      <dgm:spPr/>
    </dgm:pt>
    <dgm:pt modelId="{3CEBBB7D-414D-4E37-8E60-89F7DD782C07}" type="pres">
      <dgm:prSet presAssocID="{CB875D80-A94F-486C-9865-21702B7B18BD}" presName="parentText" presStyleLbl="node1" presStyleIdx="2" presStyleCnt="6">
        <dgm:presLayoutVars>
          <dgm:chMax val="0"/>
          <dgm:bulletEnabled val="1"/>
        </dgm:presLayoutVars>
      </dgm:prSet>
      <dgm:spPr/>
    </dgm:pt>
    <dgm:pt modelId="{C882C90A-75A3-471E-A943-8DD9EF2BF677}" type="pres">
      <dgm:prSet presAssocID="{CB875D80-A94F-486C-9865-21702B7B18BD}" presName="childText" presStyleLbl="revTx" presStyleIdx="0" presStyleCnt="2">
        <dgm:presLayoutVars>
          <dgm:bulletEnabled val="1"/>
        </dgm:presLayoutVars>
      </dgm:prSet>
      <dgm:spPr/>
    </dgm:pt>
    <dgm:pt modelId="{D2347C13-039E-4BEA-B5A9-C8ABF1A3C5A6}" type="pres">
      <dgm:prSet presAssocID="{693F8CE4-84ED-409E-A98F-DB3F0291A2AC}" presName="parentText" presStyleLbl="node1" presStyleIdx="3" presStyleCnt="6">
        <dgm:presLayoutVars>
          <dgm:chMax val="0"/>
          <dgm:bulletEnabled val="1"/>
        </dgm:presLayoutVars>
      </dgm:prSet>
      <dgm:spPr/>
    </dgm:pt>
    <dgm:pt modelId="{544F868E-A559-49B2-A57C-0EED0192D705}" type="pres">
      <dgm:prSet presAssocID="{693F8CE4-84ED-409E-A98F-DB3F0291A2AC}" presName="childText" presStyleLbl="revTx" presStyleIdx="1" presStyleCnt="2">
        <dgm:presLayoutVars>
          <dgm:bulletEnabled val="1"/>
        </dgm:presLayoutVars>
      </dgm:prSet>
      <dgm:spPr/>
    </dgm:pt>
    <dgm:pt modelId="{9095983F-C266-4A0A-ADA0-589CC8660563}" type="pres">
      <dgm:prSet presAssocID="{D8920D1D-8DEF-4CD6-9FA4-ECE6C57CC133}" presName="parentText" presStyleLbl="node1" presStyleIdx="4" presStyleCnt="6">
        <dgm:presLayoutVars>
          <dgm:chMax val="0"/>
          <dgm:bulletEnabled val="1"/>
        </dgm:presLayoutVars>
      </dgm:prSet>
      <dgm:spPr/>
    </dgm:pt>
    <dgm:pt modelId="{E9240446-91B8-4DD3-A89D-0BC19C459003}" type="pres">
      <dgm:prSet presAssocID="{11161123-E7E5-4379-A078-8C5CF9054ABF}" presName="spacer" presStyleCnt="0"/>
      <dgm:spPr/>
    </dgm:pt>
    <dgm:pt modelId="{8458F92E-D1AE-4881-BC7E-CDCA9CF2534B}" type="pres">
      <dgm:prSet presAssocID="{1108F8FC-3470-441D-860C-0656238E7C27}" presName="parentText" presStyleLbl="node1" presStyleIdx="5" presStyleCnt="6">
        <dgm:presLayoutVars>
          <dgm:chMax val="0"/>
          <dgm:bulletEnabled val="1"/>
        </dgm:presLayoutVars>
      </dgm:prSet>
      <dgm:spPr/>
    </dgm:pt>
  </dgm:ptLst>
  <dgm:cxnLst>
    <dgm:cxn modelId="{89338516-5EF0-4BE6-A133-18B1F9D90521}" srcId="{693F8CE4-84ED-409E-A98F-DB3F0291A2AC}" destId="{FF68F9CE-ED23-45C6-93DE-9C27352CFD4F}" srcOrd="0" destOrd="0" parTransId="{49452B1F-FD14-46F4-A11E-3364AEFA4429}" sibTransId="{17ED5378-91DE-4CC5-82FE-016FDAA1BDA6}"/>
    <dgm:cxn modelId="{46240929-F098-4B79-8F51-C374973B6CC8}" type="presOf" srcId="{488264D5-2B05-46CC-86F6-6050A4D8FCD6}" destId="{F1894991-DE85-46CB-9A54-B92432A0BFAB}" srcOrd="0" destOrd="0" presId="urn:microsoft.com/office/officeart/2005/8/layout/vList2"/>
    <dgm:cxn modelId="{5449D63C-5884-4396-AECA-BE6539FD2544}" srcId="{F58AAF3E-E62A-4070-BFE3-6C8091BB6BC1}" destId="{1108F8FC-3470-441D-860C-0656238E7C27}" srcOrd="5" destOrd="0" parTransId="{20C3280B-9661-4C14-A746-546BBDA11558}" sibTransId="{15A55B05-F12D-4A5D-BBCA-05AA1822FA51}"/>
    <dgm:cxn modelId="{BA451D61-4379-4B81-8229-1B00D6FC1987}" type="presOf" srcId="{1108F8FC-3470-441D-860C-0656238E7C27}" destId="{8458F92E-D1AE-4881-BC7E-CDCA9CF2534B}" srcOrd="0" destOrd="0" presId="urn:microsoft.com/office/officeart/2005/8/layout/vList2"/>
    <dgm:cxn modelId="{A5CED941-C22F-4D6C-BEA7-C8B9D7035473}" type="presOf" srcId="{693F8CE4-84ED-409E-A98F-DB3F0291A2AC}" destId="{D2347C13-039E-4BEA-B5A9-C8ABF1A3C5A6}" srcOrd="0" destOrd="0" presId="urn:microsoft.com/office/officeart/2005/8/layout/vList2"/>
    <dgm:cxn modelId="{ABFFD267-BF6E-4716-84FC-16B26E7E6355}" srcId="{693F8CE4-84ED-409E-A98F-DB3F0291A2AC}" destId="{C90CB11B-7D9C-4263-A429-C3256957CD94}" srcOrd="1" destOrd="0" parTransId="{1628499A-EA1D-4DBB-A8E3-0EB92B015F15}" sibTransId="{17AE24B8-DD8E-4AE9-BD89-FC5E3C110794}"/>
    <dgm:cxn modelId="{ACA0626C-CCB0-41E5-AB43-FAB73CE53C6C}" srcId="{CB875D80-A94F-486C-9865-21702B7B18BD}" destId="{E2ED0475-5D27-4B86-A13C-2DE32F8776E9}" srcOrd="0" destOrd="0" parTransId="{9A5A2205-BE39-4C2D-976B-20958DA75799}" sibTransId="{19427A95-BEA9-40B4-8E28-54B98B92E521}"/>
    <dgm:cxn modelId="{CCD0096D-6850-41BC-8646-1039F0C4C2DB}" srcId="{F58AAF3E-E62A-4070-BFE3-6C8091BB6BC1}" destId="{488264D5-2B05-46CC-86F6-6050A4D8FCD6}" srcOrd="1" destOrd="0" parTransId="{A4286FAF-E0E2-4FEC-8932-32A2476409BD}" sibTransId="{2C075B9F-FE6D-45A7-B6A6-C491D140AC66}"/>
    <dgm:cxn modelId="{101A9E4E-AF06-46D3-A5B2-96858E8C78FB}" srcId="{F58AAF3E-E62A-4070-BFE3-6C8091BB6BC1}" destId="{D8920D1D-8DEF-4CD6-9FA4-ECE6C57CC133}" srcOrd="4" destOrd="0" parTransId="{0FBD6A5B-3E92-43C5-90D9-EC068601C08B}" sibTransId="{11161123-E7E5-4379-A078-8C5CF9054ABF}"/>
    <dgm:cxn modelId="{029A8777-B9F8-4DA0-B56D-63F6124F5ADE}" srcId="{F58AAF3E-E62A-4070-BFE3-6C8091BB6BC1}" destId="{5C660B40-67A6-41A3-8240-EBD374D23387}" srcOrd="0" destOrd="0" parTransId="{E2B1A9C5-D954-4670-9388-10C8CDA7ABCF}" sibTransId="{67B9B3D6-B9F0-4544-94A2-E7425D352537}"/>
    <dgm:cxn modelId="{03A73884-6444-4563-AAE6-6855FAE9475F}" type="presOf" srcId="{C90CB11B-7D9C-4263-A429-C3256957CD94}" destId="{544F868E-A559-49B2-A57C-0EED0192D705}" srcOrd="0" destOrd="1" presId="urn:microsoft.com/office/officeart/2005/8/layout/vList2"/>
    <dgm:cxn modelId="{44FF5D84-7A44-4307-96BF-07489049B8D0}" type="presOf" srcId="{FF68F9CE-ED23-45C6-93DE-9C27352CFD4F}" destId="{544F868E-A559-49B2-A57C-0EED0192D705}" srcOrd="0" destOrd="0" presId="urn:microsoft.com/office/officeart/2005/8/layout/vList2"/>
    <dgm:cxn modelId="{F2C73793-A322-41B0-BE34-8BFD5E6FBBDB}" type="presOf" srcId="{5C660B40-67A6-41A3-8240-EBD374D23387}" destId="{0604D476-45A8-4D21-BBB2-3A9AA3FD1EDF}" srcOrd="0" destOrd="0" presId="urn:microsoft.com/office/officeart/2005/8/layout/vList2"/>
    <dgm:cxn modelId="{201713B5-6DD1-4FE5-A4BB-966FD65273CA}" srcId="{F58AAF3E-E62A-4070-BFE3-6C8091BB6BC1}" destId="{CB875D80-A94F-486C-9865-21702B7B18BD}" srcOrd="2" destOrd="0" parTransId="{536073CD-6F61-41A2-8B29-789122035AEC}" sibTransId="{E8CFE448-99A1-4EDD-BB46-6E4C95724E1F}"/>
    <dgm:cxn modelId="{480E6DC8-5C87-4E24-9734-5155A55958AD}" type="presOf" srcId="{D8920D1D-8DEF-4CD6-9FA4-ECE6C57CC133}" destId="{9095983F-C266-4A0A-ADA0-589CC8660563}" srcOrd="0" destOrd="0" presId="urn:microsoft.com/office/officeart/2005/8/layout/vList2"/>
    <dgm:cxn modelId="{7FE65CD9-5800-4D83-9EA1-AB473EA2A7BB}" type="presOf" srcId="{CB875D80-A94F-486C-9865-21702B7B18BD}" destId="{3CEBBB7D-414D-4E37-8E60-89F7DD782C07}" srcOrd="0" destOrd="0" presId="urn:microsoft.com/office/officeart/2005/8/layout/vList2"/>
    <dgm:cxn modelId="{59539ADD-FFD8-4604-9E18-B0E669599731}" type="presOf" srcId="{E2ED0475-5D27-4B86-A13C-2DE32F8776E9}" destId="{C882C90A-75A3-471E-A943-8DD9EF2BF677}" srcOrd="0" destOrd="0" presId="urn:microsoft.com/office/officeart/2005/8/layout/vList2"/>
    <dgm:cxn modelId="{59913BDE-CABC-4DD7-B0CA-83ABD4D24202}" srcId="{CB875D80-A94F-486C-9865-21702B7B18BD}" destId="{AD154E25-59AB-4796-8FFD-6E10DE4973AB}" srcOrd="1" destOrd="0" parTransId="{E1007545-0DCC-4739-993E-DB035ED85D9A}" sibTransId="{2C0D9377-C29A-4052-B0D2-87FC6C7600EA}"/>
    <dgm:cxn modelId="{F80896DF-8C92-48C8-88B5-BB84AF580031}" srcId="{F58AAF3E-E62A-4070-BFE3-6C8091BB6BC1}" destId="{693F8CE4-84ED-409E-A98F-DB3F0291A2AC}" srcOrd="3" destOrd="0" parTransId="{0F5854F7-0069-4ED5-90F6-FC5ADA81F48F}" sibTransId="{536C0FCA-4FF9-4446-A8A2-5F54B74E58BD}"/>
    <dgm:cxn modelId="{24E460EB-5D37-4FED-A76E-5F9F364F0C15}" type="presOf" srcId="{F58AAF3E-E62A-4070-BFE3-6C8091BB6BC1}" destId="{657011DD-14D6-47BD-A1AF-4B67D65D5FA6}" srcOrd="0" destOrd="0" presId="urn:microsoft.com/office/officeart/2005/8/layout/vList2"/>
    <dgm:cxn modelId="{24C0B0F0-DFF0-495A-8577-DACBA9C98100}" type="presOf" srcId="{AD154E25-59AB-4796-8FFD-6E10DE4973AB}" destId="{C882C90A-75A3-471E-A943-8DD9EF2BF677}" srcOrd="0" destOrd="1" presId="urn:microsoft.com/office/officeart/2005/8/layout/vList2"/>
    <dgm:cxn modelId="{2292AD8A-978D-4E62-9264-64EB985BECB7}" type="presParOf" srcId="{657011DD-14D6-47BD-A1AF-4B67D65D5FA6}" destId="{0604D476-45A8-4D21-BBB2-3A9AA3FD1EDF}" srcOrd="0" destOrd="0" presId="urn:microsoft.com/office/officeart/2005/8/layout/vList2"/>
    <dgm:cxn modelId="{A59DE26B-1C3D-4FE8-BF7D-5BF4553B1E6B}" type="presParOf" srcId="{657011DD-14D6-47BD-A1AF-4B67D65D5FA6}" destId="{A8A9D9EE-3DFD-40A3-B629-747E4AE5C22B}" srcOrd="1" destOrd="0" presId="urn:microsoft.com/office/officeart/2005/8/layout/vList2"/>
    <dgm:cxn modelId="{F22A0EC0-2848-4804-9B9C-66E505CE46C1}" type="presParOf" srcId="{657011DD-14D6-47BD-A1AF-4B67D65D5FA6}" destId="{F1894991-DE85-46CB-9A54-B92432A0BFAB}" srcOrd="2" destOrd="0" presId="urn:microsoft.com/office/officeart/2005/8/layout/vList2"/>
    <dgm:cxn modelId="{2C5AAB70-5053-44FD-B619-49C3A18A6B6B}" type="presParOf" srcId="{657011DD-14D6-47BD-A1AF-4B67D65D5FA6}" destId="{CD91567F-BA58-413C-AD99-4B4535F9C52F}" srcOrd="3" destOrd="0" presId="urn:microsoft.com/office/officeart/2005/8/layout/vList2"/>
    <dgm:cxn modelId="{EC32C65D-E6BE-4E72-AADE-E56AD4E5317F}" type="presParOf" srcId="{657011DD-14D6-47BD-A1AF-4B67D65D5FA6}" destId="{3CEBBB7D-414D-4E37-8E60-89F7DD782C07}" srcOrd="4" destOrd="0" presId="urn:microsoft.com/office/officeart/2005/8/layout/vList2"/>
    <dgm:cxn modelId="{8BA2CF7F-268F-431A-923A-C899D2A8415A}" type="presParOf" srcId="{657011DD-14D6-47BD-A1AF-4B67D65D5FA6}" destId="{C882C90A-75A3-471E-A943-8DD9EF2BF677}" srcOrd="5" destOrd="0" presId="urn:microsoft.com/office/officeart/2005/8/layout/vList2"/>
    <dgm:cxn modelId="{6C6B0986-F301-4B18-8742-173AADD76F23}" type="presParOf" srcId="{657011DD-14D6-47BD-A1AF-4B67D65D5FA6}" destId="{D2347C13-039E-4BEA-B5A9-C8ABF1A3C5A6}" srcOrd="6" destOrd="0" presId="urn:microsoft.com/office/officeart/2005/8/layout/vList2"/>
    <dgm:cxn modelId="{FDC71CB9-6251-4ACA-8BF0-BA7741873285}" type="presParOf" srcId="{657011DD-14D6-47BD-A1AF-4B67D65D5FA6}" destId="{544F868E-A559-49B2-A57C-0EED0192D705}" srcOrd="7" destOrd="0" presId="urn:microsoft.com/office/officeart/2005/8/layout/vList2"/>
    <dgm:cxn modelId="{63E1FB91-3F05-4D92-AEE3-16366552DBB7}" type="presParOf" srcId="{657011DD-14D6-47BD-A1AF-4B67D65D5FA6}" destId="{9095983F-C266-4A0A-ADA0-589CC8660563}" srcOrd="8" destOrd="0" presId="urn:microsoft.com/office/officeart/2005/8/layout/vList2"/>
    <dgm:cxn modelId="{9E637B2A-AE54-4855-9FF0-BEB3019580F6}" type="presParOf" srcId="{657011DD-14D6-47BD-A1AF-4B67D65D5FA6}" destId="{E9240446-91B8-4DD3-A89D-0BC19C459003}" srcOrd="9" destOrd="0" presId="urn:microsoft.com/office/officeart/2005/8/layout/vList2"/>
    <dgm:cxn modelId="{643438C7-7F9A-4B18-A273-3B41604917D6}" type="presParOf" srcId="{657011DD-14D6-47BD-A1AF-4B67D65D5FA6}" destId="{8458F92E-D1AE-4881-BC7E-CDCA9CF2534B}" srcOrd="1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CCC7DAE-2AA7-474A-B5A1-52282FFBA856}"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2A57C47F-2CA9-4EB2-8056-F9E3A2253771}">
      <dgm:prSet/>
      <dgm:spPr/>
      <dgm:t>
        <a:bodyPr/>
        <a:lstStyle/>
        <a:p>
          <a:r>
            <a:rPr lang="en-US"/>
            <a:t>Standard urine dipsticks detect total protein &gt;30 mg/dL -  not sensitive enough for “microalbuminuria” screening.</a:t>
          </a:r>
        </a:p>
      </dgm:t>
    </dgm:pt>
    <dgm:pt modelId="{C5D31E01-BE38-497A-8050-6DD7A51A0AD0}" type="parTrans" cxnId="{208AFE10-4BF9-4626-91B7-BE95AAFAD374}">
      <dgm:prSet/>
      <dgm:spPr/>
      <dgm:t>
        <a:bodyPr/>
        <a:lstStyle/>
        <a:p>
          <a:endParaRPr lang="en-US"/>
        </a:p>
      </dgm:t>
    </dgm:pt>
    <dgm:pt modelId="{72BA234F-2A64-4394-B164-ABCE951412E7}" type="sibTrans" cxnId="{208AFE10-4BF9-4626-91B7-BE95AAFAD374}">
      <dgm:prSet/>
      <dgm:spPr/>
      <dgm:t>
        <a:bodyPr/>
        <a:lstStyle/>
        <a:p>
          <a:endParaRPr lang="en-US"/>
        </a:p>
      </dgm:t>
    </dgm:pt>
    <dgm:pt modelId="{36EC6F89-BFC6-4E0F-B9F8-656339CE2334}">
      <dgm:prSet/>
      <dgm:spPr/>
      <dgm:t>
        <a:bodyPr/>
        <a:lstStyle/>
        <a:p>
          <a:r>
            <a:rPr lang="en-US"/>
            <a:t>Untimed, random “spot” urine for albumin-to-creatinine  or protein-to-creatinine ratio (first morning void  preferred).</a:t>
          </a:r>
        </a:p>
      </dgm:t>
    </dgm:pt>
    <dgm:pt modelId="{261631EB-B300-4C9F-9E8F-5D50B14B38F7}" type="parTrans" cxnId="{E8CE3193-1188-4936-AC6F-2A2B11181BA0}">
      <dgm:prSet/>
      <dgm:spPr/>
      <dgm:t>
        <a:bodyPr/>
        <a:lstStyle/>
        <a:p>
          <a:endParaRPr lang="en-US"/>
        </a:p>
      </dgm:t>
    </dgm:pt>
    <dgm:pt modelId="{5284FE21-9A73-4CAC-8D86-4BE2EF4F4754}" type="sibTrans" cxnId="{E8CE3193-1188-4936-AC6F-2A2B11181BA0}">
      <dgm:prSet/>
      <dgm:spPr/>
      <dgm:t>
        <a:bodyPr/>
        <a:lstStyle/>
        <a:p>
          <a:endParaRPr lang="en-US"/>
        </a:p>
      </dgm:t>
    </dgm:pt>
    <dgm:pt modelId="{EFA9688D-5F47-48D8-A5EC-24C6CBDAE3E5}" type="pres">
      <dgm:prSet presAssocID="{5CCC7DAE-2AA7-474A-B5A1-52282FFBA856}" presName="linear" presStyleCnt="0">
        <dgm:presLayoutVars>
          <dgm:animLvl val="lvl"/>
          <dgm:resizeHandles val="exact"/>
        </dgm:presLayoutVars>
      </dgm:prSet>
      <dgm:spPr/>
    </dgm:pt>
    <dgm:pt modelId="{27994EC3-FC71-48E6-A21E-3DC3A4EB697F}" type="pres">
      <dgm:prSet presAssocID="{2A57C47F-2CA9-4EB2-8056-F9E3A2253771}" presName="parentText" presStyleLbl="node1" presStyleIdx="0" presStyleCnt="2">
        <dgm:presLayoutVars>
          <dgm:chMax val="0"/>
          <dgm:bulletEnabled val="1"/>
        </dgm:presLayoutVars>
      </dgm:prSet>
      <dgm:spPr/>
    </dgm:pt>
    <dgm:pt modelId="{E4CE12B8-1F31-40EC-B6A9-807E473EA012}" type="pres">
      <dgm:prSet presAssocID="{72BA234F-2A64-4394-B164-ABCE951412E7}" presName="spacer" presStyleCnt="0"/>
      <dgm:spPr/>
    </dgm:pt>
    <dgm:pt modelId="{E8E4CE79-37C6-46C6-B6E3-70D39CD6EA71}" type="pres">
      <dgm:prSet presAssocID="{36EC6F89-BFC6-4E0F-B9F8-656339CE2334}" presName="parentText" presStyleLbl="node1" presStyleIdx="1" presStyleCnt="2">
        <dgm:presLayoutVars>
          <dgm:chMax val="0"/>
          <dgm:bulletEnabled val="1"/>
        </dgm:presLayoutVars>
      </dgm:prSet>
      <dgm:spPr/>
    </dgm:pt>
  </dgm:ptLst>
  <dgm:cxnLst>
    <dgm:cxn modelId="{41204B0D-7100-4EDD-A83F-3D60ADC68BF4}" type="presOf" srcId="{5CCC7DAE-2AA7-474A-B5A1-52282FFBA856}" destId="{EFA9688D-5F47-48D8-A5EC-24C6CBDAE3E5}" srcOrd="0" destOrd="0" presId="urn:microsoft.com/office/officeart/2005/8/layout/vList2"/>
    <dgm:cxn modelId="{208AFE10-4BF9-4626-91B7-BE95AAFAD374}" srcId="{5CCC7DAE-2AA7-474A-B5A1-52282FFBA856}" destId="{2A57C47F-2CA9-4EB2-8056-F9E3A2253771}" srcOrd="0" destOrd="0" parTransId="{C5D31E01-BE38-497A-8050-6DD7A51A0AD0}" sibTransId="{72BA234F-2A64-4394-B164-ABCE951412E7}"/>
    <dgm:cxn modelId="{499B9053-ED50-4513-90F9-CF5A74512ECB}" type="presOf" srcId="{36EC6F89-BFC6-4E0F-B9F8-656339CE2334}" destId="{E8E4CE79-37C6-46C6-B6E3-70D39CD6EA71}" srcOrd="0" destOrd="0" presId="urn:microsoft.com/office/officeart/2005/8/layout/vList2"/>
    <dgm:cxn modelId="{E8CE3193-1188-4936-AC6F-2A2B11181BA0}" srcId="{5CCC7DAE-2AA7-474A-B5A1-52282FFBA856}" destId="{36EC6F89-BFC6-4E0F-B9F8-656339CE2334}" srcOrd="1" destOrd="0" parTransId="{261631EB-B300-4C9F-9E8F-5D50B14B38F7}" sibTransId="{5284FE21-9A73-4CAC-8D86-4BE2EF4F4754}"/>
    <dgm:cxn modelId="{FCE5B3E0-84EC-48BD-81D5-76BFA8E019E0}" type="presOf" srcId="{2A57C47F-2CA9-4EB2-8056-F9E3A2253771}" destId="{27994EC3-FC71-48E6-A21E-3DC3A4EB697F}" srcOrd="0" destOrd="0" presId="urn:microsoft.com/office/officeart/2005/8/layout/vList2"/>
    <dgm:cxn modelId="{7F676199-3FA7-4389-BE49-276E0C469B18}" type="presParOf" srcId="{EFA9688D-5F47-48D8-A5EC-24C6CBDAE3E5}" destId="{27994EC3-FC71-48E6-A21E-3DC3A4EB697F}" srcOrd="0" destOrd="0" presId="urn:microsoft.com/office/officeart/2005/8/layout/vList2"/>
    <dgm:cxn modelId="{A844A310-6FD9-4B51-852C-F10056451869}" type="presParOf" srcId="{EFA9688D-5F47-48D8-A5EC-24C6CBDAE3E5}" destId="{E4CE12B8-1F31-40EC-B6A9-807E473EA012}" srcOrd="1" destOrd="0" presId="urn:microsoft.com/office/officeart/2005/8/layout/vList2"/>
    <dgm:cxn modelId="{EB3B91CB-4E59-4B6E-B9F7-64471E37E064}" type="presParOf" srcId="{EFA9688D-5F47-48D8-A5EC-24C6CBDAE3E5}" destId="{E8E4CE79-37C6-46C6-B6E3-70D39CD6EA71}"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DBE5A55-CC3F-479F-A04B-257D9E3A847F}"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38B4E764-CA0F-4489-B171-54CDD1859C70}">
      <dgm:prSet/>
      <dgm:spPr/>
      <dgm:t>
        <a:bodyPr/>
        <a:lstStyle/>
        <a:p>
          <a:r>
            <a:rPr lang="en-US"/>
            <a:t>Normal Albuminuria</a:t>
          </a:r>
        </a:p>
      </dgm:t>
    </dgm:pt>
    <dgm:pt modelId="{334BAC35-D089-4487-AC59-3E2C20167E4D}" type="parTrans" cxnId="{7B2E2622-31F2-4DA0-965D-D0CCEA5CFBBB}">
      <dgm:prSet/>
      <dgm:spPr/>
      <dgm:t>
        <a:bodyPr/>
        <a:lstStyle/>
        <a:p>
          <a:endParaRPr lang="en-US"/>
        </a:p>
      </dgm:t>
    </dgm:pt>
    <dgm:pt modelId="{85CF8414-43C5-49B9-8CF3-F300DC7E4B80}" type="sibTrans" cxnId="{7B2E2622-31F2-4DA0-965D-D0CCEA5CFBBB}">
      <dgm:prSet/>
      <dgm:spPr/>
      <dgm:t>
        <a:bodyPr/>
        <a:lstStyle/>
        <a:p>
          <a:endParaRPr lang="en-US"/>
        </a:p>
      </dgm:t>
    </dgm:pt>
    <dgm:pt modelId="{B26C8579-DC55-4AC1-BFD2-B21F730632AA}">
      <dgm:prSet/>
      <dgm:spPr/>
      <dgm:t>
        <a:bodyPr/>
        <a:lstStyle/>
        <a:p>
          <a:r>
            <a:rPr lang="en-US"/>
            <a:t>Albumin-to-creatinine ratio &lt;30 mg/g creatinine</a:t>
          </a:r>
        </a:p>
      </dgm:t>
    </dgm:pt>
    <dgm:pt modelId="{26FA295D-3D85-4990-BF25-57CD125D518D}" type="parTrans" cxnId="{01B22602-C0BB-4C3A-8B20-22D13CF898F8}">
      <dgm:prSet/>
      <dgm:spPr/>
      <dgm:t>
        <a:bodyPr/>
        <a:lstStyle/>
        <a:p>
          <a:endParaRPr lang="en-US"/>
        </a:p>
      </dgm:t>
    </dgm:pt>
    <dgm:pt modelId="{9F6F4962-DE2B-40AD-ADEE-F28AB9A1F3EA}" type="sibTrans" cxnId="{01B22602-C0BB-4C3A-8B20-22D13CF898F8}">
      <dgm:prSet/>
      <dgm:spPr/>
      <dgm:t>
        <a:bodyPr/>
        <a:lstStyle/>
        <a:p>
          <a:endParaRPr lang="en-US"/>
        </a:p>
      </dgm:t>
    </dgm:pt>
    <dgm:pt modelId="{2AB3455E-8478-4F72-BC76-B2036DC1A91B}">
      <dgm:prSet/>
      <dgm:spPr/>
      <dgm:t>
        <a:bodyPr/>
        <a:lstStyle/>
        <a:p>
          <a:r>
            <a:rPr lang="en-US" dirty="0"/>
            <a:t>Moderately Increased Albuminuria</a:t>
          </a:r>
        </a:p>
      </dgm:t>
    </dgm:pt>
    <dgm:pt modelId="{CE87FFEE-2F64-4008-A4C4-66B03B37AE91}" type="parTrans" cxnId="{93D71CC4-6173-4AC3-939D-0BF98E780199}">
      <dgm:prSet/>
      <dgm:spPr/>
      <dgm:t>
        <a:bodyPr/>
        <a:lstStyle/>
        <a:p>
          <a:endParaRPr lang="en-US"/>
        </a:p>
      </dgm:t>
    </dgm:pt>
    <dgm:pt modelId="{15551439-42D4-49E8-9989-BAAB822A70F4}" type="sibTrans" cxnId="{93D71CC4-6173-4AC3-939D-0BF98E780199}">
      <dgm:prSet/>
      <dgm:spPr/>
      <dgm:t>
        <a:bodyPr/>
        <a:lstStyle/>
        <a:p>
          <a:endParaRPr lang="en-US"/>
        </a:p>
      </dgm:t>
    </dgm:pt>
    <dgm:pt modelId="{0E78C077-1C29-45CC-8C1E-BE8F4DC15770}">
      <dgm:prSet/>
      <dgm:spPr/>
      <dgm:t>
        <a:bodyPr/>
        <a:lstStyle/>
        <a:p>
          <a:r>
            <a:rPr lang="en-US"/>
            <a:t>Albumin-to-creatinine ratio 30-300 mg/g creatinine</a:t>
          </a:r>
        </a:p>
      </dgm:t>
    </dgm:pt>
    <dgm:pt modelId="{B3804F87-7277-46FC-9955-2ABABDCE7A32}" type="parTrans" cxnId="{FACB8779-66AD-42D4-91B8-FA5379C8A6C9}">
      <dgm:prSet/>
      <dgm:spPr/>
      <dgm:t>
        <a:bodyPr/>
        <a:lstStyle/>
        <a:p>
          <a:endParaRPr lang="en-US"/>
        </a:p>
      </dgm:t>
    </dgm:pt>
    <dgm:pt modelId="{4CCD00AB-339D-4094-A909-1E7C3BC6B500}" type="sibTrans" cxnId="{FACB8779-66AD-42D4-91B8-FA5379C8A6C9}">
      <dgm:prSet/>
      <dgm:spPr/>
      <dgm:t>
        <a:bodyPr/>
        <a:lstStyle/>
        <a:p>
          <a:endParaRPr lang="en-US"/>
        </a:p>
      </dgm:t>
    </dgm:pt>
    <dgm:pt modelId="{181F1046-C82F-479F-A9CC-103AAA82F550}">
      <dgm:prSet/>
      <dgm:spPr/>
      <dgm:t>
        <a:bodyPr/>
        <a:lstStyle/>
        <a:p>
          <a:r>
            <a:rPr lang="en-US"/>
            <a:t>24-hour urine albumin 30-300 mg/d</a:t>
          </a:r>
        </a:p>
      </dgm:t>
    </dgm:pt>
    <dgm:pt modelId="{65DA3422-FE7B-4CF2-8083-BAF06B927173}" type="parTrans" cxnId="{C1B7A624-B13A-4059-AA8F-EE374CD4B218}">
      <dgm:prSet/>
      <dgm:spPr/>
      <dgm:t>
        <a:bodyPr/>
        <a:lstStyle/>
        <a:p>
          <a:endParaRPr lang="en-US"/>
        </a:p>
      </dgm:t>
    </dgm:pt>
    <dgm:pt modelId="{1BB17D11-88A3-4C4C-961F-FC815BB183FF}" type="sibTrans" cxnId="{C1B7A624-B13A-4059-AA8F-EE374CD4B218}">
      <dgm:prSet/>
      <dgm:spPr/>
      <dgm:t>
        <a:bodyPr/>
        <a:lstStyle/>
        <a:p>
          <a:endParaRPr lang="en-US"/>
        </a:p>
      </dgm:t>
    </dgm:pt>
    <dgm:pt modelId="{E30F6FD9-532F-40CA-AC17-074A6C54871F}">
      <dgm:prSet/>
      <dgm:spPr/>
      <dgm:t>
        <a:bodyPr/>
        <a:lstStyle/>
        <a:p>
          <a:r>
            <a:rPr lang="en-US"/>
            <a:t>Severely Increased Albuminuria</a:t>
          </a:r>
        </a:p>
      </dgm:t>
    </dgm:pt>
    <dgm:pt modelId="{9C8AF85D-31E2-47A3-BD7B-D1A2413BCA23}" type="parTrans" cxnId="{E3723EFC-704C-462C-B0FD-14D04C126A85}">
      <dgm:prSet/>
      <dgm:spPr/>
      <dgm:t>
        <a:bodyPr/>
        <a:lstStyle/>
        <a:p>
          <a:endParaRPr lang="en-US"/>
        </a:p>
      </dgm:t>
    </dgm:pt>
    <dgm:pt modelId="{F947BF99-12DD-4460-9102-69EB7D25A727}" type="sibTrans" cxnId="{E3723EFC-704C-462C-B0FD-14D04C126A85}">
      <dgm:prSet/>
      <dgm:spPr/>
      <dgm:t>
        <a:bodyPr/>
        <a:lstStyle/>
        <a:p>
          <a:endParaRPr lang="en-US"/>
        </a:p>
      </dgm:t>
    </dgm:pt>
    <dgm:pt modelId="{AC25624C-31C8-4B6E-9BDD-5C77C5B20DAF}">
      <dgm:prSet/>
      <dgm:spPr/>
      <dgm:t>
        <a:bodyPr/>
        <a:lstStyle/>
        <a:p>
          <a:r>
            <a:rPr lang="en-US"/>
            <a:t>Albumin-to-creatinine ratio </a:t>
          </a:r>
          <a:r>
            <a:rPr lang="en-US" u="sng">
              <a:uFillTx/>
            </a:rPr>
            <a:t>&gt;</a:t>
          </a:r>
          <a:r>
            <a:rPr lang="en-US"/>
            <a:t>300 mg albumin/g creatinine</a:t>
          </a:r>
        </a:p>
      </dgm:t>
    </dgm:pt>
    <dgm:pt modelId="{0B0B5149-2DA3-42EE-AC18-27D3351EF26E}" type="parTrans" cxnId="{599299F2-A83F-49CE-8D64-4102E4EEF259}">
      <dgm:prSet/>
      <dgm:spPr/>
      <dgm:t>
        <a:bodyPr/>
        <a:lstStyle/>
        <a:p>
          <a:endParaRPr lang="en-US"/>
        </a:p>
      </dgm:t>
    </dgm:pt>
    <dgm:pt modelId="{6C15E68A-4B01-4C69-B6B2-D2637895E54C}" type="sibTrans" cxnId="{599299F2-A83F-49CE-8D64-4102E4EEF259}">
      <dgm:prSet/>
      <dgm:spPr/>
      <dgm:t>
        <a:bodyPr/>
        <a:lstStyle/>
        <a:p>
          <a:endParaRPr lang="en-US"/>
        </a:p>
      </dgm:t>
    </dgm:pt>
    <dgm:pt modelId="{63ABC170-919F-4950-8255-639F2B0FF7B1}">
      <dgm:prSet/>
      <dgm:spPr/>
      <dgm:t>
        <a:bodyPr/>
        <a:lstStyle/>
        <a:p>
          <a:r>
            <a:rPr lang="en-US"/>
            <a:t>24-hour urine albumin &gt;300 mg/d</a:t>
          </a:r>
        </a:p>
      </dgm:t>
    </dgm:pt>
    <dgm:pt modelId="{EA675402-5D37-4ADF-BFD1-B116300CE5CE}" type="parTrans" cxnId="{FA647018-7923-453A-A529-C501940A4212}">
      <dgm:prSet/>
      <dgm:spPr/>
      <dgm:t>
        <a:bodyPr/>
        <a:lstStyle/>
        <a:p>
          <a:endParaRPr lang="en-US"/>
        </a:p>
      </dgm:t>
    </dgm:pt>
    <dgm:pt modelId="{885FE284-669F-4A5E-B3B9-F419088F1044}" type="sibTrans" cxnId="{FA647018-7923-453A-A529-C501940A4212}">
      <dgm:prSet/>
      <dgm:spPr/>
      <dgm:t>
        <a:bodyPr/>
        <a:lstStyle/>
        <a:p>
          <a:endParaRPr lang="en-US"/>
        </a:p>
      </dgm:t>
    </dgm:pt>
    <dgm:pt modelId="{5D3BEFAA-AD47-4C07-8016-8865F3A4A212}">
      <dgm:prSet/>
      <dgm:spPr/>
      <dgm:t>
        <a:bodyPr/>
        <a:lstStyle/>
        <a:p>
          <a:r>
            <a:rPr lang="en-US"/>
            <a:t>Proteinuria</a:t>
          </a:r>
        </a:p>
      </dgm:t>
    </dgm:pt>
    <dgm:pt modelId="{7A369554-8A8D-4204-A9F0-9CEF22226ABB}" type="parTrans" cxnId="{39544D6C-137E-4CD9-8EB0-B363FE8FF41A}">
      <dgm:prSet/>
      <dgm:spPr/>
      <dgm:t>
        <a:bodyPr/>
        <a:lstStyle/>
        <a:p>
          <a:endParaRPr lang="en-US"/>
        </a:p>
      </dgm:t>
    </dgm:pt>
    <dgm:pt modelId="{6B205A31-1D09-4E24-9E9B-FE4164E05EC7}" type="sibTrans" cxnId="{39544D6C-137E-4CD9-8EB0-B363FE8FF41A}">
      <dgm:prSet/>
      <dgm:spPr/>
      <dgm:t>
        <a:bodyPr/>
        <a:lstStyle/>
        <a:p>
          <a:endParaRPr lang="en-US"/>
        </a:p>
      </dgm:t>
    </dgm:pt>
    <dgm:pt modelId="{AEF50F4B-0DCA-459F-A166-D7F7245A2BE2}">
      <dgm:prSet/>
      <dgm:spPr/>
      <dgm:t>
        <a:bodyPr/>
        <a:lstStyle/>
        <a:p>
          <a:r>
            <a:rPr lang="en-US"/>
            <a:t>(+) urine dipstick at &gt;30 mg/dl</a:t>
          </a:r>
        </a:p>
      </dgm:t>
    </dgm:pt>
    <dgm:pt modelId="{2A16A94A-F968-4218-AE1A-079E40D747CD}" type="parTrans" cxnId="{A2146D75-7726-44D8-948C-47E01D8F3CC6}">
      <dgm:prSet/>
      <dgm:spPr/>
      <dgm:t>
        <a:bodyPr/>
        <a:lstStyle/>
        <a:p>
          <a:endParaRPr lang="en-US"/>
        </a:p>
      </dgm:t>
    </dgm:pt>
    <dgm:pt modelId="{376787C2-4C99-408E-BAA7-E84C6E53F40B}" type="sibTrans" cxnId="{A2146D75-7726-44D8-948C-47E01D8F3CC6}">
      <dgm:prSet/>
      <dgm:spPr/>
      <dgm:t>
        <a:bodyPr/>
        <a:lstStyle/>
        <a:p>
          <a:endParaRPr lang="en-US"/>
        </a:p>
      </dgm:t>
    </dgm:pt>
    <dgm:pt modelId="{366DD148-C34B-4AC1-B4B6-352306A38BB3}">
      <dgm:prSet/>
      <dgm:spPr/>
      <dgm:t>
        <a:bodyPr/>
        <a:lstStyle/>
        <a:p>
          <a:r>
            <a:rPr lang="en-US" u="sng">
              <a:uFillTx/>
            </a:rPr>
            <a:t>&gt;</a:t>
          </a:r>
          <a:r>
            <a:rPr lang="en-US"/>
            <a:t>200 mg protein/g creatinine</a:t>
          </a:r>
        </a:p>
      </dgm:t>
    </dgm:pt>
    <dgm:pt modelId="{5301612E-15EE-49A0-9FCE-1A07226DA111}" type="parTrans" cxnId="{640C9121-3C1A-4BF2-9CB3-371FF4EC8672}">
      <dgm:prSet/>
      <dgm:spPr/>
      <dgm:t>
        <a:bodyPr/>
        <a:lstStyle/>
        <a:p>
          <a:endParaRPr lang="en-US"/>
        </a:p>
      </dgm:t>
    </dgm:pt>
    <dgm:pt modelId="{F8931E72-4D9F-4CA9-855C-9A7D19916C38}" type="sibTrans" cxnId="{640C9121-3C1A-4BF2-9CB3-371FF4EC8672}">
      <dgm:prSet/>
      <dgm:spPr/>
      <dgm:t>
        <a:bodyPr/>
        <a:lstStyle/>
        <a:p>
          <a:endParaRPr lang="en-US"/>
        </a:p>
      </dgm:t>
    </dgm:pt>
    <dgm:pt modelId="{63AD85B0-6321-48B3-BA91-8AD76617E5D0}">
      <dgm:prSet/>
      <dgm:spPr/>
      <dgm:t>
        <a:bodyPr/>
        <a:lstStyle/>
        <a:p>
          <a:r>
            <a:rPr lang="en-US"/>
            <a:t>24-hour urine protein &gt;300 mg/d</a:t>
          </a:r>
        </a:p>
      </dgm:t>
    </dgm:pt>
    <dgm:pt modelId="{E85766FE-F7D8-4935-8D84-83D1C01B47C6}" type="parTrans" cxnId="{8CA4F20D-691E-47E3-8EB7-BCECD62C88F6}">
      <dgm:prSet/>
      <dgm:spPr/>
      <dgm:t>
        <a:bodyPr/>
        <a:lstStyle/>
        <a:p>
          <a:endParaRPr lang="en-US"/>
        </a:p>
      </dgm:t>
    </dgm:pt>
    <dgm:pt modelId="{FA22DFD6-8DF7-4E98-9597-FCA6DB1E5E4E}" type="sibTrans" cxnId="{8CA4F20D-691E-47E3-8EB7-BCECD62C88F6}">
      <dgm:prSet/>
      <dgm:spPr/>
      <dgm:t>
        <a:bodyPr/>
        <a:lstStyle/>
        <a:p>
          <a:endParaRPr lang="en-US"/>
        </a:p>
      </dgm:t>
    </dgm:pt>
    <dgm:pt modelId="{149497B0-B2EB-429B-8336-6E101B54D9CB}" type="pres">
      <dgm:prSet presAssocID="{7DBE5A55-CC3F-479F-A04B-257D9E3A847F}" presName="linear" presStyleCnt="0">
        <dgm:presLayoutVars>
          <dgm:animLvl val="lvl"/>
          <dgm:resizeHandles val="exact"/>
        </dgm:presLayoutVars>
      </dgm:prSet>
      <dgm:spPr/>
    </dgm:pt>
    <dgm:pt modelId="{B363B8AD-4753-4AC5-AA4D-1C0ABA897981}" type="pres">
      <dgm:prSet presAssocID="{38B4E764-CA0F-4489-B171-54CDD1859C70}" presName="parentText" presStyleLbl="node1" presStyleIdx="0" presStyleCnt="4">
        <dgm:presLayoutVars>
          <dgm:chMax val="0"/>
          <dgm:bulletEnabled val="1"/>
        </dgm:presLayoutVars>
      </dgm:prSet>
      <dgm:spPr/>
    </dgm:pt>
    <dgm:pt modelId="{72601634-6753-4253-8E2C-5725A8245B37}" type="pres">
      <dgm:prSet presAssocID="{38B4E764-CA0F-4489-B171-54CDD1859C70}" presName="childText" presStyleLbl="revTx" presStyleIdx="0" presStyleCnt="4">
        <dgm:presLayoutVars>
          <dgm:bulletEnabled val="1"/>
        </dgm:presLayoutVars>
      </dgm:prSet>
      <dgm:spPr/>
    </dgm:pt>
    <dgm:pt modelId="{E3F9F02F-5860-4E65-9CDD-FBB02A69C8DD}" type="pres">
      <dgm:prSet presAssocID="{2AB3455E-8478-4F72-BC76-B2036DC1A91B}" presName="parentText" presStyleLbl="node1" presStyleIdx="1" presStyleCnt="4">
        <dgm:presLayoutVars>
          <dgm:chMax val="0"/>
          <dgm:bulletEnabled val="1"/>
        </dgm:presLayoutVars>
      </dgm:prSet>
      <dgm:spPr/>
    </dgm:pt>
    <dgm:pt modelId="{34B191EB-802D-4B9C-A2CB-D66BE9049D61}" type="pres">
      <dgm:prSet presAssocID="{2AB3455E-8478-4F72-BC76-B2036DC1A91B}" presName="childText" presStyleLbl="revTx" presStyleIdx="1" presStyleCnt="4">
        <dgm:presLayoutVars>
          <dgm:bulletEnabled val="1"/>
        </dgm:presLayoutVars>
      </dgm:prSet>
      <dgm:spPr/>
    </dgm:pt>
    <dgm:pt modelId="{E720743A-EF67-41DB-8565-EF4F205DB700}" type="pres">
      <dgm:prSet presAssocID="{E30F6FD9-532F-40CA-AC17-074A6C54871F}" presName="parentText" presStyleLbl="node1" presStyleIdx="2" presStyleCnt="4">
        <dgm:presLayoutVars>
          <dgm:chMax val="0"/>
          <dgm:bulletEnabled val="1"/>
        </dgm:presLayoutVars>
      </dgm:prSet>
      <dgm:spPr/>
    </dgm:pt>
    <dgm:pt modelId="{C2E69AA4-5872-4D21-B33E-73D2C93512AE}" type="pres">
      <dgm:prSet presAssocID="{E30F6FD9-532F-40CA-AC17-074A6C54871F}" presName="childText" presStyleLbl="revTx" presStyleIdx="2" presStyleCnt="4">
        <dgm:presLayoutVars>
          <dgm:bulletEnabled val="1"/>
        </dgm:presLayoutVars>
      </dgm:prSet>
      <dgm:spPr/>
    </dgm:pt>
    <dgm:pt modelId="{C014D431-C062-4B8E-82BC-16FD36CFFC41}" type="pres">
      <dgm:prSet presAssocID="{5D3BEFAA-AD47-4C07-8016-8865F3A4A212}" presName="parentText" presStyleLbl="node1" presStyleIdx="3" presStyleCnt="4">
        <dgm:presLayoutVars>
          <dgm:chMax val="0"/>
          <dgm:bulletEnabled val="1"/>
        </dgm:presLayoutVars>
      </dgm:prSet>
      <dgm:spPr/>
    </dgm:pt>
    <dgm:pt modelId="{4A9B43A2-957F-4D68-9293-713673B0AF71}" type="pres">
      <dgm:prSet presAssocID="{5D3BEFAA-AD47-4C07-8016-8865F3A4A212}" presName="childText" presStyleLbl="revTx" presStyleIdx="3" presStyleCnt="4">
        <dgm:presLayoutVars>
          <dgm:bulletEnabled val="1"/>
        </dgm:presLayoutVars>
      </dgm:prSet>
      <dgm:spPr/>
    </dgm:pt>
  </dgm:ptLst>
  <dgm:cxnLst>
    <dgm:cxn modelId="{01B22602-C0BB-4C3A-8B20-22D13CF898F8}" srcId="{38B4E764-CA0F-4489-B171-54CDD1859C70}" destId="{B26C8579-DC55-4AC1-BFD2-B21F730632AA}" srcOrd="0" destOrd="0" parTransId="{26FA295D-3D85-4990-BF25-57CD125D518D}" sibTransId="{9F6F4962-DE2B-40AD-ADEE-F28AB9A1F3EA}"/>
    <dgm:cxn modelId="{8CA4F20D-691E-47E3-8EB7-BCECD62C88F6}" srcId="{5D3BEFAA-AD47-4C07-8016-8865F3A4A212}" destId="{63AD85B0-6321-48B3-BA91-8AD76617E5D0}" srcOrd="1" destOrd="0" parTransId="{E85766FE-F7D8-4935-8D84-83D1C01B47C6}" sibTransId="{FA22DFD6-8DF7-4E98-9597-FCA6DB1E5E4E}"/>
    <dgm:cxn modelId="{EE34CE15-0A49-4600-ADA6-FA47E50B6306}" type="presOf" srcId="{366DD148-C34B-4AC1-B4B6-352306A38BB3}" destId="{4A9B43A2-957F-4D68-9293-713673B0AF71}" srcOrd="0" destOrd="1" presId="urn:microsoft.com/office/officeart/2005/8/layout/vList2"/>
    <dgm:cxn modelId="{2E41E515-4360-4720-A396-13DB654608E5}" type="presOf" srcId="{2AB3455E-8478-4F72-BC76-B2036DC1A91B}" destId="{E3F9F02F-5860-4E65-9CDD-FBB02A69C8DD}" srcOrd="0" destOrd="0" presId="urn:microsoft.com/office/officeart/2005/8/layout/vList2"/>
    <dgm:cxn modelId="{FA647018-7923-453A-A529-C501940A4212}" srcId="{E30F6FD9-532F-40CA-AC17-074A6C54871F}" destId="{63ABC170-919F-4950-8255-639F2B0FF7B1}" srcOrd="1" destOrd="0" parTransId="{EA675402-5D37-4ADF-BFD1-B116300CE5CE}" sibTransId="{885FE284-669F-4A5E-B3B9-F419088F1044}"/>
    <dgm:cxn modelId="{5344941A-9187-4D5B-9719-5565E5F8676F}" type="presOf" srcId="{E30F6FD9-532F-40CA-AC17-074A6C54871F}" destId="{E720743A-EF67-41DB-8565-EF4F205DB700}" srcOrd="0" destOrd="0" presId="urn:microsoft.com/office/officeart/2005/8/layout/vList2"/>
    <dgm:cxn modelId="{640C9121-3C1A-4BF2-9CB3-371FF4EC8672}" srcId="{AEF50F4B-0DCA-459F-A166-D7F7245A2BE2}" destId="{366DD148-C34B-4AC1-B4B6-352306A38BB3}" srcOrd="0" destOrd="0" parTransId="{5301612E-15EE-49A0-9FCE-1A07226DA111}" sibTransId="{F8931E72-4D9F-4CA9-855C-9A7D19916C38}"/>
    <dgm:cxn modelId="{7B2E2622-31F2-4DA0-965D-D0CCEA5CFBBB}" srcId="{7DBE5A55-CC3F-479F-A04B-257D9E3A847F}" destId="{38B4E764-CA0F-4489-B171-54CDD1859C70}" srcOrd="0" destOrd="0" parTransId="{334BAC35-D089-4487-AC59-3E2C20167E4D}" sibTransId="{85CF8414-43C5-49B9-8CF3-F300DC7E4B80}"/>
    <dgm:cxn modelId="{C1B7A624-B13A-4059-AA8F-EE374CD4B218}" srcId="{2AB3455E-8478-4F72-BC76-B2036DC1A91B}" destId="{181F1046-C82F-479F-A9CC-103AAA82F550}" srcOrd="1" destOrd="0" parTransId="{65DA3422-FE7B-4CF2-8083-BAF06B927173}" sibTransId="{1BB17D11-88A3-4C4C-961F-FC815BB183FF}"/>
    <dgm:cxn modelId="{9CDC6F3B-E2F8-4424-9773-8D2D2D03A4A4}" type="presOf" srcId="{0E78C077-1C29-45CC-8C1E-BE8F4DC15770}" destId="{34B191EB-802D-4B9C-A2CB-D66BE9049D61}" srcOrd="0" destOrd="0" presId="urn:microsoft.com/office/officeart/2005/8/layout/vList2"/>
    <dgm:cxn modelId="{39544D6C-137E-4CD9-8EB0-B363FE8FF41A}" srcId="{7DBE5A55-CC3F-479F-A04B-257D9E3A847F}" destId="{5D3BEFAA-AD47-4C07-8016-8865F3A4A212}" srcOrd="3" destOrd="0" parTransId="{7A369554-8A8D-4204-A9F0-9CEF22226ABB}" sibTransId="{6B205A31-1D09-4E24-9E9B-FE4164E05EC7}"/>
    <dgm:cxn modelId="{A2146D75-7726-44D8-948C-47E01D8F3CC6}" srcId="{5D3BEFAA-AD47-4C07-8016-8865F3A4A212}" destId="{AEF50F4B-0DCA-459F-A166-D7F7245A2BE2}" srcOrd="0" destOrd="0" parTransId="{2A16A94A-F968-4218-AE1A-079E40D747CD}" sibTransId="{376787C2-4C99-408E-BAA7-E84C6E53F40B}"/>
    <dgm:cxn modelId="{30BBE175-C526-4EFD-BEAC-F1543A4E6FEB}" type="presOf" srcId="{AEF50F4B-0DCA-459F-A166-D7F7245A2BE2}" destId="{4A9B43A2-957F-4D68-9293-713673B0AF71}" srcOrd="0" destOrd="0" presId="urn:microsoft.com/office/officeart/2005/8/layout/vList2"/>
    <dgm:cxn modelId="{C2B1F157-881C-43E9-85EF-26AE957DAE23}" type="presOf" srcId="{5D3BEFAA-AD47-4C07-8016-8865F3A4A212}" destId="{C014D431-C062-4B8E-82BC-16FD36CFFC41}" srcOrd="0" destOrd="0" presId="urn:microsoft.com/office/officeart/2005/8/layout/vList2"/>
    <dgm:cxn modelId="{34564578-67EB-4534-B296-942C991AB815}" type="presOf" srcId="{181F1046-C82F-479F-A9CC-103AAA82F550}" destId="{34B191EB-802D-4B9C-A2CB-D66BE9049D61}" srcOrd="0" destOrd="1" presId="urn:microsoft.com/office/officeart/2005/8/layout/vList2"/>
    <dgm:cxn modelId="{FACB8779-66AD-42D4-91B8-FA5379C8A6C9}" srcId="{2AB3455E-8478-4F72-BC76-B2036DC1A91B}" destId="{0E78C077-1C29-45CC-8C1E-BE8F4DC15770}" srcOrd="0" destOrd="0" parTransId="{B3804F87-7277-46FC-9955-2ABABDCE7A32}" sibTransId="{4CCD00AB-339D-4094-A909-1E7C3BC6B500}"/>
    <dgm:cxn modelId="{B16529A8-09CE-4D4A-93D3-CFE3E7BA0864}" type="presOf" srcId="{AC25624C-31C8-4B6E-9BDD-5C77C5B20DAF}" destId="{C2E69AA4-5872-4D21-B33E-73D2C93512AE}" srcOrd="0" destOrd="0" presId="urn:microsoft.com/office/officeart/2005/8/layout/vList2"/>
    <dgm:cxn modelId="{93D71CC4-6173-4AC3-939D-0BF98E780199}" srcId="{7DBE5A55-CC3F-479F-A04B-257D9E3A847F}" destId="{2AB3455E-8478-4F72-BC76-B2036DC1A91B}" srcOrd="1" destOrd="0" parTransId="{CE87FFEE-2F64-4008-A4C4-66B03B37AE91}" sibTransId="{15551439-42D4-49E8-9989-BAAB822A70F4}"/>
    <dgm:cxn modelId="{72516AC4-E1BD-4779-91E8-403CCE9685F0}" type="presOf" srcId="{38B4E764-CA0F-4489-B171-54CDD1859C70}" destId="{B363B8AD-4753-4AC5-AA4D-1C0ABA897981}" srcOrd="0" destOrd="0" presId="urn:microsoft.com/office/officeart/2005/8/layout/vList2"/>
    <dgm:cxn modelId="{3BE40CCB-8151-498E-98CA-A534E5861DE2}" type="presOf" srcId="{7DBE5A55-CC3F-479F-A04B-257D9E3A847F}" destId="{149497B0-B2EB-429B-8336-6E101B54D9CB}" srcOrd="0" destOrd="0" presId="urn:microsoft.com/office/officeart/2005/8/layout/vList2"/>
    <dgm:cxn modelId="{43B34CDC-397C-4A1C-83CA-F78554A5DBAC}" type="presOf" srcId="{63ABC170-919F-4950-8255-639F2B0FF7B1}" destId="{C2E69AA4-5872-4D21-B33E-73D2C93512AE}" srcOrd="0" destOrd="1" presId="urn:microsoft.com/office/officeart/2005/8/layout/vList2"/>
    <dgm:cxn modelId="{D3F71BE9-720F-4E5F-BFC5-89196A062257}" type="presOf" srcId="{B26C8579-DC55-4AC1-BFD2-B21F730632AA}" destId="{72601634-6753-4253-8E2C-5725A8245B37}" srcOrd="0" destOrd="0" presId="urn:microsoft.com/office/officeart/2005/8/layout/vList2"/>
    <dgm:cxn modelId="{FB7396F2-FC47-440F-89B2-BCE84BB9DF6E}" type="presOf" srcId="{63AD85B0-6321-48B3-BA91-8AD76617E5D0}" destId="{4A9B43A2-957F-4D68-9293-713673B0AF71}" srcOrd="0" destOrd="2" presId="urn:microsoft.com/office/officeart/2005/8/layout/vList2"/>
    <dgm:cxn modelId="{599299F2-A83F-49CE-8D64-4102E4EEF259}" srcId="{E30F6FD9-532F-40CA-AC17-074A6C54871F}" destId="{AC25624C-31C8-4B6E-9BDD-5C77C5B20DAF}" srcOrd="0" destOrd="0" parTransId="{0B0B5149-2DA3-42EE-AC18-27D3351EF26E}" sibTransId="{6C15E68A-4B01-4C69-B6B2-D2637895E54C}"/>
    <dgm:cxn modelId="{E3723EFC-704C-462C-B0FD-14D04C126A85}" srcId="{7DBE5A55-CC3F-479F-A04B-257D9E3A847F}" destId="{E30F6FD9-532F-40CA-AC17-074A6C54871F}" srcOrd="2" destOrd="0" parTransId="{9C8AF85D-31E2-47A3-BD7B-D1A2413BCA23}" sibTransId="{F947BF99-12DD-4460-9102-69EB7D25A727}"/>
    <dgm:cxn modelId="{7957BB49-5008-406F-8C14-1B6BCFFD358F}" type="presParOf" srcId="{149497B0-B2EB-429B-8336-6E101B54D9CB}" destId="{B363B8AD-4753-4AC5-AA4D-1C0ABA897981}" srcOrd="0" destOrd="0" presId="urn:microsoft.com/office/officeart/2005/8/layout/vList2"/>
    <dgm:cxn modelId="{9FE3DA12-E644-4BDE-82DA-A69529F63D07}" type="presParOf" srcId="{149497B0-B2EB-429B-8336-6E101B54D9CB}" destId="{72601634-6753-4253-8E2C-5725A8245B37}" srcOrd="1" destOrd="0" presId="urn:microsoft.com/office/officeart/2005/8/layout/vList2"/>
    <dgm:cxn modelId="{DEA505E3-5D22-43F6-847D-C61E32CC11D9}" type="presParOf" srcId="{149497B0-B2EB-429B-8336-6E101B54D9CB}" destId="{E3F9F02F-5860-4E65-9CDD-FBB02A69C8DD}" srcOrd="2" destOrd="0" presId="urn:microsoft.com/office/officeart/2005/8/layout/vList2"/>
    <dgm:cxn modelId="{553A7F85-918F-47D4-9835-A1146FA5429F}" type="presParOf" srcId="{149497B0-B2EB-429B-8336-6E101B54D9CB}" destId="{34B191EB-802D-4B9C-A2CB-D66BE9049D61}" srcOrd="3" destOrd="0" presId="urn:microsoft.com/office/officeart/2005/8/layout/vList2"/>
    <dgm:cxn modelId="{C1304A2F-627D-4EF8-AA99-76D5FD9DAA84}" type="presParOf" srcId="{149497B0-B2EB-429B-8336-6E101B54D9CB}" destId="{E720743A-EF67-41DB-8565-EF4F205DB700}" srcOrd="4" destOrd="0" presId="urn:microsoft.com/office/officeart/2005/8/layout/vList2"/>
    <dgm:cxn modelId="{9769DF1B-7666-43B7-B6DE-2F0E1C6F9DE4}" type="presParOf" srcId="{149497B0-B2EB-429B-8336-6E101B54D9CB}" destId="{C2E69AA4-5872-4D21-B33E-73D2C93512AE}" srcOrd="5" destOrd="0" presId="urn:microsoft.com/office/officeart/2005/8/layout/vList2"/>
    <dgm:cxn modelId="{9D8CDD61-4C1F-4D72-9FDC-356BE15B2C78}" type="presParOf" srcId="{149497B0-B2EB-429B-8336-6E101B54D9CB}" destId="{C014D431-C062-4B8E-82BC-16FD36CFFC41}" srcOrd="6" destOrd="0" presId="urn:microsoft.com/office/officeart/2005/8/layout/vList2"/>
    <dgm:cxn modelId="{AC34A3A2-F030-4F1C-8C45-4A52AA808DDA}" type="presParOf" srcId="{149497B0-B2EB-429B-8336-6E101B54D9CB}" destId="{4A9B43A2-957F-4D68-9293-713673B0AF71}" srcOrd="7"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FBAE3B4-D06B-469A-A5F2-1E5A00D12C6C}"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A881D8DF-8AB6-4443-82C4-594FA305A82E}">
      <dgm:prSet/>
      <dgm:spPr/>
      <dgm:t>
        <a:bodyPr/>
        <a:lstStyle/>
        <a:p>
          <a:r>
            <a:rPr lang="en-US"/>
            <a:t>Check</a:t>
          </a:r>
        </a:p>
      </dgm:t>
    </dgm:pt>
    <dgm:pt modelId="{CB547931-9782-4002-861F-5EE0CD341777}" type="parTrans" cxnId="{9F0A7E40-5019-4FA5-A8C9-0F2B2623A126}">
      <dgm:prSet/>
      <dgm:spPr/>
      <dgm:t>
        <a:bodyPr/>
        <a:lstStyle/>
        <a:p>
          <a:endParaRPr lang="en-US"/>
        </a:p>
      </dgm:t>
    </dgm:pt>
    <dgm:pt modelId="{C1F1A1E4-F1A4-467E-ADF2-E5D53A30E83C}" type="sibTrans" cxnId="{9F0A7E40-5019-4FA5-A8C9-0F2B2623A126}">
      <dgm:prSet/>
      <dgm:spPr/>
      <dgm:t>
        <a:bodyPr/>
        <a:lstStyle/>
        <a:p>
          <a:endParaRPr lang="en-US"/>
        </a:p>
      </dgm:t>
    </dgm:pt>
    <dgm:pt modelId="{38DF7069-70CD-43FB-A2E0-30CC7AD4EF29}">
      <dgm:prSet/>
      <dgm:spPr/>
      <dgm:t>
        <a:bodyPr/>
        <a:lstStyle/>
        <a:p>
          <a:r>
            <a:rPr lang="en-US"/>
            <a:t>Check labs after initiation.</a:t>
          </a:r>
        </a:p>
      </dgm:t>
    </dgm:pt>
    <dgm:pt modelId="{BF9DBE1F-E65D-46FA-9F1B-26136BF7EE49}" type="parTrans" cxnId="{AA694C2D-6E2F-4DB4-B1E2-BB8AF703FBC3}">
      <dgm:prSet/>
      <dgm:spPr/>
      <dgm:t>
        <a:bodyPr/>
        <a:lstStyle/>
        <a:p>
          <a:endParaRPr lang="en-US"/>
        </a:p>
      </dgm:t>
    </dgm:pt>
    <dgm:pt modelId="{B7BC69E2-6E8F-41CA-981E-3494EC270972}" type="sibTrans" cxnId="{AA694C2D-6E2F-4DB4-B1E2-BB8AF703FBC3}">
      <dgm:prSet/>
      <dgm:spPr/>
      <dgm:t>
        <a:bodyPr/>
        <a:lstStyle/>
        <a:p>
          <a:endParaRPr lang="en-US"/>
        </a:p>
      </dgm:t>
    </dgm:pt>
    <dgm:pt modelId="{2E38B37A-E436-4E6C-8CF9-CB6CA951DB7A}">
      <dgm:prSet/>
      <dgm:spPr/>
      <dgm:t>
        <a:bodyPr/>
        <a:lstStyle/>
        <a:p>
          <a:r>
            <a:rPr lang="en-US"/>
            <a:t>If less than 25% SCr increase, continue and monitor.</a:t>
          </a:r>
        </a:p>
      </dgm:t>
    </dgm:pt>
    <dgm:pt modelId="{C98ECACD-5F31-45E5-BAEA-6CB991E8B15C}" type="parTrans" cxnId="{EE13667E-BBC9-4CDC-B75F-6FCB8694961E}">
      <dgm:prSet/>
      <dgm:spPr/>
      <dgm:t>
        <a:bodyPr/>
        <a:lstStyle/>
        <a:p>
          <a:endParaRPr lang="en-US"/>
        </a:p>
      </dgm:t>
    </dgm:pt>
    <dgm:pt modelId="{36C6CC1F-C630-4E0E-99B3-C552EA365D6E}" type="sibTrans" cxnId="{EE13667E-BBC9-4CDC-B75F-6FCB8694961E}">
      <dgm:prSet/>
      <dgm:spPr/>
      <dgm:t>
        <a:bodyPr/>
        <a:lstStyle/>
        <a:p>
          <a:endParaRPr lang="en-US"/>
        </a:p>
      </dgm:t>
    </dgm:pt>
    <dgm:pt modelId="{7CAB1970-E4BD-4E9D-8F65-D5295BB23850}">
      <dgm:prSet/>
      <dgm:spPr/>
      <dgm:t>
        <a:bodyPr/>
        <a:lstStyle/>
        <a:p>
          <a:r>
            <a:rPr lang="en-US"/>
            <a:t>If more than 25% SCr increase, stop ACEi and evaluate for RAS.</a:t>
          </a:r>
        </a:p>
      </dgm:t>
    </dgm:pt>
    <dgm:pt modelId="{222B25FF-917E-4AF7-96A5-E1D90C3ADF68}" type="parTrans" cxnId="{B76C4874-7B7B-4420-8585-26D0ADCB287B}">
      <dgm:prSet/>
      <dgm:spPr/>
      <dgm:t>
        <a:bodyPr/>
        <a:lstStyle/>
        <a:p>
          <a:endParaRPr lang="en-US"/>
        </a:p>
      </dgm:t>
    </dgm:pt>
    <dgm:pt modelId="{8B431FB4-61CE-4EB5-A0A6-1D4353FB3240}" type="sibTrans" cxnId="{B76C4874-7B7B-4420-8585-26D0ADCB287B}">
      <dgm:prSet/>
      <dgm:spPr/>
      <dgm:t>
        <a:bodyPr/>
        <a:lstStyle/>
        <a:p>
          <a:endParaRPr lang="en-US"/>
        </a:p>
      </dgm:t>
    </dgm:pt>
    <dgm:pt modelId="{88CB40F9-31A7-4DEA-9138-FF88A2751E81}">
      <dgm:prSet/>
      <dgm:spPr/>
      <dgm:t>
        <a:bodyPr/>
        <a:lstStyle/>
        <a:p>
          <a:r>
            <a:rPr lang="en-US"/>
            <a:t>Continue</a:t>
          </a:r>
        </a:p>
      </dgm:t>
    </dgm:pt>
    <dgm:pt modelId="{A8D7B362-418A-47AA-B059-2162F046E58A}" type="parTrans" cxnId="{31962C91-F842-42F5-BFA1-F5BA9B189C4D}">
      <dgm:prSet/>
      <dgm:spPr/>
      <dgm:t>
        <a:bodyPr/>
        <a:lstStyle/>
        <a:p>
          <a:endParaRPr lang="en-US"/>
        </a:p>
      </dgm:t>
    </dgm:pt>
    <dgm:pt modelId="{8DB22545-35E0-4E4C-9A87-A0EE88A1D397}" type="sibTrans" cxnId="{31962C91-F842-42F5-BFA1-F5BA9B189C4D}">
      <dgm:prSet/>
      <dgm:spPr/>
      <dgm:t>
        <a:bodyPr/>
        <a:lstStyle/>
        <a:p>
          <a:endParaRPr lang="en-US"/>
        </a:p>
      </dgm:t>
    </dgm:pt>
    <dgm:pt modelId="{1E9F3071-8A33-4DE6-BDB1-079971B153A6}">
      <dgm:prSet/>
      <dgm:spPr/>
      <dgm:t>
        <a:bodyPr/>
        <a:lstStyle/>
        <a:p>
          <a:r>
            <a:rPr lang="en-US"/>
            <a:t>Continue until contraindication arises, no absolute eGFR cutoff.</a:t>
          </a:r>
        </a:p>
      </dgm:t>
    </dgm:pt>
    <dgm:pt modelId="{2C9E14BC-994A-4C22-BF3E-B5263D73D1C2}" type="parTrans" cxnId="{7982E65E-4C65-4CCA-995D-4A91A6365ED2}">
      <dgm:prSet/>
      <dgm:spPr/>
      <dgm:t>
        <a:bodyPr/>
        <a:lstStyle/>
        <a:p>
          <a:endParaRPr lang="en-US"/>
        </a:p>
      </dgm:t>
    </dgm:pt>
    <dgm:pt modelId="{FEAA4AC7-2409-4A0B-A671-F9ADF70B1F1D}" type="sibTrans" cxnId="{7982E65E-4C65-4CCA-995D-4A91A6365ED2}">
      <dgm:prSet/>
      <dgm:spPr/>
      <dgm:t>
        <a:bodyPr/>
        <a:lstStyle/>
        <a:p>
          <a:endParaRPr lang="en-US"/>
        </a:p>
      </dgm:t>
    </dgm:pt>
    <dgm:pt modelId="{1D5EDCC0-35F6-4362-A9CA-BD018EA84858}">
      <dgm:prSet/>
      <dgm:spPr/>
      <dgm:t>
        <a:bodyPr/>
        <a:lstStyle/>
        <a:p>
          <a:r>
            <a:rPr lang="en-US"/>
            <a:t>Better</a:t>
          </a:r>
        </a:p>
      </dgm:t>
    </dgm:pt>
    <dgm:pt modelId="{C144DF2C-FCCA-4E40-A136-CB6ABDC80BA4}" type="parTrans" cxnId="{563916C2-2F4D-4816-921C-BEAAA9934886}">
      <dgm:prSet/>
      <dgm:spPr/>
      <dgm:t>
        <a:bodyPr/>
        <a:lstStyle/>
        <a:p>
          <a:endParaRPr lang="en-US"/>
        </a:p>
      </dgm:t>
    </dgm:pt>
    <dgm:pt modelId="{0B0FB656-A6E8-485D-8653-64DE8A4F7957}" type="sibTrans" cxnId="{563916C2-2F4D-4816-921C-BEAAA9934886}">
      <dgm:prSet/>
      <dgm:spPr/>
      <dgm:t>
        <a:bodyPr/>
        <a:lstStyle/>
        <a:p>
          <a:endParaRPr lang="en-US"/>
        </a:p>
      </dgm:t>
    </dgm:pt>
    <dgm:pt modelId="{3702DA71-8F34-498E-9E97-7309F2466340}">
      <dgm:prSet/>
      <dgm:spPr/>
      <dgm:t>
        <a:bodyPr/>
        <a:lstStyle/>
        <a:p>
          <a:r>
            <a:rPr lang="en-US"/>
            <a:t>Better proteinuria suppression with low Na diet and diuretics.</a:t>
          </a:r>
        </a:p>
      </dgm:t>
    </dgm:pt>
    <dgm:pt modelId="{2EA4CCFB-23F3-49F1-8925-8DE60F9D6FF6}" type="parTrans" cxnId="{8EA0284A-3719-4A84-B7CA-1901F2C57F52}">
      <dgm:prSet/>
      <dgm:spPr/>
      <dgm:t>
        <a:bodyPr/>
        <a:lstStyle/>
        <a:p>
          <a:endParaRPr lang="en-US"/>
        </a:p>
      </dgm:t>
    </dgm:pt>
    <dgm:pt modelId="{8A2FB46D-E56F-4418-9EE5-CAC09758DEA2}" type="sibTrans" cxnId="{8EA0284A-3719-4A84-B7CA-1901F2C57F52}">
      <dgm:prSet/>
      <dgm:spPr/>
      <dgm:t>
        <a:bodyPr/>
        <a:lstStyle/>
        <a:p>
          <a:endParaRPr lang="en-US"/>
        </a:p>
      </dgm:t>
    </dgm:pt>
    <dgm:pt modelId="{417BDB8C-D5C1-4C19-BB3B-D7B2BC3FC408}">
      <dgm:prSet/>
      <dgm:spPr/>
      <dgm:t>
        <a:bodyPr/>
        <a:lstStyle/>
        <a:p>
          <a:r>
            <a:rPr lang="en-US"/>
            <a:t>Avoid</a:t>
          </a:r>
        </a:p>
      </dgm:t>
    </dgm:pt>
    <dgm:pt modelId="{AC301CFB-C441-4044-BEDA-EA671524E2D4}" type="parTrans" cxnId="{07F66609-F315-4C44-A11E-C7ACA190F748}">
      <dgm:prSet/>
      <dgm:spPr/>
      <dgm:t>
        <a:bodyPr/>
        <a:lstStyle/>
        <a:p>
          <a:endParaRPr lang="en-US"/>
        </a:p>
      </dgm:t>
    </dgm:pt>
    <dgm:pt modelId="{82D1032D-B551-4884-B9E8-75D2590F2A44}" type="sibTrans" cxnId="{07F66609-F315-4C44-A11E-C7ACA190F748}">
      <dgm:prSet/>
      <dgm:spPr/>
      <dgm:t>
        <a:bodyPr/>
        <a:lstStyle/>
        <a:p>
          <a:endParaRPr lang="en-US"/>
        </a:p>
      </dgm:t>
    </dgm:pt>
    <dgm:pt modelId="{E5EB33F6-3226-4EF4-8DCB-181410480E28}">
      <dgm:prSet/>
      <dgm:spPr/>
      <dgm:t>
        <a:bodyPr/>
        <a:lstStyle/>
        <a:p>
          <a:r>
            <a:rPr lang="en-US"/>
            <a:t>Avoid volume depletion.</a:t>
          </a:r>
        </a:p>
      </dgm:t>
    </dgm:pt>
    <dgm:pt modelId="{65C65843-D750-4EEB-8C03-BCCAE9D74892}" type="parTrans" cxnId="{8AFA0821-0BB3-4364-AFA1-677CFE47D2E5}">
      <dgm:prSet/>
      <dgm:spPr/>
      <dgm:t>
        <a:bodyPr/>
        <a:lstStyle/>
        <a:p>
          <a:endParaRPr lang="en-US"/>
        </a:p>
      </dgm:t>
    </dgm:pt>
    <dgm:pt modelId="{4D1D4AD4-ACC1-4F6D-BB85-9B4515EC9128}" type="sibTrans" cxnId="{8AFA0821-0BB3-4364-AFA1-677CFE47D2E5}">
      <dgm:prSet/>
      <dgm:spPr/>
      <dgm:t>
        <a:bodyPr/>
        <a:lstStyle/>
        <a:p>
          <a:endParaRPr lang="en-US"/>
        </a:p>
      </dgm:t>
    </dgm:pt>
    <dgm:pt modelId="{FBE4D64A-AC10-497B-92EA-C5C0AF392490}" type="pres">
      <dgm:prSet presAssocID="{2FBAE3B4-D06B-469A-A5F2-1E5A00D12C6C}" presName="linear" presStyleCnt="0">
        <dgm:presLayoutVars>
          <dgm:animLvl val="lvl"/>
          <dgm:resizeHandles val="exact"/>
        </dgm:presLayoutVars>
      </dgm:prSet>
      <dgm:spPr/>
    </dgm:pt>
    <dgm:pt modelId="{B985A657-17AA-4D60-B2D4-364E69B39171}" type="pres">
      <dgm:prSet presAssocID="{A881D8DF-8AB6-4443-82C4-594FA305A82E}" presName="parentText" presStyleLbl="node1" presStyleIdx="0" presStyleCnt="4">
        <dgm:presLayoutVars>
          <dgm:chMax val="0"/>
          <dgm:bulletEnabled val="1"/>
        </dgm:presLayoutVars>
      </dgm:prSet>
      <dgm:spPr/>
    </dgm:pt>
    <dgm:pt modelId="{E4B9C6CB-0FBF-44DD-98D6-7BFF96DB4813}" type="pres">
      <dgm:prSet presAssocID="{A881D8DF-8AB6-4443-82C4-594FA305A82E}" presName="childText" presStyleLbl="revTx" presStyleIdx="0" presStyleCnt="4">
        <dgm:presLayoutVars>
          <dgm:bulletEnabled val="1"/>
        </dgm:presLayoutVars>
      </dgm:prSet>
      <dgm:spPr/>
    </dgm:pt>
    <dgm:pt modelId="{5652DE8F-FF54-4E90-B07B-5EBEBA301795}" type="pres">
      <dgm:prSet presAssocID="{88CB40F9-31A7-4DEA-9138-FF88A2751E81}" presName="parentText" presStyleLbl="node1" presStyleIdx="1" presStyleCnt="4">
        <dgm:presLayoutVars>
          <dgm:chMax val="0"/>
          <dgm:bulletEnabled val="1"/>
        </dgm:presLayoutVars>
      </dgm:prSet>
      <dgm:spPr/>
    </dgm:pt>
    <dgm:pt modelId="{057E8AF5-BC09-4ECF-AE87-439154E0BCBE}" type="pres">
      <dgm:prSet presAssocID="{88CB40F9-31A7-4DEA-9138-FF88A2751E81}" presName="childText" presStyleLbl="revTx" presStyleIdx="1" presStyleCnt="4">
        <dgm:presLayoutVars>
          <dgm:bulletEnabled val="1"/>
        </dgm:presLayoutVars>
      </dgm:prSet>
      <dgm:spPr/>
    </dgm:pt>
    <dgm:pt modelId="{53869BE8-3833-4947-894B-BC6761C92816}" type="pres">
      <dgm:prSet presAssocID="{1D5EDCC0-35F6-4362-A9CA-BD018EA84858}" presName="parentText" presStyleLbl="node1" presStyleIdx="2" presStyleCnt="4">
        <dgm:presLayoutVars>
          <dgm:chMax val="0"/>
          <dgm:bulletEnabled val="1"/>
        </dgm:presLayoutVars>
      </dgm:prSet>
      <dgm:spPr/>
    </dgm:pt>
    <dgm:pt modelId="{91B39ED0-5FEF-45BE-BD54-D1C6EEF5637C}" type="pres">
      <dgm:prSet presAssocID="{1D5EDCC0-35F6-4362-A9CA-BD018EA84858}" presName="childText" presStyleLbl="revTx" presStyleIdx="2" presStyleCnt="4">
        <dgm:presLayoutVars>
          <dgm:bulletEnabled val="1"/>
        </dgm:presLayoutVars>
      </dgm:prSet>
      <dgm:spPr/>
    </dgm:pt>
    <dgm:pt modelId="{86ABC355-0DCE-4301-B50B-C7AEE8FC515F}" type="pres">
      <dgm:prSet presAssocID="{417BDB8C-D5C1-4C19-BB3B-D7B2BC3FC408}" presName="parentText" presStyleLbl="node1" presStyleIdx="3" presStyleCnt="4">
        <dgm:presLayoutVars>
          <dgm:chMax val="0"/>
          <dgm:bulletEnabled val="1"/>
        </dgm:presLayoutVars>
      </dgm:prSet>
      <dgm:spPr/>
    </dgm:pt>
    <dgm:pt modelId="{A1DC1297-0674-4D5A-A376-14449E85CE28}" type="pres">
      <dgm:prSet presAssocID="{417BDB8C-D5C1-4C19-BB3B-D7B2BC3FC408}" presName="childText" presStyleLbl="revTx" presStyleIdx="3" presStyleCnt="4">
        <dgm:presLayoutVars>
          <dgm:bulletEnabled val="1"/>
        </dgm:presLayoutVars>
      </dgm:prSet>
      <dgm:spPr/>
    </dgm:pt>
  </dgm:ptLst>
  <dgm:cxnLst>
    <dgm:cxn modelId="{07F66609-F315-4C44-A11E-C7ACA190F748}" srcId="{2FBAE3B4-D06B-469A-A5F2-1E5A00D12C6C}" destId="{417BDB8C-D5C1-4C19-BB3B-D7B2BC3FC408}" srcOrd="3" destOrd="0" parTransId="{AC301CFB-C441-4044-BEDA-EA671524E2D4}" sibTransId="{82D1032D-B551-4884-B9E8-75D2590F2A44}"/>
    <dgm:cxn modelId="{8AFA0821-0BB3-4364-AFA1-677CFE47D2E5}" srcId="{417BDB8C-D5C1-4C19-BB3B-D7B2BC3FC408}" destId="{E5EB33F6-3226-4EF4-8DCB-181410480E28}" srcOrd="0" destOrd="0" parTransId="{65C65843-D750-4EEB-8C03-BCCAE9D74892}" sibTransId="{4D1D4AD4-ACC1-4F6D-BB85-9B4515EC9128}"/>
    <dgm:cxn modelId="{B3C80C23-554E-4D29-954F-4DDDE26501A5}" type="presOf" srcId="{417BDB8C-D5C1-4C19-BB3B-D7B2BC3FC408}" destId="{86ABC355-0DCE-4301-B50B-C7AEE8FC515F}" srcOrd="0" destOrd="0" presId="urn:microsoft.com/office/officeart/2005/8/layout/vList2"/>
    <dgm:cxn modelId="{AA694C2D-6E2F-4DB4-B1E2-BB8AF703FBC3}" srcId="{A881D8DF-8AB6-4443-82C4-594FA305A82E}" destId="{38DF7069-70CD-43FB-A2E0-30CC7AD4EF29}" srcOrd="0" destOrd="0" parTransId="{BF9DBE1F-E65D-46FA-9F1B-26136BF7EE49}" sibTransId="{B7BC69E2-6E8F-41CA-981E-3494EC270972}"/>
    <dgm:cxn modelId="{CF6FE633-7D77-41DC-8E1C-2B7AC0E8133C}" type="presOf" srcId="{2FBAE3B4-D06B-469A-A5F2-1E5A00D12C6C}" destId="{FBE4D64A-AC10-497B-92EA-C5C0AF392490}" srcOrd="0" destOrd="0" presId="urn:microsoft.com/office/officeart/2005/8/layout/vList2"/>
    <dgm:cxn modelId="{3ED47E3E-C97F-4515-AD18-68667961AD3D}" type="presOf" srcId="{88CB40F9-31A7-4DEA-9138-FF88A2751E81}" destId="{5652DE8F-FF54-4E90-B07B-5EBEBA301795}" srcOrd="0" destOrd="0" presId="urn:microsoft.com/office/officeart/2005/8/layout/vList2"/>
    <dgm:cxn modelId="{167E0A3F-FEF2-4E0F-BDDB-D5A721ED2A9F}" type="presOf" srcId="{7CAB1970-E4BD-4E9D-8F65-D5295BB23850}" destId="{E4B9C6CB-0FBF-44DD-98D6-7BFF96DB4813}" srcOrd="0" destOrd="2" presId="urn:microsoft.com/office/officeart/2005/8/layout/vList2"/>
    <dgm:cxn modelId="{9F0A7E40-5019-4FA5-A8C9-0F2B2623A126}" srcId="{2FBAE3B4-D06B-469A-A5F2-1E5A00D12C6C}" destId="{A881D8DF-8AB6-4443-82C4-594FA305A82E}" srcOrd="0" destOrd="0" parTransId="{CB547931-9782-4002-861F-5EE0CD341777}" sibTransId="{C1F1A1E4-F1A4-467E-ADF2-E5D53A30E83C}"/>
    <dgm:cxn modelId="{7982E65E-4C65-4CCA-995D-4A91A6365ED2}" srcId="{88CB40F9-31A7-4DEA-9138-FF88A2751E81}" destId="{1E9F3071-8A33-4DE6-BDB1-079971B153A6}" srcOrd="0" destOrd="0" parTransId="{2C9E14BC-994A-4C22-BF3E-B5263D73D1C2}" sibTransId="{FEAA4AC7-2409-4A0B-A671-F9ADF70B1F1D}"/>
    <dgm:cxn modelId="{42A4C460-8341-4693-8F7F-07AD23894C31}" type="presOf" srcId="{3702DA71-8F34-498E-9E97-7309F2466340}" destId="{91B39ED0-5FEF-45BE-BD54-D1C6EEF5637C}" srcOrd="0" destOrd="0" presId="urn:microsoft.com/office/officeart/2005/8/layout/vList2"/>
    <dgm:cxn modelId="{8EA0284A-3719-4A84-B7CA-1901F2C57F52}" srcId="{1D5EDCC0-35F6-4362-A9CA-BD018EA84858}" destId="{3702DA71-8F34-498E-9E97-7309F2466340}" srcOrd="0" destOrd="0" parTransId="{2EA4CCFB-23F3-49F1-8925-8DE60F9D6FF6}" sibTransId="{8A2FB46D-E56F-4418-9EE5-CAC09758DEA2}"/>
    <dgm:cxn modelId="{76ECC04E-FE06-4284-8A7A-6D469BD2D9B9}" type="presOf" srcId="{1E9F3071-8A33-4DE6-BDB1-079971B153A6}" destId="{057E8AF5-BC09-4ECF-AE87-439154E0BCBE}" srcOrd="0" destOrd="0" presId="urn:microsoft.com/office/officeart/2005/8/layout/vList2"/>
    <dgm:cxn modelId="{B76C4874-7B7B-4420-8585-26D0ADCB287B}" srcId="{38DF7069-70CD-43FB-A2E0-30CC7AD4EF29}" destId="{7CAB1970-E4BD-4E9D-8F65-D5295BB23850}" srcOrd="1" destOrd="0" parTransId="{222B25FF-917E-4AF7-96A5-E1D90C3ADF68}" sibTransId="{8B431FB4-61CE-4EB5-A0A6-1D4353FB3240}"/>
    <dgm:cxn modelId="{EE13667E-BBC9-4CDC-B75F-6FCB8694961E}" srcId="{38DF7069-70CD-43FB-A2E0-30CC7AD4EF29}" destId="{2E38B37A-E436-4E6C-8CF9-CB6CA951DB7A}" srcOrd="0" destOrd="0" parTransId="{C98ECACD-5F31-45E5-BAEA-6CB991E8B15C}" sibTransId="{36C6CC1F-C630-4E0E-99B3-C552EA365D6E}"/>
    <dgm:cxn modelId="{11A81380-DD1E-418D-A20C-4A5A0A0B8A16}" type="presOf" srcId="{1D5EDCC0-35F6-4362-A9CA-BD018EA84858}" destId="{53869BE8-3833-4947-894B-BC6761C92816}" srcOrd="0" destOrd="0" presId="urn:microsoft.com/office/officeart/2005/8/layout/vList2"/>
    <dgm:cxn modelId="{31962C91-F842-42F5-BFA1-F5BA9B189C4D}" srcId="{2FBAE3B4-D06B-469A-A5F2-1E5A00D12C6C}" destId="{88CB40F9-31A7-4DEA-9138-FF88A2751E81}" srcOrd="1" destOrd="0" parTransId="{A8D7B362-418A-47AA-B059-2162F046E58A}" sibTransId="{8DB22545-35E0-4E4C-9A87-A0EE88A1D397}"/>
    <dgm:cxn modelId="{E796169B-F46B-46CE-97FA-00ECB34D413A}" type="presOf" srcId="{A881D8DF-8AB6-4443-82C4-594FA305A82E}" destId="{B985A657-17AA-4D60-B2D4-364E69B39171}" srcOrd="0" destOrd="0" presId="urn:microsoft.com/office/officeart/2005/8/layout/vList2"/>
    <dgm:cxn modelId="{B80D57A0-E64B-475A-AE32-AFB227F3925B}" type="presOf" srcId="{2E38B37A-E436-4E6C-8CF9-CB6CA951DB7A}" destId="{E4B9C6CB-0FBF-44DD-98D6-7BFF96DB4813}" srcOrd="0" destOrd="1" presId="urn:microsoft.com/office/officeart/2005/8/layout/vList2"/>
    <dgm:cxn modelId="{4A8F92BE-7C1C-4191-80AE-9969467E67A0}" type="presOf" srcId="{38DF7069-70CD-43FB-A2E0-30CC7AD4EF29}" destId="{E4B9C6CB-0FBF-44DD-98D6-7BFF96DB4813}" srcOrd="0" destOrd="0" presId="urn:microsoft.com/office/officeart/2005/8/layout/vList2"/>
    <dgm:cxn modelId="{563916C2-2F4D-4816-921C-BEAAA9934886}" srcId="{2FBAE3B4-D06B-469A-A5F2-1E5A00D12C6C}" destId="{1D5EDCC0-35F6-4362-A9CA-BD018EA84858}" srcOrd="2" destOrd="0" parTransId="{C144DF2C-FCCA-4E40-A136-CB6ABDC80BA4}" sibTransId="{0B0FB656-A6E8-485D-8653-64DE8A4F7957}"/>
    <dgm:cxn modelId="{212B3EF5-B203-49C3-8E38-3B78E22690A5}" type="presOf" srcId="{E5EB33F6-3226-4EF4-8DCB-181410480E28}" destId="{A1DC1297-0674-4D5A-A376-14449E85CE28}" srcOrd="0" destOrd="0" presId="urn:microsoft.com/office/officeart/2005/8/layout/vList2"/>
    <dgm:cxn modelId="{291AA2F8-E136-4A58-9D25-8C6627042401}" type="presParOf" srcId="{FBE4D64A-AC10-497B-92EA-C5C0AF392490}" destId="{B985A657-17AA-4D60-B2D4-364E69B39171}" srcOrd="0" destOrd="0" presId="urn:microsoft.com/office/officeart/2005/8/layout/vList2"/>
    <dgm:cxn modelId="{B79BA214-F0EB-4C49-87AA-B3970D4BA62B}" type="presParOf" srcId="{FBE4D64A-AC10-497B-92EA-C5C0AF392490}" destId="{E4B9C6CB-0FBF-44DD-98D6-7BFF96DB4813}" srcOrd="1" destOrd="0" presId="urn:microsoft.com/office/officeart/2005/8/layout/vList2"/>
    <dgm:cxn modelId="{AEB35224-EEB9-488B-9EC2-D8C362B6A5E2}" type="presParOf" srcId="{FBE4D64A-AC10-497B-92EA-C5C0AF392490}" destId="{5652DE8F-FF54-4E90-B07B-5EBEBA301795}" srcOrd="2" destOrd="0" presId="urn:microsoft.com/office/officeart/2005/8/layout/vList2"/>
    <dgm:cxn modelId="{73F76F44-5A06-498A-B839-598AE2D7BFF5}" type="presParOf" srcId="{FBE4D64A-AC10-497B-92EA-C5C0AF392490}" destId="{057E8AF5-BC09-4ECF-AE87-439154E0BCBE}" srcOrd="3" destOrd="0" presId="urn:microsoft.com/office/officeart/2005/8/layout/vList2"/>
    <dgm:cxn modelId="{BBDA9A23-6812-40A9-94B2-88EE7EC934AD}" type="presParOf" srcId="{FBE4D64A-AC10-497B-92EA-C5C0AF392490}" destId="{53869BE8-3833-4947-894B-BC6761C92816}" srcOrd="4" destOrd="0" presId="urn:microsoft.com/office/officeart/2005/8/layout/vList2"/>
    <dgm:cxn modelId="{7954A8EE-0719-4C0B-8E09-4D2D9B61B72D}" type="presParOf" srcId="{FBE4D64A-AC10-497B-92EA-C5C0AF392490}" destId="{91B39ED0-5FEF-45BE-BD54-D1C6EEF5637C}" srcOrd="5" destOrd="0" presId="urn:microsoft.com/office/officeart/2005/8/layout/vList2"/>
    <dgm:cxn modelId="{DB771FBA-DCB7-4564-966F-CC9A0AAE7C4F}" type="presParOf" srcId="{FBE4D64A-AC10-497B-92EA-C5C0AF392490}" destId="{86ABC355-0DCE-4301-B50B-C7AEE8FC515F}" srcOrd="6" destOrd="0" presId="urn:microsoft.com/office/officeart/2005/8/layout/vList2"/>
    <dgm:cxn modelId="{448708D1-4B4A-4275-B544-2840475F1372}" type="presParOf" srcId="{FBE4D64A-AC10-497B-92EA-C5C0AF392490}" destId="{A1DC1297-0674-4D5A-A376-14449E85CE28}" srcOrd="7"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9144D47D-98FE-42A0-9821-C4EE513E45CC}"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06154870-0379-4D8B-92DB-890ACF11BC80}">
      <dgm:prSet/>
      <dgm:spPr/>
      <dgm:t>
        <a:bodyPr/>
        <a:lstStyle/>
        <a:p>
          <a:r>
            <a:rPr lang="en-US"/>
            <a:t>NSAID avoidance</a:t>
          </a:r>
        </a:p>
      </dgm:t>
    </dgm:pt>
    <dgm:pt modelId="{7A4C0590-BF85-4CE3-AF86-37569C6C0CE0}" type="parTrans" cxnId="{235E830C-094C-49A6-B2AC-4CFA88DA3627}">
      <dgm:prSet/>
      <dgm:spPr/>
      <dgm:t>
        <a:bodyPr/>
        <a:lstStyle/>
        <a:p>
          <a:endParaRPr lang="en-US"/>
        </a:p>
      </dgm:t>
    </dgm:pt>
    <dgm:pt modelId="{C1501305-F50D-444E-81C3-236A8E133F8E}" type="sibTrans" cxnId="{235E830C-094C-49A6-B2AC-4CFA88DA3627}">
      <dgm:prSet/>
      <dgm:spPr/>
      <dgm:t>
        <a:bodyPr/>
        <a:lstStyle/>
        <a:p>
          <a:endParaRPr lang="en-US"/>
        </a:p>
      </dgm:t>
    </dgm:pt>
    <dgm:pt modelId="{3DD45D2D-6534-4A67-B5AB-F96463932D12}">
      <dgm:prSet/>
      <dgm:spPr/>
      <dgm:t>
        <a:bodyPr/>
        <a:lstStyle/>
        <a:p>
          <a:r>
            <a:rPr lang="en-US"/>
            <a:t>Limit sodium intake to &lt;90 mmol (2 gm  sodium; or 5 gm sodium chloride or salt) per  day.</a:t>
          </a:r>
        </a:p>
      </dgm:t>
    </dgm:pt>
    <dgm:pt modelId="{5634A4F7-923D-4DBD-A9A5-02321EF16558}" type="parTrans" cxnId="{CE477EBE-8B26-4BC9-9A24-B45A5156A65A}">
      <dgm:prSet/>
      <dgm:spPr/>
      <dgm:t>
        <a:bodyPr/>
        <a:lstStyle/>
        <a:p>
          <a:endParaRPr lang="en-US"/>
        </a:p>
      </dgm:t>
    </dgm:pt>
    <dgm:pt modelId="{154FBFE8-98E8-4438-8DF2-B4F8AADAB617}" type="sibTrans" cxnId="{CE477EBE-8B26-4BC9-9A24-B45A5156A65A}">
      <dgm:prSet/>
      <dgm:spPr/>
      <dgm:t>
        <a:bodyPr/>
        <a:lstStyle/>
        <a:p>
          <a:endParaRPr lang="en-US"/>
        </a:p>
      </dgm:t>
    </dgm:pt>
    <dgm:pt modelId="{7DC3B3CB-A68D-4EE8-BC8B-D6767964C75F}">
      <dgm:prSet/>
      <dgm:spPr/>
      <dgm:t>
        <a:bodyPr/>
        <a:lstStyle/>
        <a:p>
          <a:r>
            <a:rPr lang="en-US"/>
            <a:t>CVD management: lipids, ASA (secondary  prevention), etc.</a:t>
          </a:r>
        </a:p>
      </dgm:t>
    </dgm:pt>
    <dgm:pt modelId="{1075F0E9-C23A-47E3-9FEA-C33A76ECBE58}" type="parTrans" cxnId="{0445DC55-1BD0-4733-B062-2B09113DA79E}">
      <dgm:prSet/>
      <dgm:spPr/>
      <dgm:t>
        <a:bodyPr/>
        <a:lstStyle/>
        <a:p>
          <a:endParaRPr lang="en-US"/>
        </a:p>
      </dgm:t>
    </dgm:pt>
    <dgm:pt modelId="{E8E637A6-5C79-4111-AE91-3D213DAD27D7}" type="sibTrans" cxnId="{0445DC55-1BD0-4733-B062-2B09113DA79E}">
      <dgm:prSet/>
      <dgm:spPr/>
      <dgm:t>
        <a:bodyPr/>
        <a:lstStyle/>
        <a:p>
          <a:endParaRPr lang="en-US"/>
        </a:p>
      </dgm:t>
    </dgm:pt>
    <dgm:pt modelId="{C4EAC99C-7951-455D-9CE3-C6ECB8FA2F01}" type="pres">
      <dgm:prSet presAssocID="{9144D47D-98FE-42A0-9821-C4EE513E45CC}" presName="linear" presStyleCnt="0">
        <dgm:presLayoutVars>
          <dgm:animLvl val="lvl"/>
          <dgm:resizeHandles val="exact"/>
        </dgm:presLayoutVars>
      </dgm:prSet>
      <dgm:spPr/>
    </dgm:pt>
    <dgm:pt modelId="{AC431A57-1958-4D55-A78C-42729FDD0316}" type="pres">
      <dgm:prSet presAssocID="{06154870-0379-4D8B-92DB-890ACF11BC80}" presName="parentText" presStyleLbl="node1" presStyleIdx="0" presStyleCnt="3">
        <dgm:presLayoutVars>
          <dgm:chMax val="0"/>
          <dgm:bulletEnabled val="1"/>
        </dgm:presLayoutVars>
      </dgm:prSet>
      <dgm:spPr/>
    </dgm:pt>
    <dgm:pt modelId="{2EA8CDC2-4560-4504-BEDB-9162CE2D67B8}" type="pres">
      <dgm:prSet presAssocID="{C1501305-F50D-444E-81C3-236A8E133F8E}" presName="spacer" presStyleCnt="0"/>
      <dgm:spPr/>
    </dgm:pt>
    <dgm:pt modelId="{A887B9DC-0A90-413D-BAAE-800F2523DC5D}" type="pres">
      <dgm:prSet presAssocID="{3DD45D2D-6534-4A67-B5AB-F96463932D12}" presName="parentText" presStyleLbl="node1" presStyleIdx="1" presStyleCnt="3">
        <dgm:presLayoutVars>
          <dgm:chMax val="0"/>
          <dgm:bulletEnabled val="1"/>
        </dgm:presLayoutVars>
      </dgm:prSet>
      <dgm:spPr/>
    </dgm:pt>
    <dgm:pt modelId="{1062A012-834B-47CE-826D-EACB6C8F0DD6}" type="pres">
      <dgm:prSet presAssocID="{154FBFE8-98E8-4438-8DF2-B4F8AADAB617}" presName="spacer" presStyleCnt="0"/>
      <dgm:spPr/>
    </dgm:pt>
    <dgm:pt modelId="{5614BD58-4949-4614-A7C1-B651D360E995}" type="pres">
      <dgm:prSet presAssocID="{7DC3B3CB-A68D-4EE8-BC8B-D6767964C75F}" presName="parentText" presStyleLbl="node1" presStyleIdx="2" presStyleCnt="3">
        <dgm:presLayoutVars>
          <dgm:chMax val="0"/>
          <dgm:bulletEnabled val="1"/>
        </dgm:presLayoutVars>
      </dgm:prSet>
      <dgm:spPr/>
    </dgm:pt>
  </dgm:ptLst>
  <dgm:cxnLst>
    <dgm:cxn modelId="{235E830C-094C-49A6-B2AC-4CFA88DA3627}" srcId="{9144D47D-98FE-42A0-9821-C4EE513E45CC}" destId="{06154870-0379-4D8B-92DB-890ACF11BC80}" srcOrd="0" destOrd="0" parTransId="{7A4C0590-BF85-4CE3-AF86-37569C6C0CE0}" sibTransId="{C1501305-F50D-444E-81C3-236A8E133F8E}"/>
    <dgm:cxn modelId="{95B53114-D019-4DD9-B761-DDE1D0A9E416}" type="presOf" srcId="{9144D47D-98FE-42A0-9821-C4EE513E45CC}" destId="{C4EAC99C-7951-455D-9CE3-C6ECB8FA2F01}" srcOrd="0" destOrd="0" presId="urn:microsoft.com/office/officeart/2005/8/layout/vList2"/>
    <dgm:cxn modelId="{0445DC55-1BD0-4733-B062-2B09113DA79E}" srcId="{9144D47D-98FE-42A0-9821-C4EE513E45CC}" destId="{7DC3B3CB-A68D-4EE8-BC8B-D6767964C75F}" srcOrd="2" destOrd="0" parTransId="{1075F0E9-C23A-47E3-9FEA-C33A76ECBE58}" sibTransId="{E8E637A6-5C79-4111-AE91-3D213DAD27D7}"/>
    <dgm:cxn modelId="{FD551F93-D389-4E83-8A54-F45CBE762842}" type="presOf" srcId="{3DD45D2D-6534-4A67-B5AB-F96463932D12}" destId="{A887B9DC-0A90-413D-BAAE-800F2523DC5D}" srcOrd="0" destOrd="0" presId="urn:microsoft.com/office/officeart/2005/8/layout/vList2"/>
    <dgm:cxn modelId="{C68C5CB9-096B-4550-988F-5F285BFF8CCF}" type="presOf" srcId="{7DC3B3CB-A68D-4EE8-BC8B-D6767964C75F}" destId="{5614BD58-4949-4614-A7C1-B651D360E995}" srcOrd="0" destOrd="0" presId="urn:microsoft.com/office/officeart/2005/8/layout/vList2"/>
    <dgm:cxn modelId="{CE477EBE-8B26-4BC9-9A24-B45A5156A65A}" srcId="{9144D47D-98FE-42A0-9821-C4EE513E45CC}" destId="{3DD45D2D-6534-4A67-B5AB-F96463932D12}" srcOrd="1" destOrd="0" parTransId="{5634A4F7-923D-4DBD-A9A5-02321EF16558}" sibTransId="{154FBFE8-98E8-4438-8DF2-B4F8AADAB617}"/>
    <dgm:cxn modelId="{81D513F7-0F51-419F-A212-FB1B0A0D7A41}" type="presOf" srcId="{06154870-0379-4D8B-92DB-890ACF11BC80}" destId="{AC431A57-1958-4D55-A78C-42729FDD0316}" srcOrd="0" destOrd="0" presId="urn:microsoft.com/office/officeart/2005/8/layout/vList2"/>
    <dgm:cxn modelId="{CE85B101-80D2-4981-9B67-C8C562796522}" type="presParOf" srcId="{C4EAC99C-7951-455D-9CE3-C6ECB8FA2F01}" destId="{AC431A57-1958-4D55-A78C-42729FDD0316}" srcOrd="0" destOrd="0" presId="urn:microsoft.com/office/officeart/2005/8/layout/vList2"/>
    <dgm:cxn modelId="{F4BFD464-EB03-4348-B046-CA226462BD8B}" type="presParOf" srcId="{C4EAC99C-7951-455D-9CE3-C6ECB8FA2F01}" destId="{2EA8CDC2-4560-4504-BEDB-9162CE2D67B8}" srcOrd="1" destOrd="0" presId="urn:microsoft.com/office/officeart/2005/8/layout/vList2"/>
    <dgm:cxn modelId="{649B5739-6FF8-4727-85F1-6EF7CC08119B}" type="presParOf" srcId="{C4EAC99C-7951-455D-9CE3-C6ECB8FA2F01}" destId="{A887B9DC-0A90-413D-BAAE-800F2523DC5D}" srcOrd="2" destOrd="0" presId="urn:microsoft.com/office/officeart/2005/8/layout/vList2"/>
    <dgm:cxn modelId="{6FBA9221-BFF6-4230-A141-74FA9364EDAB}" type="presParOf" srcId="{C4EAC99C-7951-455D-9CE3-C6ECB8FA2F01}" destId="{1062A012-834B-47CE-826D-EACB6C8F0DD6}" srcOrd="3" destOrd="0" presId="urn:microsoft.com/office/officeart/2005/8/layout/vList2"/>
    <dgm:cxn modelId="{F05DDB6C-6162-4138-834B-01CF7341E052}" type="presParOf" srcId="{C4EAC99C-7951-455D-9CE3-C6ECB8FA2F01}" destId="{5614BD58-4949-4614-A7C1-B651D360E995}"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4D3F4EBD-71E8-40E1-BE50-78DF05FD6E80}" type="doc">
      <dgm:prSet loTypeId="urn:microsoft.com/office/officeart/2005/8/layout/vList2" loCatId="list" qsTypeId="urn:microsoft.com/office/officeart/2005/8/quickstyle/simple1" qsCatId="simple" csTypeId="urn:microsoft.com/office/officeart/2005/8/colors/accent3_2" csCatId="accent3"/>
      <dgm:spPr/>
      <dgm:t>
        <a:bodyPr/>
        <a:lstStyle/>
        <a:p>
          <a:endParaRPr lang="en-US"/>
        </a:p>
      </dgm:t>
    </dgm:pt>
    <dgm:pt modelId="{57CBCE0F-F451-4E3E-9A6D-B833E48B7794}">
      <dgm:prSet/>
      <dgm:spPr/>
      <dgm:t>
        <a:bodyPr/>
        <a:lstStyle/>
        <a:p>
          <a:r>
            <a:rPr lang="en-US"/>
            <a:t>Anemia</a:t>
          </a:r>
        </a:p>
      </dgm:t>
    </dgm:pt>
    <dgm:pt modelId="{AEB3C0C3-323C-417D-88C8-0729562E8C4E}" type="parTrans" cxnId="{C2A8E301-204E-42C3-B89A-F46C9193C435}">
      <dgm:prSet/>
      <dgm:spPr/>
      <dgm:t>
        <a:bodyPr/>
        <a:lstStyle/>
        <a:p>
          <a:endParaRPr lang="en-US"/>
        </a:p>
      </dgm:t>
    </dgm:pt>
    <dgm:pt modelId="{DABBB960-4C46-4A62-B031-8B80380330BC}" type="sibTrans" cxnId="{C2A8E301-204E-42C3-B89A-F46C9193C435}">
      <dgm:prSet/>
      <dgm:spPr/>
      <dgm:t>
        <a:bodyPr/>
        <a:lstStyle/>
        <a:p>
          <a:endParaRPr lang="en-US"/>
        </a:p>
      </dgm:t>
    </dgm:pt>
    <dgm:pt modelId="{F00DEF32-206D-48D6-89B7-D884211E6065}">
      <dgm:prSet/>
      <dgm:spPr/>
      <dgm:t>
        <a:bodyPr/>
        <a:lstStyle/>
        <a:p>
          <a:r>
            <a:rPr lang="en-US"/>
            <a:t>Initiate iron therapy if TSAT ≤ 30% and ferritin ≤ 500 ng/mL (IV iron for dialysis, Oral for non-dialysis CKD)</a:t>
          </a:r>
        </a:p>
      </dgm:t>
    </dgm:pt>
    <dgm:pt modelId="{E2144BCC-E9A5-49F1-94EB-8BBB036EFD54}" type="parTrans" cxnId="{0AAF2345-CA7B-43F9-9B0C-9D8CF36B6E05}">
      <dgm:prSet/>
      <dgm:spPr/>
      <dgm:t>
        <a:bodyPr/>
        <a:lstStyle/>
        <a:p>
          <a:endParaRPr lang="en-US"/>
        </a:p>
      </dgm:t>
    </dgm:pt>
    <dgm:pt modelId="{6B648F24-A733-4D37-A64D-D2AE85F5B6BA}" type="sibTrans" cxnId="{0AAF2345-CA7B-43F9-9B0C-9D8CF36B6E05}">
      <dgm:prSet/>
      <dgm:spPr/>
      <dgm:t>
        <a:bodyPr/>
        <a:lstStyle/>
        <a:p>
          <a:endParaRPr lang="en-US"/>
        </a:p>
      </dgm:t>
    </dgm:pt>
    <dgm:pt modelId="{A463AB29-EC73-4F0A-AD75-FA38037DEC07}">
      <dgm:prSet/>
      <dgm:spPr/>
      <dgm:t>
        <a:bodyPr/>
        <a:lstStyle/>
        <a:p>
          <a:r>
            <a:rPr lang="en-US"/>
            <a:t>Individualize erythropoiesis stimulating agent (ESA) therapy: Start ESA if Hb &lt;10 g/dl, and maintain Hb &lt;11.5 g/dl. Ensure adequate Fe stores.</a:t>
          </a:r>
        </a:p>
      </dgm:t>
    </dgm:pt>
    <dgm:pt modelId="{9EF86219-419D-4EBC-9611-08B3E76E0E4E}" type="parTrans" cxnId="{49DE3499-E294-49A7-875D-6928EFBCE3AF}">
      <dgm:prSet/>
      <dgm:spPr/>
      <dgm:t>
        <a:bodyPr/>
        <a:lstStyle/>
        <a:p>
          <a:endParaRPr lang="en-US"/>
        </a:p>
      </dgm:t>
    </dgm:pt>
    <dgm:pt modelId="{1B77790C-9598-48D2-A95F-AB8BCB63FCA3}" type="sibTrans" cxnId="{49DE3499-E294-49A7-875D-6928EFBCE3AF}">
      <dgm:prSet/>
      <dgm:spPr/>
      <dgm:t>
        <a:bodyPr/>
        <a:lstStyle/>
        <a:p>
          <a:endParaRPr lang="en-US"/>
        </a:p>
      </dgm:t>
    </dgm:pt>
    <dgm:pt modelId="{02CD0BD1-EE49-4F85-B10D-0A2412DD5E68}">
      <dgm:prSet/>
      <dgm:spPr/>
      <dgm:t>
        <a:bodyPr/>
        <a:lstStyle/>
        <a:p>
          <a:r>
            <a:rPr lang="en-US"/>
            <a:t>Appropriate iron supplementation is needed for ESA to be effective</a:t>
          </a:r>
        </a:p>
      </dgm:t>
    </dgm:pt>
    <dgm:pt modelId="{DC0E06F6-CF95-42B8-B981-38091B647F16}" type="parTrans" cxnId="{FBEBA410-E4DC-4AC6-B9B7-A7607E24E2ED}">
      <dgm:prSet/>
      <dgm:spPr/>
      <dgm:t>
        <a:bodyPr/>
        <a:lstStyle/>
        <a:p>
          <a:endParaRPr lang="en-US"/>
        </a:p>
      </dgm:t>
    </dgm:pt>
    <dgm:pt modelId="{9F5F4F44-5808-42B6-864B-A33A52A4F156}" type="sibTrans" cxnId="{FBEBA410-E4DC-4AC6-B9B7-A7607E24E2ED}">
      <dgm:prSet/>
      <dgm:spPr/>
      <dgm:t>
        <a:bodyPr/>
        <a:lstStyle/>
        <a:p>
          <a:endParaRPr lang="en-US"/>
        </a:p>
      </dgm:t>
    </dgm:pt>
    <dgm:pt modelId="{A9C73612-11F5-42AD-BCC0-C92B5ABB7B59}">
      <dgm:prSet/>
      <dgm:spPr/>
      <dgm:t>
        <a:bodyPr/>
        <a:lstStyle/>
        <a:p>
          <a:r>
            <a:rPr lang="en-US"/>
            <a:t>CKD-Mineral and Bone Disorder (CKD-MBD)</a:t>
          </a:r>
        </a:p>
      </dgm:t>
    </dgm:pt>
    <dgm:pt modelId="{9CECBA99-FEAB-454D-93D2-5D50947FAE43}" type="parTrans" cxnId="{A885FC59-01F8-41D5-BC4E-C29F7B8A19A4}">
      <dgm:prSet/>
      <dgm:spPr/>
      <dgm:t>
        <a:bodyPr/>
        <a:lstStyle/>
        <a:p>
          <a:endParaRPr lang="en-US"/>
        </a:p>
      </dgm:t>
    </dgm:pt>
    <dgm:pt modelId="{34F5BD7D-A79B-4DED-A234-31687C0ABBF1}" type="sibTrans" cxnId="{A885FC59-01F8-41D5-BC4E-C29F7B8A19A4}">
      <dgm:prSet/>
      <dgm:spPr/>
      <dgm:t>
        <a:bodyPr/>
        <a:lstStyle/>
        <a:p>
          <a:endParaRPr lang="en-US"/>
        </a:p>
      </dgm:t>
    </dgm:pt>
    <dgm:pt modelId="{381E94C6-85F6-4A9F-ABDD-01A3C8ACA6CC}">
      <dgm:prSet/>
      <dgm:spPr/>
      <dgm:t>
        <a:bodyPr/>
        <a:lstStyle/>
        <a:p>
          <a:r>
            <a:rPr lang="en-US"/>
            <a:t>Treat with D3 as indicated to achieve normal serum levels</a:t>
          </a:r>
        </a:p>
      </dgm:t>
    </dgm:pt>
    <dgm:pt modelId="{6858AB00-1302-4FD8-A019-847EC4AEDC70}" type="parTrans" cxnId="{1B1F70D0-2947-486C-B42D-236373C02F95}">
      <dgm:prSet/>
      <dgm:spPr/>
      <dgm:t>
        <a:bodyPr/>
        <a:lstStyle/>
        <a:p>
          <a:endParaRPr lang="en-US"/>
        </a:p>
      </dgm:t>
    </dgm:pt>
    <dgm:pt modelId="{242ADCBD-610C-434D-B6B1-43A623ADD6D2}" type="sibTrans" cxnId="{1B1F70D0-2947-486C-B42D-236373C02F95}">
      <dgm:prSet/>
      <dgm:spPr/>
      <dgm:t>
        <a:bodyPr/>
        <a:lstStyle/>
        <a:p>
          <a:endParaRPr lang="en-US"/>
        </a:p>
      </dgm:t>
    </dgm:pt>
    <dgm:pt modelId="{5ED3474C-A9B9-47F3-A1C3-38F3DFD14973}">
      <dgm:prSet/>
      <dgm:spPr/>
      <dgm:t>
        <a:bodyPr/>
        <a:lstStyle/>
        <a:p>
          <a:r>
            <a:rPr lang="en-US"/>
            <a:t>2000 IU po qd is cheaper and better absorbed than 50,000 IU monthly dose.</a:t>
          </a:r>
        </a:p>
      </dgm:t>
    </dgm:pt>
    <dgm:pt modelId="{4B0AF873-73D9-4327-86E2-740B59969F10}" type="parTrans" cxnId="{37B9F47A-EDDD-400E-9515-1B0B31888F31}">
      <dgm:prSet/>
      <dgm:spPr/>
      <dgm:t>
        <a:bodyPr/>
        <a:lstStyle/>
        <a:p>
          <a:endParaRPr lang="en-US"/>
        </a:p>
      </dgm:t>
    </dgm:pt>
    <dgm:pt modelId="{52BEE8B1-161C-4CBA-8497-208C1B4C331F}" type="sibTrans" cxnId="{37B9F47A-EDDD-400E-9515-1B0B31888F31}">
      <dgm:prSet/>
      <dgm:spPr/>
      <dgm:t>
        <a:bodyPr/>
        <a:lstStyle/>
        <a:p>
          <a:endParaRPr lang="en-US"/>
        </a:p>
      </dgm:t>
    </dgm:pt>
    <dgm:pt modelId="{2D3124CF-8261-4539-915F-2286BAF41A33}">
      <dgm:prSet/>
      <dgm:spPr/>
      <dgm:t>
        <a:bodyPr/>
        <a:lstStyle/>
        <a:p>
          <a:r>
            <a:rPr lang="en-US"/>
            <a:t>Limit phosphorus in diet (CKD stage 4/5), with emphasis on decreasing packaged products - Refer to renal RD</a:t>
          </a:r>
        </a:p>
      </dgm:t>
    </dgm:pt>
    <dgm:pt modelId="{051E6203-5A93-4C21-B0F2-0A5E0EC9AC88}" type="parTrans" cxnId="{EC4975DB-0A7B-4D14-94BE-B8272531631E}">
      <dgm:prSet/>
      <dgm:spPr/>
      <dgm:t>
        <a:bodyPr/>
        <a:lstStyle/>
        <a:p>
          <a:endParaRPr lang="en-US"/>
        </a:p>
      </dgm:t>
    </dgm:pt>
    <dgm:pt modelId="{5E2F7BE7-F357-4544-9505-C22556203C71}" type="sibTrans" cxnId="{EC4975DB-0A7B-4D14-94BE-B8272531631E}">
      <dgm:prSet/>
      <dgm:spPr/>
      <dgm:t>
        <a:bodyPr/>
        <a:lstStyle/>
        <a:p>
          <a:endParaRPr lang="en-US"/>
        </a:p>
      </dgm:t>
    </dgm:pt>
    <dgm:pt modelId="{CFE645B6-0221-4EBD-8456-5E853A63CB60}">
      <dgm:prSet/>
      <dgm:spPr/>
      <dgm:t>
        <a:bodyPr/>
        <a:lstStyle/>
        <a:p>
          <a:r>
            <a:rPr lang="en-US" dirty="0"/>
            <a:t>May need phosphate binders</a:t>
          </a:r>
        </a:p>
      </dgm:t>
    </dgm:pt>
    <dgm:pt modelId="{8904DB74-5A92-4EF6-8FAC-33B0792B0C17}" type="parTrans" cxnId="{5722D801-686F-4D2E-90A6-7ECC52406324}">
      <dgm:prSet/>
      <dgm:spPr/>
      <dgm:t>
        <a:bodyPr/>
        <a:lstStyle/>
        <a:p>
          <a:endParaRPr lang="en-US"/>
        </a:p>
      </dgm:t>
    </dgm:pt>
    <dgm:pt modelId="{D3C20480-71E7-4460-95CC-6ED216B8E3A6}" type="sibTrans" cxnId="{5722D801-686F-4D2E-90A6-7ECC52406324}">
      <dgm:prSet/>
      <dgm:spPr/>
      <dgm:t>
        <a:bodyPr/>
        <a:lstStyle/>
        <a:p>
          <a:endParaRPr lang="en-US"/>
        </a:p>
      </dgm:t>
    </dgm:pt>
    <dgm:pt modelId="{33DFF4D3-B7F7-408C-B7DD-7E7DA43D6376}" type="pres">
      <dgm:prSet presAssocID="{4D3F4EBD-71E8-40E1-BE50-78DF05FD6E80}" presName="linear" presStyleCnt="0">
        <dgm:presLayoutVars>
          <dgm:animLvl val="lvl"/>
          <dgm:resizeHandles val="exact"/>
        </dgm:presLayoutVars>
      </dgm:prSet>
      <dgm:spPr/>
    </dgm:pt>
    <dgm:pt modelId="{E02839ED-0DFD-4F62-BF2A-079F048495AB}" type="pres">
      <dgm:prSet presAssocID="{57CBCE0F-F451-4E3E-9A6D-B833E48B7794}" presName="parentText" presStyleLbl="node1" presStyleIdx="0" presStyleCnt="2">
        <dgm:presLayoutVars>
          <dgm:chMax val="0"/>
          <dgm:bulletEnabled val="1"/>
        </dgm:presLayoutVars>
      </dgm:prSet>
      <dgm:spPr/>
    </dgm:pt>
    <dgm:pt modelId="{22D7498B-603A-4920-ADA6-198B8150D8AF}" type="pres">
      <dgm:prSet presAssocID="{57CBCE0F-F451-4E3E-9A6D-B833E48B7794}" presName="childText" presStyleLbl="revTx" presStyleIdx="0" presStyleCnt="2">
        <dgm:presLayoutVars>
          <dgm:bulletEnabled val="1"/>
        </dgm:presLayoutVars>
      </dgm:prSet>
      <dgm:spPr/>
    </dgm:pt>
    <dgm:pt modelId="{3EBB6AE9-196D-4730-84FF-3B4A014825F4}" type="pres">
      <dgm:prSet presAssocID="{A9C73612-11F5-42AD-BCC0-C92B5ABB7B59}" presName="parentText" presStyleLbl="node1" presStyleIdx="1" presStyleCnt="2">
        <dgm:presLayoutVars>
          <dgm:chMax val="0"/>
          <dgm:bulletEnabled val="1"/>
        </dgm:presLayoutVars>
      </dgm:prSet>
      <dgm:spPr/>
    </dgm:pt>
    <dgm:pt modelId="{9E1A2755-6462-404C-B446-8F4749049614}" type="pres">
      <dgm:prSet presAssocID="{A9C73612-11F5-42AD-BCC0-C92B5ABB7B59}" presName="childText" presStyleLbl="revTx" presStyleIdx="1" presStyleCnt="2">
        <dgm:presLayoutVars>
          <dgm:bulletEnabled val="1"/>
        </dgm:presLayoutVars>
      </dgm:prSet>
      <dgm:spPr/>
    </dgm:pt>
  </dgm:ptLst>
  <dgm:cxnLst>
    <dgm:cxn modelId="{52A86901-92CE-431B-A3F8-483C6562BAFB}" type="presOf" srcId="{F00DEF32-206D-48D6-89B7-D884211E6065}" destId="{22D7498B-603A-4920-ADA6-198B8150D8AF}" srcOrd="0" destOrd="0" presId="urn:microsoft.com/office/officeart/2005/8/layout/vList2"/>
    <dgm:cxn modelId="{5722D801-686F-4D2E-90A6-7ECC52406324}" srcId="{A9C73612-11F5-42AD-BCC0-C92B5ABB7B59}" destId="{CFE645B6-0221-4EBD-8456-5E853A63CB60}" srcOrd="3" destOrd="0" parTransId="{8904DB74-5A92-4EF6-8FAC-33B0792B0C17}" sibTransId="{D3C20480-71E7-4460-95CC-6ED216B8E3A6}"/>
    <dgm:cxn modelId="{C2A8E301-204E-42C3-B89A-F46C9193C435}" srcId="{4D3F4EBD-71E8-40E1-BE50-78DF05FD6E80}" destId="{57CBCE0F-F451-4E3E-9A6D-B833E48B7794}" srcOrd="0" destOrd="0" parTransId="{AEB3C0C3-323C-417D-88C8-0729562E8C4E}" sibTransId="{DABBB960-4C46-4A62-B031-8B80380330BC}"/>
    <dgm:cxn modelId="{FBEBA410-E4DC-4AC6-B9B7-A7607E24E2ED}" srcId="{57CBCE0F-F451-4E3E-9A6D-B833E48B7794}" destId="{02CD0BD1-EE49-4F85-B10D-0A2412DD5E68}" srcOrd="2" destOrd="0" parTransId="{DC0E06F6-CF95-42B8-B981-38091B647F16}" sibTransId="{9F5F4F44-5808-42B6-864B-A33A52A4F156}"/>
    <dgm:cxn modelId="{A7748625-2BD5-4C2A-976A-6EDCE990C0AB}" type="presOf" srcId="{02CD0BD1-EE49-4F85-B10D-0A2412DD5E68}" destId="{22D7498B-603A-4920-ADA6-198B8150D8AF}" srcOrd="0" destOrd="2" presId="urn:microsoft.com/office/officeart/2005/8/layout/vList2"/>
    <dgm:cxn modelId="{633E1441-32FE-49BF-A3BF-70F2EC97D63F}" type="presOf" srcId="{A9C73612-11F5-42AD-BCC0-C92B5ABB7B59}" destId="{3EBB6AE9-196D-4730-84FF-3B4A014825F4}" srcOrd="0" destOrd="0" presId="urn:microsoft.com/office/officeart/2005/8/layout/vList2"/>
    <dgm:cxn modelId="{0AAF2345-CA7B-43F9-9B0C-9D8CF36B6E05}" srcId="{57CBCE0F-F451-4E3E-9A6D-B833E48B7794}" destId="{F00DEF32-206D-48D6-89B7-D884211E6065}" srcOrd="0" destOrd="0" parTransId="{E2144BCC-E9A5-49F1-94EB-8BBB036EFD54}" sibTransId="{6B648F24-A733-4D37-A64D-D2AE85F5B6BA}"/>
    <dgm:cxn modelId="{7347F065-BED4-45A8-A8BA-E84D2A6D204F}" type="presOf" srcId="{57CBCE0F-F451-4E3E-9A6D-B833E48B7794}" destId="{E02839ED-0DFD-4F62-BF2A-079F048495AB}" srcOrd="0" destOrd="0" presId="urn:microsoft.com/office/officeart/2005/8/layout/vList2"/>
    <dgm:cxn modelId="{22A34877-7BCA-4457-9EF2-969A78063AA0}" type="presOf" srcId="{2D3124CF-8261-4539-915F-2286BAF41A33}" destId="{9E1A2755-6462-404C-B446-8F4749049614}" srcOrd="0" destOrd="2" presId="urn:microsoft.com/office/officeart/2005/8/layout/vList2"/>
    <dgm:cxn modelId="{75D6BA59-FE40-4388-8D42-B55F6823C260}" type="presOf" srcId="{A463AB29-EC73-4F0A-AD75-FA38037DEC07}" destId="{22D7498B-603A-4920-ADA6-198B8150D8AF}" srcOrd="0" destOrd="1" presId="urn:microsoft.com/office/officeart/2005/8/layout/vList2"/>
    <dgm:cxn modelId="{A885FC59-01F8-41D5-BC4E-C29F7B8A19A4}" srcId="{4D3F4EBD-71E8-40E1-BE50-78DF05FD6E80}" destId="{A9C73612-11F5-42AD-BCC0-C92B5ABB7B59}" srcOrd="1" destOrd="0" parTransId="{9CECBA99-FEAB-454D-93D2-5D50947FAE43}" sibTransId="{34F5BD7D-A79B-4DED-A234-31687C0ABBF1}"/>
    <dgm:cxn modelId="{37B9F47A-EDDD-400E-9515-1B0B31888F31}" srcId="{A9C73612-11F5-42AD-BCC0-C92B5ABB7B59}" destId="{5ED3474C-A9B9-47F3-A1C3-38F3DFD14973}" srcOrd="1" destOrd="0" parTransId="{4B0AF873-73D9-4327-86E2-740B59969F10}" sibTransId="{52BEE8B1-161C-4CBA-8497-208C1B4C331F}"/>
    <dgm:cxn modelId="{6ABD1A7D-BFAE-4C22-9399-C367AF6957E7}" type="presOf" srcId="{4D3F4EBD-71E8-40E1-BE50-78DF05FD6E80}" destId="{33DFF4D3-B7F7-408C-B7DD-7E7DA43D6376}" srcOrd="0" destOrd="0" presId="urn:microsoft.com/office/officeart/2005/8/layout/vList2"/>
    <dgm:cxn modelId="{370FF780-8D25-48DE-9B55-768AE704B1FB}" type="presOf" srcId="{5ED3474C-A9B9-47F3-A1C3-38F3DFD14973}" destId="{9E1A2755-6462-404C-B446-8F4749049614}" srcOrd="0" destOrd="1" presId="urn:microsoft.com/office/officeart/2005/8/layout/vList2"/>
    <dgm:cxn modelId="{53973F8C-40E0-4E84-BA60-9B9410195733}" type="presOf" srcId="{CFE645B6-0221-4EBD-8456-5E853A63CB60}" destId="{9E1A2755-6462-404C-B446-8F4749049614}" srcOrd="0" destOrd="3" presId="urn:microsoft.com/office/officeart/2005/8/layout/vList2"/>
    <dgm:cxn modelId="{49DE3499-E294-49A7-875D-6928EFBCE3AF}" srcId="{57CBCE0F-F451-4E3E-9A6D-B833E48B7794}" destId="{A463AB29-EC73-4F0A-AD75-FA38037DEC07}" srcOrd="1" destOrd="0" parTransId="{9EF86219-419D-4EBC-9611-08B3E76E0E4E}" sibTransId="{1B77790C-9598-48D2-A95F-AB8BCB63FCA3}"/>
    <dgm:cxn modelId="{63CAC5CA-C8DA-40F8-AC93-EF1000A5BB20}" type="presOf" srcId="{381E94C6-85F6-4A9F-ABDD-01A3C8ACA6CC}" destId="{9E1A2755-6462-404C-B446-8F4749049614}" srcOrd="0" destOrd="0" presId="urn:microsoft.com/office/officeart/2005/8/layout/vList2"/>
    <dgm:cxn modelId="{1B1F70D0-2947-486C-B42D-236373C02F95}" srcId="{A9C73612-11F5-42AD-BCC0-C92B5ABB7B59}" destId="{381E94C6-85F6-4A9F-ABDD-01A3C8ACA6CC}" srcOrd="0" destOrd="0" parTransId="{6858AB00-1302-4FD8-A019-847EC4AEDC70}" sibTransId="{242ADCBD-610C-434D-B6B1-43A623ADD6D2}"/>
    <dgm:cxn modelId="{EC4975DB-0A7B-4D14-94BE-B8272531631E}" srcId="{A9C73612-11F5-42AD-BCC0-C92B5ABB7B59}" destId="{2D3124CF-8261-4539-915F-2286BAF41A33}" srcOrd="2" destOrd="0" parTransId="{051E6203-5A93-4C21-B0F2-0A5E0EC9AC88}" sibTransId="{5E2F7BE7-F357-4544-9505-C22556203C71}"/>
    <dgm:cxn modelId="{00E1D5A4-2583-4DF7-A297-75B74551224A}" type="presParOf" srcId="{33DFF4D3-B7F7-408C-B7DD-7E7DA43D6376}" destId="{E02839ED-0DFD-4F62-BF2A-079F048495AB}" srcOrd="0" destOrd="0" presId="urn:microsoft.com/office/officeart/2005/8/layout/vList2"/>
    <dgm:cxn modelId="{6FEFE968-F262-4373-9B8E-4B8CFD728A9B}" type="presParOf" srcId="{33DFF4D3-B7F7-408C-B7DD-7E7DA43D6376}" destId="{22D7498B-603A-4920-ADA6-198B8150D8AF}" srcOrd="1" destOrd="0" presId="urn:microsoft.com/office/officeart/2005/8/layout/vList2"/>
    <dgm:cxn modelId="{81F70D63-7850-4E18-BDB5-6FEBD4D85D36}" type="presParOf" srcId="{33DFF4D3-B7F7-408C-B7DD-7E7DA43D6376}" destId="{3EBB6AE9-196D-4730-84FF-3B4A014825F4}" srcOrd="2" destOrd="0" presId="urn:microsoft.com/office/officeart/2005/8/layout/vList2"/>
    <dgm:cxn modelId="{02D90E8F-5998-4E9C-A429-417E3184FFB7}" type="presParOf" srcId="{33DFF4D3-B7F7-408C-B7DD-7E7DA43D6376}" destId="{9E1A2755-6462-404C-B446-8F4749049614}"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828C3F-904A-4221-983E-BC370259A72D}">
      <dsp:nvSpPr>
        <dsp:cNvPr id="0" name=""/>
        <dsp:cNvSpPr/>
      </dsp:nvSpPr>
      <dsp:spPr>
        <a:xfrm>
          <a:off x="0" y="55730"/>
          <a:ext cx="4869656" cy="1620486"/>
        </a:xfrm>
        <a:prstGeom prst="roundRect">
          <a:avLst/>
        </a:prstGeom>
        <a:solidFill>
          <a:schemeClr val="accent2">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a:t>Facilitate timely testing and intervention in patients at-risk for chronic kidney disease (CKD).</a:t>
          </a:r>
        </a:p>
      </dsp:txBody>
      <dsp:txXfrm>
        <a:off x="79106" y="134836"/>
        <a:ext cx="4711444" cy="1462274"/>
      </dsp:txXfrm>
    </dsp:sp>
    <dsp:sp modelId="{1B13593C-9113-469B-9B3E-C392A8C4C98A}">
      <dsp:nvSpPr>
        <dsp:cNvPr id="0" name=""/>
        <dsp:cNvSpPr/>
      </dsp:nvSpPr>
      <dsp:spPr>
        <a:xfrm>
          <a:off x="0" y="1742456"/>
          <a:ext cx="4869656" cy="1620486"/>
        </a:xfrm>
        <a:prstGeom prst="roundRect">
          <a:avLst/>
        </a:prstGeom>
        <a:solidFill>
          <a:schemeClr val="accent2">
            <a:hueOff val="580323"/>
            <a:satOff val="-5172"/>
            <a:lumOff val="-1078"/>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a:t>Apply appropriate clinical measures to manage risk and increase patient safety in CKD.</a:t>
          </a:r>
        </a:p>
      </dsp:txBody>
      <dsp:txXfrm>
        <a:off x="79106" y="1821562"/>
        <a:ext cx="4711444" cy="1462274"/>
      </dsp:txXfrm>
    </dsp:sp>
    <dsp:sp modelId="{26E5D93F-4AB3-4D69-B157-60F620C6ACDE}">
      <dsp:nvSpPr>
        <dsp:cNvPr id="0" name=""/>
        <dsp:cNvSpPr/>
      </dsp:nvSpPr>
      <dsp:spPr>
        <a:xfrm>
          <a:off x="0" y="3429183"/>
          <a:ext cx="4869656" cy="1620486"/>
        </a:xfrm>
        <a:prstGeom prst="roundRect">
          <a:avLst/>
        </a:prstGeom>
        <a:solidFill>
          <a:schemeClr val="accent2">
            <a:hueOff val="1160647"/>
            <a:satOff val="-10343"/>
            <a:lumOff val="-2157"/>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a:t>Co-manage and refer patients to nephrology specialists, when appropriate, in order to improve outcomes in CKD.</a:t>
          </a:r>
        </a:p>
      </dsp:txBody>
      <dsp:txXfrm>
        <a:off x="79106" y="3508289"/>
        <a:ext cx="4711444" cy="1462274"/>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3E5BC8-0579-4389-92E2-F3181AF147D8}">
      <dsp:nvSpPr>
        <dsp:cNvPr id="0" name=""/>
        <dsp:cNvSpPr/>
      </dsp:nvSpPr>
      <dsp:spPr>
        <a:xfrm>
          <a:off x="1031557" y="2417"/>
          <a:ext cx="4126230" cy="1060642"/>
        </a:xfrm>
        <a:prstGeom prst="rect">
          <a:avLst/>
        </a:prstGeom>
        <a:solidFill>
          <a:schemeClr val="accent2">
            <a:hueOff val="0"/>
            <a:satOff val="0"/>
            <a:lumOff val="0"/>
            <a:alphaOff val="0"/>
          </a:schemeClr>
        </a:solidFill>
        <a:ln w="15875"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60" tIns="269403" rIns="80060" bIns="269403" numCol="1" spcCol="1270" anchor="ctr" anchorCtr="0">
          <a:noAutofit/>
        </a:bodyPr>
        <a:lstStyle/>
        <a:p>
          <a:pPr marL="0" lvl="0" indent="0" algn="l" defTabSz="577850">
            <a:lnSpc>
              <a:spcPct val="90000"/>
            </a:lnSpc>
            <a:spcBef>
              <a:spcPct val="0"/>
            </a:spcBef>
            <a:spcAft>
              <a:spcPct val="35000"/>
            </a:spcAft>
            <a:buNone/>
          </a:pPr>
          <a:r>
            <a:rPr lang="en-US" sz="1300" kern="1200"/>
            <a:t>Recognize and test at-risk patients </a:t>
          </a:r>
        </a:p>
      </dsp:txBody>
      <dsp:txXfrm>
        <a:off x="1031557" y="2417"/>
        <a:ext cx="4126230" cy="1060642"/>
      </dsp:txXfrm>
    </dsp:sp>
    <dsp:sp modelId="{E4AE82C7-A32A-4DD3-B698-72EED4C28F94}">
      <dsp:nvSpPr>
        <dsp:cNvPr id="0" name=""/>
        <dsp:cNvSpPr/>
      </dsp:nvSpPr>
      <dsp:spPr>
        <a:xfrm>
          <a:off x="0" y="2417"/>
          <a:ext cx="1031557" cy="1060642"/>
        </a:xfrm>
        <a:prstGeom prst="rect">
          <a:avLst/>
        </a:prstGeom>
        <a:solidFill>
          <a:schemeClr val="lt1">
            <a:hueOff val="0"/>
            <a:satOff val="0"/>
            <a:lumOff val="0"/>
            <a:alphaOff val="0"/>
          </a:schemeClr>
        </a:solidFill>
        <a:ln w="15875"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4587" tIns="104768" rIns="54587" bIns="104768" numCol="1" spcCol="1270" anchor="ctr" anchorCtr="0">
          <a:noAutofit/>
        </a:bodyPr>
        <a:lstStyle/>
        <a:p>
          <a:pPr marL="0" lvl="0" indent="0" algn="ctr" defTabSz="711200">
            <a:lnSpc>
              <a:spcPct val="90000"/>
            </a:lnSpc>
            <a:spcBef>
              <a:spcPct val="0"/>
            </a:spcBef>
            <a:spcAft>
              <a:spcPct val="35000"/>
            </a:spcAft>
            <a:buNone/>
          </a:pPr>
          <a:r>
            <a:rPr lang="en-US" sz="1600" kern="1200"/>
            <a:t>Recognize and test</a:t>
          </a:r>
        </a:p>
      </dsp:txBody>
      <dsp:txXfrm>
        <a:off x="0" y="2417"/>
        <a:ext cx="1031557" cy="1060642"/>
      </dsp:txXfrm>
    </dsp:sp>
    <dsp:sp modelId="{EAC759BC-F877-4656-820A-6596A0ED8D45}">
      <dsp:nvSpPr>
        <dsp:cNvPr id="0" name=""/>
        <dsp:cNvSpPr/>
      </dsp:nvSpPr>
      <dsp:spPr>
        <a:xfrm>
          <a:off x="1031557" y="1126698"/>
          <a:ext cx="4126230" cy="1060642"/>
        </a:xfrm>
        <a:prstGeom prst="rect">
          <a:avLst/>
        </a:prstGeom>
        <a:solidFill>
          <a:schemeClr val="accent3">
            <a:hueOff val="0"/>
            <a:satOff val="0"/>
            <a:lumOff val="0"/>
            <a:alphaOff val="0"/>
          </a:schemeClr>
        </a:solidFill>
        <a:ln w="15875" cap="rnd"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60" tIns="269403" rIns="80060" bIns="269403" numCol="1" spcCol="1270" anchor="ctr" anchorCtr="0">
          <a:noAutofit/>
        </a:bodyPr>
        <a:lstStyle/>
        <a:p>
          <a:pPr marL="0" lvl="0" indent="0" algn="l" defTabSz="577850">
            <a:lnSpc>
              <a:spcPct val="90000"/>
            </a:lnSpc>
            <a:spcBef>
              <a:spcPct val="0"/>
            </a:spcBef>
            <a:spcAft>
              <a:spcPct val="35000"/>
            </a:spcAft>
            <a:buNone/>
          </a:pPr>
          <a:r>
            <a:rPr lang="en-US" sz="1300" kern="1200"/>
            <a:t>Educate patients about CKD and treatment</a:t>
          </a:r>
        </a:p>
      </dsp:txBody>
      <dsp:txXfrm>
        <a:off x="1031557" y="1126698"/>
        <a:ext cx="4126230" cy="1060642"/>
      </dsp:txXfrm>
    </dsp:sp>
    <dsp:sp modelId="{8D5935AE-22DD-496D-9B3E-F06C2B5CB19A}">
      <dsp:nvSpPr>
        <dsp:cNvPr id="0" name=""/>
        <dsp:cNvSpPr/>
      </dsp:nvSpPr>
      <dsp:spPr>
        <a:xfrm>
          <a:off x="0" y="1126698"/>
          <a:ext cx="1031557" cy="1060642"/>
        </a:xfrm>
        <a:prstGeom prst="rect">
          <a:avLst/>
        </a:prstGeom>
        <a:solidFill>
          <a:schemeClr val="lt1">
            <a:hueOff val="0"/>
            <a:satOff val="0"/>
            <a:lumOff val="0"/>
            <a:alphaOff val="0"/>
          </a:schemeClr>
        </a:solidFill>
        <a:ln w="15875" cap="rnd"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4587" tIns="104768" rIns="54587" bIns="104768" numCol="1" spcCol="1270" anchor="ctr" anchorCtr="0">
          <a:noAutofit/>
        </a:bodyPr>
        <a:lstStyle/>
        <a:p>
          <a:pPr marL="0" lvl="0" indent="0" algn="ctr" defTabSz="711200">
            <a:lnSpc>
              <a:spcPct val="90000"/>
            </a:lnSpc>
            <a:spcBef>
              <a:spcPct val="0"/>
            </a:spcBef>
            <a:spcAft>
              <a:spcPct val="35000"/>
            </a:spcAft>
            <a:buNone/>
          </a:pPr>
          <a:r>
            <a:rPr lang="en-US" sz="1600" kern="1200"/>
            <a:t>Educate</a:t>
          </a:r>
        </a:p>
      </dsp:txBody>
      <dsp:txXfrm>
        <a:off x="0" y="1126698"/>
        <a:ext cx="1031557" cy="1060642"/>
      </dsp:txXfrm>
    </dsp:sp>
    <dsp:sp modelId="{E5355299-8945-4BBD-9B3A-0BC9C2229BD9}">
      <dsp:nvSpPr>
        <dsp:cNvPr id="0" name=""/>
        <dsp:cNvSpPr/>
      </dsp:nvSpPr>
      <dsp:spPr>
        <a:xfrm>
          <a:off x="1031557" y="2250978"/>
          <a:ext cx="4126230" cy="1060642"/>
        </a:xfrm>
        <a:prstGeom prst="rect">
          <a:avLst/>
        </a:prstGeom>
        <a:solidFill>
          <a:schemeClr val="accent4">
            <a:hueOff val="0"/>
            <a:satOff val="0"/>
            <a:lumOff val="0"/>
            <a:alphaOff val="0"/>
          </a:schemeClr>
        </a:solidFill>
        <a:ln w="15875" cap="rnd"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60" tIns="269403" rIns="80060" bIns="269403" numCol="1" spcCol="1270" anchor="ctr" anchorCtr="0">
          <a:noAutofit/>
        </a:bodyPr>
        <a:lstStyle/>
        <a:p>
          <a:pPr marL="0" lvl="0" indent="0" algn="l" defTabSz="577850">
            <a:lnSpc>
              <a:spcPct val="90000"/>
            </a:lnSpc>
            <a:spcBef>
              <a:spcPct val="0"/>
            </a:spcBef>
            <a:spcAft>
              <a:spcPct val="35000"/>
            </a:spcAft>
            <a:buNone/>
          </a:pPr>
          <a:r>
            <a:rPr lang="en-US" sz="1300" kern="1200"/>
            <a:t>Manage blood pressure and diabetes</a:t>
          </a:r>
        </a:p>
      </dsp:txBody>
      <dsp:txXfrm>
        <a:off x="1031557" y="2250978"/>
        <a:ext cx="4126230" cy="1060642"/>
      </dsp:txXfrm>
    </dsp:sp>
    <dsp:sp modelId="{A8923EFD-6758-475B-8794-9AA3F0D14559}">
      <dsp:nvSpPr>
        <dsp:cNvPr id="0" name=""/>
        <dsp:cNvSpPr/>
      </dsp:nvSpPr>
      <dsp:spPr>
        <a:xfrm>
          <a:off x="0" y="2250978"/>
          <a:ext cx="1031557" cy="1060642"/>
        </a:xfrm>
        <a:prstGeom prst="rect">
          <a:avLst/>
        </a:prstGeom>
        <a:solidFill>
          <a:schemeClr val="lt1">
            <a:hueOff val="0"/>
            <a:satOff val="0"/>
            <a:lumOff val="0"/>
            <a:alphaOff val="0"/>
          </a:schemeClr>
        </a:solidFill>
        <a:ln w="15875" cap="rnd"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4587" tIns="104768" rIns="54587" bIns="104768" numCol="1" spcCol="1270" anchor="ctr" anchorCtr="0">
          <a:noAutofit/>
        </a:bodyPr>
        <a:lstStyle/>
        <a:p>
          <a:pPr marL="0" lvl="0" indent="0" algn="ctr" defTabSz="711200">
            <a:lnSpc>
              <a:spcPct val="90000"/>
            </a:lnSpc>
            <a:spcBef>
              <a:spcPct val="0"/>
            </a:spcBef>
            <a:spcAft>
              <a:spcPct val="35000"/>
            </a:spcAft>
            <a:buNone/>
          </a:pPr>
          <a:r>
            <a:rPr lang="en-US" sz="1600" kern="1200"/>
            <a:t>Manage</a:t>
          </a:r>
        </a:p>
      </dsp:txBody>
      <dsp:txXfrm>
        <a:off x="0" y="2250978"/>
        <a:ext cx="1031557" cy="1060642"/>
      </dsp:txXfrm>
    </dsp:sp>
    <dsp:sp modelId="{7D53C82C-BC72-447F-90F8-2FA495CDFB75}">
      <dsp:nvSpPr>
        <dsp:cNvPr id="0" name=""/>
        <dsp:cNvSpPr/>
      </dsp:nvSpPr>
      <dsp:spPr>
        <a:xfrm>
          <a:off x="1031557" y="3375259"/>
          <a:ext cx="4126230" cy="1060642"/>
        </a:xfrm>
        <a:prstGeom prst="rect">
          <a:avLst/>
        </a:prstGeom>
        <a:solidFill>
          <a:schemeClr val="accent5">
            <a:hueOff val="0"/>
            <a:satOff val="0"/>
            <a:lumOff val="0"/>
            <a:alphaOff val="0"/>
          </a:schemeClr>
        </a:solidFill>
        <a:ln w="15875" cap="rnd"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60" tIns="269403" rIns="80060" bIns="269403" numCol="1" spcCol="1270" anchor="ctr" anchorCtr="0">
          <a:noAutofit/>
        </a:bodyPr>
        <a:lstStyle/>
        <a:p>
          <a:pPr marL="0" lvl="0" indent="0" algn="l" defTabSz="577850">
            <a:lnSpc>
              <a:spcPct val="90000"/>
            </a:lnSpc>
            <a:spcBef>
              <a:spcPct val="0"/>
            </a:spcBef>
            <a:spcAft>
              <a:spcPct val="35000"/>
            </a:spcAft>
            <a:buNone/>
          </a:pPr>
          <a:r>
            <a:rPr lang="en-US" sz="1300" kern="1200"/>
            <a:t>Address other CVD risk factors  </a:t>
          </a:r>
        </a:p>
      </dsp:txBody>
      <dsp:txXfrm>
        <a:off x="1031557" y="3375259"/>
        <a:ext cx="4126230" cy="1060642"/>
      </dsp:txXfrm>
    </dsp:sp>
    <dsp:sp modelId="{A7B0FD2C-62C1-40A2-8350-8D1E22B04DE2}">
      <dsp:nvSpPr>
        <dsp:cNvPr id="0" name=""/>
        <dsp:cNvSpPr/>
      </dsp:nvSpPr>
      <dsp:spPr>
        <a:xfrm>
          <a:off x="0" y="3375259"/>
          <a:ext cx="1031557" cy="1060642"/>
        </a:xfrm>
        <a:prstGeom prst="rect">
          <a:avLst/>
        </a:prstGeom>
        <a:solidFill>
          <a:schemeClr val="lt1">
            <a:hueOff val="0"/>
            <a:satOff val="0"/>
            <a:lumOff val="0"/>
            <a:alphaOff val="0"/>
          </a:schemeClr>
        </a:solidFill>
        <a:ln w="15875" cap="rnd"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4587" tIns="104768" rIns="54587" bIns="104768" numCol="1" spcCol="1270" anchor="ctr" anchorCtr="0">
          <a:noAutofit/>
        </a:bodyPr>
        <a:lstStyle/>
        <a:p>
          <a:pPr marL="0" lvl="0" indent="0" algn="ctr" defTabSz="711200">
            <a:lnSpc>
              <a:spcPct val="90000"/>
            </a:lnSpc>
            <a:spcBef>
              <a:spcPct val="0"/>
            </a:spcBef>
            <a:spcAft>
              <a:spcPct val="35000"/>
            </a:spcAft>
            <a:buNone/>
          </a:pPr>
          <a:r>
            <a:rPr lang="en-US" sz="1600" kern="1200"/>
            <a:t>Address</a:t>
          </a:r>
        </a:p>
      </dsp:txBody>
      <dsp:txXfrm>
        <a:off x="0" y="3375259"/>
        <a:ext cx="1031557" cy="1060642"/>
      </dsp:txXfrm>
    </dsp:sp>
    <dsp:sp modelId="{47397A91-09EC-49FA-9B70-9B501D53516C}">
      <dsp:nvSpPr>
        <dsp:cNvPr id="0" name=""/>
        <dsp:cNvSpPr/>
      </dsp:nvSpPr>
      <dsp:spPr>
        <a:xfrm>
          <a:off x="1031557" y="4499540"/>
          <a:ext cx="4126230" cy="1060642"/>
        </a:xfrm>
        <a:prstGeom prst="rect">
          <a:avLst/>
        </a:prstGeom>
        <a:solidFill>
          <a:schemeClr val="accent6">
            <a:hueOff val="0"/>
            <a:satOff val="0"/>
            <a:lumOff val="0"/>
            <a:alphaOff val="0"/>
          </a:schemeClr>
        </a:solidFill>
        <a:ln w="15875" cap="rnd"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60" tIns="269403" rIns="80060" bIns="269403" numCol="1" spcCol="1270" anchor="ctr" anchorCtr="0">
          <a:noAutofit/>
        </a:bodyPr>
        <a:lstStyle/>
        <a:p>
          <a:pPr marL="0" lvl="0" indent="0" algn="l" defTabSz="577850">
            <a:lnSpc>
              <a:spcPct val="90000"/>
            </a:lnSpc>
            <a:spcBef>
              <a:spcPct val="0"/>
            </a:spcBef>
            <a:spcAft>
              <a:spcPct val="35000"/>
            </a:spcAft>
            <a:buNone/>
          </a:pPr>
          <a:r>
            <a:rPr lang="en-US" sz="1300" kern="1200"/>
            <a:t>Monitor eGFR and ACR (encourage labs to report these tests)</a:t>
          </a:r>
        </a:p>
      </dsp:txBody>
      <dsp:txXfrm>
        <a:off x="1031557" y="4499540"/>
        <a:ext cx="4126230" cy="1060642"/>
      </dsp:txXfrm>
    </dsp:sp>
    <dsp:sp modelId="{E8B216ED-DD19-436F-89A2-7FA9ACE5C45F}">
      <dsp:nvSpPr>
        <dsp:cNvPr id="0" name=""/>
        <dsp:cNvSpPr/>
      </dsp:nvSpPr>
      <dsp:spPr>
        <a:xfrm>
          <a:off x="0" y="4499540"/>
          <a:ext cx="1031557" cy="1060642"/>
        </a:xfrm>
        <a:prstGeom prst="rect">
          <a:avLst/>
        </a:prstGeom>
        <a:solidFill>
          <a:schemeClr val="lt1">
            <a:hueOff val="0"/>
            <a:satOff val="0"/>
            <a:lumOff val="0"/>
            <a:alphaOff val="0"/>
          </a:schemeClr>
        </a:solidFill>
        <a:ln w="15875" cap="rnd"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4587" tIns="104768" rIns="54587" bIns="104768" numCol="1" spcCol="1270" anchor="ctr" anchorCtr="0">
          <a:noAutofit/>
        </a:bodyPr>
        <a:lstStyle/>
        <a:p>
          <a:pPr marL="0" lvl="0" indent="0" algn="ctr" defTabSz="711200">
            <a:lnSpc>
              <a:spcPct val="90000"/>
            </a:lnSpc>
            <a:spcBef>
              <a:spcPct val="0"/>
            </a:spcBef>
            <a:spcAft>
              <a:spcPct val="35000"/>
            </a:spcAft>
            <a:buNone/>
          </a:pPr>
          <a:r>
            <a:rPr lang="en-US" sz="1600" kern="1200"/>
            <a:t>Monitor</a:t>
          </a:r>
        </a:p>
      </dsp:txBody>
      <dsp:txXfrm>
        <a:off x="0" y="4499540"/>
        <a:ext cx="1031557" cy="1060642"/>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A5C777-973B-42E2-B0A8-FBED45AA5BA7}">
      <dsp:nvSpPr>
        <dsp:cNvPr id="0" name=""/>
        <dsp:cNvSpPr/>
      </dsp:nvSpPr>
      <dsp:spPr>
        <a:xfrm>
          <a:off x="973931" y="2218"/>
          <a:ext cx="3895724" cy="973466"/>
        </a:xfrm>
        <a:prstGeom prst="rect">
          <a:avLst/>
        </a:prstGeom>
        <a:solidFill>
          <a:schemeClr val="accent2">
            <a:hueOff val="0"/>
            <a:satOff val="0"/>
            <a:lumOff val="0"/>
            <a:alphaOff val="0"/>
          </a:schemeClr>
        </a:solidFill>
        <a:ln w="15875"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5588" tIns="247260" rIns="75588" bIns="247260" numCol="1" spcCol="1270" anchor="ctr" anchorCtr="0">
          <a:noAutofit/>
        </a:bodyPr>
        <a:lstStyle/>
        <a:p>
          <a:pPr marL="0" lvl="0" indent="0" algn="l" defTabSz="622300">
            <a:lnSpc>
              <a:spcPct val="90000"/>
            </a:lnSpc>
            <a:spcBef>
              <a:spcPct val="0"/>
            </a:spcBef>
            <a:spcAft>
              <a:spcPct val="35000"/>
            </a:spcAft>
            <a:buNone/>
          </a:pPr>
          <a:r>
            <a:rPr lang="en-US" sz="1400" kern="1200"/>
            <a:t>Evaluate and manage anemia, malnutrition, CKD-MBD, and other complications in at-risk patients</a:t>
          </a:r>
        </a:p>
      </dsp:txBody>
      <dsp:txXfrm>
        <a:off x="973931" y="2218"/>
        <a:ext cx="3895724" cy="973466"/>
      </dsp:txXfrm>
    </dsp:sp>
    <dsp:sp modelId="{F2B07459-667A-4D6A-A971-7D1A8F3D83A0}">
      <dsp:nvSpPr>
        <dsp:cNvPr id="0" name=""/>
        <dsp:cNvSpPr/>
      </dsp:nvSpPr>
      <dsp:spPr>
        <a:xfrm>
          <a:off x="0" y="2218"/>
          <a:ext cx="973931" cy="973466"/>
        </a:xfrm>
        <a:prstGeom prst="rect">
          <a:avLst/>
        </a:prstGeom>
        <a:solidFill>
          <a:schemeClr val="lt1">
            <a:hueOff val="0"/>
            <a:satOff val="0"/>
            <a:lumOff val="0"/>
            <a:alphaOff val="0"/>
          </a:schemeClr>
        </a:solidFill>
        <a:ln w="15875"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1537" tIns="96157" rIns="51537" bIns="96157" numCol="1" spcCol="1270" anchor="ctr" anchorCtr="0">
          <a:noAutofit/>
        </a:bodyPr>
        <a:lstStyle/>
        <a:p>
          <a:pPr marL="0" lvl="0" indent="0" algn="ctr" defTabSz="755650">
            <a:lnSpc>
              <a:spcPct val="90000"/>
            </a:lnSpc>
            <a:spcBef>
              <a:spcPct val="0"/>
            </a:spcBef>
            <a:spcAft>
              <a:spcPct val="35000"/>
            </a:spcAft>
            <a:buNone/>
          </a:pPr>
          <a:r>
            <a:rPr lang="en-US" sz="1700" kern="1200"/>
            <a:t>Evaluate and manage</a:t>
          </a:r>
        </a:p>
      </dsp:txBody>
      <dsp:txXfrm>
        <a:off x="0" y="2218"/>
        <a:ext cx="973931" cy="973466"/>
      </dsp:txXfrm>
    </dsp:sp>
    <dsp:sp modelId="{142C3AA8-F460-4A26-860B-2935295B2D4C}">
      <dsp:nvSpPr>
        <dsp:cNvPr id="0" name=""/>
        <dsp:cNvSpPr/>
      </dsp:nvSpPr>
      <dsp:spPr>
        <a:xfrm>
          <a:off x="973931" y="1034092"/>
          <a:ext cx="3895724" cy="973466"/>
        </a:xfrm>
        <a:prstGeom prst="rect">
          <a:avLst/>
        </a:prstGeom>
        <a:solidFill>
          <a:schemeClr val="accent2">
            <a:hueOff val="290162"/>
            <a:satOff val="-2586"/>
            <a:lumOff val="-539"/>
            <a:alphaOff val="0"/>
          </a:schemeClr>
        </a:solidFill>
        <a:ln w="15875" cap="rnd" cmpd="sng" algn="ctr">
          <a:solidFill>
            <a:schemeClr val="accent2">
              <a:hueOff val="290162"/>
              <a:satOff val="-2586"/>
              <a:lumOff val="-539"/>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5588" tIns="247260" rIns="75588" bIns="247260" numCol="1" spcCol="1270" anchor="ctr" anchorCtr="0">
          <a:noAutofit/>
        </a:bodyPr>
        <a:lstStyle/>
        <a:p>
          <a:pPr marL="0" lvl="0" indent="0" algn="l" defTabSz="622300">
            <a:lnSpc>
              <a:spcPct val="90000"/>
            </a:lnSpc>
            <a:spcBef>
              <a:spcPct val="0"/>
            </a:spcBef>
            <a:spcAft>
              <a:spcPct val="35000"/>
            </a:spcAft>
            <a:buNone/>
          </a:pPr>
          <a:r>
            <a:rPr lang="en-US" sz="1400" kern="1200"/>
            <a:t>Refer to dietitian for nutritional guidance</a:t>
          </a:r>
        </a:p>
      </dsp:txBody>
      <dsp:txXfrm>
        <a:off x="973931" y="1034092"/>
        <a:ext cx="3895724" cy="973466"/>
      </dsp:txXfrm>
    </dsp:sp>
    <dsp:sp modelId="{1717F5F6-9B2F-4390-9B56-E568D3050B88}">
      <dsp:nvSpPr>
        <dsp:cNvPr id="0" name=""/>
        <dsp:cNvSpPr/>
      </dsp:nvSpPr>
      <dsp:spPr>
        <a:xfrm>
          <a:off x="0" y="1034092"/>
          <a:ext cx="973931" cy="973466"/>
        </a:xfrm>
        <a:prstGeom prst="rect">
          <a:avLst/>
        </a:prstGeom>
        <a:solidFill>
          <a:schemeClr val="lt1">
            <a:hueOff val="0"/>
            <a:satOff val="0"/>
            <a:lumOff val="0"/>
            <a:alphaOff val="0"/>
          </a:schemeClr>
        </a:solidFill>
        <a:ln w="15875" cap="rnd" cmpd="sng" algn="ctr">
          <a:solidFill>
            <a:schemeClr val="accent2">
              <a:hueOff val="290162"/>
              <a:satOff val="-2586"/>
              <a:lumOff val="-53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1537" tIns="96157" rIns="51537" bIns="96157" numCol="1" spcCol="1270" anchor="ctr" anchorCtr="0">
          <a:noAutofit/>
        </a:bodyPr>
        <a:lstStyle/>
        <a:p>
          <a:pPr marL="0" lvl="0" indent="0" algn="ctr" defTabSz="755650">
            <a:lnSpc>
              <a:spcPct val="90000"/>
            </a:lnSpc>
            <a:spcBef>
              <a:spcPct val="0"/>
            </a:spcBef>
            <a:spcAft>
              <a:spcPct val="35000"/>
            </a:spcAft>
            <a:buNone/>
          </a:pPr>
          <a:r>
            <a:rPr lang="en-US" sz="1700" kern="1200"/>
            <a:t>Refer</a:t>
          </a:r>
        </a:p>
      </dsp:txBody>
      <dsp:txXfrm>
        <a:off x="0" y="1034092"/>
        <a:ext cx="973931" cy="973466"/>
      </dsp:txXfrm>
    </dsp:sp>
    <dsp:sp modelId="{B66C625E-F2BA-4696-B6DD-E42B81EC6FC8}">
      <dsp:nvSpPr>
        <dsp:cNvPr id="0" name=""/>
        <dsp:cNvSpPr/>
      </dsp:nvSpPr>
      <dsp:spPr>
        <a:xfrm>
          <a:off x="973931" y="2065966"/>
          <a:ext cx="3895724" cy="973466"/>
        </a:xfrm>
        <a:prstGeom prst="rect">
          <a:avLst/>
        </a:prstGeom>
        <a:solidFill>
          <a:schemeClr val="accent2">
            <a:hueOff val="580323"/>
            <a:satOff val="-5172"/>
            <a:lumOff val="-1078"/>
            <a:alphaOff val="0"/>
          </a:schemeClr>
        </a:solidFill>
        <a:ln w="15875" cap="rnd" cmpd="sng" algn="ctr">
          <a:solidFill>
            <a:schemeClr val="accent2">
              <a:hueOff val="580323"/>
              <a:satOff val="-5172"/>
              <a:lumOff val="-1078"/>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5588" tIns="247260" rIns="75588" bIns="247260" numCol="1" spcCol="1270" anchor="ctr" anchorCtr="0">
          <a:noAutofit/>
        </a:bodyPr>
        <a:lstStyle/>
        <a:p>
          <a:pPr marL="0" lvl="0" indent="0" algn="l" defTabSz="622300">
            <a:lnSpc>
              <a:spcPct val="90000"/>
            </a:lnSpc>
            <a:spcBef>
              <a:spcPct val="0"/>
            </a:spcBef>
            <a:spcAft>
              <a:spcPct val="35000"/>
            </a:spcAft>
            <a:buNone/>
          </a:pPr>
          <a:r>
            <a:rPr lang="en-US" sz="1400" kern="1200"/>
            <a:t>Consider patient safety issues in CKD</a:t>
          </a:r>
        </a:p>
      </dsp:txBody>
      <dsp:txXfrm>
        <a:off x="973931" y="2065966"/>
        <a:ext cx="3895724" cy="973466"/>
      </dsp:txXfrm>
    </dsp:sp>
    <dsp:sp modelId="{DFC1F7B1-0BB6-44A6-A1B4-325E95B4DF29}">
      <dsp:nvSpPr>
        <dsp:cNvPr id="0" name=""/>
        <dsp:cNvSpPr/>
      </dsp:nvSpPr>
      <dsp:spPr>
        <a:xfrm>
          <a:off x="0" y="2065966"/>
          <a:ext cx="973931" cy="973466"/>
        </a:xfrm>
        <a:prstGeom prst="rect">
          <a:avLst/>
        </a:prstGeom>
        <a:solidFill>
          <a:schemeClr val="lt1">
            <a:hueOff val="0"/>
            <a:satOff val="0"/>
            <a:lumOff val="0"/>
            <a:alphaOff val="0"/>
          </a:schemeClr>
        </a:solidFill>
        <a:ln w="15875" cap="rnd" cmpd="sng" algn="ctr">
          <a:solidFill>
            <a:schemeClr val="accent2">
              <a:hueOff val="580323"/>
              <a:satOff val="-5172"/>
              <a:lumOff val="-107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1537" tIns="96157" rIns="51537" bIns="96157" numCol="1" spcCol="1270" anchor="ctr" anchorCtr="0">
          <a:noAutofit/>
        </a:bodyPr>
        <a:lstStyle/>
        <a:p>
          <a:pPr marL="0" lvl="0" indent="0" algn="ctr" defTabSz="755650">
            <a:lnSpc>
              <a:spcPct val="90000"/>
            </a:lnSpc>
            <a:spcBef>
              <a:spcPct val="0"/>
            </a:spcBef>
            <a:spcAft>
              <a:spcPct val="35000"/>
            </a:spcAft>
            <a:buNone/>
          </a:pPr>
          <a:r>
            <a:rPr lang="en-US" sz="1700" kern="1200"/>
            <a:t>Consider</a:t>
          </a:r>
        </a:p>
      </dsp:txBody>
      <dsp:txXfrm>
        <a:off x="0" y="2065966"/>
        <a:ext cx="973931" cy="973466"/>
      </dsp:txXfrm>
    </dsp:sp>
    <dsp:sp modelId="{3112E637-AC73-48B4-9B2E-A186F017D32F}">
      <dsp:nvSpPr>
        <dsp:cNvPr id="0" name=""/>
        <dsp:cNvSpPr/>
      </dsp:nvSpPr>
      <dsp:spPr>
        <a:xfrm>
          <a:off x="973931" y="3097841"/>
          <a:ext cx="3895724" cy="973466"/>
        </a:xfrm>
        <a:prstGeom prst="rect">
          <a:avLst/>
        </a:prstGeom>
        <a:solidFill>
          <a:schemeClr val="accent2">
            <a:hueOff val="870485"/>
            <a:satOff val="-7757"/>
            <a:lumOff val="-1618"/>
            <a:alphaOff val="0"/>
          </a:schemeClr>
        </a:solidFill>
        <a:ln w="15875" cap="rnd" cmpd="sng" algn="ctr">
          <a:solidFill>
            <a:schemeClr val="accent2">
              <a:hueOff val="870485"/>
              <a:satOff val="-7757"/>
              <a:lumOff val="-1618"/>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5588" tIns="247260" rIns="75588" bIns="247260" numCol="1" spcCol="1270" anchor="ctr" anchorCtr="0">
          <a:noAutofit/>
        </a:bodyPr>
        <a:lstStyle/>
        <a:p>
          <a:pPr marL="0" lvl="0" indent="0" algn="l" defTabSz="622300">
            <a:lnSpc>
              <a:spcPct val="90000"/>
            </a:lnSpc>
            <a:spcBef>
              <a:spcPct val="0"/>
            </a:spcBef>
            <a:spcAft>
              <a:spcPct val="35000"/>
            </a:spcAft>
            <a:buNone/>
          </a:pPr>
          <a:r>
            <a:rPr lang="en-US" sz="1400" kern="1200"/>
            <a:t>Consult or team with a nephrologist (co-management)</a:t>
          </a:r>
        </a:p>
      </dsp:txBody>
      <dsp:txXfrm>
        <a:off x="973931" y="3097841"/>
        <a:ext cx="3895724" cy="973466"/>
      </dsp:txXfrm>
    </dsp:sp>
    <dsp:sp modelId="{606B68B6-F27E-4164-A629-76AC2C575896}">
      <dsp:nvSpPr>
        <dsp:cNvPr id="0" name=""/>
        <dsp:cNvSpPr/>
      </dsp:nvSpPr>
      <dsp:spPr>
        <a:xfrm>
          <a:off x="0" y="3097841"/>
          <a:ext cx="973931" cy="973466"/>
        </a:xfrm>
        <a:prstGeom prst="rect">
          <a:avLst/>
        </a:prstGeom>
        <a:solidFill>
          <a:schemeClr val="lt1">
            <a:hueOff val="0"/>
            <a:satOff val="0"/>
            <a:lumOff val="0"/>
            <a:alphaOff val="0"/>
          </a:schemeClr>
        </a:solidFill>
        <a:ln w="15875" cap="rnd" cmpd="sng" algn="ctr">
          <a:solidFill>
            <a:schemeClr val="accent2">
              <a:hueOff val="870485"/>
              <a:satOff val="-7757"/>
              <a:lumOff val="-161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1537" tIns="96157" rIns="51537" bIns="96157" numCol="1" spcCol="1270" anchor="ctr" anchorCtr="0">
          <a:noAutofit/>
        </a:bodyPr>
        <a:lstStyle/>
        <a:p>
          <a:pPr marL="0" lvl="0" indent="0" algn="ctr" defTabSz="755650">
            <a:lnSpc>
              <a:spcPct val="90000"/>
            </a:lnSpc>
            <a:spcBef>
              <a:spcPct val="0"/>
            </a:spcBef>
            <a:spcAft>
              <a:spcPct val="35000"/>
            </a:spcAft>
            <a:buNone/>
          </a:pPr>
          <a:r>
            <a:rPr lang="en-US" sz="1700" kern="1200"/>
            <a:t>Consult or team</a:t>
          </a:r>
        </a:p>
      </dsp:txBody>
      <dsp:txXfrm>
        <a:off x="0" y="3097841"/>
        <a:ext cx="973931" cy="973466"/>
      </dsp:txXfrm>
    </dsp:sp>
    <dsp:sp modelId="{867E8CE2-AAF2-4519-BEA1-7BF586DC23B5}">
      <dsp:nvSpPr>
        <dsp:cNvPr id="0" name=""/>
        <dsp:cNvSpPr/>
      </dsp:nvSpPr>
      <dsp:spPr>
        <a:xfrm>
          <a:off x="973931" y="4129715"/>
          <a:ext cx="3895724" cy="973466"/>
        </a:xfrm>
        <a:prstGeom prst="rect">
          <a:avLst/>
        </a:prstGeom>
        <a:solidFill>
          <a:schemeClr val="accent2">
            <a:hueOff val="1160647"/>
            <a:satOff val="-10343"/>
            <a:lumOff val="-2157"/>
            <a:alphaOff val="0"/>
          </a:schemeClr>
        </a:solidFill>
        <a:ln w="15875" cap="rnd" cmpd="sng" algn="ctr">
          <a:solidFill>
            <a:schemeClr val="accent2">
              <a:hueOff val="1160647"/>
              <a:satOff val="-10343"/>
              <a:lumOff val="-2157"/>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5588" tIns="247260" rIns="75588" bIns="247260" numCol="1" spcCol="1270" anchor="ctr" anchorCtr="0">
          <a:noAutofit/>
        </a:bodyPr>
        <a:lstStyle/>
        <a:p>
          <a:pPr marL="0" lvl="0" indent="0" algn="l" defTabSz="622300">
            <a:lnSpc>
              <a:spcPct val="90000"/>
            </a:lnSpc>
            <a:spcBef>
              <a:spcPct val="0"/>
            </a:spcBef>
            <a:spcAft>
              <a:spcPct val="35000"/>
            </a:spcAft>
            <a:buNone/>
          </a:pPr>
          <a:r>
            <a:rPr lang="en-US" sz="1400" kern="1200"/>
            <a:t>Refer patient to nephrology when appropriate</a:t>
          </a:r>
        </a:p>
      </dsp:txBody>
      <dsp:txXfrm>
        <a:off x="973931" y="4129715"/>
        <a:ext cx="3895724" cy="973466"/>
      </dsp:txXfrm>
    </dsp:sp>
    <dsp:sp modelId="{24002795-5D2B-4EC8-B31B-431A1AEDF4B0}">
      <dsp:nvSpPr>
        <dsp:cNvPr id="0" name=""/>
        <dsp:cNvSpPr/>
      </dsp:nvSpPr>
      <dsp:spPr>
        <a:xfrm>
          <a:off x="0" y="4129715"/>
          <a:ext cx="973931" cy="973466"/>
        </a:xfrm>
        <a:prstGeom prst="rect">
          <a:avLst/>
        </a:prstGeom>
        <a:solidFill>
          <a:schemeClr val="lt1">
            <a:hueOff val="0"/>
            <a:satOff val="0"/>
            <a:lumOff val="0"/>
            <a:alphaOff val="0"/>
          </a:schemeClr>
        </a:solidFill>
        <a:ln w="15875" cap="rnd" cmpd="sng" algn="ctr">
          <a:solidFill>
            <a:schemeClr val="accent2">
              <a:hueOff val="1160647"/>
              <a:satOff val="-10343"/>
              <a:lumOff val="-215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1537" tIns="96157" rIns="51537" bIns="96157" numCol="1" spcCol="1270" anchor="ctr" anchorCtr="0">
          <a:noAutofit/>
        </a:bodyPr>
        <a:lstStyle/>
        <a:p>
          <a:pPr marL="0" lvl="0" indent="0" algn="ctr" defTabSz="755650">
            <a:lnSpc>
              <a:spcPct val="90000"/>
            </a:lnSpc>
            <a:spcBef>
              <a:spcPct val="0"/>
            </a:spcBef>
            <a:spcAft>
              <a:spcPct val="35000"/>
            </a:spcAft>
            <a:buNone/>
          </a:pPr>
          <a:r>
            <a:rPr lang="en-US" sz="1700" kern="1200"/>
            <a:t>Refer</a:t>
          </a:r>
        </a:p>
      </dsp:txBody>
      <dsp:txXfrm>
        <a:off x="0" y="4129715"/>
        <a:ext cx="973931" cy="973466"/>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3B58C8-BCB7-4A1F-931B-C842C21EC83D}">
      <dsp:nvSpPr>
        <dsp:cNvPr id="0" name=""/>
        <dsp:cNvSpPr/>
      </dsp:nvSpPr>
      <dsp:spPr>
        <a:xfrm>
          <a:off x="2584" y="1530345"/>
          <a:ext cx="2519427" cy="547200"/>
        </a:xfrm>
        <a:prstGeom prst="rect">
          <a:avLst/>
        </a:prstGeom>
        <a:gradFill rotWithShape="0">
          <a:gsLst>
            <a:gs pos="0">
              <a:schemeClr val="accent5">
                <a:hueOff val="0"/>
                <a:satOff val="0"/>
                <a:lumOff val="0"/>
                <a:alphaOff val="0"/>
                <a:tint val="96000"/>
                <a:lumMod val="102000"/>
              </a:schemeClr>
            </a:gs>
            <a:gs pos="100000">
              <a:schemeClr val="accent5">
                <a:hueOff val="0"/>
                <a:satOff val="0"/>
                <a:lumOff val="0"/>
                <a:alphaOff val="0"/>
                <a:shade val="88000"/>
                <a:lumMod val="94000"/>
              </a:schemeClr>
            </a:gs>
          </a:gsLst>
          <a:path path="circle">
            <a:fillToRect l="50000" t="100000" r="100000" b="50000"/>
          </a:path>
        </a:gradFill>
        <a:ln w="9525" cap="rnd" cmpd="sng" algn="ctr">
          <a:solidFill>
            <a:schemeClr val="accent5">
              <a:hueOff val="0"/>
              <a:satOff val="0"/>
              <a:lumOff val="0"/>
              <a:alphaOff val="0"/>
            </a:schemeClr>
          </a:solidFill>
          <a:prstDash val="solid"/>
        </a:ln>
        <a:effectLst>
          <a:reflection blurRad="12700" stA="26000" endPos="32000" dist="12700" dir="5400000" sy="-100000" rotWithShape="0"/>
        </a:effectLst>
      </dsp:spPr>
      <dsp:style>
        <a:lnRef idx="1">
          <a:scrgbClr r="0" g="0" b="0"/>
        </a:lnRef>
        <a:fillRef idx="3">
          <a:scrgbClr r="0" g="0" b="0"/>
        </a:fillRef>
        <a:effectRef idx="2">
          <a:scrgbClr r="0" g="0" b="0"/>
        </a:effectRef>
        <a:fontRef idx="minor">
          <a:schemeClr val="lt1"/>
        </a:fontRef>
      </dsp:style>
      <dsp:txBody>
        <a:bodyPr spcFirstLastPara="0" vert="horz" wrap="square" lIns="135128" tIns="77216" rIns="135128" bIns="77216" numCol="1" spcCol="1270" anchor="ctr" anchorCtr="0">
          <a:noAutofit/>
        </a:bodyPr>
        <a:lstStyle/>
        <a:p>
          <a:pPr marL="0" lvl="0" indent="0" algn="ctr" defTabSz="844550">
            <a:lnSpc>
              <a:spcPct val="90000"/>
            </a:lnSpc>
            <a:spcBef>
              <a:spcPct val="0"/>
            </a:spcBef>
            <a:spcAft>
              <a:spcPct val="35000"/>
            </a:spcAft>
            <a:buNone/>
          </a:pPr>
          <a:r>
            <a:rPr lang="en-US" sz="1900" b="1" kern="1200"/>
            <a:t>Medication errors</a:t>
          </a:r>
          <a:endParaRPr lang="en-US" sz="1900" kern="1200"/>
        </a:p>
      </dsp:txBody>
      <dsp:txXfrm>
        <a:off x="2584" y="1530345"/>
        <a:ext cx="2519427" cy="547200"/>
      </dsp:txXfrm>
    </dsp:sp>
    <dsp:sp modelId="{C1056449-E2E6-4E6C-96C2-4EBCB97EFE9A}">
      <dsp:nvSpPr>
        <dsp:cNvPr id="0" name=""/>
        <dsp:cNvSpPr/>
      </dsp:nvSpPr>
      <dsp:spPr>
        <a:xfrm>
          <a:off x="2584" y="2077545"/>
          <a:ext cx="2519427" cy="1668960"/>
        </a:xfrm>
        <a:prstGeom prst="rect">
          <a:avLst/>
        </a:prstGeom>
        <a:solidFill>
          <a:schemeClr val="accent5">
            <a:tint val="40000"/>
            <a:alpha val="90000"/>
            <a:hueOff val="0"/>
            <a:satOff val="0"/>
            <a:lumOff val="0"/>
            <a:alphaOff val="0"/>
          </a:schemeClr>
        </a:solidFill>
        <a:ln w="9525" cap="rnd" cmpd="sng" algn="ctr">
          <a:solidFill>
            <a:schemeClr val="accent5">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en-US" sz="1900" kern="1200"/>
            <a:t>Toxicity (nephrologic or other)</a:t>
          </a:r>
        </a:p>
        <a:p>
          <a:pPr marL="171450" lvl="1" indent="-171450" algn="l" defTabSz="844550">
            <a:lnSpc>
              <a:spcPct val="90000"/>
            </a:lnSpc>
            <a:spcBef>
              <a:spcPct val="0"/>
            </a:spcBef>
            <a:spcAft>
              <a:spcPct val="15000"/>
            </a:spcAft>
            <a:buChar char="•"/>
          </a:pPr>
          <a:r>
            <a:rPr lang="en-US" sz="1900" kern="1200"/>
            <a:t>Improper dosing</a:t>
          </a:r>
        </a:p>
        <a:p>
          <a:pPr marL="171450" lvl="1" indent="-171450" algn="l" defTabSz="844550">
            <a:lnSpc>
              <a:spcPct val="90000"/>
            </a:lnSpc>
            <a:spcBef>
              <a:spcPct val="0"/>
            </a:spcBef>
            <a:spcAft>
              <a:spcPct val="15000"/>
            </a:spcAft>
            <a:buChar char="•"/>
          </a:pPr>
          <a:r>
            <a:rPr lang="en-US" sz="1900" kern="1200"/>
            <a:t>Inadequate monitoring</a:t>
          </a:r>
        </a:p>
      </dsp:txBody>
      <dsp:txXfrm>
        <a:off x="2584" y="2077545"/>
        <a:ext cx="2519427" cy="1668960"/>
      </dsp:txXfrm>
    </dsp:sp>
    <dsp:sp modelId="{1AA52E3E-1F04-4B24-A4BA-9DED669DACA1}">
      <dsp:nvSpPr>
        <dsp:cNvPr id="0" name=""/>
        <dsp:cNvSpPr/>
      </dsp:nvSpPr>
      <dsp:spPr>
        <a:xfrm>
          <a:off x="2874731" y="1530345"/>
          <a:ext cx="2519427" cy="547200"/>
        </a:xfrm>
        <a:prstGeom prst="rect">
          <a:avLst/>
        </a:prstGeom>
        <a:gradFill rotWithShape="0">
          <a:gsLst>
            <a:gs pos="0">
              <a:schemeClr val="accent5">
                <a:hueOff val="899461"/>
                <a:satOff val="11949"/>
                <a:lumOff val="294"/>
                <a:alphaOff val="0"/>
                <a:tint val="96000"/>
                <a:lumMod val="102000"/>
              </a:schemeClr>
            </a:gs>
            <a:gs pos="100000">
              <a:schemeClr val="accent5">
                <a:hueOff val="899461"/>
                <a:satOff val="11949"/>
                <a:lumOff val="294"/>
                <a:alphaOff val="0"/>
                <a:shade val="88000"/>
                <a:lumMod val="94000"/>
              </a:schemeClr>
            </a:gs>
          </a:gsLst>
          <a:path path="circle">
            <a:fillToRect l="50000" t="100000" r="100000" b="50000"/>
          </a:path>
        </a:gradFill>
        <a:ln w="9525" cap="rnd" cmpd="sng" algn="ctr">
          <a:solidFill>
            <a:schemeClr val="accent5">
              <a:hueOff val="899461"/>
              <a:satOff val="11949"/>
              <a:lumOff val="294"/>
              <a:alphaOff val="0"/>
            </a:schemeClr>
          </a:solidFill>
          <a:prstDash val="solid"/>
        </a:ln>
        <a:effectLst>
          <a:reflection blurRad="12700" stA="26000" endPos="32000" dist="12700" dir="5400000" sy="-100000" rotWithShape="0"/>
        </a:effectLst>
      </dsp:spPr>
      <dsp:style>
        <a:lnRef idx="1">
          <a:scrgbClr r="0" g="0" b="0"/>
        </a:lnRef>
        <a:fillRef idx="3">
          <a:scrgbClr r="0" g="0" b="0"/>
        </a:fillRef>
        <a:effectRef idx="2">
          <a:scrgbClr r="0" g="0" b="0"/>
        </a:effectRef>
        <a:fontRef idx="minor">
          <a:schemeClr val="lt1"/>
        </a:fontRef>
      </dsp:style>
      <dsp:txBody>
        <a:bodyPr spcFirstLastPara="0" vert="horz" wrap="square" lIns="135128" tIns="77216" rIns="135128" bIns="77216" numCol="1" spcCol="1270" anchor="ctr" anchorCtr="0">
          <a:noAutofit/>
        </a:bodyPr>
        <a:lstStyle/>
        <a:p>
          <a:pPr marL="0" lvl="0" indent="0" algn="ctr" defTabSz="844550">
            <a:lnSpc>
              <a:spcPct val="90000"/>
            </a:lnSpc>
            <a:spcBef>
              <a:spcPct val="0"/>
            </a:spcBef>
            <a:spcAft>
              <a:spcPct val="35000"/>
            </a:spcAft>
            <a:buNone/>
          </a:pPr>
          <a:r>
            <a:rPr lang="en-US" sz="1900" b="1" kern="1200"/>
            <a:t>Electrolytes</a:t>
          </a:r>
          <a:endParaRPr lang="en-US" sz="1900" kern="1200"/>
        </a:p>
      </dsp:txBody>
      <dsp:txXfrm>
        <a:off x="2874731" y="1530345"/>
        <a:ext cx="2519427" cy="547200"/>
      </dsp:txXfrm>
    </dsp:sp>
    <dsp:sp modelId="{C0526398-5898-4445-905D-130B051F1BD2}">
      <dsp:nvSpPr>
        <dsp:cNvPr id="0" name=""/>
        <dsp:cNvSpPr/>
      </dsp:nvSpPr>
      <dsp:spPr>
        <a:xfrm>
          <a:off x="2874731" y="2077545"/>
          <a:ext cx="2519427" cy="1668960"/>
        </a:xfrm>
        <a:prstGeom prst="rect">
          <a:avLst/>
        </a:prstGeom>
        <a:solidFill>
          <a:schemeClr val="accent5">
            <a:tint val="40000"/>
            <a:alpha val="90000"/>
            <a:hueOff val="1161664"/>
            <a:satOff val="10755"/>
            <a:lumOff val="519"/>
            <a:alphaOff val="0"/>
          </a:schemeClr>
        </a:solidFill>
        <a:ln w="9525" cap="rnd" cmpd="sng" algn="ctr">
          <a:solidFill>
            <a:schemeClr val="accent5">
              <a:tint val="40000"/>
              <a:alpha val="90000"/>
              <a:hueOff val="1161664"/>
              <a:satOff val="10755"/>
              <a:lumOff val="519"/>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en-US" sz="1900" kern="1200"/>
            <a:t>Hyperkalemia</a:t>
          </a:r>
        </a:p>
        <a:p>
          <a:pPr marL="171450" lvl="1" indent="-171450" algn="l" defTabSz="844550">
            <a:lnSpc>
              <a:spcPct val="90000"/>
            </a:lnSpc>
            <a:spcBef>
              <a:spcPct val="0"/>
            </a:spcBef>
            <a:spcAft>
              <a:spcPct val="15000"/>
            </a:spcAft>
            <a:buChar char="•"/>
          </a:pPr>
          <a:r>
            <a:rPr lang="en-US" sz="1900" kern="1200"/>
            <a:t>Hypoglycemia</a:t>
          </a:r>
        </a:p>
        <a:p>
          <a:pPr marL="171450" lvl="1" indent="-171450" algn="l" defTabSz="844550">
            <a:lnSpc>
              <a:spcPct val="90000"/>
            </a:lnSpc>
            <a:spcBef>
              <a:spcPct val="0"/>
            </a:spcBef>
            <a:spcAft>
              <a:spcPct val="15000"/>
            </a:spcAft>
            <a:buChar char="•"/>
          </a:pPr>
          <a:r>
            <a:rPr lang="en-US" sz="1900" kern="1200"/>
            <a:t>Hypermagnesemia</a:t>
          </a:r>
        </a:p>
        <a:p>
          <a:pPr marL="171450" lvl="1" indent="-171450" algn="l" defTabSz="844550">
            <a:lnSpc>
              <a:spcPct val="90000"/>
            </a:lnSpc>
            <a:spcBef>
              <a:spcPct val="0"/>
            </a:spcBef>
            <a:spcAft>
              <a:spcPct val="15000"/>
            </a:spcAft>
            <a:buChar char="•"/>
          </a:pPr>
          <a:r>
            <a:rPr lang="en-US" sz="1900" kern="1200"/>
            <a:t>Hyperphosphatemia</a:t>
          </a:r>
        </a:p>
      </dsp:txBody>
      <dsp:txXfrm>
        <a:off x="2874731" y="2077545"/>
        <a:ext cx="2519427" cy="1668960"/>
      </dsp:txXfrm>
    </dsp:sp>
    <dsp:sp modelId="{8F5EAE15-4233-42BF-B9D3-C8356E6793F4}">
      <dsp:nvSpPr>
        <dsp:cNvPr id="0" name=""/>
        <dsp:cNvSpPr/>
      </dsp:nvSpPr>
      <dsp:spPr>
        <a:xfrm>
          <a:off x="5746878" y="1530345"/>
          <a:ext cx="2519427" cy="547200"/>
        </a:xfrm>
        <a:prstGeom prst="rect">
          <a:avLst/>
        </a:prstGeom>
        <a:gradFill rotWithShape="0">
          <a:gsLst>
            <a:gs pos="0">
              <a:schemeClr val="accent5">
                <a:hueOff val="1798922"/>
                <a:satOff val="23898"/>
                <a:lumOff val="588"/>
                <a:alphaOff val="0"/>
                <a:tint val="96000"/>
                <a:lumMod val="102000"/>
              </a:schemeClr>
            </a:gs>
            <a:gs pos="100000">
              <a:schemeClr val="accent5">
                <a:hueOff val="1798922"/>
                <a:satOff val="23898"/>
                <a:lumOff val="588"/>
                <a:alphaOff val="0"/>
                <a:shade val="88000"/>
                <a:lumMod val="94000"/>
              </a:schemeClr>
            </a:gs>
          </a:gsLst>
          <a:path path="circle">
            <a:fillToRect l="50000" t="100000" r="100000" b="50000"/>
          </a:path>
        </a:gradFill>
        <a:ln w="9525" cap="rnd" cmpd="sng" algn="ctr">
          <a:solidFill>
            <a:schemeClr val="accent5">
              <a:hueOff val="1798922"/>
              <a:satOff val="23898"/>
              <a:lumOff val="588"/>
              <a:alphaOff val="0"/>
            </a:schemeClr>
          </a:solidFill>
          <a:prstDash val="solid"/>
        </a:ln>
        <a:effectLst>
          <a:reflection blurRad="12700" stA="26000" endPos="32000" dist="12700" dir="5400000" sy="-100000" rotWithShape="0"/>
        </a:effectLst>
      </dsp:spPr>
      <dsp:style>
        <a:lnRef idx="1">
          <a:scrgbClr r="0" g="0" b="0"/>
        </a:lnRef>
        <a:fillRef idx="3">
          <a:scrgbClr r="0" g="0" b="0"/>
        </a:fillRef>
        <a:effectRef idx="2">
          <a:scrgbClr r="0" g="0" b="0"/>
        </a:effectRef>
        <a:fontRef idx="minor">
          <a:schemeClr val="lt1"/>
        </a:fontRef>
      </dsp:style>
      <dsp:txBody>
        <a:bodyPr spcFirstLastPara="0" vert="horz" wrap="square" lIns="135128" tIns="77216" rIns="135128" bIns="77216" numCol="1" spcCol="1270" anchor="ctr" anchorCtr="0">
          <a:noAutofit/>
        </a:bodyPr>
        <a:lstStyle/>
        <a:p>
          <a:pPr marL="0" lvl="0" indent="0" algn="ctr" defTabSz="844550">
            <a:lnSpc>
              <a:spcPct val="90000"/>
            </a:lnSpc>
            <a:spcBef>
              <a:spcPct val="0"/>
            </a:spcBef>
            <a:spcAft>
              <a:spcPct val="35000"/>
            </a:spcAft>
            <a:buNone/>
          </a:pPr>
          <a:r>
            <a:rPr lang="en-US" sz="1900" b="1" kern="1200"/>
            <a:t>Miscellaneous</a:t>
          </a:r>
          <a:endParaRPr lang="en-US" sz="1900" kern="1200"/>
        </a:p>
      </dsp:txBody>
      <dsp:txXfrm>
        <a:off x="5746878" y="1530345"/>
        <a:ext cx="2519427" cy="547200"/>
      </dsp:txXfrm>
    </dsp:sp>
    <dsp:sp modelId="{23A4CDBB-C40C-49A2-8EF7-59D3B9112BC9}">
      <dsp:nvSpPr>
        <dsp:cNvPr id="0" name=""/>
        <dsp:cNvSpPr/>
      </dsp:nvSpPr>
      <dsp:spPr>
        <a:xfrm>
          <a:off x="5746878" y="2077545"/>
          <a:ext cx="2519427" cy="1668960"/>
        </a:xfrm>
        <a:prstGeom prst="rect">
          <a:avLst/>
        </a:prstGeom>
        <a:solidFill>
          <a:schemeClr val="accent5">
            <a:tint val="40000"/>
            <a:alpha val="90000"/>
            <a:hueOff val="2323328"/>
            <a:satOff val="21510"/>
            <a:lumOff val="1038"/>
            <a:alphaOff val="0"/>
          </a:schemeClr>
        </a:solidFill>
        <a:ln w="9525" cap="rnd" cmpd="sng" algn="ctr">
          <a:solidFill>
            <a:schemeClr val="accent5">
              <a:tint val="40000"/>
              <a:alpha val="90000"/>
              <a:hueOff val="2323328"/>
              <a:satOff val="21510"/>
              <a:lumOff val="1038"/>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en-US" sz="1900" kern="1200"/>
            <a:t>Multidrug-resistant infections</a:t>
          </a:r>
        </a:p>
        <a:p>
          <a:pPr marL="171450" lvl="1" indent="-171450" algn="l" defTabSz="844550">
            <a:lnSpc>
              <a:spcPct val="90000"/>
            </a:lnSpc>
            <a:spcBef>
              <a:spcPct val="0"/>
            </a:spcBef>
            <a:spcAft>
              <a:spcPct val="15000"/>
            </a:spcAft>
            <a:buChar char="•"/>
          </a:pPr>
          <a:r>
            <a:rPr lang="en-US" sz="1900" kern="1200" dirty="0"/>
            <a:t>Vessel preservation/dialysis access</a:t>
          </a:r>
        </a:p>
      </dsp:txBody>
      <dsp:txXfrm>
        <a:off x="5746878" y="2077545"/>
        <a:ext cx="2519427" cy="1668960"/>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4D0F49-DD16-47EC-8748-5784B5C0D6AD}">
      <dsp:nvSpPr>
        <dsp:cNvPr id="0" name=""/>
        <dsp:cNvSpPr/>
      </dsp:nvSpPr>
      <dsp:spPr>
        <a:xfrm>
          <a:off x="2402" y="371213"/>
          <a:ext cx="2342396" cy="547200"/>
        </a:xfrm>
        <a:prstGeom prst="rect">
          <a:avLst/>
        </a:prstGeom>
        <a:gradFill rotWithShape="0">
          <a:gsLst>
            <a:gs pos="0">
              <a:schemeClr val="accent5">
                <a:hueOff val="0"/>
                <a:satOff val="0"/>
                <a:lumOff val="0"/>
                <a:alphaOff val="0"/>
                <a:tint val="96000"/>
                <a:lumMod val="102000"/>
              </a:schemeClr>
            </a:gs>
            <a:gs pos="100000">
              <a:schemeClr val="accent5">
                <a:hueOff val="0"/>
                <a:satOff val="0"/>
                <a:lumOff val="0"/>
                <a:alphaOff val="0"/>
                <a:shade val="88000"/>
                <a:lumMod val="94000"/>
              </a:schemeClr>
            </a:gs>
          </a:gsLst>
          <a:path path="circle">
            <a:fillToRect l="50000" t="100000" r="100000" b="50000"/>
          </a:path>
        </a:gradFill>
        <a:ln w="9525" cap="rnd" cmpd="sng" algn="ctr">
          <a:solidFill>
            <a:schemeClr val="accent5">
              <a:hueOff val="0"/>
              <a:satOff val="0"/>
              <a:lumOff val="0"/>
              <a:alphaOff val="0"/>
            </a:schemeClr>
          </a:solidFill>
          <a:prstDash val="solid"/>
        </a:ln>
        <a:effectLst>
          <a:reflection blurRad="12700" stA="26000" endPos="32000" dist="12700" dir="5400000" sy="-100000" rotWithShape="0"/>
        </a:effectLst>
      </dsp:spPr>
      <dsp:style>
        <a:lnRef idx="1">
          <a:scrgbClr r="0" g="0" b="0"/>
        </a:lnRef>
        <a:fillRef idx="3">
          <a:scrgbClr r="0" g="0" b="0"/>
        </a:fillRef>
        <a:effectRef idx="2">
          <a:scrgbClr r="0" g="0" b="0"/>
        </a:effectRef>
        <a:fontRef idx="minor">
          <a:schemeClr val="lt1"/>
        </a:fontRef>
      </dsp:style>
      <dsp:txBody>
        <a:bodyPr spcFirstLastPara="0" vert="horz" wrap="square" lIns="135128" tIns="77216" rIns="135128" bIns="77216" numCol="1" spcCol="1270" anchor="ctr" anchorCtr="0">
          <a:noAutofit/>
        </a:bodyPr>
        <a:lstStyle/>
        <a:p>
          <a:pPr marL="0" lvl="0" indent="0" algn="ctr" defTabSz="844550">
            <a:lnSpc>
              <a:spcPct val="90000"/>
            </a:lnSpc>
            <a:spcBef>
              <a:spcPct val="0"/>
            </a:spcBef>
            <a:spcAft>
              <a:spcPct val="35000"/>
            </a:spcAft>
            <a:buNone/>
          </a:pPr>
          <a:r>
            <a:rPr lang="en-US" sz="1900" b="1" kern="1200"/>
            <a:t>Diagnostic tests</a:t>
          </a:r>
          <a:endParaRPr lang="en-US" sz="1900" kern="1200"/>
        </a:p>
      </dsp:txBody>
      <dsp:txXfrm>
        <a:off x="2402" y="371213"/>
        <a:ext cx="2342396" cy="547200"/>
      </dsp:txXfrm>
    </dsp:sp>
    <dsp:sp modelId="{B0EC969A-213F-47E8-8467-3D3FD5A0AACB}">
      <dsp:nvSpPr>
        <dsp:cNvPr id="0" name=""/>
        <dsp:cNvSpPr/>
      </dsp:nvSpPr>
      <dsp:spPr>
        <a:xfrm>
          <a:off x="2402" y="918413"/>
          <a:ext cx="2342396" cy="2503439"/>
        </a:xfrm>
        <a:prstGeom prst="rect">
          <a:avLst/>
        </a:prstGeom>
        <a:solidFill>
          <a:schemeClr val="accent5">
            <a:tint val="40000"/>
            <a:alpha val="90000"/>
            <a:hueOff val="0"/>
            <a:satOff val="0"/>
            <a:lumOff val="0"/>
            <a:alphaOff val="0"/>
          </a:schemeClr>
        </a:solidFill>
        <a:ln w="9525" cap="rnd" cmpd="sng" algn="ctr">
          <a:solidFill>
            <a:schemeClr val="accent5">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en-US" sz="1900" kern="1200"/>
            <a:t>Iodinated contrast media: AKI</a:t>
          </a:r>
        </a:p>
        <a:p>
          <a:pPr marL="171450" lvl="1" indent="-171450" algn="l" defTabSz="844550">
            <a:lnSpc>
              <a:spcPct val="90000"/>
            </a:lnSpc>
            <a:spcBef>
              <a:spcPct val="0"/>
            </a:spcBef>
            <a:spcAft>
              <a:spcPct val="15000"/>
            </a:spcAft>
            <a:buChar char="•"/>
          </a:pPr>
          <a:r>
            <a:rPr lang="en-US" sz="1900" kern="1200"/>
            <a:t>Gadolinium-based contrast: NSF</a:t>
          </a:r>
        </a:p>
        <a:p>
          <a:pPr marL="171450" lvl="1" indent="-171450" algn="l" defTabSz="844550">
            <a:lnSpc>
              <a:spcPct val="90000"/>
            </a:lnSpc>
            <a:spcBef>
              <a:spcPct val="0"/>
            </a:spcBef>
            <a:spcAft>
              <a:spcPct val="15000"/>
            </a:spcAft>
            <a:buChar char="•"/>
          </a:pPr>
          <a:r>
            <a:rPr lang="en-US" sz="1900" kern="1200"/>
            <a:t>Sodium Phosphate bowel preparations: AKI, CKD </a:t>
          </a:r>
        </a:p>
      </dsp:txBody>
      <dsp:txXfrm>
        <a:off x="2402" y="918413"/>
        <a:ext cx="2342396" cy="2503439"/>
      </dsp:txXfrm>
    </dsp:sp>
    <dsp:sp modelId="{A2C45FAD-3CC0-4B76-A394-071E354ED87C}">
      <dsp:nvSpPr>
        <dsp:cNvPr id="0" name=""/>
        <dsp:cNvSpPr/>
      </dsp:nvSpPr>
      <dsp:spPr>
        <a:xfrm>
          <a:off x="2672735" y="371213"/>
          <a:ext cx="2342396" cy="547200"/>
        </a:xfrm>
        <a:prstGeom prst="rect">
          <a:avLst/>
        </a:prstGeom>
        <a:gradFill rotWithShape="0">
          <a:gsLst>
            <a:gs pos="0">
              <a:schemeClr val="accent5">
                <a:hueOff val="899461"/>
                <a:satOff val="11949"/>
                <a:lumOff val="294"/>
                <a:alphaOff val="0"/>
                <a:tint val="96000"/>
                <a:lumMod val="102000"/>
              </a:schemeClr>
            </a:gs>
            <a:gs pos="100000">
              <a:schemeClr val="accent5">
                <a:hueOff val="899461"/>
                <a:satOff val="11949"/>
                <a:lumOff val="294"/>
                <a:alphaOff val="0"/>
                <a:shade val="88000"/>
                <a:lumMod val="94000"/>
              </a:schemeClr>
            </a:gs>
          </a:gsLst>
          <a:path path="circle">
            <a:fillToRect l="50000" t="100000" r="100000" b="50000"/>
          </a:path>
        </a:gradFill>
        <a:ln w="9525" cap="rnd" cmpd="sng" algn="ctr">
          <a:solidFill>
            <a:schemeClr val="accent5">
              <a:hueOff val="899461"/>
              <a:satOff val="11949"/>
              <a:lumOff val="294"/>
              <a:alphaOff val="0"/>
            </a:schemeClr>
          </a:solidFill>
          <a:prstDash val="solid"/>
        </a:ln>
        <a:effectLst>
          <a:reflection blurRad="12700" stA="26000" endPos="32000" dist="12700" dir="5400000" sy="-100000" rotWithShape="0"/>
        </a:effectLst>
      </dsp:spPr>
      <dsp:style>
        <a:lnRef idx="1">
          <a:scrgbClr r="0" g="0" b="0"/>
        </a:lnRef>
        <a:fillRef idx="3">
          <a:scrgbClr r="0" g="0" b="0"/>
        </a:fillRef>
        <a:effectRef idx="2">
          <a:scrgbClr r="0" g="0" b="0"/>
        </a:effectRef>
        <a:fontRef idx="minor">
          <a:schemeClr val="lt1"/>
        </a:fontRef>
      </dsp:style>
      <dsp:txBody>
        <a:bodyPr spcFirstLastPara="0" vert="horz" wrap="square" lIns="135128" tIns="77216" rIns="135128" bIns="77216" numCol="1" spcCol="1270" anchor="ctr" anchorCtr="0">
          <a:noAutofit/>
        </a:bodyPr>
        <a:lstStyle/>
        <a:p>
          <a:pPr marL="0" lvl="0" indent="0" algn="ctr" defTabSz="844550">
            <a:lnSpc>
              <a:spcPct val="90000"/>
            </a:lnSpc>
            <a:spcBef>
              <a:spcPct val="0"/>
            </a:spcBef>
            <a:spcAft>
              <a:spcPct val="35000"/>
            </a:spcAft>
            <a:buNone/>
          </a:pPr>
          <a:r>
            <a:rPr lang="en-US" sz="1900" b="1" kern="1200"/>
            <a:t>CVD</a:t>
          </a:r>
          <a:endParaRPr lang="en-US" sz="1900" kern="1200"/>
        </a:p>
      </dsp:txBody>
      <dsp:txXfrm>
        <a:off x="2672735" y="371213"/>
        <a:ext cx="2342396" cy="547200"/>
      </dsp:txXfrm>
    </dsp:sp>
    <dsp:sp modelId="{5D866BFF-5568-4173-A178-E69BCCD8045A}">
      <dsp:nvSpPr>
        <dsp:cNvPr id="0" name=""/>
        <dsp:cNvSpPr/>
      </dsp:nvSpPr>
      <dsp:spPr>
        <a:xfrm>
          <a:off x="2672735" y="918413"/>
          <a:ext cx="2342396" cy="2503439"/>
        </a:xfrm>
        <a:prstGeom prst="rect">
          <a:avLst/>
        </a:prstGeom>
        <a:solidFill>
          <a:schemeClr val="accent5">
            <a:tint val="40000"/>
            <a:alpha val="90000"/>
            <a:hueOff val="1161664"/>
            <a:satOff val="10755"/>
            <a:lumOff val="519"/>
            <a:alphaOff val="0"/>
          </a:schemeClr>
        </a:solidFill>
        <a:ln w="9525" cap="rnd" cmpd="sng" algn="ctr">
          <a:solidFill>
            <a:schemeClr val="accent5">
              <a:tint val="40000"/>
              <a:alpha val="90000"/>
              <a:hueOff val="1161664"/>
              <a:satOff val="10755"/>
              <a:lumOff val="519"/>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en-US" sz="1900" kern="1200"/>
            <a:t>Missed diagnosis</a:t>
          </a:r>
        </a:p>
        <a:p>
          <a:pPr marL="171450" lvl="1" indent="-171450" algn="l" defTabSz="844550">
            <a:lnSpc>
              <a:spcPct val="90000"/>
            </a:lnSpc>
            <a:spcBef>
              <a:spcPct val="0"/>
            </a:spcBef>
            <a:spcAft>
              <a:spcPct val="15000"/>
            </a:spcAft>
            <a:buChar char="•"/>
          </a:pPr>
          <a:r>
            <a:rPr lang="en-US" sz="1900" kern="1200" dirty="0"/>
            <a:t>Improper management</a:t>
          </a:r>
        </a:p>
      </dsp:txBody>
      <dsp:txXfrm>
        <a:off x="2672735" y="918413"/>
        <a:ext cx="2342396" cy="2503439"/>
      </dsp:txXfrm>
    </dsp:sp>
    <dsp:sp modelId="{917630ED-A819-4EDE-B06B-3EBEEE9111DE}">
      <dsp:nvSpPr>
        <dsp:cNvPr id="0" name=""/>
        <dsp:cNvSpPr/>
      </dsp:nvSpPr>
      <dsp:spPr>
        <a:xfrm>
          <a:off x="5343067" y="371213"/>
          <a:ext cx="2342396" cy="547200"/>
        </a:xfrm>
        <a:prstGeom prst="rect">
          <a:avLst/>
        </a:prstGeom>
        <a:gradFill rotWithShape="0">
          <a:gsLst>
            <a:gs pos="0">
              <a:schemeClr val="accent5">
                <a:hueOff val="1798922"/>
                <a:satOff val="23898"/>
                <a:lumOff val="588"/>
                <a:alphaOff val="0"/>
                <a:tint val="96000"/>
                <a:lumMod val="102000"/>
              </a:schemeClr>
            </a:gs>
            <a:gs pos="100000">
              <a:schemeClr val="accent5">
                <a:hueOff val="1798922"/>
                <a:satOff val="23898"/>
                <a:lumOff val="588"/>
                <a:alphaOff val="0"/>
                <a:shade val="88000"/>
                <a:lumMod val="94000"/>
              </a:schemeClr>
            </a:gs>
          </a:gsLst>
          <a:path path="circle">
            <a:fillToRect l="50000" t="100000" r="100000" b="50000"/>
          </a:path>
        </a:gradFill>
        <a:ln w="9525" cap="rnd" cmpd="sng" algn="ctr">
          <a:solidFill>
            <a:schemeClr val="accent5">
              <a:hueOff val="1798922"/>
              <a:satOff val="23898"/>
              <a:lumOff val="588"/>
              <a:alphaOff val="0"/>
            </a:schemeClr>
          </a:solidFill>
          <a:prstDash val="solid"/>
        </a:ln>
        <a:effectLst>
          <a:reflection blurRad="12700" stA="26000" endPos="32000" dist="12700" dir="5400000" sy="-100000" rotWithShape="0"/>
        </a:effectLst>
      </dsp:spPr>
      <dsp:style>
        <a:lnRef idx="1">
          <a:scrgbClr r="0" g="0" b="0"/>
        </a:lnRef>
        <a:fillRef idx="3">
          <a:scrgbClr r="0" g="0" b="0"/>
        </a:fillRef>
        <a:effectRef idx="2">
          <a:scrgbClr r="0" g="0" b="0"/>
        </a:effectRef>
        <a:fontRef idx="minor">
          <a:schemeClr val="lt1"/>
        </a:fontRef>
      </dsp:style>
      <dsp:txBody>
        <a:bodyPr spcFirstLastPara="0" vert="horz" wrap="square" lIns="135128" tIns="77216" rIns="135128" bIns="77216" numCol="1" spcCol="1270" anchor="ctr" anchorCtr="0">
          <a:noAutofit/>
        </a:bodyPr>
        <a:lstStyle/>
        <a:p>
          <a:pPr marL="0" lvl="0" indent="0" algn="ctr" defTabSz="844550">
            <a:lnSpc>
              <a:spcPct val="90000"/>
            </a:lnSpc>
            <a:spcBef>
              <a:spcPct val="0"/>
            </a:spcBef>
            <a:spcAft>
              <a:spcPct val="35000"/>
            </a:spcAft>
            <a:buNone/>
          </a:pPr>
          <a:r>
            <a:rPr lang="en-US" sz="1900" b="1" kern="1200"/>
            <a:t>Fluid management</a:t>
          </a:r>
          <a:endParaRPr lang="en-US" sz="1900" kern="1200"/>
        </a:p>
      </dsp:txBody>
      <dsp:txXfrm>
        <a:off x="5343067" y="371213"/>
        <a:ext cx="2342396" cy="547200"/>
      </dsp:txXfrm>
    </dsp:sp>
    <dsp:sp modelId="{CD721D8B-CBE9-44DB-938F-4E5FAE13865F}">
      <dsp:nvSpPr>
        <dsp:cNvPr id="0" name=""/>
        <dsp:cNvSpPr/>
      </dsp:nvSpPr>
      <dsp:spPr>
        <a:xfrm>
          <a:off x="5343067" y="918413"/>
          <a:ext cx="2342396" cy="2503439"/>
        </a:xfrm>
        <a:prstGeom prst="rect">
          <a:avLst/>
        </a:prstGeom>
        <a:solidFill>
          <a:schemeClr val="accent5">
            <a:tint val="40000"/>
            <a:alpha val="90000"/>
            <a:hueOff val="2323328"/>
            <a:satOff val="21510"/>
            <a:lumOff val="1038"/>
            <a:alphaOff val="0"/>
          </a:schemeClr>
        </a:solidFill>
        <a:ln w="9525" cap="rnd" cmpd="sng" algn="ctr">
          <a:solidFill>
            <a:schemeClr val="accent5">
              <a:tint val="40000"/>
              <a:alpha val="90000"/>
              <a:hueOff val="2323328"/>
              <a:satOff val="21510"/>
              <a:lumOff val="1038"/>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en-US" sz="1900" kern="1200"/>
            <a:t>Hypotension</a:t>
          </a:r>
        </a:p>
        <a:p>
          <a:pPr marL="171450" lvl="1" indent="-171450" algn="l" defTabSz="844550">
            <a:lnSpc>
              <a:spcPct val="90000"/>
            </a:lnSpc>
            <a:spcBef>
              <a:spcPct val="0"/>
            </a:spcBef>
            <a:spcAft>
              <a:spcPct val="15000"/>
            </a:spcAft>
            <a:buChar char="•"/>
          </a:pPr>
          <a:r>
            <a:rPr lang="en-US" sz="1900" kern="1200"/>
            <a:t>AKI</a:t>
          </a:r>
        </a:p>
        <a:p>
          <a:pPr marL="171450" lvl="1" indent="-171450" algn="l" defTabSz="844550">
            <a:lnSpc>
              <a:spcPct val="90000"/>
            </a:lnSpc>
            <a:spcBef>
              <a:spcPct val="0"/>
            </a:spcBef>
            <a:spcAft>
              <a:spcPct val="15000"/>
            </a:spcAft>
            <a:buChar char="•"/>
          </a:pPr>
          <a:r>
            <a:rPr lang="en-US" sz="1900" kern="1200"/>
            <a:t>CHF exacerbation</a:t>
          </a:r>
        </a:p>
      </dsp:txBody>
      <dsp:txXfrm>
        <a:off x="5343067" y="918413"/>
        <a:ext cx="2342396" cy="2503439"/>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165235-5BB7-4426-B275-0DA6AE2F6DE3}">
      <dsp:nvSpPr>
        <dsp:cNvPr id="0" name=""/>
        <dsp:cNvSpPr/>
      </dsp:nvSpPr>
      <dsp:spPr>
        <a:xfrm>
          <a:off x="0" y="940467"/>
          <a:ext cx="1511961" cy="907176"/>
        </a:xfrm>
        <a:prstGeom prst="rect">
          <a:avLst/>
        </a:prstGeom>
        <a:solidFill>
          <a:schemeClr val="accent5">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a:t>CKD patients at high risk for drug-related adverse events</a:t>
          </a:r>
        </a:p>
      </dsp:txBody>
      <dsp:txXfrm>
        <a:off x="0" y="940467"/>
        <a:ext cx="1511961" cy="907176"/>
      </dsp:txXfrm>
    </dsp:sp>
    <dsp:sp modelId="{D8952390-68DB-4EAE-B1BE-2379A2A5D368}">
      <dsp:nvSpPr>
        <dsp:cNvPr id="0" name=""/>
        <dsp:cNvSpPr/>
      </dsp:nvSpPr>
      <dsp:spPr>
        <a:xfrm>
          <a:off x="1674467" y="948931"/>
          <a:ext cx="1511961" cy="907176"/>
        </a:xfrm>
        <a:prstGeom prst="rect">
          <a:avLst/>
        </a:prstGeom>
        <a:solidFill>
          <a:schemeClr val="accent5">
            <a:hueOff val="224865"/>
            <a:satOff val="2987"/>
            <a:lumOff val="73"/>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a:t>Several classes of drugs renally eliminated</a:t>
          </a:r>
        </a:p>
      </dsp:txBody>
      <dsp:txXfrm>
        <a:off x="1674467" y="948931"/>
        <a:ext cx="1511961" cy="907176"/>
      </dsp:txXfrm>
    </dsp:sp>
    <dsp:sp modelId="{3F806F05-D656-4425-87F9-B8BB34594FD4}">
      <dsp:nvSpPr>
        <dsp:cNvPr id="0" name=""/>
        <dsp:cNvSpPr/>
      </dsp:nvSpPr>
      <dsp:spPr>
        <a:xfrm>
          <a:off x="3326315" y="940467"/>
          <a:ext cx="1511961" cy="907176"/>
        </a:xfrm>
        <a:prstGeom prst="rect">
          <a:avLst/>
        </a:prstGeom>
        <a:solidFill>
          <a:schemeClr val="accent5">
            <a:hueOff val="449730"/>
            <a:satOff val="5974"/>
            <a:lumOff val="147"/>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a:t>Consider kidney function and current eGFR (not just SCr) when prescribing meds</a:t>
          </a:r>
        </a:p>
      </dsp:txBody>
      <dsp:txXfrm>
        <a:off x="3326315" y="940467"/>
        <a:ext cx="1511961" cy="907176"/>
      </dsp:txXfrm>
    </dsp:sp>
    <dsp:sp modelId="{B6A6CE4E-A345-4AF4-8420-F678103269E5}">
      <dsp:nvSpPr>
        <dsp:cNvPr id="0" name=""/>
        <dsp:cNvSpPr/>
      </dsp:nvSpPr>
      <dsp:spPr>
        <a:xfrm>
          <a:off x="0" y="1998840"/>
          <a:ext cx="1511961" cy="907176"/>
        </a:xfrm>
        <a:prstGeom prst="rect">
          <a:avLst/>
        </a:prstGeom>
        <a:solidFill>
          <a:schemeClr val="accent5">
            <a:hueOff val="674596"/>
            <a:satOff val="8962"/>
            <a:lumOff val="22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a:t>Minimize pill burden as much as possible</a:t>
          </a:r>
        </a:p>
      </dsp:txBody>
      <dsp:txXfrm>
        <a:off x="0" y="1998840"/>
        <a:ext cx="1511961" cy="907176"/>
      </dsp:txXfrm>
    </dsp:sp>
    <dsp:sp modelId="{4C6BD050-58E3-41A9-8695-FE2FD5E65180}">
      <dsp:nvSpPr>
        <dsp:cNvPr id="0" name=""/>
        <dsp:cNvSpPr/>
      </dsp:nvSpPr>
      <dsp:spPr>
        <a:xfrm>
          <a:off x="1663157" y="1998840"/>
          <a:ext cx="1511961" cy="907176"/>
        </a:xfrm>
        <a:prstGeom prst="rect">
          <a:avLst/>
        </a:prstGeom>
        <a:solidFill>
          <a:schemeClr val="accent5">
            <a:hueOff val="899461"/>
            <a:satOff val="11949"/>
            <a:lumOff val="294"/>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a:t>Remind CKD patients to avoid NSAIDs</a:t>
          </a:r>
        </a:p>
      </dsp:txBody>
      <dsp:txXfrm>
        <a:off x="1663157" y="1998840"/>
        <a:ext cx="1511961" cy="907176"/>
      </dsp:txXfrm>
    </dsp:sp>
    <dsp:sp modelId="{BD8FE9BA-594E-45C7-A91F-3CA252E5B8D9}">
      <dsp:nvSpPr>
        <dsp:cNvPr id="0" name=""/>
        <dsp:cNvSpPr/>
      </dsp:nvSpPr>
      <dsp:spPr>
        <a:xfrm>
          <a:off x="3326315" y="1998840"/>
          <a:ext cx="1511961" cy="907176"/>
        </a:xfrm>
        <a:prstGeom prst="rect">
          <a:avLst/>
        </a:prstGeom>
        <a:solidFill>
          <a:schemeClr val="accent5">
            <a:hueOff val="1124326"/>
            <a:satOff val="14936"/>
            <a:lumOff val="367"/>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a:t>No Dual RAAS blockade</a:t>
          </a:r>
        </a:p>
      </dsp:txBody>
      <dsp:txXfrm>
        <a:off x="3326315" y="1998840"/>
        <a:ext cx="1511961" cy="907176"/>
      </dsp:txXfrm>
    </dsp:sp>
    <dsp:sp modelId="{9AC7F474-90E1-4F9C-AC09-AA6AD823F515}">
      <dsp:nvSpPr>
        <dsp:cNvPr id="0" name=""/>
        <dsp:cNvSpPr/>
      </dsp:nvSpPr>
      <dsp:spPr>
        <a:xfrm>
          <a:off x="0" y="3057213"/>
          <a:ext cx="1511961" cy="907176"/>
        </a:xfrm>
        <a:prstGeom prst="rect">
          <a:avLst/>
        </a:prstGeom>
        <a:solidFill>
          <a:schemeClr val="accent5">
            <a:hueOff val="1349191"/>
            <a:satOff val="17923"/>
            <a:lumOff val="441"/>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a:t>Any med with &gt;30% renal clearance probably needs dose adjustment for CKD</a:t>
          </a:r>
        </a:p>
      </dsp:txBody>
      <dsp:txXfrm>
        <a:off x="0" y="3057213"/>
        <a:ext cx="1511961" cy="907176"/>
      </dsp:txXfrm>
    </dsp:sp>
    <dsp:sp modelId="{2C9AA039-C331-439D-B229-70B4517A5E9B}">
      <dsp:nvSpPr>
        <dsp:cNvPr id="0" name=""/>
        <dsp:cNvSpPr/>
      </dsp:nvSpPr>
      <dsp:spPr>
        <a:xfrm>
          <a:off x="1663157" y="3057213"/>
          <a:ext cx="1511961" cy="907176"/>
        </a:xfrm>
        <a:prstGeom prst="rect">
          <a:avLst/>
        </a:prstGeom>
        <a:solidFill>
          <a:schemeClr val="accent5">
            <a:hueOff val="1574056"/>
            <a:satOff val="20911"/>
            <a:lumOff val="514"/>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a:t>No bisphosphonates for eGFR &lt;30</a:t>
          </a:r>
        </a:p>
      </dsp:txBody>
      <dsp:txXfrm>
        <a:off x="1663157" y="3057213"/>
        <a:ext cx="1511961" cy="907176"/>
      </dsp:txXfrm>
    </dsp:sp>
    <dsp:sp modelId="{1D0595EF-4E1C-46EE-9B2D-4079B380EFC7}">
      <dsp:nvSpPr>
        <dsp:cNvPr id="0" name=""/>
        <dsp:cNvSpPr/>
      </dsp:nvSpPr>
      <dsp:spPr>
        <a:xfrm>
          <a:off x="3326315" y="3057213"/>
          <a:ext cx="1511961" cy="907176"/>
        </a:xfrm>
        <a:prstGeom prst="rect">
          <a:avLst/>
        </a:prstGeom>
        <a:solidFill>
          <a:schemeClr val="accent5">
            <a:hueOff val="1798922"/>
            <a:satOff val="23898"/>
            <a:lumOff val="588"/>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a:t>Avoid GAD for eGFR &lt;30</a:t>
          </a:r>
        </a:p>
      </dsp:txBody>
      <dsp:txXfrm>
        <a:off x="3326315" y="3057213"/>
        <a:ext cx="1511961" cy="907176"/>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845930-AB5D-4E66-969C-743D288A40AE}">
      <dsp:nvSpPr>
        <dsp:cNvPr id="0" name=""/>
        <dsp:cNvSpPr/>
      </dsp:nvSpPr>
      <dsp:spPr>
        <a:xfrm>
          <a:off x="101764" y="372"/>
          <a:ext cx="1866527" cy="1119916"/>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t>Acute kidney injury or abrupt sustained fall in GFR</a:t>
          </a:r>
        </a:p>
      </dsp:txBody>
      <dsp:txXfrm>
        <a:off x="101764" y="372"/>
        <a:ext cx="1866527" cy="1119916"/>
      </dsp:txXfrm>
    </dsp:sp>
    <dsp:sp modelId="{3271537C-789E-4003-9FC6-E23620885958}">
      <dsp:nvSpPr>
        <dsp:cNvPr id="0" name=""/>
        <dsp:cNvSpPr/>
      </dsp:nvSpPr>
      <dsp:spPr>
        <a:xfrm>
          <a:off x="2154945" y="372"/>
          <a:ext cx="1866527" cy="1119916"/>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u="sng" kern="1200"/>
            <a:t>GFR &lt;30 ml/min/1.73m</a:t>
          </a:r>
          <a:r>
            <a:rPr lang="en-US" sz="1400" u="sng" kern="1200" baseline="30000"/>
            <a:t>2</a:t>
          </a:r>
          <a:r>
            <a:rPr lang="en-US" sz="1400" u="sng" kern="1200"/>
            <a:t> (GFR categories G4-G5)</a:t>
          </a:r>
          <a:endParaRPr lang="en-US" sz="1400" kern="1200"/>
        </a:p>
      </dsp:txBody>
      <dsp:txXfrm>
        <a:off x="2154945" y="372"/>
        <a:ext cx="1866527" cy="1119916"/>
      </dsp:txXfrm>
    </dsp:sp>
    <dsp:sp modelId="{E3070A06-5BB9-468A-8C23-7597F3B2994E}">
      <dsp:nvSpPr>
        <dsp:cNvPr id="0" name=""/>
        <dsp:cNvSpPr/>
      </dsp:nvSpPr>
      <dsp:spPr>
        <a:xfrm>
          <a:off x="4208126" y="372"/>
          <a:ext cx="1866527" cy="1119916"/>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u="sng" kern="1200"/>
            <a:t>Persistent albuminuria (ACR &gt; 300 mg/g)*</a:t>
          </a:r>
          <a:endParaRPr lang="en-US" sz="1400" kern="1200"/>
        </a:p>
      </dsp:txBody>
      <dsp:txXfrm>
        <a:off x="4208126" y="372"/>
        <a:ext cx="1866527" cy="1119916"/>
      </dsp:txXfrm>
    </dsp:sp>
    <dsp:sp modelId="{2C3DE727-3075-4ADB-9FDC-91C46DAFD84F}">
      <dsp:nvSpPr>
        <dsp:cNvPr id="0" name=""/>
        <dsp:cNvSpPr/>
      </dsp:nvSpPr>
      <dsp:spPr>
        <a:xfrm>
          <a:off x="6261307" y="372"/>
          <a:ext cx="1866527" cy="1119916"/>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t>Atypical Progression of CKD</a:t>
          </a:r>
          <a:r>
            <a:rPr lang="en-US" sz="1400" kern="1200" baseline="30000"/>
            <a:t>**</a:t>
          </a:r>
          <a:r>
            <a:rPr lang="en-US" sz="1400" kern="1200"/>
            <a:t> </a:t>
          </a:r>
        </a:p>
      </dsp:txBody>
      <dsp:txXfrm>
        <a:off x="6261307" y="372"/>
        <a:ext cx="1866527" cy="1119916"/>
      </dsp:txXfrm>
    </dsp:sp>
    <dsp:sp modelId="{2CE02C28-781C-4F71-9B4E-1E61CC3E2BB8}">
      <dsp:nvSpPr>
        <dsp:cNvPr id="0" name=""/>
        <dsp:cNvSpPr/>
      </dsp:nvSpPr>
      <dsp:spPr>
        <a:xfrm>
          <a:off x="101764" y="1306941"/>
          <a:ext cx="1866527" cy="1119916"/>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t>Urinary red cell casts, RBC more than 20 per HPF sustained and not readily explained</a:t>
          </a:r>
        </a:p>
      </dsp:txBody>
      <dsp:txXfrm>
        <a:off x="101764" y="1306941"/>
        <a:ext cx="1866527" cy="1119916"/>
      </dsp:txXfrm>
    </dsp:sp>
    <dsp:sp modelId="{D889743A-8E9B-43D3-AAF3-B7D3DDA41589}">
      <dsp:nvSpPr>
        <dsp:cNvPr id="0" name=""/>
        <dsp:cNvSpPr/>
      </dsp:nvSpPr>
      <dsp:spPr>
        <a:xfrm>
          <a:off x="2154945" y="1306941"/>
          <a:ext cx="1866527" cy="1119916"/>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t>Hypertension refractory to treatment with 4 or more antihypertensive agents</a:t>
          </a:r>
        </a:p>
      </dsp:txBody>
      <dsp:txXfrm>
        <a:off x="2154945" y="1306941"/>
        <a:ext cx="1866527" cy="1119916"/>
      </dsp:txXfrm>
    </dsp:sp>
    <dsp:sp modelId="{1F0FDD88-B407-4A94-BA9A-7B835EF10228}">
      <dsp:nvSpPr>
        <dsp:cNvPr id="0" name=""/>
        <dsp:cNvSpPr/>
      </dsp:nvSpPr>
      <dsp:spPr>
        <a:xfrm>
          <a:off x="4208126" y="1306941"/>
          <a:ext cx="1866527" cy="1119916"/>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t>Persistent abnormalities of serum potassium</a:t>
          </a:r>
        </a:p>
      </dsp:txBody>
      <dsp:txXfrm>
        <a:off x="4208126" y="1306941"/>
        <a:ext cx="1866527" cy="1119916"/>
      </dsp:txXfrm>
    </dsp:sp>
    <dsp:sp modelId="{FBB62F66-2DAD-4650-84E4-E35534D3536F}">
      <dsp:nvSpPr>
        <dsp:cNvPr id="0" name=""/>
        <dsp:cNvSpPr/>
      </dsp:nvSpPr>
      <dsp:spPr>
        <a:xfrm>
          <a:off x="6261307" y="1306941"/>
          <a:ext cx="1866527" cy="1119916"/>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t>Recurrent or extensive nephrolithiasis</a:t>
          </a:r>
        </a:p>
      </dsp:txBody>
      <dsp:txXfrm>
        <a:off x="6261307" y="1306941"/>
        <a:ext cx="1866527" cy="1119916"/>
      </dsp:txXfrm>
    </dsp:sp>
    <dsp:sp modelId="{1ACF151D-8B35-45D6-B3A7-FF0834C4398C}">
      <dsp:nvSpPr>
        <dsp:cNvPr id="0" name=""/>
        <dsp:cNvSpPr/>
      </dsp:nvSpPr>
      <dsp:spPr>
        <a:xfrm>
          <a:off x="3181536" y="2613511"/>
          <a:ext cx="1866527" cy="1119916"/>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t>Hereditary kidney disease</a:t>
          </a:r>
        </a:p>
      </dsp:txBody>
      <dsp:txXfrm>
        <a:off x="3181536" y="2613511"/>
        <a:ext cx="1866527" cy="111991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160ECC-CF6A-4093-87B3-EDDED9476152}">
      <dsp:nvSpPr>
        <dsp:cNvPr id="0" name=""/>
        <dsp:cNvSpPr/>
      </dsp:nvSpPr>
      <dsp:spPr>
        <a:xfrm>
          <a:off x="0" y="0"/>
          <a:ext cx="4869656" cy="1209780"/>
        </a:xfrm>
        <a:prstGeom prst="roundRect">
          <a:avLst/>
        </a:prstGeom>
        <a:solidFill>
          <a:schemeClr val="accent2">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b="0" i="0" kern="1200" baseline="0" dirty="0"/>
            <a:t>Offers opportunity to enhance kidney protective care by improving management of modifiable risk factors </a:t>
          </a:r>
          <a:endParaRPr lang="en-US" sz="2200" kern="1200" dirty="0"/>
        </a:p>
      </dsp:txBody>
      <dsp:txXfrm>
        <a:off x="59057" y="59057"/>
        <a:ext cx="4751542" cy="1091666"/>
      </dsp:txXfrm>
    </dsp:sp>
    <dsp:sp modelId="{60749357-21E9-4F45-AF1D-5BE83AFA1AF2}">
      <dsp:nvSpPr>
        <dsp:cNvPr id="0" name=""/>
        <dsp:cNvSpPr/>
      </dsp:nvSpPr>
      <dsp:spPr>
        <a:xfrm>
          <a:off x="0" y="1311239"/>
          <a:ext cx="4869656" cy="1209780"/>
        </a:xfrm>
        <a:prstGeom prst="roundRect">
          <a:avLst/>
        </a:prstGeom>
        <a:solidFill>
          <a:schemeClr val="accent2">
            <a:hueOff val="386882"/>
            <a:satOff val="-3448"/>
            <a:lumOff val="-719"/>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b="0" i="0" kern="1200" baseline="0" dirty="0"/>
            <a:t>Improves prediction of incident cardiovascular events beyond traditional risk factors1 </a:t>
          </a:r>
          <a:endParaRPr lang="en-US" sz="2200" kern="1200" dirty="0"/>
        </a:p>
      </dsp:txBody>
      <dsp:txXfrm>
        <a:off x="59057" y="1370296"/>
        <a:ext cx="4751542" cy="1091666"/>
      </dsp:txXfrm>
    </dsp:sp>
    <dsp:sp modelId="{14667C4E-5D23-4F7F-B814-8EC754C9120E}">
      <dsp:nvSpPr>
        <dsp:cNvPr id="0" name=""/>
        <dsp:cNvSpPr/>
      </dsp:nvSpPr>
      <dsp:spPr>
        <a:xfrm>
          <a:off x="0" y="2584380"/>
          <a:ext cx="4869656" cy="1209780"/>
        </a:xfrm>
        <a:prstGeom prst="roundRect">
          <a:avLst/>
        </a:prstGeom>
        <a:solidFill>
          <a:schemeClr val="accent2">
            <a:hueOff val="773765"/>
            <a:satOff val="-6895"/>
            <a:lumOff val="-1438"/>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b="0" i="0" kern="1200" baseline="0" dirty="0"/>
            <a:t>Encourages appropriate and timely referral to nephrology </a:t>
          </a:r>
          <a:endParaRPr lang="en-US" sz="2200" kern="1200" dirty="0"/>
        </a:p>
      </dsp:txBody>
      <dsp:txXfrm>
        <a:off x="59057" y="2643437"/>
        <a:ext cx="4751542" cy="1091666"/>
      </dsp:txXfrm>
    </dsp:sp>
    <dsp:sp modelId="{2373A848-732B-4D90-9570-88DBF2B8BC2F}">
      <dsp:nvSpPr>
        <dsp:cNvPr id="0" name=""/>
        <dsp:cNvSpPr/>
      </dsp:nvSpPr>
      <dsp:spPr>
        <a:xfrm>
          <a:off x="0" y="3857520"/>
          <a:ext cx="4869656" cy="1209780"/>
        </a:xfrm>
        <a:prstGeom prst="roundRect">
          <a:avLst/>
        </a:prstGeom>
        <a:solidFill>
          <a:schemeClr val="accent2">
            <a:hueOff val="1160647"/>
            <a:satOff val="-10343"/>
            <a:lumOff val="-2157"/>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b="0" i="0" kern="1200" baseline="0" dirty="0"/>
            <a:t>Can limit patient safety risk associated with CKD </a:t>
          </a:r>
          <a:endParaRPr lang="en-US" sz="2200" kern="1200" dirty="0"/>
        </a:p>
      </dsp:txBody>
      <dsp:txXfrm>
        <a:off x="59057" y="3916577"/>
        <a:ext cx="4751542" cy="109166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0469C3-1087-49FB-BE1C-3FF5E113965D}">
      <dsp:nvSpPr>
        <dsp:cNvPr id="0" name=""/>
        <dsp:cNvSpPr/>
      </dsp:nvSpPr>
      <dsp:spPr>
        <a:xfrm>
          <a:off x="0" y="13516"/>
          <a:ext cx="5616678" cy="754777"/>
        </a:xfrm>
        <a:prstGeom prst="roundRect">
          <a:avLst/>
        </a:prstGeom>
        <a:solidFill>
          <a:schemeClr val="accent5">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t>Does the patient have CKD?</a:t>
          </a:r>
        </a:p>
      </dsp:txBody>
      <dsp:txXfrm>
        <a:off x="36845" y="50361"/>
        <a:ext cx="5542988" cy="681087"/>
      </dsp:txXfrm>
    </dsp:sp>
    <dsp:sp modelId="{E003CDBF-5D12-4BD9-B7B5-BD32F6443F3E}">
      <dsp:nvSpPr>
        <dsp:cNvPr id="0" name=""/>
        <dsp:cNvSpPr/>
      </dsp:nvSpPr>
      <dsp:spPr>
        <a:xfrm>
          <a:off x="0" y="823014"/>
          <a:ext cx="5616678" cy="754777"/>
        </a:xfrm>
        <a:prstGeom prst="roundRect">
          <a:avLst/>
        </a:prstGeom>
        <a:solidFill>
          <a:schemeClr val="accent5">
            <a:hueOff val="299820"/>
            <a:satOff val="3983"/>
            <a:lumOff val="98"/>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dirty="0"/>
            <a:t>Assess GFR, albuminuria.</a:t>
          </a:r>
        </a:p>
      </dsp:txBody>
      <dsp:txXfrm>
        <a:off x="36845" y="859859"/>
        <a:ext cx="5542988" cy="681087"/>
      </dsp:txXfrm>
    </dsp:sp>
    <dsp:sp modelId="{B11EB56D-2948-4B36-96E7-4CB825BFD100}">
      <dsp:nvSpPr>
        <dsp:cNvPr id="0" name=""/>
        <dsp:cNvSpPr/>
      </dsp:nvSpPr>
      <dsp:spPr>
        <a:xfrm>
          <a:off x="0" y="1632512"/>
          <a:ext cx="5616678" cy="754777"/>
        </a:xfrm>
        <a:prstGeom prst="roundRect">
          <a:avLst/>
        </a:prstGeom>
        <a:solidFill>
          <a:schemeClr val="accent5">
            <a:hueOff val="599641"/>
            <a:satOff val="7966"/>
            <a:lumOff val="196"/>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t>Determine etiology.</a:t>
          </a:r>
        </a:p>
      </dsp:txBody>
      <dsp:txXfrm>
        <a:off x="36845" y="1669357"/>
        <a:ext cx="5542988" cy="681087"/>
      </dsp:txXfrm>
    </dsp:sp>
    <dsp:sp modelId="{845FC5C3-8988-4CC0-AA7D-99DE62D42196}">
      <dsp:nvSpPr>
        <dsp:cNvPr id="0" name=""/>
        <dsp:cNvSpPr/>
      </dsp:nvSpPr>
      <dsp:spPr>
        <a:xfrm>
          <a:off x="0" y="2442010"/>
          <a:ext cx="5616678" cy="754777"/>
        </a:xfrm>
        <a:prstGeom prst="roundRect">
          <a:avLst/>
        </a:prstGeom>
        <a:solidFill>
          <a:schemeClr val="accent5">
            <a:hueOff val="899461"/>
            <a:satOff val="11949"/>
            <a:lumOff val="294"/>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t>Assess for evidence of progression.</a:t>
          </a:r>
        </a:p>
      </dsp:txBody>
      <dsp:txXfrm>
        <a:off x="36845" y="2478855"/>
        <a:ext cx="5542988" cy="681087"/>
      </dsp:txXfrm>
    </dsp:sp>
    <dsp:sp modelId="{966CF392-AFD1-4A20-8EA1-E27F9941DB9C}">
      <dsp:nvSpPr>
        <dsp:cNvPr id="0" name=""/>
        <dsp:cNvSpPr/>
      </dsp:nvSpPr>
      <dsp:spPr>
        <a:xfrm>
          <a:off x="0" y="3251508"/>
          <a:ext cx="5616678" cy="754777"/>
        </a:xfrm>
        <a:prstGeom prst="roundRect">
          <a:avLst/>
        </a:prstGeom>
        <a:solidFill>
          <a:schemeClr val="accent5">
            <a:hueOff val="1199281"/>
            <a:satOff val="15932"/>
            <a:lumOff val="392"/>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t>Assess for associated complications.</a:t>
          </a:r>
        </a:p>
      </dsp:txBody>
      <dsp:txXfrm>
        <a:off x="36845" y="3288353"/>
        <a:ext cx="5542988" cy="681087"/>
      </dsp:txXfrm>
    </dsp:sp>
    <dsp:sp modelId="{C7F8647A-3D96-4045-AEF3-E164B4862287}">
      <dsp:nvSpPr>
        <dsp:cNvPr id="0" name=""/>
        <dsp:cNvSpPr/>
      </dsp:nvSpPr>
      <dsp:spPr>
        <a:xfrm>
          <a:off x="0" y="4061006"/>
          <a:ext cx="5616678" cy="754777"/>
        </a:xfrm>
        <a:prstGeom prst="roundRect">
          <a:avLst/>
        </a:prstGeom>
        <a:solidFill>
          <a:schemeClr val="accent5">
            <a:hueOff val="1499101"/>
            <a:satOff val="19915"/>
            <a:lumOff val="49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t>Patient education.</a:t>
          </a:r>
        </a:p>
      </dsp:txBody>
      <dsp:txXfrm>
        <a:off x="36845" y="4097851"/>
        <a:ext cx="5542988" cy="681087"/>
      </dsp:txXfrm>
    </dsp:sp>
    <dsp:sp modelId="{29AB41AD-4123-4AA0-BB4E-5F0EEF7708B0}">
      <dsp:nvSpPr>
        <dsp:cNvPr id="0" name=""/>
        <dsp:cNvSpPr/>
      </dsp:nvSpPr>
      <dsp:spPr>
        <a:xfrm>
          <a:off x="0" y="4870504"/>
          <a:ext cx="5616678" cy="754777"/>
        </a:xfrm>
        <a:prstGeom prst="roundRect">
          <a:avLst/>
        </a:prstGeom>
        <a:solidFill>
          <a:schemeClr val="accent5">
            <a:hueOff val="1798922"/>
            <a:satOff val="23898"/>
            <a:lumOff val="588"/>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t>Assess life expectancy and patient wishes for  dialysis/transplantation.</a:t>
          </a:r>
        </a:p>
      </dsp:txBody>
      <dsp:txXfrm>
        <a:off x="36845" y="4907349"/>
        <a:ext cx="5542988" cy="68108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04D476-45A8-4D21-BBB2-3A9AA3FD1EDF}">
      <dsp:nvSpPr>
        <dsp:cNvPr id="0" name=""/>
        <dsp:cNvSpPr/>
      </dsp:nvSpPr>
      <dsp:spPr>
        <a:xfrm>
          <a:off x="0" y="124837"/>
          <a:ext cx="5770935" cy="551655"/>
        </a:xfrm>
        <a:prstGeom prst="roundRect">
          <a:avLst/>
        </a:prstGeom>
        <a:solidFill>
          <a:schemeClr val="accent2">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a:t>Blood pressure</a:t>
          </a:r>
        </a:p>
      </dsp:txBody>
      <dsp:txXfrm>
        <a:off x="26930" y="151767"/>
        <a:ext cx="5717075" cy="497795"/>
      </dsp:txXfrm>
    </dsp:sp>
    <dsp:sp modelId="{F1894991-DE85-46CB-9A54-B92432A0BFAB}">
      <dsp:nvSpPr>
        <dsp:cNvPr id="0" name=""/>
        <dsp:cNvSpPr/>
      </dsp:nvSpPr>
      <dsp:spPr>
        <a:xfrm>
          <a:off x="0" y="742732"/>
          <a:ext cx="5770935" cy="551655"/>
        </a:xfrm>
        <a:prstGeom prst="roundRect">
          <a:avLst/>
        </a:prstGeom>
        <a:solidFill>
          <a:schemeClr val="accent2">
            <a:hueOff val="232129"/>
            <a:satOff val="-2069"/>
            <a:lumOff val="-431"/>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a:t>HbA1c</a:t>
          </a:r>
        </a:p>
      </dsp:txBody>
      <dsp:txXfrm>
        <a:off x="26930" y="769662"/>
        <a:ext cx="5717075" cy="497795"/>
      </dsp:txXfrm>
    </dsp:sp>
    <dsp:sp modelId="{3CEBBB7D-414D-4E37-8E60-89F7DD782C07}">
      <dsp:nvSpPr>
        <dsp:cNvPr id="0" name=""/>
        <dsp:cNvSpPr/>
      </dsp:nvSpPr>
      <dsp:spPr>
        <a:xfrm>
          <a:off x="0" y="1360627"/>
          <a:ext cx="5770935" cy="551655"/>
        </a:xfrm>
        <a:prstGeom prst="roundRect">
          <a:avLst/>
        </a:prstGeom>
        <a:solidFill>
          <a:schemeClr val="accent2">
            <a:hueOff val="464259"/>
            <a:satOff val="-4137"/>
            <a:lumOff val="-863"/>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a:t>Serum creatinine</a:t>
          </a:r>
        </a:p>
      </dsp:txBody>
      <dsp:txXfrm>
        <a:off x="26930" y="1387557"/>
        <a:ext cx="5717075" cy="497795"/>
      </dsp:txXfrm>
    </dsp:sp>
    <dsp:sp modelId="{C882C90A-75A3-471E-A943-8DD9EF2BF677}">
      <dsp:nvSpPr>
        <dsp:cNvPr id="0" name=""/>
        <dsp:cNvSpPr/>
      </dsp:nvSpPr>
      <dsp:spPr>
        <a:xfrm>
          <a:off x="0" y="1912282"/>
          <a:ext cx="5770935" cy="13806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3227" tIns="29210" rIns="163576" bIns="29210" numCol="1" spcCol="1270" anchor="t" anchorCtr="0">
          <a:noAutofit/>
        </a:bodyPr>
        <a:lstStyle/>
        <a:p>
          <a:pPr marL="171450" lvl="1" indent="-171450" algn="l" defTabSz="800100">
            <a:lnSpc>
              <a:spcPct val="90000"/>
            </a:lnSpc>
            <a:spcBef>
              <a:spcPct val="0"/>
            </a:spcBef>
            <a:spcAft>
              <a:spcPct val="20000"/>
            </a:spcAft>
            <a:buChar char="•"/>
          </a:pPr>
          <a:r>
            <a:rPr lang="en-US" sz="1800" kern="1200" dirty="0"/>
            <a:t>Use a GFR estimating equation or clearance measurement; don’t rely on  serum creatinine concentration alone.</a:t>
          </a:r>
        </a:p>
        <a:p>
          <a:pPr marL="171450" lvl="1" indent="-171450" algn="l" defTabSz="800100">
            <a:lnSpc>
              <a:spcPct val="90000"/>
            </a:lnSpc>
            <a:spcBef>
              <a:spcPct val="0"/>
            </a:spcBef>
            <a:spcAft>
              <a:spcPct val="20000"/>
            </a:spcAft>
            <a:buChar char="•"/>
          </a:pPr>
          <a:r>
            <a:rPr lang="en-US" sz="1800" kern="1200"/>
            <a:t>Be attentive to changes in creatinine over time--even in “normal” range.</a:t>
          </a:r>
        </a:p>
      </dsp:txBody>
      <dsp:txXfrm>
        <a:off x="0" y="1912282"/>
        <a:ext cx="5770935" cy="1380690"/>
      </dsp:txXfrm>
    </dsp:sp>
    <dsp:sp modelId="{D2347C13-039E-4BEA-B5A9-C8ABF1A3C5A6}">
      <dsp:nvSpPr>
        <dsp:cNvPr id="0" name=""/>
        <dsp:cNvSpPr/>
      </dsp:nvSpPr>
      <dsp:spPr>
        <a:xfrm>
          <a:off x="0" y="3292972"/>
          <a:ext cx="5770935" cy="551655"/>
        </a:xfrm>
        <a:prstGeom prst="roundRect">
          <a:avLst/>
        </a:prstGeom>
        <a:solidFill>
          <a:schemeClr val="accent2">
            <a:hueOff val="696388"/>
            <a:satOff val="-6206"/>
            <a:lumOff val="-1294"/>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a:t>Urinalysis</a:t>
          </a:r>
        </a:p>
      </dsp:txBody>
      <dsp:txXfrm>
        <a:off x="26930" y="3319902"/>
        <a:ext cx="5717075" cy="497795"/>
      </dsp:txXfrm>
    </dsp:sp>
    <dsp:sp modelId="{544F868E-A559-49B2-A57C-0EED0192D705}">
      <dsp:nvSpPr>
        <dsp:cNvPr id="0" name=""/>
        <dsp:cNvSpPr/>
      </dsp:nvSpPr>
      <dsp:spPr>
        <a:xfrm>
          <a:off x="0" y="3844627"/>
          <a:ext cx="5770935" cy="8807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3227" tIns="29210" rIns="163576" bIns="29210" numCol="1" spcCol="1270" anchor="t" anchorCtr="0">
          <a:noAutofit/>
        </a:bodyPr>
        <a:lstStyle/>
        <a:p>
          <a:pPr marL="171450" lvl="1" indent="-171450" algn="l" defTabSz="800100">
            <a:lnSpc>
              <a:spcPct val="90000"/>
            </a:lnSpc>
            <a:spcBef>
              <a:spcPct val="0"/>
            </a:spcBef>
            <a:spcAft>
              <a:spcPct val="20000"/>
            </a:spcAft>
            <a:buChar char="•"/>
          </a:pPr>
          <a:r>
            <a:rPr lang="en-US" sz="1800" kern="1200"/>
            <a:t>Urine sediment</a:t>
          </a:r>
        </a:p>
        <a:p>
          <a:pPr marL="171450" lvl="1" indent="-171450" algn="l" defTabSz="800100">
            <a:lnSpc>
              <a:spcPct val="90000"/>
            </a:lnSpc>
            <a:spcBef>
              <a:spcPct val="0"/>
            </a:spcBef>
            <a:spcAft>
              <a:spcPct val="20000"/>
            </a:spcAft>
            <a:buChar char="•"/>
          </a:pPr>
          <a:r>
            <a:rPr lang="en-US" sz="1800" kern="1200"/>
            <a:t>Spot urine for protein-to-creatinine or albumin-to-creatinine ratio.</a:t>
          </a:r>
        </a:p>
      </dsp:txBody>
      <dsp:txXfrm>
        <a:off x="0" y="3844627"/>
        <a:ext cx="5770935" cy="880785"/>
      </dsp:txXfrm>
    </dsp:sp>
    <dsp:sp modelId="{9095983F-C266-4A0A-ADA0-589CC8660563}">
      <dsp:nvSpPr>
        <dsp:cNvPr id="0" name=""/>
        <dsp:cNvSpPr/>
      </dsp:nvSpPr>
      <dsp:spPr>
        <a:xfrm>
          <a:off x="0" y="4725412"/>
          <a:ext cx="5770935" cy="551655"/>
        </a:xfrm>
        <a:prstGeom prst="roundRect">
          <a:avLst/>
        </a:prstGeom>
        <a:solidFill>
          <a:schemeClr val="accent2">
            <a:hueOff val="928518"/>
            <a:satOff val="-8274"/>
            <a:lumOff val="-1726"/>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a:t>Albuminuria/Proteinuria</a:t>
          </a:r>
        </a:p>
      </dsp:txBody>
      <dsp:txXfrm>
        <a:off x="26930" y="4752342"/>
        <a:ext cx="5717075" cy="497795"/>
      </dsp:txXfrm>
    </dsp:sp>
    <dsp:sp modelId="{8458F92E-D1AE-4881-BC7E-CDCA9CF2534B}">
      <dsp:nvSpPr>
        <dsp:cNvPr id="0" name=""/>
        <dsp:cNvSpPr/>
      </dsp:nvSpPr>
      <dsp:spPr>
        <a:xfrm>
          <a:off x="0" y="5343307"/>
          <a:ext cx="5770935" cy="551655"/>
        </a:xfrm>
        <a:prstGeom prst="roundRect">
          <a:avLst/>
        </a:prstGeom>
        <a:solidFill>
          <a:schemeClr val="accent2">
            <a:hueOff val="1160647"/>
            <a:satOff val="-10343"/>
            <a:lumOff val="-2157"/>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a:t>Electrolytes, blood glucose, CBC</a:t>
          </a:r>
        </a:p>
      </dsp:txBody>
      <dsp:txXfrm>
        <a:off x="26930" y="5370237"/>
        <a:ext cx="5717075" cy="49779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994EC3-FC71-48E6-A21E-3DC3A4EB697F}">
      <dsp:nvSpPr>
        <dsp:cNvPr id="0" name=""/>
        <dsp:cNvSpPr/>
      </dsp:nvSpPr>
      <dsp:spPr>
        <a:xfrm>
          <a:off x="0" y="88139"/>
          <a:ext cx="4869656" cy="2424240"/>
        </a:xfrm>
        <a:prstGeom prst="roundRect">
          <a:avLst/>
        </a:prstGeom>
        <a:solidFill>
          <a:schemeClr val="accent2">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a:t>Standard urine dipsticks detect total protein &gt;30 mg/dL -  not sensitive enough for “microalbuminuria” screening.</a:t>
          </a:r>
        </a:p>
      </dsp:txBody>
      <dsp:txXfrm>
        <a:off x="118342" y="206481"/>
        <a:ext cx="4632972" cy="2187556"/>
      </dsp:txXfrm>
    </dsp:sp>
    <dsp:sp modelId="{E8E4CE79-37C6-46C6-B6E3-70D39CD6EA71}">
      <dsp:nvSpPr>
        <dsp:cNvPr id="0" name=""/>
        <dsp:cNvSpPr/>
      </dsp:nvSpPr>
      <dsp:spPr>
        <a:xfrm>
          <a:off x="0" y="2593019"/>
          <a:ext cx="4869656" cy="2424240"/>
        </a:xfrm>
        <a:prstGeom prst="roundRect">
          <a:avLst/>
        </a:prstGeom>
        <a:solidFill>
          <a:schemeClr val="accent2">
            <a:hueOff val="1160647"/>
            <a:satOff val="-10343"/>
            <a:lumOff val="-2157"/>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a:t>Untimed, random “spot” urine for albumin-to-creatinine  or protein-to-creatinine ratio (first morning void  preferred).</a:t>
          </a:r>
        </a:p>
      </dsp:txBody>
      <dsp:txXfrm>
        <a:off x="118342" y="2711361"/>
        <a:ext cx="4632972" cy="218755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63B8AD-4753-4AC5-AA4D-1C0ABA897981}">
      <dsp:nvSpPr>
        <dsp:cNvPr id="0" name=""/>
        <dsp:cNvSpPr/>
      </dsp:nvSpPr>
      <dsp:spPr>
        <a:xfrm>
          <a:off x="0" y="28694"/>
          <a:ext cx="4869656" cy="527670"/>
        </a:xfrm>
        <a:prstGeom prst="roundRect">
          <a:avLst/>
        </a:prstGeom>
        <a:solidFill>
          <a:schemeClr val="accent2">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a:t>Normal Albuminuria</a:t>
          </a:r>
        </a:p>
      </dsp:txBody>
      <dsp:txXfrm>
        <a:off x="25759" y="54453"/>
        <a:ext cx="4818138" cy="476152"/>
      </dsp:txXfrm>
    </dsp:sp>
    <dsp:sp modelId="{72601634-6753-4253-8E2C-5725A8245B37}">
      <dsp:nvSpPr>
        <dsp:cNvPr id="0" name=""/>
        <dsp:cNvSpPr/>
      </dsp:nvSpPr>
      <dsp:spPr>
        <a:xfrm>
          <a:off x="0" y="556364"/>
          <a:ext cx="4869656" cy="3643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4612" tIns="27940" rIns="156464" bIns="27940" numCol="1" spcCol="1270" anchor="t" anchorCtr="0">
          <a:noAutofit/>
        </a:bodyPr>
        <a:lstStyle/>
        <a:p>
          <a:pPr marL="171450" lvl="1" indent="-171450" algn="l" defTabSz="755650">
            <a:lnSpc>
              <a:spcPct val="90000"/>
            </a:lnSpc>
            <a:spcBef>
              <a:spcPct val="0"/>
            </a:spcBef>
            <a:spcAft>
              <a:spcPct val="20000"/>
            </a:spcAft>
            <a:buChar char="•"/>
          </a:pPr>
          <a:r>
            <a:rPr lang="en-US" sz="1700" kern="1200"/>
            <a:t>Albumin-to-creatinine ratio &lt;30 mg/g creatinine</a:t>
          </a:r>
        </a:p>
      </dsp:txBody>
      <dsp:txXfrm>
        <a:off x="0" y="556364"/>
        <a:ext cx="4869656" cy="364320"/>
      </dsp:txXfrm>
    </dsp:sp>
    <dsp:sp modelId="{E3F9F02F-5860-4E65-9CDD-FBB02A69C8DD}">
      <dsp:nvSpPr>
        <dsp:cNvPr id="0" name=""/>
        <dsp:cNvSpPr/>
      </dsp:nvSpPr>
      <dsp:spPr>
        <a:xfrm>
          <a:off x="0" y="920684"/>
          <a:ext cx="4869656" cy="527670"/>
        </a:xfrm>
        <a:prstGeom prst="roundRect">
          <a:avLst/>
        </a:prstGeom>
        <a:solidFill>
          <a:schemeClr val="accent2">
            <a:hueOff val="386882"/>
            <a:satOff val="-3448"/>
            <a:lumOff val="-719"/>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t>Moderately Increased Albuminuria</a:t>
          </a:r>
        </a:p>
      </dsp:txBody>
      <dsp:txXfrm>
        <a:off x="25759" y="946443"/>
        <a:ext cx="4818138" cy="476152"/>
      </dsp:txXfrm>
    </dsp:sp>
    <dsp:sp modelId="{34B191EB-802D-4B9C-A2CB-D66BE9049D61}">
      <dsp:nvSpPr>
        <dsp:cNvPr id="0" name=""/>
        <dsp:cNvSpPr/>
      </dsp:nvSpPr>
      <dsp:spPr>
        <a:xfrm>
          <a:off x="0" y="1448354"/>
          <a:ext cx="4869656" cy="8424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4612" tIns="27940" rIns="156464" bIns="27940" numCol="1" spcCol="1270" anchor="t" anchorCtr="0">
          <a:noAutofit/>
        </a:bodyPr>
        <a:lstStyle/>
        <a:p>
          <a:pPr marL="171450" lvl="1" indent="-171450" algn="l" defTabSz="755650">
            <a:lnSpc>
              <a:spcPct val="90000"/>
            </a:lnSpc>
            <a:spcBef>
              <a:spcPct val="0"/>
            </a:spcBef>
            <a:spcAft>
              <a:spcPct val="20000"/>
            </a:spcAft>
            <a:buChar char="•"/>
          </a:pPr>
          <a:r>
            <a:rPr lang="en-US" sz="1700" kern="1200"/>
            <a:t>Albumin-to-creatinine ratio 30-300 mg/g creatinine</a:t>
          </a:r>
        </a:p>
        <a:p>
          <a:pPr marL="171450" lvl="1" indent="-171450" algn="l" defTabSz="755650">
            <a:lnSpc>
              <a:spcPct val="90000"/>
            </a:lnSpc>
            <a:spcBef>
              <a:spcPct val="0"/>
            </a:spcBef>
            <a:spcAft>
              <a:spcPct val="20000"/>
            </a:spcAft>
            <a:buChar char="•"/>
          </a:pPr>
          <a:r>
            <a:rPr lang="en-US" sz="1700" kern="1200"/>
            <a:t>24-hour urine albumin 30-300 mg/d</a:t>
          </a:r>
        </a:p>
      </dsp:txBody>
      <dsp:txXfrm>
        <a:off x="0" y="1448354"/>
        <a:ext cx="4869656" cy="842490"/>
      </dsp:txXfrm>
    </dsp:sp>
    <dsp:sp modelId="{E720743A-EF67-41DB-8565-EF4F205DB700}">
      <dsp:nvSpPr>
        <dsp:cNvPr id="0" name=""/>
        <dsp:cNvSpPr/>
      </dsp:nvSpPr>
      <dsp:spPr>
        <a:xfrm>
          <a:off x="0" y="2290845"/>
          <a:ext cx="4869656" cy="527670"/>
        </a:xfrm>
        <a:prstGeom prst="roundRect">
          <a:avLst/>
        </a:prstGeom>
        <a:solidFill>
          <a:schemeClr val="accent2">
            <a:hueOff val="773765"/>
            <a:satOff val="-6895"/>
            <a:lumOff val="-1438"/>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a:t>Severely Increased Albuminuria</a:t>
          </a:r>
        </a:p>
      </dsp:txBody>
      <dsp:txXfrm>
        <a:off x="25759" y="2316604"/>
        <a:ext cx="4818138" cy="476152"/>
      </dsp:txXfrm>
    </dsp:sp>
    <dsp:sp modelId="{C2E69AA4-5872-4D21-B33E-73D2C93512AE}">
      <dsp:nvSpPr>
        <dsp:cNvPr id="0" name=""/>
        <dsp:cNvSpPr/>
      </dsp:nvSpPr>
      <dsp:spPr>
        <a:xfrm>
          <a:off x="0" y="2818515"/>
          <a:ext cx="4869656" cy="8424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4612" tIns="27940" rIns="156464" bIns="27940" numCol="1" spcCol="1270" anchor="t" anchorCtr="0">
          <a:noAutofit/>
        </a:bodyPr>
        <a:lstStyle/>
        <a:p>
          <a:pPr marL="171450" lvl="1" indent="-171450" algn="l" defTabSz="755650">
            <a:lnSpc>
              <a:spcPct val="90000"/>
            </a:lnSpc>
            <a:spcBef>
              <a:spcPct val="0"/>
            </a:spcBef>
            <a:spcAft>
              <a:spcPct val="20000"/>
            </a:spcAft>
            <a:buChar char="•"/>
          </a:pPr>
          <a:r>
            <a:rPr lang="en-US" sz="1700" kern="1200"/>
            <a:t>Albumin-to-creatinine ratio </a:t>
          </a:r>
          <a:r>
            <a:rPr lang="en-US" sz="1700" u="sng" kern="1200">
              <a:uFillTx/>
            </a:rPr>
            <a:t>&gt;</a:t>
          </a:r>
          <a:r>
            <a:rPr lang="en-US" sz="1700" kern="1200"/>
            <a:t>300 mg albumin/g creatinine</a:t>
          </a:r>
        </a:p>
        <a:p>
          <a:pPr marL="171450" lvl="1" indent="-171450" algn="l" defTabSz="755650">
            <a:lnSpc>
              <a:spcPct val="90000"/>
            </a:lnSpc>
            <a:spcBef>
              <a:spcPct val="0"/>
            </a:spcBef>
            <a:spcAft>
              <a:spcPct val="20000"/>
            </a:spcAft>
            <a:buChar char="•"/>
          </a:pPr>
          <a:r>
            <a:rPr lang="en-US" sz="1700" kern="1200"/>
            <a:t>24-hour urine albumin &gt;300 mg/d</a:t>
          </a:r>
        </a:p>
      </dsp:txBody>
      <dsp:txXfrm>
        <a:off x="0" y="2818515"/>
        <a:ext cx="4869656" cy="842490"/>
      </dsp:txXfrm>
    </dsp:sp>
    <dsp:sp modelId="{C014D431-C062-4B8E-82BC-16FD36CFFC41}">
      <dsp:nvSpPr>
        <dsp:cNvPr id="0" name=""/>
        <dsp:cNvSpPr/>
      </dsp:nvSpPr>
      <dsp:spPr>
        <a:xfrm>
          <a:off x="0" y="3661005"/>
          <a:ext cx="4869656" cy="527670"/>
        </a:xfrm>
        <a:prstGeom prst="roundRect">
          <a:avLst/>
        </a:prstGeom>
        <a:solidFill>
          <a:schemeClr val="accent2">
            <a:hueOff val="1160647"/>
            <a:satOff val="-10343"/>
            <a:lumOff val="-2157"/>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a:t>Proteinuria</a:t>
          </a:r>
        </a:p>
      </dsp:txBody>
      <dsp:txXfrm>
        <a:off x="25759" y="3686764"/>
        <a:ext cx="4818138" cy="476152"/>
      </dsp:txXfrm>
    </dsp:sp>
    <dsp:sp modelId="{4A9B43A2-957F-4D68-9293-713673B0AF71}">
      <dsp:nvSpPr>
        <dsp:cNvPr id="0" name=""/>
        <dsp:cNvSpPr/>
      </dsp:nvSpPr>
      <dsp:spPr>
        <a:xfrm>
          <a:off x="0" y="4188675"/>
          <a:ext cx="4869656" cy="8880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4612" tIns="27940" rIns="156464" bIns="27940" numCol="1" spcCol="1270" anchor="t" anchorCtr="0">
          <a:noAutofit/>
        </a:bodyPr>
        <a:lstStyle/>
        <a:p>
          <a:pPr marL="171450" lvl="1" indent="-171450" algn="l" defTabSz="755650">
            <a:lnSpc>
              <a:spcPct val="90000"/>
            </a:lnSpc>
            <a:spcBef>
              <a:spcPct val="0"/>
            </a:spcBef>
            <a:spcAft>
              <a:spcPct val="20000"/>
            </a:spcAft>
            <a:buChar char="•"/>
          </a:pPr>
          <a:r>
            <a:rPr lang="en-US" sz="1700" kern="1200"/>
            <a:t>(+) urine dipstick at &gt;30 mg/dl</a:t>
          </a:r>
        </a:p>
        <a:p>
          <a:pPr marL="342900" lvl="2" indent="-171450" algn="l" defTabSz="755650">
            <a:lnSpc>
              <a:spcPct val="90000"/>
            </a:lnSpc>
            <a:spcBef>
              <a:spcPct val="0"/>
            </a:spcBef>
            <a:spcAft>
              <a:spcPct val="20000"/>
            </a:spcAft>
            <a:buChar char="•"/>
          </a:pPr>
          <a:r>
            <a:rPr lang="en-US" sz="1700" u="sng" kern="1200">
              <a:uFillTx/>
            </a:rPr>
            <a:t>&gt;</a:t>
          </a:r>
          <a:r>
            <a:rPr lang="en-US" sz="1700" kern="1200"/>
            <a:t>200 mg protein/g creatinine</a:t>
          </a:r>
        </a:p>
        <a:p>
          <a:pPr marL="171450" lvl="1" indent="-171450" algn="l" defTabSz="755650">
            <a:lnSpc>
              <a:spcPct val="90000"/>
            </a:lnSpc>
            <a:spcBef>
              <a:spcPct val="0"/>
            </a:spcBef>
            <a:spcAft>
              <a:spcPct val="20000"/>
            </a:spcAft>
            <a:buChar char="•"/>
          </a:pPr>
          <a:r>
            <a:rPr lang="en-US" sz="1700" kern="1200"/>
            <a:t>24-hour urine protein &gt;300 mg/d</a:t>
          </a:r>
        </a:p>
      </dsp:txBody>
      <dsp:txXfrm>
        <a:off x="0" y="4188675"/>
        <a:ext cx="4869656" cy="88803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85A657-17AA-4D60-B2D4-364E69B39171}">
      <dsp:nvSpPr>
        <dsp:cNvPr id="0" name=""/>
        <dsp:cNvSpPr/>
      </dsp:nvSpPr>
      <dsp:spPr>
        <a:xfrm>
          <a:off x="0" y="97004"/>
          <a:ext cx="4869656" cy="527670"/>
        </a:xfrm>
        <a:prstGeom prst="roundRect">
          <a:avLst/>
        </a:prstGeom>
        <a:solidFill>
          <a:schemeClr val="accent5">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a:t>Check</a:t>
          </a:r>
        </a:p>
      </dsp:txBody>
      <dsp:txXfrm>
        <a:off x="25759" y="122763"/>
        <a:ext cx="4818138" cy="476152"/>
      </dsp:txXfrm>
    </dsp:sp>
    <dsp:sp modelId="{E4B9C6CB-0FBF-44DD-98D6-7BFF96DB4813}">
      <dsp:nvSpPr>
        <dsp:cNvPr id="0" name=""/>
        <dsp:cNvSpPr/>
      </dsp:nvSpPr>
      <dsp:spPr>
        <a:xfrm>
          <a:off x="0" y="624674"/>
          <a:ext cx="4869656" cy="1366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4612" tIns="27940" rIns="156464" bIns="27940" numCol="1" spcCol="1270" anchor="t" anchorCtr="0">
          <a:noAutofit/>
        </a:bodyPr>
        <a:lstStyle/>
        <a:p>
          <a:pPr marL="171450" lvl="1" indent="-171450" algn="l" defTabSz="755650">
            <a:lnSpc>
              <a:spcPct val="90000"/>
            </a:lnSpc>
            <a:spcBef>
              <a:spcPct val="0"/>
            </a:spcBef>
            <a:spcAft>
              <a:spcPct val="20000"/>
            </a:spcAft>
            <a:buChar char="•"/>
          </a:pPr>
          <a:r>
            <a:rPr lang="en-US" sz="1700" kern="1200"/>
            <a:t>Check labs after initiation.</a:t>
          </a:r>
        </a:p>
        <a:p>
          <a:pPr marL="342900" lvl="2" indent="-171450" algn="l" defTabSz="755650">
            <a:lnSpc>
              <a:spcPct val="90000"/>
            </a:lnSpc>
            <a:spcBef>
              <a:spcPct val="0"/>
            </a:spcBef>
            <a:spcAft>
              <a:spcPct val="20000"/>
            </a:spcAft>
            <a:buChar char="•"/>
          </a:pPr>
          <a:r>
            <a:rPr lang="en-US" sz="1700" kern="1200"/>
            <a:t>If less than 25% SCr increase, continue and monitor.</a:t>
          </a:r>
        </a:p>
        <a:p>
          <a:pPr marL="342900" lvl="2" indent="-171450" algn="l" defTabSz="755650">
            <a:lnSpc>
              <a:spcPct val="90000"/>
            </a:lnSpc>
            <a:spcBef>
              <a:spcPct val="0"/>
            </a:spcBef>
            <a:spcAft>
              <a:spcPct val="20000"/>
            </a:spcAft>
            <a:buChar char="•"/>
          </a:pPr>
          <a:r>
            <a:rPr lang="en-US" sz="1700" kern="1200"/>
            <a:t>If more than 25% SCr increase, stop ACEi and evaluate for RAS.</a:t>
          </a:r>
        </a:p>
      </dsp:txBody>
      <dsp:txXfrm>
        <a:off x="0" y="624674"/>
        <a:ext cx="4869656" cy="1366200"/>
      </dsp:txXfrm>
    </dsp:sp>
    <dsp:sp modelId="{5652DE8F-FF54-4E90-B07B-5EBEBA301795}">
      <dsp:nvSpPr>
        <dsp:cNvPr id="0" name=""/>
        <dsp:cNvSpPr/>
      </dsp:nvSpPr>
      <dsp:spPr>
        <a:xfrm>
          <a:off x="0" y="1990874"/>
          <a:ext cx="4869656" cy="527670"/>
        </a:xfrm>
        <a:prstGeom prst="roundRect">
          <a:avLst/>
        </a:prstGeom>
        <a:solidFill>
          <a:schemeClr val="accent5">
            <a:hueOff val="599641"/>
            <a:satOff val="7966"/>
            <a:lumOff val="196"/>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a:t>Continue</a:t>
          </a:r>
        </a:p>
      </dsp:txBody>
      <dsp:txXfrm>
        <a:off x="25759" y="2016633"/>
        <a:ext cx="4818138" cy="476152"/>
      </dsp:txXfrm>
    </dsp:sp>
    <dsp:sp modelId="{057E8AF5-BC09-4ECF-AE87-439154E0BCBE}">
      <dsp:nvSpPr>
        <dsp:cNvPr id="0" name=""/>
        <dsp:cNvSpPr/>
      </dsp:nvSpPr>
      <dsp:spPr>
        <a:xfrm>
          <a:off x="0" y="2518544"/>
          <a:ext cx="4869656" cy="5350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4612" tIns="27940" rIns="156464" bIns="27940" numCol="1" spcCol="1270" anchor="t" anchorCtr="0">
          <a:noAutofit/>
        </a:bodyPr>
        <a:lstStyle/>
        <a:p>
          <a:pPr marL="171450" lvl="1" indent="-171450" algn="l" defTabSz="755650">
            <a:lnSpc>
              <a:spcPct val="90000"/>
            </a:lnSpc>
            <a:spcBef>
              <a:spcPct val="0"/>
            </a:spcBef>
            <a:spcAft>
              <a:spcPct val="20000"/>
            </a:spcAft>
            <a:buChar char="•"/>
          </a:pPr>
          <a:r>
            <a:rPr lang="en-US" sz="1700" kern="1200"/>
            <a:t>Continue until contraindication arises, no absolute eGFR cutoff.</a:t>
          </a:r>
        </a:p>
      </dsp:txBody>
      <dsp:txXfrm>
        <a:off x="0" y="2518544"/>
        <a:ext cx="4869656" cy="535095"/>
      </dsp:txXfrm>
    </dsp:sp>
    <dsp:sp modelId="{53869BE8-3833-4947-894B-BC6761C92816}">
      <dsp:nvSpPr>
        <dsp:cNvPr id="0" name=""/>
        <dsp:cNvSpPr/>
      </dsp:nvSpPr>
      <dsp:spPr>
        <a:xfrm>
          <a:off x="0" y="3053640"/>
          <a:ext cx="4869656" cy="527670"/>
        </a:xfrm>
        <a:prstGeom prst="roundRect">
          <a:avLst/>
        </a:prstGeom>
        <a:solidFill>
          <a:schemeClr val="accent5">
            <a:hueOff val="1199281"/>
            <a:satOff val="15932"/>
            <a:lumOff val="392"/>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a:t>Better</a:t>
          </a:r>
        </a:p>
      </dsp:txBody>
      <dsp:txXfrm>
        <a:off x="25759" y="3079399"/>
        <a:ext cx="4818138" cy="476152"/>
      </dsp:txXfrm>
    </dsp:sp>
    <dsp:sp modelId="{91B39ED0-5FEF-45BE-BD54-D1C6EEF5637C}">
      <dsp:nvSpPr>
        <dsp:cNvPr id="0" name=""/>
        <dsp:cNvSpPr/>
      </dsp:nvSpPr>
      <dsp:spPr>
        <a:xfrm>
          <a:off x="0" y="3581310"/>
          <a:ext cx="4869656" cy="5350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4612" tIns="27940" rIns="156464" bIns="27940" numCol="1" spcCol="1270" anchor="t" anchorCtr="0">
          <a:noAutofit/>
        </a:bodyPr>
        <a:lstStyle/>
        <a:p>
          <a:pPr marL="171450" lvl="1" indent="-171450" algn="l" defTabSz="755650">
            <a:lnSpc>
              <a:spcPct val="90000"/>
            </a:lnSpc>
            <a:spcBef>
              <a:spcPct val="0"/>
            </a:spcBef>
            <a:spcAft>
              <a:spcPct val="20000"/>
            </a:spcAft>
            <a:buChar char="•"/>
          </a:pPr>
          <a:r>
            <a:rPr lang="en-US" sz="1700" kern="1200"/>
            <a:t>Better proteinuria suppression with low Na diet and diuretics.</a:t>
          </a:r>
        </a:p>
      </dsp:txBody>
      <dsp:txXfrm>
        <a:off x="0" y="3581310"/>
        <a:ext cx="4869656" cy="535095"/>
      </dsp:txXfrm>
    </dsp:sp>
    <dsp:sp modelId="{86ABC355-0DCE-4301-B50B-C7AEE8FC515F}">
      <dsp:nvSpPr>
        <dsp:cNvPr id="0" name=""/>
        <dsp:cNvSpPr/>
      </dsp:nvSpPr>
      <dsp:spPr>
        <a:xfrm>
          <a:off x="0" y="4116405"/>
          <a:ext cx="4869656" cy="527670"/>
        </a:xfrm>
        <a:prstGeom prst="roundRect">
          <a:avLst/>
        </a:prstGeom>
        <a:solidFill>
          <a:schemeClr val="accent5">
            <a:hueOff val="1798922"/>
            <a:satOff val="23898"/>
            <a:lumOff val="588"/>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a:t>Avoid</a:t>
          </a:r>
        </a:p>
      </dsp:txBody>
      <dsp:txXfrm>
        <a:off x="25759" y="4142164"/>
        <a:ext cx="4818138" cy="476152"/>
      </dsp:txXfrm>
    </dsp:sp>
    <dsp:sp modelId="{A1DC1297-0674-4D5A-A376-14449E85CE28}">
      <dsp:nvSpPr>
        <dsp:cNvPr id="0" name=""/>
        <dsp:cNvSpPr/>
      </dsp:nvSpPr>
      <dsp:spPr>
        <a:xfrm>
          <a:off x="0" y="4644075"/>
          <a:ext cx="4869656" cy="3643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4612" tIns="27940" rIns="156464" bIns="27940" numCol="1" spcCol="1270" anchor="t" anchorCtr="0">
          <a:noAutofit/>
        </a:bodyPr>
        <a:lstStyle/>
        <a:p>
          <a:pPr marL="171450" lvl="1" indent="-171450" algn="l" defTabSz="755650">
            <a:lnSpc>
              <a:spcPct val="90000"/>
            </a:lnSpc>
            <a:spcBef>
              <a:spcPct val="0"/>
            </a:spcBef>
            <a:spcAft>
              <a:spcPct val="20000"/>
            </a:spcAft>
            <a:buChar char="•"/>
          </a:pPr>
          <a:r>
            <a:rPr lang="en-US" sz="1700" kern="1200"/>
            <a:t>Avoid volume depletion.</a:t>
          </a:r>
        </a:p>
      </dsp:txBody>
      <dsp:txXfrm>
        <a:off x="0" y="4644075"/>
        <a:ext cx="4869656" cy="36432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431A57-1958-4D55-A78C-42729FDD0316}">
      <dsp:nvSpPr>
        <dsp:cNvPr id="0" name=""/>
        <dsp:cNvSpPr/>
      </dsp:nvSpPr>
      <dsp:spPr>
        <a:xfrm>
          <a:off x="0" y="314672"/>
          <a:ext cx="4869656" cy="1442098"/>
        </a:xfrm>
        <a:prstGeom prst="roundRect">
          <a:avLst/>
        </a:prstGeom>
        <a:solidFill>
          <a:schemeClr val="accent5">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a:t>NSAID avoidance</a:t>
          </a:r>
        </a:p>
      </dsp:txBody>
      <dsp:txXfrm>
        <a:off x="70397" y="385069"/>
        <a:ext cx="4728862" cy="1301304"/>
      </dsp:txXfrm>
    </dsp:sp>
    <dsp:sp modelId="{A887B9DC-0A90-413D-BAAE-800F2523DC5D}">
      <dsp:nvSpPr>
        <dsp:cNvPr id="0" name=""/>
        <dsp:cNvSpPr/>
      </dsp:nvSpPr>
      <dsp:spPr>
        <a:xfrm>
          <a:off x="0" y="1831650"/>
          <a:ext cx="4869656" cy="1442098"/>
        </a:xfrm>
        <a:prstGeom prst="roundRect">
          <a:avLst/>
        </a:prstGeom>
        <a:solidFill>
          <a:schemeClr val="accent5">
            <a:hueOff val="899461"/>
            <a:satOff val="11949"/>
            <a:lumOff val="294"/>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a:t>Limit sodium intake to &lt;90 mmol (2 gm  sodium; or 5 gm sodium chloride or salt) per  day.</a:t>
          </a:r>
        </a:p>
      </dsp:txBody>
      <dsp:txXfrm>
        <a:off x="70397" y="1902047"/>
        <a:ext cx="4728862" cy="1301304"/>
      </dsp:txXfrm>
    </dsp:sp>
    <dsp:sp modelId="{5614BD58-4949-4614-A7C1-B651D360E995}">
      <dsp:nvSpPr>
        <dsp:cNvPr id="0" name=""/>
        <dsp:cNvSpPr/>
      </dsp:nvSpPr>
      <dsp:spPr>
        <a:xfrm>
          <a:off x="0" y="3348629"/>
          <a:ext cx="4869656" cy="1442098"/>
        </a:xfrm>
        <a:prstGeom prst="roundRect">
          <a:avLst/>
        </a:prstGeom>
        <a:solidFill>
          <a:schemeClr val="accent5">
            <a:hueOff val="1798922"/>
            <a:satOff val="23898"/>
            <a:lumOff val="588"/>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a:t>CVD management: lipids, ASA (secondary  prevention), etc.</a:t>
          </a:r>
        </a:p>
      </dsp:txBody>
      <dsp:txXfrm>
        <a:off x="70397" y="3419026"/>
        <a:ext cx="4728862" cy="1301304"/>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2839ED-0DFD-4F62-BF2A-079F048495AB}">
      <dsp:nvSpPr>
        <dsp:cNvPr id="0" name=""/>
        <dsp:cNvSpPr/>
      </dsp:nvSpPr>
      <dsp:spPr>
        <a:xfrm>
          <a:off x="0" y="209999"/>
          <a:ext cx="4869656" cy="479700"/>
        </a:xfrm>
        <a:prstGeom prst="roundRect">
          <a:avLst/>
        </a:prstGeom>
        <a:solidFill>
          <a:schemeClr val="accent3">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t>Anemia</a:t>
          </a:r>
        </a:p>
      </dsp:txBody>
      <dsp:txXfrm>
        <a:off x="23417" y="233416"/>
        <a:ext cx="4822822" cy="432866"/>
      </dsp:txXfrm>
    </dsp:sp>
    <dsp:sp modelId="{22D7498B-603A-4920-ADA6-198B8150D8AF}">
      <dsp:nvSpPr>
        <dsp:cNvPr id="0" name=""/>
        <dsp:cNvSpPr/>
      </dsp:nvSpPr>
      <dsp:spPr>
        <a:xfrm>
          <a:off x="0" y="689699"/>
          <a:ext cx="4869656" cy="1738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4612" tIns="25400" rIns="142240" bIns="25400" numCol="1" spcCol="1270" anchor="t" anchorCtr="0">
          <a:noAutofit/>
        </a:bodyPr>
        <a:lstStyle/>
        <a:p>
          <a:pPr marL="171450" lvl="1" indent="-171450" algn="l" defTabSz="711200">
            <a:lnSpc>
              <a:spcPct val="90000"/>
            </a:lnSpc>
            <a:spcBef>
              <a:spcPct val="0"/>
            </a:spcBef>
            <a:spcAft>
              <a:spcPct val="20000"/>
            </a:spcAft>
            <a:buChar char="•"/>
          </a:pPr>
          <a:r>
            <a:rPr lang="en-US" sz="1600" kern="1200"/>
            <a:t>Initiate iron therapy if TSAT ≤ 30% and ferritin ≤ 500 ng/mL (IV iron for dialysis, Oral for non-dialysis CKD)</a:t>
          </a:r>
        </a:p>
        <a:p>
          <a:pPr marL="171450" lvl="1" indent="-171450" algn="l" defTabSz="711200">
            <a:lnSpc>
              <a:spcPct val="90000"/>
            </a:lnSpc>
            <a:spcBef>
              <a:spcPct val="0"/>
            </a:spcBef>
            <a:spcAft>
              <a:spcPct val="20000"/>
            </a:spcAft>
            <a:buChar char="•"/>
          </a:pPr>
          <a:r>
            <a:rPr lang="en-US" sz="1600" kern="1200"/>
            <a:t>Individualize erythropoiesis stimulating agent (ESA) therapy: Start ESA if Hb &lt;10 g/dl, and maintain Hb &lt;11.5 g/dl. Ensure adequate Fe stores.</a:t>
          </a:r>
        </a:p>
        <a:p>
          <a:pPr marL="171450" lvl="1" indent="-171450" algn="l" defTabSz="711200">
            <a:lnSpc>
              <a:spcPct val="90000"/>
            </a:lnSpc>
            <a:spcBef>
              <a:spcPct val="0"/>
            </a:spcBef>
            <a:spcAft>
              <a:spcPct val="20000"/>
            </a:spcAft>
            <a:buChar char="•"/>
          </a:pPr>
          <a:r>
            <a:rPr lang="en-US" sz="1600" kern="1200"/>
            <a:t>Appropriate iron supplementation is needed for ESA to be effective</a:t>
          </a:r>
        </a:p>
      </dsp:txBody>
      <dsp:txXfrm>
        <a:off x="0" y="689699"/>
        <a:ext cx="4869656" cy="1738800"/>
      </dsp:txXfrm>
    </dsp:sp>
    <dsp:sp modelId="{3EBB6AE9-196D-4730-84FF-3B4A014825F4}">
      <dsp:nvSpPr>
        <dsp:cNvPr id="0" name=""/>
        <dsp:cNvSpPr/>
      </dsp:nvSpPr>
      <dsp:spPr>
        <a:xfrm>
          <a:off x="0" y="2428499"/>
          <a:ext cx="4869656" cy="479700"/>
        </a:xfrm>
        <a:prstGeom prst="roundRect">
          <a:avLst/>
        </a:prstGeom>
        <a:solidFill>
          <a:schemeClr val="accent3">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t>CKD-Mineral and Bone Disorder (CKD-MBD)</a:t>
          </a:r>
        </a:p>
      </dsp:txBody>
      <dsp:txXfrm>
        <a:off x="23417" y="2451916"/>
        <a:ext cx="4822822" cy="432866"/>
      </dsp:txXfrm>
    </dsp:sp>
    <dsp:sp modelId="{9E1A2755-6462-404C-B446-8F4749049614}">
      <dsp:nvSpPr>
        <dsp:cNvPr id="0" name=""/>
        <dsp:cNvSpPr/>
      </dsp:nvSpPr>
      <dsp:spPr>
        <a:xfrm>
          <a:off x="0" y="2908200"/>
          <a:ext cx="4869656" cy="1987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4612" tIns="25400" rIns="142240" bIns="25400" numCol="1" spcCol="1270" anchor="t" anchorCtr="0">
          <a:noAutofit/>
        </a:bodyPr>
        <a:lstStyle/>
        <a:p>
          <a:pPr marL="171450" lvl="1" indent="-171450" algn="l" defTabSz="711200">
            <a:lnSpc>
              <a:spcPct val="90000"/>
            </a:lnSpc>
            <a:spcBef>
              <a:spcPct val="0"/>
            </a:spcBef>
            <a:spcAft>
              <a:spcPct val="20000"/>
            </a:spcAft>
            <a:buChar char="•"/>
          </a:pPr>
          <a:r>
            <a:rPr lang="en-US" sz="1600" kern="1200"/>
            <a:t>Treat with D3 as indicated to achieve normal serum levels</a:t>
          </a:r>
        </a:p>
        <a:p>
          <a:pPr marL="171450" lvl="1" indent="-171450" algn="l" defTabSz="711200">
            <a:lnSpc>
              <a:spcPct val="90000"/>
            </a:lnSpc>
            <a:spcBef>
              <a:spcPct val="0"/>
            </a:spcBef>
            <a:spcAft>
              <a:spcPct val="20000"/>
            </a:spcAft>
            <a:buChar char="•"/>
          </a:pPr>
          <a:r>
            <a:rPr lang="en-US" sz="1600" kern="1200"/>
            <a:t>2000 IU po qd is cheaper and better absorbed than 50,000 IU monthly dose.</a:t>
          </a:r>
        </a:p>
        <a:p>
          <a:pPr marL="171450" lvl="1" indent="-171450" algn="l" defTabSz="711200">
            <a:lnSpc>
              <a:spcPct val="90000"/>
            </a:lnSpc>
            <a:spcBef>
              <a:spcPct val="0"/>
            </a:spcBef>
            <a:spcAft>
              <a:spcPct val="20000"/>
            </a:spcAft>
            <a:buChar char="•"/>
          </a:pPr>
          <a:r>
            <a:rPr lang="en-US" sz="1600" kern="1200"/>
            <a:t>Limit phosphorus in diet (CKD stage 4/5), with emphasis on decreasing packaged products - Refer to renal RD</a:t>
          </a:r>
        </a:p>
        <a:p>
          <a:pPr marL="171450" lvl="1" indent="-171450" algn="l" defTabSz="711200">
            <a:lnSpc>
              <a:spcPct val="90000"/>
            </a:lnSpc>
            <a:spcBef>
              <a:spcPct val="0"/>
            </a:spcBef>
            <a:spcAft>
              <a:spcPct val="20000"/>
            </a:spcAft>
            <a:buChar char="•"/>
          </a:pPr>
          <a:r>
            <a:rPr lang="en-US" sz="1600" kern="1200" dirty="0"/>
            <a:t>May need phosphate binders</a:t>
          </a:r>
        </a:p>
      </dsp:txBody>
      <dsp:txXfrm>
        <a:off x="0" y="2908200"/>
        <a:ext cx="4869656" cy="198720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16/7/layout/VerticalHollowActionList">
  <dgm:title val="Vertical Hollow Action List"/>
  <dgm:desc val="Use to show non-sequential or grouped lists of information. Works well with large amounts of text. All text has the same level of emphasis, and direction is not implied."/>
  <dgm:catLst>
    <dgm:cat type="list"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 modelId="5">
          <dgm:prSet phldr="1"/>
        </dgm:pt>
        <dgm:pt modelId="51">
          <dgm:prSet phldr="1"/>
        </dgm:pt>
      </dgm:ptLst>
      <dgm:cxnLst>
        <dgm:cxn modelId="4" srcId="0" destId="1" srcOrd="0" destOrd="0"/>
        <dgm:cxn modelId="5" srcId="0" destId="2" srcOrd="1" destOrd="0"/>
        <dgm:cxn modelId="6" srcId="0" destId="3" srcOrd="2" destOrd="0"/>
        <dgm:cxn modelId="7" srcId="0" destId="4" srcOrd="3" destOrd="0"/>
        <dgm:cxn modelId="8" srcId="0" destId="5" srcOrd="4" destOrd="0"/>
        <dgm:cxn modelId="13" srcId="1" destId="11" srcOrd="0" destOrd="0"/>
        <dgm:cxn modelId="23" srcId="2" destId="21" srcOrd="0" destOrd="0"/>
        <dgm:cxn modelId="33" srcId="3" destId="31" srcOrd="0" destOrd="0"/>
        <dgm:cxn modelId="43" srcId="4" destId="41" srcOrd="0" destOrd="0"/>
        <dgm:cxn modelId="53" srcId="5" destId="5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6"/>
      <dgm:constr type="primFontSz" for="des" forName="parentText" op="equ" val="28"/>
      <dgm:constr type="primFontSz" for="des" forName="descendantText" refType="primFontSz" refFor="des" refForName="parentText" op="lte" fact="0.82"/>
      <dgm:constr type="primFontSz" for="des" forName="parentText" refType="primFontSz" refFor="des" refForName="descendantText" op="lte" fact="1.25"/>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2"/>
          <dgm:constr type="w" for="ch" forName="descendantText" refType="w" fact="0.8"/>
          <dgm:constr type="h" for="ch" forName="parentText" refType="h"/>
          <dgm:constr type="h" for="ch" forName="descendantText" refType="h" refFor="ch" refForName="parentText"/>
        </dgm:constrLst>
        <dgm:ruleLst/>
        <dgm:layoutNode name="parentText" styleLbl="solidFgAcc1">
          <dgm:varLst>
            <dgm:chMax val="1"/>
            <dgm:bulletEnabled/>
          </dgm:varLst>
          <dgm:alg type="tx"/>
          <dgm:shape xmlns:r="http://schemas.openxmlformats.org/officeDocument/2006/relationships" type="rect" r:blip="" zOrderOff="3">
            <dgm:adjLst/>
          </dgm:shape>
          <dgm:presOf axis="self" ptType="node"/>
          <dgm:constrLst>
            <dgm:constr type="tMarg" refType="h" fact="0.28"/>
            <dgm:constr type="bMarg" refType="h" fact="0.28"/>
            <dgm:constr type="lMarg" refType="w" fact="0.15"/>
            <dgm:constr type="rMarg" refType="w" fact="0.15"/>
          </dgm:constrLst>
          <dgm:ruleLst>
            <dgm:rule type="primFontSz" val="15" fact="NaN" max="NaN"/>
          </dgm:ruleLst>
        </dgm:layoutNode>
        <dgm:layoutNode name="descendantText" styleLbl="alignNode1">
          <dgm:varLst>
            <dgm:bulletEnabled/>
          </dgm:varLst>
          <dgm:alg type="tx">
            <dgm:param type="stBulletLvl" val="0"/>
            <dgm:param type="parTxLTRAlign" val="l"/>
            <dgm:param type="shpTxLTRAlignCh" val="l"/>
            <dgm:param type="parTxRTLAlign" val="r"/>
            <dgm:param type="shpTxRTLAlignCh" val="r"/>
          </dgm:alg>
          <dgm:choose name="Name10">
            <dgm:if name="Name11" func="var" arg="dir" op="equ" val="norm">
              <dgm:shape xmlns:r="http://schemas.openxmlformats.org/officeDocument/2006/relationships" type="rect" r:blip="">
                <dgm:adjLst/>
              </dgm:shape>
            </dgm:if>
            <dgm:else name="Name12">
              <dgm:shape xmlns:r="http://schemas.openxmlformats.org/officeDocument/2006/relationships" type="rect" r:blip="">
                <dgm:adjLst/>
              </dgm:shape>
            </dgm:else>
          </dgm:choose>
          <dgm:presOf axis="des" ptType="node"/>
          <dgm:constrLst>
            <dgm:constr type="primFontSz" val="24"/>
            <dgm:constr type="lMarg" refType="w" fact="0.055"/>
            <dgm:constr type="rMarg" refType="w" fact="0.055"/>
            <dgm:constr type="tMarg" refType="h" fact="0.72"/>
            <dgm:constr type="bMarg" refType="h" fact="0.72"/>
          </dgm:constrLst>
          <dgm:ruleLst>
            <dgm:rule type="primFontSz" val="11" fact="NaN" max="NaN"/>
          </dgm:ruleLst>
        </dgm:layoutNod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16/7/layout/VerticalHollowActionList">
  <dgm:title val="Vertical Hollow Action List"/>
  <dgm:desc val="Use to show non-sequential or grouped lists of information. Works well with large amounts of text. All text has the same level of emphasis, and direction is not implied."/>
  <dgm:catLst>
    <dgm:cat type="list"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 modelId="5">
          <dgm:prSet phldr="1"/>
        </dgm:pt>
        <dgm:pt modelId="51">
          <dgm:prSet phldr="1"/>
        </dgm:pt>
      </dgm:ptLst>
      <dgm:cxnLst>
        <dgm:cxn modelId="4" srcId="0" destId="1" srcOrd="0" destOrd="0"/>
        <dgm:cxn modelId="5" srcId="0" destId="2" srcOrd="1" destOrd="0"/>
        <dgm:cxn modelId="6" srcId="0" destId="3" srcOrd="2" destOrd="0"/>
        <dgm:cxn modelId="7" srcId="0" destId="4" srcOrd="3" destOrd="0"/>
        <dgm:cxn modelId="8" srcId="0" destId="5" srcOrd="4" destOrd="0"/>
        <dgm:cxn modelId="13" srcId="1" destId="11" srcOrd="0" destOrd="0"/>
        <dgm:cxn modelId="23" srcId="2" destId="21" srcOrd="0" destOrd="0"/>
        <dgm:cxn modelId="33" srcId="3" destId="31" srcOrd="0" destOrd="0"/>
        <dgm:cxn modelId="43" srcId="4" destId="41" srcOrd="0" destOrd="0"/>
        <dgm:cxn modelId="53" srcId="5" destId="5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6"/>
      <dgm:constr type="primFontSz" for="des" forName="parentText" op="equ" val="28"/>
      <dgm:constr type="primFontSz" for="des" forName="descendantText" refType="primFontSz" refFor="des" refForName="parentText" op="lte" fact="0.82"/>
      <dgm:constr type="primFontSz" for="des" forName="parentText" refType="primFontSz" refFor="des" refForName="descendantText" op="lte" fact="1.25"/>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2"/>
          <dgm:constr type="w" for="ch" forName="descendantText" refType="w" fact="0.8"/>
          <dgm:constr type="h" for="ch" forName="parentText" refType="h"/>
          <dgm:constr type="h" for="ch" forName="descendantText" refType="h" refFor="ch" refForName="parentText"/>
        </dgm:constrLst>
        <dgm:ruleLst/>
        <dgm:layoutNode name="parentText" styleLbl="solidFgAcc1">
          <dgm:varLst>
            <dgm:chMax val="1"/>
            <dgm:bulletEnabled/>
          </dgm:varLst>
          <dgm:alg type="tx"/>
          <dgm:shape xmlns:r="http://schemas.openxmlformats.org/officeDocument/2006/relationships" type="rect" r:blip="" zOrderOff="3">
            <dgm:adjLst/>
          </dgm:shape>
          <dgm:presOf axis="self" ptType="node"/>
          <dgm:constrLst>
            <dgm:constr type="tMarg" refType="h" fact="0.28"/>
            <dgm:constr type="bMarg" refType="h" fact="0.28"/>
            <dgm:constr type="lMarg" refType="w" fact="0.15"/>
            <dgm:constr type="rMarg" refType="w" fact="0.15"/>
          </dgm:constrLst>
          <dgm:ruleLst>
            <dgm:rule type="primFontSz" val="15" fact="NaN" max="NaN"/>
          </dgm:ruleLst>
        </dgm:layoutNode>
        <dgm:layoutNode name="descendantText" styleLbl="alignNode1">
          <dgm:varLst>
            <dgm:bulletEnabled/>
          </dgm:varLst>
          <dgm:alg type="tx">
            <dgm:param type="stBulletLvl" val="0"/>
            <dgm:param type="parTxLTRAlign" val="l"/>
            <dgm:param type="shpTxLTRAlignCh" val="l"/>
            <dgm:param type="parTxRTLAlign" val="r"/>
            <dgm:param type="shpTxRTLAlignCh" val="r"/>
          </dgm:alg>
          <dgm:choose name="Name10">
            <dgm:if name="Name11" func="var" arg="dir" op="equ" val="norm">
              <dgm:shape xmlns:r="http://schemas.openxmlformats.org/officeDocument/2006/relationships" type="rect" r:blip="">
                <dgm:adjLst/>
              </dgm:shape>
            </dgm:if>
            <dgm:else name="Name12">
              <dgm:shape xmlns:r="http://schemas.openxmlformats.org/officeDocument/2006/relationships" type="rect" r:blip="">
                <dgm:adjLst/>
              </dgm:shape>
            </dgm:else>
          </dgm:choose>
          <dgm:presOf axis="des" ptType="node"/>
          <dgm:constrLst>
            <dgm:constr type="primFontSz" val="24"/>
            <dgm:constr type="lMarg" refType="w" fact="0.055"/>
            <dgm:constr type="rMarg" refType="w" fact="0.055"/>
            <dgm:constr type="tMarg" refType="h" fact="0.72"/>
            <dgm:constr type="bMarg" refType="h" fact="0.72"/>
          </dgm:constrLst>
          <dgm:ruleLst>
            <dgm:rule type="primFontSz" val="11" fact="NaN" max="NaN"/>
          </dgm:ruleLst>
        </dgm:layoutNod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DA24A2C-CAAD-4EA5-9B1F-9E2A993556D3}" type="datetimeFigureOut">
              <a:rPr lang="en-US" smtClean="0"/>
              <a:t>1/30/2022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6" name="Slide Number Placeholder 5"/>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97243FD-E46C-484D-BB2A-3DEDFFBEC266}" type="slidenum">
              <a:rPr lang="en-US" smtClean="0"/>
              <a:t>‹#›</a:t>
            </a:fld>
            <a:endParaRPr lang="en-US"/>
          </a:p>
        </p:txBody>
      </p:sp>
    </p:spTree>
    <p:extLst>
      <p:ext uri="{BB962C8B-B14F-4D97-AF65-F5344CB8AC3E}">
        <p14:creationId xmlns:p14="http://schemas.microsoft.com/office/powerpoint/2010/main" val="128000748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7F5D6F8-296F-4E72-BE45-AD015D07C653}" type="datetimeFigureOut">
              <a:rPr lang="en-US" smtClean="0"/>
              <a:t>1/30/2022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9C30826-453F-4879-941E-DEB2F0836B09}" type="slidenum">
              <a:rPr lang="en-US" smtClean="0"/>
              <a:t>‹#›</a:t>
            </a:fld>
            <a:endParaRPr lang="en-US"/>
          </a:p>
        </p:txBody>
      </p:sp>
    </p:spTree>
    <p:extLst>
      <p:ext uri="{BB962C8B-B14F-4D97-AF65-F5344CB8AC3E}">
        <p14:creationId xmlns:p14="http://schemas.microsoft.com/office/powerpoint/2010/main" val="28346226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www.usrds.org/" TargetMode="External"/><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www.kidney.org/GFR"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978592-48C5-45C1-96F0-BD360B5C98D3}" type="slidenum">
              <a:rPr lang="en-US" smtClean="0"/>
              <a:t>1</a:t>
            </a:fld>
            <a:endParaRPr lang="en-US" dirty="0"/>
          </a:p>
        </p:txBody>
      </p:sp>
      <p:sp>
        <p:nvSpPr>
          <p:cNvPr id="5" name="Footer Placeholder 4"/>
          <p:cNvSpPr>
            <a:spLocks noGrp="1"/>
          </p:cNvSpPr>
          <p:nvPr>
            <p:ph type="ftr" sz="quarter" idx="11"/>
          </p:nvPr>
        </p:nvSpPr>
        <p:spPr/>
        <p:txBody>
          <a:bodyPr/>
          <a:lstStyle/>
          <a:p>
            <a:r>
              <a:rPr lang="en-US" dirty="0"/>
              <a:t>test</a:t>
            </a:r>
          </a:p>
        </p:txBody>
      </p:sp>
    </p:spTree>
    <p:extLst>
      <p:ext uri="{BB962C8B-B14F-4D97-AF65-F5344CB8AC3E}">
        <p14:creationId xmlns:p14="http://schemas.microsoft.com/office/powerpoint/2010/main" val="276798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itchFamily="34" charset="0"/>
                <a:ea typeface="MS PGothic" pitchFamily="34" charset="-128"/>
              </a:defRPr>
            </a:lvl1pPr>
            <a:lvl2pPr marL="742854" indent="-285713">
              <a:spcBef>
                <a:spcPct val="30000"/>
              </a:spcBef>
              <a:defRPr sz="1200">
                <a:solidFill>
                  <a:schemeClr val="tx1"/>
                </a:solidFill>
                <a:latin typeface="Arial" pitchFamily="34" charset="0"/>
                <a:ea typeface="MS PGothic" pitchFamily="34" charset="-128"/>
              </a:defRPr>
            </a:lvl2pPr>
            <a:lvl3pPr marL="1142852" indent="-228571">
              <a:spcBef>
                <a:spcPct val="30000"/>
              </a:spcBef>
              <a:defRPr sz="1200">
                <a:solidFill>
                  <a:schemeClr val="tx1"/>
                </a:solidFill>
                <a:latin typeface="Arial" pitchFamily="34" charset="0"/>
                <a:ea typeface="MS PGothic" pitchFamily="34" charset="-128"/>
              </a:defRPr>
            </a:lvl3pPr>
            <a:lvl4pPr marL="1599993" indent="-228571">
              <a:spcBef>
                <a:spcPct val="30000"/>
              </a:spcBef>
              <a:defRPr sz="1200">
                <a:solidFill>
                  <a:schemeClr val="tx1"/>
                </a:solidFill>
                <a:latin typeface="Arial" pitchFamily="34" charset="0"/>
                <a:ea typeface="MS PGothic" pitchFamily="34" charset="-128"/>
              </a:defRPr>
            </a:lvl4pPr>
            <a:lvl5pPr marL="2057133" indent="-228571">
              <a:spcBef>
                <a:spcPct val="30000"/>
              </a:spcBef>
              <a:defRPr sz="1200">
                <a:solidFill>
                  <a:schemeClr val="tx1"/>
                </a:solidFill>
                <a:latin typeface="Arial" pitchFamily="34" charset="0"/>
                <a:ea typeface="MS PGothic" pitchFamily="34" charset="-128"/>
              </a:defRPr>
            </a:lvl5pPr>
            <a:lvl6pPr marL="2514274" indent="-228571" eaLnBrk="0" fontAlgn="base" hangingPunct="0">
              <a:spcBef>
                <a:spcPct val="30000"/>
              </a:spcBef>
              <a:spcAft>
                <a:spcPct val="0"/>
              </a:spcAft>
              <a:defRPr sz="1200">
                <a:solidFill>
                  <a:schemeClr val="tx1"/>
                </a:solidFill>
                <a:latin typeface="Arial" pitchFamily="34" charset="0"/>
                <a:ea typeface="MS PGothic" pitchFamily="34" charset="-128"/>
              </a:defRPr>
            </a:lvl6pPr>
            <a:lvl7pPr marL="2971415" indent="-228571" eaLnBrk="0" fontAlgn="base" hangingPunct="0">
              <a:spcBef>
                <a:spcPct val="30000"/>
              </a:spcBef>
              <a:spcAft>
                <a:spcPct val="0"/>
              </a:spcAft>
              <a:defRPr sz="1200">
                <a:solidFill>
                  <a:schemeClr val="tx1"/>
                </a:solidFill>
                <a:latin typeface="Arial" pitchFamily="34" charset="0"/>
                <a:ea typeface="MS PGothic" pitchFamily="34" charset="-128"/>
              </a:defRPr>
            </a:lvl7pPr>
            <a:lvl8pPr marL="3428556" indent="-228571" eaLnBrk="0" fontAlgn="base" hangingPunct="0">
              <a:spcBef>
                <a:spcPct val="30000"/>
              </a:spcBef>
              <a:spcAft>
                <a:spcPct val="0"/>
              </a:spcAft>
              <a:defRPr sz="1200">
                <a:solidFill>
                  <a:schemeClr val="tx1"/>
                </a:solidFill>
                <a:latin typeface="Arial" pitchFamily="34" charset="0"/>
                <a:ea typeface="MS PGothic" pitchFamily="34" charset="-128"/>
              </a:defRPr>
            </a:lvl8pPr>
            <a:lvl9pPr marL="3885696" indent="-228571" eaLnBrk="0" fontAlgn="base" hangingPunct="0">
              <a:spcBef>
                <a:spcPct val="30000"/>
              </a:spcBef>
              <a:spcAft>
                <a:spcPct val="0"/>
              </a:spcAft>
              <a:defRPr sz="1200">
                <a:solidFill>
                  <a:schemeClr val="tx1"/>
                </a:solidFill>
                <a:latin typeface="Arial" pitchFamily="34" charset="0"/>
                <a:ea typeface="MS PGothic" pitchFamily="34" charset="-128"/>
              </a:defRPr>
            </a:lvl9pPr>
          </a:lstStyle>
          <a:p>
            <a:pPr>
              <a:spcBef>
                <a:spcPct val="0"/>
              </a:spcBef>
            </a:pPr>
            <a:fld id="{BFFE3366-FBDD-477B-99DB-959695856ED0}" type="slidenum">
              <a:rPr lang="en-US" altLang="en-US"/>
              <a:pPr>
                <a:spcBef>
                  <a:spcPct val="0"/>
                </a:spcBef>
              </a:pPr>
              <a:t>20</a:t>
            </a:fld>
            <a:endParaRPr lang="en-US" altLang="en-US" dirty="0"/>
          </a:p>
        </p:txBody>
      </p:sp>
      <p:sp>
        <p:nvSpPr>
          <p:cNvPr id="19459" name="Rectangle 2"/>
          <p:cNvSpPr>
            <a:spLocks noGrp="1" noRot="1" noChangeAspect="1" noChangeArrowheads="1" noTextEdit="1"/>
          </p:cNvSpPr>
          <p:nvPr>
            <p:ph type="sldImg"/>
          </p:nvPr>
        </p:nvSpPr>
        <p:spPr>
          <a:xfrm>
            <a:off x="1120775" y="665163"/>
            <a:ext cx="4630738" cy="3475037"/>
          </a:xfrm>
          <a:ln/>
        </p:spPr>
      </p:sp>
      <p:sp>
        <p:nvSpPr>
          <p:cNvPr id="19460" name="Rectangle 3"/>
          <p:cNvSpPr>
            <a:spLocks noGrp="1" noChangeArrowheads="1"/>
          </p:cNvSpPr>
          <p:nvPr>
            <p:ph type="body" idx="1"/>
          </p:nvPr>
        </p:nvSpPr>
        <p:spPr>
          <a:xfrm>
            <a:off x="906463" y="4364039"/>
            <a:ext cx="5057775" cy="40655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b="1" dirty="0">
              <a:solidFill>
                <a:schemeClr val="tx2"/>
              </a:solidFill>
              <a:latin typeface="Arial" pitchFamily="34" charset="0"/>
            </a:endParaRPr>
          </a:p>
        </p:txBody>
      </p:sp>
    </p:spTree>
    <p:extLst>
      <p:ext uri="{BB962C8B-B14F-4D97-AF65-F5344CB8AC3E}">
        <p14:creationId xmlns:p14="http://schemas.microsoft.com/office/powerpoint/2010/main" val="42334900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C30826-453F-4879-941E-DEB2F0836B09}" type="slidenum">
              <a:rPr lang="en-US" smtClean="0"/>
              <a:t>44</a:t>
            </a:fld>
            <a:endParaRPr lang="en-US"/>
          </a:p>
        </p:txBody>
      </p:sp>
    </p:spTree>
    <p:extLst>
      <p:ext uri="{BB962C8B-B14F-4D97-AF65-F5344CB8AC3E}">
        <p14:creationId xmlns:p14="http://schemas.microsoft.com/office/powerpoint/2010/main" val="7735835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2500" dirty="0"/>
              <a:t>Correction of metabolic acidosis may slow CKD progression and improve patients functional status</a:t>
            </a:r>
            <a:r>
              <a:rPr lang="en-US" sz="2500" baseline="30000" dirty="0"/>
              <a:t>1,2</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1) Mahajan A, </a:t>
            </a:r>
            <a:r>
              <a:rPr lang="en-US" dirty="0" err="1"/>
              <a:t>Simoni</a:t>
            </a:r>
            <a:r>
              <a:rPr lang="en-US" dirty="0"/>
              <a:t> J, </a:t>
            </a:r>
            <a:r>
              <a:rPr lang="en-US" dirty="0" err="1"/>
              <a:t>Sheather</a:t>
            </a:r>
            <a:r>
              <a:rPr lang="en-US" dirty="0"/>
              <a:t> S, </a:t>
            </a:r>
            <a:r>
              <a:rPr lang="en-US" dirty="0" err="1"/>
              <a:t>Broglio</a:t>
            </a:r>
            <a:r>
              <a:rPr lang="en-US" dirty="0"/>
              <a:t> K, Rajab M, Wesson D. Daily oral sodium bicarbonate preserves glomerular filtration rate by slowing its decline in early hypertensive nephropathy. </a:t>
            </a:r>
            <a:r>
              <a:rPr lang="en-US" i="1" dirty="0" err="1"/>
              <a:t>Kdney</a:t>
            </a:r>
            <a:r>
              <a:rPr lang="en-US" i="1" dirty="0"/>
              <a:t> Int</a:t>
            </a:r>
            <a:r>
              <a:rPr lang="en-US" dirty="0"/>
              <a:t>. 2010;78:303-309. </a:t>
            </a:r>
          </a:p>
          <a:p>
            <a:r>
              <a:rPr lang="en-US" dirty="0"/>
              <a:t>2) de Brito-</a:t>
            </a:r>
            <a:r>
              <a:rPr lang="en-US" dirty="0" err="1"/>
              <a:t>Ashurst</a:t>
            </a:r>
            <a:r>
              <a:rPr lang="en-US" dirty="0"/>
              <a:t> I, </a:t>
            </a:r>
            <a:r>
              <a:rPr lang="en-US" dirty="0" err="1"/>
              <a:t>Varagunam</a:t>
            </a:r>
            <a:r>
              <a:rPr lang="en-US" dirty="0"/>
              <a:t> M, </a:t>
            </a:r>
            <a:r>
              <a:rPr lang="en-US" dirty="0" err="1"/>
              <a:t>Raftery</a:t>
            </a:r>
            <a:r>
              <a:rPr lang="en-US" dirty="0"/>
              <a:t> M, </a:t>
            </a:r>
            <a:r>
              <a:rPr lang="en-US" dirty="0" err="1"/>
              <a:t>Yaqoob</a:t>
            </a:r>
            <a:r>
              <a:rPr lang="en-US" dirty="0"/>
              <a:t> M. Bicarbonate supplementation slows progression of CKD and improves nutritional status</a:t>
            </a:r>
            <a:r>
              <a:rPr lang="en-US" i="1" dirty="0"/>
              <a:t>. J Am </a:t>
            </a:r>
            <a:r>
              <a:rPr lang="en-US" i="1" dirty="0" err="1"/>
              <a:t>Soc</a:t>
            </a:r>
            <a:r>
              <a:rPr lang="en-US" i="1" dirty="0"/>
              <a:t> </a:t>
            </a:r>
            <a:r>
              <a:rPr lang="en-US" i="1" dirty="0" err="1"/>
              <a:t>Nephrol</a:t>
            </a:r>
            <a:r>
              <a:rPr lang="en-US" dirty="0"/>
              <a:t>. 2009;20:2075-2084.</a:t>
            </a:r>
          </a:p>
          <a:p>
            <a:pPr marL="0" lvl="1" defTabSz="900593">
              <a:defRPr/>
            </a:pPr>
            <a:endParaRPr lang="en-US" sz="2000" dirty="0"/>
          </a:p>
          <a:p>
            <a:pPr marL="0" lvl="1" defTabSz="900593">
              <a:defRPr/>
            </a:pPr>
            <a:endParaRPr lang="en-US" sz="2000" dirty="0"/>
          </a:p>
          <a:p>
            <a:pPr marL="0" lvl="1" defTabSz="900593">
              <a:defRPr/>
            </a:pPr>
            <a:r>
              <a:rPr lang="en-US" sz="2000" dirty="0"/>
              <a:t>Hyperkalemia can usually be controlled with the measures above, but if not use </a:t>
            </a:r>
            <a:r>
              <a:rPr lang="en-US" sz="2000" dirty="0" err="1"/>
              <a:t>Kayexelate</a:t>
            </a:r>
            <a:r>
              <a:rPr lang="en-US" sz="2000" dirty="0"/>
              <a:t>, or other diarrhea inducing laxative (lactulose).</a:t>
            </a:r>
          </a:p>
          <a:p>
            <a:endParaRPr lang="en-US" dirty="0"/>
          </a:p>
        </p:txBody>
      </p:sp>
      <p:sp>
        <p:nvSpPr>
          <p:cNvPr id="4" name="Slide Number Placeholder 3"/>
          <p:cNvSpPr>
            <a:spLocks noGrp="1"/>
          </p:cNvSpPr>
          <p:nvPr>
            <p:ph type="sldNum" sz="quarter" idx="10"/>
          </p:nvPr>
        </p:nvSpPr>
        <p:spPr/>
        <p:txBody>
          <a:bodyPr/>
          <a:lstStyle/>
          <a:p>
            <a:fld id="{3494E051-15B0-4624-9889-09136CD0A6D5}" type="slidenum">
              <a:rPr lang="en-US" smtClean="0"/>
              <a:t>45</a:t>
            </a:fld>
            <a:endParaRPr lang="en-US"/>
          </a:p>
        </p:txBody>
      </p:sp>
    </p:spTree>
    <p:extLst>
      <p:ext uri="{BB962C8B-B14F-4D97-AF65-F5344CB8AC3E}">
        <p14:creationId xmlns:p14="http://schemas.microsoft.com/office/powerpoint/2010/main" val="9829365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900">
                <a:solidFill>
                  <a:schemeClr val="tx1"/>
                </a:solidFill>
                <a:latin typeface="Arial" charset="0"/>
                <a:ea typeface="ＭＳ Ｐゴシック" pitchFamily="34" charset="-128"/>
              </a:defRPr>
            </a:lvl1pPr>
            <a:lvl2pPr marL="739780" indent="-284531" eaLnBrk="0" hangingPunct="0">
              <a:defRPr sz="3900">
                <a:solidFill>
                  <a:schemeClr val="tx1"/>
                </a:solidFill>
                <a:latin typeface="Arial" charset="0"/>
                <a:ea typeface="ＭＳ Ｐゴシック" pitchFamily="34" charset="-128"/>
              </a:defRPr>
            </a:lvl2pPr>
            <a:lvl3pPr marL="1138124" indent="-227625" eaLnBrk="0" hangingPunct="0">
              <a:defRPr sz="3900">
                <a:solidFill>
                  <a:schemeClr val="tx1"/>
                </a:solidFill>
                <a:latin typeface="Arial" charset="0"/>
                <a:ea typeface="ＭＳ Ｐゴシック" pitchFamily="34" charset="-128"/>
              </a:defRPr>
            </a:lvl3pPr>
            <a:lvl4pPr marL="1593373" indent="-227625" eaLnBrk="0" hangingPunct="0">
              <a:defRPr sz="3900">
                <a:solidFill>
                  <a:schemeClr val="tx1"/>
                </a:solidFill>
                <a:latin typeface="Arial" charset="0"/>
                <a:ea typeface="ＭＳ Ｐゴシック" pitchFamily="34" charset="-128"/>
              </a:defRPr>
            </a:lvl4pPr>
            <a:lvl5pPr marL="2048623" indent="-227625" eaLnBrk="0" hangingPunct="0">
              <a:defRPr sz="3900">
                <a:solidFill>
                  <a:schemeClr val="tx1"/>
                </a:solidFill>
                <a:latin typeface="Arial" charset="0"/>
                <a:ea typeface="ＭＳ Ｐゴシック" pitchFamily="34" charset="-128"/>
              </a:defRPr>
            </a:lvl5pPr>
            <a:lvl6pPr marL="2503873" indent="-227625" algn="ctr" eaLnBrk="0" fontAlgn="base" hangingPunct="0">
              <a:spcBef>
                <a:spcPct val="0"/>
              </a:spcBef>
              <a:spcAft>
                <a:spcPct val="0"/>
              </a:spcAft>
              <a:defRPr sz="3900">
                <a:solidFill>
                  <a:schemeClr val="tx1"/>
                </a:solidFill>
                <a:latin typeface="Arial" charset="0"/>
                <a:ea typeface="ＭＳ Ｐゴシック" pitchFamily="34" charset="-128"/>
              </a:defRPr>
            </a:lvl6pPr>
            <a:lvl7pPr marL="2959122" indent="-227625" algn="ctr" eaLnBrk="0" fontAlgn="base" hangingPunct="0">
              <a:spcBef>
                <a:spcPct val="0"/>
              </a:spcBef>
              <a:spcAft>
                <a:spcPct val="0"/>
              </a:spcAft>
              <a:defRPr sz="3900">
                <a:solidFill>
                  <a:schemeClr val="tx1"/>
                </a:solidFill>
                <a:latin typeface="Arial" charset="0"/>
                <a:ea typeface="ＭＳ Ｐゴシック" pitchFamily="34" charset="-128"/>
              </a:defRPr>
            </a:lvl7pPr>
            <a:lvl8pPr marL="3414372" indent="-227625" algn="ctr" eaLnBrk="0" fontAlgn="base" hangingPunct="0">
              <a:spcBef>
                <a:spcPct val="0"/>
              </a:spcBef>
              <a:spcAft>
                <a:spcPct val="0"/>
              </a:spcAft>
              <a:defRPr sz="3900">
                <a:solidFill>
                  <a:schemeClr val="tx1"/>
                </a:solidFill>
                <a:latin typeface="Arial" charset="0"/>
                <a:ea typeface="ＭＳ Ｐゴシック" pitchFamily="34" charset="-128"/>
              </a:defRPr>
            </a:lvl8pPr>
            <a:lvl9pPr marL="3869621" indent="-227625" algn="ctr" eaLnBrk="0" fontAlgn="base" hangingPunct="0">
              <a:spcBef>
                <a:spcPct val="0"/>
              </a:spcBef>
              <a:spcAft>
                <a:spcPct val="0"/>
              </a:spcAft>
              <a:defRPr sz="3900">
                <a:solidFill>
                  <a:schemeClr val="tx1"/>
                </a:solidFill>
                <a:latin typeface="Arial" charset="0"/>
                <a:ea typeface="ＭＳ Ｐゴシック" pitchFamily="34" charset="-128"/>
              </a:defRPr>
            </a:lvl9pPr>
          </a:lstStyle>
          <a:p>
            <a:fld id="{5F1250AF-322D-48FA-8967-A258CA590954}" type="slidenum">
              <a:rPr lang="en-US" sz="1200">
                <a:solidFill>
                  <a:prstClr val="black"/>
                </a:solidFill>
              </a:rPr>
              <a:pPr/>
              <a:t>51</a:t>
            </a:fld>
            <a:endParaRPr lang="en-US" sz="1200">
              <a:solidFill>
                <a:prstClr val="black"/>
              </a:solidFill>
            </a:endParaRPr>
          </a:p>
        </p:txBody>
      </p:sp>
      <p:sp>
        <p:nvSpPr>
          <p:cNvPr id="121859" name="Rectangle 2"/>
          <p:cNvSpPr>
            <a:spLocks noGrp="1" noRot="1" noChangeAspect="1" noChangeArrowheads="1" noTextEdit="1"/>
          </p:cNvSpPr>
          <p:nvPr>
            <p:ph type="sldImg"/>
          </p:nvPr>
        </p:nvSpPr>
        <p:spPr>
          <a:ln/>
        </p:spPr>
      </p:sp>
      <p:sp>
        <p:nvSpPr>
          <p:cNvPr id="1218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atin typeface="Arial" charset="0"/>
              <a:ea typeface="ＭＳ Ｐゴシック" pitchFamily="34" charset="-128"/>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cs typeface="Arial" pitchFamily="34" charset="0"/>
              </a:defRPr>
            </a:lvl1pPr>
            <a:lvl2pPr marL="739780" indent="-284531">
              <a:defRPr>
                <a:solidFill>
                  <a:schemeClr val="tx1"/>
                </a:solidFill>
                <a:latin typeface="Calibri" pitchFamily="34" charset="0"/>
                <a:cs typeface="Arial" pitchFamily="34" charset="0"/>
              </a:defRPr>
            </a:lvl2pPr>
            <a:lvl3pPr marL="1138124" indent="-227625">
              <a:defRPr>
                <a:solidFill>
                  <a:schemeClr val="tx1"/>
                </a:solidFill>
                <a:latin typeface="Calibri" pitchFamily="34" charset="0"/>
                <a:cs typeface="Arial" pitchFamily="34" charset="0"/>
              </a:defRPr>
            </a:lvl3pPr>
            <a:lvl4pPr marL="1593373" indent="-227625">
              <a:defRPr>
                <a:solidFill>
                  <a:schemeClr val="tx1"/>
                </a:solidFill>
                <a:latin typeface="Calibri" pitchFamily="34" charset="0"/>
                <a:cs typeface="Arial" pitchFamily="34" charset="0"/>
              </a:defRPr>
            </a:lvl4pPr>
            <a:lvl5pPr marL="2048623" indent="-227625">
              <a:defRPr>
                <a:solidFill>
                  <a:schemeClr val="tx1"/>
                </a:solidFill>
                <a:latin typeface="Calibri" pitchFamily="34" charset="0"/>
                <a:cs typeface="Arial" pitchFamily="34" charset="0"/>
              </a:defRPr>
            </a:lvl5pPr>
            <a:lvl6pPr marL="2503873" indent="-227625" fontAlgn="base">
              <a:spcBef>
                <a:spcPct val="0"/>
              </a:spcBef>
              <a:spcAft>
                <a:spcPct val="0"/>
              </a:spcAft>
              <a:defRPr>
                <a:solidFill>
                  <a:schemeClr val="tx1"/>
                </a:solidFill>
                <a:latin typeface="Calibri" pitchFamily="34" charset="0"/>
                <a:cs typeface="Arial" pitchFamily="34" charset="0"/>
              </a:defRPr>
            </a:lvl6pPr>
            <a:lvl7pPr marL="2959122" indent="-227625" fontAlgn="base">
              <a:spcBef>
                <a:spcPct val="0"/>
              </a:spcBef>
              <a:spcAft>
                <a:spcPct val="0"/>
              </a:spcAft>
              <a:defRPr>
                <a:solidFill>
                  <a:schemeClr val="tx1"/>
                </a:solidFill>
                <a:latin typeface="Calibri" pitchFamily="34" charset="0"/>
                <a:cs typeface="Arial" pitchFamily="34" charset="0"/>
              </a:defRPr>
            </a:lvl7pPr>
            <a:lvl8pPr marL="3414372" indent="-227625" fontAlgn="base">
              <a:spcBef>
                <a:spcPct val="0"/>
              </a:spcBef>
              <a:spcAft>
                <a:spcPct val="0"/>
              </a:spcAft>
              <a:defRPr>
                <a:solidFill>
                  <a:schemeClr val="tx1"/>
                </a:solidFill>
                <a:latin typeface="Calibri" pitchFamily="34" charset="0"/>
                <a:cs typeface="Arial" pitchFamily="34" charset="0"/>
              </a:defRPr>
            </a:lvl8pPr>
            <a:lvl9pPr marL="3869621" indent="-227625" fontAlgn="base">
              <a:spcBef>
                <a:spcPct val="0"/>
              </a:spcBef>
              <a:spcAft>
                <a:spcPct val="0"/>
              </a:spcAft>
              <a:defRPr>
                <a:solidFill>
                  <a:schemeClr val="tx1"/>
                </a:solidFill>
                <a:latin typeface="Calibri" pitchFamily="34" charset="0"/>
                <a:cs typeface="Arial" pitchFamily="34" charset="0"/>
              </a:defRPr>
            </a:lvl9pPr>
          </a:lstStyle>
          <a:p>
            <a:fld id="{EB8577B9-0B75-43D7-B4AF-76297EA621CA}" type="slidenum">
              <a:rPr lang="en-US">
                <a:solidFill>
                  <a:prstClr val="black"/>
                </a:solidFill>
              </a:rPr>
              <a:pPr/>
              <a:t>52</a:t>
            </a:fld>
            <a:endParaRPr lang="en-US">
              <a:solidFill>
                <a:prstClr val="black"/>
              </a:solidFill>
            </a:endParaRPr>
          </a:p>
        </p:txBody>
      </p:sp>
      <p:sp>
        <p:nvSpPr>
          <p:cNvPr id="31746" name="Slide Image Placeholder 1"/>
          <p:cNvSpPr>
            <a:spLocks noGrp="1" noRot="1" noChangeAspect="1" noTextEdit="1"/>
          </p:cNvSpPr>
          <p:nvPr>
            <p:ph type="sldImg"/>
          </p:nvPr>
        </p:nvSpPr>
        <p:spPr bwMode="auto">
          <a:xfrm>
            <a:off x="1144588" y="685800"/>
            <a:ext cx="4572000" cy="34305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p:cNvSpPr>
            <a:spLocks noGrp="1"/>
          </p:cNvSpPr>
          <p:nvPr>
            <p:ph type="body" idx="1"/>
          </p:nvPr>
        </p:nvSpPr>
        <p:spPr bwMode="auto">
          <a:xfrm>
            <a:off x="912814" y="4344988"/>
            <a:ext cx="5032375" cy="41132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3566" tIns="46784" rIns="93566" bIns="46784" numCol="1" anchor="t" anchorCtr="0" compatLnSpc="1">
            <a:prstTxWarp prst="textNoShape">
              <a:avLst/>
            </a:prstTxWarp>
          </a:bodyPr>
          <a:lstStyle/>
          <a:p>
            <a:pPr>
              <a:spcBef>
                <a:spcPct val="0"/>
              </a:spcBef>
            </a:pPr>
            <a:r>
              <a:rPr lang="en-US" dirty="0"/>
              <a:t>Sequalae of the disease that are improperly managed to consequences of misguided therapeutic interventions</a:t>
            </a:r>
          </a:p>
          <a:p>
            <a:pPr>
              <a:spcBef>
                <a:spcPct val="0"/>
              </a:spcBef>
            </a:pPr>
            <a:endParaRPr lang="en-US" dirty="0"/>
          </a:p>
          <a:p>
            <a:pPr>
              <a:spcBef>
                <a:spcPct val="0"/>
              </a:spcBef>
            </a:pPr>
            <a:r>
              <a:rPr lang="en-US" dirty="0"/>
              <a:t>Jeff Fink</a:t>
            </a:r>
          </a:p>
        </p:txBody>
      </p:sp>
      <p:sp>
        <p:nvSpPr>
          <p:cNvPr id="31748" name="Slide Number Placeholder 3"/>
          <p:cNvSpPr txBox="1">
            <a:spLocks noGrp="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566" tIns="46784" rIns="93566" bIns="46784" anchor="b"/>
          <a:lstStyle>
            <a:lvl1pPr defTabSz="938213">
              <a:defRPr>
                <a:solidFill>
                  <a:schemeClr val="tx1"/>
                </a:solidFill>
                <a:latin typeface="Calibri" pitchFamily="34" charset="0"/>
                <a:cs typeface="Arial" pitchFamily="34" charset="0"/>
              </a:defRPr>
            </a:lvl1pPr>
            <a:lvl2pPr marL="742950" indent="-285750" defTabSz="938213">
              <a:defRPr>
                <a:solidFill>
                  <a:schemeClr val="tx1"/>
                </a:solidFill>
                <a:latin typeface="Calibri" pitchFamily="34" charset="0"/>
                <a:cs typeface="Arial" pitchFamily="34" charset="0"/>
              </a:defRPr>
            </a:lvl2pPr>
            <a:lvl3pPr marL="1143000" indent="-228600" defTabSz="938213">
              <a:defRPr>
                <a:solidFill>
                  <a:schemeClr val="tx1"/>
                </a:solidFill>
                <a:latin typeface="Calibri" pitchFamily="34" charset="0"/>
                <a:cs typeface="Arial" pitchFamily="34" charset="0"/>
              </a:defRPr>
            </a:lvl3pPr>
            <a:lvl4pPr marL="1600200" indent="-228600" defTabSz="938213">
              <a:defRPr>
                <a:solidFill>
                  <a:schemeClr val="tx1"/>
                </a:solidFill>
                <a:latin typeface="Calibri" pitchFamily="34" charset="0"/>
                <a:cs typeface="Arial" pitchFamily="34" charset="0"/>
              </a:defRPr>
            </a:lvl4pPr>
            <a:lvl5pPr marL="2057400" indent="-228600" defTabSz="938213">
              <a:defRPr>
                <a:solidFill>
                  <a:schemeClr val="tx1"/>
                </a:solidFill>
                <a:latin typeface="Calibri" pitchFamily="34" charset="0"/>
                <a:cs typeface="Arial" pitchFamily="34" charset="0"/>
              </a:defRPr>
            </a:lvl5pPr>
            <a:lvl6pPr marL="2514600" indent="-228600" defTabSz="938213" fontAlgn="base">
              <a:spcBef>
                <a:spcPct val="0"/>
              </a:spcBef>
              <a:spcAft>
                <a:spcPct val="0"/>
              </a:spcAft>
              <a:defRPr>
                <a:solidFill>
                  <a:schemeClr val="tx1"/>
                </a:solidFill>
                <a:latin typeface="Calibri" pitchFamily="34" charset="0"/>
                <a:cs typeface="Arial" pitchFamily="34" charset="0"/>
              </a:defRPr>
            </a:lvl6pPr>
            <a:lvl7pPr marL="2971800" indent="-228600" defTabSz="938213" fontAlgn="base">
              <a:spcBef>
                <a:spcPct val="0"/>
              </a:spcBef>
              <a:spcAft>
                <a:spcPct val="0"/>
              </a:spcAft>
              <a:defRPr>
                <a:solidFill>
                  <a:schemeClr val="tx1"/>
                </a:solidFill>
                <a:latin typeface="Calibri" pitchFamily="34" charset="0"/>
                <a:cs typeface="Arial" pitchFamily="34" charset="0"/>
              </a:defRPr>
            </a:lvl7pPr>
            <a:lvl8pPr marL="3429000" indent="-228600" defTabSz="938213" fontAlgn="base">
              <a:spcBef>
                <a:spcPct val="0"/>
              </a:spcBef>
              <a:spcAft>
                <a:spcPct val="0"/>
              </a:spcAft>
              <a:defRPr>
                <a:solidFill>
                  <a:schemeClr val="tx1"/>
                </a:solidFill>
                <a:latin typeface="Calibri" pitchFamily="34" charset="0"/>
                <a:cs typeface="Arial" pitchFamily="34" charset="0"/>
              </a:defRPr>
            </a:lvl8pPr>
            <a:lvl9pPr marL="3886200" indent="-228600" defTabSz="938213" fontAlgn="base">
              <a:spcBef>
                <a:spcPct val="0"/>
              </a:spcBef>
              <a:spcAft>
                <a:spcPct val="0"/>
              </a:spcAft>
              <a:defRPr>
                <a:solidFill>
                  <a:schemeClr val="tx1"/>
                </a:solidFill>
                <a:latin typeface="Calibri" pitchFamily="34" charset="0"/>
                <a:cs typeface="Arial" pitchFamily="34" charset="0"/>
              </a:defRPr>
            </a:lvl9pPr>
          </a:lstStyle>
          <a:p>
            <a:pPr algn="r" fontAlgn="base">
              <a:spcBef>
                <a:spcPct val="0"/>
              </a:spcBef>
              <a:spcAft>
                <a:spcPct val="0"/>
              </a:spcAft>
            </a:pPr>
            <a:fld id="{B7226257-A4E1-46C2-897B-C2D9F4853F00}" type="slidenum">
              <a:rPr lang="en-US" sz="1200">
                <a:solidFill>
                  <a:prstClr val="black"/>
                </a:solidFill>
                <a:latin typeface="Times New Roman" pitchFamily="18" charset="0"/>
              </a:rPr>
              <a:pPr algn="r" fontAlgn="base">
                <a:spcBef>
                  <a:spcPct val="0"/>
                </a:spcBef>
                <a:spcAft>
                  <a:spcPct val="0"/>
                </a:spcAft>
              </a:pPr>
              <a:t>52</a:t>
            </a:fld>
            <a:endParaRPr lang="en-US" sz="1200">
              <a:solidFill>
                <a:prstClr val="black"/>
              </a:solidFill>
              <a:latin typeface="Times New Roman" pitchFamily="18"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Overall there are more than 50 studies in the published literature and a meta-analysis of 22 of these studies from 10 different countries serves to underline some of the key messages (Table), giving an indication of the size of the differences in mortality and hospital length of stay and also highlighting the significantly lower serum albumin level in late referred patients.1,2</a:t>
            </a:r>
            <a:endParaRPr lang="en-US" sz="1200" dirty="0"/>
          </a:p>
          <a:p>
            <a:endParaRPr lang="en-US" sz="1200" dirty="0"/>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1. </a:t>
            </a:r>
            <a:r>
              <a:rPr lang="en-US" altLang="en-US" sz="1200" dirty="0"/>
              <a:t>Kidney Disease: Improving Global Outcomes (KDIGO) CKD Work Group. </a:t>
            </a:r>
            <a:r>
              <a:rPr lang="en-US" altLang="en-US" sz="1200" i="1" dirty="0"/>
              <a:t>Kidney </a:t>
            </a:r>
            <a:r>
              <a:rPr lang="en-US" altLang="en-US" sz="1200" i="1" dirty="0" err="1"/>
              <a:t>Int</a:t>
            </a:r>
            <a:r>
              <a:rPr lang="en-US" altLang="en-US" sz="1200" i="1" dirty="0"/>
              <a:t> </a:t>
            </a:r>
            <a:r>
              <a:rPr lang="en-US" altLang="en-US" sz="1200" i="1" dirty="0" err="1"/>
              <a:t>Suppls</a:t>
            </a:r>
            <a:r>
              <a:rPr lang="en-US" altLang="en-US" sz="1200" dirty="0"/>
              <a:t>. </a:t>
            </a:r>
            <a:r>
              <a:rPr lang="en-US" altLang="en-US" sz="1200"/>
              <a:t>2013;3:1-150.</a:t>
            </a:r>
          </a:p>
          <a:p>
            <a:endParaRPr lang="en-US" sz="1200" dirty="0"/>
          </a:p>
          <a:p>
            <a:r>
              <a:rPr lang="en-US" sz="1200" dirty="0"/>
              <a:t>2. Chan MR, Dall AT, Fletcher KE et al. Outcomes in patients with chronic kidney disease referred late to nephrologists: a meta-analysis. Am J Med. 2007; 120: 1063-1070.</a:t>
            </a:r>
          </a:p>
          <a:p>
            <a:r>
              <a:rPr lang="en-US" dirty="0"/>
              <a:t>http://download.journals.elsevierhealth.com/pdfs/journals/0002-9343/PIIS000293430700664X.pdf</a:t>
            </a:r>
          </a:p>
          <a:p>
            <a:endParaRPr lang="en-US" dirty="0"/>
          </a:p>
        </p:txBody>
      </p:sp>
      <p:sp>
        <p:nvSpPr>
          <p:cNvPr id="4" name="Slide Number Placeholder 3"/>
          <p:cNvSpPr>
            <a:spLocks noGrp="1"/>
          </p:cNvSpPr>
          <p:nvPr>
            <p:ph type="sldNum" sz="quarter" idx="10"/>
          </p:nvPr>
        </p:nvSpPr>
        <p:spPr/>
        <p:txBody>
          <a:bodyPr/>
          <a:lstStyle/>
          <a:p>
            <a:fld id="{F9C30826-453F-4879-941E-DEB2F0836B09}" type="slidenum">
              <a:rPr lang="en-US" smtClean="0"/>
              <a:t>53</a:t>
            </a:fld>
            <a:endParaRPr lang="en-US"/>
          </a:p>
        </p:txBody>
      </p:sp>
    </p:spTree>
    <p:extLst>
      <p:ext uri="{BB962C8B-B14F-4D97-AF65-F5344CB8AC3E}">
        <p14:creationId xmlns:p14="http://schemas.microsoft.com/office/powerpoint/2010/main" val="26029624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900">
                <a:solidFill>
                  <a:schemeClr val="tx1"/>
                </a:solidFill>
                <a:latin typeface="Arial" charset="0"/>
                <a:ea typeface="ＭＳ Ｐゴシック" pitchFamily="34" charset="-128"/>
              </a:defRPr>
            </a:lvl1pPr>
            <a:lvl2pPr marL="739780" indent="-284531" eaLnBrk="0" hangingPunct="0">
              <a:defRPr sz="3900">
                <a:solidFill>
                  <a:schemeClr val="tx1"/>
                </a:solidFill>
                <a:latin typeface="Arial" charset="0"/>
                <a:ea typeface="ＭＳ Ｐゴシック" pitchFamily="34" charset="-128"/>
              </a:defRPr>
            </a:lvl2pPr>
            <a:lvl3pPr marL="1138124" indent="-227625" eaLnBrk="0" hangingPunct="0">
              <a:defRPr sz="3900">
                <a:solidFill>
                  <a:schemeClr val="tx1"/>
                </a:solidFill>
                <a:latin typeface="Arial" charset="0"/>
                <a:ea typeface="ＭＳ Ｐゴシック" pitchFamily="34" charset="-128"/>
              </a:defRPr>
            </a:lvl3pPr>
            <a:lvl4pPr marL="1593373" indent="-227625" eaLnBrk="0" hangingPunct="0">
              <a:defRPr sz="3900">
                <a:solidFill>
                  <a:schemeClr val="tx1"/>
                </a:solidFill>
                <a:latin typeface="Arial" charset="0"/>
                <a:ea typeface="ＭＳ Ｐゴシック" pitchFamily="34" charset="-128"/>
              </a:defRPr>
            </a:lvl4pPr>
            <a:lvl5pPr marL="2048623" indent="-227625" eaLnBrk="0" hangingPunct="0">
              <a:defRPr sz="3900">
                <a:solidFill>
                  <a:schemeClr val="tx1"/>
                </a:solidFill>
                <a:latin typeface="Arial" charset="0"/>
                <a:ea typeface="ＭＳ Ｐゴシック" pitchFamily="34" charset="-128"/>
              </a:defRPr>
            </a:lvl5pPr>
            <a:lvl6pPr marL="2503873" indent="-227625" algn="ctr" eaLnBrk="0" fontAlgn="base" hangingPunct="0">
              <a:spcBef>
                <a:spcPct val="0"/>
              </a:spcBef>
              <a:spcAft>
                <a:spcPct val="0"/>
              </a:spcAft>
              <a:defRPr sz="3900">
                <a:solidFill>
                  <a:schemeClr val="tx1"/>
                </a:solidFill>
                <a:latin typeface="Arial" charset="0"/>
                <a:ea typeface="ＭＳ Ｐゴシック" pitchFamily="34" charset="-128"/>
              </a:defRPr>
            </a:lvl6pPr>
            <a:lvl7pPr marL="2959122" indent="-227625" algn="ctr" eaLnBrk="0" fontAlgn="base" hangingPunct="0">
              <a:spcBef>
                <a:spcPct val="0"/>
              </a:spcBef>
              <a:spcAft>
                <a:spcPct val="0"/>
              </a:spcAft>
              <a:defRPr sz="3900">
                <a:solidFill>
                  <a:schemeClr val="tx1"/>
                </a:solidFill>
                <a:latin typeface="Arial" charset="0"/>
                <a:ea typeface="ＭＳ Ｐゴシック" pitchFamily="34" charset="-128"/>
              </a:defRPr>
            </a:lvl7pPr>
            <a:lvl8pPr marL="3414372" indent="-227625" algn="ctr" eaLnBrk="0" fontAlgn="base" hangingPunct="0">
              <a:spcBef>
                <a:spcPct val="0"/>
              </a:spcBef>
              <a:spcAft>
                <a:spcPct val="0"/>
              </a:spcAft>
              <a:defRPr sz="3900">
                <a:solidFill>
                  <a:schemeClr val="tx1"/>
                </a:solidFill>
                <a:latin typeface="Arial" charset="0"/>
                <a:ea typeface="ＭＳ Ｐゴシック" pitchFamily="34" charset="-128"/>
              </a:defRPr>
            </a:lvl8pPr>
            <a:lvl9pPr marL="3869621" indent="-227625" algn="ctr" eaLnBrk="0" fontAlgn="base" hangingPunct="0">
              <a:spcBef>
                <a:spcPct val="0"/>
              </a:spcBef>
              <a:spcAft>
                <a:spcPct val="0"/>
              </a:spcAft>
              <a:defRPr sz="3900">
                <a:solidFill>
                  <a:schemeClr val="tx1"/>
                </a:solidFill>
                <a:latin typeface="Arial" charset="0"/>
                <a:ea typeface="ＭＳ Ｐゴシック" pitchFamily="34" charset="-128"/>
              </a:defRPr>
            </a:lvl9pPr>
          </a:lstStyle>
          <a:p>
            <a:fld id="{08C81E3F-A9BE-4C9C-AE54-DC9C1B15814A}" type="slidenum">
              <a:rPr lang="en-US" sz="1200">
                <a:solidFill>
                  <a:prstClr val="black"/>
                </a:solidFill>
              </a:rPr>
              <a:pPr/>
              <a:t>57</a:t>
            </a:fld>
            <a:endParaRPr lang="en-US" sz="1200">
              <a:solidFill>
                <a:prstClr val="black"/>
              </a:solidFill>
            </a:endParaRPr>
          </a:p>
        </p:txBody>
      </p:sp>
      <p:sp>
        <p:nvSpPr>
          <p:cNvPr id="119811" name="Slide Image Placeholder 1"/>
          <p:cNvSpPr>
            <a:spLocks noGrp="1" noRot="1" noChangeAspect="1" noTextEdit="1"/>
          </p:cNvSpPr>
          <p:nvPr>
            <p:ph type="sldImg"/>
          </p:nvPr>
        </p:nvSpPr>
        <p:spPr>
          <a:xfrm>
            <a:off x="1144588" y="685800"/>
            <a:ext cx="4572000" cy="3430588"/>
          </a:xfrm>
          <a:solidFill>
            <a:srgbClr val="FFFFFF"/>
          </a:solidFill>
          <a:ln/>
        </p:spPr>
      </p:sp>
      <p:sp>
        <p:nvSpPr>
          <p:cNvPr id="119812" name="Notes Placeholder 2"/>
          <p:cNvSpPr>
            <a:spLocks noGrp="1"/>
          </p:cNvSpPr>
          <p:nvPr>
            <p:ph type="body" idx="1"/>
          </p:nvPr>
        </p:nvSpPr>
        <p:spPr>
          <a:xfrm>
            <a:off x="912814" y="4344988"/>
            <a:ext cx="5032375" cy="41132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572" tIns="46786" rIns="93572" bIns="46786"/>
          <a:lstStyle/>
          <a:p>
            <a:pPr eaLnBrk="1" hangingPunct="1"/>
            <a:r>
              <a:rPr lang="en-US" dirty="0" err="1">
                <a:latin typeface="Arial" charset="0"/>
                <a:ea typeface="ＭＳ Ｐゴシック" pitchFamily="34" charset="-128"/>
              </a:rPr>
              <a:t>Sequalea</a:t>
            </a:r>
            <a:r>
              <a:rPr lang="en-US" dirty="0">
                <a:latin typeface="Arial" charset="0"/>
                <a:ea typeface="ＭＳ Ｐゴシック" pitchFamily="34" charset="-128"/>
              </a:rPr>
              <a:t> of the disease that are improperly managed to consequences of misguided therapeutic interventions</a:t>
            </a:r>
          </a:p>
          <a:p>
            <a:pPr eaLnBrk="1" hangingPunct="1"/>
            <a:r>
              <a:rPr lang="en-US" dirty="0">
                <a:latin typeface="Arial" charset="0"/>
                <a:ea typeface="ＭＳ Ｐゴシック" pitchFamily="34" charset="-128"/>
              </a:rPr>
              <a:t>Fink</a:t>
            </a:r>
          </a:p>
        </p:txBody>
      </p:sp>
      <p:sp>
        <p:nvSpPr>
          <p:cNvPr id="119813" name="Slide Number Placeholder 3"/>
          <p:cNvSpPr txBox="1">
            <a:spLocks noGrp="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572" tIns="46786" rIns="93572" bIns="46786" anchor="b"/>
          <a:lstStyle>
            <a:lvl1pPr defTabSz="939800" eaLnBrk="0" hangingPunct="0">
              <a:defRPr sz="4000">
                <a:solidFill>
                  <a:schemeClr val="tx1"/>
                </a:solidFill>
                <a:latin typeface="Arial" charset="0"/>
                <a:ea typeface="ＭＳ Ｐゴシック" pitchFamily="34" charset="-128"/>
              </a:defRPr>
            </a:lvl1pPr>
            <a:lvl2pPr marL="742950" indent="-285750" defTabSz="939800" eaLnBrk="0" hangingPunct="0">
              <a:defRPr sz="4000">
                <a:solidFill>
                  <a:schemeClr val="tx1"/>
                </a:solidFill>
                <a:latin typeface="Arial" charset="0"/>
                <a:ea typeface="ＭＳ Ｐゴシック" pitchFamily="34" charset="-128"/>
              </a:defRPr>
            </a:lvl2pPr>
            <a:lvl3pPr marL="1143000" indent="-228600" defTabSz="939800" eaLnBrk="0" hangingPunct="0">
              <a:defRPr sz="4000">
                <a:solidFill>
                  <a:schemeClr val="tx1"/>
                </a:solidFill>
                <a:latin typeface="Arial" charset="0"/>
                <a:ea typeface="ＭＳ Ｐゴシック" pitchFamily="34" charset="-128"/>
              </a:defRPr>
            </a:lvl3pPr>
            <a:lvl4pPr marL="1600200" indent="-228600" defTabSz="939800" eaLnBrk="0" hangingPunct="0">
              <a:defRPr sz="4000">
                <a:solidFill>
                  <a:schemeClr val="tx1"/>
                </a:solidFill>
                <a:latin typeface="Arial" charset="0"/>
                <a:ea typeface="ＭＳ Ｐゴシック" pitchFamily="34" charset="-128"/>
              </a:defRPr>
            </a:lvl4pPr>
            <a:lvl5pPr marL="2057400" indent="-228600" defTabSz="939800" eaLnBrk="0" hangingPunct="0">
              <a:defRPr sz="4000">
                <a:solidFill>
                  <a:schemeClr val="tx1"/>
                </a:solidFill>
                <a:latin typeface="Arial" charset="0"/>
                <a:ea typeface="ＭＳ Ｐゴシック" pitchFamily="34" charset="-128"/>
              </a:defRPr>
            </a:lvl5pPr>
            <a:lvl6pPr marL="2514600" indent="-228600" algn="ctr" defTabSz="939800" eaLnBrk="0" fontAlgn="base" hangingPunct="0">
              <a:spcBef>
                <a:spcPct val="0"/>
              </a:spcBef>
              <a:spcAft>
                <a:spcPct val="0"/>
              </a:spcAft>
              <a:defRPr sz="4000">
                <a:solidFill>
                  <a:schemeClr val="tx1"/>
                </a:solidFill>
                <a:latin typeface="Arial" charset="0"/>
                <a:ea typeface="ＭＳ Ｐゴシック" pitchFamily="34" charset="-128"/>
              </a:defRPr>
            </a:lvl6pPr>
            <a:lvl7pPr marL="2971800" indent="-228600" algn="ctr" defTabSz="939800" eaLnBrk="0" fontAlgn="base" hangingPunct="0">
              <a:spcBef>
                <a:spcPct val="0"/>
              </a:spcBef>
              <a:spcAft>
                <a:spcPct val="0"/>
              </a:spcAft>
              <a:defRPr sz="4000">
                <a:solidFill>
                  <a:schemeClr val="tx1"/>
                </a:solidFill>
                <a:latin typeface="Arial" charset="0"/>
                <a:ea typeface="ＭＳ Ｐゴシック" pitchFamily="34" charset="-128"/>
              </a:defRPr>
            </a:lvl7pPr>
            <a:lvl8pPr marL="3429000" indent="-228600" algn="ctr" defTabSz="939800" eaLnBrk="0" fontAlgn="base" hangingPunct="0">
              <a:spcBef>
                <a:spcPct val="0"/>
              </a:spcBef>
              <a:spcAft>
                <a:spcPct val="0"/>
              </a:spcAft>
              <a:defRPr sz="4000">
                <a:solidFill>
                  <a:schemeClr val="tx1"/>
                </a:solidFill>
                <a:latin typeface="Arial" charset="0"/>
                <a:ea typeface="ＭＳ Ｐゴシック" pitchFamily="34" charset="-128"/>
              </a:defRPr>
            </a:lvl8pPr>
            <a:lvl9pPr marL="3886200" indent="-228600" algn="ctr" defTabSz="939800" eaLnBrk="0" fontAlgn="base" hangingPunct="0">
              <a:spcBef>
                <a:spcPct val="0"/>
              </a:spcBef>
              <a:spcAft>
                <a:spcPct val="0"/>
              </a:spcAft>
              <a:defRPr sz="4000">
                <a:solidFill>
                  <a:schemeClr val="tx1"/>
                </a:solidFill>
                <a:latin typeface="Arial" charset="0"/>
                <a:ea typeface="ＭＳ Ｐゴシック" pitchFamily="34" charset="-128"/>
              </a:defRPr>
            </a:lvl9pPr>
          </a:lstStyle>
          <a:p>
            <a:pPr algn="r" eaLnBrk="1" fontAlgn="base" hangingPunct="1">
              <a:spcBef>
                <a:spcPct val="0"/>
              </a:spcBef>
              <a:spcAft>
                <a:spcPct val="0"/>
              </a:spcAft>
            </a:pPr>
            <a:fld id="{3663B1A4-692A-4319-B4EF-8D462397A85B}" type="slidenum">
              <a:rPr lang="en-US" sz="1200">
                <a:solidFill>
                  <a:prstClr val="black"/>
                </a:solidFill>
                <a:latin typeface="Times New Roman" pitchFamily="18" charset="0"/>
              </a:rPr>
              <a:pPr algn="r" eaLnBrk="1" fontAlgn="base" hangingPunct="1">
                <a:spcBef>
                  <a:spcPct val="0"/>
                </a:spcBef>
                <a:spcAft>
                  <a:spcPct val="0"/>
                </a:spcAft>
              </a:pPr>
              <a:t>57</a:t>
            </a:fld>
            <a:endParaRPr lang="en-US" sz="1200">
              <a:solidFill>
                <a:prstClr val="black"/>
              </a:solidFill>
              <a:latin typeface="Times New Roman" pitchFamily="18"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900">
                <a:solidFill>
                  <a:schemeClr val="tx1"/>
                </a:solidFill>
                <a:latin typeface="Arial" charset="0"/>
                <a:ea typeface="ＭＳ Ｐゴシック" pitchFamily="34" charset="-128"/>
              </a:defRPr>
            </a:lvl1pPr>
            <a:lvl2pPr marL="739780" indent="-284531" eaLnBrk="0" hangingPunct="0">
              <a:defRPr sz="3900">
                <a:solidFill>
                  <a:schemeClr val="tx1"/>
                </a:solidFill>
                <a:latin typeface="Arial" charset="0"/>
                <a:ea typeface="ＭＳ Ｐゴシック" pitchFamily="34" charset="-128"/>
              </a:defRPr>
            </a:lvl2pPr>
            <a:lvl3pPr marL="1138124" indent="-227625" eaLnBrk="0" hangingPunct="0">
              <a:defRPr sz="3900">
                <a:solidFill>
                  <a:schemeClr val="tx1"/>
                </a:solidFill>
                <a:latin typeface="Arial" charset="0"/>
                <a:ea typeface="ＭＳ Ｐゴシック" pitchFamily="34" charset="-128"/>
              </a:defRPr>
            </a:lvl3pPr>
            <a:lvl4pPr marL="1593373" indent="-227625" eaLnBrk="0" hangingPunct="0">
              <a:defRPr sz="3900">
                <a:solidFill>
                  <a:schemeClr val="tx1"/>
                </a:solidFill>
                <a:latin typeface="Arial" charset="0"/>
                <a:ea typeface="ＭＳ Ｐゴシック" pitchFamily="34" charset="-128"/>
              </a:defRPr>
            </a:lvl4pPr>
            <a:lvl5pPr marL="2048623" indent="-227625" eaLnBrk="0" hangingPunct="0">
              <a:defRPr sz="3900">
                <a:solidFill>
                  <a:schemeClr val="tx1"/>
                </a:solidFill>
                <a:latin typeface="Arial" charset="0"/>
                <a:ea typeface="ＭＳ Ｐゴシック" pitchFamily="34" charset="-128"/>
              </a:defRPr>
            </a:lvl5pPr>
            <a:lvl6pPr marL="2503873" indent="-227625" algn="ctr" eaLnBrk="0" fontAlgn="base" hangingPunct="0">
              <a:spcBef>
                <a:spcPct val="0"/>
              </a:spcBef>
              <a:spcAft>
                <a:spcPct val="0"/>
              </a:spcAft>
              <a:defRPr sz="3900">
                <a:solidFill>
                  <a:schemeClr val="tx1"/>
                </a:solidFill>
                <a:latin typeface="Arial" charset="0"/>
                <a:ea typeface="ＭＳ Ｐゴシック" pitchFamily="34" charset="-128"/>
              </a:defRPr>
            </a:lvl6pPr>
            <a:lvl7pPr marL="2959122" indent="-227625" algn="ctr" eaLnBrk="0" fontAlgn="base" hangingPunct="0">
              <a:spcBef>
                <a:spcPct val="0"/>
              </a:spcBef>
              <a:spcAft>
                <a:spcPct val="0"/>
              </a:spcAft>
              <a:defRPr sz="3900">
                <a:solidFill>
                  <a:schemeClr val="tx1"/>
                </a:solidFill>
                <a:latin typeface="Arial" charset="0"/>
                <a:ea typeface="ＭＳ Ｐゴシック" pitchFamily="34" charset="-128"/>
              </a:defRPr>
            </a:lvl7pPr>
            <a:lvl8pPr marL="3414372" indent="-227625" algn="ctr" eaLnBrk="0" fontAlgn="base" hangingPunct="0">
              <a:spcBef>
                <a:spcPct val="0"/>
              </a:spcBef>
              <a:spcAft>
                <a:spcPct val="0"/>
              </a:spcAft>
              <a:defRPr sz="3900">
                <a:solidFill>
                  <a:schemeClr val="tx1"/>
                </a:solidFill>
                <a:latin typeface="Arial" charset="0"/>
                <a:ea typeface="ＭＳ Ｐゴシック" pitchFamily="34" charset="-128"/>
              </a:defRPr>
            </a:lvl8pPr>
            <a:lvl9pPr marL="3869621" indent="-227625" algn="ctr" eaLnBrk="0" fontAlgn="base" hangingPunct="0">
              <a:spcBef>
                <a:spcPct val="0"/>
              </a:spcBef>
              <a:spcAft>
                <a:spcPct val="0"/>
              </a:spcAft>
              <a:defRPr sz="3900">
                <a:solidFill>
                  <a:schemeClr val="tx1"/>
                </a:solidFill>
                <a:latin typeface="Arial" charset="0"/>
                <a:ea typeface="ＭＳ Ｐゴシック" pitchFamily="34" charset="-128"/>
              </a:defRPr>
            </a:lvl9pPr>
          </a:lstStyle>
          <a:p>
            <a:fld id="{08C81E3F-A9BE-4C9C-AE54-DC9C1B15814A}" type="slidenum">
              <a:rPr lang="en-US" sz="1200">
                <a:solidFill>
                  <a:prstClr val="black"/>
                </a:solidFill>
              </a:rPr>
              <a:pPr/>
              <a:t>58</a:t>
            </a:fld>
            <a:endParaRPr lang="en-US" sz="1200">
              <a:solidFill>
                <a:prstClr val="black"/>
              </a:solidFill>
            </a:endParaRPr>
          </a:p>
        </p:txBody>
      </p:sp>
      <p:sp>
        <p:nvSpPr>
          <p:cNvPr id="119811" name="Slide Image Placeholder 1"/>
          <p:cNvSpPr>
            <a:spLocks noGrp="1" noRot="1" noChangeAspect="1" noTextEdit="1"/>
          </p:cNvSpPr>
          <p:nvPr>
            <p:ph type="sldImg"/>
          </p:nvPr>
        </p:nvSpPr>
        <p:spPr>
          <a:xfrm>
            <a:off x="1144588" y="685800"/>
            <a:ext cx="4572000" cy="3430588"/>
          </a:xfrm>
          <a:solidFill>
            <a:srgbClr val="FFFFFF"/>
          </a:solidFill>
          <a:ln/>
        </p:spPr>
      </p:sp>
      <p:sp>
        <p:nvSpPr>
          <p:cNvPr id="119812" name="Notes Placeholder 2"/>
          <p:cNvSpPr>
            <a:spLocks noGrp="1"/>
          </p:cNvSpPr>
          <p:nvPr>
            <p:ph type="body" idx="1"/>
          </p:nvPr>
        </p:nvSpPr>
        <p:spPr>
          <a:xfrm>
            <a:off x="912814" y="4344988"/>
            <a:ext cx="5032375" cy="41132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572" tIns="46786" rIns="93572" bIns="46786"/>
          <a:lstStyle/>
          <a:p>
            <a:pPr eaLnBrk="1" hangingPunct="1"/>
            <a:r>
              <a:rPr lang="en-US" dirty="0" err="1">
                <a:latin typeface="Arial" charset="0"/>
                <a:ea typeface="ＭＳ Ｐゴシック" pitchFamily="34" charset="-128"/>
              </a:rPr>
              <a:t>Sequalea</a:t>
            </a:r>
            <a:r>
              <a:rPr lang="en-US" dirty="0">
                <a:latin typeface="Arial" charset="0"/>
                <a:ea typeface="ＭＳ Ｐゴシック" pitchFamily="34" charset="-128"/>
              </a:rPr>
              <a:t> of the disease that are improperly managed to consequences of misguided therapeutic </a:t>
            </a:r>
            <a:r>
              <a:rPr lang="en-US" dirty="0" err="1">
                <a:latin typeface="Arial" charset="0"/>
                <a:ea typeface="ＭＳ Ｐゴシック" pitchFamily="34" charset="-128"/>
              </a:rPr>
              <a:t>interventuions</a:t>
            </a:r>
            <a:endParaRPr lang="en-US" dirty="0">
              <a:latin typeface="Arial" charset="0"/>
              <a:ea typeface="ＭＳ Ｐゴシック" pitchFamily="34" charset="-128"/>
            </a:endParaRPr>
          </a:p>
          <a:p>
            <a:pPr eaLnBrk="1" hangingPunct="1"/>
            <a:r>
              <a:rPr lang="en-US" dirty="0">
                <a:latin typeface="Arial" charset="0"/>
                <a:ea typeface="ＭＳ Ｐゴシック" pitchFamily="34" charset="-128"/>
              </a:rPr>
              <a:t>Fink</a:t>
            </a:r>
          </a:p>
        </p:txBody>
      </p:sp>
      <p:sp>
        <p:nvSpPr>
          <p:cNvPr id="119813" name="Slide Number Placeholder 3"/>
          <p:cNvSpPr txBox="1">
            <a:spLocks noGrp="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572" tIns="46786" rIns="93572" bIns="46786" anchor="b"/>
          <a:lstStyle>
            <a:lvl1pPr defTabSz="939800" eaLnBrk="0" hangingPunct="0">
              <a:defRPr sz="4000">
                <a:solidFill>
                  <a:schemeClr val="tx1"/>
                </a:solidFill>
                <a:latin typeface="Arial" charset="0"/>
                <a:ea typeface="ＭＳ Ｐゴシック" pitchFamily="34" charset="-128"/>
              </a:defRPr>
            </a:lvl1pPr>
            <a:lvl2pPr marL="742950" indent="-285750" defTabSz="939800" eaLnBrk="0" hangingPunct="0">
              <a:defRPr sz="4000">
                <a:solidFill>
                  <a:schemeClr val="tx1"/>
                </a:solidFill>
                <a:latin typeface="Arial" charset="0"/>
                <a:ea typeface="ＭＳ Ｐゴシック" pitchFamily="34" charset="-128"/>
              </a:defRPr>
            </a:lvl2pPr>
            <a:lvl3pPr marL="1143000" indent="-228600" defTabSz="939800" eaLnBrk="0" hangingPunct="0">
              <a:defRPr sz="4000">
                <a:solidFill>
                  <a:schemeClr val="tx1"/>
                </a:solidFill>
                <a:latin typeface="Arial" charset="0"/>
                <a:ea typeface="ＭＳ Ｐゴシック" pitchFamily="34" charset="-128"/>
              </a:defRPr>
            </a:lvl3pPr>
            <a:lvl4pPr marL="1600200" indent="-228600" defTabSz="939800" eaLnBrk="0" hangingPunct="0">
              <a:defRPr sz="4000">
                <a:solidFill>
                  <a:schemeClr val="tx1"/>
                </a:solidFill>
                <a:latin typeface="Arial" charset="0"/>
                <a:ea typeface="ＭＳ Ｐゴシック" pitchFamily="34" charset="-128"/>
              </a:defRPr>
            </a:lvl4pPr>
            <a:lvl5pPr marL="2057400" indent="-228600" defTabSz="939800" eaLnBrk="0" hangingPunct="0">
              <a:defRPr sz="4000">
                <a:solidFill>
                  <a:schemeClr val="tx1"/>
                </a:solidFill>
                <a:latin typeface="Arial" charset="0"/>
                <a:ea typeface="ＭＳ Ｐゴシック" pitchFamily="34" charset="-128"/>
              </a:defRPr>
            </a:lvl5pPr>
            <a:lvl6pPr marL="2514600" indent="-228600" algn="ctr" defTabSz="939800" eaLnBrk="0" fontAlgn="base" hangingPunct="0">
              <a:spcBef>
                <a:spcPct val="0"/>
              </a:spcBef>
              <a:spcAft>
                <a:spcPct val="0"/>
              </a:spcAft>
              <a:defRPr sz="4000">
                <a:solidFill>
                  <a:schemeClr val="tx1"/>
                </a:solidFill>
                <a:latin typeface="Arial" charset="0"/>
                <a:ea typeface="ＭＳ Ｐゴシック" pitchFamily="34" charset="-128"/>
              </a:defRPr>
            </a:lvl6pPr>
            <a:lvl7pPr marL="2971800" indent="-228600" algn="ctr" defTabSz="939800" eaLnBrk="0" fontAlgn="base" hangingPunct="0">
              <a:spcBef>
                <a:spcPct val="0"/>
              </a:spcBef>
              <a:spcAft>
                <a:spcPct val="0"/>
              </a:spcAft>
              <a:defRPr sz="4000">
                <a:solidFill>
                  <a:schemeClr val="tx1"/>
                </a:solidFill>
                <a:latin typeface="Arial" charset="0"/>
                <a:ea typeface="ＭＳ Ｐゴシック" pitchFamily="34" charset="-128"/>
              </a:defRPr>
            </a:lvl7pPr>
            <a:lvl8pPr marL="3429000" indent="-228600" algn="ctr" defTabSz="939800" eaLnBrk="0" fontAlgn="base" hangingPunct="0">
              <a:spcBef>
                <a:spcPct val="0"/>
              </a:spcBef>
              <a:spcAft>
                <a:spcPct val="0"/>
              </a:spcAft>
              <a:defRPr sz="4000">
                <a:solidFill>
                  <a:schemeClr val="tx1"/>
                </a:solidFill>
                <a:latin typeface="Arial" charset="0"/>
                <a:ea typeface="ＭＳ Ｐゴシック" pitchFamily="34" charset="-128"/>
              </a:defRPr>
            </a:lvl8pPr>
            <a:lvl9pPr marL="3886200" indent="-228600" algn="ctr" defTabSz="939800" eaLnBrk="0" fontAlgn="base" hangingPunct="0">
              <a:spcBef>
                <a:spcPct val="0"/>
              </a:spcBef>
              <a:spcAft>
                <a:spcPct val="0"/>
              </a:spcAft>
              <a:defRPr sz="4000">
                <a:solidFill>
                  <a:schemeClr val="tx1"/>
                </a:solidFill>
                <a:latin typeface="Arial" charset="0"/>
                <a:ea typeface="ＭＳ Ｐゴシック" pitchFamily="34" charset="-128"/>
              </a:defRPr>
            </a:lvl9pPr>
          </a:lstStyle>
          <a:p>
            <a:pPr algn="r" eaLnBrk="1" fontAlgn="base" hangingPunct="1">
              <a:spcBef>
                <a:spcPct val="0"/>
              </a:spcBef>
              <a:spcAft>
                <a:spcPct val="0"/>
              </a:spcAft>
            </a:pPr>
            <a:fld id="{3663B1A4-692A-4319-B4EF-8D462397A85B}" type="slidenum">
              <a:rPr lang="en-US" sz="1200">
                <a:solidFill>
                  <a:prstClr val="black"/>
                </a:solidFill>
                <a:latin typeface="Times New Roman" pitchFamily="18" charset="0"/>
              </a:rPr>
              <a:pPr algn="r" eaLnBrk="1" fontAlgn="base" hangingPunct="1">
                <a:spcBef>
                  <a:spcPct val="0"/>
                </a:spcBef>
                <a:spcAft>
                  <a:spcPct val="0"/>
                </a:spcAft>
              </a:pPr>
              <a:t>58</a:t>
            </a:fld>
            <a:endParaRPr lang="en-US" sz="1200">
              <a:solidFill>
                <a:prstClr val="black"/>
              </a:solidFill>
              <a:latin typeface="Times New Roman" pitchFamily="18"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3" name="Slide Image Placeholder 1"/>
          <p:cNvSpPr>
            <a:spLocks noGrp="1" noRot="1" noChangeAspect="1" noTextEdit="1"/>
          </p:cNvSpPr>
          <p:nvPr>
            <p:ph type="sldImg"/>
          </p:nvPr>
        </p:nvSpPr>
        <p:spPr>
          <a:ln/>
        </p:spPr>
      </p:sp>
      <p:sp>
        <p:nvSpPr>
          <p:cNvPr id="120834"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ea typeface="ＭＳ Ｐゴシック" pitchFamily="34" charset="-128"/>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Late nephrology referral before the onset of chronic kidney failure remains common.  U.S. data from 2011 reveal 42.1% of new dialysis starts had no prior  nephrology care.*</a:t>
            </a:r>
          </a:p>
          <a:p>
            <a:pPr fontAlgn="base">
              <a:spcBef>
                <a:spcPct val="0"/>
              </a:spcBef>
              <a:spcAft>
                <a:spcPct val="0"/>
              </a:spcAft>
            </a:pPr>
            <a:endParaRPr lang="en-US" sz="1200" dirty="0">
              <a:ea typeface="ＭＳ Ｐゴシック" pitchFamily="34" charset="-128"/>
            </a:endParaRPr>
          </a:p>
          <a:p>
            <a:pPr fontAlgn="base">
              <a:spcBef>
                <a:spcPct val="0"/>
              </a:spcBef>
              <a:spcAft>
                <a:spcPct val="0"/>
              </a:spcAft>
            </a:pPr>
            <a:r>
              <a:rPr lang="en-US" sz="1200" dirty="0">
                <a:ea typeface="ＭＳ Ｐゴシック" pitchFamily="34" charset="-128"/>
              </a:rPr>
              <a:t>*USRDS 2013 Annual Data Report</a:t>
            </a:r>
          </a:p>
          <a:p>
            <a:pPr fontAlgn="base">
              <a:spcBef>
                <a:spcPct val="0"/>
              </a:spcBef>
              <a:spcAft>
                <a:spcPct val="0"/>
              </a:spcAft>
            </a:pPr>
            <a:r>
              <a:rPr lang="en-US" sz="1200" dirty="0">
                <a:ea typeface="ＭＳ Ｐゴシック" pitchFamily="34" charset="-128"/>
                <a:hlinkClick r:id="rId3"/>
              </a:rPr>
              <a:t>www.usrds.org</a:t>
            </a:r>
            <a:endParaRPr lang="en-US" sz="1200" dirty="0">
              <a:ea typeface="ＭＳ Ｐゴシック" pitchFamily="34" charset="-128"/>
            </a:endParaRPr>
          </a:p>
          <a:p>
            <a:endParaRPr lang="en-US" dirty="0"/>
          </a:p>
        </p:txBody>
      </p:sp>
      <p:sp>
        <p:nvSpPr>
          <p:cNvPr id="4" name="Slide Number Placeholder 3"/>
          <p:cNvSpPr>
            <a:spLocks noGrp="1"/>
          </p:cNvSpPr>
          <p:nvPr>
            <p:ph type="sldNum" sz="quarter" idx="10"/>
          </p:nvPr>
        </p:nvSpPr>
        <p:spPr/>
        <p:txBody>
          <a:bodyPr/>
          <a:lstStyle/>
          <a:p>
            <a:fld id="{F9C30826-453F-4879-941E-DEB2F0836B09}" type="slidenum">
              <a:rPr lang="en-US" smtClean="0"/>
              <a:t>61</a:t>
            </a:fld>
            <a:endParaRPr lang="en-US"/>
          </a:p>
        </p:txBody>
      </p:sp>
    </p:spTree>
    <p:extLst>
      <p:ext uri="{BB962C8B-B14F-4D97-AF65-F5344CB8AC3E}">
        <p14:creationId xmlns:p14="http://schemas.microsoft.com/office/powerpoint/2010/main" val="711928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No Financial disclosures. </a:t>
            </a:r>
            <a:endParaRPr lang="en-US" dirty="0"/>
          </a:p>
        </p:txBody>
      </p:sp>
      <p:sp>
        <p:nvSpPr>
          <p:cNvPr id="4" name="Slide Number Placeholder 3"/>
          <p:cNvSpPr>
            <a:spLocks noGrp="1"/>
          </p:cNvSpPr>
          <p:nvPr>
            <p:ph type="sldNum" sz="quarter" idx="10"/>
          </p:nvPr>
        </p:nvSpPr>
        <p:spPr/>
        <p:txBody>
          <a:bodyPr/>
          <a:lstStyle/>
          <a:p>
            <a:fld id="{391B24A4-B262-4509-9D00-05DCBAD36F49}" type="slidenum">
              <a:rPr lang="en-US" smtClean="0"/>
              <a:t>2</a:t>
            </a:fld>
            <a:endParaRPr lang="en-US"/>
          </a:p>
        </p:txBody>
      </p:sp>
    </p:spTree>
    <p:extLst>
      <p:ext uri="{BB962C8B-B14F-4D97-AF65-F5344CB8AC3E}">
        <p14:creationId xmlns:p14="http://schemas.microsoft.com/office/powerpoint/2010/main" val="16412325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800" b="0" i="0" u="none" strike="noStrike" baseline="0" dirty="0">
                <a:solidFill>
                  <a:srgbClr val="FF3800"/>
                </a:solidFill>
                <a:latin typeface="Graphik-Medium"/>
              </a:rPr>
              <a:t>Know </a:t>
            </a:r>
            <a:r>
              <a:rPr lang="en-US" sz="1800" b="0" i="0" u="none" strike="noStrike" baseline="0" dirty="0">
                <a:solidFill>
                  <a:srgbClr val="333333"/>
                </a:solidFill>
                <a:latin typeface="Graphik-Medium"/>
              </a:rPr>
              <a:t>the criteria for chronic kidney disease (CKD).</a:t>
            </a:r>
          </a:p>
          <a:p>
            <a:pPr algn="l"/>
            <a:r>
              <a:rPr lang="en-US" sz="1800" b="0" i="0" u="none" strike="noStrike" baseline="0" dirty="0">
                <a:solidFill>
                  <a:srgbClr val="FF3800"/>
                </a:solidFill>
                <a:latin typeface="Graphik-Light"/>
              </a:rPr>
              <a:t>• </a:t>
            </a:r>
            <a:r>
              <a:rPr lang="en-US" sz="1800" b="0" i="0" u="none" strike="noStrike" baseline="0" dirty="0">
                <a:solidFill>
                  <a:srgbClr val="000000"/>
                </a:solidFill>
                <a:latin typeface="Graphik-Light"/>
              </a:rPr>
              <a:t>Abnormalities of kidney structure or function, present for &gt;3 months, with implications for health</a:t>
            </a:r>
          </a:p>
          <a:p>
            <a:pPr algn="l"/>
            <a:r>
              <a:rPr lang="en-US" sz="1800" b="0" i="0" u="none" strike="noStrike" baseline="0" dirty="0">
                <a:solidFill>
                  <a:srgbClr val="FF3800"/>
                </a:solidFill>
                <a:latin typeface="Graphik-Light"/>
              </a:rPr>
              <a:t>• </a:t>
            </a:r>
            <a:r>
              <a:rPr lang="en-US" sz="1800" b="0" i="0" u="none" strike="noStrike" baseline="0" dirty="0">
                <a:solidFill>
                  <a:srgbClr val="000000"/>
                </a:solidFill>
                <a:latin typeface="Graphik-Light"/>
              </a:rPr>
              <a:t>Either of the following must be present for &gt;3 months:</a:t>
            </a:r>
          </a:p>
          <a:p>
            <a:pPr algn="l"/>
            <a:r>
              <a:rPr lang="en-US" sz="1800" b="0" i="0" u="none" strike="noStrike" baseline="0" dirty="0">
                <a:solidFill>
                  <a:srgbClr val="333333"/>
                </a:solidFill>
                <a:latin typeface="Graphik-Light"/>
              </a:rPr>
              <a:t>• </a:t>
            </a:r>
            <a:r>
              <a:rPr lang="en-US" sz="1800" b="0" i="0" u="none" strike="noStrike" baseline="0" dirty="0">
                <a:solidFill>
                  <a:srgbClr val="000000"/>
                </a:solidFill>
                <a:latin typeface="Graphik-Light"/>
              </a:rPr>
              <a:t>Markers of kidney damage (one or more)</a:t>
            </a:r>
          </a:p>
          <a:p>
            <a:pPr algn="l"/>
            <a:r>
              <a:rPr lang="en-US" sz="1800" b="0" i="0" u="none" strike="noStrike" baseline="0" dirty="0">
                <a:solidFill>
                  <a:srgbClr val="333333"/>
                </a:solidFill>
                <a:latin typeface="Graphik-Light"/>
              </a:rPr>
              <a:t>• </a:t>
            </a:r>
            <a:r>
              <a:rPr lang="en-US" sz="1800" b="0" i="0" u="none" strike="noStrike" baseline="0" dirty="0">
                <a:solidFill>
                  <a:srgbClr val="000000"/>
                </a:solidFill>
                <a:latin typeface="Graphik-Light"/>
              </a:rPr>
              <a:t>GFR &lt;60 ml/min/1.73 m2 </a:t>
            </a:r>
            <a:r>
              <a:rPr lang="en-US" sz="1800" b="0" i="0" u="none" strike="noStrike" baseline="0" dirty="0">
                <a:solidFill>
                  <a:srgbClr val="FF3800"/>
                </a:solidFill>
                <a:latin typeface="Graphik-Medium"/>
              </a:rPr>
              <a:t>Screen </a:t>
            </a:r>
            <a:r>
              <a:rPr lang="en-US" sz="1800" b="0" i="0" u="none" strike="noStrike" baseline="0" dirty="0">
                <a:solidFill>
                  <a:srgbClr val="333333"/>
                </a:solidFill>
                <a:latin typeface="Graphik-Medium"/>
              </a:rPr>
              <a:t>for CKD with two simple tests.</a:t>
            </a:r>
          </a:p>
          <a:p>
            <a:pPr algn="l"/>
            <a:r>
              <a:rPr lang="en-US" sz="1800" b="0" i="0" u="none" strike="noStrike" baseline="0" dirty="0">
                <a:solidFill>
                  <a:srgbClr val="FF3800"/>
                </a:solidFill>
                <a:latin typeface="Graphik-Light"/>
              </a:rPr>
              <a:t>• </a:t>
            </a:r>
            <a:r>
              <a:rPr lang="en-US" sz="1800" b="0" i="0" u="none" strike="noStrike" baseline="0" dirty="0">
                <a:solidFill>
                  <a:srgbClr val="000000"/>
                </a:solidFill>
                <a:latin typeface="Graphik-Light"/>
              </a:rPr>
              <a:t>“Spot” urine for albumin-to-creatinine ratio (ACR) to detect albuminuria</a:t>
            </a:r>
          </a:p>
          <a:p>
            <a:pPr algn="l"/>
            <a:r>
              <a:rPr lang="en-US" sz="1800" b="0" i="0" u="none" strike="noStrike" baseline="0" dirty="0">
                <a:solidFill>
                  <a:srgbClr val="FF3800"/>
                </a:solidFill>
                <a:latin typeface="Graphik-Light"/>
              </a:rPr>
              <a:t>• </a:t>
            </a:r>
            <a:r>
              <a:rPr lang="en-US" sz="1800" b="0" i="0" u="none" strike="noStrike" baseline="0" dirty="0">
                <a:solidFill>
                  <a:srgbClr val="000000"/>
                </a:solidFill>
                <a:latin typeface="Graphik-Light"/>
              </a:rPr>
              <a:t>Serum creatinine to estimate glomerular filtration rate (GFR)</a:t>
            </a:r>
          </a:p>
          <a:p>
            <a:pPr algn="l"/>
            <a:r>
              <a:rPr lang="en-US" sz="1800" b="0" i="0" u="none" strike="noStrike" baseline="0" dirty="0">
                <a:solidFill>
                  <a:srgbClr val="FF3800"/>
                </a:solidFill>
                <a:latin typeface="Graphik-Medium"/>
              </a:rPr>
              <a:t>What </a:t>
            </a:r>
            <a:r>
              <a:rPr lang="en-US" sz="1800" b="0" i="0" u="none" strike="noStrike" baseline="0" dirty="0">
                <a:solidFill>
                  <a:srgbClr val="333333"/>
                </a:solidFill>
                <a:latin typeface="Graphik-Medium"/>
              </a:rPr>
              <a:t>if CKD is detected?</a:t>
            </a:r>
          </a:p>
          <a:p>
            <a:pPr algn="l"/>
            <a:r>
              <a:rPr lang="en-US" sz="1800" b="0" i="0" u="none" strike="noStrike" baseline="0" dirty="0">
                <a:solidFill>
                  <a:srgbClr val="FF3800"/>
                </a:solidFill>
                <a:latin typeface="Graphik-Light"/>
              </a:rPr>
              <a:t>• </a:t>
            </a:r>
            <a:r>
              <a:rPr lang="en-US" sz="1800" b="0" i="0" u="none" strike="noStrike" baseline="0" dirty="0">
                <a:solidFill>
                  <a:srgbClr val="000000"/>
                </a:solidFill>
                <a:latin typeface="Graphik-Light"/>
              </a:rPr>
              <a:t>Classify CKD based on cause, GFR category, and albuminuria category</a:t>
            </a:r>
          </a:p>
          <a:p>
            <a:pPr algn="l"/>
            <a:r>
              <a:rPr lang="en-US" sz="1800" b="0" i="0" u="none" strike="noStrike" baseline="0" dirty="0">
                <a:solidFill>
                  <a:srgbClr val="FF3800"/>
                </a:solidFill>
                <a:latin typeface="Graphik-Light"/>
              </a:rPr>
              <a:t>• </a:t>
            </a:r>
            <a:r>
              <a:rPr lang="en-US" sz="1800" b="0" i="0" u="none" strike="noStrike" baseline="0" dirty="0">
                <a:solidFill>
                  <a:srgbClr val="000000"/>
                </a:solidFill>
                <a:latin typeface="Graphik-Light"/>
              </a:rPr>
              <a:t>Implement a clinical action plan based on patient’s CKD classification (see flip side)</a:t>
            </a:r>
          </a:p>
          <a:p>
            <a:pPr algn="l"/>
            <a:r>
              <a:rPr lang="en-US" sz="1800" b="0" i="0" u="none" strike="noStrike" baseline="0" dirty="0">
                <a:solidFill>
                  <a:srgbClr val="333333"/>
                </a:solidFill>
                <a:latin typeface="Graphik-Light"/>
              </a:rPr>
              <a:t>• </a:t>
            </a:r>
            <a:r>
              <a:rPr lang="en-US" sz="1800" b="0" i="0" u="none" strike="noStrike" baseline="0" dirty="0">
                <a:solidFill>
                  <a:srgbClr val="000000"/>
                </a:solidFill>
                <a:latin typeface="Graphik-Light"/>
              </a:rPr>
              <a:t>Consider co-management with a nephrologist if the clinical action plan cannot be carried out</a:t>
            </a:r>
          </a:p>
          <a:p>
            <a:pPr algn="l"/>
            <a:r>
              <a:rPr lang="en-US" sz="1800" b="0" i="0" u="none" strike="noStrike" baseline="0" dirty="0">
                <a:solidFill>
                  <a:srgbClr val="333333"/>
                </a:solidFill>
                <a:latin typeface="Graphik-Light"/>
              </a:rPr>
              <a:t>• </a:t>
            </a:r>
            <a:r>
              <a:rPr lang="en-US" sz="1800" b="0" i="0" u="none" strike="noStrike" baseline="0" dirty="0">
                <a:solidFill>
                  <a:srgbClr val="000000"/>
                </a:solidFill>
                <a:latin typeface="Graphik-Light"/>
              </a:rPr>
              <a:t>Refer to a nephrologist when GFR &lt;30 mL/min/1.73 m2</a:t>
            </a:r>
          </a:p>
          <a:p>
            <a:pPr algn="l"/>
            <a:r>
              <a:rPr lang="en-US" sz="1800" b="0" i="0" u="none" strike="noStrike" baseline="0" dirty="0">
                <a:solidFill>
                  <a:srgbClr val="000000"/>
                </a:solidFill>
                <a:latin typeface="Graphik-Light"/>
              </a:rPr>
              <a:t>or ACR &gt;300 mg/g</a:t>
            </a:r>
            <a:endParaRPr lang="en-US" dirty="0"/>
          </a:p>
        </p:txBody>
      </p:sp>
      <p:sp>
        <p:nvSpPr>
          <p:cNvPr id="4" name="Slide Number Placeholder 3"/>
          <p:cNvSpPr>
            <a:spLocks noGrp="1"/>
          </p:cNvSpPr>
          <p:nvPr>
            <p:ph type="sldNum" sz="quarter" idx="5"/>
          </p:nvPr>
        </p:nvSpPr>
        <p:spPr/>
        <p:txBody>
          <a:bodyPr/>
          <a:lstStyle/>
          <a:p>
            <a:fld id="{F9C30826-453F-4879-941E-DEB2F0836B09}" type="slidenum">
              <a:rPr lang="en-US" smtClean="0"/>
              <a:t>62</a:t>
            </a:fld>
            <a:endParaRPr lang="en-US"/>
          </a:p>
        </p:txBody>
      </p:sp>
    </p:spTree>
    <p:extLst>
      <p:ext uri="{BB962C8B-B14F-4D97-AF65-F5344CB8AC3E}">
        <p14:creationId xmlns:p14="http://schemas.microsoft.com/office/powerpoint/2010/main" val="25686960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spcBef>
                <a:spcPct val="0"/>
              </a:spcBef>
            </a:pPr>
            <a:r>
              <a:rPr lang="en-US" altLang="en-US" sz="1200" dirty="0"/>
              <a:t>Answer A</a:t>
            </a:r>
          </a:p>
          <a:p>
            <a:pPr>
              <a:lnSpc>
                <a:spcPct val="90000"/>
              </a:lnSpc>
              <a:spcBef>
                <a:spcPct val="0"/>
              </a:spcBef>
            </a:pPr>
            <a:endParaRPr lang="en-US" altLang="en-US" sz="1200" dirty="0"/>
          </a:p>
          <a:p>
            <a:pPr>
              <a:lnSpc>
                <a:spcPct val="90000"/>
              </a:lnSpc>
              <a:spcBef>
                <a:spcPct val="0"/>
              </a:spcBef>
            </a:pPr>
            <a:r>
              <a:rPr lang="en-US" altLang="en-US" sz="1200" dirty="0"/>
              <a:t>Diabetes, an established CVD risk factor, is the leading cause of kidney failure</a:t>
            </a:r>
            <a:endParaRPr lang="en-US" b="0" dirty="0"/>
          </a:p>
        </p:txBody>
      </p:sp>
      <p:sp>
        <p:nvSpPr>
          <p:cNvPr id="4" name="Slide Number Placeholder 3"/>
          <p:cNvSpPr>
            <a:spLocks noGrp="1"/>
          </p:cNvSpPr>
          <p:nvPr>
            <p:ph type="sldNum" sz="quarter" idx="10"/>
          </p:nvPr>
        </p:nvSpPr>
        <p:spPr/>
        <p:txBody>
          <a:bodyPr/>
          <a:lstStyle/>
          <a:p>
            <a:fld id="{A0433C72-4EB6-43EE-9FC5-6315320C7BEA}" type="slidenum">
              <a:rPr lang="en-US" smtClean="0"/>
              <a:pPr/>
              <a:t>4</a:t>
            </a:fld>
            <a:endParaRPr lang="en-US"/>
          </a:p>
        </p:txBody>
      </p:sp>
    </p:spTree>
    <p:extLst>
      <p:ext uri="{BB962C8B-B14F-4D97-AF65-F5344CB8AC3E}">
        <p14:creationId xmlns:p14="http://schemas.microsoft.com/office/powerpoint/2010/main" val="13103533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dirty="0"/>
              <a:t>Answer: E</a:t>
            </a:r>
            <a:endParaRPr lang="en-US" b="0" dirty="0"/>
          </a:p>
          <a:p>
            <a:endParaRPr lang="en-GB" b="0" dirty="0"/>
          </a:p>
        </p:txBody>
      </p:sp>
      <p:sp>
        <p:nvSpPr>
          <p:cNvPr id="4" name="Slide Number Placeholder 3"/>
          <p:cNvSpPr>
            <a:spLocks noGrp="1"/>
          </p:cNvSpPr>
          <p:nvPr>
            <p:ph type="sldNum" sz="quarter" idx="10"/>
          </p:nvPr>
        </p:nvSpPr>
        <p:spPr/>
        <p:txBody>
          <a:bodyPr/>
          <a:lstStyle/>
          <a:p>
            <a:fld id="{A0433C72-4EB6-43EE-9FC5-6315320C7BEA}" type="slidenum">
              <a:rPr lang="en-US" smtClean="0"/>
              <a:pPr/>
              <a:t>5</a:t>
            </a:fld>
            <a:endParaRPr lang="en-US"/>
          </a:p>
        </p:txBody>
      </p:sp>
    </p:spTree>
    <p:extLst>
      <p:ext uri="{BB962C8B-B14F-4D97-AF65-F5344CB8AC3E}">
        <p14:creationId xmlns:p14="http://schemas.microsoft.com/office/powerpoint/2010/main" val="36853428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dirty="0"/>
              <a:t>Answer: A</a:t>
            </a:r>
            <a:endParaRPr lang="en-US" b="0" dirty="0"/>
          </a:p>
          <a:p>
            <a:endParaRPr lang="en-GB" b="0" dirty="0"/>
          </a:p>
          <a:p>
            <a:r>
              <a:rPr lang="en-GB" b="0" dirty="0"/>
              <a:t>There are no randomized trials of early versus late nephrology referral in the literature. Interpretation of the approximately 50 published observational studies that assessed the timing of nephrology services and outcomes is complicated by heterogeneity in study design and variable definitions of early referral. The minimum of 3 months is probably less than the absolute amount of time required for assessment, education and preparation for RRT. A meta-analysis of 22 observational studies from 10 different countries found one year mortality was significantly reduced, 13 versus 29%, making answer A correct. This meta-analysis also showed early referral was associated with significantly fewer mean hospital days, higher serum albumin at initiation of RRT and higher </a:t>
            </a:r>
            <a:r>
              <a:rPr lang="en-GB" b="0" dirty="0" err="1"/>
              <a:t>hematocrit</a:t>
            </a:r>
            <a:r>
              <a:rPr lang="en-GB" b="0" dirty="0"/>
              <a:t> at RRT initiation. Thus, answers B, C, and D are incorrect, respectively. Greater choice of treatment options, including home </a:t>
            </a:r>
            <a:r>
              <a:rPr lang="en-GB" b="0" dirty="0" err="1"/>
              <a:t>hemodialysis</a:t>
            </a:r>
            <a:r>
              <a:rPr lang="en-GB" b="0" dirty="0"/>
              <a:t>, peritoneal dialysis and pre-emptive kidney transplantation, are associated with early initiation of nephrology services, making answer E incorrect. </a:t>
            </a:r>
            <a:endParaRPr lang="en-US" b="0" dirty="0"/>
          </a:p>
        </p:txBody>
      </p:sp>
      <p:sp>
        <p:nvSpPr>
          <p:cNvPr id="4" name="Slide Number Placeholder 3"/>
          <p:cNvSpPr>
            <a:spLocks noGrp="1"/>
          </p:cNvSpPr>
          <p:nvPr>
            <p:ph type="sldNum" sz="quarter" idx="10"/>
          </p:nvPr>
        </p:nvSpPr>
        <p:spPr/>
        <p:txBody>
          <a:bodyPr/>
          <a:lstStyle/>
          <a:p>
            <a:fld id="{A0433C72-4EB6-43EE-9FC5-6315320C7BEA}" type="slidenum">
              <a:rPr lang="en-US" smtClean="0"/>
              <a:pPr/>
              <a:t>6</a:t>
            </a:fld>
            <a:endParaRPr lang="en-US"/>
          </a:p>
        </p:txBody>
      </p:sp>
    </p:spTree>
    <p:extLst>
      <p:ext uri="{BB962C8B-B14F-4D97-AF65-F5344CB8AC3E}">
        <p14:creationId xmlns:p14="http://schemas.microsoft.com/office/powerpoint/2010/main" val="13103533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Serum creatinine alone should not be used to estimate kidney function. A rise in blood creatinine levels is observed only after significant loss of functioning nephrons.</a:t>
            </a:r>
          </a:p>
          <a:p>
            <a:endParaRPr lang="en-US" sz="1200" dirty="0"/>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Estimates of GFR (</a:t>
            </a:r>
            <a:r>
              <a:rPr lang="en-US" sz="1200" dirty="0" err="1"/>
              <a:t>eGFR</a:t>
            </a:r>
            <a:r>
              <a:rPr lang="en-US" sz="1200" dirty="0"/>
              <a:t>) is considered a better way to measure kidney function. </a:t>
            </a:r>
            <a:r>
              <a:rPr lang="en-US" sz="1200" dirty="0" err="1"/>
              <a:t>eGFR</a:t>
            </a:r>
            <a:r>
              <a:rPr lang="en-US" sz="1200" dirty="0"/>
              <a:t> utilizes equations that use serum creatinine levels and some or all of the following variables: gender, age, weight, and race.</a:t>
            </a:r>
          </a:p>
          <a:p>
            <a:endParaRPr lang="en-US" dirty="0"/>
          </a:p>
          <a:p>
            <a:r>
              <a:rPr lang="en-US" dirty="0"/>
              <a:t>Glomerular filtration rate (GFR) is considered the best overall index of kidney function. Normal GFR varies according to age, sex, and body size, and declines with age. The National Kidney Foundation recommends using the CKD-EPI Creatinine Equation (2009) to estimate GFR.</a:t>
            </a:r>
          </a:p>
          <a:p>
            <a:endParaRPr lang="en-US" sz="2000" dirty="0"/>
          </a:p>
          <a:p>
            <a:r>
              <a:rPr lang="en-US" sz="2000" dirty="0"/>
              <a:t>No methods to estimate GFR unless patient is in steady state. All are of limited value for patients at extremes of age, over/underweight, amputees, non black/white racial groups.</a:t>
            </a:r>
          </a:p>
          <a:p>
            <a:pPr marL="342900" lvl="0" indent="-342900">
              <a:buFont typeface="Arial" panose="020B0604020202020204" pitchFamily="34" charset="0"/>
              <a:buChar char="•"/>
            </a:pPr>
            <a:r>
              <a:rPr lang="en-US" sz="2000" dirty="0"/>
              <a:t>MDRD</a:t>
            </a:r>
          </a:p>
          <a:p>
            <a:pPr marL="342900" lvl="0" indent="-342900">
              <a:buFont typeface="Arial" panose="020B0604020202020204" pitchFamily="34" charset="0"/>
              <a:buChar char="•"/>
            </a:pPr>
            <a:r>
              <a:rPr lang="en-US" sz="2000" dirty="0" err="1"/>
              <a:t>Cockroft</a:t>
            </a:r>
            <a:r>
              <a:rPr lang="en-US" sz="2000" dirty="0"/>
              <a:t> Gault</a:t>
            </a:r>
          </a:p>
          <a:p>
            <a:pPr marL="342900" lvl="0" indent="-342900">
              <a:buFont typeface="Arial" panose="020B0604020202020204" pitchFamily="34" charset="0"/>
              <a:buChar char="•"/>
            </a:pPr>
            <a:r>
              <a:rPr lang="en-US" sz="2000" dirty="0"/>
              <a:t>CKD-EPI (Preferred)</a:t>
            </a:r>
          </a:p>
          <a:p>
            <a:pPr marL="342900" lvl="0" indent="-342900">
              <a:buFont typeface="Arial" panose="020B0604020202020204" pitchFamily="34" charset="0"/>
              <a:buChar char="•"/>
            </a:pPr>
            <a:endParaRPr lang="en-US" sz="2000" dirty="0"/>
          </a:p>
          <a:p>
            <a:r>
              <a:rPr lang="en-US" sz="2000" b="0" i="0" u="none" strike="noStrike" kern="1200" baseline="0" dirty="0">
                <a:solidFill>
                  <a:schemeClr val="tx1"/>
                </a:solidFill>
                <a:latin typeface="+mn-lt"/>
                <a:ea typeface="+mn-ea"/>
                <a:cs typeface="+mn-cs"/>
              </a:rPr>
              <a:t>The MDRD equation was the first and most widely used </a:t>
            </a:r>
            <a:r>
              <a:rPr lang="en-US" sz="2000" b="0" i="0" u="none" strike="noStrike" kern="1200" baseline="0" dirty="0" err="1">
                <a:solidFill>
                  <a:schemeClr val="tx1"/>
                </a:solidFill>
                <a:latin typeface="+mn-lt"/>
                <a:ea typeface="+mn-ea"/>
                <a:cs typeface="+mn-cs"/>
              </a:rPr>
              <a:t>eGFRcr</a:t>
            </a:r>
            <a:r>
              <a:rPr lang="en-US" sz="2000" b="0" i="0" u="none" strike="noStrike" kern="1200" baseline="0" dirty="0">
                <a:solidFill>
                  <a:schemeClr val="tx1"/>
                </a:solidFill>
                <a:latin typeface="+mn-lt"/>
                <a:ea typeface="+mn-ea"/>
                <a:cs typeface="+mn-cs"/>
              </a:rPr>
              <a:t> equation with a known calibration. Recommended by NKF KDOQI 2002.</a:t>
            </a:r>
            <a:endParaRPr lang="en-US" sz="2000" dirty="0"/>
          </a:p>
          <a:p>
            <a:endParaRPr lang="en-US" sz="2000" dirty="0"/>
          </a:p>
          <a:p>
            <a:r>
              <a:rPr lang="en-US" sz="2000" dirty="0"/>
              <a:t>The CKD-EPI (2009) equation i</a:t>
            </a:r>
            <a:r>
              <a:rPr lang="en-US" sz="2000" b="0" i="0" u="none" strike="noStrike" kern="1200" baseline="0" dirty="0">
                <a:solidFill>
                  <a:schemeClr val="tx1"/>
                </a:solidFill>
                <a:latin typeface="+mn-lt"/>
                <a:ea typeface="+mn-ea"/>
                <a:cs typeface="+mn-cs"/>
              </a:rPr>
              <a:t>mproves on the MDRD Study equation, particularly in reducing bias at </a:t>
            </a:r>
            <a:r>
              <a:rPr lang="en-US" sz="2000" b="0" i="0" u="none" strike="noStrike" kern="1200" baseline="0" dirty="0" err="1">
                <a:solidFill>
                  <a:schemeClr val="tx1"/>
                </a:solidFill>
                <a:latin typeface="+mn-lt"/>
                <a:ea typeface="+mn-ea"/>
                <a:cs typeface="+mn-cs"/>
              </a:rPr>
              <a:t>eGFR</a:t>
            </a:r>
            <a:r>
              <a:rPr lang="en-US" sz="2000" b="0" i="0" u="none" strike="noStrike" kern="1200" baseline="0" dirty="0">
                <a:solidFill>
                  <a:schemeClr val="tx1"/>
                </a:solidFill>
                <a:latin typeface="+mn-lt"/>
                <a:ea typeface="+mn-ea"/>
                <a:cs typeface="+mn-cs"/>
              </a:rPr>
              <a:t> &gt;60 allowing for reporting across the full range of </a:t>
            </a:r>
            <a:r>
              <a:rPr lang="en-US" sz="2000" b="0" i="0" u="none" strike="noStrike" kern="1200" baseline="0" dirty="0" err="1">
                <a:solidFill>
                  <a:schemeClr val="tx1"/>
                </a:solidFill>
                <a:latin typeface="+mn-lt"/>
                <a:ea typeface="+mn-ea"/>
                <a:cs typeface="+mn-cs"/>
              </a:rPr>
              <a:t>eGFR</a:t>
            </a:r>
            <a:r>
              <a:rPr lang="en-US" sz="2000" b="0" i="0" u="none" strike="noStrike" kern="1200" baseline="0" dirty="0">
                <a:solidFill>
                  <a:schemeClr val="tx1"/>
                </a:solidFill>
                <a:latin typeface="+mn-lt"/>
                <a:ea typeface="+mn-ea"/>
                <a:cs typeface="+mn-cs"/>
              </a:rPr>
              <a:t>. Recommended by KDIGO 2013</a:t>
            </a:r>
            <a:endParaRPr lang="en-US" sz="2000" dirty="0"/>
          </a:p>
          <a:p>
            <a:pPr lvl="0"/>
            <a:endParaRPr lang="en-US" sz="2000" dirty="0"/>
          </a:p>
          <a:p>
            <a:pPr marL="0" lvl="0" indent="0">
              <a:buFont typeface="Arial" panose="020B0604020202020204" pitchFamily="34" charset="0"/>
              <a:buNone/>
            </a:pPr>
            <a:r>
              <a:rPr lang="en-US" sz="2000" dirty="0"/>
              <a:t>Adjust for body size for most accurate </a:t>
            </a:r>
            <a:r>
              <a:rPr lang="en-US" sz="2000" dirty="0" err="1"/>
              <a:t>eGFR</a:t>
            </a:r>
            <a:r>
              <a:rPr lang="en-US" sz="2000" dirty="0"/>
              <a:t> with MDRD and CKD-EPI Creatinine Clearance</a:t>
            </a:r>
          </a:p>
          <a:p>
            <a:pPr>
              <a:lnSpc>
                <a:spcPct val="80000"/>
              </a:lnSpc>
            </a:pPr>
            <a:endParaRPr lang="en-US" altLang="en-US" sz="2000" dirty="0"/>
          </a:p>
          <a:p>
            <a:pPr>
              <a:lnSpc>
                <a:spcPct val="80000"/>
              </a:lnSpc>
            </a:pPr>
            <a:r>
              <a:rPr lang="en-US" altLang="en-US" sz="2000" dirty="0"/>
              <a:t>GFR calculators are available online at </a:t>
            </a:r>
            <a:r>
              <a:rPr lang="en-US" altLang="en-US" sz="2000" dirty="0">
                <a:hlinkClick r:id="rId3"/>
              </a:rPr>
              <a:t>www.kidney.org/GFR</a:t>
            </a:r>
            <a:r>
              <a:rPr lang="en-US" altLang="en-US" sz="2000" dirty="0"/>
              <a:t>.</a:t>
            </a:r>
          </a:p>
          <a:p>
            <a:endParaRPr lang="en-US" dirty="0"/>
          </a:p>
          <a:p>
            <a:r>
              <a:rPr lang="en-US" sz="1200" b="1" i="0" u="none" strike="noStrike" kern="1200" baseline="0" dirty="0">
                <a:solidFill>
                  <a:schemeClr val="tx1"/>
                </a:solidFill>
                <a:latin typeface="+mn-lt"/>
                <a:ea typeface="+mn-ea"/>
                <a:cs typeface="+mn-cs"/>
              </a:rPr>
              <a:t>Summary of the MDRD Study and CKD-EPI Estimating Equations</a:t>
            </a:r>
            <a:endParaRPr lang="en-US" dirty="0"/>
          </a:p>
          <a:p>
            <a:r>
              <a:rPr lang="en-US" dirty="0"/>
              <a:t>https://www.kidney.org/sites/default/files/docs/mdrd-study-and-ckd-epi-gfr-estimating-equations-summary-ta.pdf</a:t>
            </a:r>
          </a:p>
          <a:p>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b="1" dirty="0"/>
              <a:t>Calculators for Health Care Professionals</a:t>
            </a:r>
          </a:p>
          <a:p>
            <a:r>
              <a:rPr lang="en-US" dirty="0"/>
              <a:t>http://www.kidney.org/professionals/KDOQI/gfr_calculator</a:t>
            </a:r>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F9C30826-453F-4879-941E-DEB2F0836B09}" type="slidenum">
              <a:rPr lang="en-US" smtClean="0"/>
              <a:t>15</a:t>
            </a:fld>
            <a:endParaRPr lang="en-US"/>
          </a:p>
        </p:txBody>
      </p:sp>
    </p:spTree>
    <p:extLst>
      <p:ext uri="{BB962C8B-B14F-4D97-AF65-F5344CB8AC3E}">
        <p14:creationId xmlns:p14="http://schemas.microsoft.com/office/powerpoint/2010/main" val="34447450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900">
                <a:solidFill>
                  <a:schemeClr val="tx1"/>
                </a:solidFill>
                <a:latin typeface="Arial" charset="0"/>
                <a:ea typeface="ＭＳ Ｐゴシック" pitchFamily="34" charset="-128"/>
              </a:defRPr>
            </a:lvl1pPr>
            <a:lvl2pPr marL="739780" indent="-284531" eaLnBrk="0" hangingPunct="0">
              <a:defRPr sz="3900">
                <a:solidFill>
                  <a:schemeClr val="tx1"/>
                </a:solidFill>
                <a:latin typeface="Arial" charset="0"/>
                <a:ea typeface="ＭＳ Ｐゴシック" pitchFamily="34" charset="-128"/>
              </a:defRPr>
            </a:lvl2pPr>
            <a:lvl3pPr marL="1138124" indent="-227625" eaLnBrk="0" hangingPunct="0">
              <a:defRPr sz="3900">
                <a:solidFill>
                  <a:schemeClr val="tx1"/>
                </a:solidFill>
                <a:latin typeface="Arial" charset="0"/>
                <a:ea typeface="ＭＳ Ｐゴシック" pitchFamily="34" charset="-128"/>
              </a:defRPr>
            </a:lvl3pPr>
            <a:lvl4pPr marL="1593373" indent="-227625" eaLnBrk="0" hangingPunct="0">
              <a:defRPr sz="3900">
                <a:solidFill>
                  <a:schemeClr val="tx1"/>
                </a:solidFill>
                <a:latin typeface="Arial" charset="0"/>
                <a:ea typeface="ＭＳ Ｐゴシック" pitchFamily="34" charset="-128"/>
              </a:defRPr>
            </a:lvl4pPr>
            <a:lvl5pPr marL="2048623" indent="-227625" eaLnBrk="0" hangingPunct="0">
              <a:defRPr sz="3900">
                <a:solidFill>
                  <a:schemeClr val="tx1"/>
                </a:solidFill>
                <a:latin typeface="Arial" charset="0"/>
                <a:ea typeface="ＭＳ Ｐゴシック" pitchFamily="34" charset="-128"/>
              </a:defRPr>
            </a:lvl5pPr>
            <a:lvl6pPr marL="2503873" indent="-227625" algn="ctr" eaLnBrk="0" fontAlgn="base" hangingPunct="0">
              <a:spcBef>
                <a:spcPct val="0"/>
              </a:spcBef>
              <a:spcAft>
                <a:spcPct val="0"/>
              </a:spcAft>
              <a:defRPr sz="3900">
                <a:solidFill>
                  <a:schemeClr val="tx1"/>
                </a:solidFill>
                <a:latin typeface="Arial" charset="0"/>
                <a:ea typeface="ＭＳ Ｐゴシック" pitchFamily="34" charset="-128"/>
              </a:defRPr>
            </a:lvl6pPr>
            <a:lvl7pPr marL="2959122" indent="-227625" algn="ctr" eaLnBrk="0" fontAlgn="base" hangingPunct="0">
              <a:spcBef>
                <a:spcPct val="0"/>
              </a:spcBef>
              <a:spcAft>
                <a:spcPct val="0"/>
              </a:spcAft>
              <a:defRPr sz="3900">
                <a:solidFill>
                  <a:schemeClr val="tx1"/>
                </a:solidFill>
                <a:latin typeface="Arial" charset="0"/>
                <a:ea typeface="ＭＳ Ｐゴシック" pitchFamily="34" charset="-128"/>
              </a:defRPr>
            </a:lvl7pPr>
            <a:lvl8pPr marL="3414372" indent="-227625" algn="ctr" eaLnBrk="0" fontAlgn="base" hangingPunct="0">
              <a:spcBef>
                <a:spcPct val="0"/>
              </a:spcBef>
              <a:spcAft>
                <a:spcPct val="0"/>
              </a:spcAft>
              <a:defRPr sz="3900">
                <a:solidFill>
                  <a:schemeClr val="tx1"/>
                </a:solidFill>
                <a:latin typeface="Arial" charset="0"/>
                <a:ea typeface="ＭＳ Ｐゴシック" pitchFamily="34" charset="-128"/>
              </a:defRPr>
            </a:lvl8pPr>
            <a:lvl9pPr marL="3869621" indent="-227625" algn="ctr" eaLnBrk="0" fontAlgn="base" hangingPunct="0">
              <a:spcBef>
                <a:spcPct val="0"/>
              </a:spcBef>
              <a:spcAft>
                <a:spcPct val="0"/>
              </a:spcAft>
              <a:defRPr sz="3900">
                <a:solidFill>
                  <a:schemeClr val="tx1"/>
                </a:solidFill>
                <a:latin typeface="Arial" charset="0"/>
                <a:ea typeface="ＭＳ Ｐゴシック" pitchFamily="34" charset="-128"/>
              </a:defRPr>
            </a:lvl9pPr>
          </a:lstStyle>
          <a:p>
            <a:fld id="{B99E92DB-D06E-4AE2-A840-9DDABC6A94D4}" type="slidenum">
              <a:rPr lang="en-US" sz="1200">
                <a:solidFill>
                  <a:srgbClr val="000000"/>
                </a:solidFill>
              </a:rPr>
              <a:pPr/>
              <a:t>16</a:t>
            </a:fld>
            <a:endParaRPr lang="en-US" sz="1200">
              <a:solidFill>
                <a:srgbClr val="000000"/>
              </a:solidFill>
            </a:endParaRPr>
          </a:p>
        </p:txBody>
      </p:sp>
      <p:sp>
        <p:nvSpPr>
          <p:cNvPr id="111619" name="Rectangle 2"/>
          <p:cNvSpPr>
            <a:spLocks noGrp="1" noRot="1" noChangeAspect="1" noChangeArrowheads="1" noTextEdit="1"/>
          </p:cNvSpPr>
          <p:nvPr>
            <p:ph type="sldImg"/>
          </p:nvPr>
        </p:nvSpPr>
        <p:spPr>
          <a:ln/>
        </p:spPr>
      </p:sp>
      <p:sp>
        <p:nvSpPr>
          <p:cNvPr id="1116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atin typeface="Arial" charset="0"/>
              <a:ea typeface="ＭＳ Ｐゴシック" pitchFamily="34"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a:t>Colors:</a:t>
            </a:r>
            <a:r>
              <a:rPr lang="en-US" sz="1200" dirty="0"/>
              <a:t> Represents the risk for progression, morbidity and mortality by color from best to worst. </a:t>
            </a:r>
            <a:r>
              <a:rPr lang="en-US" sz="1200" u="sng" dirty="0"/>
              <a:t>Green</a:t>
            </a:r>
            <a:r>
              <a:rPr lang="en-US" sz="1200" dirty="0"/>
              <a:t>: low risk (if no other markers of kidney disease, no CKD); </a:t>
            </a:r>
            <a:r>
              <a:rPr lang="en-US" sz="1200" u="sng" dirty="0"/>
              <a:t>Yellow</a:t>
            </a:r>
            <a:r>
              <a:rPr lang="en-US" sz="1200" dirty="0"/>
              <a:t>: moderately increased risk; </a:t>
            </a:r>
            <a:r>
              <a:rPr lang="en-US" sz="1200" u="sng" dirty="0"/>
              <a:t>Orange</a:t>
            </a:r>
            <a:r>
              <a:rPr lang="en-US" sz="1200" dirty="0"/>
              <a:t>: high risk; </a:t>
            </a:r>
            <a:r>
              <a:rPr lang="en-US" sz="1200" u="sng" dirty="0"/>
              <a:t>Red,</a:t>
            </a:r>
            <a:r>
              <a:rPr lang="en-US" sz="1200" dirty="0"/>
              <a:t> very high risk.</a:t>
            </a:r>
          </a:p>
          <a:p>
            <a:endParaRPr lang="en-US" dirty="0">
              <a:ea typeface="ＭＳ Ｐゴシック" pitchFamily="34" charset="-128"/>
            </a:endParaRPr>
          </a:p>
          <a:p>
            <a:endParaRPr lang="en-US" dirty="0"/>
          </a:p>
        </p:txBody>
      </p:sp>
      <p:sp>
        <p:nvSpPr>
          <p:cNvPr id="4" name="Slide Number Placeholder 3"/>
          <p:cNvSpPr>
            <a:spLocks noGrp="1"/>
          </p:cNvSpPr>
          <p:nvPr>
            <p:ph type="sldNum" sz="quarter" idx="10"/>
          </p:nvPr>
        </p:nvSpPr>
        <p:spPr/>
        <p:txBody>
          <a:bodyPr/>
          <a:lstStyle/>
          <a:p>
            <a:fld id="{F9C30826-453F-4879-941E-DEB2F0836B09}" type="slidenum">
              <a:rPr lang="en-US" smtClean="0"/>
              <a:t>17</a:t>
            </a:fld>
            <a:endParaRPr lang="en-US"/>
          </a:p>
        </p:txBody>
      </p:sp>
    </p:spTree>
    <p:extLst>
      <p:ext uri="{BB962C8B-B14F-4D97-AF65-F5344CB8AC3E}">
        <p14:creationId xmlns:p14="http://schemas.microsoft.com/office/powerpoint/2010/main" val="41010057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Studies demonstrate that clinician behavior changes when CKD diagnosis improves (1-3).</a:t>
            </a:r>
          </a:p>
          <a:p>
            <a:endParaRPr lang="en-US" sz="1200" dirty="0"/>
          </a:p>
          <a:p>
            <a:pPr marL="228600" indent="-228600">
              <a:buFont typeface="+mj-lt"/>
              <a:buAutoNum type="arabicPeriod"/>
            </a:pPr>
            <a:r>
              <a:rPr lang="en-US" sz="1200" dirty="0"/>
              <a:t>Wei, L., MacDonald, T. M., Jennings, C., Sheng, X., Flynn, R. W., &amp; Murphy, M. J. (2013). Estimated GFR reporting is associated with decreased nonsteroidal anti-inflammatory drug prescribing and increased renal function. </a:t>
            </a:r>
            <a:r>
              <a:rPr lang="en-US" sz="1200" i="1" dirty="0"/>
              <a:t>Kidney In, 84</a:t>
            </a:r>
            <a:r>
              <a:rPr lang="en-US" sz="1200" dirty="0"/>
              <a:t>(1), 174-8</a:t>
            </a:r>
          </a:p>
          <a:p>
            <a:pPr marL="228600" indent="-228600">
              <a:buFont typeface="+mj-lt"/>
              <a:buAutoNum type="arabicPeriod"/>
            </a:pPr>
            <a:r>
              <a:rPr lang="en-US" sz="1200" dirty="0"/>
              <a:t>Chan, M. R., Dall, A. T., Fletcher, K. E., Lu, N., &amp; Trivedi, H. (2007). Outcomes in patients with chronic kidney disease referred late to nephrologists: a meta-analysis. </a:t>
            </a:r>
            <a:r>
              <a:rPr lang="en-US" sz="1200" i="1" dirty="0"/>
              <a:t>Am J Med, 120</a:t>
            </a:r>
            <a:r>
              <a:rPr lang="en-US" sz="1200" dirty="0"/>
              <a:t>(12), 1063-1070.</a:t>
            </a:r>
          </a:p>
          <a:p>
            <a:pPr marL="228600" indent="-228600">
              <a:spcAft>
                <a:spcPts val="1000"/>
              </a:spcAft>
              <a:buFont typeface="+mj-lt"/>
              <a:buAutoNum type="arabicPeriod"/>
            </a:pPr>
            <a:r>
              <a:rPr lang="en-US" sz="1200" dirty="0"/>
              <a:t>Fink, Jeffrey C. et al. “Chronic Kidney Disease as an Under-Recognized Threat to Patient Safety.” </a:t>
            </a:r>
            <a:r>
              <a:rPr lang="en-US" sz="1200" i="1" dirty="0"/>
              <a:t>American journal of kidney diseases : the official journal of the National Kidney Foundation</a:t>
            </a:r>
            <a:r>
              <a:rPr lang="en-US" sz="1200" dirty="0"/>
              <a:t> 53.4 (2009): 681–688. </a:t>
            </a:r>
            <a:r>
              <a:rPr lang="en-US" sz="1200" i="1" dirty="0"/>
              <a:t>PMC</a:t>
            </a:r>
            <a:r>
              <a:rPr lang="en-US" sz="1200" dirty="0"/>
              <a:t>. Web. 27 Jan. 2015.</a:t>
            </a:r>
          </a:p>
          <a:p>
            <a:endParaRPr lang="en-US" dirty="0"/>
          </a:p>
        </p:txBody>
      </p:sp>
      <p:sp>
        <p:nvSpPr>
          <p:cNvPr id="4" name="Slide Number Placeholder 3"/>
          <p:cNvSpPr>
            <a:spLocks noGrp="1"/>
          </p:cNvSpPr>
          <p:nvPr>
            <p:ph type="sldNum" sz="quarter" idx="10"/>
          </p:nvPr>
        </p:nvSpPr>
        <p:spPr/>
        <p:txBody>
          <a:bodyPr/>
          <a:lstStyle/>
          <a:p>
            <a:fld id="{F9C30826-453F-4879-941E-DEB2F0836B09}" type="slidenum">
              <a:rPr lang="en-US" smtClean="0"/>
              <a:t>18</a:t>
            </a:fld>
            <a:endParaRPr lang="en-US"/>
          </a:p>
        </p:txBody>
      </p:sp>
    </p:spTree>
    <p:extLst>
      <p:ext uri="{BB962C8B-B14F-4D97-AF65-F5344CB8AC3E}">
        <p14:creationId xmlns:p14="http://schemas.microsoft.com/office/powerpoint/2010/main" val="142540089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5" name="Group 24"/>
          <p:cNvGrpSpPr/>
          <p:nvPr/>
        </p:nvGrpSpPr>
        <p:grpSpPr>
          <a:xfrm>
            <a:off x="203200" y="0"/>
            <a:ext cx="3778250" cy="6858001"/>
            <a:chOff x="203200" y="0"/>
            <a:chExt cx="3778250" cy="6858001"/>
          </a:xfrm>
        </p:grpSpPr>
        <p:sp>
          <p:nvSpPr>
            <p:cNvPr id="14" name="Freeform 6"/>
            <p:cNvSpPr/>
            <p:nvPr/>
          </p:nvSpPr>
          <p:spPr bwMode="auto">
            <a:xfrm>
              <a:off x="641350" y="0"/>
              <a:ext cx="1365250" cy="3971925"/>
            </a:xfrm>
            <a:custGeom>
              <a:avLst/>
              <a:gdLst/>
              <a:ahLst/>
              <a:cxnLst/>
              <a:rect l="0" t="0" r="r" b="b"/>
              <a:pathLst>
                <a:path w="860" h="2502">
                  <a:moveTo>
                    <a:pt x="0" y="2445"/>
                  </a:moveTo>
                  <a:lnTo>
                    <a:pt x="228" y="2502"/>
                  </a:lnTo>
                  <a:lnTo>
                    <a:pt x="860" y="0"/>
                  </a:lnTo>
                  <a:lnTo>
                    <a:pt x="620" y="0"/>
                  </a:lnTo>
                  <a:lnTo>
                    <a:pt x="0" y="2445"/>
                  </a:lnTo>
                  <a:close/>
                </a:path>
              </a:pathLst>
            </a:custGeom>
            <a:solidFill>
              <a:schemeClr val="accent1"/>
            </a:solidFill>
            <a:ln>
              <a:noFill/>
            </a:ln>
          </p:spPr>
        </p:sp>
        <p:sp>
          <p:nvSpPr>
            <p:cNvPr id="15" name="Freeform 7"/>
            <p:cNvSpPr/>
            <p:nvPr/>
          </p:nvSpPr>
          <p:spPr bwMode="auto">
            <a:xfrm>
              <a:off x="203200" y="0"/>
              <a:ext cx="1336675" cy="3862388"/>
            </a:xfrm>
            <a:custGeom>
              <a:avLst/>
              <a:gdLst/>
              <a:ahLst/>
              <a:cxnLst/>
              <a:rect l="0" t="0" r="r" b="b"/>
              <a:pathLst>
                <a:path w="842" h="2433">
                  <a:moveTo>
                    <a:pt x="842" y="0"/>
                  </a:moveTo>
                  <a:lnTo>
                    <a:pt x="602" y="0"/>
                  </a:lnTo>
                  <a:lnTo>
                    <a:pt x="0" y="2376"/>
                  </a:lnTo>
                  <a:lnTo>
                    <a:pt x="228" y="2433"/>
                  </a:lnTo>
                  <a:lnTo>
                    <a:pt x="842" y="0"/>
                  </a:lnTo>
                  <a:close/>
                </a:path>
              </a:pathLst>
            </a:custGeom>
            <a:solidFill>
              <a:schemeClr val="tx1">
                <a:lumMod val="65000"/>
                <a:lumOff val="35000"/>
              </a:schemeClr>
            </a:solidFill>
            <a:ln>
              <a:noFill/>
            </a:ln>
          </p:spPr>
        </p:sp>
        <p:sp>
          <p:nvSpPr>
            <p:cNvPr id="16" name="Freeform 8"/>
            <p:cNvSpPr/>
            <p:nvPr/>
          </p:nvSpPr>
          <p:spPr bwMode="auto">
            <a:xfrm>
              <a:off x="207963" y="3776663"/>
              <a:ext cx="1936750" cy="3081338"/>
            </a:xfrm>
            <a:custGeom>
              <a:avLst/>
              <a:gdLst/>
              <a:ahLst/>
              <a:cxnLst/>
              <a:rect l="0" t="0" r="r" b="b"/>
              <a:pathLst>
                <a:path w="1220" h="1941">
                  <a:moveTo>
                    <a:pt x="0" y="0"/>
                  </a:moveTo>
                  <a:lnTo>
                    <a:pt x="1166" y="1941"/>
                  </a:lnTo>
                  <a:lnTo>
                    <a:pt x="1220" y="1941"/>
                  </a:lnTo>
                  <a:lnTo>
                    <a:pt x="0" y="0"/>
                  </a:lnTo>
                  <a:close/>
                </a:path>
              </a:pathLst>
            </a:custGeom>
            <a:solidFill>
              <a:schemeClr val="tx1">
                <a:lumMod val="85000"/>
                <a:lumOff val="15000"/>
              </a:schemeClr>
            </a:solidFill>
            <a:ln>
              <a:noFill/>
            </a:ln>
          </p:spPr>
        </p:sp>
        <p:sp>
          <p:nvSpPr>
            <p:cNvPr id="20" name="Freeform 9"/>
            <p:cNvSpPr/>
            <p:nvPr/>
          </p:nvSpPr>
          <p:spPr bwMode="auto">
            <a:xfrm>
              <a:off x="646113" y="3886200"/>
              <a:ext cx="2373313" cy="2971800"/>
            </a:xfrm>
            <a:custGeom>
              <a:avLst/>
              <a:gdLst/>
              <a:ahLst/>
              <a:cxnLst/>
              <a:rect l="0" t="0" r="r" b="b"/>
              <a:pathLst>
                <a:path w="1495" h="1872">
                  <a:moveTo>
                    <a:pt x="1495" y="1872"/>
                  </a:moveTo>
                  <a:lnTo>
                    <a:pt x="0" y="0"/>
                  </a:lnTo>
                  <a:lnTo>
                    <a:pt x="1442" y="1872"/>
                  </a:lnTo>
                  <a:lnTo>
                    <a:pt x="1495" y="1872"/>
                  </a:lnTo>
                  <a:close/>
                </a:path>
              </a:pathLst>
            </a:custGeom>
            <a:solidFill>
              <a:schemeClr val="accent1">
                <a:lumMod val="50000"/>
              </a:schemeClr>
            </a:solidFill>
            <a:ln>
              <a:noFill/>
            </a:ln>
          </p:spPr>
        </p:sp>
        <p:sp>
          <p:nvSpPr>
            <p:cNvPr id="21" name="Freeform 10"/>
            <p:cNvSpPr/>
            <p:nvPr/>
          </p:nvSpPr>
          <p:spPr bwMode="auto">
            <a:xfrm>
              <a:off x="641350" y="3881438"/>
              <a:ext cx="3340100" cy="2976563"/>
            </a:xfrm>
            <a:custGeom>
              <a:avLst/>
              <a:gdLst/>
              <a:ahLst/>
              <a:cxnLst/>
              <a:rect l="0" t="0" r="r" b="b"/>
              <a:pathLst>
                <a:path w="2104" h="1875">
                  <a:moveTo>
                    <a:pt x="0" y="0"/>
                  </a:moveTo>
                  <a:lnTo>
                    <a:pt x="3" y="3"/>
                  </a:lnTo>
                  <a:lnTo>
                    <a:pt x="1498" y="1875"/>
                  </a:lnTo>
                  <a:lnTo>
                    <a:pt x="2104" y="1875"/>
                  </a:lnTo>
                  <a:lnTo>
                    <a:pt x="228" y="57"/>
                  </a:lnTo>
                  <a:lnTo>
                    <a:pt x="0" y="0"/>
                  </a:lnTo>
                  <a:close/>
                </a:path>
              </a:pathLst>
            </a:custGeom>
            <a:solidFill>
              <a:schemeClr val="accent1">
                <a:lumMod val="75000"/>
              </a:schemeClr>
            </a:solidFill>
            <a:ln>
              <a:noFill/>
            </a:ln>
          </p:spPr>
        </p:sp>
        <p:sp>
          <p:nvSpPr>
            <p:cNvPr id="22" name="Freeform 11"/>
            <p:cNvSpPr/>
            <p:nvPr/>
          </p:nvSpPr>
          <p:spPr bwMode="auto">
            <a:xfrm>
              <a:off x="203200" y="3771900"/>
              <a:ext cx="2660650" cy="3086100"/>
            </a:xfrm>
            <a:custGeom>
              <a:avLst/>
              <a:gdLst/>
              <a:ahLst/>
              <a:cxnLst/>
              <a:rect l="0" t="0" r="r" b="b"/>
              <a:pathLst>
                <a:path w="1676" h="1944">
                  <a:moveTo>
                    <a:pt x="1676" y="1944"/>
                  </a:moveTo>
                  <a:lnTo>
                    <a:pt x="264" y="111"/>
                  </a:lnTo>
                  <a:lnTo>
                    <a:pt x="225" y="60"/>
                  </a:lnTo>
                  <a:lnTo>
                    <a:pt x="228" y="60"/>
                  </a:lnTo>
                  <a:lnTo>
                    <a:pt x="264" y="111"/>
                  </a:lnTo>
                  <a:lnTo>
                    <a:pt x="234" y="69"/>
                  </a:lnTo>
                  <a:lnTo>
                    <a:pt x="228" y="57"/>
                  </a:lnTo>
                  <a:lnTo>
                    <a:pt x="222" y="54"/>
                  </a:lnTo>
                  <a:lnTo>
                    <a:pt x="0" y="0"/>
                  </a:lnTo>
                  <a:lnTo>
                    <a:pt x="3" y="3"/>
                  </a:lnTo>
                  <a:lnTo>
                    <a:pt x="1223" y="1944"/>
                  </a:lnTo>
                  <a:lnTo>
                    <a:pt x="1676" y="1944"/>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1739673" y="914401"/>
            <a:ext cx="6947127" cy="3488266"/>
          </a:xfrm>
        </p:spPr>
        <p:txBody>
          <a:bodyPr anchor="b">
            <a:normAutofit/>
          </a:bodyPr>
          <a:lstStyle>
            <a:lvl1pPr algn="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924238" y="4402666"/>
            <a:ext cx="5762563" cy="1364531"/>
          </a:xfrm>
        </p:spPr>
        <p:txBody>
          <a:bodyPr anchor="t">
            <a:normAutofit/>
          </a:bodyPr>
          <a:lstStyle>
            <a:lvl1pPr marL="0" indent="0" algn="r">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325773" y="6117336"/>
            <a:ext cx="857473" cy="365125"/>
          </a:xfrm>
        </p:spPr>
        <p:txBody>
          <a:bodyPr/>
          <a:lstStyle/>
          <a:p>
            <a:fld id="{B61BEF0D-F0BB-DE4B-95CE-6DB70DBA9567}" type="datetimeFigureOut">
              <a:rPr lang="en-US" smtClean="0"/>
              <a:pPr/>
              <a:t>1/30/2022</a:t>
            </a:fld>
            <a:endParaRPr lang="en-US" dirty="0"/>
          </a:p>
        </p:txBody>
      </p:sp>
      <p:sp>
        <p:nvSpPr>
          <p:cNvPr id="5" name="Footer Placeholder 4"/>
          <p:cNvSpPr>
            <a:spLocks noGrp="1"/>
          </p:cNvSpPr>
          <p:nvPr>
            <p:ph type="ftr" sz="quarter" idx="11"/>
          </p:nvPr>
        </p:nvSpPr>
        <p:spPr>
          <a:xfrm>
            <a:off x="3623733" y="6117336"/>
            <a:ext cx="3609438" cy="365125"/>
          </a:xfrm>
        </p:spPr>
        <p:txBody>
          <a:bodyPr/>
          <a:lstStyle/>
          <a:p>
            <a:endParaRPr lang="en-US" dirty="0"/>
          </a:p>
        </p:txBody>
      </p:sp>
      <p:sp>
        <p:nvSpPr>
          <p:cNvPr id="6" name="Slide Number Placeholder 5"/>
          <p:cNvSpPr>
            <a:spLocks noGrp="1"/>
          </p:cNvSpPr>
          <p:nvPr>
            <p:ph type="sldNum" sz="quarter" idx="12"/>
          </p:nvPr>
        </p:nvSpPr>
        <p:spPr>
          <a:xfrm>
            <a:off x="8275320" y="6117336"/>
            <a:ext cx="411480" cy="365125"/>
          </a:xfrm>
        </p:spPr>
        <p:txBody>
          <a:bodyPr/>
          <a:lstStyle/>
          <a:p>
            <a:fld id="{D57F1E4F-1CFF-5643-939E-217C01CDF565}" type="slidenum">
              <a:rPr lang="en-US" smtClean="0"/>
              <a:pPr/>
              <a:t>‹#›</a:t>
            </a:fld>
            <a:endParaRPr lang="en-US" dirty="0"/>
          </a:p>
        </p:txBody>
      </p:sp>
      <p:sp>
        <p:nvSpPr>
          <p:cNvPr id="23" name="Freeform 12"/>
          <p:cNvSpPr/>
          <p:nvPr/>
        </p:nvSpPr>
        <p:spPr bwMode="auto">
          <a:xfrm>
            <a:off x="203200" y="3771900"/>
            <a:ext cx="361950" cy="90488"/>
          </a:xfrm>
          <a:custGeom>
            <a:avLst/>
            <a:gdLst/>
            <a:ahLst/>
            <a:cxnLst/>
            <a:rect l="0" t="0" r="r" b="b"/>
            <a:pathLst>
              <a:path w="228" h="57">
                <a:moveTo>
                  <a:pt x="228" y="57"/>
                </a:moveTo>
                <a:lnTo>
                  <a:pt x="0" y="0"/>
                </a:lnTo>
                <a:lnTo>
                  <a:pt x="222" y="54"/>
                </a:lnTo>
                <a:lnTo>
                  <a:pt x="228" y="57"/>
                </a:lnTo>
                <a:close/>
              </a:path>
            </a:pathLst>
          </a:custGeom>
          <a:solidFill>
            <a:srgbClr val="29ABE2"/>
          </a:solid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13"/>
          <p:cNvSpPr/>
          <p:nvPr/>
        </p:nvSpPr>
        <p:spPr bwMode="auto">
          <a:xfrm>
            <a:off x="560388" y="3867150"/>
            <a:ext cx="61913" cy="80963"/>
          </a:xfrm>
          <a:custGeom>
            <a:avLst/>
            <a:gdLst/>
            <a:ahLst/>
            <a:cxnLst/>
            <a:rect l="0" t="0" r="r" b="b"/>
            <a:pathLst>
              <a:path w="39" h="51">
                <a:moveTo>
                  <a:pt x="0" y="0"/>
                </a:moveTo>
                <a:lnTo>
                  <a:pt x="39" y="51"/>
                </a:lnTo>
                <a:lnTo>
                  <a:pt x="3" y="0"/>
                </a:lnTo>
                <a:lnTo>
                  <a:pt x="0" y="0"/>
                </a:lnTo>
                <a:close/>
              </a:path>
            </a:pathLst>
          </a:custGeom>
          <a:solidFill>
            <a:srgbClr val="29ABE2"/>
          </a:solid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Rectangle 16">
            <a:extLst>
              <a:ext uri="{FF2B5EF4-FFF2-40B4-BE49-F238E27FC236}">
                <a16:creationId xmlns:a16="http://schemas.microsoft.com/office/drawing/2014/main" id="{AABF2D9B-982C-448C-9641-BD3DCA371AB5}"/>
              </a:ext>
            </a:extLst>
          </p:cNvPr>
          <p:cNvSpPr/>
          <p:nvPr userDrawn="1"/>
        </p:nvSpPr>
        <p:spPr>
          <a:xfrm>
            <a:off x="0" y="0"/>
            <a:ext cx="9144000" cy="381000"/>
          </a:xfrm>
          <a:prstGeom prst="rect">
            <a:avLst/>
          </a:prstGeom>
          <a:solidFill>
            <a:srgbClr val="F160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a:extLst>
              <a:ext uri="{FF2B5EF4-FFF2-40B4-BE49-F238E27FC236}">
                <a16:creationId xmlns:a16="http://schemas.microsoft.com/office/drawing/2014/main" id="{C442127B-628F-4D7A-B8CE-A3B7B8B1AAEA}"/>
              </a:ext>
            </a:extLst>
          </p:cNvPr>
          <p:cNvCxnSpPr/>
          <p:nvPr userDrawn="1"/>
        </p:nvCxnSpPr>
        <p:spPr>
          <a:xfrm>
            <a:off x="609600" y="3505200"/>
            <a:ext cx="7772400"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45ABB28F-2EFE-4041-A345-9942C7FC70FE}"/>
              </a:ext>
            </a:extLst>
          </p:cNvPr>
          <p:cNvSpPr/>
          <p:nvPr userDrawn="1"/>
        </p:nvSpPr>
        <p:spPr>
          <a:xfrm>
            <a:off x="304800" y="5791200"/>
            <a:ext cx="990600" cy="990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Straight Connector 25">
            <a:extLst>
              <a:ext uri="{FF2B5EF4-FFF2-40B4-BE49-F238E27FC236}">
                <a16:creationId xmlns:a16="http://schemas.microsoft.com/office/drawing/2014/main" id="{52F2406C-5688-4476-BA46-185A382C8AA7}"/>
              </a:ext>
            </a:extLst>
          </p:cNvPr>
          <p:cNvCxnSpPr/>
          <p:nvPr userDrawn="1"/>
        </p:nvCxnSpPr>
        <p:spPr>
          <a:xfrm>
            <a:off x="2743200" y="914400"/>
            <a:ext cx="0" cy="548640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27" name="Picture 26">
            <a:extLst>
              <a:ext uri="{FF2B5EF4-FFF2-40B4-BE49-F238E27FC236}">
                <a16:creationId xmlns:a16="http://schemas.microsoft.com/office/drawing/2014/main" id="{D176CC1C-9CD7-42BF-B74C-6ED34C34753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9600" y="914400"/>
            <a:ext cx="1723450" cy="2237207"/>
          </a:xfrm>
          <a:prstGeom prst="rect">
            <a:avLst/>
          </a:prstGeom>
        </p:spPr>
      </p:pic>
    </p:spTree>
    <p:extLst>
      <p:ext uri="{BB962C8B-B14F-4D97-AF65-F5344CB8AC3E}">
        <p14:creationId xmlns:p14="http://schemas.microsoft.com/office/powerpoint/2010/main" val="3635580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3523" y="4732865"/>
            <a:ext cx="7515991"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789975" y="932112"/>
            <a:ext cx="6171065"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13523" y="5299603"/>
            <a:ext cx="751599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1/30/2022</a:t>
            </a:fld>
            <a:endParaRPr lang="en-US" dirty="0"/>
          </a:p>
        </p:txBody>
      </p:sp>
      <p:sp>
        <p:nvSpPr>
          <p:cNvPr id="6" name="Footer Placeholder 5"/>
          <p:cNvSpPr>
            <a:spLocks noGrp="1"/>
          </p:cNvSpPr>
          <p:nvPr>
            <p:ph type="ftr" sz="quarter" idx="11"/>
          </p:nvPr>
        </p:nvSpPr>
        <p:spPr/>
        <p:txBody>
          <a:bodyPr/>
          <a:lstStyle/>
          <a:p>
            <a:pPr algn="l"/>
            <a:endParaRPr lang="en-US" dirty="0"/>
          </a:p>
        </p:txBody>
      </p:sp>
      <p:sp>
        <p:nvSpPr>
          <p:cNvPr id="7" name="Slide Number Placeholder 6"/>
          <p:cNvSpPr>
            <a:spLocks noGrp="1"/>
          </p:cNvSpPr>
          <p:nvPr>
            <p:ph type="sldNum" sz="quarter" idx="12"/>
          </p:nvPr>
        </p:nvSpPr>
        <p:spPr/>
        <p:txBody>
          <a:bodyPr/>
          <a:lstStyle/>
          <a:p>
            <a:r>
              <a:rPr lang="en-US"/>
              <a:t>12</a:t>
            </a:r>
            <a:endParaRPr lang="en-US" dirty="0"/>
          </a:p>
        </p:txBody>
      </p:sp>
    </p:spTree>
    <p:extLst>
      <p:ext uri="{BB962C8B-B14F-4D97-AF65-F5344CB8AC3E}">
        <p14:creationId xmlns:p14="http://schemas.microsoft.com/office/powerpoint/2010/main" val="18778543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13524" y="685800"/>
            <a:ext cx="7515991" cy="3048000"/>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113524" y="4343400"/>
            <a:ext cx="7515992"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1/30/2022</a:t>
            </a:fld>
            <a:endParaRPr lang="en-US" dirty="0"/>
          </a:p>
        </p:txBody>
      </p:sp>
      <p:sp>
        <p:nvSpPr>
          <p:cNvPr id="5" name="Footer Placeholder 4"/>
          <p:cNvSpPr>
            <a:spLocks noGrp="1"/>
          </p:cNvSpPr>
          <p:nvPr>
            <p:ph type="ftr" sz="quarter" idx="11"/>
          </p:nvPr>
        </p:nvSpPr>
        <p:spPr/>
        <p:txBody>
          <a:bodyPr/>
          <a:lstStyle/>
          <a:p>
            <a:pPr algn="l"/>
            <a:endParaRPr lang="en-US" dirty="0"/>
          </a:p>
        </p:txBody>
      </p:sp>
      <p:sp>
        <p:nvSpPr>
          <p:cNvPr id="6" name="Slide Number Placeholder 5"/>
          <p:cNvSpPr>
            <a:spLocks noGrp="1"/>
          </p:cNvSpPr>
          <p:nvPr>
            <p:ph type="sldNum" sz="quarter" idx="12"/>
          </p:nvPr>
        </p:nvSpPr>
        <p:spPr/>
        <p:txBody>
          <a:bodyPr/>
          <a:lstStyle/>
          <a:p>
            <a:r>
              <a:rPr lang="en-US"/>
              <a:t>12</a:t>
            </a:r>
            <a:endParaRPr lang="en-US" dirty="0"/>
          </a:p>
        </p:txBody>
      </p:sp>
    </p:spTree>
    <p:extLst>
      <p:ext uri="{BB962C8B-B14F-4D97-AF65-F5344CB8AC3E}">
        <p14:creationId xmlns:p14="http://schemas.microsoft.com/office/powerpoint/2010/main" val="9950754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969421" y="863023"/>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8172197" y="2819399"/>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1426741" y="685801"/>
            <a:ext cx="6974115"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598235" y="3428999"/>
            <a:ext cx="6631128"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113523" y="4343400"/>
            <a:ext cx="751599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1/30/2022</a:t>
            </a:fld>
            <a:endParaRPr lang="en-US" dirty="0"/>
          </a:p>
        </p:txBody>
      </p:sp>
      <p:sp>
        <p:nvSpPr>
          <p:cNvPr id="5" name="Footer Placeholder 4"/>
          <p:cNvSpPr>
            <a:spLocks noGrp="1"/>
          </p:cNvSpPr>
          <p:nvPr>
            <p:ph type="ftr" sz="quarter" idx="11"/>
          </p:nvPr>
        </p:nvSpPr>
        <p:spPr/>
        <p:txBody>
          <a:bodyPr/>
          <a:lstStyle/>
          <a:p>
            <a:pPr algn="l"/>
            <a:endParaRPr lang="en-US" dirty="0"/>
          </a:p>
        </p:txBody>
      </p:sp>
      <p:sp>
        <p:nvSpPr>
          <p:cNvPr id="6" name="Slide Number Placeholder 5"/>
          <p:cNvSpPr>
            <a:spLocks noGrp="1"/>
          </p:cNvSpPr>
          <p:nvPr>
            <p:ph type="sldNum" sz="quarter" idx="12"/>
          </p:nvPr>
        </p:nvSpPr>
        <p:spPr/>
        <p:txBody>
          <a:bodyPr/>
          <a:lstStyle/>
          <a:p>
            <a:r>
              <a:rPr lang="en-US"/>
              <a:t>12</a:t>
            </a:r>
            <a:endParaRPr lang="en-US" dirty="0"/>
          </a:p>
        </p:txBody>
      </p:sp>
    </p:spTree>
    <p:extLst>
      <p:ext uri="{BB962C8B-B14F-4D97-AF65-F5344CB8AC3E}">
        <p14:creationId xmlns:p14="http://schemas.microsoft.com/office/powerpoint/2010/main" val="33112267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13525" y="3308581"/>
            <a:ext cx="7515989" cy="1468800"/>
          </a:xfrm>
        </p:spPr>
        <p:txBody>
          <a:bodyPr anchor="b">
            <a:normAutofit/>
          </a:bodyPr>
          <a:lstStyle>
            <a:lvl1pPr algn="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113524" y="4777381"/>
            <a:ext cx="751599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1/30/2022</a:t>
            </a:fld>
            <a:endParaRPr lang="en-US" dirty="0"/>
          </a:p>
        </p:txBody>
      </p:sp>
      <p:sp>
        <p:nvSpPr>
          <p:cNvPr id="5" name="Footer Placeholder 4"/>
          <p:cNvSpPr>
            <a:spLocks noGrp="1"/>
          </p:cNvSpPr>
          <p:nvPr>
            <p:ph type="ftr" sz="quarter" idx="11"/>
          </p:nvPr>
        </p:nvSpPr>
        <p:spPr/>
        <p:txBody>
          <a:bodyPr/>
          <a:lstStyle/>
          <a:p>
            <a:pPr algn="l"/>
            <a:endParaRPr lang="en-US" dirty="0"/>
          </a:p>
        </p:txBody>
      </p:sp>
      <p:sp>
        <p:nvSpPr>
          <p:cNvPr id="6" name="Slide Number Placeholder 5"/>
          <p:cNvSpPr>
            <a:spLocks noGrp="1"/>
          </p:cNvSpPr>
          <p:nvPr>
            <p:ph type="sldNum" sz="quarter" idx="12"/>
          </p:nvPr>
        </p:nvSpPr>
        <p:spPr/>
        <p:txBody>
          <a:bodyPr/>
          <a:lstStyle/>
          <a:p>
            <a:r>
              <a:rPr lang="en-US"/>
              <a:t>12</a:t>
            </a:r>
            <a:endParaRPr lang="en-US" dirty="0"/>
          </a:p>
        </p:txBody>
      </p:sp>
    </p:spTree>
    <p:extLst>
      <p:ext uri="{BB962C8B-B14F-4D97-AF65-F5344CB8AC3E}">
        <p14:creationId xmlns:p14="http://schemas.microsoft.com/office/powerpoint/2010/main" val="40899157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969421" y="863023"/>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8172197" y="2819399"/>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1426741" y="685801"/>
            <a:ext cx="6974115"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113525" y="3886200"/>
            <a:ext cx="751599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113524" y="4775200"/>
            <a:ext cx="751599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1/30/2022</a:t>
            </a:fld>
            <a:endParaRPr lang="en-US" dirty="0"/>
          </a:p>
        </p:txBody>
      </p:sp>
      <p:sp>
        <p:nvSpPr>
          <p:cNvPr id="5" name="Footer Placeholder 4"/>
          <p:cNvSpPr>
            <a:spLocks noGrp="1"/>
          </p:cNvSpPr>
          <p:nvPr>
            <p:ph type="ftr" sz="quarter" idx="11"/>
          </p:nvPr>
        </p:nvSpPr>
        <p:spPr/>
        <p:txBody>
          <a:bodyPr/>
          <a:lstStyle/>
          <a:p>
            <a:pPr algn="l"/>
            <a:endParaRPr lang="en-US" dirty="0"/>
          </a:p>
        </p:txBody>
      </p:sp>
      <p:sp>
        <p:nvSpPr>
          <p:cNvPr id="6" name="Slide Number Placeholder 5"/>
          <p:cNvSpPr>
            <a:spLocks noGrp="1"/>
          </p:cNvSpPr>
          <p:nvPr>
            <p:ph type="sldNum" sz="quarter" idx="12"/>
          </p:nvPr>
        </p:nvSpPr>
        <p:spPr/>
        <p:txBody>
          <a:bodyPr/>
          <a:lstStyle/>
          <a:p>
            <a:r>
              <a:rPr lang="en-US"/>
              <a:t>12</a:t>
            </a:r>
            <a:endParaRPr lang="en-US" dirty="0"/>
          </a:p>
        </p:txBody>
      </p:sp>
    </p:spTree>
    <p:extLst>
      <p:ext uri="{BB962C8B-B14F-4D97-AF65-F5344CB8AC3E}">
        <p14:creationId xmlns:p14="http://schemas.microsoft.com/office/powerpoint/2010/main" val="24665856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13525" y="685801"/>
            <a:ext cx="7515991" cy="2727325"/>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1113524" y="3505200"/>
            <a:ext cx="7515992"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113524" y="4343400"/>
            <a:ext cx="7515992"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1/30/2022</a:t>
            </a:fld>
            <a:endParaRPr lang="en-US" dirty="0"/>
          </a:p>
        </p:txBody>
      </p:sp>
      <p:sp>
        <p:nvSpPr>
          <p:cNvPr id="5" name="Footer Placeholder 4"/>
          <p:cNvSpPr>
            <a:spLocks noGrp="1"/>
          </p:cNvSpPr>
          <p:nvPr>
            <p:ph type="ftr" sz="quarter" idx="11"/>
          </p:nvPr>
        </p:nvSpPr>
        <p:spPr/>
        <p:txBody>
          <a:bodyPr/>
          <a:lstStyle/>
          <a:p>
            <a:pPr algn="l"/>
            <a:endParaRPr lang="en-US" dirty="0"/>
          </a:p>
        </p:txBody>
      </p:sp>
      <p:sp>
        <p:nvSpPr>
          <p:cNvPr id="6" name="Slide Number Placeholder 5"/>
          <p:cNvSpPr>
            <a:spLocks noGrp="1"/>
          </p:cNvSpPr>
          <p:nvPr>
            <p:ph type="sldNum" sz="quarter" idx="12"/>
          </p:nvPr>
        </p:nvSpPr>
        <p:spPr/>
        <p:txBody>
          <a:bodyPr/>
          <a:lstStyle/>
          <a:p>
            <a:r>
              <a:rPr lang="en-US"/>
              <a:t>12</a:t>
            </a:r>
            <a:endParaRPr lang="en-US" dirty="0"/>
          </a:p>
        </p:txBody>
      </p:sp>
    </p:spTree>
    <p:extLst>
      <p:ext uri="{BB962C8B-B14F-4D97-AF65-F5344CB8AC3E}">
        <p14:creationId xmlns:p14="http://schemas.microsoft.com/office/powerpoint/2010/main" val="12258992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1/30/2022</a:t>
            </a:fld>
            <a:endParaRPr lang="en-US" dirty="0"/>
          </a:p>
        </p:txBody>
      </p:sp>
      <p:sp>
        <p:nvSpPr>
          <p:cNvPr id="5" name="Footer Placeholder 4"/>
          <p:cNvSpPr>
            <a:spLocks noGrp="1"/>
          </p:cNvSpPr>
          <p:nvPr>
            <p:ph type="ftr" sz="quarter" idx="11"/>
          </p:nvPr>
        </p:nvSpPr>
        <p:spPr/>
        <p:txBody>
          <a:bodyPr/>
          <a:lstStyle/>
          <a:p>
            <a:pPr algn="l"/>
            <a:endParaRPr lang="en-US" dirty="0"/>
          </a:p>
        </p:txBody>
      </p:sp>
      <p:sp>
        <p:nvSpPr>
          <p:cNvPr id="6" name="Slide Number Placeholder 5"/>
          <p:cNvSpPr>
            <a:spLocks noGrp="1"/>
          </p:cNvSpPr>
          <p:nvPr>
            <p:ph type="sldNum" sz="quarter" idx="12"/>
          </p:nvPr>
        </p:nvSpPr>
        <p:spPr/>
        <p:txBody>
          <a:bodyPr/>
          <a:lstStyle/>
          <a:p>
            <a:r>
              <a:rPr lang="en-US"/>
              <a:t>12</a:t>
            </a:r>
            <a:endParaRPr lang="en-US" dirty="0"/>
          </a:p>
        </p:txBody>
      </p:sp>
    </p:spTree>
    <p:extLst>
      <p:ext uri="{BB962C8B-B14F-4D97-AF65-F5344CB8AC3E}">
        <p14:creationId xmlns:p14="http://schemas.microsoft.com/office/powerpoint/2010/main" val="12218101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01393" y="685800"/>
            <a:ext cx="1328123" cy="51054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13524" y="685800"/>
            <a:ext cx="6016373" cy="51054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1/30/2022</a:t>
            </a:fld>
            <a:endParaRPr lang="en-US" dirty="0"/>
          </a:p>
        </p:txBody>
      </p:sp>
      <p:sp>
        <p:nvSpPr>
          <p:cNvPr id="5" name="Footer Placeholder 4"/>
          <p:cNvSpPr>
            <a:spLocks noGrp="1"/>
          </p:cNvSpPr>
          <p:nvPr>
            <p:ph type="ftr" sz="quarter" idx="11"/>
          </p:nvPr>
        </p:nvSpPr>
        <p:spPr/>
        <p:txBody>
          <a:bodyPr/>
          <a:lstStyle/>
          <a:p>
            <a:pPr algn="l"/>
            <a:endParaRPr lang="en-US" dirty="0"/>
          </a:p>
        </p:txBody>
      </p:sp>
      <p:sp>
        <p:nvSpPr>
          <p:cNvPr id="6" name="Slide Number Placeholder 5"/>
          <p:cNvSpPr>
            <a:spLocks noGrp="1"/>
          </p:cNvSpPr>
          <p:nvPr>
            <p:ph type="sldNum" sz="quarter" idx="12"/>
          </p:nvPr>
        </p:nvSpPr>
        <p:spPr/>
        <p:txBody>
          <a:bodyPr/>
          <a:lstStyle/>
          <a:p>
            <a:r>
              <a:rPr lang="en-US"/>
              <a:t>12</a:t>
            </a:r>
            <a:endParaRPr lang="en-US" dirty="0"/>
          </a:p>
        </p:txBody>
      </p:sp>
    </p:spTree>
    <p:extLst>
      <p:ext uri="{BB962C8B-B14F-4D97-AF65-F5344CB8AC3E}">
        <p14:creationId xmlns:p14="http://schemas.microsoft.com/office/powerpoint/2010/main" val="39515021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82133" y="457201"/>
            <a:ext cx="7704667" cy="1981200"/>
          </a:xfrm>
        </p:spPr>
        <p:txBody>
          <a:bodyPr/>
          <a:lstStyle/>
          <a:p>
            <a:r>
              <a:rPr lang="en-US"/>
              <a:t>Click to edit Master title style</a:t>
            </a:r>
            <a:endParaRPr lang="en-US" dirty="0"/>
          </a:p>
        </p:txBody>
      </p:sp>
      <p:sp>
        <p:nvSpPr>
          <p:cNvPr id="3" name="Content Placeholder 2"/>
          <p:cNvSpPr>
            <a:spLocks noGrp="1"/>
          </p:cNvSpPr>
          <p:nvPr>
            <p:ph idx="1"/>
          </p:nvPr>
        </p:nvSpPr>
        <p:spPr>
          <a:xfrm>
            <a:off x="982133" y="2667000"/>
            <a:ext cx="7704667" cy="333281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344329" y="6108173"/>
            <a:ext cx="857473" cy="365125"/>
          </a:xfrm>
        </p:spPr>
        <p:txBody>
          <a:bodyPr/>
          <a:lstStyle/>
          <a:p>
            <a:fld id="{B61BEF0D-F0BB-DE4B-95CE-6DB70DBA9567}" type="datetimeFigureOut">
              <a:rPr lang="en-US" smtClean="0"/>
              <a:pPr/>
              <a:t>1/30/2022</a:t>
            </a:fld>
            <a:endParaRPr lang="en-US" dirty="0"/>
          </a:p>
        </p:txBody>
      </p:sp>
      <p:sp>
        <p:nvSpPr>
          <p:cNvPr id="5" name="Footer Placeholder 4"/>
          <p:cNvSpPr>
            <a:spLocks noGrp="1"/>
          </p:cNvSpPr>
          <p:nvPr>
            <p:ph type="ftr" sz="quarter" idx="11"/>
          </p:nvPr>
        </p:nvSpPr>
        <p:spPr>
          <a:xfrm>
            <a:off x="1972647" y="6108173"/>
            <a:ext cx="5314517" cy="365125"/>
          </a:xfrm>
        </p:spPr>
        <p:txBody>
          <a:bodyPr/>
          <a:lstStyle/>
          <a:p>
            <a:endParaRPr lang="en-US" dirty="0"/>
          </a:p>
        </p:txBody>
      </p:sp>
      <p:sp>
        <p:nvSpPr>
          <p:cNvPr id="6" name="Slide Number Placeholder 5"/>
          <p:cNvSpPr>
            <a:spLocks noGrp="1"/>
          </p:cNvSpPr>
          <p:nvPr>
            <p:ph type="sldNum" sz="quarter" idx="12"/>
          </p:nvPr>
        </p:nvSpPr>
        <p:spPr>
          <a:xfrm>
            <a:off x="8258967" y="6108173"/>
            <a:ext cx="427833" cy="365125"/>
          </a:xfrm>
        </p:spPr>
        <p:txBody>
          <a:bodyPr/>
          <a:lstStyle/>
          <a:p>
            <a:fld id="{C13BEFDB-380D-4F20-8840-15375148300B}" type="slidenum">
              <a:rPr lang="en-US" smtClean="0"/>
              <a:t>‹#›</a:t>
            </a:fld>
            <a:endParaRPr lang="en-US"/>
          </a:p>
        </p:txBody>
      </p:sp>
    </p:spTree>
    <p:extLst>
      <p:ext uri="{BB962C8B-B14F-4D97-AF65-F5344CB8AC3E}">
        <p14:creationId xmlns:p14="http://schemas.microsoft.com/office/powerpoint/2010/main" val="11473060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86995" y="2666998"/>
            <a:ext cx="6699805" cy="2360071"/>
          </a:xfrm>
        </p:spPr>
        <p:txBody>
          <a:bodyPr anchor="b"/>
          <a:lstStyle>
            <a:lvl1pPr algn="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986998" y="5027070"/>
            <a:ext cx="6699802"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1/30/2022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8273317" y="6116070"/>
            <a:ext cx="413483" cy="365125"/>
          </a:xfrm>
        </p:spPr>
        <p:txBody>
          <a:bodyPr/>
          <a:lstStyle/>
          <a:p>
            <a:fld id="{C13BEFDB-380D-4F20-8840-15375148300B}" type="slidenum">
              <a:rPr lang="en-US" smtClean="0"/>
              <a:t>‹#›</a:t>
            </a:fld>
            <a:endParaRPr lang="en-US"/>
          </a:p>
        </p:txBody>
      </p:sp>
    </p:spTree>
    <p:extLst>
      <p:ext uri="{BB962C8B-B14F-4D97-AF65-F5344CB8AC3E}">
        <p14:creationId xmlns:p14="http://schemas.microsoft.com/office/powerpoint/2010/main" val="18266372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82133" y="685801"/>
            <a:ext cx="7704667" cy="1752599"/>
          </a:xfrm>
        </p:spPr>
        <p:txBody>
          <a:bodyPr/>
          <a:lstStyle/>
          <a:p>
            <a:r>
              <a:rPr lang="en-US"/>
              <a:t>Click to edit Master title style</a:t>
            </a:r>
            <a:endParaRPr lang="en-US" dirty="0"/>
          </a:p>
        </p:txBody>
      </p:sp>
      <p:sp>
        <p:nvSpPr>
          <p:cNvPr id="3" name="Content Placeholder 2"/>
          <p:cNvSpPr>
            <a:spLocks noGrp="1"/>
          </p:cNvSpPr>
          <p:nvPr>
            <p:ph sz="half" idx="1"/>
          </p:nvPr>
        </p:nvSpPr>
        <p:spPr>
          <a:xfrm>
            <a:off x="982133" y="2667000"/>
            <a:ext cx="3739896" cy="3368674"/>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946904" y="2667000"/>
            <a:ext cx="3739896" cy="3346824"/>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1/30/2022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13BEFDB-380D-4F20-8840-15375148300B}" type="slidenum">
              <a:rPr lang="en-US" smtClean="0"/>
              <a:t>‹#›</a:t>
            </a:fld>
            <a:endParaRPr lang="en-US"/>
          </a:p>
        </p:txBody>
      </p:sp>
    </p:spTree>
    <p:extLst>
      <p:ext uri="{BB962C8B-B14F-4D97-AF65-F5344CB8AC3E}">
        <p14:creationId xmlns:p14="http://schemas.microsoft.com/office/powerpoint/2010/main" val="38410357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329481" y="2658533"/>
            <a:ext cx="3456291"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13523" y="3335336"/>
            <a:ext cx="3672248" cy="2665259"/>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161710" y="2667000"/>
            <a:ext cx="3467806"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957266" y="3335336"/>
            <a:ext cx="3672248" cy="2665259"/>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1/30/2022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13BEFDB-380D-4F20-8840-15375148300B}" type="slidenum">
              <a:rPr lang="en-US" smtClean="0"/>
              <a:t>‹#›</a:t>
            </a:fld>
            <a:endParaRPr lang="en-US"/>
          </a:p>
        </p:txBody>
      </p:sp>
    </p:spTree>
    <p:extLst>
      <p:ext uri="{BB962C8B-B14F-4D97-AF65-F5344CB8AC3E}">
        <p14:creationId xmlns:p14="http://schemas.microsoft.com/office/powerpoint/2010/main" val="2243067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1/30/2022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13BEFDB-380D-4F20-8840-15375148300B}" type="slidenum">
              <a:rPr lang="en-US" smtClean="0"/>
              <a:t>‹#›</a:t>
            </a:fld>
            <a:endParaRPr lang="en-US"/>
          </a:p>
        </p:txBody>
      </p:sp>
    </p:spTree>
    <p:extLst>
      <p:ext uri="{BB962C8B-B14F-4D97-AF65-F5344CB8AC3E}">
        <p14:creationId xmlns:p14="http://schemas.microsoft.com/office/powerpoint/2010/main" val="3346039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1/30/2022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13BEFDB-380D-4F20-8840-15375148300B}" type="slidenum">
              <a:rPr lang="en-US" smtClean="0"/>
              <a:t>‹#›</a:t>
            </a:fld>
            <a:endParaRPr lang="en-US"/>
          </a:p>
        </p:txBody>
      </p:sp>
    </p:spTree>
    <p:extLst>
      <p:ext uri="{BB962C8B-B14F-4D97-AF65-F5344CB8AC3E}">
        <p14:creationId xmlns:p14="http://schemas.microsoft.com/office/powerpoint/2010/main" val="3195401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3524" y="1600200"/>
            <a:ext cx="2662534"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3947553" y="685800"/>
            <a:ext cx="4681962"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13524" y="2971800"/>
            <a:ext cx="2662534"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1/30/2022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13BEFDB-380D-4F20-8840-15375148300B}" type="slidenum">
              <a:rPr lang="en-US" smtClean="0"/>
              <a:t>‹#›</a:t>
            </a:fld>
            <a:endParaRPr lang="en-US"/>
          </a:p>
        </p:txBody>
      </p:sp>
    </p:spTree>
    <p:extLst>
      <p:ext uri="{BB962C8B-B14F-4D97-AF65-F5344CB8AC3E}">
        <p14:creationId xmlns:p14="http://schemas.microsoft.com/office/powerpoint/2010/main" val="30868918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2332" y="1752599"/>
            <a:ext cx="4070679" cy="1371600"/>
          </a:xfrm>
        </p:spPr>
        <p:txBody>
          <a:bodyPr anchor="b">
            <a:normAutofit/>
          </a:bodyPr>
          <a:lstStyle>
            <a:lvl1pPr algn="ctr">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5697495" y="914400"/>
            <a:ext cx="2461371"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12332" y="3124199"/>
            <a:ext cx="4070679"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1/30/2022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13BEFDB-380D-4F20-8840-15375148300B}" type="slidenum">
              <a:rPr lang="en-US" smtClean="0"/>
              <a:t>‹#›</a:t>
            </a:fld>
            <a:endParaRPr lang="en-US"/>
          </a:p>
        </p:txBody>
      </p:sp>
    </p:spTree>
    <p:extLst>
      <p:ext uri="{BB962C8B-B14F-4D97-AF65-F5344CB8AC3E}">
        <p14:creationId xmlns:p14="http://schemas.microsoft.com/office/powerpoint/2010/main" val="3936920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14" name="Group 13"/>
          <p:cNvGrpSpPr/>
          <p:nvPr/>
        </p:nvGrpSpPr>
        <p:grpSpPr>
          <a:xfrm>
            <a:off x="0" y="0"/>
            <a:ext cx="2132013" cy="6858001"/>
            <a:chOff x="0" y="0"/>
            <a:chExt cx="2132013" cy="6858001"/>
          </a:xfrm>
        </p:grpSpPr>
        <p:sp>
          <p:nvSpPr>
            <p:cNvPr id="15" name="Freeform 6"/>
            <p:cNvSpPr/>
            <p:nvPr/>
          </p:nvSpPr>
          <p:spPr bwMode="auto">
            <a:xfrm>
              <a:off x="0" y="0"/>
              <a:ext cx="1073150" cy="5291138"/>
            </a:xfrm>
            <a:custGeom>
              <a:avLst/>
              <a:gdLst/>
              <a:ahLst/>
              <a:cxnLst/>
              <a:rect l="0" t="0" r="r" b="b"/>
              <a:pathLst>
                <a:path w="676" h="3333">
                  <a:moveTo>
                    <a:pt x="0" y="3132"/>
                  </a:moveTo>
                  <a:lnTo>
                    <a:pt x="0" y="3312"/>
                  </a:lnTo>
                  <a:lnTo>
                    <a:pt x="126" y="3333"/>
                  </a:lnTo>
                  <a:lnTo>
                    <a:pt x="676" y="0"/>
                  </a:lnTo>
                  <a:lnTo>
                    <a:pt x="514" y="0"/>
                  </a:lnTo>
                  <a:lnTo>
                    <a:pt x="0" y="3132"/>
                  </a:lnTo>
                  <a:close/>
                </a:path>
              </a:pathLst>
            </a:custGeom>
            <a:solidFill>
              <a:schemeClr val="accent1"/>
            </a:solidFill>
            <a:ln>
              <a:noFill/>
            </a:ln>
          </p:spPr>
        </p:sp>
        <p:sp>
          <p:nvSpPr>
            <p:cNvPr id="16" name="Freeform 7"/>
            <p:cNvSpPr/>
            <p:nvPr/>
          </p:nvSpPr>
          <p:spPr bwMode="auto">
            <a:xfrm>
              <a:off x="0" y="0"/>
              <a:ext cx="758825" cy="4624388"/>
            </a:xfrm>
            <a:custGeom>
              <a:avLst/>
              <a:gdLst/>
              <a:ahLst/>
              <a:cxnLst/>
              <a:rect l="0" t="0" r="r" b="b"/>
              <a:pathLst>
                <a:path w="478" h="2913">
                  <a:moveTo>
                    <a:pt x="478" y="0"/>
                  </a:moveTo>
                  <a:lnTo>
                    <a:pt x="318" y="0"/>
                  </a:lnTo>
                  <a:lnTo>
                    <a:pt x="0" y="1938"/>
                  </a:lnTo>
                  <a:lnTo>
                    <a:pt x="0" y="2913"/>
                  </a:lnTo>
                  <a:lnTo>
                    <a:pt x="478" y="0"/>
                  </a:lnTo>
                  <a:close/>
                </a:path>
              </a:pathLst>
            </a:custGeom>
            <a:solidFill>
              <a:schemeClr val="tx1">
                <a:lumMod val="65000"/>
                <a:lumOff val="35000"/>
              </a:schemeClr>
            </a:solidFill>
            <a:ln>
              <a:noFill/>
            </a:ln>
          </p:spPr>
        </p:sp>
        <p:sp>
          <p:nvSpPr>
            <p:cNvPr id="17" name="Freeform 8"/>
            <p:cNvSpPr/>
            <p:nvPr/>
          </p:nvSpPr>
          <p:spPr bwMode="auto">
            <a:xfrm>
              <a:off x="0" y="5662613"/>
              <a:ext cx="906463" cy="1195388"/>
            </a:xfrm>
            <a:custGeom>
              <a:avLst/>
              <a:gdLst/>
              <a:ahLst/>
              <a:cxnLst/>
              <a:rect l="0" t="0" r="r" b="b"/>
              <a:pathLst>
                <a:path w="571" h="753">
                  <a:moveTo>
                    <a:pt x="0" y="0"/>
                  </a:moveTo>
                  <a:lnTo>
                    <a:pt x="0" y="12"/>
                  </a:lnTo>
                  <a:lnTo>
                    <a:pt x="538" y="753"/>
                  </a:lnTo>
                  <a:lnTo>
                    <a:pt x="571" y="753"/>
                  </a:lnTo>
                  <a:lnTo>
                    <a:pt x="0" y="0"/>
                  </a:lnTo>
                  <a:close/>
                </a:path>
              </a:pathLst>
            </a:custGeom>
            <a:solidFill>
              <a:schemeClr val="tx1">
                <a:lumMod val="85000"/>
                <a:lumOff val="15000"/>
              </a:schemeClr>
            </a:solidFill>
            <a:ln>
              <a:noFill/>
            </a:ln>
          </p:spPr>
        </p:sp>
        <p:sp>
          <p:nvSpPr>
            <p:cNvPr id="18" name="Freeform 9"/>
            <p:cNvSpPr/>
            <p:nvPr/>
          </p:nvSpPr>
          <p:spPr bwMode="auto">
            <a:xfrm>
              <a:off x="0" y="5295900"/>
              <a:ext cx="1487488" cy="1562100"/>
            </a:xfrm>
            <a:custGeom>
              <a:avLst/>
              <a:gdLst/>
              <a:ahLst/>
              <a:cxnLst/>
              <a:rect l="0" t="0" r="r" b="b"/>
              <a:pathLst>
                <a:path w="937" h="984">
                  <a:moveTo>
                    <a:pt x="0" y="0"/>
                  </a:moveTo>
                  <a:lnTo>
                    <a:pt x="0" y="3"/>
                  </a:lnTo>
                  <a:lnTo>
                    <a:pt x="901" y="984"/>
                  </a:lnTo>
                  <a:lnTo>
                    <a:pt x="937" y="984"/>
                  </a:lnTo>
                  <a:lnTo>
                    <a:pt x="0" y="0"/>
                  </a:lnTo>
                  <a:close/>
                </a:path>
              </a:pathLst>
            </a:custGeom>
            <a:solidFill>
              <a:schemeClr val="accent1">
                <a:lumMod val="50000"/>
              </a:schemeClr>
            </a:solidFill>
            <a:ln>
              <a:noFill/>
            </a:ln>
          </p:spPr>
        </p:sp>
        <p:sp>
          <p:nvSpPr>
            <p:cNvPr id="19" name="Freeform 10"/>
            <p:cNvSpPr/>
            <p:nvPr/>
          </p:nvSpPr>
          <p:spPr bwMode="auto">
            <a:xfrm>
              <a:off x="0" y="5257800"/>
              <a:ext cx="2132013" cy="1600200"/>
            </a:xfrm>
            <a:custGeom>
              <a:avLst/>
              <a:gdLst/>
              <a:ahLst/>
              <a:cxnLst/>
              <a:rect l="0" t="0" r="r" b="b"/>
              <a:pathLst>
                <a:path w="1343" h="1008">
                  <a:moveTo>
                    <a:pt x="0" y="24"/>
                  </a:moveTo>
                  <a:lnTo>
                    <a:pt x="937" y="1008"/>
                  </a:lnTo>
                  <a:lnTo>
                    <a:pt x="1343" y="1008"/>
                  </a:lnTo>
                  <a:lnTo>
                    <a:pt x="126" y="21"/>
                  </a:lnTo>
                  <a:lnTo>
                    <a:pt x="0" y="0"/>
                  </a:lnTo>
                  <a:lnTo>
                    <a:pt x="0" y="24"/>
                  </a:lnTo>
                  <a:close/>
                </a:path>
              </a:pathLst>
            </a:custGeom>
            <a:solidFill>
              <a:schemeClr val="accent1">
                <a:lumMod val="75000"/>
              </a:schemeClr>
            </a:solidFill>
            <a:ln>
              <a:noFill/>
            </a:ln>
          </p:spPr>
        </p:sp>
        <p:sp>
          <p:nvSpPr>
            <p:cNvPr id="20" name="Freeform 11"/>
            <p:cNvSpPr/>
            <p:nvPr/>
          </p:nvSpPr>
          <p:spPr bwMode="auto">
            <a:xfrm>
              <a:off x="0" y="5357813"/>
              <a:ext cx="1377950" cy="1500188"/>
            </a:xfrm>
            <a:custGeom>
              <a:avLst/>
              <a:gdLst/>
              <a:ahLst/>
              <a:cxnLst/>
              <a:rect l="0" t="0" r="r" b="b"/>
              <a:pathLst>
                <a:path w="868" h="945">
                  <a:moveTo>
                    <a:pt x="0" y="192"/>
                  </a:moveTo>
                  <a:lnTo>
                    <a:pt x="571" y="945"/>
                  </a:lnTo>
                  <a:lnTo>
                    <a:pt x="868" y="945"/>
                  </a:lnTo>
                  <a:lnTo>
                    <a:pt x="0" y="0"/>
                  </a:lnTo>
                  <a:lnTo>
                    <a:pt x="0" y="192"/>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982133" y="457201"/>
            <a:ext cx="7704667" cy="1981200"/>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82134" y="2667000"/>
            <a:ext cx="7704666" cy="3356995"/>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358679" y="6116070"/>
            <a:ext cx="857473"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smtClean="0"/>
              <a:pPr/>
              <a:t>1/30/2022</a:t>
            </a:fld>
            <a:endParaRPr lang="en-US" dirty="0"/>
          </a:p>
        </p:txBody>
      </p:sp>
      <p:sp>
        <p:nvSpPr>
          <p:cNvPr id="5" name="Footer Placeholder 4"/>
          <p:cNvSpPr>
            <a:spLocks noGrp="1"/>
          </p:cNvSpPr>
          <p:nvPr>
            <p:ph type="ftr" sz="quarter" idx="3"/>
          </p:nvPr>
        </p:nvSpPr>
        <p:spPr>
          <a:xfrm>
            <a:off x="1986997" y="6116070"/>
            <a:ext cx="531451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pPr algn="l"/>
            <a:endParaRPr lang="en-US" dirty="0"/>
          </a:p>
        </p:txBody>
      </p:sp>
      <p:sp>
        <p:nvSpPr>
          <p:cNvPr id="6" name="Slide Number Placeholder 5"/>
          <p:cNvSpPr>
            <a:spLocks noGrp="1"/>
          </p:cNvSpPr>
          <p:nvPr>
            <p:ph type="sldNum" sz="quarter" idx="4"/>
          </p:nvPr>
        </p:nvSpPr>
        <p:spPr>
          <a:xfrm>
            <a:off x="8273317" y="6116070"/>
            <a:ext cx="413483"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r>
              <a:rPr lang="en-US"/>
              <a:t>12</a:t>
            </a:r>
            <a:endParaRPr lang="en-US" dirty="0"/>
          </a:p>
        </p:txBody>
      </p:sp>
    </p:spTree>
    <p:extLst>
      <p:ext uri="{BB962C8B-B14F-4D97-AF65-F5344CB8AC3E}">
        <p14:creationId xmlns:p14="http://schemas.microsoft.com/office/powerpoint/2010/main" val="1139663810"/>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 id="2147483694" r:id="rId1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www.kidney.org/GFR"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s://www.kidney.org/sites/default/files/docs/mdrd-study-and-ckd-epi-gfr-estimating-equations-summary-ta.pdf" TargetMode="Externa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3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40.xml.rels><?xml version="1.0" encoding="UTF-8" standalone="yes"?>
<Relationships xmlns="http://schemas.openxmlformats.org/package/2006/relationships"><Relationship Id="rId2" Type="http://schemas.openxmlformats.org/officeDocument/2006/relationships/hyperlink" Target="http://kdigo.org/home/2013/11/04/kdigo-announces-publication-of-" TargetMode="Externa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hyperlink" Target="http://download.journals.elsevierhealth.com/pdfs/journals/0002-9343/PIIS000293430700664X.pdf" TargetMode="External"/></Relationships>
</file>

<file path=ppt/slides/_rels/slide54.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55.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5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8" Type="http://schemas.microsoft.com/office/2007/relationships/diagramDrawing" Target="../diagrams/drawing12.xml"/><Relationship Id="rId3" Type="http://schemas.openxmlformats.org/officeDocument/2006/relationships/image" Target="../media/image3.jpeg"/><Relationship Id="rId7" Type="http://schemas.openxmlformats.org/officeDocument/2006/relationships/diagramColors" Target="../diagrams/colors12.xml"/><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diagramQuickStyle" Target="../diagrams/quickStyle12.xml"/><Relationship Id="rId5" Type="http://schemas.openxmlformats.org/officeDocument/2006/relationships/diagramLayout" Target="../diagrams/layout12.xml"/><Relationship Id="rId4" Type="http://schemas.openxmlformats.org/officeDocument/2006/relationships/diagramData" Target="../diagrams/data12.xml"/></Relationships>
</file>

<file path=ppt/slides/_rels/slide58.xml.rels><?xml version="1.0" encoding="UTF-8" standalone="yes"?>
<Relationships xmlns="http://schemas.openxmlformats.org/package/2006/relationships"><Relationship Id="rId8" Type="http://schemas.microsoft.com/office/2007/relationships/diagramDrawing" Target="../diagrams/drawing13.xml"/><Relationship Id="rId3" Type="http://schemas.openxmlformats.org/officeDocument/2006/relationships/image" Target="../media/image3.jpeg"/><Relationship Id="rId7" Type="http://schemas.openxmlformats.org/officeDocument/2006/relationships/diagramColors" Target="../diagrams/colors13.xml"/><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diagramQuickStyle" Target="../diagrams/quickStyle13.xml"/><Relationship Id="rId5" Type="http://schemas.openxmlformats.org/officeDocument/2006/relationships/diagramLayout" Target="../diagrams/layout13.xml"/><Relationship Id="rId4" Type="http://schemas.openxmlformats.org/officeDocument/2006/relationships/diagramData" Target="../diagrams/data13.xml"/></Relationships>
</file>

<file path=ppt/slides/_rels/slide59.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6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23.emf"/></Relationships>
</file>

<file path=ppt/slides/_rels/slide63.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26.svg"/></Relationships>
</file>

<file path=ppt/slides/_rels/slide65.xml.rels><?xml version="1.0" encoding="UTF-8" standalone="yes"?>
<Relationships xmlns="http://schemas.openxmlformats.org/package/2006/relationships"><Relationship Id="rId3" Type="http://schemas.openxmlformats.org/officeDocument/2006/relationships/hyperlink" Target="http://www.usrds.org/" TargetMode="External"/><Relationship Id="rId2" Type="http://schemas.openxmlformats.org/officeDocument/2006/relationships/hyperlink" Target="http://www.kidney.org/" TargetMode="External"/><Relationship Id="rId1" Type="http://schemas.openxmlformats.org/officeDocument/2006/relationships/slideLayout" Target="../slideLayouts/slideLayout7.xml"/><Relationship Id="rId5" Type="http://schemas.openxmlformats.org/officeDocument/2006/relationships/hyperlink" Target="http://nkdep.nih.gov/" TargetMode="External"/><Relationship Id="rId4" Type="http://schemas.openxmlformats.org/officeDocument/2006/relationships/hyperlink" Target="http://nccd.cdc.gov/ckd" TargetMode="External"/></Relationships>
</file>

<file path=ppt/slides/_rels/slide6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33" name="Rectangle 22">
            <a:extLst>
              <a:ext uri="{FF2B5EF4-FFF2-40B4-BE49-F238E27FC236}">
                <a16:creationId xmlns:a16="http://schemas.microsoft.com/office/drawing/2014/main" id="{E5A92FE9-DB05-4D0D-AF5A-BE8664B9FF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4" name="Group 24">
            <a:extLst>
              <a:ext uri="{FF2B5EF4-FFF2-40B4-BE49-F238E27FC236}">
                <a16:creationId xmlns:a16="http://schemas.microsoft.com/office/drawing/2014/main" id="{53D9B26A-5143-49A7-BA98-D871D5BD719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4894654" y="1"/>
            <a:ext cx="3761187" cy="6857999"/>
            <a:chOff x="2928938" y="-4763"/>
            <a:chExt cx="5014912" cy="6862763"/>
          </a:xfrm>
        </p:grpSpPr>
        <p:sp>
          <p:nvSpPr>
            <p:cNvPr id="26" name="Freeform 6">
              <a:extLst>
                <a:ext uri="{FF2B5EF4-FFF2-40B4-BE49-F238E27FC236}">
                  <a16:creationId xmlns:a16="http://schemas.microsoft.com/office/drawing/2014/main" id="{68B85E55-A2A1-4682-B891-F201358A92D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35" name="Freeform 7">
              <a:extLst>
                <a:ext uri="{FF2B5EF4-FFF2-40B4-BE49-F238E27FC236}">
                  <a16:creationId xmlns:a16="http://schemas.microsoft.com/office/drawing/2014/main" id="{45EF6EDB-9B5D-49E9-96FA-1AE08BF95E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rgbClr val="595959"/>
            </a:solidFill>
            <a:ln>
              <a:noFill/>
            </a:ln>
          </p:spPr>
        </p:sp>
        <p:sp>
          <p:nvSpPr>
            <p:cNvPr id="28" name="Freeform 12">
              <a:extLst>
                <a:ext uri="{FF2B5EF4-FFF2-40B4-BE49-F238E27FC236}">
                  <a16:creationId xmlns:a16="http://schemas.microsoft.com/office/drawing/2014/main" id="{38338226-D6E2-4EEE-B271-DB4BD096DB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rgbClr val="262626"/>
            </a:solidFill>
            <a:ln>
              <a:noFill/>
            </a:ln>
          </p:spPr>
        </p:sp>
        <p:sp>
          <p:nvSpPr>
            <p:cNvPr id="36" name="Freeform 13">
              <a:extLst>
                <a:ext uri="{FF2B5EF4-FFF2-40B4-BE49-F238E27FC236}">
                  <a16:creationId xmlns:a16="http://schemas.microsoft.com/office/drawing/2014/main" id="{4878FB48-17B3-4A11-8025-DE0945CD4E7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30" name="Freeform 14">
              <a:extLst>
                <a:ext uri="{FF2B5EF4-FFF2-40B4-BE49-F238E27FC236}">
                  <a16:creationId xmlns:a16="http://schemas.microsoft.com/office/drawing/2014/main" id="{4150A21C-DD6D-4D3C-9E95-7A3CA263BE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37" name="Freeform 15">
              <a:extLst>
                <a:ext uri="{FF2B5EF4-FFF2-40B4-BE49-F238E27FC236}">
                  <a16:creationId xmlns:a16="http://schemas.microsoft.com/office/drawing/2014/main" id="{7505BF04-104D-4180-A284-42FCD6B04D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rgbClr val="404040"/>
            </a:solidFill>
            <a:ln>
              <a:noFill/>
            </a:ln>
          </p:spPr>
        </p:sp>
      </p:grpSp>
      <p:sp>
        <p:nvSpPr>
          <p:cNvPr id="2" name="Title 1"/>
          <p:cNvSpPr>
            <a:spLocks noGrp="1"/>
          </p:cNvSpPr>
          <p:nvPr>
            <p:ph type="ctrTitle"/>
          </p:nvPr>
        </p:nvSpPr>
        <p:spPr>
          <a:xfrm>
            <a:off x="763642" y="924232"/>
            <a:ext cx="6131228" cy="3285866"/>
          </a:xfrm>
        </p:spPr>
        <p:txBody>
          <a:bodyPr>
            <a:normAutofit/>
          </a:bodyPr>
          <a:lstStyle/>
          <a:p>
            <a:pPr algn="l"/>
            <a:r>
              <a:rPr lang="en-US"/>
              <a:t>A Primary Care Approach to CKD Management</a:t>
            </a:r>
          </a:p>
        </p:txBody>
      </p:sp>
      <p:sp>
        <p:nvSpPr>
          <p:cNvPr id="3" name="Subtitle 2"/>
          <p:cNvSpPr>
            <a:spLocks noGrp="1"/>
          </p:cNvSpPr>
          <p:nvPr>
            <p:ph type="subTitle" idx="1"/>
          </p:nvPr>
        </p:nvSpPr>
        <p:spPr>
          <a:xfrm>
            <a:off x="484816" y="5070420"/>
            <a:ext cx="5383553" cy="863348"/>
          </a:xfrm>
        </p:spPr>
        <p:txBody>
          <a:bodyPr>
            <a:normAutofit/>
          </a:bodyPr>
          <a:lstStyle/>
          <a:p>
            <a:pPr algn="l"/>
            <a:r>
              <a:rPr lang="en-US" dirty="0"/>
              <a:t>-Karthik Ramani MD,FASN,FASDIN</a:t>
            </a:r>
          </a:p>
          <a:p>
            <a:pPr algn="l"/>
            <a:endParaRPr lang="en-US" dirty="0"/>
          </a:p>
        </p:txBody>
      </p:sp>
      <p:sp>
        <p:nvSpPr>
          <p:cNvPr id="5" name="TextBox 4"/>
          <p:cNvSpPr txBox="1"/>
          <p:nvPr/>
        </p:nvSpPr>
        <p:spPr>
          <a:xfrm>
            <a:off x="3296742" y="5142939"/>
            <a:ext cx="5179162" cy="694944"/>
          </a:xfrm>
          <a:prstGeom prst="rect">
            <a:avLst/>
          </a:prstGeom>
        </p:spPr>
        <p:txBody>
          <a:bodyPr vert="horz" lIns="0" tIns="137160" rIns="0" bIns="45720" rtlCol="0">
            <a:noAutofit/>
          </a:bodyPr>
          <a:lstStyle>
            <a:lvl1pPr lvl="0" indent="0">
              <a:lnSpc>
                <a:spcPct val="90000"/>
              </a:lnSpc>
              <a:spcBef>
                <a:spcPts val="0"/>
              </a:spcBef>
              <a:buClr>
                <a:schemeClr val="tx2"/>
              </a:buClr>
              <a:buSzPct val="120000"/>
              <a:buFont typeface="Arial" pitchFamily="34" charset="0"/>
              <a:buNone/>
              <a:defRPr lang="en-US" smtClean="0">
                <a:solidFill>
                  <a:schemeClr val="accent5"/>
                </a:solidFill>
              </a:defRPr>
            </a:lvl1pPr>
            <a:lvl2pPr marL="800100" indent="-228600">
              <a:lnSpc>
                <a:spcPct val="90000"/>
              </a:lnSpc>
              <a:spcBef>
                <a:spcPts val="600"/>
              </a:spcBef>
              <a:buClr>
                <a:schemeClr val="accent5"/>
              </a:buClr>
              <a:buSzPct val="120000"/>
              <a:buFont typeface="Arial" pitchFamily="34" charset="0"/>
              <a:buChar char="•"/>
              <a:defRPr lang="en-US" sz="2800" smtClean="0"/>
            </a:lvl2pPr>
            <a:lvl3pPr marL="1143000" indent="-228600">
              <a:lnSpc>
                <a:spcPct val="90000"/>
              </a:lnSpc>
              <a:spcBef>
                <a:spcPts val="600"/>
              </a:spcBef>
              <a:buClr>
                <a:schemeClr val="accent5"/>
              </a:buClr>
              <a:buFont typeface="Arial" pitchFamily="34" charset="0"/>
              <a:buChar char="•"/>
              <a:defRPr lang="en-US" sz="2800" smtClean="0"/>
            </a:lvl3pPr>
            <a:lvl4pPr marL="1600200" indent="-228600">
              <a:lnSpc>
                <a:spcPct val="90000"/>
              </a:lnSpc>
              <a:spcBef>
                <a:spcPts val="600"/>
              </a:spcBef>
              <a:buClr>
                <a:schemeClr val="accent5"/>
              </a:buClr>
              <a:buFont typeface="Arial" pitchFamily="34" charset="0"/>
              <a:buChar char="•"/>
              <a:defRPr lang="en-US" sz="2800" smtClean="0"/>
            </a:lvl4pPr>
            <a:lvl5pPr marL="2057400" indent="-228600">
              <a:lnSpc>
                <a:spcPct val="90000"/>
              </a:lnSpc>
              <a:spcBef>
                <a:spcPts val="600"/>
              </a:spcBef>
              <a:buClr>
                <a:schemeClr val="accent5"/>
              </a:buClr>
              <a:buFont typeface="Arial" pitchFamily="34" charset="0"/>
              <a:buChar char="•"/>
              <a:defRPr lang="en-US" sz="2800" dirty="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lvl="0">
              <a:buClr>
                <a:srgbClr val="F16025"/>
              </a:buClr>
              <a:buSzPct val="125000"/>
            </a:pPr>
            <a:endParaRPr lang="en-US" sz="2000" dirty="0">
              <a:solidFill>
                <a:schemeClr val="tx2"/>
              </a:solidFill>
            </a:endParaRPr>
          </a:p>
        </p:txBody>
      </p:sp>
    </p:spTree>
    <p:extLst>
      <p:ext uri="{BB962C8B-B14F-4D97-AF65-F5344CB8AC3E}">
        <p14:creationId xmlns:p14="http://schemas.microsoft.com/office/powerpoint/2010/main" val="330446720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wd">
                                    <p:tmPct val="15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par>
                                <p:cTn id="8" presetID="10" presetClass="entr" presetSubtype="0" fill="hold" grpId="0" nodeType="withEffect">
                                  <p:stCondLst>
                                    <p:cond delay="500"/>
                                  </p:stCondLst>
                                  <p:iterate type="wd">
                                    <p:tmPct val="15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lumMod val="110000"/>
              </a:schemeClr>
            </a:gs>
            <a:gs pos="100000">
              <a:schemeClr val="bg2">
                <a:shade val="64000"/>
                <a:lumMod val="98000"/>
              </a:schemeClr>
            </a:gs>
          </a:gsLst>
          <a:lin ang="5400000" scaled="0"/>
        </a:gradFill>
        <a:effectLst/>
      </p:bgPr>
    </p:bg>
    <p:spTree>
      <p:nvGrpSpPr>
        <p:cNvPr id="1" name=""/>
        <p:cNvGrpSpPr/>
        <p:nvPr/>
      </p:nvGrpSpPr>
      <p:grpSpPr>
        <a:xfrm>
          <a:off x="0" y="0"/>
          <a:ext cx="0" cy="0"/>
          <a:chOff x="0" y="0"/>
          <a:chExt cx="0" cy="0"/>
        </a:xfrm>
      </p:grpSpPr>
      <p:sp useBgFill="1">
        <p:nvSpPr>
          <p:cNvPr id="21" name="Rectangle 8">
            <a:extLst>
              <a:ext uri="{FF2B5EF4-FFF2-40B4-BE49-F238E27FC236}">
                <a16:creationId xmlns:a16="http://schemas.microsoft.com/office/drawing/2014/main" id="{103AE710-7D3C-454B-82CF-49B0093E98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10">
            <a:extLst>
              <a:ext uri="{FF2B5EF4-FFF2-40B4-BE49-F238E27FC236}">
                <a16:creationId xmlns:a16="http://schemas.microsoft.com/office/drawing/2014/main" id="{039CC2B4-028D-4241-812D-86DEFC665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1"/>
            <a:ext cx="3302781"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524D5114-7A78-410F-94BD-7FD57E2395BC}"/>
              </a:ext>
            </a:extLst>
          </p:cNvPr>
          <p:cNvSpPr>
            <a:spLocks noGrp="1"/>
          </p:cNvSpPr>
          <p:nvPr>
            <p:ph type="title"/>
          </p:nvPr>
        </p:nvSpPr>
        <p:spPr>
          <a:xfrm>
            <a:off x="401265" y="685800"/>
            <a:ext cx="1979972" cy="5105400"/>
          </a:xfrm>
        </p:spPr>
        <p:txBody>
          <a:bodyPr>
            <a:normAutofit/>
          </a:bodyPr>
          <a:lstStyle/>
          <a:p>
            <a:pPr>
              <a:lnSpc>
                <a:spcPct val="90000"/>
              </a:lnSpc>
            </a:pPr>
            <a:br>
              <a:rPr lang="en-US" sz="2800" b="0" i="0" u="none" strike="noStrike" baseline="0" dirty="0">
                <a:solidFill>
                  <a:srgbClr val="FFFFFF"/>
                </a:solidFill>
                <a:latin typeface="Calibri" panose="020F0502020204030204" pitchFamily="34" charset="0"/>
              </a:rPr>
            </a:br>
            <a:r>
              <a:rPr lang="en-US" sz="2800" b="1" i="0" u="none" strike="noStrike" baseline="0" dirty="0">
                <a:solidFill>
                  <a:srgbClr val="FFFFFF"/>
                </a:solidFill>
                <a:latin typeface="Calibri" panose="020F0502020204030204" pitchFamily="34" charset="0"/>
              </a:rPr>
              <a:t>The Role of CKD Recognition in Population Health </a:t>
            </a:r>
            <a:br>
              <a:rPr lang="en-US" sz="2800" b="0" i="0" u="none" strike="noStrike" baseline="0" dirty="0">
                <a:solidFill>
                  <a:srgbClr val="FFFFFF"/>
                </a:solidFill>
                <a:latin typeface="Calibri" panose="020F0502020204030204" pitchFamily="34" charset="0"/>
              </a:rPr>
            </a:br>
            <a:br>
              <a:rPr lang="en-US" sz="2400" b="0" i="0" u="none" strike="noStrike" baseline="0" dirty="0">
                <a:solidFill>
                  <a:schemeClr val="bg1"/>
                </a:solidFill>
              </a:rPr>
            </a:br>
            <a:r>
              <a:rPr lang="en-US" sz="2400" b="0" i="0" baseline="0" dirty="0">
                <a:solidFill>
                  <a:schemeClr val="bg1"/>
                </a:solidFill>
              </a:rPr>
              <a:t>•Early recognition of CKD: </a:t>
            </a:r>
            <a:br>
              <a:rPr lang="en-US" sz="1200" dirty="0"/>
            </a:br>
            <a:endParaRPr lang="en-US" sz="2800" dirty="0">
              <a:solidFill>
                <a:srgbClr val="FFFFFF"/>
              </a:solidFill>
            </a:endParaRPr>
          </a:p>
        </p:txBody>
      </p:sp>
      <p:grpSp>
        <p:nvGrpSpPr>
          <p:cNvPr id="23" name="Group 12">
            <a:extLst>
              <a:ext uri="{FF2B5EF4-FFF2-40B4-BE49-F238E27FC236}">
                <a16:creationId xmlns:a16="http://schemas.microsoft.com/office/drawing/2014/main" id="{CA13242B-E02E-4DE0-859A-2A46B775FBD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486469" y="0"/>
            <a:ext cx="1827609" cy="6858001"/>
            <a:chOff x="1320800" y="0"/>
            <a:chExt cx="2436813" cy="6858001"/>
          </a:xfrm>
        </p:grpSpPr>
        <p:sp>
          <p:nvSpPr>
            <p:cNvPr id="14" name="Freeform 6">
              <a:extLst>
                <a:ext uri="{FF2B5EF4-FFF2-40B4-BE49-F238E27FC236}">
                  <a16:creationId xmlns:a16="http://schemas.microsoft.com/office/drawing/2014/main" id="{5ACFC104-86F4-4D49-B858-F1CA033539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15" name="Freeform 7">
              <a:extLst>
                <a:ext uri="{FF2B5EF4-FFF2-40B4-BE49-F238E27FC236}">
                  <a16:creationId xmlns:a16="http://schemas.microsoft.com/office/drawing/2014/main" id="{80627160-C0E1-4BB7-AA86-D39CB7E794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6" name="Freeform 8">
              <a:extLst>
                <a:ext uri="{FF2B5EF4-FFF2-40B4-BE49-F238E27FC236}">
                  <a16:creationId xmlns:a16="http://schemas.microsoft.com/office/drawing/2014/main" id="{F9C4CF4B-A323-44D9-9FEE-90EFE1D0650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7" name="Freeform 9">
              <a:extLst>
                <a:ext uri="{FF2B5EF4-FFF2-40B4-BE49-F238E27FC236}">
                  <a16:creationId xmlns:a16="http://schemas.microsoft.com/office/drawing/2014/main" id="{13E2B3A4-22DB-49DD-A716-388DEC5F87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8" name="Freeform 10">
              <a:extLst>
                <a:ext uri="{FF2B5EF4-FFF2-40B4-BE49-F238E27FC236}">
                  <a16:creationId xmlns:a16="http://schemas.microsoft.com/office/drawing/2014/main" id="{337CB09C-5543-4330-8C3D-354519D8D4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9" name="Freeform 11">
              <a:extLst>
                <a:ext uri="{FF2B5EF4-FFF2-40B4-BE49-F238E27FC236}">
                  <a16:creationId xmlns:a16="http://schemas.microsoft.com/office/drawing/2014/main" id="{F54B39E1-DFCE-43D0-80F5-D9256E47DF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graphicFrame>
        <p:nvGraphicFramePr>
          <p:cNvPr id="24" name="Content Placeholder 2">
            <a:extLst>
              <a:ext uri="{FF2B5EF4-FFF2-40B4-BE49-F238E27FC236}">
                <a16:creationId xmlns:a16="http://schemas.microsoft.com/office/drawing/2014/main" id="{722A5AE0-BCEE-4490-8E7C-1A96C13BCFD3}"/>
              </a:ext>
            </a:extLst>
          </p:cNvPr>
          <p:cNvGraphicFramePr>
            <a:graphicFrameLocks noGrp="1"/>
          </p:cNvGraphicFramePr>
          <p:nvPr>
            <p:ph idx="1"/>
            <p:extLst>
              <p:ext uri="{D42A27DB-BD31-4B8C-83A1-F6EECF244321}">
                <p14:modId xmlns:p14="http://schemas.microsoft.com/office/powerpoint/2010/main" val="2518810078"/>
              </p:ext>
            </p:extLst>
          </p:nvPr>
        </p:nvGraphicFramePr>
        <p:xfrm>
          <a:off x="3757612" y="685800"/>
          <a:ext cx="4869656" cy="5105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20" name="Group 19">
            <a:extLst>
              <a:ext uri="{FF2B5EF4-FFF2-40B4-BE49-F238E27FC236}">
                <a16:creationId xmlns:a16="http://schemas.microsoft.com/office/drawing/2014/main" id="{5A8E8797-B20F-4F24-868F-DE55F7EB245C}"/>
              </a:ext>
            </a:extLst>
          </p:cNvPr>
          <p:cNvGrpSpPr/>
          <p:nvPr/>
        </p:nvGrpSpPr>
        <p:grpSpPr>
          <a:xfrm>
            <a:off x="4267924" y="6089161"/>
            <a:ext cx="4869656" cy="778364"/>
            <a:chOff x="0" y="4327035"/>
            <a:chExt cx="4869656" cy="778364"/>
          </a:xfrm>
        </p:grpSpPr>
        <p:sp>
          <p:nvSpPr>
            <p:cNvPr id="25" name="Rectangle: Rounded Corners 24">
              <a:extLst>
                <a:ext uri="{FF2B5EF4-FFF2-40B4-BE49-F238E27FC236}">
                  <a16:creationId xmlns:a16="http://schemas.microsoft.com/office/drawing/2014/main" id="{6B605653-8625-4BDC-AF44-F1B7ADCDC6E0}"/>
                </a:ext>
              </a:extLst>
            </p:cNvPr>
            <p:cNvSpPr/>
            <p:nvPr/>
          </p:nvSpPr>
          <p:spPr>
            <a:xfrm>
              <a:off x="0" y="4327035"/>
              <a:ext cx="4869656" cy="778364"/>
            </a:xfrm>
            <a:prstGeom prst="roundRect">
              <a:avLst/>
            </a:prstGeom>
          </p:spPr>
          <p:style>
            <a:lnRef idx="2">
              <a:schemeClr val="lt1">
                <a:hueOff val="0"/>
                <a:satOff val="0"/>
                <a:lumOff val="0"/>
                <a:alphaOff val="0"/>
              </a:schemeClr>
            </a:lnRef>
            <a:fillRef idx="1">
              <a:schemeClr val="accent2">
                <a:hueOff val="1160647"/>
                <a:satOff val="-10343"/>
                <a:lumOff val="-2157"/>
                <a:alphaOff val="0"/>
              </a:schemeClr>
            </a:fillRef>
            <a:effectRef idx="0">
              <a:schemeClr val="accent2">
                <a:hueOff val="1160647"/>
                <a:satOff val="-10343"/>
                <a:lumOff val="-2157"/>
                <a:alphaOff val="0"/>
              </a:schemeClr>
            </a:effectRef>
            <a:fontRef idx="minor">
              <a:schemeClr val="lt1"/>
            </a:fontRef>
          </p:style>
        </p:sp>
        <p:sp>
          <p:nvSpPr>
            <p:cNvPr id="26" name="Rectangle: Rounded Corners 4">
              <a:extLst>
                <a:ext uri="{FF2B5EF4-FFF2-40B4-BE49-F238E27FC236}">
                  <a16:creationId xmlns:a16="http://schemas.microsoft.com/office/drawing/2014/main" id="{BF6C0D8E-A44F-493D-BF88-458BCF780A82}"/>
                </a:ext>
              </a:extLst>
            </p:cNvPr>
            <p:cNvSpPr txBox="1"/>
            <p:nvPr/>
          </p:nvSpPr>
          <p:spPr>
            <a:xfrm>
              <a:off x="37997" y="4365032"/>
              <a:ext cx="4793662" cy="70237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1910" tIns="41910" rIns="41910" bIns="41910" numCol="1" spcCol="1270" anchor="ctr" anchorCtr="0">
              <a:noAutofit/>
            </a:bodyPr>
            <a:lstStyle/>
            <a:p>
              <a:pPr marL="0" lvl="0" indent="0" algn="l" defTabSz="488950">
                <a:lnSpc>
                  <a:spcPct val="90000"/>
                </a:lnSpc>
                <a:spcBef>
                  <a:spcPct val="0"/>
                </a:spcBef>
                <a:spcAft>
                  <a:spcPct val="35000"/>
                </a:spcAft>
                <a:buNone/>
              </a:pPr>
              <a:r>
                <a:rPr lang="en-US" sz="1100" b="0" i="0" kern="1200" baseline="0" dirty="0"/>
                <a:t>Matsushita, K., J. Coresh, et al. "Estimated glomerular filtration rate and albuminuria for prediction of cardiovascular outcomes: a collaborative meta-analysis of individual participant data." The Lancet Diabetes &amp; Endocrinology 2015;</a:t>
              </a:r>
              <a:r>
                <a:rPr lang="en-US" sz="1100" b="1" i="0" kern="1200" baseline="0" dirty="0"/>
                <a:t>3</a:t>
              </a:r>
              <a:r>
                <a:rPr lang="en-US" sz="1100" b="0" i="0" kern="1200" baseline="0" dirty="0"/>
                <a:t>(7): 514-525. </a:t>
              </a:r>
              <a:endParaRPr lang="en-US" sz="1100" kern="1200" dirty="0"/>
            </a:p>
          </p:txBody>
        </p:sp>
      </p:grpSp>
    </p:spTree>
    <p:extLst>
      <p:ext uri="{BB962C8B-B14F-4D97-AF65-F5344CB8AC3E}">
        <p14:creationId xmlns:p14="http://schemas.microsoft.com/office/powerpoint/2010/main" val="1568407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41702"/>
            <a:ext cx="8229600" cy="1066800"/>
          </a:xfrm>
        </p:spPr>
        <p:txBody>
          <a:bodyPr>
            <a:normAutofit/>
          </a:bodyPr>
          <a:lstStyle/>
          <a:p>
            <a:r>
              <a:rPr lang="en-US" sz="3000" dirty="0"/>
              <a:t>Per person per month (PPPM) expenditures during the transition to ESRD, by dataset, 2011</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00" y="2711959"/>
            <a:ext cx="5916483" cy="3314021"/>
          </a:xfrm>
          <a:prstGeom prst="rect">
            <a:avLst/>
          </a:prstGeom>
        </p:spPr>
      </p:pic>
      <p:sp>
        <p:nvSpPr>
          <p:cNvPr id="5" name="Text Box 20"/>
          <p:cNvSpPr txBox="1">
            <a:spLocks noChangeArrowheads="1"/>
          </p:cNvSpPr>
          <p:nvPr/>
        </p:nvSpPr>
        <p:spPr bwMode="auto">
          <a:xfrm>
            <a:off x="2286000" y="6100052"/>
            <a:ext cx="5895976" cy="435437"/>
          </a:xfrm>
          <a:prstGeom prst="rect">
            <a:avLst/>
          </a:prstGeom>
          <a:noFill/>
          <a:ln w="28575">
            <a:noFill/>
            <a:miter lim="800000"/>
            <a:headEnd/>
            <a:tailEnd/>
          </a:ln>
        </p:spPr>
        <p:txBody>
          <a:bodyPr lIns="0" rIns="0" anchor="b"/>
          <a:lstStyle/>
          <a:p>
            <a:pPr>
              <a:spcBef>
                <a:spcPct val="20000"/>
              </a:spcBef>
            </a:pPr>
            <a:r>
              <a:rPr lang="en-US" sz="1400" dirty="0"/>
              <a:t>Incident Medicare (age 67 &amp; older) &amp; Truven Health MarketScan (younger than 65) ESRD patients, initiating in 2008.</a:t>
            </a:r>
          </a:p>
        </p:txBody>
      </p:sp>
      <p:sp>
        <p:nvSpPr>
          <p:cNvPr id="6" name="Rectangle 2"/>
          <p:cNvSpPr>
            <a:spLocks noChangeArrowheads="1"/>
          </p:cNvSpPr>
          <p:nvPr/>
        </p:nvSpPr>
        <p:spPr bwMode="auto">
          <a:xfrm>
            <a:off x="7535519" y="6539299"/>
            <a:ext cx="150669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7D6B5D"/>
              </a:buClr>
              <a:buChar char="•"/>
              <a:defRPr sz="2000">
                <a:solidFill>
                  <a:srgbClr val="7D6B5D"/>
                </a:solidFill>
                <a:latin typeface="Arial" pitchFamily="34" charset="0"/>
                <a:ea typeface="MS PGothic" pitchFamily="34" charset="-128"/>
              </a:defRPr>
            </a:lvl1pPr>
            <a:lvl2pPr marL="742950" indent="-285750">
              <a:spcBef>
                <a:spcPct val="20000"/>
              </a:spcBef>
              <a:buClr>
                <a:srgbClr val="7D6B5D"/>
              </a:buClr>
              <a:buChar char="–"/>
              <a:defRPr sz="2000">
                <a:solidFill>
                  <a:srgbClr val="7D6B5D"/>
                </a:solidFill>
                <a:latin typeface="Arial" pitchFamily="34" charset="0"/>
                <a:ea typeface="MS PGothic" pitchFamily="34" charset="-128"/>
              </a:defRPr>
            </a:lvl2pPr>
            <a:lvl3pPr marL="1143000" indent="-228600">
              <a:spcBef>
                <a:spcPct val="20000"/>
              </a:spcBef>
              <a:buClr>
                <a:srgbClr val="7D6B5D"/>
              </a:buClr>
              <a:buChar char="•"/>
              <a:defRPr sz="2000">
                <a:solidFill>
                  <a:srgbClr val="7D6B5D"/>
                </a:solidFill>
                <a:latin typeface="Arial" pitchFamily="34" charset="0"/>
                <a:ea typeface="MS PGothic" pitchFamily="34" charset="-128"/>
              </a:defRPr>
            </a:lvl3pPr>
            <a:lvl4pPr marL="1600200" indent="-228600">
              <a:spcBef>
                <a:spcPct val="20000"/>
              </a:spcBef>
              <a:buClr>
                <a:srgbClr val="7D6B5D"/>
              </a:buClr>
              <a:buChar char="–"/>
              <a:defRPr sz="2000">
                <a:solidFill>
                  <a:srgbClr val="7D6B5D"/>
                </a:solidFill>
                <a:latin typeface="Arial" pitchFamily="34" charset="0"/>
                <a:ea typeface="MS PGothic" pitchFamily="34" charset="-128"/>
              </a:defRPr>
            </a:lvl4pPr>
            <a:lvl5pPr marL="2057400" indent="-228600">
              <a:spcBef>
                <a:spcPct val="20000"/>
              </a:spcBef>
              <a:buClr>
                <a:srgbClr val="7D6B5D"/>
              </a:buClr>
              <a:buChar char="»"/>
              <a:defRPr sz="2000">
                <a:solidFill>
                  <a:srgbClr val="7D6B5D"/>
                </a:solidFill>
                <a:latin typeface="Arial" pitchFamily="34" charset="0"/>
                <a:ea typeface="MS PGothic" pitchFamily="34" charset="-128"/>
              </a:defRPr>
            </a:lvl5pPr>
            <a:lvl6pPr marL="2514600" indent="-228600" eaLnBrk="0" fontAlgn="base" hangingPunct="0">
              <a:spcBef>
                <a:spcPct val="20000"/>
              </a:spcBef>
              <a:spcAft>
                <a:spcPct val="0"/>
              </a:spcAft>
              <a:buClr>
                <a:srgbClr val="7D6B5D"/>
              </a:buClr>
              <a:buChar char="»"/>
              <a:defRPr sz="2000">
                <a:solidFill>
                  <a:srgbClr val="7D6B5D"/>
                </a:solidFill>
                <a:latin typeface="Arial" pitchFamily="34" charset="0"/>
                <a:ea typeface="MS PGothic" pitchFamily="34" charset="-128"/>
              </a:defRPr>
            </a:lvl6pPr>
            <a:lvl7pPr marL="2971800" indent="-228600" eaLnBrk="0" fontAlgn="base" hangingPunct="0">
              <a:spcBef>
                <a:spcPct val="20000"/>
              </a:spcBef>
              <a:spcAft>
                <a:spcPct val="0"/>
              </a:spcAft>
              <a:buClr>
                <a:srgbClr val="7D6B5D"/>
              </a:buClr>
              <a:buChar char="»"/>
              <a:defRPr sz="2000">
                <a:solidFill>
                  <a:srgbClr val="7D6B5D"/>
                </a:solidFill>
                <a:latin typeface="Arial" pitchFamily="34" charset="0"/>
                <a:ea typeface="MS PGothic" pitchFamily="34" charset="-128"/>
              </a:defRPr>
            </a:lvl7pPr>
            <a:lvl8pPr marL="3429000" indent="-228600" eaLnBrk="0" fontAlgn="base" hangingPunct="0">
              <a:spcBef>
                <a:spcPct val="20000"/>
              </a:spcBef>
              <a:spcAft>
                <a:spcPct val="0"/>
              </a:spcAft>
              <a:buClr>
                <a:srgbClr val="7D6B5D"/>
              </a:buClr>
              <a:buChar char="»"/>
              <a:defRPr sz="2000">
                <a:solidFill>
                  <a:srgbClr val="7D6B5D"/>
                </a:solidFill>
                <a:latin typeface="Arial" pitchFamily="34" charset="0"/>
                <a:ea typeface="MS PGothic" pitchFamily="34" charset="-128"/>
              </a:defRPr>
            </a:lvl8pPr>
            <a:lvl9pPr marL="3886200" indent="-228600" eaLnBrk="0" fontAlgn="base" hangingPunct="0">
              <a:spcBef>
                <a:spcPct val="20000"/>
              </a:spcBef>
              <a:spcAft>
                <a:spcPct val="0"/>
              </a:spcAft>
              <a:buClr>
                <a:srgbClr val="7D6B5D"/>
              </a:buClr>
              <a:buChar char="»"/>
              <a:defRPr sz="2000">
                <a:solidFill>
                  <a:srgbClr val="7D6B5D"/>
                </a:solidFill>
                <a:latin typeface="Arial" pitchFamily="34" charset="0"/>
                <a:ea typeface="MS PGothic" pitchFamily="34" charset="-128"/>
              </a:defRPr>
            </a:lvl9pPr>
          </a:lstStyle>
          <a:p>
            <a:pPr eaLnBrk="1" hangingPunct="1">
              <a:spcBef>
                <a:spcPct val="0"/>
              </a:spcBef>
              <a:buClrTx/>
              <a:buFontTx/>
              <a:buNone/>
            </a:pPr>
            <a:r>
              <a:rPr lang="en-US" altLang="en-US" sz="1200" dirty="0">
                <a:solidFill>
                  <a:schemeClr val="tx1"/>
                </a:solidFill>
              </a:rPr>
              <a:t>USRDS ADR, 2013</a:t>
            </a:r>
          </a:p>
        </p:txBody>
      </p:sp>
      <p:sp>
        <p:nvSpPr>
          <p:cNvPr id="7" name="Text Box 8"/>
          <p:cNvSpPr txBox="1">
            <a:spLocks noChangeArrowheads="1"/>
          </p:cNvSpPr>
          <p:nvPr/>
        </p:nvSpPr>
        <p:spPr bwMode="auto">
          <a:xfrm>
            <a:off x="1524000" y="1967037"/>
            <a:ext cx="64770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rgbClr val="004170"/>
                </a:solidFill>
                <a:latin typeface="Franklin Gothic Medium" pitchFamily="34" charset="0"/>
              </a:defRPr>
            </a:lvl1pPr>
            <a:lvl2pPr marL="742950" indent="-285750" eaLnBrk="0" hangingPunct="0">
              <a:spcBef>
                <a:spcPct val="20000"/>
              </a:spcBef>
              <a:buChar char="–"/>
              <a:defRPr sz="2800">
                <a:solidFill>
                  <a:srgbClr val="004170"/>
                </a:solidFill>
                <a:latin typeface="Franklin Gothic Medium" pitchFamily="34" charset="0"/>
              </a:defRPr>
            </a:lvl2pPr>
            <a:lvl3pPr marL="1143000" indent="-228600" eaLnBrk="0" hangingPunct="0">
              <a:spcBef>
                <a:spcPct val="20000"/>
              </a:spcBef>
              <a:buChar char="•"/>
              <a:defRPr sz="2400">
                <a:solidFill>
                  <a:srgbClr val="004170"/>
                </a:solidFill>
                <a:latin typeface="Franklin Gothic Medium" pitchFamily="34" charset="0"/>
              </a:defRPr>
            </a:lvl3pPr>
            <a:lvl4pPr marL="1600200" indent="-228600" eaLnBrk="0" hangingPunct="0">
              <a:spcBef>
                <a:spcPct val="20000"/>
              </a:spcBef>
              <a:buChar char="–"/>
              <a:defRPr sz="2000">
                <a:solidFill>
                  <a:srgbClr val="004170"/>
                </a:solidFill>
                <a:latin typeface="Franklin Gothic Medium" pitchFamily="34" charset="0"/>
              </a:defRPr>
            </a:lvl4pPr>
            <a:lvl5pPr marL="2057400" indent="-228600" eaLnBrk="0" hangingPunct="0">
              <a:spcBef>
                <a:spcPct val="20000"/>
              </a:spcBef>
              <a:buChar char="»"/>
              <a:defRPr sz="2000">
                <a:solidFill>
                  <a:srgbClr val="004170"/>
                </a:solidFill>
                <a:latin typeface="Franklin Gothic Medium" pitchFamily="34" charset="0"/>
              </a:defRPr>
            </a:lvl5pPr>
            <a:lvl6pPr marL="2514600" indent="-228600" eaLnBrk="0" fontAlgn="base" hangingPunct="0">
              <a:spcBef>
                <a:spcPct val="20000"/>
              </a:spcBef>
              <a:spcAft>
                <a:spcPct val="0"/>
              </a:spcAft>
              <a:buChar char="»"/>
              <a:defRPr sz="2000">
                <a:solidFill>
                  <a:srgbClr val="004170"/>
                </a:solidFill>
                <a:latin typeface="Franklin Gothic Medium" pitchFamily="34" charset="0"/>
              </a:defRPr>
            </a:lvl6pPr>
            <a:lvl7pPr marL="2971800" indent="-228600" eaLnBrk="0" fontAlgn="base" hangingPunct="0">
              <a:spcBef>
                <a:spcPct val="20000"/>
              </a:spcBef>
              <a:spcAft>
                <a:spcPct val="0"/>
              </a:spcAft>
              <a:buChar char="»"/>
              <a:defRPr sz="2000">
                <a:solidFill>
                  <a:srgbClr val="004170"/>
                </a:solidFill>
                <a:latin typeface="Franklin Gothic Medium" pitchFamily="34" charset="0"/>
              </a:defRPr>
            </a:lvl7pPr>
            <a:lvl8pPr marL="3429000" indent="-228600" eaLnBrk="0" fontAlgn="base" hangingPunct="0">
              <a:spcBef>
                <a:spcPct val="20000"/>
              </a:spcBef>
              <a:spcAft>
                <a:spcPct val="0"/>
              </a:spcAft>
              <a:buChar char="»"/>
              <a:defRPr sz="2000">
                <a:solidFill>
                  <a:srgbClr val="004170"/>
                </a:solidFill>
                <a:latin typeface="Franklin Gothic Medium" pitchFamily="34" charset="0"/>
              </a:defRPr>
            </a:lvl8pPr>
            <a:lvl9pPr marL="3886200" indent="-228600" eaLnBrk="0" fontAlgn="base" hangingPunct="0">
              <a:spcBef>
                <a:spcPct val="20000"/>
              </a:spcBef>
              <a:spcAft>
                <a:spcPct val="0"/>
              </a:spcAft>
              <a:buChar char="»"/>
              <a:defRPr sz="2000">
                <a:solidFill>
                  <a:srgbClr val="004170"/>
                </a:solidFill>
                <a:latin typeface="Franklin Gothic Medium" pitchFamily="34" charset="0"/>
              </a:defRPr>
            </a:lvl9pPr>
          </a:lstStyle>
          <a:p>
            <a:pPr eaLnBrk="1" hangingPunct="1">
              <a:spcBef>
                <a:spcPct val="50000"/>
              </a:spcBef>
              <a:buFontTx/>
              <a:buNone/>
            </a:pPr>
            <a:r>
              <a:rPr lang="en-US" altLang="en-US" sz="2000" b="1" dirty="0">
                <a:solidFill>
                  <a:schemeClr val="tx1"/>
                </a:solidFill>
                <a:latin typeface="+mn-lt"/>
                <a:ea typeface="+mj-ea"/>
                <a:cs typeface="+mj-cs"/>
              </a:rPr>
              <a:t>Preventing progression of CKD will help hold down costs as the treatment of kidney failure is expensive. </a:t>
            </a:r>
          </a:p>
        </p:txBody>
      </p:sp>
    </p:spTree>
    <p:extLst>
      <p:ext uri="{BB962C8B-B14F-4D97-AF65-F5344CB8AC3E}">
        <p14:creationId xmlns:p14="http://schemas.microsoft.com/office/powerpoint/2010/main" val="13965858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3234" y="685800"/>
            <a:ext cx="3209196" cy="1752599"/>
          </a:xfrm>
        </p:spPr>
        <p:txBody>
          <a:bodyPr vert="horz" lIns="91440" tIns="45720" rIns="91440" bIns="45720" rtlCol="0" anchor="ctr">
            <a:normAutofit/>
          </a:bodyPr>
          <a:lstStyle/>
          <a:p>
            <a:r>
              <a:rPr lang="en-US"/>
              <a:t>Gaps in CKD Diagnosis</a:t>
            </a:r>
          </a:p>
        </p:txBody>
      </p:sp>
      <p:sp>
        <p:nvSpPr>
          <p:cNvPr id="5" name="Text Box 4"/>
          <p:cNvSpPr txBox="1"/>
          <p:nvPr/>
        </p:nvSpPr>
        <p:spPr>
          <a:xfrm>
            <a:off x="1113232" y="2666999"/>
            <a:ext cx="3209197" cy="3124201"/>
          </a:xfrm>
          <a:prstGeom prst="rect">
            <a:avLst/>
          </a:prstGeom>
        </p:spPr>
        <p:txBody>
          <a:bodyPr rot="0" spcFirstLastPara="0" vert="horz" lIns="91440" tIns="45720" rIns="91440" bIns="45720" numCol="1" spcCol="0" rtlCol="0" fromWordArt="0" anchor="ctr" anchorCtr="0" forceAA="0" compatLnSpc="1">
            <a:prstTxWarp prst="textNoShape">
              <a:avLst/>
            </a:prstTxWarp>
            <a:normAutofit/>
          </a:bodyPr>
          <a:lstStyle/>
          <a:p>
            <a:pPr marL="0" marR="0">
              <a:spcBef>
                <a:spcPct val="20000"/>
              </a:spcBef>
              <a:spcAft>
                <a:spcPts val="600"/>
              </a:spcAft>
              <a:buClr>
                <a:schemeClr val="accent1">
                  <a:lumMod val="75000"/>
                </a:schemeClr>
              </a:buClr>
              <a:buSzPct val="145000"/>
              <a:buFont typeface="Arial"/>
              <a:buChar char="•"/>
            </a:pPr>
            <a:r>
              <a:rPr lang="en-US"/>
              <a:t>Szczech, Lynda A, et al. "Primary Care Detection of Chronic Kidney Disease in Adults with Type-2 Diabetes: The ADD-CKD Study (Awareness, Detection and Drug Therapy in Type-2 Diabetes and Chronic Kidney Disease)." </a:t>
            </a:r>
            <a:r>
              <a:rPr lang="en-US" i="1"/>
              <a:t>PLOS One - In press</a:t>
            </a:r>
            <a:r>
              <a:rPr lang="en-US"/>
              <a:t> (2014).</a:t>
            </a:r>
          </a:p>
        </p:txBody>
      </p:sp>
      <p:graphicFrame>
        <p:nvGraphicFramePr>
          <p:cNvPr id="6" name="Chart 5"/>
          <p:cNvGraphicFramePr/>
          <p:nvPr/>
        </p:nvGraphicFramePr>
        <p:xfrm>
          <a:off x="4825805" y="1011765"/>
          <a:ext cx="3558115" cy="454670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9358036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8208" y="2468880"/>
            <a:ext cx="7827264" cy="1371600"/>
          </a:xfrm>
        </p:spPr>
        <p:txBody>
          <a:bodyPr/>
          <a:lstStyle/>
          <a:p>
            <a:pPr algn="ctr"/>
            <a:r>
              <a:rPr lang="en-US" dirty="0"/>
              <a:t>CKD Screening and Evaluation</a:t>
            </a:r>
          </a:p>
        </p:txBody>
      </p:sp>
    </p:spTree>
    <p:extLst>
      <p:ext uri="{BB962C8B-B14F-4D97-AF65-F5344CB8AC3E}">
        <p14:creationId xmlns:p14="http://schemas.microsoft.com/office/powerpoint/2010/main" val="1055893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4775" y="41171"/>
            <a:ext cx="7704667" cy="1981200"/>
          </a:xfrm>
        </p:spPr>
        <p:txBody>
          <a:bodyPr/>
          <a:lstStyle/>
          <a:p>
            <a:r>
              <a:rPr lang="en-US" dirty="0"/>
              <a:t>Criteria for CKD</a:t>
            </a:r>
          </a:p>
        </p:txBody>
      </p:sp>
      <p:sp>
        <p:nvSpPr>
          <p:cNvPr id="3" name="Content Placeholder 2"/>
          <p:cNvSpPr>
            <a:spLocks noGrp="1"/>
          </p:cNvSpPr>
          <p:nvPr>
            <p:ph idx="1"/>
          </p:nvPr>
        </p:nvSpPr>
        <p:spPr>
          <a:xfrm>
            <a:off x="658368" y="1332688"/>
            <a:ext cx="7827264" cy="3754877"/>
          </a:xfrm>
        </p:spPr>
        <p:txBody>
          <a:bodyPr>
            <a:normAutofit/>
          </a:bodyPr>
          <a:lstStyle/>
          <a:p>
            <a:r>
              <a:rPr lang="en-US" sz="2600" dirty="0"/>
              <a:t>Abnormalities of kidney structure or function, present for &gt;3 months, with implications for health</a:t>
            </a:r>
          </a:p>
          <a:p>
            <a:r>
              <a:rPr lang="en-US" sz="2600" dirty="0"/>
              <a:t>Either of the following must be present for &gt;3 months:</a:t>
            </a:r>
          </a:p>
          <a:p>
            <a:pPr lvl="1"/>
            <a:r>
              <a:rPr lang="en-US" sz="2600" dirty="0"/>
              <a:t>ACR &gt;30 mg/g</a:t>
            </a:r>
          </a:p>
          <a:p>
            <a:pPr lvl="1"/>
            <a:r>
              <a:rPr lang="en-US" sz="2600" dirty="0"/>
              <a:t>Markers of kidney damage (one or more*)</a:t>
            </a:r>
          </a:p>
          <a:p>
            <a:pPr lvl="1"/>
            <a:r>
              <a:rPr lang="en-US" sz="2600" dirty="0"/>
              <a:t>GFR &lt;60 mL/min/1.73 m</a:t>
            </a:r>
            <a:r>
              <a:rPr lang="en-US" sz="2600" baseline="30000" dirty="0"/>
              <a:t>2</a:t>
            </a:r>
          </a:p>
        </p:txBody>
      </p:sp>
      <p:sp>
        <p:nvSpPr>
          <p:cNvPr id="4" name="Text Box 45"/>
          <p:cNvSpPr txBox="1">
            <a:spLocks noChangeArrowheads="1"/>
          </p:cNvSpPr>
          <p:nvPr/>
        </p:nvSpPr>
        <p:spPr bwMode="auto">
          <a:xfrm>
            <a:off x="1031132" y="5087565"/>
            <a:ext cx="7655668"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000">
                <a:solidFill>
                  <a:schemeClr val="tx1"/>
                </a:solidFill>
                <a:latin typeface="Arial" charset="0"/>
                <a:ea typeface="ＭＳ Ｐゴシック" pitchFamily="34" charset="-128"/>
              </a:defRPr>
            </a:lvl1pPr>
            <a:lvl2pPr marL="742950" indent="-285750" eaLnBrk="0" hangingPunct="0">
              <a:defRPr sz="4000">
                <a:solidFill>
                  <a:schemeClr val="tx1"/>
                </a:solidFill>
                <a:latin typeface="Arial" charset="0"/>
                <a:ea typeface="ＭＳ Ｐゴシック" pitchFamily="34" charset="-128"/>
              </a:defRPr>
            </a:lvl2pPr>
            <a:lvl3pPr marL="1143000" indent="-228600" eaLnBrk="0" hangingPunct="0">
              <a:defRPr sz="4000">
                <a:solidFill>
                  <a:schemeClr val="tx1"/>
                </a:solidFill>
                <a:latin typeface="Arial" charset="0"/>
                <a:ea typeface="ＭＳ Ｐゴシック" pitchFamily="34" charset="-128"/>
              </a:defRPr>
            </a:lvl3pPr>
            <a:lvl4pPr marL="1600200" indent="-228600" eaLnBrk="0" hangingPunct="0">
              <a:defRPr sz="4000">
                <a:solidFill>
                  <a:schemeClr val="tx1"/>
                </a:solidFill>
                <a:latin typeface="Arial" charset="0"/>
                <a:ea typeface="ＭＳ Ｐゴシック" pitchFamily="34" charset="-128"/>
              </a:defRPr>
            </a:lvl4pPr>
            <a:lvl5pPr marL="2057400" indent="-228600" eaLnBrk="0" hangingPunct="0">
              <a:defRPr sz="4000">
                <a:solidFill>
                  <a:schemeClr val="tx1"/>
                </a:solidFill>
                <a:latin typeface="Arial" charset="0"/>
                <a:ea typeface="ＭＳ Ｐゴシック" pitchFamily="34" charset="-128"/>
              </a:defRPr>
            </a:lvl5pPr>
            <a:lvl6pPr marL="2514600" indent="-228600" algn="ctr" eaLnBrk="0" fontAlgn="base" hangingPunct="0">
              <a:spcBef>
                <a:spcPct val="0"/>
              </a:spcBef>
              <a:spcAft>
                <a:spcPct val="0"/>
              </a:spcAft>
              <a:defRPr sz="4000">
                <a:solidFill>
                  <a:schemeClr val="tx1"/>
                </a:solidFill>
                <a:latin typeface="Arial" charset="0"/>
                <a:ea typeface="ＭＳ Ｐゴシック" pitchFamily="34" charset="-128"/>
              </a:defRPr>
            </a:lvl6pPr>
            <a:lvl7pPr marL="2971800" indent="-228600" algn="ctr" eaLnBrk="0" fontAlgn="base" hangingPunct="0">
              <a:spcBef>
                <a:spcPct val="0"/>
              </a:spcBef>
              <a:spcAft>
                <a:spcPct val="0"/>
              </a:spcAft>
              <a:defRPr sz="4000">
                <a:solidFill>
                  <a:schemeClr val="tx1"/>
                </a:solidFill>
                <a:latin typeface="Arial" charset="0"/>
                <a:ea typeface="ＭＳ Ｐゴシック" pitchFamily="34" charset="-128"/>
              </a:defRPr>
            </a:lvl7pPr>
            <a:lvl8pPr marL="3429000" indent="-228600" algn="ctr" eaLnBrk="0" fontAlgn="base" hangingPunct="0">
              <a:spcBef>
                <a:spcPct val="0"/>
              </a:spcBef>
              <a:spcAft>
                <a:spcPct val="0"/>
              </a:spcAft>
              <a:defRPr sz="4000">
                <a:solidFill>
                  <a:schemeClr val="tx1"/>
                </a:solidFill>
                <a:latin typeface="Arial" charset="0"/>
                <a:ea typeface="ＭＳ Ｐゴシック" pitchFamily="34" charset="-128"/>
              </a:defRPr>
            </a:lvl8pPr>
            <a:lvl9pPr marL="3886200" indent="-228600" algn="ctr" eaLnBrk="0" fontAlgn="base" hangingPunct="0">
              <a:spcBef>
                <a:spcPct val="0"/>
              </a:spcBef>
              <a:spcAft>
                <a:spcPct val="0"/>
              </a:spcAft>
              <a:defRPr sz="4000">
                <a:solidFill>
                  <a:schemeClr val="tx1"/>
                </a:solidFill>
                <a:latin typeface="Arial" charset="0"/>
                <a:ea typeface="ＭＳ Ｐゴシック" pitchFamily="34" charset="-128"/>
              </a:defRPr>
            </a:lvl9pPr>
          </a:lstStyle>
          <a:p>
            <a:r>
              <a:rPr lang="en-US" sz="1400" dirty="0"/>
              <a:t>*Markers of kidney damage can include </a:t>
            </a:r>
            <a:r>
              <a:rPr lang="en-US" sz="1400" dirty="0" err="1"/>
              <a:t>nephrotic</a:t>
            </a:r>
            <a:r>
              <a:rPr lang="en-US" sz="1400" dirty="0"/>
              <a:t> syndrome, nephritic syndrome, tubular syndromes, urinary tract symptoms, asymptomatic urinalysis abnormalities, asymptomatic radiologic abnormalities, hypertension due to kidney disease.</a:t>
            </a:r>
            <a:r>
              <a:rPr lang="en-US" sz="1400" dirty="0">
                <a:solidFill>
                  <a:srgbClr val="FFFFFF"/>
                </a:solidFill>
              </a:rPr>
              <a:t>m²</a:t>
            </a:r>
          </a:p>
        </p:txBody>
      </p:sp>
    </p:spTree>
    <p:extLst>
      <p:ext uri="{BB962C8B-B14F-4D97-AF65-F5344CB8AC3E}">
        <p14:creationId xmlns:p14="http://schemas.microsoft.com/office/powerpoint/2010/main" val="36959748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8640" y="405318"/>
            <a:ext cx="7827264" cy="509082"/>
          </a:xfrm>
        </p:spPr>
        <p:txBody>
          <a:bodyPr>
            <a:noAutofit/>
          </a:bodyPr>
          <a:lstStyle/>
          <a:p>
            <a:r>
              <a:rPr lang="en-US" sz="3600" dirty="0"/>
              <a:t>Screening Tools: </a:t>
            </a:r>
            <a:r>
              <a:rPr lang="en-US" sz="3600" dirty="0" err="1"/>
              <a:t>eGFR</a:t>
            </a:r>
            <a:endParaRPr lang="en-US" sz="3600" dirty="0"/>
          </a:p>
        </p:txBody>
      </p:sp>
      <p:sp>
        <p:nvSpPr>
          <p:cNvPr id="3" name="Content Placeholder 2"/>
          <p:cNvSpPr>
            <a:spLocks noGrp="1"/>
          </p:cNvSpPr>
          <p:nvPr>
            <p:ph idx="1"/>
          </p:nvPr>
        </p:nvSpPr>
        <p:spPr>
          <a:xfrm>
            <a:off x="685800" y="1066800"/>
            <a:ext cx="7772400" cy="3962400"/>
          </a:xfrm>
        </p:spPr>
        <p:txBody>
          <a:bodyPr>
            <a:noAutofit/>
          </a:bodyPr>
          <a:lstStyle/>
          <a:p>
            <a:r>
              <a:rPr lang="en-US" sz="2400" dirty="0"/>
              <a:t>Considered the best overall index of kidney function. </a:t>
            </a:r>
          </a:p>
          <a:p>
            <a:r>
              <a:rPr lang="en-US" sz="2400" dirty="0"/>
              <a:t>Normal GFR varies according to age, sex, and body size, and declines with age. </a:t>
            </a:r>
          </a:p>
          <a:p>
            <a:r>
              <a:rPr lang="en-US" sz="2400" dirty="0"/>
              <a:t>The NKF recommends using MDRD and </a:t>
            </a:r>
            <a:r>
              <a:rPr lang="en-US" sz="2400" dirty="0" err="1"/>
              <a:t>Cockroft</a:t>
            </a:r>
            <a:r>
              <a:rPr lang="en-US" sz="2400" dirty="0"/>
              <a:t> Gault.</a:t>
            </a:r>
          </a:p>
          <a:p>
            <a:r>
              <a:rPr lang="en-US" altLang="en-US" sz="2400" dirty="0"/>
              <a:t>GFR calculators are available online at </a:t>
            </a:r>
            <a:r>
              <a:rPr lang="en-US" altLang="en-US" sz="2400" dirty="0">
                <a:hlinkClick r:id="rId3"/>
              </a:rPr>
              <a:t>www.kidney.org/GFR</a:t>
            </a:r>
            <a:r>
              <a:rPr lang="en-US" altLang="en-US" sz="2400" dirty="0"/>
              <a:t>.</a:t>
            </a:r>
          </a:p>
        </p:txBody>
      </p:sp>
      <p:sp>
        <p:nvSpPr>
          <p:cNvPr id="5" name="Rectangle 4"/>
          <p:cNvSpPr/>
          <p:nvPr/>
        </p:nvSpPr>
        <p:spPr>
          <a:xfrm>
            <a:off x="1828800" y="6248400"/>
            <a:ext cx="7315201" cy="430887"/>
          </a:xfrm>
          <a:prstGeom prst="rect">
            <a:avLst/>
          </a:prstGeom>
        </p:spPr>
        <p:txBody>
          <a:bodyPr wrap="square">
            <a:spAutoFit/>
          </a:bodyPr>
          <a:lstStyle/>
          <a:p>
            <a:r>
              <a:rPr lang="en-US" sz="1100" dirty="0"/>
              <a:t>Summary of the MDRD Study and CKD-EPI Estimating Equations: </a:t>
            </a:r>
            <a:endParaRPr lang="en-US" sz="1100" dirty="0">
              <a:hlinkClick r:id="" action="ppaction://noaction"/>
            </a:endParaRPr>
          </a:p>
          <a:p>
            <a:r>
              <a:rPr lang="en-US" sz="1100" dirty="0">
                <a:hlinkClick r:id="" action="ppaction://noaction"/>
              </a:rPr>
              <a:t>https</a:t>
            </a:r>
            <a:r>
              <a:rPr lang="en-US" sz="1100" dirty="0">
                <a:hlinkClick r:id="rId4"/>
              </a:rPr>
              <a:t>://www.kidney.org/sites/default/files/docs/mdrd-study-and-ckd-epi-gfr-estimating-equations-summary-ta.pdf</a:t>
            </a:r>
            <a:endParaRPr lang="en-US" sz="1100" dirty="0"/>
          </a:p>
        </p:txBody>
      </p:sp>
    </p:spTree>
    <p:extLst>
      <p:ext uri="{BB962C8B-B14F-4D97-AF65-F5344CB8AC3E}">
        <p14:creationId xmlns:p14="http://schemas.microsoft.com/office/powerpoint/2010/main" val="2540718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ext Box 2"/>
          <p:cNvSpPr txBox="1">
            <a:spLocks noChangeArrowheads="1"/>
          </p:cNvSpPr>
          <p:nvPr/>
        </p:nvSpPr>
        <p:spPr bwMode="auto">
          <a:xfrm>
            <a:off x="346674" y="561784"/>
            <a:ext cx="8492526"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000">
                <a:solidFill>
                  <a:schemeClr val="tx1"/>
                </a:solidFill>
                <a:latin typeface="Arial" charset="0"/>
                <a:ea typeface="ＭＳ Ｐゴシック" pitchFamily="34" charset="-128"/>
              </a:defRPr>
            </a:lvl1pPr>
            <a:lvl2pPr marL="742950" indent="-285750" eaLnBrk="0" hangingPunct="0">
              <a:defRPr sz="4000">
                <a:solidFill>
                  <a:schemeClr val="tx1"/>
                </a:solidFill>
                <a:latin typeface="Arial" charset="0"/>
                <a:ea typeface="ＭＳ Ｐゴシック" pitchFamily="34" charset="-128"/>
              </a:defRPr>
            </a:lvl2pPr>
            <a:lvl3pPr marL="1143000" indent="-228600" eaLnBrk="0" hangingPunct="0">
              <a:defRPr sz="4000">
                <a:solidFill>
                  <a:schemeClr val="tx1"/>
                </a:solidFill>
                <a:latin typeface="Arial" charset="0"/>
                <a:ea typeface="ＭＳ Ｐゴシック" pitchFamily="34" charset="-128"/>
              </a:defRPr>
            </a:lvl3pPr>
            <a:lvl4pPr marL="1600200" indent="-228600" eaLnBrk="0" hangingPunct="0">
              <a:defRPr sz="4000">
                <a:solidFill>
                  <a:schemeClr val="tx1"/>
                </a:solidFill>
                <a:latin typeface="Arial" charset="0"/>
                <a:ea typeface="ＭＳ Ｐゴシック" pitchFamily="34" charset="-128"/>
              </a:defRPr>
            </a:lvl4pPr>
            <a:lvl5pPr marL="2057400" indent="-228600" eaLnBrk="0" hangingPunct="0">
              <a:defRPr sz="4000">
                <a:solidFill>
                  <a:schemeClr val="tx1"/>
                </a:solidFill>
                <a:latin typeface="Arial" charset="0"/>
                <a:ea typeface="ＭＳ Ｐゴシック" pitchFamily="34" charset="-128"/>
              </a:defRPr>
            </a:lvl5pPr>
            <a:lvl6pPr marL="2514600" indent="-228600" algn="ctr" eaLnBrk="0" fontAlgn="base" hangingPunct="0">
              <a:spcBef>
                <a:spcPct val="0"/>
              </a:spcBef>
              <a:spcAft>
                <a:spcPct val="0"/>
              </a:spcAft>
              <a:defRPr sz="4000">
                <a:solidFill>
                  <a:schemeClr val="tx1"/>
                </a:solidFill>
                <a:latin typeface="Arial" charset="0"/>
                <a:ea typeface="ＭＳ Ｐゴシック" pitchFamily="34" charset="-128"/>
              </a:defRPr>
            </a:lvl6pPr>
            <a:lvl7pPr marL="2971800" indent="-228600" algn="ctr" eaLnBrk="0" fontAlgn="base" hangingPunct="0">
              <a:spcBef>
                <a:spcPct val="0"/>
              </a:spcBef>
              <a:spcAft>
                <a:spcPct val="0"/>
              </a:spcAft>
              <a:defRPr sz="4000">
                <a:solidFill>
                  <a:schemeClr val="tx1"/>
                </a:solidFill>
                <a:latin typeface="Arial" charset="0"/>
                <a:ea typeface="ＭＳ Ｐゴシック" pitchFamily="34" charset="-128"/>
              </a:defRPr>
            </a:lvl7pPr>
            <a:lvl8pPr marL="3429000" indent="-228600" algn="ctr" eaLnBrk="0" fontAlgn="base" hangingPunct="0">
              <a:spcBef>
                <a:spcPct val="0"/>
              </a:spcBef>
              <a:spcAft>
                <a:spcPct val="0"/>
              </a:spcAft>
              <a:defRPr sz="4000">
                <a:solidFill>
                  <a:schemeClr val="tx1"/>
                </a:solidFill>
                <a:latin typeface="Arial" charset="0"/>
                <a:ea typeface="ＭＳ Ｐゴシック" pitchFamily="34" charset="-128"/>
              </a:defRPr>
            </a:lvl8pPr>
            <a:lvl9pPr marL="3886200" indent="-228600" algn="ctr" eaLnBrk="0" fontAlgn="base" hangingPunct="0">
              <a:spcBef>
                <a:spcPct val="0"/>
              </a:spcBef>
              <a:spcAft>
                <a:spcPct val="0"/>
              </a:spcAft>
              <a:defRPr sz="4000">
                <a:solidFill>
                  <a:schemeClr val="tx1"/>
                </a:solidFill>
                <a:latin typeface="Arial" charset="0"/>
                <a:ea typeface="ＭＳ Ｐゴシック" pitchFamily="34" charset="-128"/>
              </a:defRPr>
            </a:lvl9pPr>
          </a:lstStyle>
          <a:p>
            <a:pPr eaLnBrk="1" fontAlgn="base" hangingPunct="1">
              <a:spcBef>
                <a:spcPct val="0"/>
              </a:spcBef>
              <a:spcAft>
                <a:spcPct val="0"/>
              </a:spcAft>
            </a:pPr>
            <a:r>
              <a:rPr lang="en-US" sz="2200" dirty="0">
                <a:latin typeface="+mj-lt"/>
                <a:ea typeface="+mj-ea"/>
                <a:cs typeface="+mj-cs"/>
              </a:rPr>
              <a:t>Old Classification of CKD as Defined by Kidney Disease Outcomes Quality Initiative (KDOQI) Modified and Endorsed by KDIGO</a:t>
            </a:r>
          </a:p>
        </p:txBody>
      </p:sp>
      <p:sp>
        <p:nvSpPr>
          <p:cNvPr id="41001" name="Text Box 45"/>
          <p:cNvSpPr txBox="1">
            <a:spLocks noChangeArrowheads="1"/>
          </p:cNvSpPr>
          <p:nvPr/>
        </p:nvSpPr>
        <p:spPr bwMode="auto">
          <a:xfrm>
            <a:off x="3243263" y="5973762"/>
            <a:ext cx="288412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000">
                <a:solidFill>
                  <a:schemeClr val="tx1"/>
                </a:solidFill>
                <a:latin typeface="Arial" charset="0"/>
                <a:ea typeface="ＭＳ Ｐゴシック" pitchFamily="34" charset="-128"/>
              </a:defRPr>
            </a:lvl1pPr>
            <a:lvl2pPr marL="742950" indent="-285750" eaLnBrk="0" hangingPunct="0">
              <a:defRPr sz="4000">
                <a:solidFill>
                  <a:schemeClr val="tx1"/>
                </a:solidFill>
                <a:latin typeface="Arial" charset="0"/>
                <a:ea typeface="ＭＳ Ｐゴシック" pitchFamily="34" charset="-128"/>
              </a:defRPr>
            </a:lvl2pPr>
            <a:lvl3pPr marL="1143000" indent="-228600" eaLnBrk="0" hangingPunct="0">
              <a:defRPr sz="4000">
                <a:solidFill>
                  <a:schemeClr val="tx1"/>
                </a:solidFill>
                <a:latin typeface="Arial" charset="0"/>
                <a:ea typeface="ＭＳ Ｐゴシック" pitchFamily="34" charset="-128"/>
              </a:defRPr>
            </a:lvl3pPr>
            <a:lvl4pPr marL="1600200" indent="-228600" eaLnBrk="0" hangingPunct="0">
              <a:defRPr sz="4000">
                <a:solidFill>
                  <a:schemeClr val="tx1"/>
                </a:solidFill>
                <a:latin typeface="Arial" charset="0"/>
                <a:ea typeface="ＭＳ Ｐゴシック" pitchFamily="34" charset="-128"/>
              </a:defRPr>
            </a:lvl4pPr>
            <a:lvl5pPr marL="2057400" indent="-228600" eaLnBrk="0" hangingPunct="0">
              <a:defRPr sz="4000">
                <a:solidFill>
                  <a:schemeClr val="tx1"/>
                </a:solidFill>
                <a:latin typeface="Arial" charset="0"/>
                <a:ea typeface="ＭＳ Ｐゴシック" pitchFamily="34" charset="-128"/>
              </a:defRPr>
            </a:lvl5pPr>
            <a:lvl6pPr marL="2514600" indent="-228600" algn="ctr" eaLnBrk="0" fontAlgn="base" hangingPunct="0">
              <a:spcBef>
                <a:spcPct val="0"/>
              </a:spcBef>
              <a:spcAft>
                <a:spcPct val="0"/>
              </a:spcAft>
              <a:defRPr sz="4000">
                <a:solidFill>
                  <a:schemeClr val="tx1"/>
                </a:solidFill>
                <a:latin typeface="Arial" charset="0"/>
                <a:ea typeface="ＭＳ Ｐゴシック" pitchFamily="34" charset="-128"/>
              </a:defRPr>
            </a:lvl6pPr>
            <a:lvl7pPr marL="2971800" indent="-228600" algn="ctr" eaLnBrk="0" fontAlgn="base" hangingPunct="0">
              <a:spcBef>
                <a:spcPct val="0"/>
              </a:spcBef>
              <a:spcAft>
                <a:spcPct val="0"/>
              </a:spcAft>
              <a:defRPr sz="4000">
                <a:solidFill>
                  <a:schemeClr val="tx1"/>
                </a:solidFill>
                <a:latin typeface="Arial" charset="0"/>
                <a:ea typeface="ＭＳ Ｐゴシック" pitchFamily="34" charset="-128"/>
              </a:defRPr>
            </a:lvl7pPr>
            <a:lvl8pPr marL="3429000" indent="-228600" algn="ctr" eaLnBrk="0" fontAlgn="base" hangingPunct="0">
              <a:spcBef>
                <a:spcPct val="0"/>
              </a:spcBef>
              <a:spcAft>
                <a:spcPct val="0"/>
              </a:spcAft>
              <a:defRPr sz="4000">
                <a:solidFill>
                  <a:schemeClr val="tx1"/>
                </a:solidFill>
                <a:latin typeface="Arial" charset="0"/>
                <a:ea typeface="ＭＳ Ｐゴシック" pitchFamily="34" charset="-128"/>
              </a:defRPr>
            </a:lvl8pPr>
            <a:lvl9pPr marL="3886200" indent="-228600" algn="ctr" eaLnBrk="0" fontAlgn="base" hangingPunct="0">
              <a:spcBef>
                <a:spcPct val="0"/>
              </a:spcBef>
              <a:spcAft>
                <a:spcPct val="0"/>
              </a:spcAft>
              <a:defRPr sz="4000">
                <a:solidFill>
                  <a:schemeClr val="tx1"/>
                </a:solidFill>
                <a:latin typeface="Arial" charset="0"/>
                <a:ea typeface="ＭＳ Ｐゴシック" pitchFamily="34" charset="-128"/>
              </a:defRPr>
            </a:lvl9pPr>
          </a:lstStyle>
          <a:p>
            <a:pPr eaLnBrk="1" fontAlgn="base" hangingPunct="1">
              <a:spcBef>
                <a:spcPct val="0"/>
              </a:spcBef>
              <a:spcAft>
                <a:spcPct val="0"/>
              </a:spcAft>
            </a:pPr>
            <a:r>
              <a:rPr lang="en-US" sz="1200" dirty="0"/>
              <a:t>Note:  GFR is given in mL/min/1.73</a:t>
            </a:r>
            <a:r>
              <a:rPr lang="en-US" sz="1200" baseline="30000" dirty="0"/>
              <a:t>2</a:t>
            </a:r>
            <a:r>
              <a:rPr lang="en-US" sz="1200" dirty="0"/>
              <a:t> </a:t>
            </a:r>
            <a:r>
              <a:rPr lang="en-US" sz="1200" dirty="0">
                <a:solidFill>
                  <a:srgbClr val="FFFFFF"/>
                </a:solidFill>
              </a:rPr>
              <a:t>m²</a:t>
            </a:r>
          </a:p>
        </p:txBody>
      </p:sp>
      <p:sp>
        <p:nvSpPr>
          <p:cNvPr id="41002" name="Text Box 95"/>
          <p:cNvSpPr txBox="1">
            <a:spLocks noChangeArrowheads="1"/>
          </p:cNvSpPr>
          <p:nvPr/>
        </p:nvSpPr>
        <p:spPr bwMode="auto">
          <a:xfrm>
            <a:off x="1947862" y="6248400"/>
            <a:ext cx="5443538"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000">
                <a:solidFill>
                  <a:schemeClr val="tx1"/>
                </a:solidFill>
                <a:latin typeface="Arial" charset="0"/>
                <a:ea typeface="ＭＳ Ｐゴシック" pitchFamily="34" charset="-128"/>
              </a:defRPr>
            </a:lvl1pPr>
            <a:lvl2pPr marL="742950" indent="-285750" eaLnBrk="0" hangingPunct="0">
              <a:defRPr sz="4000">
                <a:solidFill>
                  <a:schemeClr val="tx1"/>
                </a:solidFill>
                <a:latin typeface="Arial" charset="0"/>
                <a:ea typeface="ＭＳ Ｐゴシック" pitchFamily="34" charset="-128"/>
              </a:defRPr>
            </a:lvl2pPr>
            <a:lvl3pPr marL="1143000" indent="-228600" eaLnBrk="0" hangingPunct="0">
              <a:defRPr sz="4000">
                <a:solidFill>
                  <a:schemeClr val="tx1"/>
                </a:solidFill>
                <a:latin typeface="Arial" charset="0"/>
                <a:ea typeface="ＭＳ Ｐゴシック" pitchFamily="34" charset="-128"/>
              </a:defRPr>
            </a:lvl3pPr>
            <a:lvl4pPr marL="1600200" indent="-228600" eaLnBrk="0" hangingPunct="0">
              <a:defRPr sz="4000">
                <a:solidFill>
                  <a:schemeClr val="tx1"/>
                </a:solidFill>
                <a:latin typeface="Arial" charset="0"/>
                <a:ea typeface="ＭＳ Ｐゴシック" pitchFamily="34" charset="-128"/>
              </a:defRPr>
            </a:lvl4pPr>
            <a:lvl5pPr marL="2057400" indent="-228600" eaLnBrk="0" hangingPunct="0">
              <a:defRPr sz="4000">
                <a:solidFill>
                  <a:schemeClr val="tx1"/>
                </a:solidFill>
                <a:latin typeface="Arial" charset="0"/>
                <a:ea typeface="ＭＳ Ｐゴシック" pitchFamily="34" charset="-128"/>
              </a:defRPr>
            </a:lvl5pPr>
            <a:lvl6pPr marL="2514600" indent="-228600" algn="ctr" eaLnBrk="0" fontAlgn="base" hangingPunct="0">
              <a:spcBef>
                <a:spcPct val="0"/>
              </a:spcBef>
              <a:spcAft>
                <a:spcPct val="0"/>
              </a:spcAft>
              <a:defRPr sz="4000">
                <a:solidFill>
                  <a:schemeClr val="tx1"/>
                </a:solidFill>
                <a:latin typeface="Arial" charset="0"/>
                <a:ea typeface="ＭＳ Ｐゴシック" pitchFamily="34" charset="-128"/>
              </a:defRPr>
            </a:lvl6pPr>
            <a:lvl7pPr marL="2971800" indent="-228600" algn="ctr" eaLnBrk="0" fontAlgn="base" hangingPunct="0">
              <a:spcBef>
                <a:spcPct val="0"/>
              </a:spcBef>
              <a:spcAft>
                <a:spcPct val="0"/>
              </a:spcAft>
              <a:defRPr sz="4000">
                <a:solidFill>
                  <a:schemeClr val="tx1"/>
                </a:solidFill>
                <a:latin typeface="Arial" charset="0"/>
                <a:ea typeface="ＭＳ Ｐゴシック" pitchFamily="34" charset="-128"/>
              </a:defRPr>
            </a:lvl7pPr>
            <a:lvl8pPr marL="3429000" indent="-228600" algn="ctr" eaLnBrk="0" fontAlgn="base" hangingPunct="0">
              <a:spcBef>
                <a:spcPct val="0"/>
              </a:spcBef>
              <a:spcAft>
                <a:spcPct val="0"/>
              </a:spcAft>
              <a:defRPr sz="4000">
                <a:solidFill>
                  <a:schemeClr val="tx1"/>
                </a:solidFill>
                <a:latin typeface="Arial" charset="0"/>
                <a:ea typeface="ＭＳ Ｐゴシック" pitchFamily="34" charset="-128"/>
              </a:defRPr>
            </a:lvl8pPr>
            <a:lvl9pPr marL="3886200" indent="-228600" algn="ctr" eaLnBrk="0" fontAlgn="base" hangingPunct="0">
              <a:spcBef>
                <a:spcPct val="0"/>
              </a:spcBef>
              <a:spcAft>
                <a:spcPct val="0"/>
              </a:spcAft>
              <a:defRPr sz="4000">
                <a:solidFill>
                  <a:schemeClr val="tx1"/>
                </a:solidFill>
                <a:latin typeface="Arial" charset="0"/>
                <a:ea typeface="ＭＳ Ｐゴシック" pitchFamily="34" charset="-128"/>
              </a:defRPr>
            </a:lvl9pPr>
          </a:lstStyle>
          <a:p>
            <a:pPr fontAlgn="base">
              <a:spcBef>
                <a:spcPct val="0"/>
              </a:spcBef>
              <a:spcAft>
                <a:spcPct val="0"/>
              </a:spcAft>
            </a:pPr>
            <a:r>
              <a:rPr lang="en-US" sz="1000" dirty="0"/>
              <a:t>National Kidney Foundation. KDOQI Clinical Practice Guidelines for Chronic Kidney Disease: </a:t>
            </a:r>
          </a:p>
          <a:p>
            <a:pPr algn="ctr" fontAlgn="base">
              <a:spcBef>
                <a:spcPct val="0"/>
              </a:spcBef>
              <a:spcAft>
                <a:spcPct val="0"/>
              </a:spcAft>
            </a:pPr>
            <a:r>
              <a:rPr lang="en-US" sz="1000" dirty="0"/>
              <a:t>Evaluation, Classification, and Stratification. Am J Kidney Dis 2002;39(</a:t>
            </a:r>
            <a:r>
              <a:rPr lang="en-US" sz="1000" dirty="0" err="1"/>
              <a:t>suppl</a:t>
            </a:r>
            <a:r>
              <a:rPr lang="en-US" sz="1000" dirty="0"/>
              <a:t> 1):S1-S266</a:t>
            </a:r>
            <a:endParaRPr lang="en-US" sz="1400" dirty="0"/>
          </a:p>
          <a:p>
            <a:pPr algn="ctr" eaLnBrk="1" fontAlgn="base" hangingPunct="1">
              <a:spcBef>
                <a:spcPct val="0"/>
              </a:spcBef>
              <a:spcAft>
                <a:spcPct val="0"/>
              </a:spcAft>
            </a:pPr>
            <a:endParaRPr lang="en-US" sz="1400" dirty="0"/>
          </a:p>
        </p:txBody>
      </p:sp>
      <p:graphicFrame>
        <p:nvGraphicFramePr>
          <p:cNvPr id="8" name="Group 103"/>
          <p:cNvGraphicFramePr>
            <a:graphicFrameLocks noGrp="1"/>
          </p:cNvGraphicFramePr>
          <p:nvPr>
            <p:extLst>
              <p:ext uri="{D42A27DB-BD31-4B8C-83A1-F6EECF244321}">
                <p14:modId xmlns:p14="http://schemas.microsoft.com/office/powerpoint/2010/main" val="3757833790"/>
              </p:ext>
            </p:extLst>
          </p:nvPr>
        </p:nvGraphicFramePr>
        <p:xfrm>
          <a:off x="727258" y="1524000"/>
          <a:ext cx="7958616" cy="4357771"/>
        </p:xfrm>
        <a:graphic>
          <a:graphicData uri="http://schemas.openxmlformats.org/drawingml/2006/table">
            <a:tbl>
              <a:tblPr/>
              <a:tblGrid>
                <a:gridCol w="1295400">
                  <a:extLst>
                    <a:ext uri="{9D8B030D-6E8A-4147-A177-3AD203B41FA5}">
                      <a16:colId xmlns:a16="http://schemas.microsoft.com/office/drawing/2014/main" val="20000"/>
                    </a:ext>
                  </a:extLst>
                </a:gridCol>
                <a:gridCol w="3129280">
                  <a:extLst>
                    <a:ext uri="{9D8B030D-6E8A-4147-A177-3AD203B41FA5}">
                      <a16:colId xmlns:a16="http://schemas.microsoft.com/office/drawing/2014/main" val="20001"/>
                    </a:ext>
                  </a:extLst>
                </a:gridCol>
                <a:gridCol w="1731451">
                  <a:extLst>
                    <a:ext uri="{9D8B030D-6E8A-4147-A177-3AD203B41FA5}">
                      <a16:colId xmlns:a16="http://schemas.microsoft.com/office/drawing/2014/main" val="20002"/>
                    </a:ext>
                  </a:extLst>
                </a:gridCol>
                <a:gridCol w="1802485">
                  <a:extLst>
                    <a:ext uri="{9D8B030D-6E8A-4147-A177-3AD203B41FA5}">
                      <a16:colId xmlns:a16="http://schemas.microsoft.com/office/drawing/2014/main" val="20003"/>
                    </a:ext>
                  </a:extLst>
                </a:gridCol>
              </a:tblGrid>
              <a:tr h="685800">
                <a:tc>
                  <a:txBody>
                    <a:bodyPr/>
                    <a:lstStyle/>
                    <a:p>
                      <a:pPr marL="0" marR="0" lvl="0" indent="0" algn="ctr" defTabSz="914400" rtl="0" eaLnBrk="1" fontAlgn="base" latinLnBrk="0" hangingPunct="1">
                        <a:lnSpc>
                          <a:spcPct val="100000"/>
                        </a:lnSpc>
                        <a:spcBef>
                          <a:spcPct val="40000"/>
                        </a:spcBef>
                        <a:spcAft>
                          <a:spcPct val="0"/>
                        </a:spcAft>
                        <a:buClr>
                          <a:srgbClr val="F00000"/>
                        </a:buClr>
                        <a:buSzPct val="75000"/>
                        <a:buFont typeface="Wingdings" pitchFamily="-110" charset="2"/>
                        <a:buNone/>
                        <a:tabLst/>
                      </a:pPr>
                      <a:r>
                        <a:rPr kumimoji="0" lang="en-US" sz="1800" b="1" i="0" u="none" strike="noStrike" cap="none" normalizeH="0" baseline="0" dirty="0">
                          <a:ln>
                            <a:noFill/>
                          </a:ln>
                          <a:solidFill>
                            <a:schemeClr val="bg1"/>
                          </a:solidFill>
                          <a:effectLst/>
                          <a:latin typeface="Arial" charset="0"/>
                          <a:ea typeface="ＭＳ Ｐゴシック" pitchFamily="-110" charset="-128"/>
                        </a:rPr>
                        <a:t>Stage</a:t>
                      </a:r>
                    </a:p>
                  </a:txBody>
                  <a:tcPr marT="45714" marB="45714"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15E22"/>
                    </a:solidFill>
                  </a:tcPr>
                </a:tc>
                <a:tc>
                  <a:txBody>
                    <a:bodyPr/>
                    <a:lstStyle/>
                    <a:p>
                      <a:pPr marL="0" marR="0" lvl="0" indent="0" algn="ctr" defTabSz="914400" rtl="0" eaLnBrk="1" fontAlgn="base" latinLnBrk="0" hangingPunct="1">
                        <a:lnSpc>
                          <a:spcPct val="100000"/>
                        </a:lnSpc>
                        <a:spcBef>
                          <a:spcPct val="40000"/>
                        </a:spcBef>
                        <a:spcAft>
                          <a:spcPct val="0"/>
                        </a:spcAft>
                        <a:buClr>
                          <a:srgbClr val="F00000"/>
                        </a:buClr>
                        <a:buSzPct val="75000"/>
                        <a:buFont typeface="Wingdings" pitchFamily="-110" charset="2"/>
                        <a:buNone/>
                        <a:tabLst/>
                      </a:pPr>
                      <a:r>
                        <a:rPr kumimoji="0" lang="en-US" sz="1800" b="1" i="0" u="none" strike="noStrike" cap="none" normalizeH="0" baseline="0" dirty="0">
                          <a:ln>
                            <a:noFill/>
                          </a:ln>
                          <a:solidFill>
                            <a:schemeClr val="bg1"/>
                          </a:solidFill>
                          <a:effectLst/>
                          <a:latin typeface="Arial" charset="0"/>
                          <a:ea typeface="ＭＳ Ｐゴシック" pitchFamily="-110" charset="-128"/>
                        </a:rPr>
                        <a:t>Description</a:t>
                      </a:r>
                    </a:p>
                  </a:txBody>
                  <a:tcPr marT="45714" marB="45714"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15E22"/>
                    </a:solidFill>
                  </a:tcPr>
                </a:tc>
                <a:tc>
                  <a:txBody>
                    <a:bodyPr/>
                    <a:lstStyle/>
                    <a:p>
                      <a:pPr marL="0" marR="0" lvl="0" indent="0" algn="ctr" defTabSz="914400" rtl="0" eaLnBrk="1" fontAlgn="base" latinLnBrk="0" hangingPunct="1">
                        <a:lnSpc>
                          <a:spcPct val="100000"/>
                        </a:lnSpc>
                        <a:spcBef>
                          <a:spcPct val="40000"/>
                        </a:spcBef>
                        <a:spcAft>
                          <a:spcPct val="0"/>
                        </a:spcAft>
                        <a:buClr>
                          <a:srgbClr val="F00000"/>
                        </a:buClr>
                        <a:buSzPct val="75000"/>
                        <a:buFont typeface="Wingdings" pitchFamily="-110" charset="2"/>
                        <a:buNone/>
                        <a:tabLst/>
                      </a:pPr>
                      <a:r>
                        <a:rPr kumimoji="0" lang="en-US" sz="1800" b="1" i="0" u="none" strike="noStrike" cap="none" normalizeH="0" baseline="0" dirty="0">
                          <a:ln>
                            <a:noFill/>
                          </a:ln>
                          <a:solidFill>
                            <a:schemeClr val="bg1"/>
                          </a:solidFill>
                          <a:effectLst/>
                          <a:latin typeface="Arial" charset="0"/>
                          <a:ea typeface="ＭＳ Ｐゴシック" pitchFamily="-110" charset="-128"/>
                        </a:rPr>
                        <a:t>Classification by Severity</a:t>
                      </a:r>
                    </a:p>
                  </a:txBody>
                  <a:tcPr marT="45714" marB="45714"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15E22"/>
                    </a:solidFill>
                  </a:tcPr>
                </a:tc>
                <a:tc>
                  <a:txBody>
                    <a:bodyPr/>
                    <a:lstStyle/>
                    <a:p>
                      <a:pPr marL="0" marR="0" lvl="0" indent="0" algn="l" defTabSz="914400" rtl="0" eaLnBrk="1" fontAlgn="base" latinLnBrk="0" hangingPunct="1">
                        <a:lnSpc>
                          <a:spcPct val="100000"/>
                        </a:lnSpc>
                        <a:spcBef>
                          <a:spcPct val="40000"/>
                        </a:spcBef>
                        <a:spcAft>
                          <a:spcPct val="0"/>
                        </a:spcAft>
                        <a:buClr>
                          <a:srgbClr val="F00000"/>
                        </a:buClr>
                        <a:buSzPct val="75000"/>
                        <a:buFont typeface="Wingdings" pitchFamily="-110" charset="2"/>
                        <a:buNone/>
                        <a:tabLst/>
                      </a:pPr>
                      <a:r>
                        <a:rPr kumimoji="0" lang="en-US" sz="1800" b="1" i="0" u="none" strike="noStrike" cap="none" normalizeH="0" baseline="0" dirty="0">
                          <a:ln>
                            <a:noFill/>
                          </a:ln>
                          <a:solidFill>
                            <a:schemeClr val="bg1"/>
                          </a:solidFill>
                          <a:effectLst/>
                          <a:latin typeface="Arial" charset="0"/>
                          <a:ea typeface="ＭＳ Ｐゴシック" pitchFamily="-110" charset="-128"/>
                        </a:rPr>
                        <a:t>Classification by Treatment</a:t>
                      </a:r>
                    </a:p>
                  </a:txBody>
                  <a:tcPr marT="45714" marB="45714"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15E22"/>
                    </a:solidFill>
                  </a:tcPr>
                </a:tc>
                <a:extLst>
                  <a:ext uri="{0D108BD9-81ED-4DB2-BD59-A6C34878D82A}">
                    <a16:rowId xmlns:a16="http://schemas.microsoft.com/office/drawing/2014/main" val="10000"/>
                  </a:ext>
                </a:extLst>
              </a:tr>
              <a:tr h="766319">
                <a:tc>
                  <a:txBody>
                    <a:bodyPr/>
                    <a:lstStyle/>
                    <a:p>
                      <a:pPr marL="0" marR="0" lvl="0" indent="0" algn="ctr" defTabSz="914400" rtl="0" eaLnBrk="1" fontAlgn="base" latinLnBrk="0" hangingPunct="1">
                        <a:lnSpc>
                          <a:spcPct val="100000"/>
                        </a:lnSpc>
                        <a:spcBef>
                          <a:spcPct val="40000"/>
                        </a:spcBef>
                        <a:spcAft>
                          <a:spcPct val="0"/>
                        </a:spcAft>
                        <a:buClr>
                          <a:srgbClr val="F00000"/>
                        </a:buClr>
                        <a:buSzPct val="75000"/>
                        <a:buFont typeface="Wingdings" pitchFamily="-110" charset="2"/>
                        <a:buNone/>
                        <a:tabLst/>
                      </a:pPr>
                      <a:r>
                        <a:rPr kumimoji="0" lang="en-US" sz="1800" b="0" i="0" u="none" strike="noStrike" cap="none" normalizeH="0" baseline="0" dirty="0">
                          <a:ln>
                            <a:noFill/>
                          </a:ln>
                          <a:solidFill>
                            <a:schemeClr val="tx1"/>
                          </a:solidFill>
                          <a:effectLst/>
                          <a:latin typeface="Arial" charset="0"/>
                          <a:ea typeface="ＭＳ Ｐゴシック" pitchFamily="-110" charset="-128"/>
                        </a:rPr>
                        <a:t>1</a:t>
                      </a:r>
                    </a:p>
                  </a:txBody>
                  <a:tcPr marT="45714" marB="45714"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
                          <a:srgbClr val="F00000"/>
                        </a:buClr>
                        <a:buSzPct val="75000"/>
                        <a:buFont typeface="Wingdings" pitchFamily="-110" charset="2"/>
                        <a:buNone/>
                        <a:tabLst/>
                      </a:pPr>
                      <a:r>
                        <a:rPr kumimoji="0" lang="en-US" sz="1800" b="0" i="0" u="none" strike="noStrike" cap="none" normalizeH="0" baseline="0" dirty="0">
                          <a:ln>
                            <a:noFill/>
                          </a:ln>
                          <a:solidFill>
                            <a:schemeClr val="tx1"/>
                          </a:solidFill>
                          <a:effectLst/>
                          <a:latin typeface="Arial" charset="0"/>
                          <a:ea typeface="ＭＳ Ｐゴシック" pitchFamily="-110" charset="-128"/>
                        </a:rPr>
                        <a:t>Kidney damage with</a:t>
                      </a:r>
                    </a:p>
                    <a:p>
                      <a:pPr marL="0" marR="0" lvl="0" indent="0" algn="ctr" defTabSz="914400" rtl="0" eaLnBrk="1" fontAlgn="base" latinLnBrk="0" hangingPunct="1">
                        <a:lnSpc>
                          <a:spcPct val="100000"/>
                        </a:lnSpc>
                        <a:spcBef>
                          <a:spcPct val="40000"/>
                        </a:spcBef>
                        <a:spcAft>
                          <a:spcPct val="0"/>
                        </a:spcAft>
                        <a:buClr>
                          <a:srgbClr val="F00000"/>
                        </a:buClr>
                        <a:buSzPct val="75000"/>
                        <a:buFont typeface="Wingdings" pitchFamily="-110" charset="2"/>
                        <a:buNone/>
                        <a:tabLst/>
                      </a:pPr>
                      <a:r>
                        <a:rPr kumimoji="0" lang="en-US" sz="1800" b="0" i="0" u="none" strike="noStrike" cap="none" normalizeH="0" baseline="0" dirty="0">
                          <a:ln>
                            <a:noFill/>
                          </a:ln>
                          <a:solidFill>
                            <a:schemeClr val="tx1"/>
                          </a:solidFill>
                          <a:effectLst/>
                          <a:latin typeface="Arial" charset="0"/>
                          <a:ea typeface="ＭＳ Ｐゴシック" pitchFamily="-110" charset="-128"/>
                        </a:rPr>
                        <a:t>normal or increased GFR</a:t>
                      </a:r>
                    </a:p>
                  </a:txBody>
                  <a:tcPr marT="45714" marB="45714"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
                          <a:srgbClr val="F00000"/>
                        </a:buClr>
                        <a:buSzPct val="75000"/>
                        <a:buFont typeface="Wingdings" pitchFamily="-110" charset="2"/>
                        <a:buNone/>
                        <a:tabLst/>
                      </a:pPr>
                      <a:r>
                        <a:rPr kumimoji="0" lang="en-US" sz="1800" b="0" i="0" u="none" strike="noStrike" cap="none" normalizeH="0" baseline="0" dirty="0">
                          <a:ln>
                            <a:noFill/>
                          </a:ln>
                          <a:solidFill>
                            <a:schemeClr val="tx1"/>
                          </a:solidFill>
                          <a:effectLst/>
                          <a:latin typeface="Arial" charset="0"/>
                          <a:ea typeface="ＭＳ Ｐゴシック" pitchFamily="-110" charset="-128"/>
                        </a:rPr>
                        <a:t>GFR ≥ 90</a:t>
                      </a:r>
                    </a:p>
                  </a:txBody>
                  <a:tcPr marT="45714" marB="45714"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40000"/>
                        </a:spcBef>
                        <a:spcAft>
                          <a:spcPct val="0"/>
                        </a:spcAft>
                        <a:buClr>
                          <a:srgbClr val="F00000"/>
                        </a:buClr>
                        <a:buSzPct val="75000"/>
                        <a:buFont typeface="Wingdings" pitchFamily="-110" charset="2"/>
                        <a:buNone/>
                        <a:tabLst/>
                      </a:pPr>
                      <a:endParaRPr kumimoji="0" lang="en-US" sz="1800" b="0" i="0" u="none" strike="noStrike" cap="none" normalizeH="0" baseline="0">
                        <a:ln>
                          <a:noFill/>
                        </a:ln>
                        <a:solidFill>
                          <a:schemeClr val="tx1"/>
                        </a:solidFill>
                        <a:effectLst/>
                        <a:latin typeface="Arial" charset="0"/>
                        <a:ea typeface="ＭＳ Ｐゴシック" pitchFamily="-110" charset="-128"/>
                      </a:endParaRPr>
                    </a:p>
                  </a:txBody>
                  <a:tcPr marT="45714" marB="45714"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928952">
                <a:tc>
                  <a:txBody>
                    <a:bodyPr/>
                    <a:lstStyle/>
                    <a:p>
                      <a:pPr marL="0" marR="0" lvl="0" indent="0" algn="ctr" defTabSz="914400" rtl="0" eaLnBrk="1" fontAlgn="base" latinLnBrk="0" hangingPunct="1">
                        <a:lnSpc>
                          <a:spcPct val="100000"/>
                        </a:lnSpc>
                        <a:spcBef>
                          <a:spcPct val="40000"/>
                        </a:spcBef>
                        <a:spcAft>
                          <a:spcPct val="0"/>
                        </a:spcAft>
                        <a:buClr>
                          <a:srgbClr val="F00000"/>
                        </a:buClr>
                        <a:buSzPct val="75000"/>
                        <a:buFont typeface="Wingdings" pitchFamily="-110" charset="2"/>
                        <a:buNone/>
                        <a:tabLst/>
                      </a:pPr>
                      <a:r>
                        <a:rPr kumimoji="0" lang="en-US" sz="1800" b="0" i="0" u="none" strike="noStrike" cap="none" normalizeH="0" baseline="0" dirty="0">
                          <a:ln>
                            <a:noFill/>
                          </a:ln>
                          <a:solidFill>
                            <a:schemeClr val="tx1"/>
                          </a:solidFill>
                          <a:effectLst/>
                          <a:latin typeface="Arial" charset="0"/>
                          <a:ea typeface="ＭＳ Ｐゴシック" pitchFamily="-110" charset="-128"/>
                        </a:rPr>
                        <a:t>2</a:t>
                      </a:r>
                    </a:p>
                  </a:txBody>
                  <a:tcPr marT="45714" marB="45714"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
                          <a:srgbClr val="F00000"/>
                        </a:buClr>
                        <a:buSzPct val="75000"/>
                        <a:buFont typeface="Wingdings" pitchFamily="-110" charset="2"/>
                        <a:buNone/>
                        <a:tabLst/>
                      </a:pPr>
                      <a:r>
                        <a:rPr kumimoji="0" lang="en-US" sz="1800" b="0" i="0" u="none" strike="noStrike" cap="none" normalizeH="0" baseline="0" dirty="0">
                          <a:ln>
                            <a:noFill/>
                          </a:ln>
                          <a:solidFill>
                            <a:schemeClr val="tx1"/>
                          </a:solidFill>
                          <a:effectLst/>
                          <a:latin typeface="Arial" charset="0"/>
                          <a:ea typeface="ＭＳ Ｐゴシック" pitchFamily="-110" charset="-128"/>
                        </a:rPr>
                        <a:t>Kidney damage with</a:t>
                      </a:r>
                    </a:p>
                    <a:p>
                      <a:pPr marL="0" marR="0" lvl="0" indent="0" algn="ctr" defTabSz="914400" rtl="0" eaLnBrk="1" fontAlgn="base" latinLnBrk="0" hangingPunct="1">
                        <a:lnSpc>
                          <a:spcPct val="100000"/>
                        </a:lnSpc>
                        <a:spcBef>
                          <a:spcPct val="40000"/>
                        </a:spcBef>
                        <a:spcAft>
                          <a:spcPct val="0"/>
                        </a:spcAft>
                        <a:buClr>
                          <a:srgbClr val="F00000"/>
                        </a:buClr>
                        <a:buSzPct val="75000"/>
                        <a:buFont typeface="Wingdings" pitchFamily="-110" charset="2"/>
                        <a:buNone/>
                        <a:tabLst/>
                      </a:pPr>
                      <a:r>
                        <a:rPr kumimoji="0" lang="en-US" sz="1800" b="0" i="0" u="none" strike="noStrike" cap="none" normalizeH="0" baseline="0" dirty="0">
                          <a:ln>
                            <a:noFill/>
                          </a:ln>
                          <a:solidFill>
                            <a:schemeClr val="tx1"/>
                          </a:solidFill>
                          <a:effectLst/>
                          <a:latin typeface="Arial" charset="0"/>
                          <a:ea typeface="ＭＳ Ｐゴシック" pitchFamily="-110" charset="-128"/>
                        </a:rPr>
                        <a:t>mild decrease  in GFR</a:t>
                      </a:r>
                    </a:p>
                  </a:txBody>
                  <a:tcPr marT="45714" marB="45714"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
                          <a:srgbClr val="F00000"/>
                        </a:buClr>
                        <a:buSzPct val="75000"/>
                        <a:buFont typeface="Wingdings" pitchFamily="-110" charset="2"/>
                        <a:buNone/>
                        <a:tabLst/>
                      </a:pPr>
                      <a:r>
                        <a:rPr kumimoji="0" lang="en-US" sz="1800" b="0" i="0" u="none" strike="noStrike" cap="none" normalizeH="0" baseline="0" dirty="0">
                          <a:ln>
                            <a:noFill/>
                          </a:ln>
                          <a:solidFill>
                            <a:schemeClr val="tx1"/>
                          </a:solidFill>
                          <a:effectLst/>
                          <a:latin typeface="Arial" charset="0"/>
                          <a:ea typeface="ＭＳ Ｐゴシック" pitchFamily="-110" charset="-128"/>
                        </a:rPr>
                        <a:t>GFR of 60-89</a:t>
                      </a:r>
                    </a:p>
                  </a:txBody>
                  <a:tcPr marT="45714" marB="45714"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40000"/>
                        </a:spcBef>
                        <a:spcAft>
                          <a:spcPct val="0"/>
                        </a:spcAft>
                        <a:buClr>
                          <a:srgbClr val="F00000"/>
                        </a:buClr>
                        <a:buSzPct val="75000"/>
                        <a:buFont typeface="Wingdings" pitchFamily="-110" charset="2"/>
                        <a:buNone/>
                        <a:tabLst/>
                      </a:pPr>
                      <a:r>
                        <a:rPr kumimoji="0" lang="en-US" sz="1800" b="0" i="0" u="none" strike="noStrike" cap="none" normalizeH="0" baseline="0" dirty="0">
                          <a:ln>
                            <a:noFill/>
                          </a:ln>
                          <a:solidFill>
                            <a:schemeClr val="tx1"/>
                          </a:solidFill>
                          <a:effectLst/>
                          <a:latin typeface="Arial" charset="0"/>
                          <a:ea typeface="ＭＳ Ｐゴシック" pitchFamily="-110" charset="-128"/>
                        </a:rPr>
                        <a:t>     T if kidney</a:t>
                      </a:r>
                    </a:p>
                    <a:p>
                      <a:pPr marL="0" marR="0" lvl="0" indent="0" algn="l" defTabSz="914400" rtl="0" eaLnBrk="1" fontAlgn="base" latinLnBrk="0" hangingPunct="1">
                        <a:lnSpc>
                          <a:spcPct val="100000"/>
                        </a:lnSpc>
                        <a:spcBef>
                          <a:spcPct val="40000"/>
                        </a:spcBef>
                        <a:spcAft>
                          <a:spcPct val="0"/>
                        </a:spcAft>
                        <a:buClr>
                          <a:srgbClr val="F00000"/>
                        </a:buClr>
                        <a:buSzPct val="75000"/>
                        <a:buFont typeface="Wingdings" pitchFamily="-110" charset="2"/>
                        <a:buNone/>
                        <a:tabLst/>
                      </a:pPr>
                      <a:r>
                        <a:rPr kumimoji="0" lang="en-US" sz="1800" b="0" i="0" u="none" strike="noStrike" cap="none" normalizeH="0" baseline="0" dirty="0">
                          <a:ln>
                            <a:noFill/>
                          </a:ln>
                          <a:solidFill>
                            <a:schemeClr val="tx1"/>
                          </a:solidFill>
                          <a:effectLst/>
                          <a:latin typeface="Arial" charset="0"/>
                          <a:ea typeface="ＭＳ Ｐゴシック" pitchFamily="-110" charset="-128"/>
                        </a:rPr>
                        <a:t>        transplant</a:t>
                      </a:r>
                    </a:p>
                  </a:txBody>
                  <a:tcPr marT="45714" marB="45714"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711477">
                <a:tc>
                  <a:txBody>
                    <a:bodyPr/>
                    <a:lstStyle/>
                    <a:p>
                      <a:pPr marL="0" marR="0" lvl="0" indent="0" algn="ctr" defTabSz="914400" rtl="0" eaLnBrk="1" fontAlgn="base" latinLnBrk="0" hangingPunct="1">
                        <a:lnSpc>
                          <a:spcPct val="100000"/>
                        </a:lnSpc>
                        <a:spcBef>
                          <a:spcPct val="40000"/>
                        </a:spcBef>
                        <a:spcAft>
                          <a:spcPct val="0"/>
                        </a:spcAft>
                        <a:buClr>
                          <a:srgbClr val="F00000"/>
                        </a:buClr>
                        <a:buSzPct val="75000"/>
                        <a:buFont typeface="Wingdings" pitchFamily="-110" charset="2"/>
                        <a:buNone/>
                        <a:tabLst/>
                      </a:pPr>
                      <a:r>
                        <a:rPr kumimoji="0" lang="en-US" sz="1800" b="0" i="0" u="none" strike="noStrike" cap="none" normalizeH="0" baseline="0">
                          <a:ln>
                            <a:noFill/>
                          </a:ln>
                          <a:solidFill>
                            <a:schemeClr val="tx1"/>
                          </a:solidFill>
                          <a:effectLst/>
                          <a:latin typeface="Arial" charset="0"/>
                          <a:ea typeface="ＭＳ Ｐゴシック" pitchFamily="-110" charset="-128"/>
                        </a:rPr>
                        <a:t>3</a:t>
                      </a:r>
                    </a:p>
                  </a:txBody>
                  <a:tcPr marT="45714" marB="45714"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
                          <a:srgbClr val="F00000"/>
                        </a:buClr>
                        <a:buSzPct val="75000"/>
                        <a:buFont typeface="Wingdings" pitchFamily="-110" charset="2"/>
                        <a:buNone/>
                        <a:tabLst/>
                      </a:pPr>
                      <a:r>
                        <a:rPr kumimoji="0" lang="en-US" sz="1800" b="0" i="0" u="none" strike="noStrike" cap="none" normalizeH="0" baseline="0" dirty="0">
                          <a:ln>
                            <a:noFill/>
                          </a:ln>
                          <a:solidFill>
                            <a:schemeClr val="tx1"/>
                          </a:solidFill>
                          <a:effectLst/>
                          <a:latin typeface="Arial" charset="0"/>
                          <a:ea typeface="ＭＳ Ｐゴシック" pitchFamily="-110" charset="-128"/>
                        </a:rPr>
                        <a:t>Moderate decrease in GFR</a:t>
                      </a:r>
                    </a:p>
                  </a:txBody>
                  <a:tcPr marT="45714" marB="45714"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
                          <a:srgbClr val="F00000"/>
                        </a:buClr>
                        <a:buSzPct val="75000"/>
                        <a:buFont typeface="Wingdings" pitchFamily="-110" charset="2"/>
                        <a:buNone/>
                        <a:tabLst/>
                      </a:pPr>
                      <a:r>
                        <a:rPr kumimoji="0" lang="en-US" sz="1800" b="0" i="0" u="none" strike="noStrike" cap="none" normalizeH="0" baseline="0" dirty="0">
                          <a:ln>
                            <a:noFill/>
                          </a:ln>
                          <a:solidFill>
                            <a:schemeClr val="tx1"/>
                          </a:solidFill>
                          <a:effectLst/>
                          <a:latin typeface="Arial" charset="0"/>
                          <a:ea typeface="ＭＳ Ｐゴシック" pitchFamily="-110" charset="-128"/>
                        </a:rPr>
                        <a:t>GFR of 30-59</a:t>
                      </a:r>
                    </a:p>
                  </a:txBody>
                  <a:tcPr marT="45714" marB="45714"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40000"/>
                        </a:spcBef>
                        <a:spcAft>
                          <a:spcPct val="0"/>
                        </a:spcAft>
                        <a:buClr>
                          <a:srgbClr val="F00000"/>
                        </a:buClr>
                        <a:buSzPct val="75000"/>
                        <a:buFont typeface="Wingdings" pitchFamily="-110" charset="2"/>
                        <a:buNone/>
                        <a:tabLst/>
                      </a:pPr>
                      <a:r>
                        <a:rPr kumimoji="0" lang="en-US" sz="1800" b="0" i="0" u="none" strike="noStrike" cap="none" normalizeH="0" baseline="0" dirty="0">
                          <a:ln>
                            <a:noFill/>
                          </a:ln>
                          <a:solidFill>
                            <a:schemeClr val="tx1"/>
                          </a:solidFill>
                          <a:effectLst/>
                          <a:latin typeface="Arial" charset="0"/>
                          <a:ea typeface="ＭＳ Ｐゴシック" pitchFamily="-110" charset="-128"/>
                        </a:rPr>
                        <a:t>       recipient</a:t>
                      </a:r>
                    </a:p>
                  </a:txBody>
                  <a:tcPr marT="45714" marB="45714"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r h="565052">
                <a:tc>
                  <a:txBody>
                    <a:bodyPr/>
                    <a:lstStyle/>
                    <a:p>
                      <a:pPr marL="0" marR="0" lvl="0" indent="0" algn="ctr" defTabSz="914400" rtl="0" eaLnBrk="1" fontAlgn="base" latinLnBrk="0" hangingPunct="1">
                        <a:lnSpc>
                          <a:spcPct val="100000"/>
                        </a:lnSpc>
                        <a:spcBef>
                          <a:spcPct val="40000"/>
                        </a:spcBef>
                        <a:spcAft>
                          <a:spcPct val="0"/>
                        </a:spcAft>
                        <a:buClr>
                          <a:srgbClr val="F00000"/>
                        </a:buClr>
                        <a:buSzPct val="75000"/>
                        <a:buFont typeface="Wingdings" pitchFamily="-110" charset="2"/>
                        <a:buNone/>
                        <a:tabLst/>
                      </a:pPr>
                      <a:r>
                        <a:rPr kumimoji="0" lang="en-US" sz="1800" b="0" i="0" u="none" strike="noStrike" cap="none" normalizeH="0" baseline="0">
                          <a:ln>
                            <a:noFill/>
                          </a:ln>
                          <a:solidFill>
                            <a:schemeClr val="tx1"/>
                          </a:solidFill>
                          <a:effectLst/>
                          <a:latin typeface="Arial" charset="0"/>
                          <a:ea typeface="ＭＳ Ｐゴシック" pitchFamily="-110" charset="-128"/>
                        </a:rPr>
                        <a:t>4</a:t>
                      </a:r>
                    </a:p>
                  </a:txBody>
                  <a:tcPr marT="45714" marB="45714"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
                          <a:srgbClr val="F00000"/>
                        </a:buClr>
                        <a:buSzPct val="75000"/>
                        <a:buFont typeface="Wingdings" pitchFamily="-110" charset="2"/>
                        <a:buNone/>
                        <a:tabLst/>
                      </a:pPr>
                      <a:r>
                        <a:rPr kumimoji="0" lang="en-US" sz="1800" b="0" i="0" u="none" strike="noStrike" cap="none" normalizeH="0" baseline="0" dirty="0">
                          <a:ln>
                            <a:noFill/>
                          </a:ln>
                          <a:solidFill>
                            <a:schemeClr val="tx1"/>
                          </a:solidFill>
                          <a:effectLst/>
                          <a:latin typeface="Arial" charset="0"/>
                          <a:ea typeface="ＭＳ Ｐゴシック" pitchFamily="-110" charset="-128"/>
                        </a:rPr>
                        <a:t>Severe decrease  in GFR</a:t>
                      </a:r>
                    </a:p>
                  </a:txBody>
                  <a:tcPr marT="45714" marB="45714"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
                          <a:srgbClr val="F00000"/>
                        </a:buClr>
                        <a:buSzPct val="75000"/>
                        <a:buFont typeface="Wingdings" pitchFamily="-110" charset="2"/>
                        <a:buNone/>
                        <a:tabLst/>
                      </a:pPr>
                      <a:r>
                        <a:rPr kumimoji="0" lang="en-US" sz="1800" b="0" i="0" u="none" strike="noStrike" cap="none" normalizeH="0" baseline="0" dirty="0">
                          <a:ln>
                            <a:noFill/>
                          </a:ln>
                          <a:solidFill>
                            <a:schemeClr val="tx1"/>
                          </a:solidFill>
                          <a:effectLst/>
                          <a:latin typeface="Arial" charset="0"/>
                          <a:ea typeface="ＭＳ Ｐゴシック" pitchFamily="-110" charset="-128"/>
                        </a:rPr>
                        <a:t>GFR of 15-29</a:t>
                      </a:r>
                    </a:p>
                  </a:txBody>
                  <a:tcPr marT="45714" marB="45714"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40000"/>
                        </a:spcBef>
                        <a:spcAft>
                          <a:spcPct val="0"/>
                        </a:spcAft>
                        <a:buClr>
                          <a:srgbClr val="F00000"/>
                        </a:buClr>
                        <a:buSzPct val="75000"/>
                        <a:buFont typeface="Wingdings" pitchFamily="-110" charset="2"/>
                        <a:buNone/>
                        <a:tabLst/>
                      </a:pPr>
                      <a:r>
                        <a:rPr kumimoji="0" lang="en-US" sz="1800" b="0" i="0" u="none" strike="noStrike" cap="none" normalizeH="0" baseline="0" dirty="0">
                          <a:ln>
                            <a:noFill/>
                          </a:ln>
                          <a:solidFill>
                            <a:schemeClr val="tx1"/>
                          </a:solidFill>
                          <a:effectLst/>
                          <a:latin typeface="Arial" charset="0"/>
                          <a:ea typeface="ＭＳ Ｐゴシック" pitchFamily="-110" charset="-128"/>
                        </a:rPr>
                        <a:t>    D if dialysis</a:t>
                      </a:r>
                    </a:p>
                  </a:txBody>
                  <a:tcPr marT="45714" marB="45714"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4"/>
                  </a:ext>
                </a:extLst>
              </a:tr>
              <a:tr h="700171">
                <a:tc>
                  <a:txBody>
                    <a:bodyPr/>
                    <a:lstStyle/>
                    <a:p>
                      <a:pPr marL="0" marR="0" lvl="0" indent="0" algn="ctr" defTabSz="914400" rtl="0" eaLnBrk="1" fontAlgn="base" latinLnBrk="0" hangingPunct="1">
                        <a:lnSpc>
                          <a:spcPct val="100000"/>
                        </a:lnSpc>
                        <a:spcBef>
                          <a:spcPct val="40000"/>
                        </a:spcBef>
                        <a:spcAft>
                          <a:spcPct val="0"/>
                        </a:spcAft>
                        <a:buClr>
                          <a:srgbClr val="F00000"/>
                        </a:buClr>
                        <a:buSzPct val="75000"/>
                        <a:buFont typeface="Wingdings" pitchFamily="-110" charset="2"/>
                        <a:buNone/>
                        <a:tabLst/>
                      </a:pPr>
                      <a:r>
                        <a:rPr kumimoji="0" lang="en-US" sz="1800" b="0" i="0" u="none" strike="noStrike" cap="none" normalizeH="0" baseline="0">
                          <a:ln>
                            <a:noFill/>
                          </a:ln>
                          <a:solidFill>
                            <a:schemeClr val="tx1"/>
                          </a:solidFill>
                          <a:effectLst/>
                          <a:latin typeface="Arial" charset="0"/>
                          <a:ea typeface="ＭＳ Ｐゴシック" pitchFamily="-110" charset="-128"/>
                        </a:rPr>
                        <a:t>5</a:t>
                      </a:r>
                    </a:p>
                  </a:txBody>
                  <a:tcPr marT="45714" marB="45714"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
                          <a:srgbClr val="F00000"/>
                        </a:buClr>
                        <a:buSzPct val="75000"/>
                        <a:buFont typeface="Wingdings" pitchFamily="-110" charset="2"/>
                        <a:buNone/>
                        <a:tabLst/>
                      </a:pPr>
                      <a:r>
                        <a:rPr kumimoji="0" lang="en-US" sz="1800" b="0" i="0" u="none" strike="noStrike" cap="none" normalizeH="0" baseline="0" dirty="0">
                          <a:ln>
                            <a:noFill/>
                          </a:ln>
                          <a:solidFill>
                            <a:schemeClr val="tx1"/>
                          </a:solidFill>
                          <a:effectLst/>
                          <a:latin typeface="Arial" charset="0"/>
                          <a:ea typeface="ＭＳ Ｐゴシック" pitchFamily="-110" charset="-128"/>
                        </a:rPr>
                        <a:t>Kidney failure</a:t>
                      </a:r>
                    </a:p>
                  </a:txBody>
                  <a:tcPr marT="45714" marB="45714"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
                          <a:srgbClr val="F00000"/>
                        </a:buClr>
                        <a:buSzPct val="75000"/>
                        <a:buFont typeface="Wingdings" pitchFamily="-110" charset="2"/>
                        <a:buNone/>
                        <a:tabLst/>
                      </a:pPr>
                      <a:r>
                        <a:rPr kumimoji="0" lang="en-US" sz="1800" b="0" i="0" u="none" strike="noStrike" cap="none" normalizeH="0" baseline="0" dirty="0">
                          <a:ln>
                            <a:noFill/>
                          </a:ln>
                          <a:solidFill>
                            <a:schemeClr val="tx1"/>
                          </a:solidFill>
                          <a:effectLst/>
                          <a:latin typeface="Arial" charset="0"/>
                          <a:ea typeface="ＭＳ Ｐゴシック" pitchFamily="-110" charset="-128"/>
                        </a:rPr>
                        <a:t>GFR &lt; 15</a:t>
                      </a:r>
                    </a:p>
                  </a:txBody>
                  <a:tcPr marT="45714" marB="45714"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40000"/>
                        </a:spcBef>
                        <a:spcAft>
                          <a:spcPct val="0"/>
                        </a:spcAft>
                        <a:buClr>
                          <a:srgbClr val="F00000"/>
                        </a:buClr>
                        <a:buSzPct val="75000"/>
                        <a:buFont typeface="Wingdings" pitchFamily="-110" charset="2"/>
                        <a:buNone/>
                        <a:tabLst/>
                      </a:pPr>
                      <a:r>
                        <a:rPr kumimoji="0" lang="en-US" sz="1800" b="0" i="0" u="none" strike="noStrike" cap="none" normalizeH="0" baseline="0" dirty="0">
                          <a:ln>
                            <a:noFill/>
                          </a:ln>
                          <a:solidFill>
                            <a:schemeClr val="tx1"/>
                          </a:solidFill>
                          <a:effectLst/>
                          <a:latin typeface="Arial" charset="0"/>
                          <a:ea typeface="ＭＳ Ｐゴシック" pitchFamily="-110" charset="-128"/>
                        </a:rPr>
                        <a:t>    D if dialysis</a:t>
                      </a:r>
                    </a:p>
                  </a:txBody>
                  <a:tcPr marT="45714" marB="45714"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5"/>
                  </a:ext>
                </a:extLst>
              </a:tr>
            </a:tbl>
          </a:graphicData>
        </a:graphic>
      </p:graphicFrame>
      <p:sp>
        <p:nvSpPr>
          <p:cNvPr id="9" name="AutoShape 44"/>
          <p:cNvSpPr>
            <a:spLocks/>
          </p:cNvSpPr>
          <p:nvPr/>
        </p:nvSpPr>
        <p:spPr bwMode="auto">
          <a:xfrm rot="10800000">
            <a:off x="6934200" y="2451100"/>
            <a:ext cx="457200" cy="2895600"/>
          </a:xfrm>
          <a:prstGeom prst="leftBrace">
            <a:avLst>
              <a:gd name="adj1" fmla="val 52778"/>
              <a:gd name="adj2" fmla="val 50000"/>
            </a:avLst>
          </a:prstGeom>
          <a:noFill/>
          <a:ln w="38100">
            <a:solidFill>
              <a:schemeClr val="hlink"/>
            </a:solidFill>
            <a:round/>
            <a:headEnd/>
            <a:tailEnd/>
          </a:ln>
          <a:extLst>
            <a:ext uri="{909E8E84-426E-40DD-AFC4-6F175D3DCCD1}">
              <a14:hiddenFill xmlns:a14="http://schemas.microsoft.com/office/drawing/2010/main">
                <a:solidFill>
                  <a:srgbClr val="FFFFFF"/>
                </a:solidFill>
              </a14:hiddenFill>
            </a:ext>
          </a:extLst>
        </p:spPr>
        <p:txBody>
          <a:bodyPr rot="10800000" wrap="none" anchor="ctr"/>
          <a:lstStyle/>
          <a:p>
            <a:pPr algn="ctr" fontAlgn="base">
              <a:spcBef>
                <a:spcPct val="0"/>
              </a:spcBef>
              <a:spcAft>
                <a:spcPct val="0"/>
              </a:spcAft>
            </a:pPr>
            <a:endParaRPr lang="en-US" sz="4000">
              <a:solidFill>
                <a:srgbClr val="FFFFFF"/>
              </a:solidFill>
              <a:ea typeface="ＭＳ Ｐゴシック" pitchFamily="34" charset="-128"/>
            </a:endParaRPr>
          </a:p>
        </p:txBody>
      </p:sp>
      <p:sp>
        <p:nvSpPr>
          <p:cNvPr id="7" name="Text Box 95"/>
          <p:cNvSpPr txBox="1">
            <a:spLocks noChangeArrowheads="1"/>
          </p:cNvSpPr>
          <p:nvPr/>
        </p:nvSpPr>
        <p:spPr bwMode="auto">
          <a:xfrm>
            <a:off x="7543800" y="6112261"/>
            <a:ext cx="1479331"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000">
                <a:solidFill>
                  <a:schemeClr val="tx1"/>
                </a:solidFill>
                <a:latin typeface="Arial" charset="0"/>
                <a:ea typeface="ＭＳ Ｐゴシック" pitchFamily="34" charset="-128"/>
              </a:defRPr>
            </a:lvl1pPr>
            <a:lvl2pPr marL="742950" indent="-285750" eaLnBrk="0" hangingPunct="0">
              <a:defRPr sz="4000">
                <a:solidFill>
                  <a:schemeClr val="tx1"/>
                </a:solidFill>
                <a:latin typeface="Arial" charset="0"/>
                <a:ea typeface="ＭＳ Ｐゴシック" pitchFamily="34" charset="-128"/>
              </a:defRPr>
            </a:lvl2pPr>
            <a:lvl3pPr marL="1143000" indent="-228600" eaLnBrk="0" hangingPunct="0">
              <a:defRPr sz="4000">
                <a:solidFill>
                  <a:schemeClr val="tx1"/>
                </a:solidFill>
                <a:latin typeface="Arial" charset="0"/>
                <a:ea typeface="ＭＳ Ｐゴシック" pitchFamily="34" charset="-128"/>
              </a:defRPr>
            </a:lvl3pPr>
            <a:lvl4pPr marL="1600200" indent="-228600" eaLnBrk="0" hangingPunct="0">
              <a:defRPr sz="4000">
                <a:solidFill>
                  <a:schemeClr val="tx1"/>
                </a:solidFill>
                <a:latin typeface="Arial" charset="0"/>
                <a:ea typeface="ＭＳ Ｐゴシック" pitchFamily="34" charset="-128"/>
              </a:defRPr>
            </a:lvl4pPr>
            <a:lvl5pPr marL="2057400" indent="-228600" eaLnBrk="0" hangingPunct="0">
              <a:defRPr sz="4000">
                <a:solidFill>
                  <a:schemeClr val="tx1"/>
                </a:solidFill>
                <a:latin typeface="Arial" charset="0"/>
                <a:ea typeface="ＭＳ Ｐゴシック" pitchFamily="34" charset="-128"/>
              </a:defRPr>
            </a:lvl5pPr>
            <a:lvl6pPr marL="2514600" indent="-228600" algn="ctr" eaLnBrk="0" fontAlgn="base" hangingPunct="0">
              <a:spcBef>
                <a:spcPct val="0"/>
              </a:spcBef>
              <a:spcAft>
                <a:spcPct val="0"/>
              </a:spcAft>
              <a:defRPr sz="4000">
                <a:solidFill>
                  <a:schemeClr val="tx1"/>
                </a:solidFill>
                <a:latin typeface="Arial" charset="0"/>
                <a:ea typeface="ＭＳ Ｐゴシック" pitchFamily="34" charset="-128"/>
              </a:defRPr>
            </a:lvl6pPr>
            <a:lvl7pPr marL="2971800" indent="-228600" algn="ctr" eaLnBrk="0" fontAlgn="base" hangingPunct="0">
              <a:spcBef>
                <a:spcPct val="0"/>
              </a:spcBef>
              <a:spcAft>
                <a:spcPct val="0"/>
              </a:spcAft>
              <a:defRPr sz="4000">
                <a:solidFill>
                  <a:schemeClr val="tx1"/>
                </a:solidFill>
                <a:latin typeface="Arial" charset="0"/>
                <a:ea typeface="ＭＳ Ｐゴシック" pitchFamily="34" charset="-128"/>
              </a:defRPr>
            </a:lvl7pPr>
            <a:lvl8pPr marL="3429000" indent="-228600" algn="ctr" eaLnBrk="0" fontAlgn="base" hangingPunct="0">
              <a:spcBef>
                <a:spcPct val="0"/>
              </a:spcBef>
              <a:spcAft>
                <a:spcPct val="0"/>
              </a:spcAft>
              <a:defRPr sz="4000">
                <a:solidFill>
                  <a:schemeClr val="tx1"/>
                </a:solidFill>
                <a:latin typeface="Arial" charset="0"/>
                <a:ea typeface="ＭＳ Ｐゴシック" pitchFamily="34" charset="-128"/>
              </a:defRPr>
            </a:lvl8pPr>
            <a:lvl9pPr marL="3886200" indent="-228600" algn="ctr" eaLnBrk="0" fontAlgn="base" hangingPunct="0">
              <a:spcBef>
                <a:spcPct val="0"/>
              </a:spcBef>
              <a:spcAft>
                <a:spcPct val="0"/>
              </a:spcAft>
              <a:defRPr sz="4000">
                <a:solidFill>
                  <a:schemeClr val="tx1"/>
                </a:solidFill>
                <a:latin typeface="Arial" charset="0"/>
                <a:ea typeface="ＭＳ Ｐゴシック" pitchFamily="34" charset="-128"/>
              </a:defRPr>
            </a:lvl9pPr>
          </a:lstStyle>
          <a:p>
            <a:pPr fontAlgn="base">
              <a:spcBef>
                <a:spcPct val="0"/>
              </a:spcBef>
              <a:spcAft>
                <a:spcPct val="0"/>
              </a:spcAft>
            </a:pPr>
            <a:r>
              <a:rPr lang="en-US" sz="1000" dirty="0"/>
              <a:t>KDIGO, Kidney Disease: Increasing Global Outcomes</a:t>
            </a:r>
            <a:endParaRPr lang="en-US" sz="1400" dirty="0"/>
          </a:p>
        </p:txBody>
      </p:sp>
    </p:spTree>
    <p:extLst>
      <p:ext uri="{BB962C8B-B14F-4D97-AF65-F5344CB8AC3E}">
        <p14:creationId xmlns:p14="http://schemas.microsoft.com/office/powerpoint/2010/main" val="14421237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723900"/>
            <a:ext cx="2109288" cy="1752599"/>
          </a:xfrm>
        </p:spPr>
        <p:txBody>
          <a:bodyPr>
            <a:normAutofit/>
          </a:bodyPr>
          <a:lstStyle/>
          <a:p>
            <a:pPr>
              <a:lnSpc>
                <a:spcPct val="90000"/>
              </a:lnSpc>
            </a:pPr>
            <a:r>
              <a:rPr lang="en-US" sz="2000" dirty="0"/>
              <a:t>Classification of CKD Based on GFR and Albuminuria Categories: “Heat Map”</a:t>
            </a:r>
          </a:p>
        </p:txBody>
      </p:sp>
      <p:sp>
        <p:nvSpPr>
          <p:cNvPr id="6" name="TextBox 90"/>
          <p:cNvSpPr txBox="1">
            <a:spLocks noChangeArrowheads="1"/>
          </p:cNvSpPr>
          <p:nvPr/>
        </p:nvSpPr>
        <p:spPr bwMode="auto">
          <a:xfrm>
            <a:off x="838198" y="3009899"/>
            <a:ext cx="2109290" cy="3124201"/>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eaLnBrk="0" hangingPunct="0">
              <a:lnSpc>
                <a:spcPct val="90000"/>
              </a:lnSpc>
              <a:spcBef>
                <a:spcPct val="50000"/>
              </a:spcBef>
              <a:buClr>
                <a:srgbClr val="33CCFF"/>
              </a:buClr>
              <a:buFont typeface="Symbol" pitchFamily="18" charset="2"/>
              <a:buChar char="·"/>
              <a:defRPr sz="2800">
                <a:solidFill>
                  <a:schemeClr val="tx1"/>
                </a:solidFill>
                <a:latin typeface="Arial" pitchFamily="34" charset="0"/>
                <a:cs typeface="Arial" pitchFamily="34" charset="0"/>
              </a:defRPr>
            </a:lvl1pPr>
            <a:lvl2pPr marL="742950" indent="-285750" eaLnBrk="0" hangingPunct="0">
              <a:lnSpc>
                <a:spcPct val="90000"/>
              </a:lnSpc>
              <a:spcBef>
                <a:spcPct val="25000"/>
              </a:spcBef>
              <a:buClr>
                <a:srgbClr val="FFFF00"/>
              </a:buClr>
              <a:buChar char="–"/>
              <a:defRPr sz="2600">
                <a:solidFill>
                  <a:schemeClr val="tx1"/>
                </a:solidFill>
                <a:latin typeface="Arial" pitchFamily="34" charset="0"/>
                <a:cs typeface="Arial" pitchFamily="34" charset="0"/>
              </a:defRPr>
            </a:lvl2pPr>
            <a:lvl3pPr marL="1143000" indent="-228600" eaLnBrk="0" hangingPunct="0">
              <a:lnSpc>
                <a:spcPct val="90000"/>
              </a:lnSpc>
              <a:spcBef>
                <a:spcPct val="25000"/>
              </a:spcBef>
              <a:buClr>
                <a:schemeClr val="tx1"/>
              </a:buClr>
              <a:buFont typeface="Symbol" pitchFamily="18" charset="2"/>
              <a:buChar char="·"/>
              <a:defRPr sz="2200">
                <a:solidFill>
                  <a:schemeClr val="tx1"/>
                </a:solidFill>
                <a:latin typeface="Arial" pitchFamily="34" charset="0"/>
                <a:cs typeface="Arial" pitchFamily="34" charset="0"/>
              </a:defRPr>
            </a:lvl3pPr>
            <a:lvl4pPr marL="1600200" indent="-228600" eaLnBrk="0" hangingPunct="0">
              <a:lnSpc>
                <a:spcPct val="90000"/>
              </a:lnSpc>
              <a:spcBef>
                <a:spcPct val="25000"/>
              </a:spcBef>
              <a:buClr>
                <a:schemeClr val="tx1"/>
              </a:buClr>
              <a:buFont typeface="Symbol" pitchFamily="18" charset="2"/>
              <a:buChar char="·"/>
              <a:defRPr sz="2200">
                <a:solidFill>
                  <a:schemeClr val="tx1"/>
                </a:solidFill>
                <a:latin typeface="Arial" pitchFamily="34" charset="0"/>
                <a:cs typeface="Arial" pitchFamily="34" charset="0"/>
              </a:defRPr>
            </a:lvl4pPr>
            <a:lvl5pPr marL="2057400" indent="-228600" eaLnBrk="0" hangingPunct="0">
              <a:spcBef>
                <a:spcPct val="15000"/>
              </a:spcBef>
              <a:spcAft>
                <a:spcPct val="15000"/>
              </a:spcAft>
              <a:buClr>
                <a:schemeClr val="accent1"/>
              </a:buClr>
              <a:buFont typeface="Wingdings 2" pitchFamily="18" charset="2"/>
              <a:buChar char="¡"/>
              <a:defRPr sz="2000" b="1">
                <a:solidFill>
                  <a:schemeClr val="tx1"/>
                </a:solidFill>
                <a:latin typeface="Arial" pitchFamily="34" charset="0"/>
                <a:cs typeface="Arial" pitchFamily="34" charset="0"/>
              </a:defRPr>
            </a:lvl5pPr>
            <a:lvl6pPr marL="2514600" indent="-228600" eaLnBrk="0" fontAlgn="base" hangingPunct="0">
              <a:spcBef>
                <a:spcPct val="15000"/>
              </a:spcBef>
              <a:spcAft>
                <a:spcPct val="15000"/>
              </a:spcAft>
              <a:buClr>
                <a:schemeClr val="accent1"/>
              </a:buClr>
              <a:buFont typeface="Wingdings 2" pitchFamily="18" charset="2"/>
              <a:buChar char="¡"/>
              <a:defRPr sz="2000" b="1">
                <a:solidFill>
                  <a:schemeClr val="tx1"/>
                </a:solidFill>
                <a:latin typeface="Arial" pitchFamily="34" charset="0"/>
                <a:cs typeface="Arial" pitchFamily="34" charset="0"/>
              </a:defRPr>
            </a:lvl6pPr>
            <a:lvl7pPr marL="2971800" indent="-228600" eaLnBrk="0" fontAlgn="base" hangingPunct="0">
              <a:spcBef>
                <a:spcPct val="15000"/>
              </a:spcBef>
              <a:spcAft>
                <a:spcPct val="15000"/>
              </a:spcAft>
              <a:buClr>
                <a:schemeClr val="accent1"/>
              </a:buClr>
              <a:buFont typeface="Wingdings 2" pitchFamily="18" charset="2"/>
              <a:buChar char="¡"/>
              <a:defRPr sz="2000" b="1">
                <a:solidFill>
                  <a:schemeClr val="tx1"/>
                </a:solidFill>
                <a:latin typeface="Arial" pitchFamily="34" charset="0"/>
                <a:cs typeface="Arial" pitchFamily="34" charset="0"/>
              </a:defRPr>
            </a:lvl7pPr>
            <a:lvl8pPr marL="3429000" indent="-228600" eaLnBrk="0" fontAlgn="base" hangingPunct="0">
              <a:spcBef>
                <a:spcPct val="15000"/>
              </a:spcBef>
              <a:spcAft>
                <a:spcPct val="15000"/>
              </a:spcAft>
              <a:buClr>
                <a:schemeClr val="accent1"/>
              </a:buClr>
              <a:buFont typeface="Wingdings 2" pitchFamily="18" charset="2"/>
              <a:buChar char="¡"/>
              <a:defRPr sz="2000" b="1">
                <a:solidFill>
                  <a:schemeClr val="tx1"/>
                </a:solidFill>
                <a:latin typeface="Arial" pitchFamily="34" charset="0"/>
                <a:cs typeface="Arial" pitchFamily="34" charset="0"/>
              </a:defRPr>
            </a:lvl8pPr>
            <a:lvl9pPr marL="3886200" indent="-228600" eaLnBrk="0" fontAlgn="base" hangingPunct="0">
              <a:spcBef>
                <a:spcPct val="15000"/>
              </a:spcBef>
              <a:spcAft>
                <a:spcPct val="15000"/>
              </a:spcAft>
              <a:buClr>
                <a:schemeClr val="accent1"/>
              </a:buClr>
              <a:buFont typeface="Wingdings 2" pitchFamily="18" charset="2"/>
              <a:buChar char="¡"/>
              <a:defRPr sz="2000" b="1">
                <a:solidFill>
                  <a:schemeClr val="tx1"/>
                </a:solidFill>
                <a:latin typeface="Arial" pitchFamily="34" charset="0"/>
                <a:cs typeface="Arial" pitchFamily="34" charset="0"/>
              </a:defRPr>
            </a:lvl9pPr>
          </a:lstStyle>
          <a:p>
            <a:pPr eaLnBrk="1" hangingPunct="1">
              <a:spcBef>
                <a:spcPct val="0"/>
              </a:spcBef>
              <a:spcAft>
                <a:spcPts val="600"/>
              </a:spcAft>
              <a:buClrTx/>
              <a:buFontTx/>
              <a:buNone/>
            </a:pPr>
            <a:r>
              <a:rPr lang="en-US" altLang="en-US" sz="1600" dirty="0"/>
              <a:t> Kidney Disease: Improving Global Outcomes (KDIGO) CKD Work Group. </a:t>
            </a:r>
            <a:r>
              <a:rPr lang="en-US" altLang="en-US" sz="1600" i="1" dirty="0"/>
              <a:t>Kidney Int Suppls</a:t>
            </a:r>
            <a:r>
              <a:rPr lang="en-US" altLang="en-US" sz="1600" dirty="0"/>
              <a:t>. 2013;3:1-150.</a:t>
            </a:r>
          </a:p>
        </p:txBody>
      </p:sp>
      <p:pic>
        <p:nvPicPr>
          <p:cNvPr id="2050" name="Picture 2" descr="C:\Users\james.papanikolaw\Desktop\heat_map.jpg"/>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974158" y="723900"/>
            <a:ext cx="6077858" cy="5410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75961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bject 9"/>
          <p:cNvSpPr txBox="1"/>
          <p:nvPr/>
        </p:nvSpPr>
        <p:spPr>
          <a:xfrm>
            <a:off x="1066800" y="643176"/>
            <a:ext cx="5728083" cy="660066"/>
          </a:xfrm>
          <a:prstGeom prst="rect">
            <a:avLst/>
          </a:prstGeom>
        </p:spPr>
        <p:txBody>
          <a:bodyPr vert="horz" wrap="square" lIns="0" tIns="0" rIns="0" bIns="0" rtlCol="0">
            <a:noAutofit/>
          </a:bodyPr>
          <a:lstStyle/>
          <a:p>
            <a:pPr marL="424815">
              <a:lnSpc>
                <a:spcPct val="100000"/>
              </a:lnSpc>
            </a:pPr>
            <a:r>
              <a:rPr lang="en-US" sz="3500" dirty="0">
                <a:solidFill>
                  <a:schemeClr val="tx1">
                    <a:lumMod val="65000"/>
                    <a:lumOff val="35000"/>
                  </a:schemeClr>
                </a:solidFill>
                <a:ea typeface="+mj-ea"/>
                <a:cs typeface="+mj-cs"/>
              </a:rPr>
              <a:t>Improved Diagnosis…</a:t>
            </a:r>
          </a:p>
          <a:p>
            <a:pPr marL="424815">
              <a:lnSpc>
                <a:spcPct val="100000"/>
              </a:lnSpc>
            </a:pPr>
            <a:endParaRPr sz="1400" dirty="0">
              <a:latin typeface="Segoe UI"/>
              <a:cs typeface="Segoe UI"/>
            </a:endParaRPr>
          </a:p>
        </p:txBody>
      </p:sp>
      <p:sp>
        <p:nvSpPr>
          <p:cNvPr id="3" name="Rectangle 2"/>
          <p:cNvSpPr/>
          <p:nvPr/>
        </p:nvSpPr>
        <p:spPr>
          <a:xfrm>
            <a:off x="1143000" y="1720840"/>
            <a:ext cx="7467600" cy="3416320"/>
          </a:xfrm>
          <a:prstGeom prst="rect">
            <a:avLst/>
          </a:prstGeom>
        </p:spPr>
        <p:txBody>
          <a:bodyPr wrap="square">
            <a:spAutoFit/>
          </a:bodyPr>
          <a:lstStyle/>
          <a:p>
            <a:r>
              <a:rPr lang="en-US" sz="2400" dirty="0"/>
              <a:t>Studies demonstrate that clinician behavior changes when CKD diagnosis improves. Significant improvements realized in:</a:t>
            </a:r>
            <a:r>
              <a:rPr lang="en-US" sz="2400" baseline="30000" dirty="0"/>
              <a:t>1-3</a:t>
            </a:r>
          </a:p>
          <a:p>
            <a:pPr marL="800100" lvl="1" indent="-342900">
              <a:buClr>
                <a:srgbClr val="F07C1C"/>
              </a:buClr>
              <a:buFont typeface="Arial" panose="020B0604020202020204" pitchFamily="34" charset="0"/>
              <a:buChar char="•"/>
            </a:pPr>
            <a:endParaRPr lang="en-US" sz="2400" dirty="0"/>
          </a:p>
          <a:p>
            <a:pPr marL="800100" lvl="1" indent="-342900">
              <a:buClr>
                <a:srgbClr val="F07C1C"/>
              </a:buClr>
              <a:buFont typeface="Arial" panose="020B0604020202020204" pitchFamily="34" charset="0"/>
              <a:buChar char="•"/>
            </a:pPr>
            <a:r>
              <a:rPr lang="en-US" sz="2400" dirty="0"/>
              <a:t>Increased urinary albumin testing</a:t>
            </a:r>
          </a:p>
          <a:p>
            <a:pPr marL="800100" lvl="1" indent="-342900">
              <a:buClr>
                <a:srgbClr val="F07C1C"/>
              </a:buClr>
              <a:buFont typeface="Arial" panose="020B0604020202020204" pitchFamily="34" charset="0"/>
              <a:buChar char="•"/>
            </a:pPr>
            <a:r>
              <a:rPr lang="en-US" sz="2400" dirty="0"/>
              <a:t>Increased appropriate use of </a:t>
            </a:r>
            <a:r>
              <a:rPr lang="en-US" sz="2400" dirty="0" err="1"/>
              <a:t>ACEi</a:t>
            </a:r>
            <a:r>
              <a:rPr lang="en-US" sz="2400" dirty="0"/>
              <a:t> or ARB</a:t>
            </a:r>
          </a:p>
          <a:p>
            <a:pPr marL="800100" lvl="1" indent="-342900">
              <a:buClr>
                <a:srgbClr val="F07C1C"/>
              </a:buClr>
              <a:buFont typeface="Arial" panose="020B0604020202020204" pitchFamily="34" charset="0"/>
              <a:buChar char="•"/>
            </a:pPr>
            <a:r>
              <a:rPr lang="en-US" sz="2400" dirty="0"/>
              <a:t>Avoidance of NSAIDs prescribing among patients with low </a:t>
            </a:r>
            <a:r>
              <a:rPr lang="en-US" sz="2400" dirty="0" err="1"/>
              <a:t>eGFR</a:t>
            </a:r>
            <a:endParaRPr lang="en-US" sz="2400" dirty="0"/>
          </a:p>
          <a:p>
            <a:pPr marL="800100" lvl="1" indent="-342900">
              <a:buClr>
                <a:srgbClr val="F07C1C"/>
              </a:buClr>
              <a:buFont typeface="Arial" panose="020B0604020202020204" pitchFamily="34" charset="0"/>
              <a:buChar char="•"/>
            </a:pPr>
            <a:r>
              <a:rPr lang="en-US" sz="2400" dirty="0"/>
              <a:t>Appropriate nephrology consultation</a:t>
            </a:r>
          </a:p>
        </p:txBody>
      </p:sp>
      <p:sp>
        <p:nvSpPr>
          <p:cNvPr id="11" name="Text Box 4"/>
          <p:cNvSpPr txBox="1"/>
          <p:nvPr/>
        </p:nvSpPr>
        <p:spPr>
          <a:xfrm>
            <a:off x="5638800" y="6227802"/>
            <a:ext cx="3429000" cy="553998"/>
          </a:xfrm>
          <a:prstGeom prst="rect">
            <a:avLst/>
          </a:prstGeom>
          <a:solidFill>
            <a:prstClr val="white"/>
          </a:solidFill>
          <a:ln>
            <a:noFill/>
          </a:ln>
          <a:effectLst/>
        </p:spPr>
        <p:txBody>
          <a:bodyPr rot="0" spcFirstLastPara="0" vert="horz" wrap="square" lIns="0" tIns="0" rIns="0" bIns="0" numCol="1" spcCol="0" rtlCol="0" fromWordArt="0" anchor="t" anchorCtr="0" forceAA="0" compatLnSpc="1">
            <a:prstTxWarp prst="textNoShape">
              <a:avLst/>
            </a:prstTxWarp>
            <a:spAutoFit/>
          </a:bodyPr>
          <a:lstStyle/>
          <a:p>
            <a:pPr marL="228600" indent="-228600">
              <a:buFont typeface="+mj-lt"/>
              <a:buAutoNum type="arabicPeriod"/>
            </a:pPr>
            <a:r>
              <a:rPr lang="en-US" sz="1200" dirty="0"/>
              <a:t>Wei L, et al. </a:t>
            </a:r>
            <a:r>
              <a:rPr lang="en-US" sz="1200" i="1" dirty="0"/>
              <a:t>Kidney Int. </a:t>
            </a:r>
            <a:r>
              <a:rPr lang="en-US" sz="1200" dirty="0"/>
              <a:t>2013;84:174-178.</a:t>
            </a:r>
          </a:p>
          <a:p>
            <a:pPr marL="228600" indent="-228600">
              <a:buFont typeface="+mj-lt"/>
              <a:buAutoNum type="arabicPeriod"/>
            </a:pPr>
            <a:r>
              <a:rPr lang="en-US" sz="1200" dirty="0"/>
              <a:t>Chan M, et al. </a:t>
            </a:r>
            <a:r>
              <a:rPr lang="en-US" sz="1200" i="1" dirty="0"/>
              <a:t>Am J Med</a:t>
            </a:r>
            <a:r>
              <a:rPr lang="en-US" sz="1200" dirty="0"/>
              <a:t>. 2007:120;1063-1070.</a:t>
            </a:r>
          </a:p>
          <a:p>
            <a:pPr marL="228600" indent="-228600" fontAlgn="base">
              <a:spcBef>
                <a:spcPct val="0"/>
              </a:spcBef>
              <a:spcAft>
                <a:spcPct val="0"/>
              </a:spcAft>
              <a:buFont typeface="+mj-lt"/>
              <a:buAutoNum type="arabicPeriod"/>
            </a:pPr>
            <a:r>
              <a:rPr lang="en-US" sz="1200" dirty="0">
                <a:solidFill>
                  <a:prstClr val="black"/>
                </a:solidFill>
              </a:rPr>
              <a:t>Fink J, et al. </a:t>
            </a:r>
            <a:r>
              <a:rPr lang="en-US" sz="1200" i="1" dirty="0">
                <a:solidFill>
                  <a:prstClr val="black"/>
                </a:solidFill>
              </a:rPr>
              <a:t>Am J Kidney Dis</a:t>
            </a:r>
            <a:r>
              <a:rPr lang="en-US" sz="1200" dirty="0">
                <a:solidFill>
                  <a:prstClr val="black"/>
                </a:solidFill>
              </a:rPr>
              <a:t>. 2009,53:681-668.</a:t>
            </a:r>
            <a:endParaRPr lang="en-US" sz="1200" dirty="0">
              <a:effectLst/>
              <a:latin typeface="Calibri"/>
              <a:ea typeface="Calibri"/>
              <a:cs typeface="Times New Roman"/>
            </a:endParaRPr>
          </a:p>
        </p:txBody>
      </p:sp>
    </p:spTree>
    <p:extLst>
      <p:ext uri="{BB962C8B-B14F-4D97-AF65-F5344CB8AC3E}">
        <p14:creationId xmlns:p14="http://schemas.microsoft.com/office/powerpoint/2010/main" val="20725635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08883"/>
            <a:ext cx="8229600" cy="884238"/>
          </a:xfrm>
        </p:spPr>
        <p:txBody>
          <a:bodyPr/>
          <a:lstStyle/>
          <a:p>
            <a:r>
              <a:rPr lang="en-US" dirty="0"/>
              <a:t>CKD Risk Factors*</a:t>
            </a:r>
          </a:p>
        </p:txBody>
      </p:sp>
      <p:sp>
        <p:nvSpPr>
          <p:cNvPr id="3" name="Content Placeholder 2"/>
          <p:cNvSpPr>
            <a:spLocks noGrp="1"/>
          </p:cNvSpPr>
          <p:nvPr>
            <p:ph idx="1"/>
          </p:nvPr>
        </p:nvSpPr>
        <p:spPr>
          <a:xfrm>
            <a:off x="658368" y="1624519"/>
            <a:ext cx="3534253" cy="3485961"/>
          </a:xfrm>
        </p:spPr>
        <p:txBody>
          <a:bodyPr/>
          <a:lstStyle/>
          <a:p>
            <a:pPr marL="0" lvl="0" indent="0">
              <a:buNone/>
            </a:pPr>
            <a:r>
              <a:rPr lang="en-US" sz="2700" b="1" dirty="0"/>
              <a:t>Modifiable</a:t>
            </a:r>
          </a:p>
          <a:p>
            <a:r>
              <a:rPr lang="en-US" sz="2700" dirty="0"/>
              <a:t>Diabetes</a:t>
            </a:r>
          </a:p>
          <a:p>
            <a:r>
              <a:rPr lang="en-US" sz="2700" dirty="0"/>
              <a:t>Hypertension</a:t>
            </a:r>
          </a:p>
          <a:p>
            <a:r>
              <a:rPr lang="en-US" sz="2700" dirty="0"/>
              <a:t>History of AKI</a:t>
            </a:r>
          </a:p>
          <a:p>
            <a:r>
              <a:rPr lang="en-US" sz="2700" dirty="0"/>
              <a:t>Frequent NSAID use</a:t>
            </a:r>
          </a:p>
          <a:p>
            <a:endParaRPr lang="en-US" sz="2700" dirty="0"/>
          </a:p>
        </p:txBody>
      </p:sp>
      <p:sp>
        <p:nvSpPr>
          <p:cNvPr id="5" name="Footer Placeholder 3"/>
          <p:cNvSpPr>
            <a:spLocks noGrp="1"/>
          </p:cNvSpPr>
          <p:nvPr>
            <p:ph type="ftr" sz="quarter" idx="11"/>
          </p:nvPr>
        </p:nvSpPr>
        <p:spPr>
          <a:xfrm>
            <a:off x="4815193" y="6381345"/>
            <a:ext cx="4134255" cy="389106"/>
          </a:xfrm>
        </p:spPr>
        <p:txBody>
          <a:bodyPr/>
          <a:lstStyle/>
          <a:p>
            <a:pPr algn="l"/>
            <a:r>
              <a:rPr lang="en-US" sz="1200" dirty="0">
                <a:solidFill>
                  <a:schemeClr val="tx1"/>
                </a:solidFill>
              </a:rPr>
              <a:t>*Partial list</a:t>
            </a:r>
          </a:p>
          <a:p>
            <a:pPr algn="l"/>
            <a:r>
              <a:rPr lang="en-US" sz="1200" dirty="0">
                <a:solidFill>
                  <a:schemeClr val="tx1"/>
                </a:solidFill>
              </a:rPr>
              <a:t>AKI, acute kidney injury</a:t>
            </a:r>
          </a:p>
        </p:txBody>
      </p:sp>
      <p:sp>
        <p:nvSpPr>
          <p:cNvPr id="4" name="Content Placeholder 2"/>
          <p:cNvSpPr txBox="1">
            <a:spLocks/>
          </p:cNvSpPr>
          <p:nvPr/>
        </p:nvSpPr>
        <p:spPr>
          <a:xfrm>
            <a:off x="4572000" y="1295400"/>
            <a:ext cx="3913632" cy="4134259"/>
          </a:xfrm>
          <a:prstGeom prst="rect">
            <a:avLst/>
          </a:prstGeom>
        </p:spPr>
        <p:txBody>
          <a:bodyPr vert="horz" lIns="0" tIns="228600" rIns="0" bIns="45720" rtlCol="0">
            <a:noAutofit/>
          </a:bodyPr>
          <a:lstStyle>
            <a:lvl1pPr marL="228600" indent="-228600" algn="l" defTabSz="914400" rtl="0" eaLnBrk="1" latinLnBrk="0" hangingPunct="1">
              <a:lnSpc>
                <a:spcPct val="90000"/>
              </a:lnSpc>
              <a:spcBef>
                <a:spcPts val="1500"/>
              </a:spcBef>
              <a:buClr>
                <a:schemeClr val="tx2"/>
              </a:buClr>
              <a:buSzPct val="125000"/>
              <a:buFont typeface="Arial" pitchFamily="34" charset="0"/>
              <a:buChar char="•"/>
              <a:defRPr sz="2800" kern="1200">
                <a:solidFill>
                  <a:schemeClr val="tx1"/>
                </a:solidFill>
                <a:latin typeface="+mn-lt"/>
                <a:ea typeface="+mn-ea"/>
                <a:cs typeface="+mn-cs"/>
              </a:defRPr>
            </a:lvl1pPr>
            <a:lvl2pPr marL="692150" indent="-234950" algn="l" defTabSz="914400" rtl="0" eaLnBrk="1" latinLnBrk="0" hangingPunct="1">
              <a:lnSpc>
                <a:spcPct val="90000"/>
              </a:lnSpc>
              <a:spcBef>
                <a:spcPts val="600"/>
              </a:spcBef>
              <a:buClr>
                <a:schemeClr val="tx2">
                  <a:lumMod val="40000"/>
                  <a:lumOff val="60000"/>
                </a:schemeClr>
              </a:buClr>
              <a:buSzPct val="75000"/>
              <a:buFont typeface="Courier New" panose="02070309020205020404" pitchFamily="49" charset="0"/>
              <a:buChar char="o"/>
              <a:defRPr sz="2800" kern="1200">
                <a:solidFill>
                  <a:schemeClr val="tx1"/>
                </a:solidFill>
                <a:latin typeface="+mn-lt"/>
                <a:ea typeface="+mn-ea"/>
                <a:cs typeface="+mn-cs"/>
              </a:defRPr>
            </a:lvl2pPr>
            <a:lvl3pPr marL="1143000" indent="-228600" algn="l" defTabSz="914400" rtl="0" eaLnBrk="1" latinLnBrk="0" hangingPunct="1">
              <a:lnSpc>
                <a:spcPct val="90000"/>
              </a:lnSpc>
              <a:spcBef>
                <a:spcPts val="600"/>
              </a:spcBef>
              <a:buClr>
                <a:schemeClr val="bg2"/>
              </a:buClr>
              <a:buSzPct val="100000"/>
              <a:buFont typeface="Arial" pitchFamily="34" charset="0"/>
              <a:buChar char="•"/>
              <a:defRPr sz="2800" kern="1200">
                <a:solidFill>
                  <a:schemeClr val="tx1"/>
                </a:solidFill>
                <a:latin typeface="+mn-lt"/>
                <a:ea typeface="+mn-ea"/>
                <a:cs typeface="+mn-cs"/>
              </a:defRPr>
            </a:lvl3pPr>
            <a:lvl4pPr marL="1600200" indent="-228600" algn="l" defTabSz="914400" rtl="0" eaLnBrk="1" latinLnBrk="0" hangingPunct="1">
              <a:lnSpc>
                <a:spcPct val="90000"/>
              </a:lnSpc>
              <a:spcBef>
                <a:spcPts val="600"/>
              </a:spcBef>
              <a:buClr>
                <a:schemeClr val="bg2"/>
              </a:buClr>
              <a:buSzPct val="80000"/>
              <a:buFont typeface="Arial" panose="020B0604020202020204" pitchFamily="34" charset="0"/>
              <a:buChar char="•"/>
              <a:defRPr sz="2800" kern="1200">
                <a:solidFill>
                  <a:schemeClr val="tx1"/>
                </a:solidFill>
                <a:latin typeface="+mn-lt"/>
                <a:ea typeface="+mn-ea"/>
                <a:cs typeface="+mn-cs"/>
              </a:defRPr>
            </a:lvl4pPr>
            <a:lvl5pPr marL="2057400" indent="-228600" algn="l" defTabSz="914400" rtl="0" eaLnBrk="1" latinLnBrk="0" hangingPunct="1">
              <a:lnSpc>
                <a:spcPct val="90000"/>
              </a:lnSpc>
              <a:spcBef>
                <a:spcPts val="600"/>
              </a:spcBef>
              <a:buClr>
                <a:schemeClr val="bg2"/>
              </a:buClr>
              <a:buSzPct val="60000"/>
              <a:buFont typeface="Arial" pitchFamily="34" charset="0"/>
              <a:buChar char="•"/>
              <a:defRPr sz="2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700" b="1" dirty="0"/>
              <a:t>Non-Modifiable</a:t>
            </a:r>
          </a:p>
          <a:p>
            <a:pPr>
              <a:buClr>
                <a:srgbClr val="F07C1C"/>
              </a:buClr>
            </a:pPr>
            <a:r>
              <a:rPr lang="en-US" sz="2700" dirty="0"/>
              <a:t>Family history of kidney disease, diabetes, or hypertension</a:t>
            </a:r>
          </a:p>
          <a:p>
            <a:pPr>
              <a:buClr>
                <a:srgbClr val="F07C1C"/>
              </a:buClr>
            </a:pPr>
            <a:r>
              <a:rPr lang="en-US" sz="2700" dirty="0"/>
              <a:t>Age 60 or older (GFR declines normally with age)</a:t>
            </a:r>
          </a:p>
          <a:p>
            <a:pPr>
              <a:buClr>
                <a:srgbClr val="F07C1C"/>
              </a:buClr>
            </a:pPr>
            <a:r>
              <a:rPr lang="en-US" sz="2700" dirty="0"/>
              <a:t>Race/U.S. ethnic minority status</a:t>
            </a:r>
          </a:p>
          <a:p>
            <a:endParaRPr lang="en-US" dirty="0"/>
          </a:p>
        </p:txBody>
      </p:sp>
    </p:spTree>
    <p:extLst>
      <p:ext uri="{BB962C8B-B14F-4D97-AF65-F5344CB8AC3E}">
        <p14:creationId xmlns:p14="http://schemas.microsoft.com/office/powerpoint/2010/main" val="1450291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Disclosures</a:t>
            </a:r>
          </a:p>
        </p:txBody>
      </p:sp>
      <p:sp>
        <p:nvSpPr>
          <p:cNvPr id="3" name="Content Placeholder 2"/>
          <p:cNvSpPr>
            <a:spLocks noGrp="1"/>
          </p:cNvSpPr>
          <p:nvPr>
            <p:ph idx="1"/>
          </p:nvPr>
        </p:nvSpPr>
        <p:spPr/>
        <p:txBody>
          <a:bodyPr>
            <a:normAutofit/>
          </a:bodyPr>
          <a:lstStyle/>
          <a:p>
            <a:r>
              <a:rPr lang="en-US" sz="2400" dirty="0"/>
              <a:t>None</a:t>
            </a:r>
          </a:p>
        </p:txBody>
      </p:sp>
    </p:spTree>
    <p:extLst>
      <p:ext uri="{BB962C8B-B14F-4D97-AF65-F5344CB8AC3E}">
        <p14:creationId xmlns:p14="http://schemas.microsoft.com/office/powerpoint/2010/main" val="319532586"/>
      </p:ext>
    </p:extLst>
  </p:cSld>
  <p:clrMapOvr>
    <a:masterClrMapping/>
  </p:clrMapOvr>
  <mc:AlternateContent xmlns:mc="http://schemas.openxmlformats.org/markup-compatibility/2006" xmlns:p14="http://schemas.microsoft.com/office/powerpoint/2010/main">
    <mc:Choice Requires="p14">
      <p:transition spd="slow" p14:dur="10000" advTm="40000"/>
    </mc:Choice>
    <mc:Fallback xmlns="">
      <p:transition spd="slow" advTm="40000"/>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ChangeArrowheads="1"/>
          </p:cNvSpPr>
          <p:nvPr/>
        </p:nvSpPr>
        <p:spPr bwMode="auto">
          <a:xfrm>
            <a:off x="6753819" y="6400800"/>
            <a:ext cx="236795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7D6B5D"/>
              </a:buClr>
              <a:buChar char="•"/>
              <a:defRPr sz="2000">
                <a:solidFill>
                  <a:srgbClr val="7D6B5D"/>
                </a:solidFill>
                <a:latin typeface="Arial" pitchFamily="34" charset="0"/>
                <a:ea typeface="MS PGothic" pitchFamily="34" charset="-128"/>
              </a:defRPr>
            </a:lvl1pPr>
            <a:lvl2pPr marL="742950" indent="-285750">
              <a:spcBef>
                <a:spcPct val="20000"/>
              </a:spcBef>
              <a:buClr>
                <a:srgbClr val="7D6B5D"/>
              </a:buClr>
              <a:buChar char="–"/>
              <a:defRPr sz="2000">
                <a:solidFill>
                  <a:srgbClr val="7D6B5D"/>
                </a:solidFill>
                <a:latin typeface="Arial" pitchFamily="34" charset="0"/>
                <a:ea typeface="MS PGothic" pitchFamily="34" charset="-128"/>
              </a:defRPr>
            </a:lvl2pPr>
            <a:lvl3pPr marL="1143000" indent="-228600">
              <a:spcBef>
                <a:spcPct val="20000"/>
              </a:spcBef>
              <a:buClr>
                <a:srgbClr val="7D6B5D"/>
              </a:buClr>
              <a:buChar char="•"/>
              <a:defRPr sz="2000">
                <a:solidFill>
                  <a:srgbClr val="7D6B5D"/>
                </a:solidFill>
                <a:latin typeface="Arial" pitchFamily="34" charset="0"/>
                <a:ea typeface="MS PGothic" pitchFamily="34" charset="-128"/>
              </a:defRPr>
            </a:lvl3pPr>
            <a:lvl4pPr marL="1600200" indent="-228600">
              <a:spcBef>
                <a:spcPct val="20000"/>
              </a:spcBef>
              <a:buClr>
                <a:srgbClr val="7D6B5D"/>
              </a:buClr>
              <a:buChar char="–"/>
              <a:defRPr sz="2000">
                <a:solidFill>
                  <a:srgbClr val="7D6B5D"/>
                </a:solidFill>
                <a:latin typeface="Arial" pitchFamily="34" charset="0"/>
                <a:ea typeface="MS PGothic" pitchFamily="34" charset="-128"/>
              </a:defRPr>
            </a:lvl4pPr>
            <a:lvl5pPr marL="2057400" indent="-228600">
              <a:spcBef>
                <a:spcPct val="20000"/>
              </a:spcBef>
              <a:buClr>
                <a:srgbClr val="7D6B5D"/>
              </a:buClr>
              <a:buChar char="»"/>
              <a:defRPr sz="2000">
                <a:solidFill>
                  <a:srgbClr val="7D6B5D"/>
                </a:solidFill>
                <a:latin typeface="Arial" pitchFamily="34" charset="0"/>
                <a:ea typeface="MS PGothic" pitchFamily="34" charset="-128"/>
              </a:defRPr>
            </a:lvl5pPr>
            <a:lvl6pPr marL="2514600" indent="-228600" eaLnBrk="0" fontAlgn="base" hangingPunct="0">
              <a:spcBef>
                <a:spcPct val="20000"/>
              </a:spcBef>
              <a:spcAft>
                <a:spcPct val="0"/>
              </a:spcAft>
              <a:buClr>
                <a:srgbClr val="7D6B5D"/>
              </a:buClr>
              <a:buChar char="»"/>
              <a:defRPr sz="2000">
                <a:solidFill>
                  <a:srgbClr val="7D6B5D"/>
                </a:solidFill>
                <a:latin typeface="Arial" pitchFamily="34" charset="0"/>
                <a:ea typeface="MS PGothic" pitchFamily="34" charset="-128"/>
              </a:defRPr>
            </a:lvl6pPr>
            <a:lvl7pPr marL="2971800" indent="-228600" eaLnBrk="0" fontAlgn="base" hangingPunct="0">
              <a:spcBef>
                <a:spcPct val="20000"/>
              </a:spcBef>
              <a:spcAft>
                <a:spcPct val="0"/>
              </a:spcAft>
              <a:buClr>
                <a:srgbClr val="7D6B5D"/>
              </a:buClr>
              <a:buChar char="»"/>
              <a:defRPr sz="2000">
                <a:solidFill>
                  <a:srgbClr val="7D6B5D"/>
                </a:solidFill>
                <a:latin typeface="Arial" pitchFamily="34" charset="0"/>
                <a:ea typeface="MS PGothic" pitchFamily="34" charset="-128"/>
              </a:defRPr>
            </a:lvl7pPr>
            <a:lvl8pPr marL="3429000" indent="-228600" eaLnBrk="0" fontAlgn="base" hangingPunct="0">
              <a:spcBef>
                <a:spcPct val="20000"/>
              </a:spcBef>
              <a:spcAft>
                <a:spcPct val="0"/>
              </a:spcAft>
              <a:buClr>
                <a:srgbClr val="7D6B5D"/>
              </a:buClr>
              <a:buChar char="»"/>
              <a:defRPr sz="2000">
                <a:solidFill>
                  <a:srgbClr val="7D6B5D"/>
                </a:solidFill>
                <a:latin typeface="Arial" pitchFamily="34" charset="0"/>
                <a:ea typeface="MS PGothic" pitchFamily="34" charset="-128"/>
              </a:defRPr>
            </a:lvl8pPr>
            <a:lvl9pPr marL="3886200" indent="-228600" eaLnBrk="0" fontAlgn="base" hangingPunct="0">
              <a:spcBef>
                <a:spcPct val="20000"/>
              </a:spcBef>
              <a:spcAft>
                <a:spcPct val="0"/>
              </a:spcAft>
              <a:buClr>
                <a:srgbClr val="7D6B5D"/>
              </a:buClr>
              <a:buChar char="»"/>
              <a:defRPr sz="2000">
                <a:solidFill>
                  <a:srgbClr val="7D6B5D"/>
                </a:solidFill>
                <a:latin typeface="Arial" pitchFamily="34" charset="0"/>
                <a:ea typeface="MS PGothic" pitchFamily="34" charset="-128"/>
              </a:defRPr>
            </a:lvl9pPr>
          </a:lstStyle>
          <a:p>
            <a:pPr eaLnBrk="1" hangingPunct="1">
              <a:spcBef>
                <a:spcPct val="0"/>
              </a:spcBef>
              <a:buClrTx/>
              <a:buFontTx/>
              <a:buNone/>
            </a:pPr>
            <a:r>
              <a:rPr lang="en-US" altLang="en-US" sz="1200" dirty="0">
                <a:solidFill>
                  <a:schemeClr val="tx1"/>
                </a:solidFill>
              </a:rPr>
              <a:t>ESRD, end stage renal disease </a:t>
            </a:r>
          </a:p>
          <a:p>
            <a:pPr eaLnBrk="1" hangingPunct="1">
              <a:spcBef>
                <a:spcPct val="0"/>
              </a:spcBef>
              <a:buClrTx/>
              <a:buFontTx/>
              <a:buNone/>
            </a:pPr>
            <a:r>
              <a:rPr lang="en-US" altLang="en-US" sz="1200" dirty="0">
                <a:solidFill>
                  <a:schemeClr val="tx1"/>
                </a:solidFill>
              </a:rPr>
              <a:t>USRDS ADR, 2007</a:t>
            </a:r>
          </a:p>
        </p:txBody>
      </p:sp>
      <p:sp>
        <p:nvSpPr>
          <p:cNvPr id="18435" name="Text Box 3"/>
          <p:cNvSpPr txBox="1">
            <a:spLocks noChangeArrowheads="1"/>
          </p:cNvSpPr>
          <p:nvPr/>
        </p:nvSpPr>
        <p:spPr bwMode="auto">
          <a:xfrm>
            <a:off x="5883608" y="2842088"/>
            <a:ext cx="5334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7D6B5D"/>
              </a:buClr>
              <a:buChar char="•"/>
              <a:defRPr sz="2000">
                <a:solidFill>
                  <a:srgbClr val="7D6B5D"/>
                </a:solidFill>
                <a:latin typeface="Arial" pitchFamily="34" charset="0"/>
                <a:ea typeface="MS PGothic" pitchFamily="34" charset="-128"/>
              </a:defRPr>
            </a:lvl1pPr>
            <a:lvl2pPr marL="742950" indent="-285750">
              <a:spcBef>
                <a:spcPct val="20000"/>
              </a:spcBef>
              <a:buClr>
                <a:srgbClr val="7D6B5D"/>
              </a:buClr>
              <a:buChar char="–"/>
              <a:defRPr sz="2000">
                <a:solidFill>
                  <a:srgbClr val="7D6B5D"/>
                </a:solidFill>
                <a:latin typeface="Arial" pitchFamily="34" charset="0"/>
                <a:ea typeface="MS PGothic" pitchFamily="34" charset="-128"/>
              </a:defRPr>
            </a:lvl2pPr>
            <a:lvl3pPr marL="1143000" indent="-228600">
              <a:spcBef>
                <a:spcPct val="20000"/>
              </a:spcBef>
              <a:buClr>
                <a:srgbClr val="7D6B5D"/>
              </a:buClr>
              <a:buChar char="•"/>
              <a:defRPr sz="2000">
                <a:solidFill>
                  <a:srgbClr val="7D6B5D"/>
                </a:solidFill>
                <a:latin typeface="Arial" pitchFamily="34" charset="0"/>
                <a:ea typeface="MS PGothic" pitchFamily="34" charset="-128"/>
              </a:defRPr>
            </a:lvl3pPr>
            <a:lvl4pPr marL="1600200" indent="-228600">
              <a:spcBef>
                <a:spcPct val="20000"/>
              </a:spcBef>
              <a:buClr>
                <a:srgbClr val="7D6B5D"/>
              </a:buClr>
              <a:buChar char="–"/>
              <a:defRPr sz="2000">
                <a:solidFill>
                  <a:srgbClr val="7D6B5D"/>
                </a:solidFill>
                <a:latin typeface="Arial" pitchFamily="34" charset="0"/>
                <a:ea typeface="MS PGothic" pitchFamily="34" charset="-128"/>
              </a:defRPr>
            </a:lvl4pPr>
            <a:lvl5pPr marL="2057400" indent="-228600">
              <a:spcBef>
                <a:spcPct val="20000"/>
              </a:spcBef>
              <a:buClr>
                <a:srgbClr val="7D6B5D"/>
              </a:buClr>
              <a:buChar char="»"/>
              <a:defRPr sz="2000">
                <a:solidFill>
                  <a:srgbClr val="7D6B5D"/>
                </a:solidFill>
                <a:latin typeface="Arial" pitchFamily="34" charset="0"/>
                <a:ea typeface="MS PGothic" pitchFamily="34" charset="-128"/>
              </a:defRPr>
            </a:lvl5pPr>
            <a:lvl6pPr marL="2514600" indent="-228600" eaLnBrk="0" fontAlgn="base" hangingPunct="0">
              <a:spcBef>
                <a:spcPct val="20000"/>
              </a:spcBef>
              <a:spcAft>
                <a:spcPct val="0"/>
              </a:spcAft>
              <a:buClr>
                <a:srgbClr val="7D6B5D"/>
              </a:buClr>
              <a:buChar char="»"/>
              <a:defRPr sz="2000">
                <a:solidFill>
                  <a:srgbClr val="7D6B5D"/>
                </a:solidFill>
                <a:latin typeface="Arial" pitchFamily="34" charset="0"/>
                <a:ea typeface="MS PGothic" pitchFamily="34" charset="-128"/>
              </a:defRPr>
            </a:lvl6pPr>
            <a:lvl7pPr marL="2971800" indent="-228600" eaLnBrk="0" fontAlgn="base" hangingPunct="0">
              <a:spcBef>
                <a:spcPct val="20000"/>
              </a:spcBef>
              <a:spcAft>
                <a:spcPct val="0"/>
              </a:spcAft>
              <a:buClr>
                <a:srgbClr val="7D6B5D"/>
              </a:buClr>
              <a:buChar char="»"/>
              <a:defRPr sz="2000">
                <a:solidFill>
                  <a:srgbClr val="7D6B5D"/>
                </a:solidFill>
                <a:latin typeface="Arial" pitchFamily="34" charset="0"/>
                <a:ea typeface="MS PGothic" pitchFamily="34" charset="-128"/>
              </a:defRPr>
            </a:lvl7pPr>
            <a:lvl8pPr marL="3429000" indent="-228600" eaLnBrk="0" fontAlgn="base" hangingPunct="0">
              <a:spcBef>
                <a:spcPct val="20000"/>
              </a:spcBef>
              <a:spcAft>
                <a:spcPct val="0"/>
              </a:spcAft>
              <a:buClr>
                <a:srgbClr val="7D6B5D"/>
              </a:buClr>
              <a:buChar char="»"/>
              <a:defRPr sz="2000">
                <a:solidFill>
                  <a:srgbClr val="7D6B5D"/>
                </a:solidFill>
                <a:latin typeface="Arial" pitchFamily="34" charset="0"/>
                <a:ea typeface="MS PGothic" pitchFamily="34" charset="-128"/>
              </a:defRPr>
            </a:lvl8pPr>
            <a:lvl9pPr marL="3886200" indent="-228600" eaLnBrk="0" fontAlgn="base" hangingPunct="0">
              <a:spcBef>
                <a:spcPct val="20000"/>
              </a:spcBef>
              <a:spcAft>
                <a:spcPct val="0"/>
              </a:spcAft>
              <a:buClr>
                <a:srgbClr val="7D6B5D"/>
              </a:buClr>
              <a:buChar char="»"/>
              <a:defRPr sz="2000">
                <a:solidFill>
                  <a:srgbClr val="7D6B5D"/>
                </a:solidFill>
                <a:latin typeface="Arial" pitchFamily="34" charset="0"/>
                <a:ea typeface="MS PGothic" pitchFamily="34" charset="-128"/>
              </a:defRPr>
            </a:lvl9pPr>
          </a:lstStyle>
          <a:p>
            <a:pPr algn="r" eaLnBrk="1" hangingPunct="1">
              <a:spcBef>
                <a:spcPct val="50000"/>
              </a:spcBef>
              <a:buClrTx/>
              <a:buFontTx/>
              <a:buNone/>
            </a:pPr>
            <a:endParaRPr lang="en-US" altLang="en-US" sz="1000" dirty="0">
              <a:solidFill>
                <a:schemeClr val="tx1"/>
              </a:solidFill>
              <a:latin typeface="Times New Roman" pitchFamily="18" charset="0"/>
            </a:endParaRPr>
          </a:p>
        </p:txBody>
      </p:sp>
      <p:sp>
        <p:nvSpPr>
          <p:cNvPr id="18436" name="Rectangle 4"/>
          <p:cNvSpPr>
            <a:spLocks noChangeArrowheads="1"/>
          </p:cNvSpPr>
          <p:nvPr/>
        </p:nvSpPr>
        <p:spPr bwMode="auto">
          <a:xfrm>
            <a:off x="1296379" y="422275"/>
            <a:ext cx="7638071" cy="87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rgbClr val="7D6B5D"/>
              </a:buClr>
              <a:buChar char="•"/>
              <a:defRPr sz="2000">
                <a:solidFill>
                  <a:srgbClr val="7D6B5D"/>
                </a:solidFill>
                <a:latin typeface="Arial" pitchFamily="34" charset="0"/>
                <a:ea typeface="MS PGothic" pitchFamily="34" charset="-128"/>
              </a:defRPr>
            </a:lvl1pPr>
            <a:lvl2pPr marL="742950" indent="-285750">
              <a:spcBef>
                <a:spcPct val="20000"/>
              </a:spcBef>
              <a:buClr>
                <a:srgbClr val="7D6B5D"/>
              </a:buClr>
              <a:buChar char="–"/>
              <a:defRPr sz="2000">
                <a:solidFill>
                  <a:srgbClr val="7D6B5D"/>
                </a:solidFill>
                <a:latin typeface="Arial" pitchFamily="34" charset="0"/>
                <a:ea typeface="MS PGothic" pitchFamily="34" charset="-128"/>
              </a:defRPr>
            </a:lvl2pPr>
            <a:lvl3pPr marL="1143000" indent="-228600">
              <a:spcBef>
                <a:spcPct val="20000"/>
              </a:spcBef>
              <a:buClr>
                <a:srgbClr val="7D6B5D"/>
              </a:buClr>
              <a:buChar char="•"/>
              <a:defRPr sz="2000">
                <a:solidFill>
                  <a:srgbClr val="7D6B5D"/>
                </a:solidFill>
                <a:latin typeface="Arial" pitchFamily="34" charset="0"/>
                <a:ea typeface="MS PGothic" pitchFamily="34" charset="-128"/>
              </a:defRPr>
            </a:lvl3pPr>
            <a:lvl4pPr marL="1600200" indent="-228600">
              <a:spcBef>
                <a:spcPct val="20000"/>
              </a:spcBef>
              <a:buClr>
                <a:srgbClr val="7D6B5D"/>
              </a:buClr>
              <a:buChar char="–"/>
              <a:defRPr sz="2000">
                <a:solidFill>
                  <a:srgbClr val="7D6B5D"/>
                </a:solidFill>
                <a:latin typeface="Arial" pitchFamily="34" charset="0"/>
                <a:ea typeface="MS PGothic" pitchFamily="34" charset="-128"/>
              </a:defRPr>
            </a:lvl4pPr>
            <a:lvl5pPr marL="2057400" indent="-228600">
              <a:spcBef>
                <a:spcPct val="20000"/>
              </a:spcBef>
              <a:buClr>
                <a:srgbClr val="7D6B5D"/>
              </a:buClr>
              <a:buChar char="»"/>
              <a:defRPr sz="2000">
                <a:solidFill>
                  <a:srgbClr val="7D6B5D"/>
                </a:solidFill>
                <a:latin typeface="Arial" pitchFamily="34" charset="0"/>
                <a:ea typeface="MS PGothic" pitchFamily="34" charset="-128"/>
              </a:defRPr>
            </a:lvl5pPr>
            <a:lvl6pPr marL="2514600" indent="-228600" eaLnBrk="0" fontAlgn="base" hangingPunct="0">
              <a:spcBef>
                <a:spcPct val="20000"/>
              </a:spcBef>
              <a:spcAft>
                <a:spcPct val="0"/>
              </a:spcAft>
              <a:buClr>
                <a:srgbClr val="7D6B5D"/>
              </a:buClr>
              <a:buChar char="»"/>
              <a:defRPr sz="2000">
                <a:solidFill>
                  <a:srgbClr val="7D6B5D"/>
                </a:solidFill>
                <a:latin typeface="Arial" pitchFamily="34" charset="0"/>
                <a:ea typeface="MS PGothic" pitchFamily="34" charset="-128"/>
              </a:defRPr>
            </a:lvl6pPr>
            <a:lvl7pPr marL="2971800" indent="-228600" eaLnBrk="0" fontAlgn="base" hangingPunct="0">
              <a:spcBef>
                <a:spcPct val="20000"/>
              </a:spcBef>
              <a:spcAft>
                <a:spcPct val="0"/>
              </a:spcAft>
              <a:buClr>
                <a:srgbClr val="7D6B5D"/>
              </a:buClr>
              <a:buChar char="»"/>
              <a:defRPr sz="2000">
                <a:solidFill>
                  <a:srgbClr val="7D6B5D"/>
                </a:solidFill>
                <a:latin typeface="Arial" pitchFamily="34" charset="0"/>
                <a:ea typeface="MS PGothic" pitchFamily="34" charset="-128"/>
              </a:defRPr>
            </a:lvl7pPr>
            <a:lvl8pPr marL="3429000" indent="-228600" eaLnBrk="0" fontAlgn="base" hangingPunct="0">
              <a:spcBef>
                <a:spcPct val="20000"/>
              </a:spcBef>
              <a:spcAft>
                <a:spcPct val="0"/>
              </a:spcAft>
              <a:buClr>
                <a:srgbClr val="7D6B5D"/>
              </a:buClr>
              <a:buChar char="»"/>
              <a:defRPr sz="2000">
                <a:solidFill>
                  <a:srgbClr val="7D6B5D"/>
                </a:solidFill>
                <a:latin typeface="Arial" pitchFamily="34" charset="0"/>
                <a:ea typeface="MS PGothic" pitchFamily="34" charset="-128"/>
              </a:defRPr>
            </a:lvl8pPr>
            <a:lvl9pPr marL="3886200" indent="-228600" eaLnBrk="0" fontAlgn="base" hangingPunct="0">
              <a:spcBef>
                <a:spcPct val="20000"/>
              </a:spcBef>
              <a:spcAft>
                <a:spcPct val="0"/>
              </a:spcAft>
              <a:buClr>
                <a:srgbClr val="7D6B5D"/>
              </a:buClr>
              <a:buChar char="»"/>
              <a:defRPr sz="2000">
                <a:solidFill>
                  <a:srgbClr val="7D6B5D"/>
                </a:solidFill>
                <a:latin typeface="Arial" pitchFamily="34" charset="0"/>
                <a:ea typeface="MS PGothic" pitchFamily="34" charset="-128"/>
              </a:defRPr>
            </a:lvl9pPr>
          </a:lstStyle>
          <a:p>
            <a:pPr eaLnBrk="1" hangingPunct="1">
              <a:spcBef>
                <a:spcPct val="0"/>
              </a:spcBef>
              <a:buClrTx/>
              <a:buFontTx/>
              <a:buNone/>
            </a:pPr>
            <a:r>
              <a:rPr lang="en-US" altLang="en-US" sz="3200" dirty="0">
                <a:solidFill>
                  <a:schemeClr val="tx1"/>
                </a:solidFill>
                <a:latin typeface="+mj-lt"/>
                <a:ea typeface="+mj-ea"/>
                <a:cs typeface="+mj-cs"/>
              </a:rPr>
              <a:t>Diabetes and hypertension are </a:t>
            </a:r>
            <a:br>
              <a:rPr lang="en-US" altLang="en-US" sz="3200" dirty="0">
                <a:solidFill>
                  <a:schemeClr val="tx1"/>
                </a:solidFill>
                <a:latin typeface="+mj-lt"/>
                <a:ea typeface="+mj-ea"/>
                <a:cs typeface="+mj-cs"/>
              </a:rPr>
            </a:br>
            <a:r>
              <a:rPr lang="en-US" altLang="en-US" sz="3200" dirty="0">
                <a:solidFill>
                  <a:schemeClr val="tx1"/>
                </a:solidFill>
                <a:latin typeface="+mj-lt"/>
                <a:ea typeface="+mj-ea"/>
                <a:cs typeface="+mj-cs"/>
              </a:rPr>
              <a:t>leading causes of kidney failure</a:t>
            </a:r>
          </a:p>
        </p:txBody>
      </p:sp>
      <p:pic>
        <p:nvPicPr>
          <p:cNvPr id="18437" name="Picture 5" descr="2 11"/>
          <p:cNvPicPr>
            <a:picLocks noChangeAspect="1" noChangeArrowheads="1"/>
          </p:cNvPicPr>
          <p:nvPr/>
        </p:nvPicPr>
        <p:blipFill>
          <a:blip r:embed="rId3">
            <a:extLst>
              <a:ext uri="{28A0092B-C50C-407E-A947-70E740481C1C}">
                <a14:useLocalDpi xmlns:a14="http://schemas.microsoft.com/office/drawing/2010/main" val="0"/>
              </a:ext>
            </a:extLst>
          </a:blip>
          <a:srcRect l="49506" t="1744" r="743" b="4034"/>
          <a:stretch>
            <a:fillRect/>
          </a:stretch>
        </p:blipFill>
        <p:spPr bwMode="auto">
          <a:xfrm>
            <a:off x="1768808" y="1524000"/>
            <a:ext cx="5638800" cy="4114800"/>
          </a:xfrm>
          <a:prstGeom prst="rect">
            <a:avLst/>
          </a:prstGeom>
          <a:solidFill>
            <a:schemeClr val="bg1"/>
          </a:solidFill>
          <a:ln w="28575">
            <a:solidFill>
              <a:srgbClr val="800000"/>
            </a:solidFill>
            <a:miter lim="800000"/>
            <a:headEnd/>
            <a:tailEnd/>
          </a:ln>
        </p:spPr>
      </p:pic>
      <p:grpSp>
        <p:nvGrpSpPr>
          <p:cNvPr id="18438" name="Group 6"/>
          <p:cNvGrpSpPr>
            <a:grpSpLocks/>
          </p:cNvGrpSpPr>
          <p:nvPr/>
        </p:nvGrpSpPr>
        <p:grpSpPr bwMode="auto">
          <a:xfrm>
            <a:off x="2911808" y="2080088"/>
            <a:ext cx="1905000" cy="1066800"/>
            <a:chOff x="3552" y="1968"/>
            <a:chExt cx="1200" cy="672"/>
          </a:xfrm>
        </p:grpSpPr>
        <p:pic>
          <p:nvPicPr>
            <p:cNvPr id="18440" name="Picture 7" descr="2 11"/>
            <p:cNvPicPr>
              <a:picLocks noChangeAspect="1" noChangeArrowheads="1"/>
            </p:cNvPicPr>
            <p:nvPr/>
          </p:nvPicPr>
          <p:blipFill>
            <a:blip r:embed="rId3">
              <a:extLst>
                <a:ext uri="{28A0092B-C50C-407E-A947-70E740481C1C}">
                  <a14:useLocalDpi xmlns:a14="http://schemas.microsoft.com/office/drawing/2010/main" val="0"/>
                </a:ext>
              </a:extLst>
            </a:blip>
            <a:srcRect l="9901" t="16287" r="65347" b="51140"/>
            <a:stretch>
              <a:fillRect/>
            </a:stretch>
          </p:blipFill>
          <p:spPr bwMode="auto">
            <a:xfrm>
              <a:off x="3552" y="1968"/>
              <a:ext cx="1200" cy="67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8441" name="Rectangle 8"/>
            <p:cNvSpPr>
              <a:spLocks noChangeArrowheads="1"/>
            </p:cNvSpPr>
            <p:nvPr/>
          </p:nvSpPr>
          <p:spPr bwMode="auto">
            <a:xfrm>
              <a:off x="4512" y="2448"/>
              <a:ext cx="240" cy="19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rgbClr val="7D6B5D"/>
                </a:buClr>
                <a:buChar char="•"/>
                <a:defRPr sz="2000">
                  <a:solidFill>
                    <a:srgbClr val="7D6B5D"/>
                  </a:solidFill>
                  <a:latin typeface="Arial" pitchFamily="34" charset="0"/>
                  <a:ea typeface="MS PGothic" pitchFamily="34" charset="-128"/>
                </a:defRPr>
              </a:lvl1pPr>
              <a:lvl2pPr marL="742950" indent="-285750">
                <a:spcBef>
                  <a:spcPct val="20000"/>
                </a:spcBef>
                <a:buClr>
                  <a:srgbClr val="7D6B5D"/>
                </a:buClr>
                <a:buChar char="–"/>
                <a:defRPr sz="2000">
                  <a:solidFill>
                    <a:srgbClr val="7D6B5D"/>
                  </a:solidFill>
                  <a:latin typeface="Arial" pitchFamily="34" charset="0"/>
                  <a:ea typeface="MS PGothic" pitchFamily="34" charset="-128"/>
                </a:defRPr>
              </a:lvl2pPr>
              <a:lvl3pPr marL="1143000" indent="-228600">
                <a:spcBef>
                  <a:spcPct val="20000"/>
                </a:spcBef>
                <a:buClr>
                  <a:srgbClr val="7D6B5D"/>
                </a:buClr>
                <a:buChar char="•"/>
                <a:defRPr sz="2000">
                  <a:solidFill>
                    <a:srgbClr val="7D6B5D"/>
                  </a:solidFill>
                  <a:latin typeface="Arial" pitchFamily="34" charset="0"/>
                  <a:ea typeface="MS PGothic" pitchFamily="34" charset="-128"/>
                </a:defRPr>
              </a:lvl3pPr>
              <a:lvl4pPr marL="1600200" indent="-228600">
                <a:spcBef>
                  <a:spcPct val="20000"/>
                </a:spcBef>
                <a:buClr>
                  <a:srgbClr val="7D6B5D"/>
                </a:buClr>
                <a:buChar char="–"/>
                <a:defRPr sz="2000">
                  <a:solidFill>
                    <a:srgbClr val="7D6B5D"/>
                  </a:solidFill>
                  <a:latin typeface="Arial" pitchFamily="34" charset="0"/>
                  <a:ea typeface="MS PGothic" pitchFamily="34" charset="-128"/>
                </a:defRPr>
              </a:lvl4pPr>
              <a:lvl5pPr marL="2057400" indent="-228600">
                <a:spcBef>
                  <a:spcPct val="20000"/>
                </a:spcBef>
                <a:buClr>
                  <a:srgbClr val="7D6B5D"/>
                </a:buClr>
                <a:buChar char="»"/>
                <a:defRPr sz="2000">
                  <a:solidFill>
                    <a:srgbClr val="7D6B5D"/>
                  </a:solidFill>
                  <a:latin typeface="Arial" pitchFamily="34" charset="0"/>
                  <a:ea typeface="MS PGothic" pitchFamily="34" charset="-128"/>
                </a:defRPr>
              </a:lvl5pPr>
              <a:lvl6pPr marL="2514600" indent="-228600" eaLnBrk="0" fontAlgn="base" hangingPunct="0">
                <a:spcBef>
                  <a:spcPct val="20000"/>
                </a:spcBef>
                <a:spcAft>
                  <a:spcPct val="0"/>
                </a:spcAft>
                <a:buClr>
                  <a:srgbClr val="7D6B5D"/>
                </a:buClr>
                <a:buChar char="»"/>
                <a:defRPr sz="2000">
                  <a:solidFill>
                    <a:srgbClr val="7D6B5D"/>
                  </a:solidFill>
                  <a:latin typeface="Arial" pitchFamily="34" charset="0"/>
                  <a:ea typeface="MS PGothic" pitchFamily="34" charset="-128"/>
                </a:defRPr>
              </a:lvl6pPr>
              <a:lvl7pPr marL="2971800" indent="-228600" eaLnBrk="0" fontAlgn="base" hangingPunct="0">
                <a:spcBef>
                  <a:spcPct val="20000"/>
                </a:spcBef>
                <a:spcAft>
                  <a:spcPct val="0"/>
                </a:spcAft>
                <a:buClr>
                  <a:srgbClr val="7D6B5D"/>
                </a:buClr>
                <a:buChar char="»"/>
                <a:defRPr sz="2000">
                  <a:solidFill>
                    <a:srgbClr val="7D6B5D"/>
                  </a:solidFill>
                  <a:latin typeface="Arial" pitchFamily="34" charset="0"/>
                  <a:ea typeface="MS PGothic" pitchFamily="34" charset="-128"/>
                </a:defRPr>
              </a:lvl7pPr>
              <a:lvl8pPr marL="3429000" indent="-228600" eaLnBrk="0" fontAlgn="base" hangingPunct="0">
                <a:spcBef>
                  <a:spcPct val="20000"/>
                </a:spcBef>
                <a:spcAft>
                  <a:spcPct val="0"/>
                </a:spcAft>
                <a:buClr>
                  <a:srgbClr val="7D6B5D"/>
                </a:buClr>
                <a:buChar char="»"/>
                <a:defRPr sz="2000">
                  <a:solidFill>
                    <a:srgbClr val="7D6B5D"/>
                  </a:solidFill>
                  <a:latin typeface="Arial" pitchFamily="34" charset="0"/>
                  <a:ea typeface="MS PGothic" pitchFamily="34" charset="-128"/>
                </a:defRPr>
              </a:lvl8pPr>
              <a:lvl9pPr marL="3886200" indent="-228600" eaLnBrk="0" fontAlgn="base" hangingPunct="0">
                <a:spcBef>
                  <a:spcPct val="20000"/>
                </a:spcBef>
                <a:spcAft>
                  <a:spcPct val="0"/>
                </a:spcAft>
                <a:buClr>
                  <a:srgbClr val="7D6B5D"/>
                </a:buClr>
                <a:buChar char="»"/>
                <a:defRPr sz="2000">
                  <a:solidFill>
                    <a:srgbClr val="7D6B5D"/>
                  </a:solidFill>
                  <a:latin typeface="Arial" pitchFamily="34" charset="0"/>
                  <a:ea typeface="MS PGothic" pitchFamily="34" charset="-128"/>
                </a:defRPr>
              </a:lvl9pPr>
            </a:lstStyle>
            <a:p>
              <a:pPr eaLnBrk="1" hangingPunct="1">
                <a:spcBef>
                  <a:spcPct val="0"/>
                </a:spcBef>
                <a:buClrTx/>
                <a:buFontTx/>
                <a:buNone/>
              </a:pPr>
              <a:endParaRPr lang="en-US" altLang="en-US" sz="1800" dirty="0">
                <a:solidFill>
                  <a:schemeClr val="tx1"/>
                </a:solidFill>
              </a:endParaRPr>
            </a:p>
          </p:txBody>
        </p:sp>
        <p:sp>
          <p:nvSpPr>
            <p:cNvPr id="18442" name="Rectangle 9"/>
            <p:cNvSpPr>
              <a:spLocks noChangeArrowheads="1"/>
            </p:cNvSpPr>
            <p:nvPr/>
          </p:nvSpPr>
          <p:spPr bwMode="auto">
            <a:xfrm>
              <a:off x="4512" y="2064"/>
              <a:ext cx="240" cy="24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rgbClr val="7D6B5D"/>
                </a:buClr>
                <a:buChar char="•"/>
                <a:defRPr sz="2000">
                  <a:solidFill>
                    <a:srgbClr val="7D6B5D"/>
                  </a:solidFill>
                  <a:latin typeface="Arial" pitchFamily="34" charset="0"/>
                  <a:ea typeface="MS PGothic" pitchFamily="34" charset="-128"/>
                </a:defRPr>
              </a:lvl1pPr>
              <a:lvl2pPr marL="742950" indent="-285750">
                <a:spcBef>
                  <a:spcPct val="20000"/>
                </a:spcBef>
                <a:buClr>
                  <a:srgbClr val="7D6B5D"/>
                </a:buClr>
                <a:buChar char="–"/>
                <a:defRPr sz="2000">
                  <a:solidFill>
                    <a:srgbClr val="7D6B5D"/>
                  </a:solidFill>
                  <a:latin typeface="Arial" pitchFamily="34" charset="0"/>
                  <a:ea typeface="MS PGothic" pitchFamily="34" charset="-128"/>
                </a:defRPr>
              </a:lvl2pPr>
              <a:lvl3pPr marL="1143000" indent="-228600">
                <a:spcBef>
                  <a:spcPct val="20000"/>
                </a:spcBef>
                <a:buClr>
                  <a:srgbClr val="7D6B5D"/>
                </a:buClr>
                <a:buChar char="•"/>
                <a:defRPr sz="2000">
                  <a:solidFill>
                    <a:srgbClr val="7D6B5D"/>
                  </a:solidFill>
                  <a:latin typeface="Arial" pitchFamily="34" charset="0"/>
                  <a:ea typeface="MS PGothic" pitchFamily="34" charset="-128"/>
                </a:defRPr>
              </a:lvl3pPr>
              <a:lvl4pPr marL="1600200" indent="-228600">
                <a:spcBef>
                  <a:spcPct val="20000"/>
                </a:spcBef>
                <a:buClr>
                  <a:srgbClr val="7D6B5D"/>
                </a:buClr>
                <a:buChar char="–"/>
                <a:defRPr sz="2000">
                  <a:solidFill>
                    <a:srgbClr val="7D6B5D"/>
                  </a:solidFill>
                  <a:latin typeface="Arial" pitchFamily="34" charset="0"/>
                  <a:ea typeface="MS PGothic" pitchFamily="34" charset="-128"/>
                </a:defRPr>
              </a:lvl4pPr>
              <a:lvl5pPr marL="2057400" indent="-228600">
                <a:spcBef>
                  <a:spcPct val="20000"/>
                </a:spcBef>
                <a:buClr>
                  <a:srgbClr val="7D6B5D"/>
                </a:buClr>
                <a:buChar char="»"/>
                <a:defRPr sz="2000">
                  <a:solidFill>
                    <a:srgbClr val="7D6B5D"/>
                  </a:solidFill>
                  <a:latin typeface="Arial" pitchFamily="34" charset="0"/>
                  <a:ea typeface="MS PGothic" pitchFamily="34" charset="-128"/>
                </a:defRPr>
              </a:lvl5pPr>
              <a:lvl6pPr marL="2514600" indent="-228600" eaLnBrk="0" fontAlgn="base" hangingPunct="0">
                <a:spcBef>
                  <a:spcPct val="20000"/>
                </a:spcBef>
                <a:spcAft>
                  <a:spcPct val="0"/>
                </a:spcAft>
                <a:buClr>
                  <a:srgbClr val="7D6B5D"/>
                </a:buClr>
                <a:buChar char="»"/>
                <a:defRPr sz="2000">
                  <a:solidFill>
                    <a:srgbClr val="7D6B5D"/>
                  </a:solidFill>
                  <a:latin typeface="Arial" pitchFamily="34" charset="0"/>
                  <a:ea typeface="MS PGothic" pitchFamily="34" charset="-128"/>
                </a:defRPr>
              </a:lvl6pPr>
              <a:lvl7pPr marL="2971800" indent="-228600" eaLnBrk="0" fontAlgn="base" hangingPunct="0">
                <a:spcBef>
                  <a:spcPct val="20000"/>
                </a:spcBef>
                <a:spcAft>
                  <a:spcPct val="0"/>
                </a:spcAft>
                <a:buClr>
                  <a:srgbClr val="7D6B5D"/>
                </a:buClr>
                <a:buChar char="»"/>
                <a:defRPr sz="2000">
                  <a:solidFill>
                    <a:srgbClr val="7D6B5D"/>
                  </a:solidFill>
                  <a:latin typeface="Arial" pitchFamily="34" charset="0"/>
                  <a:ea typeface="MS PGothic" pitchFamily="34" charset="-128"/>
                </a:defRPr>
              </a:lvl7pPr>
              <a:lvl8pPr marL="3429000" indent="-228600" eaLnBrk="0" fontAlgn="base" hangingPunct="0">
                <a:spcBef>
                  <a:spcPct val="20000"/>
                </a:spcBef>
                <a:spcAft>
                  <a:spcPct val="0"/>
                </a:spcAft>
                <a:buClr>
                  <a:srgbClr val="7D6B5D"/>
                </a:buClr>
                <a:buChar char="»"/>
                <a:defRPr sz="2000">
                  <a:solidFill>
                    <a:srgbClr val="7D6B5D"/>
                  </a:solidFill>
                  <a:latin typeface="Arial" pitchFamily="34" charset="0"/>
                  <a:ea typeface="MS PGothic" pitchFamily="34" charset="-128"/>
                </a:defRPr>
              </a:lvl8pPr>
              <a:lvl9pPr marL="3886200" indent="-228600" eaLnBrk="0" fontAlgn="base" hangingPunct="0">
                <a:spcBef>
                  <a:spcPct val="20000"/>
                </a:spcBef>
                <a:spcAft>
                  <a:spcPct val="0"/>
                </a:spcAft>
                <a:buClr>
                  <a:srgbClr val="7D6B5D"/>
                </a:buClr>
                <a:buChar char="»"/>
                <a:defRPr sz="2000">
                  <a:solidFill>
                    <a:srgbClr val="7D6B5D"/>
                  </a:solidFill>
                  <a:latin typeface="Arial" pitchFamily="34" charset="0"/>
                  <a:ea typeface="MS PGothic" pitchFamily="34" charset="-128"/>
                </a:defRPr>
              </a:lvl9pPr>
            </a:lstStyle>
            <a:p>
              <a:pPr eaLnBrk="1" hangingPunct="1">
                <a:spcBef>
                  <a:spcPct val="0"/>
                </a:spcBef>
                <a:buClrTx/>
                <a:buFontTx/>
                <a:buNone/>
              </a:pPr>
              <a:endParaRPr lang="en-US" altLang="en-US" sz="1800" dirty="0">
                <a:solidFill>
                  <a:schemeClr val="tx1"/>
                </a:solidFill>
              </a:endParaRPr>
            </a:p>
          </p:txBody>
        </p:sp>
      </p:grpSp>
      <p:sp>
        <p:nvSpPr>
          <p:cNvPr id="18439" name="Rectangle 10"/>
          <p:cNvSpPr>
            <a:spLocks noChangeArrowheads="1"/>
          </p:cNvSpPr>
          <p:nvPr/>
        </p:nvSpPr>
        <p:spPr bwMode="auto">
          <a:xfrm>
            <a:off x="381000" y="5759450"/>
            <a:ext cx="85344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7D6B5D"/>
              </a:buClr>
              <a:buChar char="•"/>
              <a:defRPr sz="2000">
                <a:solidFill>
                  <a:srgbClr val="7D6B5D"/>
                </a:solidFill>
                <a:latin typeface="Arial" pitchFamily="34" charset="0"/>
                <a:ea typeface="MS PGothic" pitchFamily="34" charset="-128"/>
              </a:defRPr>
            </a:lvl1pPr>
            <a:lvl2pPr marL="742950" indent="-285750">
              <a:spcBef>
                <a:spcPct val="20000"/>
              </a:spcBef>
              <a:buClr>
                <a:srgbClr val="7D6B5D"/>
              </a:buClr>
              <a:buChar char="–"/>
              <a:defRPr sz="2000">
                <a:solidFill>
                  <a:srgbClr val="7D6B5D"/>
                </a:solidFill>
                <a:latin typeface="Arial" pitchFamily="34" charset="0"/>
                <a:ea typeface="MS PGothic" pitchFamily="34" charset="-128"/>
              </a:defRPr>
            </a:lvl2pPr>
            <a:lvl3pPr marL="1143000" indent="-228600">
              <a:spcBef>
                <a:spcPct val="20000"/>
              </a:spcBef>
              <a:buClr>
                <a:srgbClr val="7D6B5D"/>
              </a:buClr>
              <a:buChar char="•"/>
              <a:defRPr sz="2000">
                <a:solidFill>
                  <a:srgbClr val="7D6B5D"/>
                </a:solidFill>
                <a:latin typeface="Arial" pitchFamily="34" charset="0"/>
                <a:ea typeface="MS PGothic" pitchFamily="34" charset="-128"/>
              </a:defRPr>
            </a:lvl3pPr>
            <a:lvl4pPr marL="1600200" indent="-228600">
              <a:spcBef>
                <a:spcPct val="20000"/>
              </a:spcBef>
              <a:buClr>
                <a:srgbClr val="7D6B5D"/>
              </a:buClr>
              <a:buChar char="–"/>
              <a:defRPr sz="2000">
                <a:solidFill>
                  <a:srgbClr val="7D6B5D"/>
                </a:solidFill>
                <a:latin typeface="Arial" pitchFamily="34" charset="0"/>
                <a:ea typeface="MS PGothic" pitchFamily="34" charset="-128"/>
              </a:defRPr>
            </a:lvl4pPr>
            <a:lvl5pPr marL="2057400" indent="-228600">
              <a:spcBef>
                <a:spcPct val="20000"/>
              </a:spcBef>
              <a:buClr>
                <a:srgbClr val="7D6B5D"/>
              </a:buClr>
              <a:buChar char="»"/>
              <a:defRPr sz="2000">
                <a:solidFill>
                  <a:srgbClr val="7D6B5D"/>
                </a:solidFill>
                <a:latin typeface="Arial" pitchFamily="34" charset="0"/>
                <a:ea typeface="MS PGothic" pitchFamily="34" charset="-128"/>
              </a:defRPr>
            </a:lvl5pPr>
            <a:lvl6pPr marL="2514600" indent="-228600" eaLnBrk="0" fontAlgn="base" hangingPunct="0">
              <a:spcBef>
                <a:spcPct val="20000"/>
              </a:spcBef>
              <a:spcAft>
                <a:spcPct val="0"/>
              </a:spcAft>
              <a:buClr>
                <a:srgbClr val="7D6B5D"/>
              </a:buClr>
              <a:buChar char="»"/>
              <a:defRPr sz="2000">
                <a:solidFill>
                  <a:srgbClr val="7D6B5D"/>
                </a:solidFill>
                <a:latin typeface="Arial" pitchFamily="34" charset="0"/>
                <a:ea typeface="MS PGothic" pitchFamily="34" charset="-128"/>
              </a:defRPr>
            </a:lvl6pPr>
            <a:lvl7pPr marL="2971800" indent="-228600" eaLnBrk="0" fontAlgn="base" hangingPunct="0">
              <a:spcBef>
                <a:spcPct val="20000"/>
              </a:spcBef>
              <a:spcAft>
                <a:spcPct val="0"/>
              </a:spcAft>
              <a:buClr>
                <a:srgbClr val="7D6B5D"/>
              </a:buClr>
              <a:buChar char="»"/>
              <a:defRPr sz="2000">
                <a:solidFill>
                  <a:srgbClr val="7D6B5D"/>
                </a:solidFill>
                <a:latin typeface="Arial" pitchFamily="34" charset="0"/>
                <a:ea typeface="MS PGothic" pitchFamily="34" charset="-128"/>
              </a:defRPr>
            </a:lvl7pPr>
            <a:lvl8pPr marL="3429000" indent="-228600" eaLnBrk="0" fontAlgn="base" hangingPunct="0">
              <a:spcBef>
                <a:spcPct val="20000"/>
              </a:spcBef>
              <a:spcAft>
                <a:spcPct val="0"/>
              </a:spcAft>
              <a:buClr>
                <a:srgbClr val="7D6B5D"/>
              </a:buClr>
              <a:buChar char="»"/>
              <a:defRPr sz="2000">
                <a:solidFill>
                  <a:srgbClr val="7D6B5D"/>
                </a:solidFill>
                <a:latin typeface="Arial" pitchFamily="34" charset="0"/>
                <a:ea typeface="MS PGothic" pitchFamily="34" charset="-128"/>
              </a:defRPr>
            </a:lvl8pPr>
            <a:lvl9pPr marL="3886200" indent="-228600" eaLnBrk="0" fontAlgn="base" hangingPunct="0">
              <a:spcBef>
                <a:spcPct val="20000"/>
              </a:spcBef>
              <a:spcAft>
                <a:spcPct val="0"/>
              </a:spcAft>
              <a:buClr>
                <a:srgbClr val="7D6B5D"/>
              </a:buClr>
              <a:buChar char="»"/>
              <a:defRPr sz="2000">
                <a:solidFill>
                  <a:srgbClr val="7D6B5D"/>
                </a:solidFill>
                <a:latin typeface="Arial" pitchFamily="34" charset="0"/>
                <a:ea typeface="MS PGothic" pitchFamily="34" charset="-128"/>
              </a:defRPr>
            </a:lvl9pPr>
          </a:lstStyle>
          <a:p>
            <a:pPr algn="ctr" eaLnBrk="1" hangingPunct="1">
              <a:spcBef>
                <a:spcPct val="30000"/>
              </a:spcBef>
              <a:buClrTx/>
              <a:buFontTx/>
              <a:buNone/>
            </a:pPr>
            <a:r>
              <a:rPr lang="en-US" altLang="en-US" sz="1600" dirty="0">
                <a:solidFill>
                  <a:schemeClr val="tx2"/>
                </a:solidFill>
                <a:latin typeface="+mn-lt"/>
              </a:rPr>
              <a:t>Incident ESRD rates, by primary diagnosis, adjusted for age, gender, &amp; race.</a:t>
            </a:r>
            <a:r>
              <a:rPr lang="en-US" altLang="en-US" sz="1600" dirty="0">
                <a:solidFill>
                  <a:schemeClr val="bg1"/>
                </a:solidFill>
                <a:latin typeface="+mn-lt"/>
              </a:rPr>
              <a:t>  </a:t>
            </a:r>
          </a:p>
        </p:txBody>
      </p:sp>
    </p:spTree>
    <p:extLst>
      <p:ext uri="{BB962C8B-B14F-4D97-AF65-F5344CB8AC3E}">
        <p14:creationId xmlns:p14="http://schemas.microsoft.com/office/powerpoint/2010/main" val="4132447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113234" y="1284051"/>
            <a:ext cx="2109288" cy="3723836"/>
          </a:xfrm>
          <a:prstGeom prst="rect">
            <a:avLst/>
          </a:prstGeom>
        </p:spPr>
        <p:txBody>
          <a:bodyPr vert="horz" lIns="91440" tIns="45720" rIns="91440" bIns="45720" rtlCol="0" anchor="ctr">
            <a:normAutofit/>
          </a:bodyPr>
          <a:lstStyle/>
          <a:p>
            <a:pPr marL="12700"/>
            <a:r>
              <a:rPr lang="en-US" sz="3100" spc="-15">
                <a:solidFill>
                  <a:srgbClr val="000000"/>
                </a:solidFill>
              </a:rPr>
              <a:t>Steps</a:t>
            </a:r>
            <a:r>
              <a:rPr lang="en-US" sz="3100" spc="-25">
                <a:solidFill>
                  <a:srgbClr val="000000"/>
                </a:solidFill>
              </a:rPr>
              <a:t> </a:t>
            </a:r>
            <a:r>
              <a:rPr lang="en-US" sz="3100" spc="-20">
                <a:solidFill>
                  <a:srgbClr val="000000"/>
                </a:solidFill>
              </a:rPr>
              <a:t>to</a:t>
            </a:r>
            <a:r>
              <a:rPr lang="en-US" sz="3100" spc="-15">
                <a:solidFill>
                  <a:srgbClr val="000000"/>
                </a:solidFill>
              </a:rPr>
              <a:t> </a:t>
            </a:r>
            <a:r>
              <a:rPr lang="en-US" sz="3100" spc="-5">
                <a:solidFill>
                  <a:srgbClr val="000000"/>
                </a:solidFill>
              </a:rPr>
              <a:t>CKD</a:t>
            </a:r>
            <a:r>
              <a:rPr lang="en-US" sz="3100" spc="-15">
                <a:solidFill>
                  <a:srgbClr val="000000"/>
                </a:solidFill>
              </a:rPr>
              <a:t> </a:t>
            </a:r>
            <a:r>
              <a:rPr lang="en-US" sz="3100" spc="-30">
                <a:solidFill>
                  <a:srgbClr val="000000"/>
                </a:solidFill>
              </a:rPr>
              <a:t>Patient</a:t>
            </a:r>
            <a:r>
              <a:rPr lang="en-US" sz="3100" spc="-20">
                <a:solidFill>
                  <a:srgbClr val="000000"/>
                </a:solidFill>
              </a:rPr>
              <a:t> </a:t>
            </a:r>
            <a:r>
              <a:rPr lang="en-US" sz="3100" spc="-15">
                <a:solidFill>
                  <a:srgbClr val="000000"/>
                </a:solidFill>
              </a:rPr>
              <a:t>Care</a:t>
            </a:r>
            <a:endParaRPr lang="en-US" sz="3100">
              <a:solidFill>
                <a:srgbClr val="000000"/>
              </a:solidFill>
            </a:endParaRPr>
          </a:p>
        </p:txBody>
      </p:sp>
      <p:graphicFrame>
        <p:nvGraphicFramePr>
          <p:cNvPr id="7" name="object 3">
            <a:extLst>
              <a:ext uri="{FF2B5EF4-FFF2-40B4-BE49-F238E27FC236}">
                <a16:creationId xmlns:a16="http://schemas.microsoft.com/office/drawing/2014/main" id="{DAEEE74A-7A7C-4423-922F-439250D70B38}"/>
              </a:ext>
            </a:extLst>
          </p:cNvPr>
          <p:cNvGraphicFramePr/>
          <p:nvPr>
            <p:extLst>
              <p:ext uri="{D42A27DB-BD31-4B8C-83A1-F6EECF244321}">
                <p14:modId xmlns:p14="http://schemas.microsoft.com/office/powerpoint/2010/main" val="1137182612"/>
              </p:ext>
            </p:extLst>
          </p:nvPr>
        </p:nvGraphicFramePr>
        <p:xfrm>
          <a:off x="3222522" y="457200"/>
          <a:ext cx="5616678" cy="56387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99409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73100" y="419100"/>
            <a:ext cx="6738620" cy="574040"/>
          </a:xfrm>
          <a:prstGeom prst="rect">
            <a:avLst/>
          </a:prstGeom>
        </p:spPr>
        <p:txBody>
          <a:bodyPr vert="horz" wrap="square" lIns="0" tIns="12700" rIns="0" bIns="0" rtlCol="0">
            <a:spAutoFit/>
          </a:bodyPr>
          <a:lstStyle/>
          <a:p>
            <a:pPr marL="12700">
              <a:lnSpc>
                <a:spcPct val="100000"/>
              </a:lnSpc>
              <a:spcBef>
                <a:spcPts val="100"/>
              </a:spcBef>
            </a:pPr>
            <a:r>
              <a:rPr sz="3600" spc="-5" dirty="0"/>
              <a:t>Definition</a:t>
            </a:r>
            <a:r>
              <a:rPr sz="3600" spc="-30" dirty="0"/>
              <a:t> </a:t>
            </a:r>
            <a:r>
              <a:rPr sz="3600" dirty="0"/>
              <a:t>of</a:t>
            </a:r>
            <a:r>
              <a:rPr sz="3600" spc="-25" dirty="0"/>
              <a:t> </a:t>
            </a:r>
            <a:r>
              <a:rPr sz="3600" spc="-10" dirty="0"/>
              <a:t>Chronic</a:t>
            </a:r>
            <a:r>
              <a:rPr sz="3600" spc="-20" dirty="0"/>
              <a:t> </a:t>
            </a:r>
            <a:r>
              <a:rPr sz="3600" spc="-10" dirty="0"/>
              <a:t>Kidney</a:t>
            </a:r>
            <a:r>
              <a:rPr sz="3600" spc="-30" dirty="0"/>
              <a:t> </a:t>
            </a:r>
            <a:r>
              <a:rPr sz="3600" dirty="0"/>
              <a:t>Disease</a:t>
            </a:r>
            <a:endParaRPr sz="3600"/>
          </a:p>
        </p:txBody>
      </p:sp>
      <p:sp>
        <p:nvSpPr>
          <p:cNvPr id="3" name="object 3"/>
          <p:cNvSpPr txBox="1"/>
          <p:nvPr/>
        </p:nvSpPr>
        <p:spPr>
          <a:xfrm>
            <a:off x="811530" y="1734819"/>
            <a:ext cx="7520940" cy="690880"/>
          </a:xfrm>
          <a:prstGeom prst="rect">
            <a:avLst/>
          </a:prstGeom>
        </p:spPr>
        <p:txBody>
          <a:bodyPr vert="horz" wrap="square" lIns="0" tIns="27939" rIns="0" bIns="0" rtlCol="0">
            <a:spAutoFit/>
          </a:bodyPr>
          <a:lstStyle/>
          <a:p>
            <a:pPr marL="355600" marR="5080" indent="-342900">
              <a:lnSpc>
                <a:spcPts val="2600"/>
              </a:lnSpc>
              <a:spcBef>
                <a:spcPts val="219"/>
              </a:spcBef>
              <a:buClr>
                <a:srgbClr val="F16025"/>
              </a:buClr>
              <a:buSzPct val="127272"/>
              <a:buChar char="•"/>
              <a:tabLst>
                <a:tab pos="354965" algn="l"/>
                <a:tab pos="355600" algn="l"/>
              </a:tabLst>
            </a:pPr>
            <a:r>
              <a:rPr sz="2200" spc="-5" dirty="0">
                <a:latin typeface="Calibri"/>
                <a:cs typeface="Calibri"/>
              </a:rPr>
              <a:t>CKD</a:t>
            </a:r>
            <a:r>
              <a:rPr sz="2200" spc="-10" dirty="0">
                <a:latin typeface="Calibri"/>
                <a:cs typeface="Calibri"/>
              </a:rPr>
              <a:t> </a:t>
            </a:r>
            <a:r>
              <a:rPr sz="2200" spc="-5" dirty="0">
                <a:latin typeface="Calibri"/>
                <a:cs typeface="Calibri"/>
              </a:rPr>
              <a:t>is defined</a:t>
            </a:r>
            <a:r>
              <a:rPr sz="2200" spc="-10" dirty="0">
                <a:latin typeface="Calibri"/>
                <a:cs typeface="Calibri"/>
              </a:rPr>
              <a:t> </a:t>
            </a:r>
            <a:r>
              <a:rPr sz="2200" spc="-5" dirty="0">
                <a:latin typeface="Calibri"/>
                <a:cs typeface="Calibri"/>
              </a:rPr>
              <a:t>as abnormalities </a:t>
            </a:r>
            <a:r>
              <a:rPr sz="2200" dirty="0">
                <a:latin typeface="Calibri"/>
                <a:cs typeface="Calibri"/>
              </a:rPr>
              <a:t>of </a:t>
            </a:r>
            <a:r>
              <a:rPr sz="2200" spc="-10" dirty="0">
                <a:latin typeface="Calibri"/>
                <a:cs typeface="Calibri"/>
              </a:rPr>
              <a:t>kidney</a:t>
            </a:r>
            <a:r>
              <a:rPr sz="2200" dirty="0">
                <a:latin typeface="Calibri"/>
                <a:cs typeface="Calibri"/>
              </a:rPr>
              <a:t> </a:t>
            </a:r>
            <a:r>
              <a:rPr sz="2200" spc="-10" dirty="0">
                <a:latin typeface="Calibri"/>
                <a:cs typeface="Calibri"/>
              </a:rPr>
              <a:t>structure</a:t>
            </a:r>
            <a:r>
              <a:rPr sz="2200" spc="15" dirty="0">
                <a:latin typeface="Calibri"/>
                <a:cs typeface="Calibri"/>
              </a:rPr>
              <a:t> </a:t>
            </a:r>
            <a:r>
              <a:rPr sz="2200" dirty="0">
                <a:latin typeface="Calibri"/>
                <a:cs typeface="Calibri"/>
              </a:rPr>
              <a:t>or</a:t>
            </a:r>
            <a:r>
              <a:rPr sz="2200" spc="-10" dirty="0">
                <a:latin typeface="Calibri"/>
                <a:cs typeface="Calibri"/>
              </a:rPr>
              <a:t> </a:t>
            </a:r>
            <a:r>
              <a:rPr sz="2200" spc="-5" dirty="0">
                <a:latin typeface="Calibri"/>
                <a:cs typeface="Calibri"/>
              </a:rPr>
              <a:t>function, </a:t>
            </a:r>
            <a:r>
              <a:rPr sz="2200" spc="-484" dirty="0">
                <a:latin typeface="Calibri"/>
                <a:cs typeface="Calibri"/>
              </a:rPr>
              <a:t> </a:t>
            </a:r>
            <a:r>
              <a:rPr sz="2200" spc="-15" dirty="0">
                <a:latin typeface="Calibri"/>
                <a:cs typeface="Calibri"/>
              </a:rPr>
              <a:t>present</a:t>
            </a:r>
            <a:r>
              <a:rPr sz="2200" dirty="0">
                <a:latin typeface="Calibri"/>
                <a:cs typeface="Calibri"/>
              </a:rPr>
              <a:t> </a:t>
            </a:r>
            <a:r>
              <a:rPr sz="2200" spc="-15" dirty="0">
                <a:latin typeface="Calibri"/>
                <a:cs typeface="Calibri"/>
              </a:rPr>
              <a:t>for</a:t>
            </a:r>
            <a:r>
              <a:rPr sz="2200" spc="-5" dirty="0">
                <a:latin typeface="Calibri"/>
                <a:cs typeface="Calibri"/>
              </a:rPr>
              <a:t> </a:t>
            </a:r>
            <a:r>
              <a:rPr sz="2200" dirty="0">
                <a:latin typeface="Calibri"/>
                <a:cs typeface="Calibri"/>
              </a:rPr>
              <a:t>&gt;3 </a:t>
            </a:r>
            <a:r>
              <a:rPr sz="2200" spc="-5" dirty="0">
                <a:latin typeface="Calibri"/>
                <a:cs typeface="Calibri"/>
              </a:rPr>
              <a:t>months,</a:t>
            </a:r>
            <a:r>
              <a:rPr sz="2200" dirty="0">
                <a:latin typeface="Calibri"/>
                <a:cs typeface="Calibri"/>
              </a:rPr>
              <a:t> </a:t>
            </a:r>
            <a:r>
              <a:rPr sz="2200" spc="-5" dirty="0">
                <a:latin typeface="Calibri"/>
                <a:cs typeface="Calibri"/>
              </a:rPr>
              <a:t>with </a:t>
            </a:r>
            <a:r>
              <a:rPr sz="2200" spc="-10" dirty="0">
                <a:latin typeface="Calibri"/>
                <a:cs typeface="Calibri"/>
              </a:rPr>
              <a:t>implications</a:t>
            </a:r>
            <a:r>
              <a:rPr sz="2200" dirty="0">
                <a:latin typeface="Calibri"/>
                <a:cs typeface="Calibri"/>
              </a:rPr>
              <a:t> </a:t>
            </a:r>
            <a:r>
              <a:rPr sz="2200" spc="-15" dirty="0">
                <a:latin typeface="Calibri"/>
                <a:cs typeface="Calibri"/>
              </a:rPr>
              <a:t>for</a:t>
            </a:r>
            <a:r>
              <a:rPr sz="2200" spc="-5" dirty="0">
                <a:latin typeface="Calibri"/>
                <a:cs typeface="Calibri"/>
              </a:rPr>
              <a:t> health.</a:t>
            </a:r>
            <a:endParaRPr sz="2200" dirty="0">
              <a:latin typeface="Calibri"/>
              <a:cs typeface="Calibri"/>
            </a:endParaRPr>
          </a:p>
        </p:txBody>
      </p:sp>
      <p:pic>
        <p:nvPicPr>
          <p:cNvPr id="4" name="object 4"/>
          <p:cNvPicPr/>
          <p:nvPr/>
        </p:nvPicPr>
        <p:blipFill>
          <a:blip r:embed="rId2" cstate="print"/>
          <a:stretch>
            <a:fillRect/>
          </a:stretch>
        </p:blipFill>
        <p:spPr>
          <a:xfrm>
            <a:off x="673100" y="2895600"/>
            <a:ext cx="8381433" cy="2514600"/>
          </a:xfrm>
          <a:prstGeom prst="rect">
            <a:avLst/>
          </a:prstGeom>
        </p:spPr>
      </p:pic>
      <p:sp>
        <p:nvSpPr>
          <p:cNvPr id="5" name="object 5"/>
          <p:cNvSpPr txBox="1"/>
          <p:nvPr/>
        </p:nvSpPr>
        <p:spPr>
          <a:xfrm>
            <a:off x="4574540" y="6268720"/>
            <a:ext cx="4408170" cy="400050"/>
          </a:xfrm>
          <a:prstGeom prst="rect">
            <a:avLst/>
          </a:prstGeom>
        </p:spPr>
        <p:txBody>
          <a:bodyPr vert="horz" wrap="square" lIns="0" tIns="12700" rIns="0" bIns="0" rtlCol="0">
            <a:spAutoFit/>
          </a:bodyPr>
          <a:lstStyle/>
          <a:p>
            <a:pPr marL="12700">
              <a:lnSpc>
                <a:spcPct val="100000"/>
              </a:lnSpc>
              <a:spcBef>
                <a:spcPts val="100"/>
              </a:spcBef>
            </a:pPr>
            <a:r>
              <a:rPr sz="1200" spc="-5" dirty="0">
                <a:latin typeface="Calibri"/>
                <a:cs typeface="Calibri"/>
              </a:rPr>
              <a:t>Kidney </a:t>
            </a:r>
            <a:r>
              <a:rPr sz="1200" dirty="0">
                <a:latin typeface="Calibri"/>
                <a:cs typeface="Calibri"/>
              </a:rPr>
              <a:t>Disease:</a:t>
            </a:r>
            <a:r>
              <a:rPr sz="1200" spc="5" dirty="0">
                <a:latin typeface="Calibri"/>
                <a:cs typeface="Calibri"/>
              </a:rPr>
              <a:t> </a:t>
            </a:r>
            <a:r>
              <a:rPr sz="1200" spc="-10" dirty="0">
                <a:latin typeface="Calibri"/>
                <a:cs typeface="Calibri"/>
              </a:rPr>
              <a:t>Improving</a:t>
            </a:r>
            <a:r>
              <a:rPr sz="1200" spc="5" dirty="0">
                <a:latin typeface="Calibri"/>
                <a:cs typeface="Calibri"/>
              </a:rPr>
              <a:t> </a:t>
            </a:r>
            <a:r>
              <a:rPr sz="1200" dirty="0">
                <a:latin typeface="Calibri"/>
                <a:cs typeface="Calibri"/>
              </a:rPr>
              <a:t>Global </a:t>
            </a:r>
            <a:r>
              <a:rPr sz="1200" spc="-5" dirty="0">
                <a:latin typeface="Calibri"/>
                <a:cs typeface="Calibri"/>
              </a:rPr>
              <a:t>Outcomes</a:t>
            </a:r>
            <a:r>
              <a:rPr sz="1200" spc="5" dirty="0">
                <a:latin typeface="Calibri"/>
                <a:cs typeface="Calibri"/>
              </a:rPr>
              <a:t> </a:t>
            </a:r>
            <a:r>
              <a:rPr sz="1200" spc="-5" dirty="0">
                <a:latin typeface="Calibri"/>
                <a:cs typeface="Calibri"/>
              </a:rPr>
              <a:t>(KDIGO)</a:t>
            </a:r>
            <a:r>
              <a:rPr sz="1200" spc="5" dirty="0">
                <a:latin typeface="Calibri"/>
                <a:cs typeface="Calibri"/>
              </a:rPr>
              <a:t> </a:t>
            </a:r>
            <a:r>
              <a:rPr sz="1200" spc="-5" dirty="0">
                <a:latin typeface="Calibri"/>
                <a:cs typeface="Calibri"/>
              </a:rPr>
              <a:t>CKD</a:t>
            </a:r>
            <a:r>
              <a:rPr sz="1200" dirty="0">
                <a:latin typeface="Calibri"/>
                <a:cs typeface="Calibri"/>
              </a:rPr>
              <a:t> </a:t>
            </a:r>
            <a:r>
              <a:rPr sz="1200" spc="-15" dirty="0">
                <a:latin typeface="Calibri"/>
                <a:cs typeface="Calibri"/>
              </a:rPr>
              <a:t>Work</a:t>
            </a:r>
            <a:r>
              <a:rPr sz="1200" spc="5" dirty="0">
                <a:latin typeface="Calibri"/>
                <a:cs typeface="Calibri"/>
              </a:rPr>
              <a:t> </a:t>
            </a:r>
            <a:r>
              <a:rPr sz="1200" spc="-10" dirty="0">
                <a:latin typeface="Calibri"/>
                <a:cs typeface="Calibri"/>
              </a:rPr>
              <a:t>Group.</a:t>
            </a:r>
            <a:endParaRPr sz="1200">
              <a:latin typeface="Calibri"/>
              <a:cs typeface="Calibri"/>
            </a:endParaRPr>
          </a:p>
          <a:p>
            <a:pPr marL="12700">
              <a:lnSpc>
                <a:spcPct val="100000"/>
              </a:lnSpc>
              <a:spcBef>
                <a:spcPts val="60"/>
              </a:spcBef>
            </a:pPr>
            <a:r>
              <a:rPr sz="1200" i="1" spc="5" dirty="0">
                <a:latin typeface="Calibri"/>
                <a:cs typeface="Calibri"/>
              </a:rPr>
              <a:t>Kidney</a:t>
            </a:r>
            <a:r>
              <a:rPr sz="1200" i="1" spc="-25" dirty="0">
                <a:latin typeface="Calibri"/>
                <a:cs typeface="Calibri"/>
              </a:rPr>
              <a:t> </a:t>
            </a:r>
            <a:r>
              <a:rPr sz="1200" i="1" spc="-5" dirty="0">
                <a:latin typeface="Calibri"/>
                <a:cs typeface="Calibri"/>
              </a:rPr>
              <a:t>Int</a:t>
            </a:r>
            <a:r>
              <a:rPr sz="1200" i="1" spc="-15" dirty="0">
                <a:latin typeface="Calibri"/>
                <a:cs typeface="Calibri"/>
              </a:rPr>
              <a:t> </a:t>
            </a:r>
            <a:r>
              <a:rPr sz="1200" i="1" dirty="0">
                <a:latin typeface="Calibri"/>
                <a:cs typeface="Calibri"/>
              </a:rPr>
              <a:t>Suppls</a:t>
            </a:r>
            <a:r>
              <a:rPr sz="1200" dirty="0">
                <a:latin typeface="Calibri"/>
                <a:cs typeface="Calibri"/>
              </a:rPr>
              <a:t>.</a:t>
            </a:r>
            <a:r>
              <a:rPr sz="1200" spc="-20" dirty="0">
                <a:latin typeface="Calibri"/>
                <a:cs typeface="Calibri"/>
              </a:rPr>
              <a:t> </a:t>
            </a:r>
            <a:r>
              <a:rPr sz="1200" dirty="0">
                <a:latin typeface="Calibri"/>
                <a:cs typeface="Calibri"/>
              </a:rPr>
              <a:t>2013;3:1-150.</a:t>
            </a:r>
            <a:endParaRPr sz="1200">
              <a:latin typeface="Calibri"/>
              <a:cs typeface="Calibri"/>
            </a:endParaRPr>
          </a:p>
        </p:txBody>
      </p:sp>
    </p:spTree>
    <p:extLst>
      <p:ext uri="{BB962C8B-B14F-4D97-AF65-F5344CB8AC3E}">
        <p14:creationId xmlns:p14="http://schemas.microsoft.com/office/powerpoint/2010/main" val="12280368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41070" y="609600"/>
            <a:ext cx="2109288" cy="1752599"/>
          </a:xfrm>
          <a:prstGeom prst="rect">
            <a:avLst/>
          </a:prstGeom>
        </p:spPr>
        <p:txBody>
          <a:bodyPr vert="horz" lIns="91440" tIns="45720" rIns="91440" bIns="45720" rtlCol="0" anchor="ctr">
            <a:normAutofit/>
          </a:bodyPr>
          <a:lstStyle/>
          <a:p>
            <a:pPr marL="12700"/>
            <a:r>
              <a:rPr lang="en-US" sz="2800" spc="-5" dirty="0"/>
              <a:t>Assign</a:t>
            </a:r>
            <a:r>
              <a:rPr lang="en-US" sz="2800" spc="-25" dirty="0"/>
              <a:t> </a:t>
            </a:r>
            <a:r>
              <a:rPr lang="en-US" sz="2800" dirty="0"/>
              <a:t>Albuminuria</a:t>
            </a:r>
            <a:r>
              <a:rPr lang="en-US" sz="2800" spc="-20" dirty="0"/>
              <a:t> </a:t>
            </a:r>
            <a:r>
              <a:rPr lang="en-US" sz="2800" spc="-15" dirty="0"/>
              <a:t>Category</a:t>
            </a:r>
            <a:endParaRPr lang="en-US" sz="2800" dirty="0"/>
          </a:p>
        </p:txBody>
      </p:sp>
      <p:sp>
        <p:nvSpPr>
          <p:cNvPr id="4" name="object 4"/>
          <p:cNvSpPr txBox="1"/>
          <p:nvPr/>
        </p:nvSpPr>
        <p:spPr>
          <a:xfrm>
            <a:off x="941070" y="3188972"/>
            <a:ext cx="2109290" cy="3124201"/>
          </a:xfrm>
          <a:prstGeom prst="rect">
            <a:avLst/>
          </a:prstGeom>
        </p:spPr>
        <p:txBody>
          <a:bodyPr vert="horz" lIns="91440" tIns="45720" rIns="91440" bIns="45720" rtlCol="0" anchor="ctr">
            <a:normAutofit/>
          </a:bodyPr>
          <a:lstStyle/>
          <a:p>
            <a:pPr marL="12700">
              <a:spcBef>
                <a:spcPct val="20000"/>
              </a:spcBef>
              <a:spcAft>
                <a:spcPts val="600"/>
              </a:spcAft>
              <a:buClr>
                <a:schemeClr val="accent1">
                  <a:lumMod val="75000"/>
                </a:schemeClr>
              </a:buClr>
              <a:buSzPct val="145000"/>
              <a:buFont typeface="Arial"/>
              <a:buChar char="•"/>
            </a:pPr>
            <a:r>
              <a:rPr lang="en-US" sz="1600" spc="-5" dirty="0"/>
              <a:t>Kidney </a:t>
            </a:r>
            <a:r>
              <a:rPr lang="en-US" sz="1600" dirty="0"/>
              <a:t>Disease:</a:t>
            </a:r>
            <a:r>
              <a:rPr lang="en-US" sz="1600" spc="5" dirty="0"/>
              <a:t> </a:t>
            </a:r>
            <a:r>
              <a:rPr lang="en-US" sz="1600" spc="-10" dirty="0"/>
              <a:t>Improving</a:t>
            </a:r>
            <a:r>
              <a:rPr lang="en-US" sz="1600" spc="5" dirty="0"/>
              <a:t> </a:t>
            </a:r>
            <a:r>
              <a:rPr lang="en-US" sz="1600" dirty="0"/>
              <a:t>Global </a:t>
            </a:r>
            <a:r>
              <a:rPr lang="en-US" sz="1600" spc="-5" dirty="0"/>
              <a:t>Outcomes</a:t>
            </a:r>
            <a:r>
              <a:rPr lang="en-US" sz="1600" spc="5" dirty="0"/>
              <a:t> </a:t>
            </a:r>
            <a:r>
              <a:rPr lang="en-US" sz="1600" spc="-5" dirty="0"/>
              <a:t>(KDIGO)</a:t>
            </a:r>
            <a:r>
              <a:rPr lang="en-US" sz="1600" spc="5" dirty="0"/>
              <a:t> </a:t>
            </a:r>
            <a:r>
              <a:rPr lang="en-US" sz="1600" spc="-5" dirty="0"/>
              <a:t>CKD</a:t>
            </a:r>
            <a:r>
              <a:rPr lang="en-US" sz="1600" dirty="0"/>
              <a:t> </a:t>
            </a:r>
            <a:r>
              <a:rPr lang="en-US" sz="1600" spc="-15" dirty="0"/>
              <a:t>Work</a:t>
            </a:r>
            <a:r>
              <a:rPr lang="en-US" sz="1600" spc="5" dirty="0"/>
              <a:t> </a:t>
            </a:r>
            <a:r>
              <a:rPr lang="en-US" sz="1600" spc="-10" dirty="0"/>
              <a:t>Group.</a:t>
            </a:r>
            <a:endParaRPr lang="en-US" sz="1600" dirty="0"/>
          </a:p>
          <a:p>
            <a:pPr marL="12700">
              <a:spcBef>
                <a:spcPct val="20000"/>
              </a:spcBef>
              <a:spcAft>
                <a:spcPts val="600"/>
              </a:spcAft>
              <a:buClr>
                <a:schemeClr val="accent1">
                  <a:lumMod val="75000"/>
                </a:schemeClr>
              </a:buClr>
              <a:buSzPct val="145000"/>
              <a:buFont typeface="Arial"/>
              <a:buChar char="•"/>
            </a:pPr>
            <a:r>
              <a:rPr lang="en-US" sz="1600" i="1" spc="5" dirty="0"/>
              <a:t>Kidney</a:t>
            </a:r>
            <a:r>
              <a:rPr lang="en-US" sz="1600" i="1" spc="-25" dirty="0"/>
              <a:t> </a:t>
            </a:r>
            <a:r>
              <a:rPr lang="en-US" sz="1600" i="1" spc="-5" dirty="0"/>
              <a:t>Int</a:t>
            </a:r>
            <a:r>
              <a:rPr lang="en-US" sz="1600" i="1" spc="-15" dirty="0"/>
              <a:t> </a:t>
            </a:r>
            <a:r>
              <a:rPr lang="en-US" sz="1600" i="1" dirty="0"/>
              <a:t>Suppls</a:t>
            </a:r>
            <a:r>
              <a:rPr lang="en-US" sz="1600" dirty="0"/>
              <a:t>.</a:t>
            </a:r>
            <a:r>
              <a:rPr lang="en-US" sz="1600" spc="-20" dirty="0"/>
              <a:t> </a:t>
            </a:r>
            <a:r>
              <a:rPr lang="en-US" sz="1600" dirty="0"/>
              <a:t>2013;3:1-150.</a:t>
            </a:r>
          </a:p>
        </p:txBody>
      </p:sp>
      <p:graphicFrame>
        <p:nvGraphicFramePr>
          <p:cNvPr id="3" name="object 3"/>
          <p:cNvGraphicFramePr>
            <a:graphicFrameLocks noGrp="1"/>
          </p:cNvGraphicFramePr>
          <p:nvPr>
            <p:extLst>
              <p:ext uri="{D42A27DB-BD31-4B8C-83A1-F6EECF244321}">
                <p14:modId xmlns:p14="http://schemas.microsoft.com/office/powerpoint/2010/main" val="2428524553"/>
              </p:ext>
            </p:extLst>
          </p:nvPr>
        </p:nvGraphicFramePr>
        <p:xfrm>
          <a:off x="3429000" y="1676401"/>
          <a:ext cx="5486399" cy="2971802"/>
        </p:xfrm>
        <a:graphic>
          <a:graphicData uri="http://schemas.openxmlformats.org/drawingml/2006/table">
            <a:tbl>
              <a:tblPr firstRow="1" bandRow="1">
                <a:tableStyleId>{2D5ABB26-0587-4C30-8999-92F81FD0307C}</a:tableStyleId>
              </a:tblPr>
              <a:tblGrid>
                <a:gridCol w="1231186">
                  <a:extLst>
                    <a:ext uri="{9D8B030D-6E8A-4147-A177-3AD203B41FA5}">
                      <a16:colId xmlns:a16="http://schemas.microsoft.com/office/drawing/2014/main" val="20000"/>
                    </a:ext>
                  </a:extLst>
                </a:gridCol>
                <a:gridCol w="1433987">
                  <a:extLst>
                    <a:ext uri="{9D8B030D-6E8A-4147-A177-3AD203B41FA5}">
                      <a16:colId xmlns:a16="http://schemas.microsoft.com/office/drawing/2014/main" val="20001"/>
                    </a:ext>
                  </a:extLst>
                </a:gridCol>
                <a:gridCol w="2821226">
                  <a:extLst>
                    <a:ext uri="{9D8B030D-6E8A-4147-A177-3AD203B41FA5}">
                      <a16:colId xmlns:a16="http://schemas.microsoft.com/office/drawing/2014/main" val="20002"/>
                    </a:ext>
                  </a:extLst>
                </a:gridCol>
              </a:tblGrid>
              <a:tr h="337353">
                <a:tc gridSpan="3">
                  <a:txBody>
                    <a:bodyPr/>
                    <a:lstStyle/>
                    <a:p>
                      <a:pPr algn="ctr">
                        <a:lnSpc>
                          <a:spcPct val="100000"/>
                        </a:lnSpc>
                        <a:spcBef>
                          <a:spcPts val="30"/>
                        </a:spcBef>
                      </a:pPr>
                      <a:r>
                        <a:rPr sz="1300" b="1">
                          <a:solidFill>
                            <a:srgbClr val="FFFFFF"/>
                          </a:solidFill>
                          <a:latin typeface="Calibri"/>
                          <a:cs typeface="Calibri"/>
                        </a:rPr>
                        <a:t>Albuminuria </a:t>
                      </a:r>
                      <a:r>
                        <a:rPr sz="1300" b="1" spc="5">
                          <a:solidFill>
                            <a:srgbClr val="FFFFFF"/>
                          </a:solidFill>
                          <a:latin typeface="Calibri"/>
                          <a:cs typeface="Calibri"/>
                        </a:rPr>
                        <a:t>Categories </a:t>
                      </a:r>
                      <a:r>
                        <a:rPr sz="1300" b="1">
                          <a:solidFill>
                            <a:srgbClr val="FFFFFF"/>
                          </a:solidFill>
                          <a:latin typeface="Calibri"/>
                          <a:cs typeface="Calibri"/>
                        </a:rPr>
                        <a:t>in</a:t>
                      </a:r>
                      <a:r>
                        <a:rPr sz="1300" b="1" spc="-10">
                          <a:solidFill>
                            <a:srgbClr val="FFFFFF"/>
                          </a:solidFill>
                          <a:latin typeface="Calibri"/>
                          <a:cs typeface="Calibri"/>
                        </a:rPr>
                        <a:t> </a:t>
                      </a:r>
                      <a:r>
                        <a:rPr sz="1300" b="1" spc="10">
                          <a:solidFill>
                            <a:srgbClr val="FFFFFF"/>
                          </a:solidFill>
                          <a:latin typeface="Calibri"/>
                          <a:cs typeface="Calibri"/>
                        </a:rPr>
                        <a:t>CKD</a:t>
                      </a:r>
                      <a:endParaRPr sz="1300">
                        <a:latin typeface="Calibri"/>
                        <a:cs typeface="Calibri"/>
                      </a:endParaRPr>
                    </a:p>
                  </a:txBody>
                  <a:tcPr marL="0" marR="0" marT="4415"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F07C1C"/>
                    </a:solidFill>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43313">
                <a:tc>
                  <a:txBody>
                    <a:bodyPr/>
                    <a:lstStyle/>
                    <a:p>
                      <a:pPr marL="635" algn="ctr">
                        <a:lnSpc>
                          <a:spcPct val="100000"/>
                        </a:lnSpc>
                        <a:spcBef>
                          <a:spcPts val="30"/>
                        </a:spcBef>
                      </a:pPr>
                      <a:r>
                        <a:rPr sz="1300" b="1" spc="5">
                          <a:latin typeface="Calibri"/>
                          <a:cs typeface="Calibri"/>
                        </a:rPr>
                        <a:t>Category</a:t>
                      </a:r>
                      <a:endParaRPr sz="1300">
                        <a:latin typeface="Calibri"/>
                        <a:cs typeface="Calibri"/>
                      </a:endParaRPr>
                    </a:p>
                  </a:txBody>
                  <a:tcPr marL="0" marR="0" marT="4415" marB="0">
                    <a:lnL w="19050">
                      <a:solidFill>
                        <a:srgbClr val="000000"/>
                      </a:solidFill>
                      <a:prstDash val="solid"/>
                    </a:lnL>
                    <a:lnR w="19050">
                      <a:solidFill>
                        <a:srgbClr val="FFFFFF"/>
                      </a:solidFill>
                      <a:prstDash val="solid"/>
                    </a:lnR>
                    <a:lnT w="19050">
                      <a:solidFill>
                        <a:srgbClr val="000000"/>
                      </a:solidFill>
                      <a:prstDash val="solid"/>
                    </a:lnT>
                    <a:lnB w="19050">
                      <a:solidFill>
                        <a:srgbClr val="000000"/>
                      </a:solidFill>
                      <a:prstDash val="solid"/>
                    </a:lnB>
                  </a:tcPr>
                </a:tc>
                <a:tc>
                  <a:txBody>
                    <a:bodyPr/>
                    <a:lstStyle/>
                    <a:p>
                      <a:pPr algn="ctr">
                        <a:lnSpc>
                          <a:spcPct val="100000"/>
                        </a:lnSpc>
                      </a:pPr>
                      <a:r>
                        <a:rPr sz="1400" spc="-5">
                          <a:latin typeface="Calibri"/>
                          <a:cs typeface="Calibri"/>
                        </a:rPr>
                        <a:t>ACR</a:t>
                      </a:r>
                      <a:r>
                        <a:rPr sz="1400" spc="-40">
                          <a:latin typeface="Calibri"/>
                          <a:cs typeface="Calibri"/>
                        </a:rPr>
                        <a:t> </a:t>
                      </a:r>
                      <a:r>
                        <a:rPr sz="1400">
                          <a:latin typeface="Calibri"/>
                          <a:cs typeface="Calibri"/>
                        </a:rPr>
                        <a:t>(mg/g)</a:t>
                      </a:r>
                    </a:p>
                  </a:txBody>
                  <a:tcPr marL="0" marR="0" marT="0" marB="0">
                    <a:lnL w="19050">
                      <a:solidFill>
                        <a:srgbClr val="FFFFFF"/>
                      </a:solidFill>
                      <a:prstDash val="solid"/>
                    </a:lnL>
                    <a:lnR w="19050">
                      <a:solidFill>
                        <a:srgbClr val="FFFFFF"/>
                      </a:solidFill>
                      <a:prstDash val="solid"/>
                    </a:lnR>
                    <a:lnT w="19050">
                      <a:solidFill>
                        <a:srgbClr val="000000"/>
                      </a:solidFill>
                      <a:prstDash val="solid"/>
                    </a:lnT>
                    <a:lnB w="19050">
                      <a:solidFill>
                        <a:srgbClr val="000000"/>
                      </a:solidFill>
                      <a:prstDash val="solid"/>
                    </a:lnB>
                  </a:tcPr>
                </a:tc>
                <a:tc>
                  <a:txBody>
                    <a:bodyPr/>
                    <a:lstStyle/>
                    <a:p>
                      <a:pPr marL="68580">
                        <a:lnSpc>
                          <a:spcPct val="100000"/>
                        </a:lnSpc>
                      </a:pPr>
                      <a:r>
                        <a:rPr sz="1400" spc="-25">
                          <a:latin typeface="Calibri"/>
                          <a:cs typeface="Calibri"/>
                        </a:rPr>
                        <a:t>Terms</a:t>
                      </a:r>
                      <a:endParaRPr sz="1400">
                        <a:latin typeface="Calibri"/>
                        <a:cs typeface="Calibri"/>
                      </a:endParaRPr>
                    </a:p>
                  </a:txBody>
                  <a:tcPr marL="0" marR="0" marT="0" marB="0">
                    <a:lnL w="19050">
                      <a:solidFill>
                        <a:srgbClr val="FFFFFF"/>
                      </a:solidFill>
                      <a:prstDash val="solid"/>
                    </a:lnL>
                    <a:lnR w="19050">
                      <a:solidFill>
                        <a:srgbClr val="000000"/>
                      </a:solidFill>
                      <a:prstDash val="solid"/>
                    </a:lnR>
                    <a:lnT w="19050">
                      <a:solidFill>
                        <a:srgbClr val="000000"/>
                      </a:solidFill>
                      <a:prstDash val="solid"/>
                    </a:lnT>
                    <a:lnB w="19050">
                      <a:solidFill>
                        <a:srgbClr val="000000"/>
                      </a:solidFill>
                      <a:prstDash val="solid"/>
                    </a:lnB>
                  </a:tcPr>
                </a:tc>
                <a:extLst>
                  <a:ext uri="{0D108BD9-81ED-4DB2-BD59-A6C34878D82A}">
                    <a16:rowId xmlns:a16="http://schemas.microsoft.com/office/drawing/2014/main" val="10001"/>
                  </a:ext>
                </a:extLst>
              </a:tr>
              <a:tr h="343313">
                <a:tc>
                  <a:txBody>
                    <a:bodyPr/>
                    <a:lstStyle/>
                    <a:p>
                      <a:pPr algn="ctr">
                        <a:lnSpc>
                          <a:spcPct val="100000"/>
                        </a:lnSpc>
                        <a:spcBef>
                          <a:spcPts val="30"/>
                        </a:spcBef>
                      </a:pPr>
                      <a:r>
                        <a:rPr sz="1300" b="1" spc="15">
                          <a:latin typeface="Calibri"/>
                          <a:cs typeface="Calibri"/>
                        </a:rPr>
                        <a:t>A1</a:t>
                      </a:r>
                      <a:endParaRPr sz="1300">
                        <a:latin typeface="Calibri"/>
                        <a:cs typeface="Calibri"/>
                      </a:endParaRPr>
                    </a:p>
                  </a:txBody>
                  <a:tcPr marL="0" marR="0" marT="4415" marB="0">
                    <a:lnL w="19050">
                      <a:solidFill>
                        <a:srgbClr val="000000"/>
                      </a:solidFill>
                      <a:prstDash val="solid"/>
                    </a:lnL>
                    <a:lnR w="19050">
                      <a:solidFill>
                        <a:srgbClr val="FFFFFF"/>
                      </a:solidFill>
                      <a:prstDash val="solid"/>
                    </a:lnR>
                    <a:lnT w="19050">
                      <a:solidFill>
                        <a:srgbClr val="000000"/>
                      </a:solidFill>
                      <a:prstDash val="solid"/>
                    </a:lnT>
                    <a:lnB w="19050">
                      <a:solidFill>
                        <a:srgbClr val="FFFFFF"/>
                      </a:solidFill>
                      <a:prstDash val="solid"/>
                    </a:lnB>
                  </a:tcPr>
                </a:tc>
                <a:tc>
                  <a:txBody>
                    <a:bodyPr/>
                    <a:lstStyle/>
                    <a:p>
                      <a:pPr algn="ctr">
                        <a:lnSpc>
                          <a:spcPct val="100000"/>
                        </a:lnSpc>
                      </a:pPr>
                      <a:r>
                        <a:rPr sz="1400">
                          <a:latin typeface="Calibri"/>
                          <a:cs typeface="Calibri"/>
                        </a:rPr>
                        <a:t>&lt;30</a:t>
                      </a:r>
                    </a:p>
                  </a:txBody>
                  <a:tcPr marL="0" marR="0" marT="0" marB="0">
                    <a:lnL w="19050">
                      <a:solidFill>
                        <a:srgbClr val="FFFFFF"/>
                      </a:solidFill>
                      <a:prstDash val="solid"/>
                    </a:lnL>
                    <a:lnR w="19050">
                      <a:solidFill>
                        <a:srgbClr val="FFFFFF"/>
                      </a:solidFill>
                      <a:prstDash val="solid"/>
                    </a:lnR>
                    <a:lnT w="19050">
                      <a:solidFill>
                        <a:srgbClr val="000000"/>
                      </a:solidFill>
                      <a:prstDash val="solid"/>
                    </a:lnT>
                    <a:lnB w="19050">
                      <a:solidFill>
                        <a:srgbClr val="FFFFFF"/>
                      </a:solidFill>
                      <a:prstDash val="solid"/>
                    </a:lnB>
                  </a:tcPr>
                </a:tc>
                <a:tc>
                  <a:txBody>
                    <a:bodyPr/>
                    <a:lstStyle/>
                    <a:p>
                      <a:pPr marL="68580">
                        <a:lnSpc>
                          <a:spcPct val="100000"/>
                        </a:lnSpc>
                      </a:pPr>
                      <a:r>
                        <a:rPr sz="1400" spc="-5">
                          <a:latin typeface="Calibri"/>
                          <a:cs typeface="Calibri"/>
                        </a:rPr>
                        <a:t>Normal</a:t>
                      </a:r>
                      <a:r>
                        <a:rPr sz="1400" spc="-15">
                          <a:latin typeface="Calibri"/>
                          <a:cs typeface="Calibri"/>
                        </a:rPr>
                        <a:t> </a:t>
                      </a:r>
                      <a:r>
                        <a:rPr sz="1400" spc="-10">
                          <a:latin typeface="Calibri"/>
                          <a:cs typeface="Calibri"/>
                        </a:rPr>
                        <a:t>to </a:t>
                      </a:r>
                      <a:r>
                        <a:rPr sz="1400" spc="-5">
                          <a:latin typeface="Calibri"/>
                          <a:cs typeface="Calibri"/>
                        </a:rPr>
                        <a:t>mildly</a:t>
                      </a:r>
                      <a:r>
                        <a:rPr sz="1400" spc="-20">
                          <a:latin typeface="Calibri"/>
                          <a:cs typeface="Calibri"/>
                        </a:rPr>
                        <a:t> </a:t>
                      </a:r>
                      <a:r>
                        <a:rPr sz="1400" spc="-5">
                          <a:latin typeface="Calibri"/>
                          <a:cs typeface="Calibri"/>
                        </a:rPr>
                        <a:t>increased</a:t>
                      </a:r>
                      <a:endParaRPr sz="1400">
                        <a:latin typeface="Calibri"/>
                        <a:cs typeface="Calibri"/>
                      </a:endParaRPr>
                    </a:p>
                  </a:txBody>
                  <a:tcPr marL="0" marR="0" marT="0" marB="0">
                    <a:lnL w="19050">
                      <a:solidFill>
                        <a:srgbClr val="FFFFFF"/>
                      </a:solidFill>
                      <a:prstDash val="solid"/>
                    </a:lnL>
                    <a:lnR w="19050">
                      <a:solidFill>
                        <a:srgbClr val="000000"/>
                      </a:solidFill>
                      <a:prstDash val="solid"/>
                    </a:lnR>
                    <a:lnT w="19050">
                      <a:solidFill>
                        <a:srgbClr val="000000"/>
                      </a:solidFill>
                      <a:prstDash val="solid"/>
                    </a:lnT>
                    <a:lnB w="19050">
                      <a:solidFill>
                        <a:srgbClr val="FFFFFF"/>
                      </a:solidFill>
                      <a:prstDash val="solid"/>
                    </a:lnB>
                  </a:tcPr>
                </a:tc>
                <a:extLst>
                  <a:ext uri="{0D108BD9-81ED-4DB2-BD59-A6C34878D82A}">
                    <a16:rowId xmlns:a16="http://schemas.microsoft.com/office/drawing/2014/main" val="10002"/>
                  </a:ext>
                </a:extLst>
              </a:tr>
              <a:tr h="343313">
                <a:tc>
                  <a:txBody>
                    <a:bodyPr/>
                    <a:lstStyle/>
                    <a:p>
                      <a:pPr algn="ctr">
                        <a:lnSpc>
                          <a:spcPct val="100000"/>
                        </a:lnSpc>
                        <a:spcBef>
                          <a:spcPts val="30"/>
                        </a:spcBef>
                      </a:pPr>
                      <a:r>
                        <a:rPr sz="1300" b="1" spc="15">
                          <a:latin typeface="Calibri"/>
                          <a:cs typeface="Calibri"/>
                        </a:rPr>
                        <a:t>A2</a:t>
                      </a:r>
                      <a:endParaRPr sz="1300">
                        <a:latin typeface="Calibri"/>
                        <a:cs typeface="Calibri"/>
                      </a:endParaRPr>
                    </a:p>
                  </a:txBody>
                  <a:tcPr marL="0" marR="0" marT="4415" marB="0">
                    <a:lnL w="19050">
                      <a:solidFill>
                        <a:srgbClr val="000000"/>
                      </a:solidFill>
                      <a:prstDash val="solid"/>
                    </a:lnL>
                    <a:lnR w="19050">
                      <a:solidFill>
                        <a:srgbClr val="FFFFFF"/>
                      </a:solidFill>
                      <a:prstDash val="solid"/>
                    </a:lnR>
                    <a:lnT w="19050">
                      <a:solidFill>
                        <a:srgbClr val="FFFFFF"/>
                      </a:solidFill>
                      <a:prstDash val="solid"/>
                    </a:lnT>
                    <a:lnB w="19050">
                      <a:solidFill>
                        <a:srgbClr val="FFFFFF"/>
                      </a:solidFill>
                      <a:prstDash val="solid"/>
                    </a:lnB>
                  </a:tcPr>
                </a:tc>
                <a:tc>
                  <a:txBody>
                    <a:bodyPr/>
                    <a:lstStyle/>
                    <a:p>
                      <a:pPr algn="ctr">
                        <a:lnSpc>
                          <a:spcPct val="100000"/>
                        </a:lnSpc>
                      </a:pPr>
                      <a:r>
                        <a:rPr sz="1400" spc="-5">
                          <a:latin typeface="Calibri"/>
                          <a:cs typeface="Calibri"/>
                        </a:rPr>
                        <a:t>30-300</a:t>
                      </a:r>
                      <a:endParaRPr sz="1400">
                        <a:latin typeface="Calibri"/>
                        <a:cs typeface="Calibri"/>
                      </a:endParaRPr>
                    </a:p>
                  </a:txBody>
                  <a:tcPr marL="0" marR="0" marT="0" marB="0">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tcPr>
                </a:tc>
                <a:tc>
                  <a:txBody>
                    <a:bodyPr/>
                    <a:lstStyle/>
                    <a:p>
                      <a:pPr marL="68580">
                        <a:lnSpc>
                          <a:spcPct val="100000"/>
                        </a:lnSpc>
                      </a:pPr>
                      <a:r>
                        <a:rPr sz="1400" spc="-10">
                          <a:latin typeface="Calibri"/>
                          <a:cs typeface="Calibri"/>
                        </a:rPr>
                        <a:t>Moderately</a:t>
                      </a:r>
                      <a:r>
                        <a:rPr sz="1400" spc="-30">
                          <a:latin typeface="Calibri"/>
                          <a:cs typeface="Calibri"/>
                        </a:rPr>
                        <a:t> </a:t>
                      </a:r>
                      <a:r>
                        <a:rPr sz="1400" spc="-5">
                          <a:latin typeface="Calibri"/>
                          <a:cs typeface="Calibri"/>
                        </a:rPr>
                        <a:t>increased*</a:t>
                      </a:r>
                      <a:endParaRPr sz="1400">
                        <a:latin typeface="Calibri"/>
                        <a:cs typeface="Calibri"/>
                      </a:endParaRPr>
                    </a:p>
                  </a:txBody>
                  <a:tcPr marL="0" marR="0" marT="0" marB="0">
                    <a:lnL w="19050">
                      <a:solidFill>
                        <a:srgbClr val="FFFFFF"/>
                      </a:solidFill>
                      <a:prstDash val="solid"/>
                    </a:lnL>
                    <a:lnR w="19050">
                      <a:solidFill>
                        <a:srgbClr val="000000"/>
                      </a:solidFill>
                      <a:prstDash val="solid"/>
                    </a:lnR>
                    <a:lnT w="19050">
                      <a:solidFill>
                        <a:srgbClr val="FFFFFF"/>
                      </a:solidFill>
                      <a:prstDash val="solid"/>
                    </a:lnT>
                    <a:lnB w="19050">
                      <a:solidFill>
                        <a:srgbClr val="FFFFFF"/>
                      </a:solidFill>
                      <a:prstDash val="solid"/>
                    </a:lnB>
                  </a:tcPr>
                </a:tc>
                <a:extLst>
                  <a:ext uri="{0D108BD9-81ED-4DB2-BD59-A6C34878D82A}">
                    <a16:rowId xmlns:a16="http://schemas.microsoft.com/office/drawing/2014/main" val="10003"/>
                  </a:ext>
                </a:extLst>
              </a:tr>
              <a:tr h="343313">
                <a:tc>
                  <a:txBody>
                    <a:bodyPr/>
                    <a:lstStyle/>
                    <a:p>
                      <a:pPr algn="ctr">
                        <a:lnSpc>
                          <a:spcPct val="100000"/>
                        </a:lnSpc>
                        <a:spcBef>
                          <a:spcPts val="30"/>
                        </a:spcBef>
                      </a:pPr>
                      <a:r>
                        <a:rPr sz="1300" b="1" spc="15">
                          <a:latin typeface="Calibri"/>
                          <a:cs typeface="Calibri"/>
                        </a:rPr>
                        <a:t>A3</a:t>
                      </a:r>
                      <a:endParaRPr sz="1300">
                        <a:latin typeface="Calibri"/>
                        <a:cs typeface="Calibri"/>
                      </a:endParaRPr>
                    </a:p>
                  </a:txBody>
                  <a:tcPr marL="0" marR="0" marT="4415" marB="0">
                    <a:lnL w="19050">
                      <a:solidFill>
                        <a:srgbClr val="000000"/>
                      </a:solidFill>
                      <a:prstDash val="solid"/>
                    </a:lnL>
                    <a:lnR w="19050">
                      <a:solidFill>
                        <a:srgbClr val="FFFFFF"/>
                      </a:solidFill>
                      <a:prstDash val="solid"/>
                    </a:lnR>
                    <a:lnT w="19050">
                      <a:solidFill>
                        <a:srgbClr val="FFFFFF"/>
                      </a:solidFill>
                      <a:prstDash val="solid"/>
                    </a:lnT>
                    <a:lnB w="19050">
                      <a:solidFill>
                        <a:srgbClr val="000000"/>
                      </a:solidFill>
                      <a:prstDash val="solid"/>
                    </a:lnB>
                  </a:tcPr>
                </a:tc>
                <a:tc>
                  <a:txBody>
                    <a:bodyPr/>
                    <a:lstStyle/>
                    <a:p>
                      <a:pPr algn="ctr">
                        <a:lnSpc>
                          <a:spcPct val="100000"/>
                        </a:lnSpc>
                      </a:pPr>
                      <a:r>
                        <a:rPr sz="1400">
                          <a:latin typeface="Calibri"/>
                          <a:cs typeface="Calibri"/>
                        </a:rPr>
                        <a:t>&gt;300</a:t>
                      </a:r>
                    </a:p>
                  </a:txBody>
                  <a:tcPr marL="0" marR="0" marT="0" marB="0">
                    <a:lnL w="19050">
                      <a:solidFill>
                        <a:srgbClr val="FFFFFF"/>
                      </a:solidFill>
                      <a:prstDash val="solid"/>
                    </a:lnL>
                    <a:lnR w="19050">
                      <a:solidFill>
                        <a:srgbClr val="FFFFFF"/>
                      </a:solidFill>
                      <a:prstDash val="solid"/>
                    </a:lnR>
                    <a:lnT w="19050">
                      <a:solidFill>
                        <a:srgbClr val="FFFFFF"/>
                      </a:solidFill>
                      <a:prstDash val="solid"/>
                    </a:lnT>
                    <a:lnB w="19050">
                      <a:solidFill>
                        <a:srgbClr val="000000"/>
                      </a:solidFill>
                      <a:prstDash val="solid"/>
                    </a:lnB>
                  </a:tcPr>
                </a:tc>
                <a:tc>
                  <a:txBody>
                    <a:bodyPr/>
                    <a:lstStyle/>
                    <a:p>
                      <a:pPr marL="68580">
                        <a:lnSpc>
                          <a:spcPct val="100000"/>
                        </a:lnSpc>
                      </a:pPr>
                      <a:r>
                        <a:rPr sz="1400" spc="-10">
                          <a:latin typeface="Calibri"/>
                          <a:cs typeface="Calibri"/>
                        </a:rPr>
                        <a:t>Severely</a:t>
                      </a:r>
                      <a:r>
                        <a:rPr sz="1400" spc="-35">
                          <a:latin typeface="Calibri"/>
                          <a:cs typeface="Calibri"/>
                        </a:rPr>
                        <a:t> </a:t>
                      </a:r>
                      <a:r>
                        <a:rPr sz="1400" spc="-5">
                          <a:latin typeface="Calibri"/>
                          <a:cs typeface="Calibri"/>
                        </a:rPr>
                        <a:t>increased**</a:t>
                      </a:r>
                      <a:endParaRPr sz="1400">
                        <a:latin typeface="Calibri"/>
                        <a:cs typeface="Calibri"/>
                      </a:endParaRPr>
                    </a:p>
                  </a:txBody>
                  <a:tcPr marL="0" marR="0" marT="0" marB="0">
                    <a:lnL w="19050">
                      <a:solidFill>
                        <a:srgbClr val="FFFFFF"/>
                      </a:solidFill>
                      <a:prstDash val="solid"/>
                    </a:lnL>
                    <a:lnR w="19050">
                      <a:solidFill>
                        <a:srgbClr val="000000"/>
                      </a:solidFill>
                      <a:prstDash val="solid"/>
                    </a:lnR>
                    <a:lnT w="19050">
                      <a:solidFill>
                        <a:srgbClr val="FFFFFF"/>
                      </a:solidFill>
                      <a:prstDash val="solid"/>
                    </a:lnT>
                    <a:lnB w="19050">
                      <a:solidFill>
                        <a:srgbClr val="000000"/>
                      </a:solidFill>
                      <a:prstDash val="solid"/>
                    </a:lnB>
                  </a:tcPr>
                </a:tc>
                <a:extLst>
                  <a:ext uri="{0D108BD9-81ED-4DB2-BD59-A6C34878D82A}">
                    <a16:rowId xmlns:a16="http://schemas.microsoft.com/office/drawing/2014/main" val="10004"/>
                  </a:ext>
                </a:extLst>
              </a:tr>
              <a:tr h="1261197">
                <a:tc gridSpan="3">
                  <a:txBody>
                    <a:bodyPr/>
                    <a:lstStyle/>
                    <a:p>
                      <a:pPr marL="68580">
                        <a:lnSpc>
                          <a:spcPct val="100000"/>
                        </a:lnSpc>
                      </a:pPr>
                      <a:r>
                        <a:rPr sz="1400" spc="-10" dirty="0">
                          <a:latin typeface="Calibri"/>
                          <a:cs typeface="Calibri"/>
                        </a:rPr>
                        <a:t>*Relative</a:t>
                      </a:r>
                      <a:r>
                        <a:rPr sz="1400" spc="5" dirty="0">
                          <a:latin typeface="Calibri"/>
                          <a:cs typeface="Calibri"/>
                        </a:rPr>
                        <a:t> </a:t>
                      </a:r>
                      <a:r>
                        <a:rPr sz="1400" spc="-10" dirty="0">
                          <a:latin typeface="Calibri"/>
                          <a:cs typeface="Calibri"/>
                        </a:rPr>
                        <a:t>to</a:t>
                      </a:r>
                      <a:r>
                        <a:rPr sz="1400" spc="5" dirty="0">
                          <a:latin typeface="Calibri"/>
                          <a:cs typeface="Calibri"/>
                        </a:rPr>
                        <a:t> </a:t>
                      </a:r>
                      <a:r>
                        <a:rPr sz="1400" spc="-10" dirty="0">
                          <a:latin typeface="Calibri"/>
                          <a:cs typeface="Calibri"/>
                        </a:rPr>
                        <a:t>young</a:t>
                      </a:r>
                      <a:r>
                        <a:rPr sz="1400" dirty="0">
                          <a:latin typeface="Calibri"/>
                          <a:cs typeface="Calibri"/>
                        </a:rPr>
                        <a:t> </a:t>
                      </a:r>
                      <a:r>
                        <a:rPr sz="1400" spc="-5" dirty="0">
                          <a:latin typeface="Calibri"/>
                          <a:cs typeface="Calibri"/>
                        </a:rPr>
                        <a:t>adult</a:t>
                      </a:r>
                      <a:r>
                        <a:rPr sz="1400" dirty="0">
                          <a:latin typeface="Calibri"/>
                          <a:cs typeface="Calibri"/>
                        </a:rPr>
                        <a:t> </a:t>
                      </a:r>
                      <a:r>
                        <a:rPr sz="1400" spc="-5" dirty="0">
                          <a:latin typeface="Calibri"/>
                          <a:cs typeface="Calibri"/>
                        </a:rPr>
                        <a:t>level.</a:t>
                      </a:r>
                      <a:r>
                        <a:rPr sz="1400" spc="10" dirty="0">
                          <a:latin typeface="Calibri"/>
                          <a:cs typeface="Calibri"/>
                        </a:rPr>
                        <a:t> </a:t>
                      </a:r>
                      <a:r>
                        <a:rPr sz="1400" spc="-5" dirty="0">
                          <a:latin typeface="Calibri"/>
                          <a:cs typeface="Calibri"/>
                        </a:rPr>
                        <a:t>ACR</a:t>
                      </a:r>
                      <a:r>
                        <a:rPr sz="1400" dirty="0">
                          <a:latin typeface="Calibri"/>
                          <a:cs typeface="Calibri"/>
                        </a:rPr>
                        <a:t> </a:t>
                      </a:r>
                      <a:r>
                        <a:rPr sz="1400" spc="-5" dirty="0">
                          <a:latin typeface="Calibri"/>
                          <a:cs typeface="Calibri"/>
                        </a:rPr>
                        <a:t>30-300</a:t>
                      </a:r>
                      <a:r>
                        <a:rPr sz="1400" spc="5" dirty="0">
                          <a:latin typeface="Calibri"/>
                          <a:cs typeface="Calibri"/>
                        </a:rPr>
                        <a:t> </a:t>
                      </a:r>
                      <a:r>
                        <a:rPr sz="1400" dirty="0">
                          <a:latin typeface="Calibri"/>
                          <a:cs typeface="Calibri"/>
                        </a:rPr>
                        <a:t>mg/g </a:t>
                      </a:r>
                      <a:r>
                        <a:rPr sz="1400" spc="-10" dirty="0">
                          <a:latin typeface="Calibri"/>
                          <a:cs typeface="Calibri"/>
                        </a:rPr>
                        <a:t>for</a:t>
                      </a:r>
                      <a:r>
                        <a:rPr sz="1400" spc="-5" dirty="0">
                          <a:latin typeface="Calibri"/>
                          <a:cs typeface="Calibri"/>
                        </a:rPr>
                        <a:t> </a:t>
                      </a:r>
                      <a:r>
                        <a:rPr sz="1400" dirty="0">
                          <a:latin typeface="Calibri"/>
                          <a:cs typeface="Calibri"/>
                        </a:rPr>
                        <a:t>&gt;3</a:t>
                      </a:r>
                      <a:r>
                        <a:rPr sz="1400" spc="5" dirty="0">
                          <a:latin typeface="Calibri"/>
                          <a:cs typeface="Calibri"/>
                        </a:rPr>
                        <a:t> </a:t>
                      </a:r>
                      <a:r>
                        <a:rPr sz="1400" spc="-5" dirty="0">
                          <a:latin typeface="Calibri"/>
                          <a:cs typeface="Calibri"/>
                        </a:rPr>
                        <a:t>months</a:t>
                      </a:r>
                      <a:r>
                        <a:rPr sz="1400" spc="5" dirty="0">
                          <a:latin typeface="Calibri"/>
                          <a:cs typeface="Calibri"/>
                        </a:rPr>
                        <a:t> </a:t>
                      </a:r>
                      <a:r>
                        <a:rPr sz="1400" spc="-10" dirty="0">
                          <a:latin typeface="Calibri"/>
                          <a:cs typeface="Calibri"/>
                        </a:rPr>
                        <a:t>indicates</a:t>
                      </a:r>
                      <a:r>
                        <a:rPr sz="1400" spc="5" dirty="0">
                          <a:latin typeface="Calibri"/>
                          <a:cs typeface="Calibri"/>
                        </a:rPr>
                        <a:t> </a:t>
                      </a:r>
                      <a:r>
                        <a:rPr sz="1400" spc="-10" dirty="0">
                          <a:latin typeface="Calibri"/>
                          <a:cs typeface="Calibri"/>
                        </a:rPr>
                        <a:t>CKD.</a:t>
                      </a:r>
                      <a:endParaRPr sz="1400" dirty="0">
                        <a:latin typeface="Calibri"/>
                        <a:cs typeface="Calibri"/>
                      </a:endParaRPr>
                    </a:p>
                    <a:p>
                      <a:pPr marL="68580">
                        <a:lnSpc>
                          <a:spcPct val="100000"/>
                        </a:lnSpc>
                        <a:spcBef>
                          <a:spcPts val="260"/>
                        </a:spcBef>
                      </a:pPr>
                      <a:r>
                        <a:rPr sz="1400" spc="-5" dirty="0">
                          <a:latin typeface="Calibri"/>
                          <a:cs typeface="Calibri"/>
                        </a:rPr>
                        <a:t>**Including </a:t>
                      </a:r>
                      <a:r>
                        <a:rPr sz="1400" spc="-10" dirty="0">
                          <a:latin typeface="Calibri"/>
                          <a:cs typeface="Calibri"/>
                        </a:rPr>
                        <a:t>nephrotic</a:t>
                      </a:r>
                      <a:r>
                        <a:rPr sz="1400" spc="5" dirty="0">
                          <a:latin typeface="Calibri"/>
                          <a:cs typeface="Calibri"/>
                        </a:rPr>
                        <a:t> </a:t>
                      </a:r>
                      <a:r>
                        <a:rPr sz="1400" spc="-10" dirty="0">
                          <a:latin typeface="Calibri"/>
                          <a:cs typeface="Calibri"/>
                        </a:rPr>
                        <a:t>syndrome</a:t>
                      </a:r>
                      <a:r>
                        <a:rPr sz="1400" dirty="0">
                          <a:latin typeface="Calibri"/>
                          <a:cs typeface="Calibri"/>
                        </a:rPr>
                        <a:t> </a:t>
                      </a:r>
                      <a:r>
                        <a:rPr sz="1400" spc="-5" dirty="0">
                          <a:latin typeface="Calibri"/>
                          <a:cs typeface="Calibri"/>
                        </a:rPr>
                        <a:t>(albumin </a:t>
                      </a:r>
                      <a:r>
                        <a:rPr sz="1400" spc="-10" dirty="0">
                          <a:latin typeface="Calibri"/>
                          <a:cs typeface="Calibri"/>
                        </a:rPr>
                        <a:t>excretion</a:t>
                      </a:r>
                      <a:r>
                        <a:rPr sz="1400" spc="-5" dirty="0">
                          <a:latin typeface="Calibri"/>
                          <a:cs typeface="Calibri"/>
                        </a:rPr>
                        <a:t> ACR </a:t>
                      </a:r>
                      <a:r>
                        <a:rPr sz="1400" dirty="0">
                          <a:latin typeface="Calibri"/>
                          <a:cs typeface="Calibri"/>
                        </a:rPr>
                        <a:t>&gt;2220</a:t>
                      </a:r>
                      <a:r>
                        <a:rPr sz="1400" spc="5" dirty="0">
                          <a:latin typeface="Calibri"/>
                          <a:cs typeface="Calibri"/>
                        </a:rPr>
                        <a:t> </a:t>
                      </a:r>
                      <a:r>
                        <a:rPr sz="1400" spc="-5" dirty="0">
                          <a:latin typeface="Calibri"/>
                          <a:cs typeface="Calibri"/>
                        </a:rPr>
                        <a:t>mg/g).</a:t>
                      </a:r>
                      <a:endParaRPr sz="1400" dirty="0">
                        <a:latin typeface="Calibri"/>
                        <a:cs typeface="Calibri"/>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8683096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38200" y="685800"/>
            <a:ext cx="2109288" cy="1752599"/>
          </a:xfrm>
          <a:prstGeom prst="rect">
            <a:avLst/>
          </a:prstGeom>
        </p:spPr>
        <p:txBody>
          <a:bodyPr vert="horz" lIns="91440" tIns="45720" rIns="91440" bIns="45720" rtlCol="0" anchor="ctr">
            <a:normAutofit/>
          </a:bodyPr>
          <a:lstStyle/>
          <a:p>
            <a:pPr marL="12700"/>
            <a:r>
              <a:rPr lang="en-US" sz="2800" spc="-5" dirty="0"/>
              <a:t>Assign</a:t>
            </a:r>
            <a:r>
              <a:rPr lang="en-US" sz="2800" spc="-25" dirty="0"/>
              <a:t> </a:t>
            </a:r>
            <a:r>
              <a:rPr lang="en-US" sz="2800" dirty="0"/>
              <a:t>GFR</a:t>
            </a:r>
            <a:r>
              <a:rPr lang="en-US" sz="2800" spc="-25" dirty="0"/>
              <a:t> </a:t>
            </a:r>
            <a:r>
              <a:rPr lang="en-US" sz="2800" spc="-15" dirty="0"/>
              <a:t>Category</a:t>
            </a:r>
            <a:endParaRPr lang="en-US" sz="2800" dirty="0"/>
          </a:p>
        </p:txBody>
      </p:sp>
      <p:sp>
        <p:nvSpPr>
          <p:cNvPr id="4" name="object 4"/>
          <p:cNvSpPr txBox="1"/>
          <p:nvPr/>
        </p:nvSpPr>
        <p:spPr>
          <a:xfrm>
            <a:off x="838198" y="2857501"/>
            <a:ext cx="2109290" cy="3124201"/>
          </a:xfrm>
          <a:prstGeom prst="rect">
            <a:avLst/>
          </a:prstGeom>
        </p:spPr>
        <p:txBody>
          <a:bodyPr vert="horz" lIns="91440" tIns="45720" rIns="91440" bIns="45720" rtlCol="0" anchor="ctr">
            <a:normAutofit/>
          </a:bodyPr>
          <a:lstStyle/>
          <a:p>
            <a:pPr marL="12700">
              <a:spcBef>
                <a:spcPct val="20000"/>
              </a:spcBef>
              <a:spcAft>
                <a:spcPts val="600"/>
              </a:spcAft>
              <a:buClr>
                <a:schemeClr val="accent1">
                  <a:lumMod val="75000"/>
                </a:schemeClr>
              </a:buClr>
              <a:buSzPct val="145000"/>
              <a:buFont typeface="Arial"/>
              <a:buChar char="•"/>
            </a:pPr>
            <a:r>
              <a:rPr lang="en-US" sz="1600" spc="-5" dirty="0"/>
              <a:t>Kidney </a:t>
            </a:r>
            <a:r>
              <a:rPr lang="en-US" sz="1600" dirty="0"/>
              <a:t>Disease:</a:t>
            </a:r>
            <a:r>
              <a:rPr lang="en-US" sz="1600" spc="5" dirty="0"/>
              <a:t> </a:t>
            </a:r>
            <a:r>
              <a:rPr lang="en-US" sz="1600" spc="-10" dirty="0"/>
              <a:t>Improving</a:t>
            </a:r>
            <a:r>
              <a:rPr lang="en-US" sz="1600" spc="5" dirty="0"/>
              <a:t> </a:t>
            </a:r>
            <a:r>
              <a:rPr lang="en-US" sz="1600" dirty="0"/>
              <a:t>Global </a:t>
            </a:r>
            <a:r>
              <a:rPr lang="en-US" sz="1600" spc="-5" dirty="0"/>
              <a:t>Outcomes</a:t>
            </a:r>
            <a:r>
              <a:rPr lang="en-US" sz="1600" spc="5" dirty="0"/>
              <a:t> </a:t>
            </a:r>
            <a:r>
              <a:rPr lang="en-US" sz="1600" spc="-5" dirty="0"/>
              <a:t>(KDIGO)</a:t>
            </a:r>
            <a:r>
              <a:rPr lang="en-US" sz="1600" spc="5" dirty="0"/>
              <a:t> </a:t>
            </a:r>
            <a:r>
              <a:rPr lang="en-US" sz="1600" spc="-5" dirty="0"/>
              <a:t>CKD</a:t>
            </a:r>
            <a:r>
              <a:rPr lang="en-US" sz="1600" dirty="0"/>
              <a:t> </a:t>
            </a:r>
            <a:r>
              <a:rPr lang="en-US" sz="1600" spc="-15" dirty="0"/>
              <a:t>Work</a:t>
            </a:r>
            <a:r>
              <a:rPr lang="en-US" sz="1600" spc="5" dirty="0"/>
              <a:t> </a:t>
            </a:r>
            <a:r>
              <a:rPr lang="en-US" sz="1600" spc="-10" dirty="0"/>
              <a:t>Group.</a:t>
            </a:r>
            <a:endParaRPr lang="en-US" sz="1600" dirty="0"/>
          </a:p>
          <a:p>
            <a:pPr marL="12700">
              <a:spcBef>
                <a:spcPct val="20000"/>
              </a:spcBef>
              <a:spcAft>
                <a:spcPts val="600"/>
              </a:spcAft>
              <a:buClr>
                <a:schemeClr val="accent1">
                  <a:lumMod val="75000"/>
                </a:schemeClr>
              </a:buClr>
              <a:buSzPct val="145000"/>
              <a:buFont typeface="Arial"/>
              <a:buChar char="•"/>
            </a:pPr>
            <a:r>
              <a:rPr lang="en-US" sz="1600" i="1" spc="5" dirty="0"/>
              <a:t>Kidney</a:t>
            </a:r>
            <a:r>
              <a:rPr lang="en-US" sz="1600" i="1" spc="-25" dirty="0"/>
              <a:t> </a:t>
            </a:r>
            <a:r>
              <a:rPr lang="en-US" sz="1600" i="1" spc="-5" dirty="0"/>
              <a:t>Int</a:t>
            </a:r>
            <a:r>
              <a:rPr lang="en-US" sz="1600" i="1" spc="-15" dirty="0"/>
              <a:t> </a:t>
            </a:r>
            <a:r>
              <a:rPr lang="en-US" sz="1600" i="1" dirty="0"/>
              <a:t>Suppls</a:t>
            </a:r>
            <a:r>
              <a:rPr lang="en-US" sz="1600" dirty="0"/>
              <a:t>.</a:t>
            </a:r>
            <a:r>
              <a:rPr lang="en-US" sz="1600" spc="-20" dirty="0"/>
              <a:t> </a:t>
            </a:r>
            <a:r>
              <a:rPr lang="en-US" sz="1600" dirty="0"/>
              <a:t>2013;3:1-150.</a:t>
            </a:r>
          </a:p>
        </p:txBody>
      </p:sp>
      <p:graphicFrame>
        <p:nvGraphicFramePr>
          <p:cNvPr id="3" name="object 3"/>
          <p:cNvGraphicFramePr>
            <a:graphicFrameLocks noGrp="1"/>
          </p:cNvGraphicFramePr>
          <p:nvPr>
            <p:extLst>
              <p:ext uri="{D42A27DB-BD31-4B8C-83A1-F6EECF244321}">
                <p14:modId xmlns:p14="http://schemas.microsoft.com/office/powerpoint/2010/main" val="3812621900"/>
              </p:ext>
            </p:extLst>
          </p:nvPr>
        </p:nvGraphicFramePr>
        <p:xfrm>
          <a:off x="3048000" y="457200"/>
          <a:ext cx="5867399" cy="6095998"/>
        </p:xfrm>
        <a:graphic>
          <a:graphicData uri="http://schemas.openxmlformats.org/drawingml/2006/table">
            <a:tbl>
              <a:tblPr firstRow="1" bandRow="1">
                <a:tableStyleId>{2D5ABB26-0587-4C30-8999-92F81FD0307C}</a:tableStyleId>
              </a:tblPr>
              <a:tblGrid>
                <a:gridCol w="690229">
                  <a:extLst>
                    <a:ext uri="{9D8B030D-6E8A-4147-A177-3AD203B41FA5}">
                      <a16:colId xmlns:a16="http://schemas.microsoft.com/office/drawing/2014/main" val="20000"/>
                    </a:ext>
                  </a:extLst>
                </a:gridCol>
                <a:gridCol w="428303">
                  <a:extLst>
                    <a:ext uri="{9D8B030D-6E8A-4147-A177-3AD203B41FA5}">
                      <a16:colId xmlns:a16="http://schemas.microsoft.com/office/drawing/2014/main" val="20001"/>
                    </a:ext>
                  </a:extLst>
                </a:gridCol>
                <a:gridCol w="1391447">
                  <a:extLst>
                    <a:ext uri="{9D8B030D-6E8A-4147-A177-3AD203B41FA5}">
                      <a16:colId xmlns:a16="http://schemas.microsoft.com/office/drawing/2014/main" val="20002"/>
                    </a:ext>
                  </a:extLst>
                </a:gridCol>
                <a:gridCol w="3357420">
                  <a:extLst>
                    <a:ext uri="{9D8B030D-6E8A-4147-A177-3AD203B41FA5}">
                      <a16:colId xmlns:a16="http://schemas.microsoft.com/office/drawing/2014/main" val="20003"/>
                    </a:ext>
                  </a:extLst>
                </a:gridCol>
              </a:tblGrid>
              <a:tr h="292231">
                <a:tc gridSpan="4">
                  <a:txBody>
                    <a:bodyPr/>
                    <a:lstStyle/>
                    <a:p>
                      <a:pPr algn="ctr">
                        <a:lnSpc>
                          <a:spcPct val="100000"/>
                        </a:lnSpc>
                        <a:spcBef>
                          <a:spcPts val="30"/>
                        </a:spcBef>
                      </a:pPr>
                      <a:r>
                        <a:rPr sz="1000" b="1" spc="10">
                          <a:solidFill>
                            <a:srgbClr val="FFFFFF"/>
                          </a:solidFill>
                          <a:latin typeface="Calibri"/>
                          <a:cs typeface="Calibri"/>
                        </a:rPr>
                        <a:t>GFR</a:t>
                      </a:r>
                      <a:r>
                        <a:rPr sz="1000" b="1" spc="-10">
                          <a:solidFill>
                            <a:srgbClr val="FFFFFF"/>
                          </a:solidFill>
                          <a:latin typeface="Calibri"/>
                          <a:cs typeface="Calibri"/>
                        </a:rPr>
                        <a:t> </a:t>
                      </a:r>
                      <a:r>
                        <a:rPr sz="1000" b="1" spc="5">
                          <a:solidFill>
                            <a:srgbClr val="FFFFFF"/>
                          </a:solidFill>
                          <a:latin typeface="Calibri"/>
                          <a:cs typeface="Calibri"/>
                        </a:rPr>
                        <a:t>Categories</a:t>
                      </a:r>
                      <a:r>
                        <a:rPr sz="1000" b="1" spc="-5">
                          <a:solidFill>
                            <a:srgbClr val="FFFFFF"/>
                          </a:solidFill>
                          <a:latin typeface="Calibri"/>
                          <a:cs typeface="Calibri"/>
                        </a:rPr>
                        <a:t> </a:t>
                      </a:r>
                      <a:r>
                        <a:rPr sz="1000" b="1">
                          <a:solidFill>
                            <a:srgbClr val="FFFFFF"/>
                          </a:solidFill>
                          <a:latin typeface="Calibri"/>
                          <a:cs typeface="Calibri"/>
                        </a:rPr>
                        <a:t>in</a:t>
                      </a:r>
                      <a:r>
                        <a:rPr sz="1000" b="1" spc="-10">
                          <a:solidFill>
                            <a:srgbClr val="FFFFFF"/>
                          </a:solidFill>
                          <a:latin typeface="Calibri"/>
                          <a:cs typeface="Calibri"/>
                        </a:rPr>
                        <a:t> </a:t>
                      </a:r>
                      <a:r>
                        <a:rPr sz="1000" b="1" spc="5">
                          <a:solidFill>
                            <a:srgbClr val="FFFFFF"/>
                          </a:solidFill>
                          <a:latin typeface="Calibri"/>
                          <a:cs typeface="Calibri"/>
                        </a:rPr>
                        <a:t>CKD</a:t>
                      </a:r>
                      <a:endParaRPr sz="1000">
                        <a:latin typeface="Calibri"/>
                        <a:cs typeface="Calibri"/>
                      </a:endParaRPr>
                    </a:p>
                  </a:txBody>
                  <a:tcPr marL="0" marR="0" marT="2921"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F07C1C"/>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60565">
                <a:tc>
                  <a:txBody>
                    <a:bodyPr/>
                    <a:lstStyle/>
                    <a:p>
                      <a:pPr marL="67945">
                        <a:lnSpc>
                          <a:spcPct val="100000"/>
                        </a:lnSpc>
                        <a:spcBef>
                          <a:spcPts val="30"/>
                        </a:spcBef>
                      </a:pPr>
                      <a:r>
                        <a:rPr sz="900" b="1" spc="5">
                          <a:latin typeface="Calibri"/>
                          <a:cs typeface="Calibri"/>
                        </a:rPr>
                        <a:t>Category</a:t>
                      </a:r>
                      <a:endParaRPr sz="900">
                        <a:latin typeface="Calibri"/>
                        <a:cs typeface="Calibri"/>
                      </a:endParaRPr>
                    </a:p>
                  </a:txBody>
                  <a:tcPr marL="0" marR="0" marT="2921"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marL="68580">
                        <a:lnSpc>
                          <a:spcPct val="100000"/>
                        </a:lnSpc>
                      </a:pPr>
                      <a:r>
                        <a:rPr sz="900">
                          <a:latin typeface="Calibri"/>
                          <a:cs typeface="Calibri"/>
                        </a:rPr>
                        <a:t>GFR</a:t>
                      </a: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marL="68580">
                        <a:lnSpc>
                          <a:spcPct val="100000"/>
                        </a:lnSpc>
                      </a:pPr>
                      <a:r>
                        <a:rPr sz="900" spc="-25">
                          <a:latin typeface="Calibri"/>
                          <a:cs typeface="Calibri"/>
                        </a:rPr>
                        <a:t>Terms</a:t>
                      </a:r>
                      <a:endParaRPr sz="900">
                        <a:latin typeface="Calibri"/>
                        <a:cs typeface="Calibri"/>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marL="67945">
                        <a:lnSpc>
                          <a:spcPct val="100000"/>
                        </a:lnSpc>
                      </a:pPr>
                      <a:r>
                        <a:rPr sz="900" spc="-5">
                          <a:latin typeface="Calibri"/>
                          <a:cs typeface="Calibri"/>
                        </a:rPr>
                        <a:t>Clinical</a:t>
                      </a:r>
                      <a:r>
                        <a:rPr sz="900" spc="-15">
                          <a:latin typeface="Calibri"/>
                          <a:cs typeface="Calibri"/>
                        </a:rPr>
                        <a:t> </a:t>
                      </a:r>
                      <a:r>
                        <a:rPr sz="900" spc="-10">
                          <a:latin typeface="Calibri"/>
                          <a:cs typeface="Calibri"/>
                        </a:rPr>
                        <a:t>Presentations</a:t>
                      </a:r>
                      <a:endParaRPr sz="900">
                        <a:latin typeface="Calibri"/>
                        <a:cs typeface="Calibri"/>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extLst>
                  <a:ext uri="{0D108BD9-81ED-4DB2-BD59-A6C34878D82A}">
                    <a16:rowId xmlns:a16="http://schemas.microsoft.com/office/drawing/2014/main" val="10001"/>
                  </a:ext>
                </a:extLst>
              </a:tr>
              <a:tr h="629924">
                <a:tc>
                  <a:txBody>
                    <a:bodyPr/>
                    <a:lstStyle/>
                    <a:p>
                      <a:pPr algn="ctr">
                        <a:lnSpc>
                          <a:spcPct val="100000"/>
                        </a:lnSpc>
                        <a:spcBef>
                          <a:spcPts val="30"/>
                        </a:spcBef>
                      </a:pPr>
                      <a:r>
                        <a:rPr sz="900" b="1" spc="25">
                          <a:latin typeface="Calibri"/>
                          <a:cs typeface="Calibri"/>
                        </a:rPr>
                        <a:t>G1</a:t>
                      </a:r>
                      <a:endParaRPr sz="900">
                        <a:latin typeface="Calibri"/>
                        <a:cs typeface="Calibri"/>
                      </a:endParaRPr>
                    </a:p>
                  </a:txBody>
                  <a:tcPr marL="0" marR="0" marT="2921"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gn="ctr">
                        <a:lnSpc>
                          <a:spcPct val="100000"/>
                        </a:lnSpc>
                      </a:pPr>
                      <a:r>
                        <a:rPr sz="900">
                          <a:latin typeface="Calibri"/>
                          <a:cs typeface="Calibri"/>
                        </a:rPr>
                        <a:t>≥90</a:t>
                      </a: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marL="68580">
                        <a:lnSpc>
                          <a:spcPct val="100000"/>
                        </a:lnSpc>
                      </a:pPr>
                      <a:r>
                        <a:rPr sz="900" spc="-5">
                          <a:latin typeface="Calibri"/>
                          <a:cs typeface="Calibri"/>
                        </a:rPr>
                        <a:t>Normal</a:t>
                      </a:r>
                      <a:r>
                        <a:rPr sz="900" spc="-25">
                          <a:latin typeface="Calibri"/>
                          <a:cs typeface="Calibri"/>
                        </a:rPr>
                        <a:t> </a:t>
                      </a:r>
                      <a:r>
                        <a:rPr sz="900">
                          <a:latin typeface="Calibri"/>
                          <a:cs typeface="Calibri"/>
                        </a:rPr>
                        <a:t>or</a:t>
                      </a:r>
                      <a:r>
                        <a:rPr sz="900" spc="-25">
                          <a:latin typeface="Calibri"/>
                          <a:cs typeface="Calibri"/>
                        </a:rPr>
                        <a:t> </a:t>
                      </a:r>
                      <a:r>
                        <a:rPr sz="900" spc="-5">
                          <a:latin typeface="Calibri"/>
                          <a:cs typeface="Calibri"/>
                        </a:rPr>
                        <a:t>high</a:t>
                      </a:r>
                      <a:endParaRPr sz="900">
                        <a:latin typeface="Calibri"/>
                        <a:cs typeface="Calibri"/>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rowSpan="2">
                  <a:txBody>
                    <a:bodyPr/>
                    <a:lstStyle/>
                    <a:p>
                      <a:pPr marL="67945" algn="just">
                        <a:lnSpc>
                          <a:spcPct val="100000"/>
                        </a:lnSpc>
                      </a:pPr>
                      <a:r>
                        <a:rPr sz="900" spc="-15" dirty="0">
                          <a:latin typeface="Calibri"/>
                          <a:cs typeface="Calibri"/>
                        </a:rPr>
                        <a:t>Markers</a:t>
                      </a:r>
                      <a:r>
                        <a:rPr sz="900" spc="5" dirty="0">
                          <a:latin typeface="Calibri"/>
                          <a:cs typeface="Calibri"/>
                        </a:rPr>
                        <a:t> </a:t>
                      </a:r>
                      <a:r>
                        <a:rPr sz="900" dirty="0">
                          <a:latin typeface="Calibri"/>
                          <a:cs typeface="Calibri"/>
                        </a:rPr>
                        <a:t>of</a:t>
                      </a:r>
                      <a:r>
                        <a:rPr sz="900" spc="5" dirty="0">
                          <a:latin typeface="Calibri"/>
                          <a:cs typeface="Calibri"/>
                        </a:rPr>
                        <a:t> </a:t>
                      </a:r>
                      <a:r>
                        <a:rPr sz="900" spc="-5" dirty="0">
                          <a:latin typeface="Calibri"/>
                          <a:cs typeface="Calibri"/>
                        </a:rPr>
                        <a:t>kidney damage</a:t>
                      </a:r>
                      <a:r>
                        <a:rPr sz="900" spc="10" dirty="0">
                          <a:latin typeface="Calibri"/>
                          <a:cs typeface="Calibri"/>
                        </a:rPr>
                        <a:t> </a:t>
                      </a:r>
                      <a:r>
                        <a:rPr sz="900" spc="-10" dirty="0">
                          <a:latin typeface="Calibri"/>
                          <a:cs typeface="Calibri"/>
                        </a:rPr>
                        <a:t>(nephrotic</a:t>
                      </a:r>
                      <a:r>
                        <a:rPr sz="900" spc="5" dirty="0">
                          <a:latin typeface="Calibri"/>
                          <a:cs typeface="Calibri"/>
                        </a:rPr>
                        <a:t> </a:t>
                      </a:r>
                      <a:r>
                        <a:rPr sz="900" spc="-10" dirty="0">
                          <a:latin typeface="Calibri"/>
                          <a:cs typeface="Calibri"/>
                        </a:rPr>
                        <a:t>syndrome,</a:t>
                      </a:r>
                      <a:r>
                        <a:rPr sz="900" spc="5" dirty="0">
                          <a:latin typeface="Calibri"/>
                          <a:cs typeface="Calibri"/>
                        </a:rPr>
                        <a:t> </a:t>
                      </a:r>
                      <a:r>
                        <a:rPr sz="900" spc="-10" dirty="0">
                          <a:latin typeface="Calibri"/>
                          <a:cs typeface="Calibri"/>
                        </a:rPr>
                        <a:t>nephritic</a:t>
                      </a:r>
                      <a:r>
                        <a:rPr sz="900" spc="10" dirty="0">
                          <a:latin typeface="Calibri"/>
                          <a:cs typeface="Calibri"/>
                        </a:rPr>
                        <a:t> </a:t>
                      </a:r>
                      <a:r>
                        <a:rPr sz="900" spc="-10" dirty="0">
                          <a:latin typeface="Calibri"/>
                          <a:cs typeface="Calibri"/>
                        </a:rPr>
                        <a:t>syndrome,</a:t>
                      </a:r>
                      <a:endParaRPr sz="900" dirty="0">
                        <a:latin typeface="Calibri"/>
                        <a:cs typeface="Calibri"/>
                      </a:endParaRPr>
                    </a:p>
                    <a:p>
                      <a:pPr marL="67945" marR="266065" algn="just">
                        <a:lnSpc>
                          <a:spcPct val="114599"/>
                        </a:lnSpc>
                        <a:spcBef>
                          <a:spcPts val="50"/>
                        </a:spcBef>
                      </a:pPr>
                      <a:r>
                        <a:rPr sz="900" spc="-10" dirty="0">
                          <a:latin typeface="Calibri"/>
                          <a:cs typeface="Calibri"/>
                        </a:rPr>
                        <a:t>tubular syndromes, urinary tract symptoms, asymptomatic urinalysis </a:t>
                      </a:r>
                      <a:r>
                        <a:rPr sz="900" spc="-5" dirty="0">
                          <a:latin typeface="Calibri"/>
                          <a:cs typeface="Calibri"/>
                        </a:rPr>
                        <a:t> abnormalities, </a:t>
                      </a:r>
                      <a:r>
                        <a:rPr sz="900" spc="-10" dirty="0">
                          <a:latin typeface="Calibri"/>
                          <a:cs typeface="Calibri"/>
                        </a:rPr>
                        <a:t>asymptomatic radiologic </a:t>
                      </a:r>
                      <a:r>
                        <a:rPr sz="900" spc="-5" dirty="0">
                          <a:latin typeface="Calibri"/>
                          <a:cs typeface="Calibri"/>
                        </a:rPr>
                        <a:t>abnormalities, </a:t>
                      </a:r>
                      <a:r>
                        <a:rPr sz="900" spc="-10" dirty="0">
                          <a:latin typeface="Calibri"/>
                          <a:cs typeface="Calibri"/>
                        </a:rPr>
                        <a:t>hypertension </a:t>
                      </a:r>
                      <a:r>
                        <a:rPr sz="900" spc="-5" dirty="0">
                          <a:latin typeface="Calibri"/>
                          <a:cs typeface="Calibri"/>
                        </a:rPr>
                        <a:t> </a:t>
                      </a:r>
                      <a:r>
                        <a:rPr sz="900" spc="-10" dirty="0">
                          <a:latin typeface="Calibri"/>
                          <a:cs typeface="Calibri"/>
                        </a:rPr>
                        <a:t>due</a:t>
                      </a:r>
                      <a:r>
                        <a:rPr sz="900" dirty="0">
                          <a:latin typeface="Calibri"/>
                          <a:cs typeface="Calibri"/>
                        </a:rPr>
                        <a:t> </a:t>
                      </a:r>
                      <a:r>
                        <a:rPr sz="900" spc="-10" dirty="0">
                          <a:latin typeface="Calibri"/>
                          <a:cs typeface="Calibri"/>
                        </a:rPr>
                        <a:t>to</a:t>
                      </a:r>
                      <a:r>
                        <a:rPr sz="900" spc="5" dirty="0">
                          <a:latin typeface="Calibri"/>
                          <a:cs typeface="Calibri"/>
                        </a:rPr>
                        <a:t> </a:t>
                      </a:r>
                      <a:r>
                        <a:rPr sz="900" spc="-5" dirty="0">
                          <a:latin typeface="Calibri"/>
                          <a:cs typeface="Calibri"/>
                        </a:rPr>
                        <a:t>kidney disease)</a:t>
                      </a:r>
                      <a:endParaRPr sz="900" dirty="0">
                        <a:latin typeface="Calibri"/>
                        <a:cs typeface="Calibri"/>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extLst>
                  <a:ext uri="{0D108BD9-81ED-4DB2-BD59-A6C34878D82A}">
                    <a16:rowId xmlns:a16="http://schemas.microsoft.com/office/drawing/2014/main" val="10002"/>
                  </a:ext>
                </a:extLst>
              </a:tr>
              <a:tr h="847059">
                <a:tc>
                  <a:txBody>
                    <a:bodyPr/>
                    <a:lstStyle/>
                    <a:p>
                      <a:pPr algn="ctr">
                        <a:lnSpc>
                          <a:spcPct val="100000"/>
                        </a:lnSpc>
                        <a:spcBef>
                          <a:spcPts val="30"/>
                        </a:spcBef>
                      </a:pPr>
                      <a:r>
                        <a:rPr sz="900" b="1" spc="25">
                          <a:latin typeface="Calibri"/>
                          <a:cs typeface="Calibri"/>
                        </a:rPr>
                        <a:t>G2</a:t>
                      </a:r>
                      <a:endParaRPr sz="900">
                        <a:latin typeface="Calibri"/>
                        <a:cs typeface="Calibri"/>
                      </a:endParaRPr>
                    </a:p>
                  </a:txBody>
                  <a:tcPr marL="0" marR="0" marT="2921"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marR="177165" algn="r">
                        <a:lnSpc>
                          <a:spcPct val="100000"/>
                        </a:lnSpc>
                      </a:pPr>
                      <a:r>
                        <a:rPr sz="900" spc="-5">
                          <a:latin typeface="Calibri"/>
                          <a:cs typeface="Calibri"/>
                        </a:rPr>
                        <a:t>60-89</a:t>
                      </a:r>
                      <a:endParaRPr sz="900">
                        <a:latin typeface="Calibri"/>
                        <a:cs typeface="Calibri"/>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marL="68580">
                        <a:lnSpc>
                          <a:spcPct val="100000"/>
                        </a:lnSpc>
                      </a:pPr>
                      <a:r>
                        <a:rPr sz="900" spc="-5">
                          <a:latin typeface="Calibri"/>
                          <a:cs typeface="Calibri"/>
                        </a:rPr>
                        <a:t>Mildly</a:t>
                      </a:r>
                      <a:r>
                        <a:rPr sz="900" spc="-35">
                          <a:latin typeface="Calibri"/>
                          <a:cs typeface="Calibri"/>
                        </a:rPr>
                        <a:t> </a:t>
                      </a:r>
                      <a:r>
                        <a:rPr sz="900" spc="-5">
                          <a:latin typeface="Calibri"/>
                          <a:cs typeface="Calibri"/>
                        </a:rPr>
                        <a:t>decreased*</a:t>
                      </a:r>
                      <a:endParaRPr sz="900">
                        <a:latin typeface="Calibri"/>
                        <a:cs typeface="Calibri"/>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vMerge="1">
                  <a:txBody>
                    <a:bodyPr/>
                    <a:lstStyle/>
                    <a:p>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extLst>
                  <a:ext uri="{0D108BD9-81ED-4DB2-BD59-A6C34878D82A}">
                    <a16:rowId xmlns:a16="http://schemas.microsoft.com/office/drawing/2014/main" val="10003"/>
                  </a:ext>
                </a:extLst>
              </a:tr>
              <a:tr h="626681">
                <a:tc>
                  <a:txBody>
                    <a:bodyPr/>
                    <a:lstStyle/>
                    <a:p>
                      <a:pPr algn="ctr">
                        <a:lnSpc>
                          <a:spcPct val="100000"/>
                        </a:lnSpc>
                        <a:spcBef>
                          <a:spcPts val="30"/>
                        </a:spcBef>
                      </a:pPr>
                      <a:r>
                        <a:rPr sz="900" b="1" spc="20">
                          <a:latin typeface="Calibri"/>
                          <a:cs typeface="Calibri"/>
                        </a:rPr>
                        <a:t>G3a</a:t>
                      </a:r>
                      <a:endParaRPr sz="900">
                        <a:latin typeface="Calibri"/>
                        <a:cs typeface="Calibri"/>
                      </a:endParaRPr>
                    </a:p>
                  </a:txBody>
                  <a:tcPr marL="0" marR="0" marT="2921"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marR="177165" algn="r">
                        <a:lnSpc>
                          <a:spcPct val="100000"/>
                        </a:lnSpc>
                      </a:pPr>
                      <a:r>
                        <a:rPr sz="900" spc="-5">
                          <a:latin typeface="Calibri"/>
                          <a:cs typeface="Calibri"/>
                        </a:rPr>
                        <a:t>45-59</a:t>
                      </a:r>
                      <a:endParaRPr sz="900">
                        <a:latin typeface="Calibri"/>
                        <a:cs typeface="Calibri"/>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marL="68580">
                        <a:lnSpc>
                          <a:spcPct val="100000"/>
                        </a:lnSpc>
                      </a:pPr>
                      <a:r>
                        <a:rPr sz="900" spc="-5">
                          <a:latin typeface="Calibri"/>
                          <a:cs typeface="Calibri"/>
                        </a:rPr>
                        <a:t>Mildly</a:t>
                      </a:r>
                      <a:r>
                        <a:rPr sz="900" spc="-25">
                          <a:latin typeface="Calibri"/>
                          <a:cs typeface="Calibri"/>
                        </a:rPr>
                        <a:t> </a:t>
                      </a:r>
                      <a:r>
                        <a:rPr sz="900" spc="-10">
                          <a:latin typeface="Calibri"/>
                          <a:cs typeface="Calibri"/>
                        </a:rPr>
                        <a:t>to moderately</a:t>
                      </a:r>
                      <a:endParaRPr sz="900">
                        <a:latin typeface="Calibri"/>
                        <a:cs typeface="Calibri"/>
                      </a:endParaRPr>
                    </a:p>
                    <a:p>
                      <a:pPr marL="68580">
                        <a:lnSpc>
                          <a:spcPct val="100000"/>
                        </a:lnSpc>
                        <a:spcBef>
                          <a:spcPts val="260"/>
                        </a:spcBef>
                      </a:pPr>
                      <a:r>
                        <a:rPr sz="900" spc="-5">
                          <a:latin typeface="Calibri"/>
                          <a:cs typeface="Calibri"/>
                        </a:rPr>
                        <a:t>decreased</a:t>
                      </a:r>
                      <a:endParaRPr sz="900">
                        <a:latin typeface="Calibri"/>
                        <a:cs typeface="Calibri"/>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rowSpan="3">
                  <a:txBody>
                    <a:bodyPr/>
                    <a:lstStyle/>
                    <a:p>
                      <a:pPr marL="411480" indent="-343535">
                        <a:lnSpc>
                          <a:spcPct val="100000"/>
                        </a:lnSpc>
                        <a:buFont typeface="Symbol"/>
                        <a:buChar char=""/>
                        <a:tabLst>
                          <a:tab pos="410845" algn="l"/>
                          <a:tab pos="411480" algn="l"/>
                        </a:tabLst>
                      </a:pPr>
                      <a:r>
                        <a:rPr sz="900" spc="-5">
                          <a:latin typeface="Calibri"/>
                          <a:cs typeface="Calibri"/>
                        </a:rPr>
                        <a:t>Mild</a:t>
                      </a:r>
                      <a:r>
                        <a:rPr sz="900" spc="-20">
                          <a:latin typeface="Calibri"/>
                          <a:cs typeface="Calibri"/>
                        </a:rPr>
                        <a:t> </a:t>
                      </a:r>
                      <a:r>
                        <a:rPr sz="900" spc="-10">
                          <a:latin typeface="Calibri"/>
                          <a:cs typeface="Calibri"/>
                        </a:rPr>
                        <a:t>to</a:t>
                      </a:r>
                      <a:r>
                        <a:rPr sz="900" spc="-5">
                          <a:latin typeface="Calibri"/>
                          <a:cs typeface="Calibri"/>
                        </a:rPr>
                        <a:t> </a:t>
                      </a:r>
                      <a:r>
                        <a:rPr sz="900" spc="-10">
                          <a:latin typeface="Calibri"/>
                          <a:cs typeface="Calibri"/>
                        </a:rPr>
                        <a:t>severe</a:t>
                      </a:r>
                      <a:r>
                        <a:rPr sz="900" spc="-5">
                          <a:latin typeface="Calibri"/>
                          <a:cs typeface="Calibri"/>
                        </a:rPr>
                        <a:t> complications:</a:t>
                      </a:r>
                      <a:endParaRPr sz="900">
                        <a:latin typeface="Calibri"/>
                        <a:cs typeface="Calibri"/>
                      </a:endParaRPr>
                    </a:p>
                    <a:p>
                      <a:pPr marL="811530" lvl="1" indent="-286385">
                        <a:lnSpc>
                          <a:spcPct val="100000"/>
                        </a:lnSpc>
                        <a:spcBef>
                          <a:spcPts val="260"/>
                        </a:spcBef>
                        <a:buFont typeface="Courier New"/>
                        <a:buChar char="o"/>
                        <a:tabLst>
                          <a:tab pos="810895" algn="l"/>
                          <a:tab pos="811530" algn="l"/>
                        </a:tabLst>
                      </a:pPr>
                      <a:r>
                        <a:rPr sz="900" spc="-5">
                          <a:latin typeface="Calibri"/>
                          <a:cs typeface="Calibri"/>
                        </a:rPr>
                        <a:t>Anemia</a:t>
                      </a:r>
                      <a:endParaRPr sz="900">
                        <a:latin typeface="Calibri"/>
                        <a:cs typeface="Calibri"/>
                      </a:endParaRPr>
                    </a:p>
                    <a:p>
                      <a:pPr marL="811530" lvl="1" indent="-286385">
                        <a:lnSpc>
                          <a:spcPct val="100000"/>
                        </a:lnSpc>
                        <a:spcBef>
                          <a:spcPts val="260"/>
                        </a:spcBef>
                        <a:buFont typeface="Courier New"/>
                        <a:buChar char="o"/>
                        <a:tabLst>
                          <a:tab pos="810895" algn="l"/>
                          <a:tab pos="811530" algn="l"/>
                        </a:tabLst>
                      </a:pPr>
                      <a:r>
                        <a:rPr sz="900" spc="-10">
                          <a:latin typeface="Calibri"/>
                          <a:cs typeface="Calibri"/>
                        </a:rPr>
                        <a:t>Mineral</a:t>
                      </a:r>
                      <a:r>
                        <a:rPr sz="900" spc="-15">
                          <a:latin typeface="Calibri"/>
                          <a:cs typeface="Calibri"/>
                        </a:rPr>
                        <a:t> </a:t>
                      </a:r>
                      <a:r>
                        <a:rPr sz="900" spc="-5">
                          <a:latin typeface="Calibri"/>
                          <a:cs typeface="Calibri"/>
                        </a:rPr>
                        <a:t>and</a:t>
                      </a:r>
                      <a:r>
                        <a:rPr sz="900" spc="-15">
                          <a:latin typeface="Calibri"/>
                          <a:cs typeface="Calibri"/>
                        </a:rPr>
                        <a:t> </a:t>
                      </a:r>
                      <a:r>
                        <a:rPr sz="900" spc="-5">
                          <a:latin typeface="Calibri"/>
                          <a:cs typeface="Calibri"/>
                        </a:rPr>
                        <a:t>bone disorder</a:t>
                      </a:r>
                      <a:endParaRPr sz="900">
                        <a:latin typeface="Calibri"/>
                        <a:cs typeface="Calibri"/>
                      </a:endParaRPr>
                    </a:p>
                    <a:p>
                      <a:pPr marL="1268730" lvl="2" indent="-286385">
                        <a:lnSpc>
                          <a:spcPct val="100000"/>
                        </a:lnSpc>
                        <a:spcBef>
                          <a:spcPts val="160"/>
                        </a:spcBef>
                        <a:buFont typeface="Wingdings"/>
                        <a:buChar char="■"/>
                        <a:tabLst>
                          <a:tab pos="1268095" algn="l"/>
                          <a:tab pos="1268730" algn="l"/>
                        </a:tabLst>
                      </a:pPr>
                      <a:r>
                        <a:rPr sz="900" spc="-10">
                          <a:latin typeface="Calibri"/>
                          <a:cs typeface="Calibri"/>
                        </a:rPr>
                        <a:t>Elevated</a:t>
                      </a:r>
                      <a:r>
                        <a:rPr sz="900" spc="-15">
                          <a:latin typeface="Calibri"/>
                          <a:cs typeface="Calibri"/>
                        </a:rPr>
                        <a:t> parathyroid</a:t>
                      </a:r>
                      <a:r>
                        <a:rPr sz="900" spc="-10">
                          <a:latin typeface="Calibri"/>
                          <a:cs typeface="Calibri"/>
                        </a:rPr>
                        <a:t> </a:t>
                      </a:r>
                      <a:r>
                        <a:rPr sz="900" spc="-5">
                          <a:latin typeface="Calibri"/>
                          <a:cs typeface="Calibri"/>
                        </a:rPr>
                        <a:t>hormone</a:t>
                      </a:r>
                      <a:endParaRPr sz="900">
                        <a:latin typeface="Calibri"/>
                        <a:cs typeface="Calibri"/>
                      </a:endParaRPr>
                    </a:p>
                    <a:p>
                      <a:pPr marL="811530" lvl="1" indent="-286385">
                        <a:lnSpc>
                          <a:spcPct val="100000"/>
                        </a:lnSpc>
                        <a:spcBef>
                          <a:spcPts val="260"/>
                        </a:spcBef>
                        <a:buFont typeface="Courier New"/>
                        <a:buChar char="o"/>
                        <a:tabLst>
                          <a:tab pos="810895" algn="l"/>
                          <a:tab pos="811530" algn="l"/>
                        </a:tabLst>
                      </a:pPr>
                      <a:r>
                        <a:rPr sz="900" spc="-5">
                          <a:latin typeface="Calibri"/>
                          <a:cs typeface="Calibri"/>
                        </a:rPr>
                        <a:t>Cardiovascular</a:t>
                      </a:r>
                      <a:r>
                        <a:rPr sz="900" spc="-45">
                          <a:latin typeface="Calibri"/>
                          <a:cs typeface="Calibri"/>
                        </a:rPr>
                        <a:t> </a:t>
                      </a:r>
                      <a:r>
                        <a:rPr sz="900">
                          <a:latin typeface="Calibri"/>
                          <a:cs typeface="Calibri"/>
                        </a:rPr>
                        <a:t>disease</a:t>
                      </a:r>
                    </a:p>
                    <a:p>
                      <a:pPr marL="1268730" lvl="2" indent="-286385">
                        <a:lnSpc>
                          <a:spcPct val="100000"/>
                        </a:lnSpc>
                        <a:spcBef>
                          <a:spcPts val="160"/>
                        </a:spcBef>
                        <a:buFont typeface="Wingdings"/>
                        <a:buChar char="■"/>
                        <a:tabLst>
                          <a:tab pos="1268095" algn="l"/>
                          <a:tab pos="1268730" algn="l"/>
                        </a:tabLst>
                      </a:pPr>
                      <a:r>
                        <a:rPr sz="900" spc="-5">
                          <a:latin typeface="Calibri"/>
                          <a:cs typeface="Calibri"/>
                        </a:rPr>
                        <a:t>Hypertension</a:t>
                      </a:r>
                      <a:endParaRPr sz="900">
                        <a:latin typeface="Calibri"/>
                        <a:cs typeface="Calibri"/>
                      </a:endParaRPr>
                    </a:p>
                    <a:p>
                      <a:pPr marL="1268730" lvl="2" indent="-286385">
                        <a:lnSpc>
                          <a:spcPct val="100000"/>
                        </a:lnSpc>
                        <a:spcBef>
                          <a:spcPts val="260"/>
                        </a:spcBef>
                        <a:buFont typeface="Wingdings"/>
                        <a:buChar char="■"/>
                        <a:tabLst>
                          <a:tab pos="1268095" algn="l"/>
                          <a:tab pos="1268730" algn="l"/>
                        </a:tabLst>
                      </a:pPr>
                      <a:r>
                        <a:rPr sz="900" spc="-5">
                          <a:latin typeface="Calibri"/>
                          <a:cs typeface="Calibri"/>
                        </a:rPr>
                        <a:t>Lipid</a:t>
                      </a:r>
                      <a:r>
                        <a:rPr sz="900" spc="-30">
                          <a:latin typeface="Calibri"/>
                          <a:cs typeface="Calibri"/>
                        </a:rPr>
                        <a:t> </a:t>
                      </a:r>
                      <a:r>
                        <a:rPr sz="900" spc="-5">
                          <a:latin typeface="Calibri"/>
                          <a:cs typeface="Calibri"/>
                        </a:rPr>
                        <a:t>abnormalities</a:t>
                      </a:r>
                      <a:endParaRPr sz="900">
                        <a:latin typeface="Calibri"/>
                        <a:cs typeface="Calibri"/>
                      </a:endParaRPr>
                    </a:p>
                    <a:p>
                      <a:pPr marL="811530" lvl="1" indent="-286385">
                        <a:lnSpc>
                          <a:spcPct val="100000"/>
                        </a:lnSpc>
                        <a:spcBef>
                          <a:spcPts val="160"/>
                        </a:spcBef>
                        <a:buFont typeface="Courier New"/>
                        <a:buChar char="o"/>
                        <a:tabLst>
                          <a:tab pos="810895" algn="l"/>
                          <a:tab pos="811530" algn="l"/>
                        </a:tabLst>
                      </a:pPr>
                      <a:r>
                        <a:rPr sz="900" spc="-5">
                          <a:latin typeface="Calibri"/>
                          <a:cs typeface="Calibri"/>
                        </a:rPr>
                        <a:t>Low</a:t>
                      </a:r>
                      <a:r>
                        <a:rPr sz="900" spc="-15">
                          <a:latin typeface="Calibri"/>
                          <a:cs typeface="Calibri"/>
                        </a:rPr>
                        <a:t> </a:t>
                      </a:r>
                      <a:r>
                        <a:rPr sz="900" spc="-5">
                          <a:latin typeface="Calibri"/>
                          <a:cs typeface="Calibri"/>
                        </a:rPr>
                        <a:t>serum</a:t>
                      </a:r>
                      <a:r>
                        <a:rPr sz="900" spc="-15">
                          <a:latin typeface="Calibri"/>
                          <a:cs typeface="Calibri"/>
                        </a:rPr>
                        <a:t> </a:t>
                      </a:r>
                      <a:r>
                        <a:rPr sz="900" spc="-5">
                          <a:latin typeface="Calibri"/>
                          <a:cs typeface="Calibri"/>
                        </a:rPr>
                        <a:t>albumin</a:t>
                      </a:r>
                      <a:endParaRPr sz="900">
                        <a:latin typeface="Calibri"/>
                        <a:cs typeface="Calibri"/>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extLst>
                  <a:ext uri="{0D108BD9-81ED-4DB2-BD59-A6C34878D82A}">
                    <a16:rowId xmlns:a16="http://schemas.microsoft.com/office/drawing/2014/main" val="10004"/>
                  </a:ext>
                </a:extLst>
              </a:tr>
              <a:tr h="843817">
                <a:tc>
                  <a:txBody>
                    <a:bodyPr/>
                    <a:lstStyle/>
                    <a:p>
                      <a:pPr marL="635" algn="ctr">
                        <a:lnSpc>
                          <a:spcPct val="100000"/>
                        </a:lnSpc>
                        <a:spcBef>
                          <a:spcPts val="30"/>
                        </a:spcBef>
                      </a:pPr>
                      <a:r>
                        <a:rPr sz="900" b="1" spc="20">
                          <a:latin typeface="Calibri"/>
                          <a:cs typeface="Calibri"/>
                        </a:rPr>
                        <a:t>G3b</a:t>
                      </a:r>
                      <a:endParaRPr sz="900">
                        <a:latin typeface="Calibri"/>
                        <a:cs typeface="Calibri"/>
                      </a:endParaRPr>
                    </a:p>
                  </a:txBody>
                  <a:tcPr marL="0" marR="0" marT="2921"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marR="177165" algn="r">
                        <a:lnSpc>
                          <a:spcPct val="100000"/>
                        </a:lnSpc>
                      </a:pPr>
                      <a:r>
                        <a:rPr sz="900" spc="-5">
                          <a:latin typeface="Calibri"/>
                          <a:cs typeface="Calibri"/>
                        </a:rPr>
                        <a:t>30-44</a:t>
                      </a:r>
                      <a:endParaRPr sz="900">
                        <a:latin typeface="Calibri"/>
                        <a:cs typeface="Calibri"/>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marL="68580">
                        <a:lnSpc>
                          <a:spcPct val="100000"/>
                        </a:lnSpc>
                      </a:pPr>
                      <a:r>
                        <a:rPr sz="900" spc="-10">
                          <a:latin typeface="Calibri"/>
                          <a:cs typeface="Calibri"/>
                        </a:rPr>
                        <a:t>Moderately</a:t>
                      </a:r>
                      <a:r>
                        <a:rPr sz="900" spc="-20">
                          <a:latin typeface="Calibri"/>
                          <a:cs typeface="Calibri"/>
                        </a:rPr>
                        <a:t> </a:t>
                      </a:r>
                      <a:r>
                        <a:rPr sz="900" spc="-10">
                          <a:latin typeface="Calibri"/>
                          <a:cs typeface="Calibri"/>
                        </a:rPr>
                        <a:t>to</a:t>
                      </a:r>
                      <a:r>
                        <a:rPr sz="900" spc="-5">
                          <a:latin typeface="Calibri"/>
                          <a:cs typeface="Calibri"/>
                        </a:rPr>
                        <a:t> </a:t>
                      </a:r>
                      <a:r>
                        <a:rPr sz="900" spc="-10">
                          <a:latin typeface="Calibri"/>
                          <a:cs typeface="Calibri"/>
                        </a:rPr>
                        <a:t>severely</a:t>
                      </a:r>
                      <a:endParaRPr sz="900">
                        <a:latin typeface="Calibri"/>
                        <a:cs typeface="Calibri"/>
                      </a:endParaRPr>
                    </a:p>
                    <a:p>
                      <a:pPr marL="68580">
                        <a:lnSpc>
                          <a:spcPct val="100000"/>
                        </a:lnSpc>
                        <a:spcBef>
                          <a:spcPts val="259"/>
                        </a:spcBef>
                      </a:pPr>
                      <a:r>
                        <a:rPr sz="900" spc="-5">
                          <a:latin typeface="Calibri"/>
                          <a:cs typeface="Calibri"/>
                        </a:rPr>
                        <a:t>decreased</a:t>
                      </a:r>
                      <a:endParaRPr sz="900">
                        <a:latin typeface="Calibri"/>
                        <a:cs typeface="Calibri"/>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vMerge="1">
                  <a:txBody>
                    <a:bodyPr/>
                    <a:lstStyle/>
                    <a:p>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extLst>
                  <a:ext uri="{0D108BD9-81ED-4DB2-BD59-A6C34878D82A}">
                    <a16:rowId xmlns:a16="http://schemas.microsoft.com/office/drawing/2014/main" val="10005"/>
                  </a:ext>
                </a:extLst>
              </a:tr>
              <a:tr h="583056">
                <a:tc>
                  <a:txBody>
                    <a:bodyPr/>
                    <a:lstStyle/>
                    <a:p>
                      <a:pPr algn="ctr">
                        <a:lnSpc>
                          <a:spcPct val="100000"/>
                        </a:lnSpc>
                        <a:spcBef>
                          <a:spcPts val="30"/>
                        </a:spcBef>
                      </a:pPr>
                      <a:r>
                        <a:rPr sz="900" b="1" spc="25">
                          <a:latin typeface="Calibri"/>
                          <a:cs typeface="Calibri"/>
                        </a:rPr>
                        <a:t>G4</a:t>
                      </a:r>
                      <a:endParaRPr sz="900">
                        <a:latin typeface="Calibri"/>
                        <a:cs typeface="Calibri"/>
                      </a:endParaRPr>
                    </a:p>
                  </a:txBody>
                  <a:tcPr marL="0" marR="0" marT="2921"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marR="177165" algn="r">
                        <a:lnSpc>
                          <a:spcPct val="100000"/>
                        </a:lnSpc>
                      </a:pPr>
                      <a:r>
                        <a:rPr sz="900" spc="-5">
                          <a:latin typeface="Calibri"/>
                          <a:cs typeface="Calibri"/>
                        </a:rPr>
                        <a:t>15-29</a:t>
                      </a:r>
                      <a:endParaRPr sz="900">
                        <a:latin typeface="Calibri"/>
                        <a:cs typeface="Calibri"/>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marL="68580">
                        <a:lnSpc>
                          <a:spcPct val="100000"/>
                        </a:lnSpc>
                      </a:pPr>
                      <a:r>
                        <a:rPr sz="900" spc="-10">
                          <a:latin typeface="Calibri"/>
                          <a:cs typeface="Calibri"/>
                        </a:rPr>
                        <a:t>Severely</a:t>
                      </a:r>
                      <a:r>
                        <a:rPr sz="900" spc="-30">
                          <a:latin typeface="Calibri"/>
                          <a:cs typeface="Calibri"/>
                        </a:rPr>
                        <a:t> </a:t>
                      </a:r>
                      <a:r>
                        <a:rPr sz="900" spc="-5">
                          <a:latin typeface="Calibri"/>
                          <a:cs typeface="Calibri"/>
                        </a:rPr>
                        <a:t>decreased</a:t>
                      </a:r>
                      <a:endParaRPr sz="900">
                        <a:latin typeface="Calibri"/>
                        <a:cs typeface="Calibri"/>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vMerge="1">
                  <a:txBody>
                    <a:bodyPr/>
                    <a:lstStyle/>
                    <a:p>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extLst>
                  <a:ext uri="{0D108BD9-81ED-4DB2-BD59-A6C34878D82A}">
                    <a16:rowId xmlns:a16="http://schemas.microsoft.com/office/drawing/2014/main" val="10006"/>
                  </a:ext>
                </a:extLst>
              </a:tr>
              <a:tr h="522939">
                <a:tc>
                  <a:txBody>
                    <a:bodyPr/>
                    <a:lstStyle/>
                    <a:p>
                      <a:pPr algn="ctr">
                        <a:lnSpc>
                          <a:spcPct val="100000"/>
                        </a:lnSpc>
                        <a:spcBef>
                          <a:spcPts val="30"/>
                        </a:spcBef>
                      </a:pPr>
                      <a:r>
                        <a:rPr sz="900" b="1" spc="25">
                          <a:latin typeface="Calibri"/>
                          <a:cs typeface="Calibri"/>
                        </a:rPr>
                        <a:t>G5</a:t>
                      </a:r>
                      <a:endParaRPr sz="900">
                        <a:latin typeface="Calibri"/>
                        <a:cs typeface="Calibri"/>
                      </a:endParaRPr>
                    </a:p>
                  </a:txBody>
                  <a:tcPr marL="0" marR="0" marT="2921"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gn="ctr">
                        <a:lnSpc>
                          <a:spcPct val="100000"/>
                        </a:lnSpc>
                      </a:pPr>
                      <a:r>
                        <a:rPr sz="900">
                          <a:latin typeface="Calibri"/>
                          <a:cs typeface="Calibri"/>
                        </a:rPr>
                        <a:t>&lt;15</a:t>
                      </a: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marL="68580">
                        <a:lnSpc>
                          <a:spcPct val="100000"/>
                        </a:lnSpc>
                      </a:pPr>
                      <a:r>
                        <a:rPr sz="900" spc="-5">
                          <a:latin typeface="Calibri"/>
                          <a:cs typeface="Calibri"/>
                        </a:rPr>
                        <a:t>Kidney</a:t>
                      </a:r>
                      <a:r>
                        <a:rPr sz="900" spc="-35">
                          <a:latin typeface="Calibri"/>
                          <a:cs typeface="Calibri"/>
                        </a:rPr>
                        <a:t> </a:t>
                      </a:r>
                      <a:r>
                        <a:rPr sz="900" spc="-15">
                          <a:latin typeface="Calibri"/>
                          <a:cs typeface="Calibri"/>
                        </a:rPr>
                        <a:t>failure</a:t>
                      </a:r>
                      <a:endParaRPr sz="900">
                        <a:latin typeface="Calibri"/>
                        <a:cs typeface="Calibri"/>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marL="411480" indent="-343535">
                        <a:lnSpc>
                          <a:spcPct val="100000"/>
                        </a:lnSpc>
                        <a:buFont typeface="Symbol"/>
                        <a:buChar char=""/>
                        <a:tabLst>
                          <a:tab pos="410845" algn="l"/>
                          <a:tab pos="411480" algn="l"/>
                        </a:tabLst>
                      </a:pPr>
                      <a:r>
                        <a:rPr sz="900" spc="-5">
                          <a:latin typeface="Calibri"/>
                          <a:cs typeface="Calibri"/>
                        </a:rPr>
                        <a:t>Includes</a:t>
                      </a:r>
                      <a:r>
                        <a:rPr sz="900" spc="-10">
                          <a:latin typeface="Calibri"/>
                          <a:cs typeface="Calibri"/>
                        </a:rPr>
                        <a:t> </a:t>
                      </a:r>
                      <a:r>
                        <a:rPr sz="900" spc="-5">
                          <a:latin typeface="Calibri"/>
                          <a:cs typeface="Calibri"/>
                        </a:rPr>
                        <a:t>all</a:t>
                      </a:r>
                      <a:r>
                        <a:rPr sz="900" spc="-10">
                          <a:latin typeface="Calibri"/>
                          <a:cs typeface="Calibri"/>
                        </a:rPr>
                        <a:t> </a:t>
                      </a:r>
                      <a:r>
                        <a:rPr sz="900">
                          <a:latin typeface="Calibri"/>
                          <a:cs typeface="Calibri"/>
                        </a:rPr>
                        <a:t>of</a:t>
                      </a:r>
                      <a:r>
                        <a:rPr sz="900" spc="-15">
                          <a:latin typeface="Calibri"/>
                          <a:cs typeface="Calibri"/>
                        </a:rPr>
                        <a:t> </a:t>
                      </a:r>
                      <a:r>
                        <a:rPr sz="900" spc="-5">
                          <a:latin typeface="Calibri"/>
                          <a:cs typeface="Calibri"/>
                        </a:rPr>
                        <a:t>the </a:t>
                      </a:r>
                      <a:r>
                        <a:rPr sz="900" spc="-10">
                          <a:latin typeface="Calibri"/>
                          <a:cs typeface="Calibri"/>
                        </a:rPr>
                        <a:t>above</a:t>
                      </a:r>
                      <a:endParaRPr sz="900">
                        <a:latin typeface="Calibri"/>
                        <a:cs typeface="Calibri"/>
                      </a:endParaRPr>
                    </a:p>
                    <a:p>
                      <a:pPr marL="411480" indent="-343535">
                        <a:lnSpc>
                          <a:spcPct val="100000"/>
                        </a:lnSpc>
                        <a:spcBef>
                          <a:spcPts val="260"/>
                        </a:spcBef>
                        <a:buFont typeface="Symbol"/>
                        <a:buChar char=""/>
                        <a:tabLst>
                          <a:tab pos="410845" algn="l"/>
                          <a:tab pos="411480" algn="l"/>
                        </a:tabLst>
                      </a:pPr>
                      <a:r>
                        <a:rPr sz="900" spc="-5">
                          <a:latin typeface="Calibri"/>
                          <a:cs typeface="Calibri"/>
                        </a:rPr>
                        <a:t>Uremia</a:t>
                      </a:r>
                      <a:endParaRPr sz="900">
                        <a:latin typeface="Calibri"/>
                        <a:cs typeface="Calibri"/>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extLst>
                  <a:ext uri="{0D108BD9-81ED-4DB2-BD59-A6C34878D82A}">
                    <a16:rowId xmlns:a16="http://schemas.microsoft.com/office/drawing/2014/main" val="10007"/>
                  </a:ext>
                </a:extLst>
              </a:tr>
              <a:tr h="1489726">
                <a:tc gridSpan="4">
                  <a:txBody>
                    <a:bodyPr/>
                    <a:lstStyle/>
                    <a:p>
                      <a:pPr marL="67945">
                        <a:lnSpc>
                          <a:spcPct val="100000"/>
                        </a:lnSpc>
                      </a:pPr>
                      <a:r>
                        <a:rPr sz="900" dirty="0">
                          <a:latin typeface="Calibri"/>
                          <a:cs typeface="Calibri"/>
                        </a:rPr>
                        <a:t>GFR</a:t>
                      </a:r>
                      <a:r>
                        <a:rPr sz="900" spc="-20" dirty="0">
                          <a:latin typeface="Calibri"/>
                          <a:cs typeface="Calibri"/>
                        </a:rPr>
                        <a:t> </a:t>
                      </a:r>
                      <a:r>
                        <a:rPr sz="900" dirty="0">
                          <a:latin typeface="Calibri"/>
                          <a:cs typeface="Calibri"/>
                        </a:rPr>
                        <a:t>=</a:t>
                      </a:r>
                      <a:r>
                        <a:rPr sz="900" spc="-15" dirty="0">
                          <a:latin typeface="Calibri"/>
                          <a:cs typeface="Calibri"/>
                        </a:rPr>
                        <a:t> </a:t>
                      </a:r>
                      <a:r>
                        <a:rPr sz="900" spc="-5" dirty="0">
                          <a:latin typeface="Calibri"/>
                          <a:cs typeface="Calibri"/>
                        </a:rPr>
                        <a:t>mL/min/1.73m</a:t>
                      </a:r>
                      <a:r>
                        <a:rPr sz="900" spc="-7" baseline="27777" dirty="0">
                          <a:latin typeface="Calibri"/>
                          <a:cs typeface="Calibri"/>
                        </a:rPr>
                        <a:t>2</a:t>
                      </a:r>
                      <a:endParaRPr sz="900" baseline="27777" dirty="0">
                        <a:latin typeface="Calibri"/>
                        <a:cs typeface="Calibri"/>
                      </a:endParaRPr>
                    </a:p>
                    <a:p>
                      <a:pPr marL="67945">
                        <a:lnSpc>
                          <a:spcPct val="100000"/>
                        </a:lnSpc>
                        <a:spcBef>
                          <a:spcPts val="260"/>
                        </a:spcBef>
                      </a:pPr>
                      <a:r>
                        <a:rPr sz="900" spc="-10" dirty="0">
                          <a:latin typeface="Calibri"/>
                          <a:cs typeface="Calibri"/>
                        </a:rPr>
                        <a:t>*Relative</a:t>
                      </a:r>
                      <a:r>
                        <a:rPr sz="900" spc="-5" dirty="0">
                          <a:latin typeface="Calibri"/>
                          <a:cs typeface="Calibri"/>
                        </a:rPr>
                        <a:t> </a:t>
                      </a:r>
                      <a:r>
                        <a:rPr sz="900" spc="-10" dirty="0">
                          <a:latin typeface="Calibri"/>
                          <a:cs typeface="Calibri"/>
                        </a:rPr>
                        <a:t>to</a:t>
                      </a:r>
                      <a:r>
                        <a:rPr sz="900" spc="-5" dirty="0">
                          <a:latin typeface="Calibri"/>
                          <a:cs typeface="Calibri"/>
                        </a:rPr>
                        <a:t> </a:t>
                      </a:r>
                      <a:r>
                        <a:rPr sz="900" spc="-10" dirty="0">
                          <a:latin typeface="Calibri"/>
                          <a:cs typeface="Calibri"/>
                        </a:rPr>
                        <a:t>young</a:t>
                      </a:r>
                      <a:r>
                        <a:rPr sz="900" spc="-5" dirty="0">
                          <a:latin typeface="Calibri"/>
                          <a:cs typeface="Calibri"/>
                        </a:rPr>
                        <a:t> adult</a:t>
                      </a:r>
                      <a:r>
                        <a:rPr sz="900" spc="-10" dirty="0">
                          <a:latin typeface="Calibri"/>
                          <a:cs typeface="Calibri"/>
                        </a:rPr>
                        <a:t> level</a:t>
                      </a:r>
                      <a:endParaRPr sz="900" dirty="0">
                        <a:latin typeface="Calibri"/>
                        <a:cs typeface="Calibri"/>
                      </a:endParaRPr>
                    </a:p>
                    <a:p>
                      <a:pPr marL="67945" marR="1727835">
                        <a:lnSpc>
                          <a:spcPct val="111100"/>
                        </a:lnSpc>
                        <a:spcBef>
                          <a:spcPts val="100"/>
                        </a:spcBef>
                      </a:pPr>
                      <a:r>
                        <a:rPr sz="900" spc="-5" dirty="0">
                          <a:latin typeface="Calibri"/>
                          <a:cs typeface="Calibri"/>
                        </a:rPr>
                        <a:t>In the</a:t>
                      </a:r>
                      <a:r>
                        <a:rPr sz="900" spc="5" dirty="0">
                          <a:latin typeface="Calibri"/>
                          <a:cs typeface="Calibri"/>
                        </a:rPr>
                        <a:t> </a:t>
                      </a:r>
                      <a:r>
                        <a:rPr sz="900" spc="-5" dirty="0">
                          <a:latin typeface="Calibri"/>
                          <a:cs typeface="Calibri"/>
                        </a:rPr>
                        <a:t>absence</a:t>
                      </a:r>
                      <a:r>
                        <a:rPr sz="900" spc="5" dirty="0">
                          <a:latin typeface="Calibri"/>
                          <a:cs typeface="Calibri"/>
                        </a:rPr>
                        <a:t> </a:t>
                      </a:r>
                      <a:r>
                        <a:rPr sz="900" dirty="0">
                          <a:latin typeface="Calibri"/>
                          <a:cs typeface="Calibri"/>
                        </a:rPr>
                        <a:t>of </a:t>
                      </a:r>
                      <a:r>
                        <a:rPr sz="900" spc="-5" dirty="0">
                          <a:latin typeface="Calibri"/>
                          <a:cs typeface="Calibri"/>
                        </a:rPr>
                        <a:t>evidence</a:t>
                      </a:r>
                      <a:r>
                        <a:rPr sz="900" spc="5" dirty="0">
                          <a:latin typeface="Calibri"/>
                          <a:cs typeface="Calibri"/>
                        </a:rPr>
                        <a:t> </a:t>
                      </a:r>
                      <a:r>
                        <a:rPr sz="900" dirty="0">
                          <a:latin typeface="Calibri"/>
                          <a:cs typeface="Calibri"/>
                        </a:rPr>
                        <a:t>of </a:t>
                      </a:r>
                      <a:r>
                        <a:rPr sz="900" spc="-5" dirty="0">
                          <a:latin typeface="Calibri"/>
                          <a:cs typeface="Calibri"/>
                        </a:rPr>
                        <a:t>kidney damage,</a:t>
                      </a:r>
                      <a:r>
                        <a:rPr sz="900" dirty="0">
                          <a:latin typeface="Calibri"/>
                          <a:cs typeface="Calibri"/>
                        </a:rPr>
                        <a:t> </a:t>
                      </a:r>
                      <a:r>
                        <a:rPr sz="900" spc="-5" dirty="0">
                          <a:latin typeface="Calibri"/>
                          <a:cs typeface="Calibri"/>
                        </a:rPr>
                        <a:t>neither </a:t>
                      </a:r>
                      <a:r>
                        <a:rPr sz="900" dirty="0">
                          <a:latin typeface="Calibri"/>
                          <a:cs typeface="Calibri"/>
                        </a:rPr>
                        <a:t>GFR </a:t>
                      </a:r>
                      <a:r>
                        <a:rPr sz="900" spc="-10" dirty="0">
                          <a:latin typeface="Calibri"/>
                          <a:cs typeface="Calibri"/>
                        </a:rPr>
                        <a:t>category</a:t>
                      </a:r>
                      <a:r>
                        <a:rPr sz="900" spc="-5" dirty="0">
                          <a:latin typeface="Calibri"/>
                          <a:cs typeface="Calibri"/>
                        </a:rPr>
                        <a:t> </a:t>
                      </a:r>
                      <a:r>
                        <a:rPr sz="900" dirty="0">
                          <a:latin typeface="Calibri"/>
                          <a:cs typeface="Calibri"/>
                        </a:rPr>
                        <a:t>G1</a:t>
                      </a:r>
                      <a:r>
                        <a:rPr sz="900" spc="5" dirty="0">
                          <a:latin typeface="Calibri"/>
                          <a:cs typeface="Calibri"/>
                        </a:rPr>
                        <a:t> </a:t>
                      </a:r>
                      <a:r>
                        <a:rPr sz="900" spc="-5" dirty="0">
                          <a:latin typeface="Calibri"/>
                          <a:cs typeface="Calibri"/>
                        </a:rPr>
                        <a:t>nor </a:t>
                      </a:r>
                      <a:r>
                        <a:rPr sz="900" dirty="0">
                          <a:latin typeface="Calibri"/>
                          <a:cs typeface="Calibri"/>
                        </a:rPr>
                        <a:t>G2</a:t>
                      </a:r>
                      <a:r>
                        <a:rPr sz="900" spc="5" dirty="0">
                          <a:latin typeface="Calibri"/>
                          <a:cs typeface="Calibri"/>
                        </a:rPr>
                        <a:t> </a:t>
                      </a:r>
                      <a:r>
                        <a:rPr sz="900" spc="-5" dirty="0">
                          <a:latin typeface="Calibri"/>
                          <a:cs typeface="Calibri"/>
                        </a:rPr>
                        <a:t>fulfill</a:t>
                      </a:r>
                      <a:r>
                        <a:rPr sz="900" dirty="0">
                          <a:latin typeface="Calibri"/>
                          <a:cs typeface="Calibri"/>
                        </a:rPr>
                        <a:t> </a:t>
                      </a:r>
                      <a:r>
                        <a:rPr sz="900" spc="-5" dirty="0">
                          <a:latin typeface="Calibri"/>
                          <a:cs typeface="Calibri"/>
                        </a:rPr>
                        <a:t>the</a:t>
                      </a:r>
                      <a:r>
                        <a:rPr sz="900" spc="5" dirty="0">
                          <a:latin typeface="Calibri"/>
                          <a:cs typeface="Calibri"/>
                        </a:rPr>
                        <a:t> </a:t>
                      </a:r>
                      <a:r>
                        <a:rPr sz="900" spc="-5" dirty="0">
                          <a:latin typeface="Calibri"/>
                          <a:cs typeface="Calibri"/>
                        </a:rPr>
                        <a:t>criteria</a:t>
                      </a:r>
                      <a:r>
                        <a:rPr sz="900" dirty="0">
                          <a:latin typeface="Calibri"/>
                          <a:cs typeface="Calibri"/>
                        </a:rPr>
                        <a:t> </a:t>
                      </a:r>
                      <a:r>
                        <a:rPr sz="900" spc="-10" dirty="0">
                          <a:latin typeface="Calibri"/>
                          <a:cs typeface="Calibri"/>
                        </a:rPr>
                        <a:t>for</a:t>
                      </a:r>
                      <a:r>
                        <a:rPr sz="900" spc="-5" dirty="0">
                          <a:latin typeface="Calibri"/>
                          <a:cs typeface="Calibri"/>
                        </a:rPr>
                        <a:t> </a:t>
                      </a:r>
                      <a:r>
                        <a:rPr sz="900" spc="-10" dirty="0">
                          <a:latin typeface="Calibri"/>
                          <a:cs typeface="Calibri"/>
                        </a:rPr>
                        <a:t>CKD. </a:t>
                      </a:r>
                      <a:r>
                        <a:rPr sz="900" spc="-5" dirty="0">
                          <a:latin typeface="Calibri"/>
                          <a:cs typeface="Calibri"/>
                        </a:rPr>
                        <a:t> </a:t>
                      </a:r>
                      <a:r>
                        <a:rPr sz="900" spc="-15" dirty="0">
                          <a:latin typeface="Calibri"/>
                          <a:cs typeface="Calibri"/>
                        </a:rPr>
                        <a:t>Refer</a:t>
                      </a:r>
                      <a:r>
                        <a:rPr sz="900" spc="-5" dirty="0">
                          <a:latin typeface="Calibri"/>
                          <a:cs typeface="Calibri"/>
                        </a:rPr>
                        <a:t> </a:t>
                      </a:r>
                      <a:r>
                        <a:rPr sz="900" spc="-10" dirty="0">
                          <a:latin typeface="Calibri"/>
                          <a:cs typeface="Calibri"/>
                        </a:rPr>
                        <a:t>to</a:t>
                      </a:r>
                      <a:r>
                        <a:rPr sz="900" spc="5" dirty="0">
                          <a:latin typeface="Calibri"/>
                          <a:cs typeface="Calibri"/>
                        </a:rPr>
                        <a:t> </a:t>
                      </a:r>
                      <a:r>
                        <a:rPr sz="900" dirty="0">
                          <a:latin typeface="Calibri"/>
                          <a:cs typeface="Calibri"/>
                        </a:rPr>
                        <a:t>a </a:t>
                      </a:r>
                      <a:r>
                        <a:rPr sz="900" spc="-10" dirty="0">
                          <a:latin typeface="Calibri"/>
                          <a:cs typeface="Calibri"/>
                        </a:rPr>
                        <a:t>nephrologist</a:t>
                      </a:r>
                      <a:r>
                        <a:rPr sz="900" spc="5" dirty="0">
                          <a:latin typeface="Calibri"/>
                          <a:cs typeface="Calibri"/>
                        </a:rPr>
                        <a:t> </a:t>
                      </a:r>
                      <a:r>
                        <a:rPr sz="900" spc="-5" dirty="0">
                          <a:latin typeface="Calibri"/>
                          <a:cs typeface="Calibri"/>
                        </a:rPr>
                        <a:t>and </a:t>
                      </a:r>
                      <a:r>
                        <a:rPr sz="900" spc="-10" dirty="0">
                          <a:latin typeface="Calibri"/>
                          <a:cs typeface="Calibri"/>
                        </a:rPr>
                        <a:t>prepare</a:t>
                      </a:r>
                      <a:r>
                        <a:rPr sz="900" spc="5" dirty="0">
                          <a:latin typeface="Calibri"/>
                          <a:cs typeface="Calibri"/>
                        </a:rPr>
                        <a:t> </a:t>
                      </a:r>
                      <a:r>
                        <a:rPr sz="900" spc="-10" dirty="0">
                          <a:latin typeface="Calibri"/>
                          <a:cs typeface="Calibri"/>
                        </a:rPr>
                        <a:t>for</a:t>
                      </a:r>
                      <a:r>
                        <a:rPr sz="900" spc="-5" dirty="0">
                          <a:latin typeface="Calibri"/>
                          <a:cs typeface="Calibri"/>
                        </a:rPr>
                        <a:t> kidney</a:t>
                      </a:r>
                      <a:r>
                        <a:rPr sz="900" dirty="0">
                          <a:latin typeface="Calibri"/>
                          <a:cs typeface="Calibri"/>
                        </a:rPr>
                        <a:t> </a:t>
                      </a:r>
                      <a:r>
                        <a:rPr sz="900" spc="-5" dirty="0">
                          <a:latin typeface="Calibri"/>
                          <a:cs typeface="Calibri"/>
                        </a:rPr>
                        <a:t>replacement</a:t>
                      </a:r>
                      <a:r>
                        <a:rPr sz="900" dirty="0">
                          <a:latin typeface="Calibri"/>
                          <a:cs typeface="Calibri"/>
                        </a:rPr>
                        <a:t> </a:t>
                      </a:r>
                      <a:r>
                        <a:rPr sz="900" spc="-10" dirty="0">
                          <a:latin typeface="Calibri"/>
                          <a:cs typeface="Calibri"/>
                        </a:rPr>
                        <a:t>therapy</a:t>
                      </a:r>
                      <a:r>
                        <a:rPr sz="900" spc="-5" dirty="0">
                          <a:latin typeface="Calibri"/>
                          <a:cs typeface="Calibri"/>
                        </a:rPr>
                        <a:t> when</a:t>
                      </a:r>
                      <a:r>
                        <a:rPr sz="900" dirty="0">
                          <a:latin typeface="Calibri"/>
                          <a:cs typeface="Calibri"/>
                        </a:rPr>
                        <a:t> GFR &lt;30</a:t>
                      </a:r>
                      <a:r>
                        <a:rPr sz="900" spc="5" dirty="0">
                          <a:latin typeface="Calibri"/>
                          <a:cs typeface="Calibri"/>
                        </a:rPr>
                        <a:t> </a:t>
                      </a:r>
                      <a:r>
                        <a:rPr sz="900" spc="-5" dirty="0">
                          <a:latin typeface="Calibri"/>
                          <a:cs typeface="Calibri"/>
                        </a:rPr>
                        <a:t>mL/min/1.73m</a:t>
                      </a:r>
                      <a:r>
                        <a:rPr sz="900" spc="-7" baseline="27777" dirty="0">
                          <a:latin typeface="Calibri"/>
                          <a:cs typeface="Calibri"/>
                        </a:rPr>
                        <a:t>2</a:t>
                      </a:r>
                      <a:r>
                        <a:rPr sz="900" spc="-5" dirty="0">
                          <a:latin typeface="Calibri"/>
                          <a:cs typeface="Calibri"/>
                        </a:rPr>
                        <a:t>.</a:t>
                      </a:r>
                      <a:endParaRPr sz="900" dirty="0">
                        <a:latin typeface="Calibri"/>
                        <a:cs typeface="Calibri"/>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1537270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14400" y="228600"/>
            <a:ext cx="8128000" cy="1244600"/>
          </a:xfrm>
          <a:prstGeom prst="rect">
            <a:avLst/>
          </a:prstGeom>
        </p:spPr>
        <p:txBody>
          <a:bodyPr vert="horz" wrap="square" lIns="0" tIns="12700" rIns="0" bIns="0" rtlCol="0">
            <a:spAutoFit/>
          </a:bodyPr>
          <a:lstStyle/>
          <a:p>
            <a:pPr marL="12700" marR="5080">
              <a:lnSpc>
                <a:spcPct val="100000"/>
              </a:lnSpc>
              <a:spcBef>
                <a:spcPts val="100"/>
              </a:spcBef>
            </a:pPr>
            <a:r>
              <a:rPr lang="en-US" sz="4000" spc="-5" dirty="0"/>
              <a:t>Use These </a:t>
            </a:r>
            <a:r>
              <a:rPr lang="en-US" sz="4000" spc="-15" dirty="0"/>
              <a:t>Equations </a:t>
            </a:r>
            <a:r>
              <a:rPr lang="en-US" sz="4000" spc="-30" dirty="0"/>
              <a:t>Cautiously, </a:t>
            </a:r>
            <a:r>
              <a:rPr lang="en-US" sz="4000" spc="-5" dirty="0"/>
              <a:t>if </a:t>
            </a:r>
            <a:r>
              <a:rPr lang="en-US" sz="4000" spc="-20" dirty="0"/>
              <a:t>at </a:t>
            </a:r>
            <a:r>
              <a:rPr lang="en-US" sz="4000" spc="-5" dirty="0"/>
              <a:t>all </a:t>
            </a:r>
            <a:r>
              <a:rPr lang="en-US" sz="4000" spc="-890" dirty="0"/>
              <a:t> </a:t>
            </a:r>
            <a:r>
              <a:rPr lang="en-US" sz="4000" spc="-5" dirty="0"/>
              <a:t>in</a:t>
            </a:r>
            <a:r>
              <a:rPr lang="en-US" sz="4000" spc="-15" dirty="0"/>
              <a:t> </a:t>
            </a:r>
            <a:r>
              <a:rPr lang="en-US" sz="4000" dirty="0"/>
              <a:t>….</a:t>
            </a:r>
          </a:p>
        </p:txBody>
      </p:sp>
      <p:sp>
        <p:nvSpPr>
          <p:cNvPr id="3" name="object 3"/>
          <p:cNvSpPr txBox="1"/>
          <p:nvPr/>
        </p:nvSpPr>
        <p:spPr>
          <a:xfrm>
            <a:off x="825500" y="1618705"/>
            <a:ext cx="5781675" cy="4192904"/>
          </a:xfrm>
          <a:prstGeom prst="rect">
            <a:avLst/>
          </a:prstGeom>
        </p:spPr>
        <p:txBody>
          <a:bodyPr vert="horz" wrap="square" lIns="0" tIns="108585" rIns="0" bIns="0" rtlCol="0">
            <a:spAutoFit/>
          </a:bodyPr>
          <a:lstStyle/>
          <a:p>
            <a:pPr marL="355600" indent="-342900">
              <a:lnSpc>
                <a:spcPct val="100000"/>
              </a:lnSpc>
              <a:spcBef>
                <a:spcPts val="855"/>
              </a:spcBef>
              <a:buClr>
                <a:srgbClr val="F16025"/>
              </a:buClr>
              <a:buSzPct val="125000"/>
              <a:buChar char="•"/>
              <a:tabLst>
                <a:tab pos="355600" algn="l"/>
              </a:tabLst>
            </a:pPr>
            <a:r>
              <a:rPr lang="en-US" sz="3200" spc="-20">
                <a:latin typeface="Calibri"/>
                <a:cs typeface="Calibri"/>
              </a:rPr>
              <a:t>Patients</a:t>
            </a:r>
            <a:r>
              <a:rPr lang="en-US" sz="3200" spc="-15">
                <a:latin typeface="Calibri"/>
                <a:cs typeface="Calibri"/>
              </a:rPr>
              <a:t> </a:t>
            </a:r>
            <a:r>
              <a:rPr lang="en-US" sz="3200">
                <a:latin typeface="Calibri"/>
                <a:cs typeface="Calibri"/>
              </a:rPr>
              <a:t>who</a:t>
            </a:r>
            <a:r>
              <a:rPr lang="en-US" sz="3200" spc="-15">
                <a:latin typeface="Calibri"/>
                <a:cs typeface="Calibri"/>
              </a:rPr>
              <a:t> </a:t>
            </a:r>
            <a:r>
              <a:rPr lang="en-US" sz="3200" spc="-25">
                <a:latin typeface="Calibri"/>
                <a:cs typeface="Calibri"/>
              </a:rPr>
              <a:t>have/are:</a:t>
            </a:r>
            <a:endParaRPr lang="en-US" sz="3200">
              <a:latin typeface="Calibri"/>
              <a:cs typeface="Calibri"/>
            </a:endParaRPr>
          </a:p>
          <a:p>
            <a:pPr marL="755650" lvl="1" indent="-285750">
              <a:lnSpc>
                <a:spcPct val="100000"/>
              </a:lnSpc>
              <a:spcBef>
                <a:spcPts val="660"/>
              </a:spcBef>
              <a:buClr>
                <a:srgbClr val="F16025"/>
              </a:buClr>
              <a:buSzPct val="75000"/>
              <a:buFont typeface="Courier New"/>
              <a:buChar char="o"/>
              <a:tabLst>
                <a:tab pos="755650" algn="l"/>
              </a:tabLst>
            </a:pPr>
            <a:r>
              <a:rPr lang="en-US" sz="2800" spc="-15">
                <a:latin typeface="Calibri"/>
                <a:cs typeface="Calibri"/>
              </a:rPr>
              <a:t>Poor </a:t>
            </a:r>
            <a:r>
              <a:rPr lang="en-US" sz="2800" spc="-5">
                <a:latin typeface="Calibri"/>
                <a:cs typeface="Calibri"/>
              </a:rPr>
              <a:t>nutrition/loss of</a:t>
            </a:r>
            <a:r>
              <a:rPr lang="en-US" sz="2800" spc="-10">
                <a:latin typeface="Calibri"/>
                <a:cs typeface="Calibri"/>
              </a:rPr>
              <a:t> </a:t>
            </a:r>
            <a:r>
              <a:rPr lang="en-US" sz="2800">
                <a:latin typeface="Calibri"/>
                <a:cs typeface="Calibri"/>
              </a:rPr>
              <a:t>muscle</a:t>
            </a:r>
            <a:r>
              <a:rPr lang="en-US" sz="2800" spc="-15">
                <a:latin typeface="Calibri"/>
                <a:cs typeface="Calibri"/>
              </a:rPr>
              <a:t> </a:t>
            </a:r>
            <a:r>
              <a:rPr lang="en-US" sz="2800">
                <a:latin typeface="Calibri"/>
                <a:cs typeface="Calibri"/>
              </a:rPr>
              <a:t>mass</a:t>
            </a:r>
          </a:p>
          <a:p>
            <a:pPr marL="755650" lvl="1" indent="-285750">
              <a:lnSpc>
                <a:spcPct val="100000"/>
              </a:lnSpc>
              <a:spcBef>
                <a:spcPts val="740"/>
              </a:spcBef>
              <a:buClr>
                <a:srgbClr val="F16025"/>
              </a:buClr>
              <a:buSzPct val="75000"/>
              <a:buFont typeface="Courier New"/>
              <a:buChar char="o"/>
              <a:tabLst>
                <a:tab pos="755650" algn="l"/>
              </a:tabLst>
            </a:pPr>
            <a:r>
              <a:rPr lang="en-US" sz="2800" spc="-10">
                <a:latin typeface="Calibri"/>
                <a:cs typeface="Calibri"/>
              </a:rPr>
              <a:t>Amputation</a:t>
            </a:r>
            <a:endParaRPr lang="en-US" sz="2800">
              <a:latin typeface="Calibri"/>
              <a:cs typeface="Calibri"/>
            </a:endParaRPr>
          </a:p>
          <a:p>
            <a:pPr marL="755650" lvl="1" indent="-285750">
              <a:lnSpc>
                <a:spcPct val="100000"/>
              </a:lnSpc>
              <a:spcBef>
                <a:spcPts val="640"/>
              </a:spcBef>
              <a:buClr>
                <a:srgbClr val="F16025"/>
              </a:buClr>
              <a:buSzPct val="75000"/>
              <a:buFont typeface="Courier New"/>
              <a:buChar char="o"/>
              <a:tabLst>
                <a:tab pos="755650" algn="l"/>
              </a:tabLst>
            </a:pPr>
            <a:r>
              <a:rPr lang="en-US" sz="2800" spc="-10">
                <a:latin typeface="Calibri"/>
                <a:cs typeface="Calibri"/>
              </a:rPr>
              <a:t>Chronic</a:t>
            </a:r>
            <a:r>
              <a:rPr lang="en-US" sz="2800" spc="-25">
                <a:latin typeface="Calibri"/>
                <a:cs typeface="Calibri"/>
              </a:rPr>
              <a:t> </a:t>
            </a:r>
            <a:r>
              <a:rPr lang="en-US" sz="2800" spc="-5">
                <a:latin typeface="Calibri"/>
                <a:cs typeface="Calibri"/>
              </a:rPr>
              <a:t>illness</a:t>
            </a:r>
            <a:endParaRPr lang="en-US" sz="2800">
              <a:latin typeface="Calibri"/>
              <a:cs typeface="Calibri"/>
            </a:endParaRPr>
          </a:p>
          <a:p>
            <a:pPr marL="755650" lvl="1" indent="-285750">
              <a:lnSpc>
                <a:spcPct val="100000"/>
              </a:lnSpc>
              <a:spcBef>
                <a:spcPts val="640"/>
              </a:spcBef>
              <a:buClr>
                <a:srgbClr val="F16025"/>
              </a:buClr>
              <a:buSzPct val="75000"/>
              <a:buFont typeface="Courier New"/>
              <a:buChar char="o"/>
              <a:tabLst>
                <a:tab pos="755650" algn="l"/>
              </a:tabLst>
            </a:pPr>
            <a:r>
              <a:rPr lang="en-US" sz="2800">
                <a:latin typeface="Calibri"/>
                <a:cs typeface="Calibri"/>
              </a:rPr>
              <a:t>Not</a:t>
            </a:r>
            <a:r>
              <a:rPr lang="en-US" sz="2800" spc="-10">
                <a:latin typeface="Calibri"/>
                <a:cs typeface="Calibri"/>
              </a:rPr>
              <a:t> African</a:t>
            </a:r>
            <a:r>
              <a:rPr lang="en-US" sz="2800" spc="-5">
                <a:latin typeface="Calibri"/>
                <a:cs typeface="Calibri"/>
              </a:rPr>
              <a:t> </a:t>
            </a:r>
            <a:r>
              <a:rPr lang="en-US" sz="2800" spc="-10">
                <a:latin typeface="Calibri"/>
                <a:cs typeface="Calibri"/>
              </a:rPr>
              <a:t>American</a:t>
            </a:r>
            <a:r>
              <a:rPr lang="en-US" sz="2800" spc="-5">
                <a:latin typeface="Calibri"/>
                <a:cs typeface="Calibri"/>
              </a:rPr>
              <a:t> or</a:t>
            </a:r>
            <a:r>
              <a:rPr lang="en-US" sz="2800" spc="-10">
                <a:latin typeface="Calibri"/>
                <a:cs typeface="Calibri"/>
              </a:rPr>
              <a:t> </a:t>
            </a:r>
            <a:r>
              <a:rPr lang="en-US" sz="2800" spc="-5">
                <a:latin typeface="Calibri"/>
                <a:cs typeface="Calibri"/>
              </a:rPr>
              <a:t>Caucasian</a:t>
            </a:r>
            <a:endParaRPr lang="en-US" sz="2800">
              <a:latin typeface="Calibri"/>
              <a:cs typeface="Calibri"/>
            </a:endParaRPr>
          </a:p>
          <a:p>
            <a:pPr marL="755650" lvl="1" indent="-285750">
              <a:lnSpc>
                <a:spcPct val="100000"/>
              </a:lnSpc>
              <a:spcBef>
                <a:spcPts val="740"/>
              </a:spcBef>
              <a:buClr>
                <a:srgbClr val="F16025"/>
              </a:buClr>
              <a:buSzPct val="75000"/>
              <a:buFont typeface="Courier New"/>
              <a:buChar char="o"/>
              <a:tabLst>
                <a:tab pos="755650" algn="l"/>
              </a:tabLst>
            </a:pPr>
            <a:r>
              <a:rPr lang="en-US" sz="2800" spc="-5">
                <a:latin typeface="Calibri"/>
                <a:cs typeface="Calibri"/>
              </a:rPr>
              <a:t>Changing</a:t>
            </a:r>
            <a:r>
              <a:rPr lang="en-US" sz="2800" spc="-15">
                <a:latin typeface="Calibri"/>
                <a:cs typeface="Calibri"/>
              </a:rPr>
              <a:t> </a:t>
            </a:r>
            <a:r>
              <a:rPr lang="en-US" sz="2800" spc="-5">
                <a:latin typeface="Calibri"/>
                <a:cs typeface="Calibri"/>
              </a:rPr>
              <a:t>serum </a:t>
            </a:r>
            <a:r>
              <a:rPr lang="en-US" sz="2800" spc="-10">
                <a:latin typeface="Calibri"/>
                <a:cs typeface="Calibri"/>
              </a:rPr>
              <a:t>creatinine</a:t>
            </a:r>
            <a:endParaRPr lang="en-US" sz="2800">
              <a:latin typeface="Calibri"/>
              <a:cs typeface="Calibri"/>
            </a:endParaRPr>
          </a:p>
          <a:p>
            <a:pPr marL="755650" lvl="1" indent="-285750">
              <a:lnSpc>
                <a:spcPct val="100000"/>
              </a:lnSpc>
              <a:spcBef>
                <a:spcPts val="640"/>
              </a:spcBef>
              <a:buClr>
                <a:srgbClr val="F16025"/>
              </a:buClr>
              <a:buSzPct val="75000"/>
              <a:buFont typeface="Courier New"/>
              <a:buChar char="o"/>
              <a:tabLst>
                <a:tab pos="755650" algn="l"/>
              </a:tabLst>
            </a:pPr>
            <a:r>
              <a:rPr lang="en-US" sz="2800" spc="-5">
                <a:latin typeface="Calibri"/>
                <a:cs typeface="Calibri"/>
              </a:rPr>
              <a:t>Obese</a:t>
            </a:r>
            <a:endParaRPr lang="en-US" sz="2800">
              <a:latin typeface="Calibri"/>
              <a:cs typeface="Calibri"/>
            </a:endParaRPr>
          </a:p>
          <a:p>
            <a:pPr marL="755650" lvl="1" indent="-285750">
              <a:lnSpc>
                <a:spcPct val="100000"/>
              </a:lnSpc>
              <a:spcBef>
                <a:spcPts val="640"/>
              </a:spcBef>
              <a:buClr>
                <a:srgbClr val="F16025"/>
              </a:buClr>
              <a:buSzPct val="75000"/>
              <a:buFont typeface="Courier New"/>
              <a:buChar char="o"/>
              <a:tabLst>
                <a:tab pos="755650" algn="l"/>
              </a:tabLst>
            </a:pPr>
            <a:r>
              <a:rPr lang="en-US" sz="2800" spc="-40">
                <a:latin typeface="Calibri"/>
                <a:cs typeface="Calibri"/>
              </a:rPr>
              <a:t>Very</a:t>
            </a:r>
            <a:r>
              <a:rPr lang="en-US" sz="2800" spc="-30">
                <a:latin typeface="Calibri"/>
                <a:cs typeface="Calibri"/>
              </a:rPr>
              <a:t> elderly,</a:t>
            </a:r>
            <a:r>
              <a:rPr lang="en-US" sz="2800" spc="-20">
                <a:latin typeface="Calibri"/>
                <a:cs typeface="Calibri"/>
              </a:rPr>
              <a:t> </a:t>
            </a:r>
            <a:r>
              <a:rPr lang="en-US" sz="2800" spc="-10">
                <a:latin typeface="Calibri"/>
                <a:cs typeface="Calibri"/>
              </a:rPr>
              <a:t>young</a:t>
            </a:r>
            <a:endParaRPr lang="en-US" sz="2800" dirty="0">
              <a:latin typeface="Calibri"/>
              <a:cs typeface="Calibri"/>
            </a:endParaRPr>
          </a:p>
        </p:txBody>
      </p:sp>
    </p:spTree>
    <p:extLst>
      <p:ext uri="{BB962C8B-B14F-4D97-AF65-F5344CB8AC3E}">
        <p14:creationId xmlns:p14="http://schemas.microsoft.com/office/powerpoint/2010/main" val="279297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8368" y="436880"/>
            <a:ext cx="7827264" cy="1087120"/>
          </a:xfrm>
        </p:spPr>
        <p:txBody>
          <a:bodyPr/>
          <a:lstStyle/>
          <a:p>
            <a:r>
              <a:rPr lang="en-US" dirty="0"/>
              <a:t>Goals of Care in CKD </a:t>
            </a:r>
          </a:p>
        </p:txBody>
      </p:sp>
      <p:sp>
        <p:nvSpPr>
          <p:cNvPr id="3" name="Content Placeholder 2"/>
          <p:cNvSpPr>
            <a:spLocks noGrp="1"/>
          </p:cNvSpPr>
          <p:nvPr>
            <p:ph idx="1"/>
          </p:nvPr>
        </p:nvSpPr>
        <p:spPr>
          <a:xfrm>
            <a:off x="648208" y="1264920"/>
            <a:ext cx="7827264" cy="3840480"/>
          </a:xfrm>
        </p:spPr>
        <p:txBody>
          <a:bodyPr>
            <a:normAutofit/>
          </a:bodyPr>
          <a:lstStyle/>
          <a:p>
            <a:r>
              <a:rPr lang="en-US" altLang="en-US" sz="2400" dirty="0">
                <a:ea typeface="ＭＳ Ｐゴシック" pitchFamily="34" charset="-128"/>
              </a:rPr>
              <a:t>Slow decline in kidney function</a:t>
            </a:r>
          </a:p>
          <a:p>
            <a:r>
              <a:rPr lang="en-US" altLang="en-US" sz="2400" dirty="0">
                <a:ea typeface="ＭＳ Ｐゴシック" pitchFamily="34" charset="-128"/>
              </a:rPr>
              <a:t>Blood pressure control</a:t>
            </a:r>
            <a:r>
              <a:rPr lang="en-US" altLang="en-US" sz="2400" baseline="30000" dirty="0">
                <a:ea typeface="ＭＳ Ｐゴシック" pitchFamily="34" charset="-128"/>
              </a:rPr>
              <a:t>1</a:t>
            </a:r>
          </a:p>
          <a:p>
            <a:pPr lvl="1">
              <a:lnSpc>
                <a:spcPct val="90000"/>
              </a:lnSpc>
            </a:pPr>
            <a:r>
              <a:rPr lang="en-US" altLang="en-US" sz="2400" dirty="0"/>
              <a:t>ACR &lt;30 mg/g: ≤140/90  mm Hg</a:t>
            </a:r>
          </a:p>
          <a:p>
            <a:pPr lvl="1">
              <a:lnSpc>
                <a:spcPct val="90000"/>
              </a:lnSpc>
            </a:pPr>
            <a:r>
              <a:rPr lang="en-US" altLang="en-US" sz="2400" dirty="0"/>
              <a:t>ACR 30-300 mg/g: ≤130/80 mm Hg*</a:t>
            </a:r>
          </a:p>
          <a:p>
            <a:pPr lvl="1">
              <a:lnSpc>
                <a:spcPct val="90000"/>
              </a:lnSpc>
            </a:pPr>
            <a:r>
              <a:rPr lang="en-US" altLang="en-US" sz="2400" dirty="0"/>
              <a:t>ACR &gt;300 mg/g: ≤130/80 mm Hg</a:t>
            </a:r>
          </a:p>
          <a:p>
            <a:pPr lvl="1"/>
            <a:r>
              <a:rPr lang="en-US" sz="2400" dirty="0"/>
              <a:t>Individualize targets and agents according to age, coexistent CVD, and other comorbidities</a:t>
            </a:r>
          </a:p>
          <a:p>
            <a:pPr lvl="1"/>
            <a:r>
              <a:rPr lang="en-US" sz="2400" dirty="0"/>
              <a:t>ACE or ARB</a:t>
            </a:r>
            <a:endParaRPr lang="en-US" altLang="en-US" sz="2400" dirty="0">
              <a:ea typeface="ＭＳ Ｐゴシック" pitchFamily="34" charset="-128"/>
            </a:endParaRPr>
          </a:p>
        </p:txBody>
      </p:sp>
      <p:sp>
        <p:nvSpPr>
          <p:cNvPr id="4" name="TextBox 90"/>
          <p:cNvSpPr txBox="1">
            <a:spLocks noChangeArrowheads="1"/>
          </p:cNvSpPr>
          <p:nvPr/>
        </p:nvSpPr>
        <p:spPr bwMode="auto">
          <a:xfrm>
            <a:off x="1905000" y="6027003"/>
            <a:ext cx="7239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lnSpc>
                <a:spcPct val="90000"/>
              </a:lnSpc>
              <a:spcBef>
                <a:spcPct val="50000"/>
              </a:spcBef>
              <a:buClr>
                <a:srgbClr val="33CCFF"/>
              </a:buClr>
              <a:buFont typeface="Symbol" pitchFamily="18" charset="2"/>
              <a:buChar char="·"/>
              <a:defRPr sz="2800">
                <a:solidFill>
                  <a:schemeClr val="tx1"/>
                </a:solidFill>
                <a:latin typeface="Arial" pitchFamily="34" charset="0"/>
                <a:cs typeface="Arial" pitchFamily="34" charset="0"/>
              </a:defRPr>
            </a:lvl1pPr>
            <a:lvl2pPr marL="742950" indent="-285750" eaLnBrk="0" hangingPunct="0">
              <a:lnSpc>
                <a:spcPct val="90000"/>
              </a:lnSpc>
              <a:spcBef>
                <a:spcPct val="25000"/>
              </a:spcBef>
              <a:buClr>
                <a:srgbClr val="FFFF00"/>
              </a:buClr>
              <a:buChar char="–"/>
              <a:defRPr sz="2600">
                <a:solidFill>
                  <a:schemeClr val="tx1"/>
                </a:solidFill>
                <a:latin typeface="Arial" pitchFamily="34" charset="0"/>
                <a:cs typeface="Arial" pitchFamily="34" charset="0"/>
              </a:defRPr>
            </a:lvl2pPr>
            <a:lvl3pPr marL="1143000" indent="-228600" eaLnBrk="0" hangingPunct="0">
              <a:lnSpc>
                <a:spcPct val="90000"/>
              </a:lnSpc>
              <a:spcBef>
                <a:spcPct val="25000"/>
              </a:spcBef>
              <a:buClr>
                <a:schemeClr val="tx1"/>
              </a:buClr>
              <a:buFont typeface="Symbol" pitchFamily="18" charset="2"/>
              <a:buChar char="·"/>
              <a:defRPr sz="2200">
                <a:solidFill>
                  <a:schemeClr val="tx1"/>
                </a:solidFill>
                <a:latin typeface="Arial" pitchFamily="34" charset="0"/>
                <a:cs typeface="Arial" pitchFamily="34" charset="0"/>
              </a:defRPr>
            </a:lvl3pPr>
            <a:lvl4pPr marL="1600200" indent="-228600" eaLnBrk="0" hangingPunct="0">
              <a:lnSpc>
                <a:spcPct val="90000"/>
              </a:lnSpc>
              <a:spcBef>
                <a:spcPct val="25000"/>
              </a:spcBef>
              <a:buClr>
                <a:schemeClr val="tx1"/>
              </a:buClr>
              <a:buFont typeface="Symbol" pitchFamily="18" charset="2"/>
              <a:buChar char="·"/>
              <a:defRPr sz="2200">
                <a:solidFill>
                  <a:schemeClr val="tx1"/>
                </a:solidFill>
                <a:latin typeface="Arial" pitchFamily="34" charset="0"/>
                <a:cs typeface="Arial" pitchFamily="34" charset="0"/>
              </a:defRPr>
            </a:lvl4pPr>
            <a:lvl5pPr marL="2057400" indent="-228600" eaLnBrk="0" hangingPunct="0">
              <a:spcBef>
                <a:spcPct val="15000"/>
              </a:spcBef>
              <a:spcAft>
                <a:spcPct val="15000"/>
              </a:spcAft>
              <a:buClr>
                <a:schemeClr val="accent1"/>
              </a:buClr>
              <a:buFont typeface="Wingdings 2" pitchFamily="18" charset="2"/>
              <a:buChar char="¡"/>
              <a:defRPr sz="2000" b="1">
                <a:solidFill>
                  <a:schemeClr val="tx1"/>
                </a:solidFill>
                <a:latin typeface="Arial" pitchFamily="34" charset="0"/>
                <a:cs typeface="Arial" pitchFamily="34" charset="0"/>
              </a:defRPr>
            </a:lvl5pPr>
            <a:lvl6pPr marL="2514600" indent="-228600" eaLnBrk="0" fontAlgn="base" hangingPunct="0">
              <a:spcBef>
                <a:spcPct val="15000"/>
              </a:spcBef>
              <a:spcAft>
                <a:spcPct val="15000"/>
              </a:spcAft>
              <a:buClr>
                <a:schemeClr val="accent1"/>
              </a:buClr>
              <a:buFont typeface="Wingdings 2" pitchFamily="18" charset="2"/>
              <a:buChar char="¡"/>
              <a:defRPr sz="2000" b="1">
                <a:solidFill>
                  <a:schemeClr val="tx1"/>
                </a:solidFill>
                <a:latin typeface="Arial" pitchFamily="34" charset="0"/>
                <a:cs typeface="Arial" pitchFamily="34" charset="0"/>
              </a:defRPr>
            </a:lvl6pPr>
            <a:lvl7pPr marL="2971800" indent="-228600" eaLnBrk="0" fontAlgn="base" hangingPunct="0">
              <a:spcBef>
                <a:spcPct val="15000"/>
              </a:spcBef>
              <a:spcAft>
                <a:spcPct val="15000"/>
              </a:spcAft>
              <a:buClr>
                <a:schemeClr val="accent1"/>
              </a:buClr>
              <a:buFont typeface="Wingdings 2" pitchFamily="18" charset="2"/>
              <a:buChar char="¡"/>
              <a:defRPr sz="2000" b="1">
                <a:solidFill>
                  <a:schemeClr val="tx1"/>
                </a:solidFill>
                <a:latin typeface="Arial" pitchFamily="34" charset="0"/>
                <a:cs typeface="Arial" pitchFamily="34" charset="0"/>
              </a:defRPr>
            </a:lvl7pPr>
            <a:lvl8pPr marL="3429000" indent="-228600" eaLnBrk="0" fontAlgn="base" hangingPunct="0">
              <a:spcBef>
                <a:spcPct val="15000"/>
              </a:spcBef>
              <a:spcAft>
                <a:spcPct val="15000"/>
              </a:spcAft>
              <a:buClr>
                <a:schemeClr val="accent1"/>
              </a:buClr>
              <a:buFont typeface="Wingdings 2" pitchFamily="18" charset="2"/>
              <a:buChar char="¡"/>
              <a:defRPr sz="2000" b="1">
                <a:solidFill>
                  <a:schemeClr val="tx1"/>
                </a:solidFill>
                <a:latin typeface="Arial" pitchFamily="34" charset="0"/>
                <a:cs typeface="Arial" pitchFamily="34" charset="0"/>
              </a:defRPr>
            </a:lvl8pPr>
            <a:lvl9pPr marL="3886200" indent="-228600" eaLnBrk="0" fontAlgn="base" hangingPunct="0">
              <a:spcBef>
                <a:spcPct val="15000"/>
              </a:spcBef>
              <a:spcAft>
                <a:spcPct val="15000"/>
              </a:spcAft>
              <a:buClr>
                <a:schemeClr val="accent1"/>
              </a:buClr>
              <a:buFont typeface="Wingdings 2" pitchFamily="18" charset="2"/>
              <a:buChar char="¡"/>
              <a:defRPr sz="2000" b="1">
                <a:solidFill>
                  <a:schemeClr val="tx1"/>
                </a:solidFill>
                <a:latin typeface="Arial" pitchFamily="34" charset="0"/>
                <a:cs typeface="Arial" pitchFamily="34" charset="0"/>
              </a:defRPr>
            </a:lvl9pPr>
          </a:lstStyle>
          <a:p>
            <a:pPr eaLnBrk="1" hangingPunct="1">
              <a:lnSpc>
                <a:spcPct val="100000"/>
              </a:lnSpc>
              <a:spcBef>
                <a:spcPct val="0"/>
              </a:spcBef>
              <a:buClrTx/>
              <a:buFontTx/>
              <a:buNone/>
            </a:pPr>
            <a:r>
              <a:rPr lang="en-GB" altLang="en-US" sz="1200" dirty="0">
                <a:latin typeface="+mn-lt"/>
              </a:rPr>
              <a:t>*</a:t>
            </a:r>
            <a:r>
              <a:rPr lang="en-US" altLang="en-US" sz="1200" dirty="0">
                <a:latin typeface="+mn-lt"/>
              </a:rPr>
              <a:t>Reasonable to select a goal of 140/90 mm Hg, especially for moderate albuminuria (ACR 30-300 mg/g.)</a:t>
            </a:r>
            <a:r>
              <a:rPr lang="en-US" altLang="en-US" sz="1200" baseline="30000" dirty="0">
                <a:latin typeface="+mn-lt"/>
              </a:rPr>
              <a:t>2</a:t>
            </a:r>
            <a:r>
              <a:rPr lang="en-US" altLang="en-US" sz="1200" dirty="0">
                <a:latin typeface="+mn-lt"/>
              </a:rPr>
              <a:t> </a:t>
            </a:r>
          </a:p>
          <a:p>
            <a:pPr marL="228600" indent="-228600" eaLnBrk="1" hangingPunct="1">
              <a:lnSpc>
                <a:spcPct val="100000"/>
              </a:lnSpc>
              <a:spcBef>
                <a:spcPct val="0"/>
              </a:spcBef>
              <a:buClrTx/>
              <a:buFontTx/>
              <a:buAutoNum type="arabicParenR"/>
            </a:pPr>
            <a:r>
              <a:rPr lang="en-GB" altLang="en-US" sz="1200" dirty="0">
                <a:latin typeface="+mn-lt"/>
              </a:rPr>
              <a:t>Kidney Disease: Improving Global Outcomes (KDIGO) Blood Pressure Work Group. </a:t>
            </a:r>
            <a:r>
              <a:rPr lang="en-GB" altLang="en-US" sz="1200" i="1" dirty="0">
                <a:latin typeface="+mn-lt"/>
              </a:rPr>
              <a:t>Kidney </a:t>
            </a:r>
            <a:r>
              <a:rPr lang="en-GB" altLang="en-US" sz="1200" i="1" dirty="0" err="1">
                <a:latin typeface="+mn-lt"/>
              </a:rPr>
              <a:t>Int</a:t>
            </a:r>
            <a:r>
              <a:rPr lang="en-GB" altLang="en-US" sz="1200" i="1" dirty="0">
                <a:latin typeface="+mn-lt"/>
              </a:rPr>
              <a:t> Suppl</a:t>
            </a:r>
            <a:r>
              <a:rPr lang="en-GB" altLang="en-US" sz="1200" dirty="0">
                <a:latin typeface="+mn-lt"/>
              </a:rPr>
              <a:t>. (2012);2:341-342.</a:t>
            </a:r>
          </a:p>
          <a:p>
            <a:pPr marL="228600" indent="-228600" eaLnBrk="1" hangingPunct="1">
              <a:lnSpc>
                <a:spcPct val="100000"/>
              </a:lnSpc>
              <a:spcBef>
                <a:spcPct val="0"/>
              </a:spcBef>
              <a:buClrTx/>
              <a:buFontTx/>
              <a:buAutoNum type="arabicParenR"/>
            </a:pPr>
            <a:r>
              <a:rPr lang="en-GB" altLang="en-US" sz="1200" dirty="0">
                <a:latin typeface="+mn-lt"/>
              </a:rPr>
              <a:t>KDOQI Commentary on KDIGO Blood Pressure Guidelines. </a:t>
            </a:r>
            <a:r>
              <a:rPr lang="en-US" sz="1200" i="1" dirty="0">
                <a:latin typeface="+mn-lt"/>
              </a:rPr>
              <a:t>Am J Kidney Dis</a:t>
            </a:r>
            <a:r>
              <a:rPr lang="en-US" sz="1200" dirty="0">
                <a:latin typeface="+mn-lt"/>
              </a:rPr>
              <a:t>. 2013;62:201-213.</a:t>
            </a:r>
            <a:endParaRPr lang="en-GB" altLang="en-US" sz="1200" dirty="0">
              <a:latin typeface="+mn-lt"/>
            </a:endParaRPr>
          </a:p>
        </p:txBody>
      </p:sp>
    </p:spTree>
    <p:extLst>
      <p:ext uri="{BB962C8B-B14F-4D97-AF65-F5344CB8AC3E}">
        <p14:creationId xmlns:p14="http://schemas.microsoft.com/office/powerpoint/2010/main" val="13969580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09600" y="457200"/>
            <a:ext cx="1979972" cy="5105400"/>
          </a:xfrm>
          <a:prstGeom prst="rect">
            <a:avLst/>
          </a:prstGeom>
        </p:spPr>
        <p:txBody>
          <a:bodyPr vert="horz" lIns="91440" tIns="45720" rIns="91440" bIns="45720" rtlCol="0" anchor="ctr">
            <a:normAutofit/>
          </a:bodyPr>
          <a:lstStyle/>
          <a:p>
            <a:pPr marL="12700"/>
            <a:r>
              <a:rPr lang="en-US" sz="3100" spc="-10" dirty="0"/>
              <a:t>Clinical</a:t>
            </a:r>
            <a:r>
              <a:rPr lang="en-US" sz="3100" spc="-30" dirty="0"/>
              <a:t> </a:t>
            </a:r>
            <a:r>
              <a:rPr lang="en-US" sz="3100" spc="-20" dirty="0"/>
              <a:t>Evaluation</a:t>
            </a:r>
            <a:r>
              <a:rPr lang="en-US" sz="3100" spc="-15" dirty="0"/>
              <a:t> </a:t>
            </a:r>
            <a:r>
              <a:rPr lang="en-US" sz="3100" spc="-5" dirty="0"/>
              <a:t>of</a:t>
            </a:r>
            <a:r>
              <a:rPr lang="en-US" sz="3100" spc="-20" dirty="0"/>
              <a:t> Patients</a:t>
            </a:r>
            <a:r>
              <a:rPr lang="en-US" sz="3100" spc="-25" dirty="0"/>
              <a:t> </a:t>
            </a:r>
            <a:r>
              <a:rPr lang="en-US" sz="3100" spc="-5" dirty="0"/>
              <a:t>with</a:t>
            </a:r>
            <a:r>
              <a:rPr lang="en-US" sz="3100" spc="-15" dirty="0"/>
              <a:t> </a:t>
            </a:r>
            <a:r>
              <a:rPr lang="en-US" sz="3100" spc="-5" dirty="0"/>
              <a:t>CKD</a:t>
            </a:r>
            <a:endParaRPr lang="en-US" sz="3100" dirty="0"/>
          </a:p>
        </p:txBody>
      </p:sp>
      <p:graphicFrame>
        <p:nvGraphicFramePr>
          <p:cNvPr id="5" name="object 3">
            <a:extLst>
              <a:ext uri="{FF2B5EF4-FFF2-40B4-BE49-F238E27FC236}">
                <a16:creationId xmlns:a16="http://schemas.microsoft.com/office/drawing/2014/main" id="{AD298F7E-B71F-4FAC-AF83-BE721E6AE6E0}"/>
              </a:ext>
            </a:extLst>
          </p:cNvPr>
          <p:cNvGraphicFramePr/>
          <p:nvPr>
            <p:extLst>
              <p:ext uri="{D42A27DB-BD31-4B8C-83A1-F6EECF244321}">
                <p14:modId xmlns:p14="http://schemas.microsoft.com/office/powerpoint/2010/main" val="3805629007"/>
              </p:ext>
            </p:extLst>
          </p:nvPr>
        </p:nvGraphicFramePr>
        <p:xfrm>
          <a:off x="2971799" y="304800"/>
          <a:ext cx="5770935" cy="6019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001091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838200" y="1766570"/>
            <a:ext cx="8163559" cy="3324860"/>
          </a:xfrm>
          <a:prstGeom prst="rect">
            <a:avLst/>
          </a:prstGeom>
        </p:spPr>
        <p:txBody>
          <a:bodyPr vert="horz" wrap="square" lIns="0" tIns="12700" rIns="0" bIns="0" rtlCol="0">
            <a:spAutoFit/>
          </a:bodyPr>
          <a:lstStyle/>
          <a:p>
            <a:pPr marL="355600" indent="-342900">
              <a:lnSpc>
                <a:spcPct val="100000"/>
              </a:lnSpc>
              <a:spcBef>
                <a:spcPts val="100"/>
              </a:spcBef>
              <a:buClr>
                <a:srgbClr val="F16025"/>
              </a:buClr>
              <a:buSzPct val="125000"/>
              <a:buChar char="•"/>
              <a:tabLst>
                <a:tab pos="354965" algn="l"/>
                <a:tab pos="355600" algn="l"/>
              </a:tabLst>
            </a:pPr>
            <a:r>
              <a:rPr sz="2400" dirty="0">
                <a:latin typeface="Calibri"/>
                <a:cs typeface="Calibri"/>
              </a:rPr>
              <a:t>Depending</a:t>
            </a:r>
            <a:r>
              <a:rPr sz="2400" spc="-10" dirty="0">
                <a:latin typeface="Calibri"/>
                <a:cs typeface="Calibri"/>
              </a:rPr>
              <a:t> </a:t>
            </a:r>
            <a:r>
              <a:rPr sz="2400" spc="-5" dirty="0">
                <a:latin typeface="Calibri"/>
                <a:cs typeface="Calibri"/>
              </a:rPr>
              <a:t>on </a:t>
            </a:r>
            <a:r>
              <a:rPr sz="2400" spc="-15" dirty="0">
                <a:latin typeface="Calibri"/>
                <a:cs typeface="Calibri"/>
              </a:rPr>
              <a:t>stage:</a:t>
            </a:r>
            <a:r>
              <a:rPr sz="2400" spc="-5" dirty="0">
                <a:latin typeface="Calibri"/>
                <a:cs typeface="Calibri"/>
              </a:rPr>
              <a:t> albumin, </a:t>
            </a:r>
            <a:r>
              <a:rPr sz="2400" spc="-10" dirty="0">
                <a:latin typeface="Calibri"/>
                <a:cs typeface="Calibri"/>
              </a:rPr>
              <a:t>phosphate,</a:t>
            </a:r>
            <a:r>
              <a:rPr sz="2400" dirty="0">
                <a:latin typeface="Calibri"/>
                <a:cs typeface="Calibri"/>
              </a:rPr>
              <a:t> </a:t>
            </a:r>
            <a:r>
              <a:rPr sz="2400" spc="-10" dirty="0">
                <a:latin typeface="Calibri"/>
                <a:cs typeface="Calibri"/>
              </a:rPr>
              <a:t>calcium,</a:t>
            </a:r>
            <a:r>
              <a:rPr sz="2400" spc="-5" dirty="0">
                <a:latin typeface="Calibri"/>
                <a:cs typeface="Calibri"/>
              </a:rPr>
              <a:t> iPTH</a:t>
            </a:r>
            <a:endParaRPr sz="2400" dirty="0">
              <a:latin typeface="Calibri"/>
              <a:cs typeface="Calibri"/>
            </a:endParaRPr>
          </a:p>
          <a:p>
            <a:pPr marL="355600" indent="-342900">
              <a:lnSpc>
                <a:spcPct val="100000"/>
              </a:lnSpc>
              <a:spcBef>
                <a:spcPts val="620"/>
              </a:spcBef>
              <a:buClr>
                <a:srgbClr val="F16025"/>
              </a:buClr>
              <a:buSzPct val="125000"/>
              <a:buChar char="•"/>
              <a:tabLst>
                <a:tab pos="354965" algn="l"/>
                <a:tab pos="355600" algn="l"/>
              </a:tabLst>
            </a:pPr>
            <a:r>
              <a:rPr sz="2400" spc="-10" dirty="0">
                <a:latin typeface="Calibri"/>
                <a:cs typeface="Calibri"/>
              </a:rPr>
              <a:t>Renal</a:t>
            </a:r>
            <a:r>
              <a:rPr sz="2400" spc="-40" dirty="0">
                <a:latin typeface="Calibri"/>
                <a:cs typeface="Calibri"/>
              </a:rPr>
              <a:t> </a:t>
            </a:r>
            <a:r>
              <a:rPr sz="2400" spc="-5" dirty="0">
                <a:latin typeface="Calibri"/>
                <a:cs typeface="Calibri"/>
              </a:rPr>
              <a:t>imaging</a:t>
            </a:r>
            <a:endParaRPr sz="2400" dirty="0">
              <a:latin typeface="Calibri"/>
              <a:cs typeface="Calibri"/>
            </a:endParaRPr>
          </a:p>
          <a:p>
            <a:pPr marL="355600" indent="-342900">
              <a:lnSpc>
                <a:spcPct val="100000"/>
              </a:lnSpc>
              <a:spcBef>
                <a:spcPts val="620"/>
              </a:spcBef>
              <a:buClr>
                <a:srgbClr val="F16025"/>
              </a:buClr>
              <a:buSzPct val="125000"/>
              <a:buChar char="•"/>
              <a:tabLst>
                <a:tab pos="354965" algn="l"/>
                <a:tab pos="355600" algn="l"/>
              </a:tabLst>
            </a:pPr>
            <a:r>
              <a:rPr sz="2400" spc="-5" dirty="0">
                <a:latin typeface="Calibri"/>
                <a:cs typeface="Calibri"/>
              </a:rPr>
              <a:t>Depending</a:t>
            </a:r>
            <a:r>
              <a:rPr sz="2400" spc="-25" dirty="0">
                <a:latin typeface="Calibri"/>
                <a:cs typeface="Calibri"/>
              </a:rPr>
              <a:t> </a:t>
            </a:r>
            <a:r>
              <a:rPr sz="2400" spc="-5" dirty="0">
                <a:latin typeface="Calibri"/>
                <a:cs typeface="Calibri"/>
              </a:rPr>
              <a:t>on</a:t>
            </a:r>
            <a:r>
              <a:rPr sz="2400" spc="-20" dirty="0">
                <a:latin typeface="Calibri"/>
                <a:cs typeface="Calibri"/>
              </a:rPr>
              <a:t> </a:t>
            </a:r>
            <a:r>
              <a:rPr sz="2400" spc="-10" dirty="0">
                <a:latin typeface="Calibri"/>
                <a:cs typeface="Calibri"/>
              </a:rPr>
              <a:t>age</a:t>
            </a:r>
            <a:r>
              <a:rPr sz="2400" spc="-15" dirty="0">
                <a:latin typeface="Calibri"/>
                <a:cs typeface="Calibri"/>
              </a:rPr>
              <a:t> </a:t>
            </a:r>
            <a:r>
              <a:rPr sz="2400" dirty="0">
                <a:latin typeface="Calibri"/>
                <a:cs typeface="Calibri"/>
              </a:rPr>
              <a:t>and</a:t>
            </a:r>
            <a:r>
              <a:rPr sz="2400" spc="-20" dirty="0">
                <a:latin typeface="Calibri"/>
                <a:cs typeface="Calibri"/>
              </a:rPr>
              <a:t> </a:t>
            </a:r>
            <a:r>
              <a:rPr sz="2400" dirty="0">
                <a:latin typeface="Calibri"/>
                <a:cs typeface="Calibri"/>
              </a:rPr>
              <a:t>H&amp;P</a:t>
            </a:r>
          </a:p>
          <a:p>
            <a:pPr marL="755650" marR="426720" lvl="1" indent="-285750">
              <a:lnSpc>
                <a:spcPct val="100699"/>
              </a:lnSpc>
              <a:spcBef>
                <a:spcPts val="500"/>
              </a:spcBef>
              <a:buClr>
                <a:srgbClr val="F16025"/>
              </a:buClr>
              <a:buSzPct val="75000"/>
              <a:buFont typeface="Courier New"/>
              <a:buChar char="o"/>
              <a:tabLst>
                <a:tab pos="755650" algn="l"/>
              </a:tabLst>
            </a:pPr>
            <a:r>
              <a:rPr sz="2400" spc="-10" dirty="0">
                <a:latin typeface="Calibri"/>
                <a:cs typeface="Calibri"/>
              </a:rPr>
              <a:t>Light</a:t>
            </a:r>
            <a:r>
              <a:rPr sz="2400" spc="-5" dirty="0">
                <a:latin typeface="Calibri"/>
                <a:cs typeface="Calibri"/>
              </a:rPr>
              <a:t> chain</a:t>
            </a:r>
            <a:r>
              <a:rPr sz="2400" dirty="0">
                <a:latin typeface="Calibri"/>
                <a:cs typeface="Calibri"/>
              </a:rPr>
              <a:t> </a:t>
            </a:r>
            <a:r>
              <a:rPr sz="2400" spc="-40" dirty="0">
                <a:latin typeface="Calibri"/>
                <a:cs typeface="Calibri"/>
              </a:rPr>
              <a:t>assay,</a:t>
            </a:r>
            <a:r>
              <a:rPr sz="2400" dirty="0">
                <a:latin typeface="Calibri"/>
                <a:cs typeface="Calibri"/>
              </a:rPr>
              <a:t> serum</a:t>
            </a:r>
            <a:r>
              <a:rPr sz="2400" spc="-5" dirty="0">
                <a:latin typeface="Calibri"/>
                <a:cs typeface="Calibri"/>
              </a:rPr>
              <a:t> or</a:t>
            </a:r>
            <a:r>
              <a:rPr sz="2400" dirty="0">
                <a:latin typeface="Calibri"/>
                <a:cs typeface="Calibri"/>
              </a:rPr>
              <a:t> urine</a:t>
            </a:r>
            <a:r>
              <a:rPr sz="2400" spc="5" dirty="0">
                <a:latin typeface="Calibri"/>
                <a:cs typeface="Calibri"/>
              </a:rPr>
              <a:t> </a:t>
            </a:r>
            <a:r>
              <a:rPr sz="2400" spc="-15" dirty="0">
                <a:latin typeface="Calibri"/>
                <a:cs typeface="Calibri"/>
              </a:rPr>
              <a:t>protein</a:t>
            </a:r>
            <a:r>
              <a:rPr sz="2400" dirty="0">
                <a:latin typeface="Calibri"/>
                <a:cs typeface="Calibri"/>
              </a:rPr>
              <a:t> </a:t>
            </a:r>
            <a:r>
              <a:rPr sz="2400" spc="-10" dirty="0">
                <a:latin typeface="Calibri"/>
                <a:cs typeface="Calibri"/>
              </a:rPr>
              <a:t>electrophoresis </a:t>
            </a:r>
            <a:r>
              <a:rPr sz="2400" spc="-525" dirty="0">
                <a:latin typeface="Calibri"/>
                <a:cs typeface="Calibri"/>
              </a:rPr>
              <a:t> </a:t>
            </a:r>
            <a:r>
              <a:rPr sz="2400" spc="-55" dirty="0">
                <a:latin typeface="Calibri"/>
                <a:cs typeface="Calibri"/>
              </a:rPr>
              <a:t>(SPEP,</a:t>
            </a:r>
            <a:r>
              <a:rPr sz="2400" spc="-10" dirty="0">
                <a:latin typeface="Calibri"/>
                <a:cs typeface="Calibri"/>
              </a:rPr>
              <a:t> </a:t>
            </a:r>
            <a:r>
              <a:rPr sz="2400" spc="-5" dirty="0">
                <a:latin typeface="Calibri"/>
                <a:cs typeface="Calibri"/>
              </a:rPr>
              <a:t>UPEP)</a:t>
            </a:r>
            <a:endParaRPr sz="2400" dirty="0">
              <a:latin typeface="Calibri"/>
              <a:cs typeface="Calibri"/>
            </a:endParaRPr>
          </a:p>
          <a:p>
            <a:pPr marL="755650" lvl="1" indent="-285750">
              <a:lnSpc>
                <a:spcPct val="100000"/>
              </a:lnSpc>
              <a:spcBef>
                <a:spcPts val="620"/>
              </a:spcBef>
              <a:buClr>
                <a:srgbClr val="F16025"/>
              </a:buClr>
              <a:buSzPct val="75000"/>
              <a:buFont typeface="Courier New"/>
              <a:buChar char="o"/>
              <a:tabLst>
                <a:tab pos="755650" algn="l"/>
              </a:tabLst>
            </a:pPr>
            <a:r>
              <a:rPr sz="2400" spc="-50" dirty="0">
                <a:latin typeface="Calibri"/>
                <a:cs typeface="Calibri"/>
              </a:rPr>
              <a:t>HIV,</a:t>
            </a:r>
            <a:r>
              <a:rPr sz="2400" spc="-25" dirty="0">
                <a:latin typeface="Calibri"/>
                <a:cs typeface="Calibri"/>
              </a:rPr>
              <a:t> </a:t>
            </a:r>
            <a:r>
              <a:rPr sz="2400" spc="-50" dirty="0">
                <a:latin typeface="Calibri"/>
                <a:cs typeface="Calibri"/>
              </a:rPr>
              <a:t>HCV,</a:t>
            </a:r>
            <a:r>
              <a:rPr sz="2400" spc="-20" dirty="0">
                <a:latin typeface="Calibri"/>
                <a:cs typeface="Calibri"/>
              </a:rPr>
              <a:t> </a:t>
            </a:r>
            <a:r>
              <a:rPr sz="2400" spc="-15" dirty="0">
                <a:latin typeface="Calibri"/>
                <a:cs typeface="Calibri"/>
              </a:rPr>
              <a:t>HBV</a:t>
            </a:r>
            <a:r>
              <a:rPr sz="2400" spc="-25" dirty="0">
                <a:latin typeface="Calibri"/>
                <a:cs typeface="Calibri"/>
              </a:rPr>
              <a:t> </a:t>
            </a:r>
            <a:r>
              <a:rPr sz="2400" spc="-15" dirty="0">
                <a:latin typeface="Calibri"/>
                <a:cs typeface="Calibri"/>
              </a:rPr>
              <a:t>tests</a:t>
            </a:r>
            <a:endParaRPr sz="2400" dirty="0">
              <a:latin typeface="Calibri"/>
              <a:cs typeface="Calibri"/>
            </a:endParaRPr>
          </a:p>
          <a:p>
            <a:pPr marL="755650" marR="5080" lvl="1" indent="-285750">
              <a:lnSpc>
                <a:spcPct val="100699"/>
              </a:lnSpc>
              <a:spcBef>
                <a:spcPts val="500"/>
              </a:spcBef>
              <a:buClr>
                <a:srgbClr val="F16025"/>
              </a:buClr>
              <a:buSzPct val="75000"/>
              <a:buFont typeface="Courier New"/>
              <a:buChar char="o"/>
              <a:tabLst>
                <a:tab pos="755650" algn="l"/>
              </a:tabLst>
            </a:pPr>
            <a:r>
              <a:rPr sz="2400" spc="-5" dirty="0">
                <a:latin typeface="Calibri"/>
                <a:cs typeface="Calibri"/>
              </a:rPr>
              <a:t>Complements,</a:t>
            </a:r>
            <a:r>
              <a:rPr sz="2400" dirty="0">
                <a:latin typeface="Calibri"/>
                <a:cs typeface="Calibri"/>
              </a:rPr>
              <a:t> </a:t>
            </a:r>
            <a:r>
              <a:rPr sz="2400" spc="-5" dirty="0">
                <a:latin typeface="Calibri"/>
                <a:cs typeface="Calibri"/>
              </a:rPr>
              <a:t>other</a:t>
            </a:r>
            <a:r>
              <a:rPr sz="2400" spc="5" dirty="0">
                <a:latin typeface="Calibri"/>
                <a:cs typeface="Calibri"/>
              </a:rPr>
              <a:t> </a:t>
            </a:r>
            <a:r>
              <a:rPr sz="2400" spc="-10" dirty="0">
                <a:latin typeface="Calibri"/>
                <a:cs typeface="Calibri"/>
              </a:rPr>
              <a:t>serologies—limited</a:t>
            </a:r>
            <a:r>
              <a:rPr sz="2400" spc="5" dirty="0">
                <a:latin typeface="Calibri"/>
                <a:cs typeface="Calibri"/>
              </a:rPr>
              <a:t> </a:t>
            </a:r>
            <a:r>
              <a:rPr sz="2400" spc="-15" dirty="0">
                <a:latin typeface="Calibri"/>
                <a:cs typeface="Calibri"/>
              </a:rPr>
              <a:t>role</a:t>
            </a:r>
            <a:r>
              <a:rPr sz="2400" spc="5" dirty="0">
                <a:latin typeface="Calibri"/>
                <a:cs typeface="Calibri"/>
              </a:rPr>
              <a:t> </a:t>
            </a:r>
            <a:r>
              <a:rPr sz="2400" spc="-5" dirty="0">
                <a:latin typeface="Calibri"/>
                <a:cs typeface="Calibri"/>
              </a:rPr>
              <a:t>unless</a:t>
            </a:r>
            <a:r>
              <a:rPr sz="2400" dirty="0">
                <a:latin typeface="Calibri"/>
                <a:cs typeface="Calibri"/>
              </a:rPr>
              <a:t> </a:t>
            </a:r>
            <a:r>
              <a:rPr sz="2400" spc="-5" dirty="0">
                <a:latin typeface="Calibri"/>
                <a:cs typeface="Calibri"/>
              </a:rPr>
              <a:t>specific </a:t>
            </a:r>
            <a:r>
              <a:rPr sz="2400" spc="-530" dirty="0">
                <a:latin typeface="Calibri"/>
                <a:cs typeface="Calibri"/>
              </a:rPr>
              <a:t> </a:t>
            </a:r>
            <a:r>
              <a:rPr sz="2400" spc="-10" dirty="0">
                <a:latin typeface="Calibri"/>
                <a:cs typeface="Calibri"/>
              </a:rPr>
              <a:t>reason</a:t>
            </a:r>
            <a:endParaRPr sz="2400" dirty="0">
              <a:latin typeface="Calibri"/>
              <a:cs typeface="Calibri"/>
            </a:endParaRPr>
          </a:p>
        </p:txBody>
      </p:sp>
      <p:sp>
        <p:nvSpPr>
          <p:cNvPr id="3" name="object 3"/>
          <p:cNvSpPr txBox="1">
            <a:spLocks noGrp="1"/>
          </p:cNvSpPr>
          <p:nvPr>
            <p:ph type="title"/>
          </p:nvPr>
        </p:nvSpPr>
        <p:spPr>
          <a:xfrm>
            <a:off x="1154430" y="609600"/>
            <a:ext cx="6835140" cy="543560"/>
          </a:xfrm>
          <a:prstGeom prst="rect">
            <a:avLst/>
          </a:prstGeom>
        </p:spPr>
        <p:txBody>
          <a:bodyPr vert="horz" wrap="square" lIns="0" tIns="12700" rIns="0" bIns="0" rtlCol="0">
            <a:spAutoFit/>
          </a:bodyPr>
          <a:lstStyle/>
          <a:p>
            <a:pPr marL="12700">
              <a:lnSpc>
                <a:spcPct val="100000"/>
              </a:lnSpc>
              <a:spcBef>
                <a:spcPts val="100"/>
              </a:spcBef>
            </a:pPr>
            <a:r>
              <a:rPr sz="3400" spc="-10" dirty="0"/>
              <a:t>Clinical</a:t>
            </a:r>
            <a:r>
              <a:rPr sz="3400" spc="-30" dirty="0"/>
              <a:t> </a:t>
            </a:r>
            <a:r>
              <a:rPr sz="3400" spc="-20" dirty="0"/>
              <a:t>Evaluation</a:t>
            </a:r>
            <a:r>
              <a:rPr sz="3400" spc="-15" dirty="0"/>
              <a:t> </a:t>
            </a:r>
            <a:r>
              <a:rPr sz="3400" spc="-5" dirty="0"/>
              <a:t>of</a:t>
            </a:r>
            <a:r>
              <a:rPr sz="3400" spc="-20" dirty="0"/>
              <a:t> Patients</a:t>
            </a:r>
            <a:r>
              <a:rPr sz="3400" spc="-25" dirty="0"/>
              <a:t> </a:t>
            </a:r>
            <a:r>
              <a:rPr sz="3400" spc="-5" dirty="0"/>
              <a:t>with</a:t>
            </a:r>
            <a:r>
              <a:rPr sz="3400" spc="-15" dirty="0"/>
              <a:t> </a:t>
            </a:r>
            <a:r>
              <a:rPr sz="3400" spc="-5" dirty="0"/>
              <a:t>CKD</a:t>
            </a:r>
            <a:endParaRPr sz="3400" dirty="0"/>
          </a:p>
        </p:txBody>
      </p:sp>
    </p:spTree>
    <p:extLst>
      <p:ext uri="{BB962C8B-B14F-4D97-AF65-F5344CB8AC3E}">
        <p14:creationId xmlns:p14="http://schemas.microsoft.com/office/powerpoint/2010/main" val="35064488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914400" y="533400"/>
            <a:ext cx="1979972" cy="5116830"/>
          </a:xfrm>
          <a:prstGeom prst="rect">
            <a:avLst/>
          </a:prstGeom>
        </p:spPr>
        <p:txBody>
          <a:bodyPr vert="horz" lIns="91440" tIns="45720" rIns="91440" bIns="45720" rtlCol="0" anchor="ctr">
            <a:normAutofit/>
          </a:bodyPr>
          <a:lstStyle/>
          <a:p>
            <a:pPr marL="12700"/>
            <a:r>
              <a:rPr lang="en-US" sz="3100" spc="-10" dirty="0"/>
              <a:t>Clinical</a:t>
            </a:r>
            <a:r>
              <a:rPr lang="en-US" sz="3100" spc="-30" dirty="0"/>
              <a:t> </a:t>
            </a:r>
            <a:r>
              <a:rPr lang="en-US" sz="3100" spc="-20" dirty="0"/>
              <a:t>Evaluation</a:t>
            </a:r>
            <a:r>
              <a:rPr lang="en-US" sz="3100" spc="-15" dirty="0"/>
              <a:t> </a:t>
            </a:r>
            <a:r>
              <a:rPr lang="en-US" sz="3100" spc="-5" dirty="0"/>
              <a:t>of</a:t>
            </a:r>
            <a:r>
              <a:rPr lang="en-US" sz="3100" spc="-20" dirty="0"/>
              <a:t> Patients</a:t>
            </a:r>
            <a:r>
              <a:rPr lang="en-US" sz="3100" spc="-25" dirty="0"/>
              <a:t> </a:t>
            </a:r>
            <a:r>
              <a:rPr lang="en-US" sz="3100" spc="-5" dirty="0"/>
              <a:t>with</a:t>
            </a:r>
            <a:r>
              <a:rPr lang="en-US" sz="3100" spc="-15" dirty="0"/>
              <a:t> </a:t>
            </a:r>
            <a:r>
              <a:rPr lang="en-US" sz="3100" spc="-5" dirty="0"/>
              <a:t>CKD</a:t>
            </a:r>
            <a:endParaRPr lang="en-US" sz="3100" dirty="0"/>
          </a:p>
        </p:txBody>
      </p:sp>
      <p:graphicFrame>
        <p:nvGraphicFramePr>
          <p:cNvPr id="5" name="object 2">
            <a:extLst>
              <a:ext uri="{FF2B5EF4-FFF2-40B4-BE49-F238E27FC236}">
                <a16:creationId xmlns:a16="http://schemas.microsoft.com/office/drawing/2014/main" id="{71B69B21-92A9-4F27-B5B7-DF111E271DCB}"/>
              </a:ext>
            </a:extLst>
          </p:cNvPr>
          <p:cNvGraphicFramePr/>
          <p:nvPr/>
        </p:nvGraphicFramePr>
        <p:xfrm>
          <a:off x="3757612" y="685800"/>
          <a:ext cx="4869656" cy="5105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652846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lumMod val="110000"/>
              </a:schemeClr>
            </a:gs>
            <a:gs pos="100000">
              <a:schemeClr val="bg2">
                <a:shade val="64000"/>
                <a:lumMod val="98000"/>
              </a:schemeClr>
            </a:gs>
          </a:gsLst>
          <a:lin ang="5400000" scaled="0"/>
        </a:gra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103AE710-7D3C-454B-82CF-49B0093E98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039CC2B4-028D-4241-812D-86DEFC665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1"/>
            <a:ext cx="3302781"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Title 4"/>
          <p:cNvSpPr>
            <a:spLocks noGrp="1"/>
          </p:cNvSpPr>
          <p:nvPr>
            <p:ph type="title"/>
          </p:nvPr>
        </p:nvSpPr>
        <p:spPr>
          <a:xfrm>
            <a:off x="401265" y="685800"/>
            <a:ext cx="1979972" cy="5105400"/>
          </a:xfrm>
        </p:spPr>
        <p:txBody>
          <a:bodyPr>
            <a:normAutofit/>
          </a:bodyPr>
          <a:lstStyle/>
          <a:p>
            <a:r>
              <a:rPr lang="en-US" sz="3100">
                <a:solidFill>
                  <a:srgbClr val="FFFFFF"/>
                </a:solidFill>
              </a:rPr>
              <a:t>Learning Objectives</a:t>
            </a:r>
          </a:p>
        </p:txBody>
      </p:sp>
      <p:grpSp>
        <p:nvGrpSpPr>
          <p:cNvPr id="31" name="Group 30">
            <a:extLst>
              <a:ext uri="{FF2B5EF4-FFF2-40B4-BE49-F238E27FC236}">
                <a16:creationId xmlns:a16="http://schemas.microsoft.com/office/drawing/2014/main" id="{CA13242B-E02E-4DE0-859A-2A46B775FBD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486469" y="0"/>
            <a:ext cx="1827609" cy="6858001"/>
            <a:chOff x="1320800" y="0"/>
            <a:chExt cx="2436813" cy="6858001"/>
          </a:xfrm>
        </p:grpSpPr>
        <p:sp>
          <p:nvSpPr>
            <p:cNvPr id="32" name="Freeform 6">
              <a:extLst>
                <a:ext uri="{FF2B5EF4-FFF2-40B4-BE49-F238E27FC236}">
                  <a16:creationId xmlns:a16="http://schemas.microsoft.com/office/drawing/2014/main" id="{5ACFC104-86F4-4D49-B858-F1CA033539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33" name="Freeform 7">
              <a:extLst>
                <a:ext uri="{FF2B5EF4-FFF2-40B4-BE49-F238E27FC236}">
                  <a16:creationId xmlns:a16="http://schemas.microsoft.com/office/drawing/2014/main" id="{80627160-C0E1-4BB7-AA86-D39CB7E794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34" name="Freeform 8">
              <a:extLst>
                <a:ext uri="{FF2B5EF4-FFF2-40B4-BE49-F238E27FC236}">
                  <a16:creationId xmlns:a16="http://schemas.microsoft.com/office/drawing/2014/main" id="{F9C4CF4B-A323-44D9-9FEE-90EFE1D0650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35" name="Freeform 9">
              <a:extLst>
                <a:ext uri="{FF2B5EF4-FFF2-40B4-BE49-F238E27FC236}">
                  <a16:creationId xmlns:a16="http://schemas.microsoft.com/office/drawing/2014/main" id="{13E2B3A4-22DB-49DD-A716-388DEC5F87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36" name="Freeform 10">
              <a:extLst>
                <a:ext uri="{FF2B5EF4-FFF2-40B4-BE49-F238E27FC236}">
                  <a16:creationId xmlns:a16="http://schemas.microsoft.com/office/drawing/2014/main" id="{337CB09C-5543-4330-8C3D-354519D8D4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37" name="Freeform 11">
              <a:extLst>
                <a:ext uri="{FF2B5EF4-FFF2-40B4-BE49-F238E27FC236}">
                  <a16:creationId xmlns:a16="http://schemas.microsoft.com/office/drawing/2014/main" id="{F54B39E1-DFCE-43D0-80F5-D9256E47DF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graphicFrame>
        <p:nvGraphicFramePr>
          <p:cNvPr id="8" name="Content Placeholder 7">
            <a:extLst>
              <a:ext uri="{FF2B5EF4-FFF2-40B4-BE49-F238E27FC236}">
                <a16:creationId xmlns:a16="http://schemas.microsoft.com/office/drawing/2014/main" id="{744C6B39-BEEC-4795-AF07-4C5B72C65271}"/>
              </a:ext>
            </a:extLst>
          </p:cNvPr>
          <p:cNvGraphicFramePr>
            <a:graphicFrameLocks noGrp="1"/>
          </p:cNvGraphicFramePr>
          <p:nvPr>
            <p:ph idx="1"/>
            <p:extLst>
              <p:ext uri="{D42A27DB-BD31-4B8C-83A1-F6EECF244321}">
                <p14:modId xmlns:p14="http://schemas.microsoft.com/office/powerpoint/2010/main" val="566980122"/>
              </p:ext>
            </p:extLst>
          </p:nvPr>
        </p:nvGraphicFramePr>
        <p:xfrm>
          <a:off x="3757612" y="685800"/>
          <a:ext cx="4869656" cy="5105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4663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914400" y="381000"/>
            <a:ext cx="1979972" cy="5105400"/>
          </a:xfrm>
          <a:prstGeom prst="rect">
            <a:avLst/>
          </a:prstGeom>
        </p:spPr>
        <p:txBody>
          <a:bodyPr vert="horz" lIns="91440" tIns="45720" rIns="91440" bIns="45720" rtlCol="0" anchor="ctr">
            <a:normAutofit/>
          </a:bodyPr>
          <a:lstStyle/>
          <a:p>
            <a:pPr marL="12700"/>
            <a:r>
              <a:rPr lang="en-US" sz="2500" spc="-5" dirty="0"/>
              <a:t>Definitions:</a:t>
            </a:r>
            <a:r>
              <a:rPr lang="en-US" sz="2500" spc="-15" dirty="0"/>
              <a:t> </a:t>
            </a:r>
            <a:r>
              <a:rPr lang="en-US" sz="2500" dirty="0"/>
              <a:t>Albuminuria</a:t>
            </a:r>
            <a:r>
              <a:rPr lang="en-US" sz="2500" spc="-20" dirty="0"/>
              <a:t> </a:t>
            </a:r>
            <a:r>
              <a:rPr lang="en-US" sz="2500" dirty="0"/>
              <a:t>and</a:t>
            </a:r>
            <a:r>
              <a:rPr lang="en-US" sz="2500" spc="-20" dirty="0"/>
              <a:t> </a:t>
            </a:r>
            <a:r>
              <a:rPr lang="en-US" sz="2500" spc="-10" dirty="0"/>
              <a:t>Proteinuria</a:t>
            </a:r>
          </a:p>
        </p:txBody>
      </p:sp>
      <p:graphicFrame>
        <p:nvGraphicFramePr>
          <p:cNvPr id="5" name="object 2">
            <a:extLst>
              <a:ext uri="{FF2B5EF4-FFF2-40B4-BE49-F238E27FC236}">
                <a16:creationId xmlns:a16="http://schemas.microsoft.com/office/drawing/2014/main" id="{4ECF4ABE-8D5B-4157-9CAF-6EED71A45BBD}"/>
              </a:ext>
            </a:extLst>
          </p:cNvPr>
          <p:cNvGraphicFramePr/>
          <p:nvPr/>
        </p:nvGraphicFramePr>
        <p:xfrm>
          <a:off x="3757612" y="685800"/>
          <a:ext cx="4869656" cy="5105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750532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143000" y="643468"/>
            <a:ext cx="6858000" cy="3618898"/>
          </a:xfrm>
          <a:prstGeom prst="rect">
            <a:avLst/>
          </a:prstGeom>
        </p:spPr>
        <p:txBody>
          <a:bodyPr vert="horz" lIns="91440" tIns="45720" rIns="91440" bIns="45720" rtlCol="0" anchor="b">
            <a:normAutofit/>
          </a:bodyPr>
          <a:lstStyle/>
          <a:p>
            <a:pPr marL="12700"/>
            <a:r>
              <a:rPr lang="en-US" sz="6300" spc="-10"/>
              <a:t>Slowing</a:t>
            </a:r>
            <a:r>
              <a:rPr lang="en-US" sz="6300" spc="-20"/>
              <a:t> </a:t>
            </a:r>
            <a:r>
              <a:rPr lang="en-US" sz="6300" spc="-15"/>
              <a:t>Progression</a:t>
            </a:r>
            <a:r>
              <a:rPr lang="en-US" sz="6300" spc="-20"/>
              <a:t> </a:t>
            </a:r>
            <a:r>
              <a:rPr lang="en-US" sz="6300"/>
              <a:t>of</a:t>
            </a:r>
            <a:r>
              <a:rPr lang="en-US" sz="6300" spc="-10"/>
              <a:t> </a:t>
            </a:r>
            <a:r>
              <a:rPr lang="en-US" sz="6300" spc="-5"/>
              <a:t>CKD</a:t>
            </a:r>
            <a:endParaRPr lang="en-US" sz="6300"/>
          </a:p>
        </p:txBody>
      </p:sp>
    </p:spTree>
    <p:extLst>
      <p:ext uri="{BB962C8B-B14F-4D97-AF65-F5344CB8AC3E}">
        <p14:creationId xmlns:p14="http://schemas.microsoft.com/office/powerpoint/2010/main" val="3835034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893889" y="1473148"/>
            <a:ext cx="7126605" cy="4600575"/>
          </a:xfrm>
          <a:custGeom>
            <a:avLst/>
            <a:gdLst/>
            <a:ahLst/>
            <a:cxnLst/>
            <a:rect l="l" t="t" r="r" b="b"/>
            <a:pathLst>
              <a:path w="7126605" h="4600575">
                <a:moveTo>
                  <a:pt x="7126211" y="4541888"/>
                </a:moveTo>
                <a:lnTo>
                  <a:pt x="7028447" y="4484243"/>
                </a:lnTo>
                <a:lnTo>
                  <a:pt x="7024992" y="4483862"/>
                </a:lnTo>
                <a:lnTo>
                  <a:pt x="7021843" y="4484675"/>
                </a:lnTo>
                <a:lnTo>
                  <a:pt x="7018693" y="4485475"/>
                </a:lnTo>
                <a:lnTo>
                  <a:pt x="7015861" y="4487494"/>
                </a:lnTo>
                <a:lnTo>
                  <a:pt x="7010514" y="4496562"/>
                </a:lnTo>
                <a:lnTo>
                  <a:pt x="7012533" y="4504347"/>
                </a:lnTo>
                <a:lnTo>
                  <a:pt x="7054088" y="4528858"/>
                </a:lnTo>
                <a:lnTo>
                  <a:pt x="87083" y="4495939"/>
                </a:lnTo>
                <a:lnTo>
                  <a:pt x="71551" y="72136"/>
                </a:lnTo>
                <a:lnTo>
                  <a:pt x="96012" y="113728"/>
                </a:lnTo>
                <a:lnTo>
                  <a:pt x="103797" y="115747"/>
                </a:lnTo>
                <a:lnTo>
                  <a:pt x="112864" y="110413"/>
                </a:lnTo>
                <a:lnTo>
                  <a:pt x="114884" y="107581"/>
                </a:lnTo>
                <a:lnTo>
                  <a:pt x="115697" y="104432"/>
                </a:lnTo>
                <a:lnTo>
                  <a:pt x="116522" y="101282"/>
                </a:lnTo>
                <a:lnTo>
                  <a:pt x="116141" y="97828"/>
                </a:lnTo>
                <a:lnTo>
                  <a:pt x="58610" y="0"/>
                </a:lnTo>
                <a:lnTo>
                  <a:pt x="0" y="101269"/>
                </a:lnTo>
                <a:lnTo>
                  <a:pt x="2082" y="109042"/>
                </a:lnTo>
                <a:lnTo>
                  <a:pt x="14224" y="116065"/>
                </a:lnTo>
                <a:lnTo>
                  <a:pt x="21996" y="113995"/>
                </a:lnTo>
                <a:lnTo>
                  <a:pt x="46151" y="72224"/>
                </a:lnTo>
                <a:lnTo>
                  <a:pt x="61785" y="4522889"/>
                </a:lnTo>
                <a:lnTo>
                  <a:pt x="87185" y="4522800"/>
                </a:lnTo>
                <a:lnTo>
                  <a:pt x="87172" y="4521327"/>
                </a:lnTo>
                <a:lnTo>
                  <a:pt x="7053974" y="4554258"/>
                </a:lnTo>
                <a:lnTo>
                  <a:pt x="7012178" y="4578375"/>
                </a:lnTo>
                <a:lnTo>
                  <a:pt x="7010095" y="4586135"/>
                </a:lnTo>
                <a:lnTo>
                  <a:pt x="7017105" y="4598289"/>
                </a:lnTo>
                <a:lnTo>
                  <a:pt x="7024878" y="4600372"/>
                </a:lnTo>
                <a:lnTo>
                  <a:pt x="7126211" y="4541888"/>
                </a:lnTo>
                <a:close/>
              </a:path>
            </a:pathLst>
          </a:custGeom>
          <a:solidFill>
            <a:srgbClr val="000000"/>
          </a:solidFill>
        </p:spPr>
        <p:txBody>
          <a:bodyPr wrap="square" lIns="0" tIns="0" rIns="0" bIns="0" rtlCol="0"/>
          <a:lstStyle/>
          <a:p>
            <a:endParaRPr/>
          </a:p>
        </p:txBody>
      </p:sp>
      <p:sp>
        <p:nvSpPr>
          <p:cNvPr id="3" name="object 3"/>
          <p:cNvSpPr txBox="1">
            <a:spLocks noGrp="1"/>
          </p:cNvSpPr>
          <p:nvPr>
            <p:ph type="title"/>
          </p:nvPr>
        </p:nvSpPr>
        <p:spPr>
          <a:xfrm>
            <a:off x="833755" y="111624"/>
            <a:ext cx="8020241" cy="505267"/>
          </a:xfrm>
          <a:prstGeom prst="rect">
            <a:avLst/>
          </a:prstGeom>
        </p:spPr>
        <p:txBody>
          <a:bodyPr vert="horz" wrap="square" lIns="0" tIns="12700" rIns="0" bIns="0" rtlCol="0">
            <a:spAutoFit/>
          </a:bodyPr>
          <a:lstStyle/>
          <a:p>
            <a:pPr marL="12700">
              <a:lnSpc>
                <a:spcPct val="100000"/>
              </a:lnSpc>
              <a:spcBef>
                <a:spcPts val="100"/>
              </a:spcBef>
            </a:pPr>
            <a:r>
              <a:rPr sz="3200" dirty="0"/>
              <a:t>CKD-</a:t>
            </a:r>
            <a:r>
              <a:rPr sz="3200" spc="-5" dirty="0"/>
              <a:t> </a:t>
            </a:r>
            <a:r>
              <a:rPr sz="3200" spc="-15" dirty="0"/>
              <a:t>Progression</a:t>
            </a:r>
            <a:r>
              <a:rPr sz="3200" spc="5" dirty="0"/>
              <a:t> </a:t>
            </a:r>
            <a:r>
              <a:rPr sz="3200" dirty="0"/>
              <a:t>of</a:t>
            </a:r>
            <a:r>
              <a:rPr sz="3200" spc="-5" dirty="0"/>
              <a:t> Kidney</a:t>
            </a:r>
            <a:r>
              <a:rPr sz="3200" dirty="0"/>
              <a:t> </a:t>
            </a:r>
            <a:r>
              <a:rPr sz="3200" spc="-20" dirty="0"/>
              <a:t>Failure</a:t>
            </a:r>
            <a:r>
              <a:rPr sz="3200" spc="-5" dirty="0"/>
              <a:t> Concept</a:t>
            </a:r>
          </a:p>
        </p:txBody>
      </p:sp>
      <p:sp>
        <p:nvSpPr>
          <p:cNvPr id="4" name="object 4"/>
          <p:cNvSpPr txBox="1"/>
          <p:nvPr/>
        </p:nvSpPr>
        <p:spPr>
          <a:xfrm>
            <a:off x="1121410" y="817319"/>
            <a:ext cx="7627620" cy="628377"/>
          </a:xfrm>
          <a:prstGeom prst="rect">
            <a:avLst/>
          </a:prstGeom>
        </p:spPr>
        <p:txBody>
          <a:bodyPr vert="horz" wrap="square" lIns="0" tIns="12700" rIns="0" bIns="0" rtlCol="0">
            <a:spAutoFit/>
          </a:bodyPr>
          <a:lstStyle/>
          <a:p>
            <a:pPr marL="12700">
              <a:lnSpc>
                <a:spcPts val="2375"/>
              </a:lnSpc>
              <a:spcBef>
                <a:spcPts val="100"/>
              </a:spcBef>
            </a:pPr>
            <a:r>
              <a:rPr sz="2000" spc="-15" dirty="0">
                <a:latin typeface="Calibri"/>
                <a:cs typeface="Calibri"/>
              </a:rPr>
              <a:t>Variable</a:t>
            </a:r>
            <a:r>
              <a:rPr sz="2000" dirty="0">
                <a:latin typeface="Calibri"/>
                <a:cs typeface="Calibri"/>
              </a:rPr>
              <a:t> </a:t>
            </a:r>
            <a:r>
              <a:rPr sz="2000" spc="-5" dirty="0">
                <a:latin typeface="Calibri"/>
                <a:cs typeface="Calibri"/>
              </a:rPr>
              <a:t>depending</a:t>
            </a:r>
            <a:r>
              <a:rPr sz="2000" spc="-10" dirty="0">
                <a:latin typeface="Calibri"/>
                <a:cs typeface="Calibri"/>
              </a:rPr>
              <a:t> </a:t>
            </a:r>
            <a:r>
              <a:rPr sz="2000" spc="-5" dirty="0">
                <a:latin typeface="Calibri"/>
                <a:cs typeface="Calibri"/>
              </a:rPr>
              <a:t>on </a:t>
            </a:r>
            <a:r>
              <a:rPr sz="2000" spc="-10" dirty="0">
                <a:latin typeface="Calibri"/>
                <a:cs typeface="Calibri"/>
              </a:rPr>
              <a:t>se</a:t>
            </a:r>
            <a:r>
              <a:rPr lang="en-US" sz="2000" spc="-10" dirty="0">
                <a:latin typeface="Calibri"/>
                <a:cs typeface="Calibri"/>
              </a:rPr>
              <a:t>v</a:t>
            </a:r>
            <a:r>
              <a:rPr sz="2000" spc="-10" dirty="0">
                <a:latin typeface="Calibri"/>
                <a:cs typeface="Calibri"/>
              </a:rPr>
              <a:t>eral</a:t>
            </a:r>
            <a:r>
              <a:rPr sz="2000" dirty="0">
                <a:latin typeface="Calibri"/>
                <a:cs typeface="Calibri"/>
              </a:rPr>
              <a:t> </a:t>
            </a:r>
            <a:r>
              <a:rPr sz="2000" spc="-15" dirty="0">
                <a:latin typeface="Calibri"/>
                <a:cs typeface="Calibri"/>
              </a:rPr>
              <a:t>factors</a:t>
            </a:r>
            <a:r>
              <a:rPr sz="2000" dirty="0">
                <a:latin typeface="Calibri"/>
                <a:cs typeface="Calibri"/>
              </a:rPr>
              <a:t> </a:t>
            </a:r>
            <a:r>
              <a:rPr sz="2000" spc="-5" dirty="0">
                <a:latin typeface="Calibri"/>
                <a:cs typeface="Calibri"/>
              </a:rPr>
              <a:t>including</a:t>
            </a:r>
            <a:r>
              <a:rPr sz="2000" spc="-10" dirty="0">
                <a:latin typeface="Calibri"/>
                <a:cs typeface="Calibri"/>
              </a:rPr>
              <a:t> </a:t>
            </a:r>
            <a:r>
              <a:rPr sz="2000" dirty="0">
                <a:latin typeface="Calibri"/>
                <a:cs typeface="Calibri"/>
              </a:rPr>
              <a:t>(1) </a:t>
            </a:r>
            <a:r>
              <a:rPr sz="2000" spc="-5" dirty="0">
                <a:latin typeface="Calibri"/>
                <a:cs typeface="Calibri"/>
              </a:rPr>
              <a:t>type</a:t>
            </a:r>
            <a:r>
              <a:rPr sz="2000" dirty="0">
                <a:latin typeface="Calibri"/>
                <a:cs typeface="Calibri"/>
              </a:rPr>
              <a:t> </a:t>
            </a:r>
            <a:r>
              <a:rPr sz="2000" spc="-5" dirty="0">
                <a:latin typeface="Calibri"/>
                <a:cs typeface="Calibri"/>
              </a:rPr>
              <a:t>of</a:t>
            </a:r>
            <a:r>
              <a:rPr sz="2000" dirty="0">
                <a:latin typeface="Calibri"/>
                <a:cs typeface="Calibri"/>
              </a:rPr>
              <a:t> disease </a:t>
            </a:r>
            <a:r>
              <a:rPr sz="2000" spc="-5" dirty="0">
                <a:latin typeface="Calibri"/>
                <a:cs typeface="Calibri"/>
              </a:rPr>
              <a:t>and </a:t>
            </a:r>
            <a:r>
              <a:rPr lang="en-US" sz="2000" spc="-5" dirty="0">
                <a:latin typeface="Calibri"/>
                <a:cs typeface="Calibri"/>
              </a:rPr>
              <a:t>		</a:t>
            </a:r>
            <a:r>
              <a:rPr sz="2000" dirty="0">
                <a:latin typeface="Calibri"/>
                <a:cs typeface="Calibri"/>
              </a:rPr>
              <a:t>(2)</a:t>
            </a:r>
            <a:r>
              <a:rPr lang="en-US" sz="2000" dirty="0">
                <a:latin typeface="Calibri"/>
                <a:cs typeface="Calibri"/>
              </a:rPr>
              <a:t> </a:t>
            </a:r>
            <a:r>
              <a:rPr sz="2050" i="1" u="sng" spc="-20" dirty="0">
                <a:uFill>
                  <a:solidFill>
                    <a:srgbClr val="000000"/>
                  </a:solidFill>
                </a:uFill>
                <a:latin typeface="Calibri"/>
                <a:cs typeface="Calibri"/>
              </a:rPr>
              <a:t>how</a:t>
            </a:r>
            <a:r>
              <a:rPr sz="2050" i="1" u="sng" spc="-35" dirty="0">
                <a:uFill>
                  <a:solidFill>
                    <a:srgbClr val="000000"/>
                  </a:solidFill>
                </a:uFill>
                <a:latin typeface="Calibri"/>
                <a:cs typeface="Calibri"/>
              </a:rPr>
              <a:t> </a:t>
            </a:r>
            <a:r>
              <a:rPr sz="2050" i="1" u="sng" spc="-20" dirty="0">
                <a:uFill>
                  <a:solidFill>
                    <a:srgbClr val="000000"/>
                  </a:solidFill>
                </a:uFill>
                <a:latin typeface="Calibri"/>
                <a:cs typeface="Calibri"/>
              </a:rPr>
              <a:t>well </a:t>
            </a:r>
            <a:r>
              <a:rPr sz="2050" i="1" u="sng" spc="-15" dirty="0">
                <a:uFill>
                  <a:solidFill>
                    <a:srgbClr val="000000"/>
                  </a:solidFill>
                </a:uFill>
                <a:latin typeface="Calibri"/>
                <a:cs typeface="Calibri"/>
              </a:rPr>
              <a:t>it</a:t>
            </a:r>
            <a:r>
              <a:rPr sz="2050" i="1" u="sng" spc="-20" dirty="0">
                <a:uFill>
                  <a:solidFill>
                    <a:srgbClr val="000000"/>
                  </a:solidFill>
                </a:uFill>
                <a:latin typeface="Calibri"/>
                <a:cs typeface="Calibri"/>
              </a:rPr>
              <a:t> </a:t>
            </a:r>
            <a:r>
              <a:rPr sz="2050" i="1" u="sng" spc="-15" dirty="0">
                <a:uFill>
                  <a:solidFill>
                    <a:srgbClr val="000000"/>
                  </a:solidFill>
                </a:uFill>
                <a:latin typeface="Calibri"/>
                <a:cs typeface="Calibri"/>
              </a:rPr>
              <a:t>is</a:t>
            </a:r>
            <a:r>
              <a:rPr sz="2050" i="1" u="sng" spc="-20" dirty="0">
                <a:uFill>
                  <a:solidFill>
                    <a:srgbClr val="000000"/>
                  </a:solidFill>
                </a:uFill>
                <a:latin typeface="Calibri"/>
                <a:cs typeface="Calibri"/>
              </a:rPr>
              <a:t> </a:t>
            </a:r>
            <a:r>
              <a:rPr sz="2050" i="1" u="sng" spc="-25" dirty="0">
                <a:uFill>
                  <a:solidFill>
                    <a:srgbClr val="000000"/>
                  </a:solidFill>
                </a:uFill>
                <a:latin typeface="Calibri"/>
                <a:cs typeface="Calibri"/>
              </a:rPr>
              <a:t>treated</a:t>
            </a:r>
            <a:endParaRPr sz="2050" dirty="0">
              <a:latin typeface="Calibri"/>
              <a:cs typeface="Calibri"/>
            </a:endParaRPr>
          </a:p>
        </p:txBody>
      </p:sp>
      <p:sp>
        <p:nvSpPr>
          <p:cNvPr id="5" name="object 5"/>
          <p:cNvSpPr txBox="1"/>
          <p:nvPr/>
        </p:nvSpPr>
        <p:spPr>
          <a:xfrm>
            <a:off x="526415" y="2118995"/>
            <a:ext cx="206375" cy="657860"/>
          </a:xfrm>
          <a:prstGeom prst="rect">
            <a:avLst/>
          </a:prstGeom>
        </p:spPr>
        <p:txBody>
          <a:bodyPr vert="horz" wrap="square" lIns="0" tIns="12700" rIns="0" bIns="0" rtlCol="0">
            <a:spAutoFit/>
          </a:bodyPr>
          <a:lstStyle/>
          <a:p>
            <a:pPr marL="12700">
              <a:lnSpc>
                <a:spcPct val="100000"/>
              </a:lnSpc>
              <a:spcBef>
                <a:spcPts val="100"/>
              </a:spcBef>
            </a:pPr>
            <a:r>
              <a:rPr sz="1400" dirty="0">
                <a:latin typeface="Calibri"/>
                <a:cs typeface="Calibri"/>
              </a:rPr>
              <a:t>90</a:t>
            </a:r>
          </a:p>
          <a:p>
            <a:pPr>
              <a:lnSpc>
                <a:spcPct val="100000"/>
              </a:lnSpc>
              <a:spcBef>
                <a:spcPts val="30"/>
              </a:spcBef>
            </a:pPr>
            <a:endParaRPr sz="1300" dirty="0">
              <a:latin typeface="Calibri"/>
              <a:cs typeface="Calibri"/>
            </a:endParaRPr>
          </a:p>
          <a:p>
            <a:pPr marL="12700">
              <a:lnSpc>
                <a:spcPct val="100000"/>
              </a:lnSpc>
            </a:pPr>
            <a:r>
              <a:rPr sz="1400" dirty="0">
                <a:latin typeface="Calibri"/>
                <a:cs typeface="Calibri"/>
              </a:rPr>
              <a:t>80</a:t>
            </a:r>
          </a:p>
        </p:txBody>
      </p:sp>
      <p:sp>
        <p:nvSpPr>
          <p:cNvPr id="6" name="object 6"/>
          <p:cNvSpPr txBox="1"/>
          <p:nvPr/>
        </p:nvSpPr>
        <p:spPr>
          <a:xfrm>
            <a:off x="526415" y="2969895"/>
            <a:ext cx="206375" cy="1089660"/>
          </a:xfrm>
          <a:prstGeom prst="rect">
            <a:avLst/>
          </a:prstGeom>
        </p:spPr>
        <p:txBody>
          <a:bodyPr vert="horz" wrap="square" lIns="0" tIns="12700" rIns="0" bIns="0" rtlCol="0">
            <a:spAutoFit/>
          </a:bodyPr>
          <a:lstStyle/>
          <a:p>
            <a:pPr marL="12700">
              <a:lnSpc>
                <a:spcPct val="100000"/>
              </a:lnSpc>
              <a:spcBef>
                <a:spcPts val="100"/>
              </a:spcBef>
            </a:pPr>
            <a:r>
              <a:rPr sz="1400" dirty="0">
                <a:latin typeface="Calibri"/>
                <a:cs typeface="Calibri"/>
              </a:rPr>
              <a:t>70</a:t>
            </a:r>
          </a:p>
          <a:p>
            <a:pPr>
              <a:lnSpc>
                <a:spcPct val="100000"/>
              </a:lnSpc>
              <a:spcBef>
                <a:spcPts val="10"/>
              </a:spcBef>
            </a:pPr>
            <a:endParaRPr sz="1400" dirty="0">
              <a:latin typeface="Calibri"/>
              <a:cs typeface="Calibri"/>
            </a:endParaRPr>
          </a:p>
          <a:p>
            <a:pPr marL="12700">
              <a:lnSpc>
                <a:spcPct val="100000"/>
              </a:lnSpc>
            </a:pPr>
            <a:r>
              <a:rPr sz="1400" dirty="0">
                <a:latin typeface="Calibri"/>
                <a:cs typeface="Calibri"/>
              </a:rPr>
              <a:t>60</a:t>
            </a:r>
          </a:p>
          <a:p>
            <a:pPr>
              <a:lnSpc>
                <a:spcPct val="100000"/>
              </a:lnSpc>
              <a:spcBef>
                <a:spcPts val="30"/>
              </a:spcBef>
            </a:pPr>
            <a:endParaRPr sz="1300" dirty="0">
              <a:latin typeface="Calibri"/>
              <a:cs typeface="Calibri"/>
            </a:endParaRPr>
          </a:p>
          <a:p>
            <a:pPr marL="12700">
              <a:lnSpc>
                <a:spcPct val="100000"/>
              </a:lnSpc>
              <a:spcBef>
                <a:spcPts val="5"/>
              </a:spcBef>
            </a:pPr>
            <a:r>
              <a:rPr sz="1400" dirty="0">
                <a:latin typeface="Calibri"/>
                <a:cs typeface="Calibri"/>
              </a:rPr>
              <a:t>50</a:t>
            </a:r>
          </a:p>
        </p:txBody>
      </p:sp>
      <p:sp>
        <p:nvSpPr>
          <p:cNvPr id="7" name="object 7"/>
          <p:cNvSpPr txBox="1"/>
          <p:nvPr/>
        </p:nvSpPr>
        <p:spPr>
          <a:xfrm>
            <a:off x="526415" y="4252595"/>
            <a:ext cx="206375" cy="657860"/>
          </a:xfrm>
          <a:prstGeom prst="rect">
            <a:avLst/>
          </a:prstGeom>
        </p:spPr>
        <p:txBody>
          <a:bodyPr vert="horz" wrap="square" lIns="0" tIns="12700" rIns="0" bIns="0" rtlCol="0">
            <a:spAutoFit/>
          </a:bodyPr>
          <a:lstStyle/>
          <a:p>
            <a:pPr marL="12700">
              <a:lnSpc>
                <a:spcPct val="100000"/>
              </a:lnSpc>
              <a:spcBef>
                <a:spcPts val="100"/>
              </a:spcBef>
            </a:pPr>
            <a:r>
              <a:rPr sz="1400" dirty="0">
                <a:latin typeface="Calibri"/>
                <a:cs typeface="Calibri"/>
              </a:rPr>
              <a:t>40</a:t>
            </a:r>
            <a:endParaRPr sz="1400">
              <a:latin typeface="Calibri"/>
              <a:cs typeface="Calibri"/>
            </a:endParaRPr>
          </a:p>
          <a:p>
            <a:pPr>
              <a:lnSpc>
                <a:spcPct val="100000"/>
              </a:lnSpc>
              <a:spcBef>
                <a:spcPts val="30"/>
              </a:spcBef>
            </a:pPr>
            <a:endParaRPr sz="1300">
              <a:latin typeface="Calibri"/>
              <a:cs typeface="Calibri"/>
            </a:endParaRPr>
          </a:p>
          <a:p>
            <a:pPr marL="12700">
              <a:lnSpc>
                <a:spcPct val="100000"/>
              </a:lnSpc>
            </a:pPr>
            <a:r>
              <a:rPr sz="1400" dirty="0">
                <a:latin typeface="Calibri"/>
                <a:cs typeface="Calibri"/>
              </a:rPr>
              <a:t>30</a:t>
            </a:r>
            <a:endParaRPr sz="1400">
              <a:latin typeface="Calibri"/>
              <a:cs typeface="Calibri"/>
            </a:endParaRPr>
          </a:p>
        </p:txBody>
      </p:sp>
      <p:sp>
        <p:nvSpPr>
          <p:cNvPr id="8" name="object 8"/>
          <p:cNvSpPr txBox="1"/>
          <p:nvPr/>
        </p:nvSpPr>
        <p:spPr>
          <a:xfrm>
            <a:off x="526415" y="5103495"/>
            <a:ext cx="206375" cy="238760"/>
          </a:xfrm>
          <a:prstGeom prst="rect">
            <a:avLst/>
          </a:prstGeom>
        </p:spPr>
        <p:txBody>
          <a:bodyPr vert="horz" wrap="square" lIns="0" tIns="12700" rIns="0" bIns="0" rtlCol="0">
            <a:spAutoFit/>
          </a:bodyPr>
          <a:lstStyle/>
          <a:p>
            <a:pPr marL="12700">
              <a:lnSpc>
                <a:spcPct val="100000"/>
              </a:lnSpc>
              <a:spcBef>
                <a:spcPts val="100"/>
              </a:spcBef>
            </a:pPr>
            <a:r>
              <a:rPr sz="1400" dirty="0">
                <a:latin typeface="Calibri"/>
                <a:cs typeface="Calibri"/>
              </a:rPr>
              <a:t>20</a:t>
            </a:r>
            <a:endParaRPr sz="1400">
              <a:latin typeface="Calibri"/>
              <a:cs typeface="Calibri"/>
            </a:endParaRPr>
          </a:p>
        </p:txBody>
      </p:sp>
      <p:sp>
        <p:nvSpPr>
          <p:cNvPr id="9" name="object 9"/>
          <p:cNvSpPr txBox="1"/>
          <p:nvPr/>
        </p:nvSpPr>
        <p:spPr>
          <a:xfrm>
            <a:off x="526415" y="5535295"/>
            <a:ext cx="206375" cy="238760"/>
          </a:xfrm>
          <a:prstGeom prst="rect">
            <a:avLst/>
          </a:prstGeom>
        </p:spPr>
        <p:txBody>
          <a:bodyPr vert="horz" wrap="square" lIns="0" tIns="12700" rIns="0" bIns="0" rtlCol="0">
            <a:spAutoFit/>
          </a:bodyPr>
          <a:lstStyle/>
          <a:p>
            <a:pPr marL="12700">
              <a:lnSpc>
                <a:spcPct val="100000"/>
              </a:lnSpc>
              <a:spcBef>
                <a:spcPts val="100"/>
              </a:spcBef>
            </a:pPr>
            <a:r>
              <a:rPr sz="1400" dirty="0">
                <a:latin typeface="Calibri"/>
                <a:cs typeface="Calibri"/>
              </a:rPr>
              <a:t>10</a:t>
            </a:r>
            <a:endParaRPr sz="1400">
              <a:latin typeface="Calibri"/>
              <a:cs typeface="Calibri"/>
            </a:endParaRPr>
          </a:p>
        </p:txBody>
      </p:sp>
      <p:sp>
        <p:nvSpPr>
          <p:cNvPr id="10" name="object 10"/>
          <p:cNvSpPr txBox="1"/>
          <p:nvPr/>
        </p:nvSpPr>
        <p:spPr>
          <a:xfrm>
            <a:off x="7927340" y="6111557"/>
            <a:ext cx="509270" cy="299720"/>
          </a:xfrm>
          <a:prstGeom prst="rect">
            <a:avLst/>
          </a:prstGeom>
        </p:spPr>
        <p:txBody>
          <a:bodyPr vert="horz" wrap="square" lIns="0" tIns="12700" rIns="0" bIns="0" rtlCol="0">
            <a:spAutoFit/>
          </a:bodyPr>
          <a:lstStyle/>
          <a:p>
            <a:pPr marL="12700">
              <a:lnSpc>
                <a:spcPct val="100000"/>
              </a:lnSpc>
              <a:spcBef>
                <a:spcPts val="100"/>
              </a:spcBef>
            </a:pPr>
            <a:r>
              <a:rPr sz="1800" spc="-135" dirty="0">
                <a:latin typeface="Calibri"/>
                <a:cs typeface="Calibri"/>
              </a:rPr>
              <a:t>Y</a:t>
            </a:r>
            <a:r>
              <a:rPr sz="1800" dirty="0">
                <a:latin typeface="Calibri"/>
                <a:cs typeface="Calibri"/>
              </a:rPr>
              <a:t>ea</a:t>
            </a:r>
            <a:r>
              <a:rPr sz="1800" spc="-35" dirty="0">
                <a:latin typeface="Calibri"/>
                <a:cs typeface="Calibri"/>
              </a:rPr>
              <a:t>r</a:t>
            </a:r>
            <a:r>
              <a:rPr sz="1800" dirty="0">
                <a:latin typeface="Calibri"/>
                <a:cs typeface="Calibri"/>
              </a:rPr>
              <a:t>s</a:t>
            </a:r>
            <a:endParaRPr sz="1800">
              <a:latin typeface="Calibri"/>
              <a:cs typeface="Calibri"/>
            </a:endParaRPr>
          </a:p>
        </p:txBody>
      </p:sp>
      <p:grpSp>
        <p:nvGrpSpPr>
          <p:cNvPr id="11" name="object 11"/>
          <p:cNvGrpSpPr/>
          <p:nvPr/>
        </p:nvGrpSpPr>
        <p:grpSpPr>
          <a:xfrm>
            <a:off x="952500" y="3492500"/>
            <a:ext cx="6967855" cy="2024380"/>
            <a:chOff x="952500" y="3492500"/>
            <a:chExt cx="6967855" cy="2024380"/>
          </a:xfrm>
        </p:grpSpPr>
        <p:sp>
          <p:nvSpPr>
            <p:cNvPr id="12" name="object 12"/>
            <p:cNvSpPr/>
            <p:nvPr/>
          </p:nvSpPr>
          <p:spPr>
            <a:xfrm>
              <a:off x="990600" y="3530600"/>
              <a:ext cx="6891655" cy="17780"/>
            </a:xfrm>
            <a:custGeom>
              <a:avLst/>
              <a:gdLst/>
              <a:ahLst/>
              <a:cxnLst/>
              <a:rect l="l" t="t" r="r" b="b"/>
              <a:pathLst>
                <a:path w="6891655" h="17779">
                  <a:moveTo>
                    <a:pt x="0" y="0"/>
                  </a:moveTo>
                  <a:lnTo>
                    <a:pt x="6891337" y="17463"/>
                  </a:lnTo>
                </a:path>
              </a:pathLst>
            </a:custGeom>
            <a:ln w="76200">
              <a:solidFill>
                <a:srgbClr val="FF0000"/>
              </a:solidFill>
            </a:ln>
          </p:spPr>
          <p:txBody>
            <a:bodyPr wrap="square" lIns="0" tIns="0" rIns="0" bIns="0" rtlCol="0"/>
            <a:lstStyle/>
            <a:p>
              <a:endParaRPr/>
            </a:p>
          </p:txBody>
        </p:sp>
        <p:sp>
          <p:nvSpPr>
            <p:cNvPr id="13" name="object 13"/>
            <p:cNvSpPr/>
            <p:nvPr/>
          </p:nvSpPr>
          <p:spPr>
            <a:xfrm>
              <a:off x="990600" y="4838700"/>
              <a:ext cx="6891655" cy="15875"/>
            </a:xfrm>
            <a:custGeom>
              <a:avLst/>
              <a:gdLst/>
              <a:ahLst/>
              <a:cxnLst/>
              <a:rect l="l" t="t" r="r" b="b"/>
              <a:pathLst>
                <a:path w="6891655" h="15875">
                  <a:moveTo>
                    <a:pt x="0" y="0"/>
                  </a:moveTo>
                  <a:lnTo>
                    <a:pt x="6891337" y="15875"/>
                  </a:lnTo>
                </a:path>
              </a:pathLst>
            </a:custGeom>
            <a:ln w="76200">
              <a:solidFill>
                <a:srgbClr val="FF0000"/>
              </a:solidFill>
            </a:ln>
          </p:spPr>
          <p:txBody>
            <a:bodyPr wrap="square" lIns="0" tIns="0" rIns="0" bIns="0" rtlCol="0"/>
            <a:lstStyle/>
            <a:p>
              <a:endParaRPr/>
            </a:p>
          </p:txBody>
        </p:sp>
        <p:sp>
          <p:nvSpPr>
            <p:cNvPr id="14" name="object 14"/>
            <p:cNvSpPr/>
            <p:nvPr/>
          </p:nvSpPr>
          <p:spPr>
            <a:xfrm>
              <a:off x="990600" y="5461000"/>
              <a:ext cx="6891655" cy="17780"/>
            </a:xfrm>
            <a:custGeom>
              <a:avLst/>
              <a:gdLst/>
              <a:ahLst/>
              <a:cxnLst/>
              <a:rect l="l" t="t" r="r" b="b"/>
              <a:pathLst>
                <a:path w="6891655" h="17779">
                  <a:moveTo>
                    <a:pt x="0" y="0"/>
                  </a:moveTo>
                  <a:lnTo>
                    <a:pt x="6891337" y="17462"/>
                  </a:lnTo>
                </a:path>
              </a:pathLst>
            </a:custGeom>
            <a:ln w="76200">
              <a:solidFill>
                <a:srgbClr val="FF0000"/>
              </a:solidFill>
            </a:ln>
          </p:spPr>
          <p:txBody>
            <a:bodyPr wrap="square" lIns="0" tIns="0" rIns="0" bIns="0" rtlCol="0"/>
            <a:lstStyle/>
            <a:p>
              <a:endParaRPr/>
            </a:p>
          </p:txBody>
        </p:sp>
      </p:grpSp>
      <p:sp>
        <p:nvSpPr>
          <p:cNvPr id="15" name="object 15"/>
          <p:cNvSpPr txBox="1"/>
          <p:nvPr/>
        </p:nvSpPr>
        <p:spPr>
          <a:xfrm>
            <a:off x="6787515" y="2718984"/>
            <a:ext cx="702310" cy="292735"/>
          </a:xfrm>
          <a:prstGeom prst="rect">
            <a:avLst/>
          </a:prstGeom>
        </p:spPr>
        <p:txBody>
          <a:bodyPr vert="horz" wrap="square" lIns="0" tIns="12700" rIns="0" bIns="0" rtlCol="0">
            <a:spAutoFit/>
          </a:bodyPr>
          <a:lstStyle/>
          <a:p>
            <a:pPr marL="12700">
              <a:lnSpc>
                <a:spcPct val="100000"/>
              </a:lnSpc>
              <a:spcBef>
                <a:spcPts val="100"/>
              </a:spcBef>
            </a:pPr>
            <a:r>
              <a:rPr sz="1750" b="1" spc="-5" dirty="0">
                <a:solidFill>
                  <a:srgbClr val="002060"/>
                </a:solidFill>
                <a:latin typeface="Calibri"/>
                <a:cs typeface="Calibri"/>
              </a:rPr>
              <a:t>Stage</a:t>
            </a:r>
            <a:r>
              <a:rPr sz="1750" b="1" spc="-60" dirty="0">
                <a:solidFill>
                  <a:srgbClr val="002060"/>
                </a:solidFill>
                <a:latin typeface="Calibri"/>
                <a:cs typeface="Calibri"/>
              </a:rPr>
              <a:t> </a:t>
            </a:r>
            <a:r>
              <a:rPr sz="1750" b="1" spc="25" dirty="0">
                <a:solidFill>
                  <a:srgbClr val="002060"/>
                </a:solidFill>
                <a:latin typeface="Calibri"/>
                <a:cs typeface="Calibri"/>
              </a:rPr>
              <a:t>2</a:t>
            </a:r>
            <a:endParaRPr sz="1750">
              <a:latin typeface="Calibri"/>
              <a:cs typeface="Calibri"/>
            </a:endParaRPr>
          </a:p>
        </p:txBody>
      </p:sp>
      <p:sp>
        <p:nvSpPr>
          <p:cNvPr id="16" name="object 16"/>
          <p:cNvSpPr txBox="1"/>
          <p:nvPr/>
        </p:nvSpPr>
        <p:spPr>
          <a:xfrm>
            <a:off x="6787515" y="4046134"/>
            <a:ext cx="702310" cy="292735"/>
          </a:xfrm>
          <a:prstGeom prst="rect">
            <a:avLst/>
          </a:prstGeom>
        </p:spPr>
        <p:txBody>
          <a:bodyPr vert="horz" wrap="square" lIns="0" tIns="12700" rIns="0" bIns="0" rtlCol="0">
            <a:spAutoFit/>
          </a:bodyPr>
          <a:lstStyle/>
          <a:p>
            <a:pPr marL="12700">
              <a:lnSpc>
                <a:spcPct val="100000"/>
              </a:lnSpc>
              <a:spcBef>
                <a:spcPts val="100"/>
              </a:spcBef>
            </a:pPr>
            <a:r>
              <a:rPr sz="1750" b="1" spc="-5" dirty="0">
                <a:solidFill>
                  <a:srgbClr val="002060"/>
                </a:solidFill>
                <a:latin typeface="Calibri"/>
                <a:cs typeface="Calibri"/>
              </a:rPr>
              <a:t>Stage</a:t>
            </a:r>
            <a:r>
              <a:rPr sz="1750" b="1" spc="-60" dirty="0">
                <a:solidFill>
                  <a:srgbClr val="002060"/>
                </a:solidFill>
                <a:latin typeface="Calibri"/>
                <a:cs typeface="Calibri"/>
              </a:rPr>
              <a:t> </a:t>
            </a:r>
            <a:r>
              <a:rPr sz="1750" b="1" spc="25" dirty="0">
                <a:solidFill>
                  <a:srgbClr val="002060"/>
                </a:solidFill>
                <a:latin typeface="Calibri"/>
                <a:cs typeface="Calibri"/>
              </a:rPr>
              <a:t>3</a:t>
            </a:r>
            <a:endParaRPr sz="1750">
              <a:latin typeface="Calibri"/>
              <a:cs typeface="Calibri"/>
            </a:endParaRPr>
          </a:p>
        </p:txBody>
      </p:sp>
      <p:sp>
        <p:nvSpPr>
          <p:cNvPr id="17" name="object 17"/>
          <p:cNvSpPr txBox="1"/>
          <p:nvPr/>
        </p:nvSpPr>
        <p:spPr>
          <a:xfrm>
            <a:off x="6787515" y="4977996"/>
            <a:ext cx="702310" cy="292735"/>
          </a:xfrm>
          <a:prstGeom prst="rect">
            <a:avLst/>
          </a:prstGeom>
        </p:spPr>
        <p:txBody>
          <a:bodyPr vert="horz" wrap="square" lIns="0" tIns="12700" rIns="0" bIns="0" rtlCol="0">
            <a:spAutoFit/>
          </a:bodyPr>
          <a:lstStyle/>
          <a:p>
            <a:pPr marL="12700">
              <a:lnSpc>
                <a:spcPct val="100000"/>
              </a:lnSpc>
              <a:spcBef>
                <a:spcPts val="100"/>
              </a:spcBef>
            </a:pPr>
            <a:r>
              <a:rPr sz="1750" b="1" spc="-5" dirty="0">
                <a:solidFill>
                  <a:srgbClr val="002060"/>
                </a:solidFill>
                <a:latin typeface="Calibri"/>
                <a:cs typeface="Calibri"/>
              </a:rPr>
              <a:t>Stage</a:t>
            </a:r>
            <a:r>
              <a:rPr sz="1750" b="1" spc="-60" dirty="0">
                <a:solidFill>
                  <a:srgbClr val="002060"/>
                </a:solidFill>
                <a:latin typeface="Calibri"/>
                <a:cs typeface="Calibri"/>
              </a:rPr>
              <a:t> </a:t>
            </a:r>
            <a:r>
              <a:rPr sz="1750" b="1" spc="25" dirty="0">
                <a:solidFill>
                  <a:srgbClr val="002060"/>
                </a:solidFill>
                <a:latin typeface="Calibri"/>
                <a:cs typeface="Calibri"/>
              </a:rPr>
              <a:t>4</a:t>
            </a:r>
            <a:endParaRPr sz="1750">
              <a:latin typeface="Calibri"/>
              <a:cs typeface="Calibri"/>
            </a:endParaRPr>
          </a:p>
        </p:txBody>
      </p:sp>
      <p:sp>
        <p:nvSpPr>
          <p:cNvPr id="18" name="object 18"/>
          <p:cNvSpPr txBox="1"/>
          <p:nvPr/>
        </p:nvSpPr>
        <p:spPr>
          <a:xfrm>
            <a:off x="6787515" y="5549497"/>
            <a:ext cx="1581150" cy="292735"/>
          </a:xfrm>
          <a:prstGeom prst="rect">
            <a:avLst/>
          </a:prstGeom>
        </p:spPr>
        <p:txBody>
          <a:bodyPr vert="horz" wrap="square" lIns="0" tIns="12700" rIns="0" bIns="0" rtlCol="0">
            <a:spAutoFit/>
          </a:bodyPr>
          <a:lstStyle/>
          <a:p>
            <a:pPr marL="12700">
              <a:lnSpc>
                <a:spcPct val="100000"/>
              </a:lnSpc>
              <a:spcBef>
                <a:spcPts val="100"/>
              </a:spcBef>
            </a:pPr>
            <a:r>
              <a:rPr sz="1750" b="1" spc="-5" dirty="0">
                <a:solidFill>
                  <a:srgbClr val="002060"/>
                </a:solidFill>
                <a:latin typeface="Calibri"/>
                <a:cs typeface="Calibri"/>
              </a:rPr>
              <a:t>Stage</a:t>
            </a:r>
            <a:r>
              <a:rPr sz="1750" b="1" spc="-20" dirty="0">
                <a:solidFill>
                  <a:srgbClr val="002060"/>
                </a:solidFill>
                <a:latin typeface="Calibri"/>
                <a:cs typeface="Calibri"/>
              </a:rPr>
              <a:t> </a:t>
            </a:r>
            <a:r>
              <a:rPr sz="1750" b="1" spc="25" dirty="0">
                <a:solidFill>
                  <a:srgbClr val="002060"/>
                </a:solidFill>
                <a:latin typeface="Calibri"/>
                <a:cs typeface="Calibri"/>
              </a:rPr>
              <a:t>5</a:t>
            </a:r>
            <a:r>
              <a:rPr sz="1750" b="1" spc="-20" dirty="0">
                <a:solidFill>
                  <a:srgbClr val="002060"/>
                </a:solidFill>
                <a:latin typeface="Calibri"/>
                <a:cs typeface="Calibri"/>
              </a:rPr>
              <a:t> </a:t>
            </a:r>
            <a:r>
              <a:rPr sz="1750" b="1" spc="-10" dirty="0">
                <a:solidFill>
                  <a:srgbClr val="002060"/>
                </a:solidFill>
                <a:latin typeface="Calibri"/>
                <a:cs typeface="Calibri"/>
              </a:rPr>
              <a:t>(Dialysis)</a:t>
            </a:r>
            <a:endParaRPr sz="1750">
              <a:latin typeface="Calibri"/>
              <a:cs typeface="Calibri"/>
            </a:endParaRPr>
          </a:p>
        </p:txBody>
      </p:sp>
      <p:sp>
        <p:nvSpPr>
          <p:cNvPr id="19" name="object 19"/>
          <p:cNvSpPr txBox="1"/>
          <p:nvPr/>
        </p:nvSpPr>
        <p:spPr>
          <a:xfrm>
            <a:off x="434340" y="1216206"/>
            <a:ext cx="399415" cy="709930"/>
          </a:xfrm>
          <a:prstGeom prst="rect">
            <a:avLst/>
          </a:prstGeom>
        </p:spPr>
        <p:txBody>
          <a:bodyPr vert="horz" wrap="square" lIns="0" tIns="123189" rIns="0" bIns="0" rtlCol="0">
            <a:spAutoFit/>
          </a:bodyPr>
          <a:lstStyle/>
          <a:p>
            <a:pPr marL="12700">
              <a:lnSpc>
                <a:spcPct val="100000"/>
              </a:lnSpc>
              <a:spcBef>
                <a:spcPts val="969"/>
              </a:spcBef>
            </a:pPr>
            <a:r>
              <a:rPr sz="1800" dirty="0">
                <a:latin typeface="Calibri"/>
                <a:cs typeface="Calibri"/>
              </a:rPr>
              <a:t>G</a:t>
            </a:r>
            <a:r>
              <a:rPr sz="1800" spc="-5" dirty="0">
                <a:latin typeface="Calibri"/>
                <a:cs typeface="Calibri"/>
              </a:rPr>
              <a:t>F</a:t>
            </a:r>
            <a:r>
              <a:rPr sz="1800" dirty="0">
                <a:latin typeface="Calibri"/>
                <a:cs typeface="Calibri"/>
              </a:rPr>
              <a:t>R</a:t>
            </a:r>
          </a:p>
          <a:p>
            <a:pPr marL="104775">
              <a:lnSpc>
                <a:spcPct val="100000"/>
              </a:lnSpc>
              <a:spcBef>
                <a:spcPts val="675"/>
              </a:spcBef>
            </a:pPr>
            <a:r>
              <a:rPr sz="1400" dirty="0">
                <a:latin typeface="Calibri"/>
                <a:cs typeface="Calibri"/>
              </a:rPr>
              <a:t>100</a:t>
            </a:r>
          </a:p>
        </p:txBody>
      </p:sp>
      <p:grpSp>
        <p:nvGrpSpPr>
          <p:cNvPr id="20" name="object 20"/>
          <p:cNvGrpSpPr/>
          <p:nvPr/>
        </p:nvGrpSpPr>
        <p:grpSpPr>
          <a:xfrm>
            <a:off x="952500" y="1753026"/>
            <a:ext cx="6967855" cy="4008120"/>
            <a:chOff x="952500" y="1753026"/>
            <a:chExt cx="6967855" cy="4008120"/>
          </a:xfrm>
        </p:grpSpPr>
        <p:sp>
          <p:nvSpPr>
            <p:cNvPr id="21" name="object 21"/>
            <p:cNvSpPr/>
            <p:nvPr/>
          </p:nvSpPr>
          <p:spPr>
            <a:xfrm>
              <a:off x="990600" y="2247900"/>
              <a:ext cx="6891655" cy="17780"/>
            </a:xfrm>
            <a:custGeom>
              <a:avLst/>
              <a:gdLst/>
              <a:ahLst/>
              <a:cxnLst/>
              <a:rect l="l" t="t" r="r" b="b"/>
              <a:pathLst>
                <a:path w="6891655" h="17780">
                  <a:moveTo>
                    <a:pt x="0" y="0"/>
                  </a:moveTo>
                  <a:lnTo>
                    <a:pt x="6891338" y="17462"/>
                  </a:lnTo>
                </a:path>
              </a:pathLst>
            </a:custGeom>
            <a:ln w="76200">
              <a:solidFill>
                <a:srgbClr val="FF0000"/>
              </a:solidFill>
            </a:ln>
          </p:spPr>
          <p:txBody>
            <a:bodyPr wrap="square" lIns="0" tIns="0" rIns="0" bIns="0" rtlCol="0"/>
            <a:lstStyle/>
            <a:p>
              <a:endParaRPr/>
            </a:p>
          </p:txBody>
        </p:sp>
        <p:pic>
          <p:nvPicPr>
            <p:cNvPr id="22" name="object 22"/>
            <p:cNvPicPr/>
            <p:nvPr/>
          </p:nvPicPr>
          <p:blipFill>
            <a:blip r:embed="rId2" cstate="print"/>
            <a:stretch>
              <a:fillRect/>
            </a:stretch>
          </p:blipFill>
          <p:spPr>
            <a:xfrm>
              <a:off x="1080320" y="1753026"/>
              <a:ext cx="5649172" cy="4008064"/>
            </a:xfrm>
            <a:prstGeom prst="rect">
              <a:avLst/>
            </a:prstGeom>
          </p:spPr>
        </p:pic>
      </p:grpSp>
      <p:sp>
        <p:nvSpPr>
          <p:cNvPr id="23" name="object 23"/>
          <p:cNvSpPr txBox="1"/>
          <p:nvPr/>
        </p:nvSpPr>
        <p:spPr>
          <a:xfrm>
            <a:off x="1136014" y="6127432"/>
            <a:ext cx="141605" cy="299720"/>
          </a:xfrm>
          <a:prstGeom prst="rect">
            <a:avLst/>
          </a:prstGeom>
        </p:spPr>
        <p:txBody>
          <a:bodyPr vert="horz" wrap="square" lIns="0" tIns="12700" rIns="0" bIns="0" rtlCol="0">
            <a:spAutoFit/>
          </a:bodyPr>
          <a:lstStyle/>
          <a:p>
            <a:pPr marL="12700">
              <a:lnSpc>
                <a:spcPct val="100000"/>
              </a:lnSpc>
              <a:spcBef>
                <a:spcPts val="100"/>
              </a:spcBef>
            </a:pPr>
            <a:r>
              <a:rPr sz="1800" dirty="0">
                <a:latin typeface="Calibri"/>
                <a:cs typeface="Calibri"/>
              </a:rPr>
              <a:t>0</a:t>
            </a:r>
            <a:endParaRPr sz="1800">
              <a:latin typeface="Calibri"/>
              <a:cs typeface="Calibri"/>
            </a:endParaRPr>
          </a:p>
        </p:txBody>
      </p:sp>
      <p:sp>
        <p:nvSpPr>
          <p:cNvPr id="24" name="object 24"/>
          <p:cNvSpPr txBox="1"/>
          <p:nvPr/>
        </p:nvSpPr>
        <p:spPr>
          <a:xfrm>
            <a:off x="2050414" y="6127432"/>
            <a:ext cx="141605" cy="299720"/>
          </a:xfrm>
          <a:prstGeom prst="rect">
            <a:avLst/>
          </a:prstGeom>
        </p:spPr>
        <p:txBody>
          <a:bodyPr vert="horz" wrap="square" lIns="0" tIns="12700" rIns="0" bIns="0" rtlCol="0">
            <a:spAutoFit/>
          </a:bodyPr>
          <a:lstStyle/>
          <a:p>
            <a:pPr marL="12700">
              <a:lnSpc>
                <a:spcPct val="100000"/>
              </a:lnSpc>
              <a:spcBef>
                <a:spcPts val="100"/>
              </a:spcBef>
            </a:pPr>
            <a:r>
              <a:rPr sz="1800" dirty="0">
                <a:latin typeface="Calibri"/>
                <a:cs typeface="Calibri"/>
              </a:rPr>
              <a:t>1</a:t>
            </a:r>
            <a:endParaRPr sz="1800">
              <a:latin typeface="Calibri"/>
              <a:cs typeface="Calibri"/>
            </a:endParaRPr>
          </a:p>
        </p:txBody>
      </p:sp>
      <p:sp>
        <p:nvSpPr>
          <p:cNvPr id="25" name="object 25"/>
          <p:cNvSpPr txBox="1"/>
          <p:nvPr/>
        </p:nvSpPr>
        <p:spPr>
          <a:xfrm>
            <a:off x="2964814" y="6127432"/>
            <a:ext cx="141605" cy="299720"/>
          </a:xfrm>
          <a:prstGeom prst="rect">
            <a:avLst/>
          </a:prstGeom>
        </p:spPr>
        <p:txBody>
          <a:bodyPr vert="horz" wrap="square" lIns="0" tIns="12700" rIns="0" bIns="0" rtlCol="0">
            <a:spAutoFit/>
          </a:bodyPr>
          <a:lstStyle/>
          <a:p>
            <a:pPr marL="12700">
              <a:lnSpc>
                <a:spcPct val="100000"/>
              </a:lnSpc>
              <a:spcBef>
                <a:spcPts val="100"/>
              </a:spcBef>
            </a:pPr>
            <a:r>
              <a:rPr sz="1800" dirty="0">
                <a:latin typeface="Calibri"/>
                <a:cs typeface="Calibri"/>
              </a:rPr>
              <a:t>2</a:t>
            </a:r>
            <a:endParaRPr sz="1800">
              <a:latin typeface="Calibri"/>
              <a:cs typeface="Calibri"/>
            </a:endParaRPr>
          </a:p>
        </p:txBody>
      </p:sp>
      <p:sp>
        <p:nvSpPr>
          <p:cNvPr id="26" name="object 26"/>
          <p:cNvSpPr txBox="1"/>
          <p:nvPr/>
        </p:nvSpPr>
        <p:spPr>
          <a:xfrm>
            <a:off x="3879215" y="6127432"/>
            <a:ext cx="141605" cy="299720"/>
          </a:xfrm>
          <a:prstGeom prst="rect">
            <a:avLst/>
          </a:prstGeom>
        </p:spPr>
        <p:txBody>
          <a:bodyPr vert="horz" wrap="square" lIns="0" tIns="12700" rIns="0" bIns="0" rtlCol="0">
            <a:spAutoFit/>
          </a:bodyPr>
          <a:lstStyle/>
          <a:p>
            <a:pPr marL="12700">
              <a:lnSpc>
                <a:spcPct val="100000"/>
              </a:lnSpc>
              <a:spcBef>
                <a:spcPts val="100"/>
              </a:spcBef>
            </a:pPr>
            <a:r>
              <a:rPr sz="1800" dirty="0">
                <a:latin typeface="Calibri"/>
                <a:cs typeface="Calibri"/>
              </a:rPr>
              <a:t>3</a:t>
            </a:r>
            <a:endParaRPr sz="1800">
              <a:latin typeface="Calibri"/>
              <a:cs typeface="Calibri"/>
            </a:endParaRPr>
          </a:p>
        </p:txBody>
      </p:sp>
      <p:sp>
        <p:nvSpPr>
          <p:cNvPr id="27" name="object 27"/>
          <p:cNvSpPr txBox="1"/>
          <p:nvPr/>
        </p:nvSpPr>
        <p:spPr>
          <a:xfrm>
            <a:off x="4793615" y="6127432"/>
            <a:ext cx="141605" cy="299720"/>
          </a:xfrm>
          <a:prstGeom prst="rect">
            <a:avLst/>
          </a:prstGeom>
        </p:spPr>
        <p:txBody>
          <a:bodyPr vert="horz" wrap="square" lIns="0" tIns="12700" rIns="0" bIns="0" rtlCol="0">
            <a:spAutoFit/>
          </a:bodyPr>
          <a:lstStyle/>
          <a:p>
            <a:pPr marL="12700">
              <a:lnSpc>
                <a:spcPct val="100000"/>
              </a:lnSpc>
              <a:spcBef>
                <a:spcPts val="100"/>
              </a:spcBef>
            </a:pPr>
            <a:r>
              <a:rPr sz="1800" dirty="0">
                <a:latin typeface="Calibri"/>
                <a:cs typeface="Calibri"/>
              </a:rPr>
              <a:t>4</a:t>
            </a:r>
            <a:endParaRPr sz="1800">
              <a:latin typeface="Calibri"/>
              <a:cs typeface="Calibri"/>
            </a:endParaRPr>
          </a:p>
        </p:txBody>
      </p:sp>
      <p:sp>
        <p:nvSpPr>
          <p:cNvPr id="28" name="object 28"/>
          <p:cNvSpPr txBox="1"/>
          <p:nvPr/>
        </p:nvSpPr>
        <p:spPr>
          <a:xfrm>
            <a:off x="5708015" y="6127432"/>
            <a:ext cx="141605" cy="299720"/>
          </a:xfrm>
          <a:prstGeom prst="rect">
            <a:avLst/>
          </a:prstGeom>
        </p:spPr>
        <p:txBody>
          <a:bodyPr vert="horz" wrap="square" lIns="0" tIns="12700" rIns="0" bIns="0" rtlCol="0">
            <a:spAutoFit/>
          </a:bodyPr>
          <a:lstStyle/>
          <a:p>
            <a:pPr marL="12700">
              <a:lnSpc>
                <a:spcPct val="100000"/>
              </a:lnSpc>
              <a:spcBef>
                <a:spcPts val="100"/>
              </a:spcBef>
            </a:pPr>
            <a:r>
              <a:rPr sz="1800" dirty="0">
                <a:latin typeface="Calibri"/>
                <a:cs typeface="Calibri"/>
              </a:rPr>
              <a:t>5</a:t>
            </a:r>
            <a:endParaRPr sz="1800">
              <a:latin typeface="Calibri"/>
              <a:cs typeface="Calibri"/>
            </a:endParaRPr>
          </a:p>
        </p:txBody>
      </p:sp>
      <p:sp>
        <p:nvSpPr>
          <p:cNvPr id="29" name="object 29"/>
          <p:cNvSpPr txBox="1"/>
          <p:nvPr/>
        </p:nvSpPr>
        <p:spPr>
          <a:xfrm>
            <a:off x="6622415" y="6127432"/>
            <a:ext cx="141605" cy="299720"/>
          </a:xfrm>
          <a:prstGeom prst="rect">
            <a:avLst/>
          </a:prstGeom>
        </p:spPr>
        <p:txBody>
          <a:bodyPr vert="horz" wrap="square" lIns="0" tIns="12700" rIns="0" bIns="0" rtlCol="0">
            <a:spAutoFit/>
          </a:bodyPr>
          <a:lstStyle/>
          <a:p>
            <a:pPr marL="12700">
              <a:lnSpc>
                <a:spcPct val="100000"/>
              </a:lnSpc>
              <a:spcBef>
                <a:spcPts val="100"/>
              </a:spcBef>
            </a:pPr>
            <a:r>
              <a:rPr sz="1800" dirty="0">
                <a:latin typeface="Calibri"/>
                <a:cs typeface="Calibri"/>
              </a:rPr>
              <a:t>6</a:t>
            </a:r>
            <a:endParaRPr sz="1800">
              <a:latin typeface="Calibri"/>
              <a:cs typeface="Calibri"/>
            </a:endParaRPr>
          </a:p>
        </p:txBody>
      </p:sp>
      <p:sp>
        <p:nvSpPr>
          <p:cNvPr id="30" name="object 30"/>
          <p:cNvSpPr txBox="1"/>
          <p:nvPr/>
        </p:nvSpPr>
        <p:spPr>
          <a:xfrm>
            <a:off x="7536815" y="6127432"/>
            <a:ext cx="141605" cy="299720"/>
          </a:xfrm>
          <a:prstGeom prst="rect">
            <a:avLst/>
          </a:prstGeom>
        </p:spPr>
        <p:txBody>
          <a:bodyPr vert="horz" wrap="square" lIns="0" tIns="12700" rIns="0" bIns="0" rtlCol="0">
            <a:spAutoFit/>
          </a:bodyPr>
          <a:lstStyle/>
          <a:p>
            <a:pPr marL="12700">
              <a:lnSpc>
                <a:spcPct val="100000"/>
              </a:lnSpc>
              <a:spcBef>
                <a:spcPts val="100"/>
              </a:spcBef>
            </a:pPr>
            <a:r>
              <a:rPr sz="1800" dirty="0">
                <a:latin typeface="Calibri"/>
                <a:cs typeface="Calibri"/>
              </a:rPr>
              <a:t>7</a:t>
            </a:r>
            <a:endParaRPr sz="1800">
              <a:latin typeface="Calibri"/>
              <a:cs typeface="Calibri"/>
            </a:endParaRPr>
          </a:p>
        </p:txBody>
      </p:sp>
    </p:spTree>
    <p:extLst>
      <p:ext uri="{BB962C8B-B14F-4D97-AF65-F5344CB8AC3E}">
        <p14:creationId xmlns:p14="http://schemas.microsoft.com/office/powerpoint/2010/main" val="1981602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96900" y="419100"/>
            <a:ext cx="6741795" cy="574040"/>
          </a:xfrm>
          <a:prstGeom prst="rect">
            <a:avLst/>
          </a:prstGeom>
        </p:spPr>
        <p:txBody>
          <a:bodyPr vert="horz" wrap="square" lIns="0" tIns="12700" rIns="0" bIns="0" rtlCol="0">
            <a:spAutoFit/>
          </a:bodyPr>
          <a:lstStyle/>
          <a:p>
            <a:pPr marL="12700">
              <a:lnSpc>
                <a:spcPct val="100000"/>
              </a:lnSpc>
              <a:spcBef>
                <a:spcPts val="100"/>
              </a:spcBef>
            </a:pPr>
            <a:r>
              <a:rPr sz="3600" dirty="0"/>
              <a:t>Blood</a:t>
            </a:r>
            <a:r>
              <a:rPr sz="3600" spc="-10" dirty="0"/>
              <a:t> </a:t>
            </a:r>
            <a:r>
              <a:rPr sz="3600" spc="-20" dirty="0"/>
              <a:t>Pressure</a:t>
            </a:r>
            <a:r>
              <a:rPr sz="3600" spc="-10" dirty="0"/>
              <a:t> </a:t>
            </a:r>
            <a:r>
              <a:rPr sz="3600" spc="-5" dirty="0"/>
              <a:t>and</a:t>
            </a:r>
            <a:r>
              <a:rPr sz="3600" spc="-10" dirty="0"/>
              <a:t> </a:t>
            </a:r>
            <a:r>
              <a:rPr sz="3600" dirty="0"/>
              <a:t>CKD</a:t>
            </a:r>
            <a:r>
              <a:rPr sz="3600" spc="-5" dirty="0"/>
              <a:t> </a:t>
            </a:r>
            <a:r>
              <a:rPr sz="3600" spc="-15" dirty="0"/>
              <a:t>Progression</a:t>
            </a:r>
            <a:endParaRPr sz="3600"/>
          </a:p>
        </p:txBody>
      </p:sp>
      <p:sp>
        <p:nvSpPr>
          <p:cNvPr id="3" name="object 3"/>
          <p:cNvSpPr txBox="1"/>
          <p:nvPr/>
        </p:nvSpPr>
        <p:spPr>
          <a:xfrm>
            <a:off x="894080" y="1831340"/>
            <a:ext cx="7355840" cy="3195320"/>
          </a:xfrm>
          <a:prstGeom prst="rect">
            <a:avLst/>
          </a:prstGeom>
        </p:spPr>
        <p:txBody>
          <a:bodyPr vert="horz" wrap="square" lIns="0" tIns="33020" rIns="0" bIns="0" rtlCol="0">
            <a:spAutoFit/>
          </a:bodyPr>
          <a:lstStyle/>
          <a:p>
            <a:pPr marL="355600" marR="5080" indent="-342900">
              <a:lnSpc>
                <a:spcPts val="3800"/>
              </a:lnSpc>
              <a:spcBef>
                <a:spcPts val="260"/>
              </a:spcBef>
              <a:buClr>
                <a:srgbClr val="F16025"/>
              </a:buClr>
              <a:buSzPct val="125000"/>
              <a:buChar char="•"/>
              <a:tabLst>
                <a:tab pos="355600" algn="l"/>
              </a:tabLst>
            </a:pPr>
            <a:r>
              <a:rPr sz="3200" spc="-15" dirty="0">
                <a:latin typeface="Calibri"/>
                <a:cs typeface="Calibri"/>
              </a:rPr>
              <a:t>Control</a:t>
            </a:r>
            <a:r>
              <a:rPr sz="3200" dirty="0">
                <a:latin typeface="Calibri"/>
                <a:cs typeface="Calibri"/>
              </a:rPr>
              <a:t> </a:t>
            </a:r>
            <a:r>
              <a:rPr sz="3200" spc="-5" dirty="0">
                <a:latin typeface="Calibri"/>
                <a:cs typeface="Calibri"/>
              </a:rPr>
              <a:t>of BP </a:t>
            </a:r>
            <a:r>
              <a:rPr sz="3200" spc="-15" dirty="0">
                <a:latin typeface="Calibri"/>
                <a:cs typeface="Calibri"/>
              </a:rPr>
              <a:t>more</a:t>
            </a:r>
            <a:r>
              <a:rPr sz="3200" spc="-5" dirty="0">
                <a:latin typeface="Calibri"/>
                <a:cs typeface="Calibri"/>
              </a:rPr>
              <a:t> </a:t>
            </a:r>
            <a:r>
              <a:rPr sz="3200" spc="-10" dirty="0">
                <a:latin typeface="Calibri"/>
                <a:cs typeface="Calibri"/>
              </a:rPr>
              <a:t>important</a:t>
            </a:r>
            <a:r>
              <a:rPr sz="3200" dirty="0">
                <a:latin typeface="Calibri"/>
                <a:cs typeface="Calibri"/>
              </a:rPr>
              <a:t> than </a:t>
            </a:r>
            <a:r>
              <a:rPr sz="3200" spc="-20" dirty="0">
                <a:latin typeface="Calibri"/>
                <a:cs typeface="Calibri"/>
              </a:rPr>
              <a:t>exactly </a:t>
            </a:r>
            <a:r>
              <a:rPr sz="3200" spc="-705" dirty="0">
                <a:latin typeface="Calibri"/>
                <a:cs typeface="Calibri"/>
              </a:rPr>
              <a:t> </a:t>
            </a:r>
            <a:r>
              <a:rPr sz="3200" spc="-5" dirty="0">
                <a:latin typeface="Calibri"/>
                <a:cs typeface="Calibri"/>
              </a:rPr>
              <a:t>which</a:t>
            </a:r>
            <a:r>
              <a:rPr sz="3200" spc="5" dirty="0">
                <a:latin typeface="Calibri"/>
                <a:cs typeface="Calibri"/>
              </a:rPr>
              <a:t> </a:t>
            </a:r>
            <a:r>
              <a:rPr sz="3200" spc="-10" dirty="0">
                <a:latin typeface="Calibri"/>
                <a:cs typeface="Calibri"/>
              </a:rPr>
              <a:t>agents</a:t>
            </a:r>
            <a:r>
              <a:rPr sz="3200" dirty="0">
                <a:latin typeface="Calibri"/>
                <a:cs typeface="Calibri"/>
              </a:rPr>
              <a:t> </a:t>
            </a:r>
            <a:r>
              <a:rPr sz="3200" spc="-15" dirty="0">
                <a:latin typeface="Calibri"/>
                <a:cs typeface="Calibri"/>
              </a:rPr>
              <a:t>are</a:t>
            </a:r>
            <a:r>
              <a:rPr sz="3200" spc="-5" dirty="0">
                <a:latin typeface="Calibri"/>
                <a:cs typeface="Calibri"/>
              </a:rPr>
              <a:t> used.</a:t>
            </a:r>
            <a:endParaRPr sz="3200" dirty="0">
              <a:latin typeface="Calibri"/>
              <a:cs typeface="Calibri"/>
            </a:endParaRPr>
          </a:p>
          <a:p>
            <a:pPr marL="755650" lvl="1" indent="-285750">
              <a:lnSpc>
                <a:spcPct val="100000"/>
              </a:lnSpc>
              <a:spcBef>
                <a:spcPts val="640"/>
              </a:spcBef>
              <a:buClr>
                <a:srgbClr val="F16025"/>
              </a:buClr>
              <a:buSzPct val="75000"/>
              <a:buFont typeface="Courier New"/>
              <a:buChar char="o"/>
              <a:tabLst>
                <a:tab pos="755650" algn="l"/>
              </a:tabLst>
            </a:pPr>
            <a:r>
              <a:rPr sz="2800" spc="-10" dirty="0">
                <a:latin typeface="Calibri"/>
                <a:cs typeface="Calibri"/>
              </a:rPr>
              <a:t>Avoidance</a:t>
            </a:r>
            <a:r>
              <a:rPr sz="2800" spc="-20" dirty="0">
                <a:latin typeface="Calibri"/>
                <a:cs typeface="Calibri"/>
              </a:rPr>
              <a:t> </a:t>
            </a:r>
            <a:r>
              <a:rPr sz="2800" spc="-5" dirty="0">
                <a:latin typeface="Calibri"/>
                <a:cs typeface="Calibri"/>
              </a:rPr>
              <a:t>of</a:t>
            </a:r>
            <a:r>
              <a:rPr sz="2800" spc="-15" dirty="0">
                <a:latin typeface="Calibri"/>
                <a:cs typeface="Calibri"/>
              </a:rPr>
              <a:t> side-effects</a:t>
            </a:r>
            <a:r>
              <a:rPr sz="2800" spc="-5" dirty="0">
                <a:latin typeface="Calibri"/>
                <a:cs typeface="Calibri"/>
              </a:rPr>
              <a:t> is </a:t>
            </a:r>
            <a:r>
              <a:rPr sz="2800" spc="-10" dirty="0">
                <a:latin typeface="Calibri"/>
                <a:cs typeface="Calibri"/>
              </a:rPr>
              <a:t>important.</a:t>
            </a:r>
            <a:endParaRPr sz="2800" dirty="0">
              <a:latin typeface="Calibri"/>
              <a:cs typeface="Calibri"/>
            </a:endParaRPr>
          </a:p>
          <a:p>
            <a:pPr marL="355600" indent="-342900">
              <a:lnSpc>
                <a:spcPct val="100000"/>
              </a:lnSpc>
              <a:spcBef>
                <a:spcPts val="740"/>
              </a:spcBef>
              <a:buClr>
                <a:srgbClr val="F16025"/>
              </a:buClr>
              <a:buSzPct val="125000"/>
              <a:buChar char="•"/>
              <a:tabLst>
                <a:tab pos="355600" algn="l"/>
              </a:tabLst>
            </a:pPr>
            <a:r>
              <a:rPr sz="3200" dirty="0">
                <a:latin typeface="Calibri"/>
                <a:cs typeface="Calibri"/>
              </a:rPr>
              <a:t>With</a:t>
            </a:r>
            <a:r>
              <a:rPr sz="3200" spc="5" dirty="0">
                <a:latin typeface="Calibri"/>
                <a:cs typeface="Calibri"/>
              </a:rPr>
              <a:t> </a:t>
            </a:r>
            <a:r>
              <a:rPr sz="3200" spc="-10" dirty="0">
                <a:latin typeface="Calibri"/>
                <a:cs typeface="Calibri"/>
              </a:rPr>
              <a:t>proteinuria:</a:t>
            </a:r>
            <a:r>
              <a:rPr sz="3200" dirty="0">
                <a:latin typeface="Calibri"/>
                <a:cs typeface="Calibri"/>
              </a:rPr>
              <a:t> </a:t>
            </a:r>
            <a:r>
              <a:rPr sz="3200" u="heavy" spc="-10" dirty="0">
                <a:uFill>
                  <a:solidFill>
                    <a:srgbClr val="000000"/>
                  </a:solidFill>
                </a:uFill>
                <a:latin typeface="Calibri"/>
                <a:cs typeface="Calibri"/>
              </a:rPr>
              <a:t>diuretic</a:t>
            </a:r>
            <a:r>
              <a:rPr sz="3200" dirty="0">
                <a:latin typeface="Calibri"/>
                <a:cs typeface="Calibri"/>
              </a:rPr>
              <a:t> + </a:t>
            </a:r>
            <a:r>
              <a:rPr sz="3200" spc="-10" dirty="0">
                <a:latin typeface="Calibri"/>
                <a:cs typeface="Calibri"/>
              </a:rPr>
              <a:t>ACEi</a:t>
            </a:r>
            <a:r>
              <a:rPr sz="3200" dirty="0">
                <a:latin typeface="Calibri"/>
                <a:cs typeface="Calibri"/>
              </a:rPr>
              <a:t> </a:t>
            </a:r>
            <a:r>
              <a:rPr sz="3200" u="heavy" spc="-5" dirty="0">
                <a:uFill>
                  <a:solidFill>
                    <a:srgbClr val="000000"/>
                  </a:solidFill>
                </a:uFill>
                <a:latin typeface="Calibri"/>
                <a:cs typeface="Calibri"/>
              </a:rPr>
              <a:t>or</a:t>
            </a:r>
            <a:r>
              <a:rPr sz="3200" spc="-5" dirty="0">
                <a:latin typeface="Calibri"/>
                <a:cs typeface="Calibri"/>
              </a:rPr>
              <a:t> ARB.</a:t>
            </a:r>
            <a:endParaRPr sz="3200" dirty="0">
              <a:latin typeface="Calibri"/>
              <a:cs typeface="Calibri"/>
            </a:endParaRPr>
          </a:p>
          <a:p>
            <a:pPr marL="355600" indent="-342900">
              <a:lnSpc>
                <a:spcPct val="100000"/>
              </a:lnSpc>
              <a:spcBef>
                <a:spcPts val="760"/>
              </a:spcBef>
              <a:buClr>
                <a:srgbClr val="F16025"/>
              </a:buClr>
              <a:buSzPct val="125000"/>
              <a:buChar char="•"/>
              <a:tabLst>
                <a:tab pos="355600" algn="l"/>
              </a:tabLst>
            </a:pPr>
            <a:r>
              <a:rPr sz="3200" spc="-5" dirty="0">
                <a:latin typeface="Calibri"/>
                <a:cs typeface="Calibri"/>
              </a:rPr>
              <a:t>No </a:t>
            </a:r>
            <a:r>
              <a:rPr sz="3200" spc="-10" dirty="0">
                <a:latin typeface="Calibri"/>
                <a:cs typeface="Calibri"/>
              </a:rPr>
              <a:t>proteinuria:</a:t>
            </a:r>
            <a:r>
              <a:rPr sz="3200" spc="5" dirty="0">
                <a:latin typeface="Calibri"/>
                <a:cs typeface="Calibri"/>
              </a:rPr>
              <a:t> </a:t>
            </a:r>
            <a:r>
              <a:rPr sz="3200" dirty="0">
                <a:latin typeface="Calibri"/>
                <a:cs typeface="Calibri"/>
              </a:rPr>
              <a:t>no clear</a:t>
            </a:r>
            <a:r>
              <a:rPr sz="3200" spc="-5" dirty="0">
                <a:latin typeface="Calibri"/>
                <a:cs typeface="Calibri"/>
              </a:rPr>
              <a:t> </a:t>
            </a:r>
            <a:r>
              <a:rPr sz="3200" dirty="0">
                <a:latin typeface="Calibri"/>
                <a:cs typeface="Calibri"/>
              </a:rPr>
              <a:t>drug</a:t>
            </a:r>
            <a:r>
              <a:rPr sz="3200" spc="5" dirty="0">
                <a:latin typeface="Calibri"/>
                <a:cs typeface="Calibri"/>
              </a:rPr>
              <a:t> </a:t>
            </a:r>
            <a:r>
              <a:rPr sz="3200" spc="-25" dirty="0">
                <a:latin typeface="Calibri"/>
                <a:cs typeface="Calibri"/>
              </a:rPr>
              <a:t>preference</a:t>
            </a:r>
            <a:endParaRPr sz="3200" dirty="0">
              <a:latin typeface="Calibri"/>
              <a:cs typeface="Calibri"/>
            </a:endParaRPr>
          </a:p>
          <a:p>
            <a:pPr marL="755650" lvl="1" indent="-285750">
              <a:lnSpc>
                <a:spcPct val="100000"/>
              </a:lnSpc>
              <a:spcBef>
                <a:spcPts val="660"/>
              </a:spcBef>
              <a:buClr>
                <a:srgbClr val="F16025"/>
              </a:buClr>
              <a:buSzPct val="75000"/>
              <a:buFont typeface="Courier New"/>
              <a:buChar char="o"/>
              <a:tabLst>
                <a:tab pos="755650" algn="l"/>
              </a:tabLst>
            </a:pPr>
            <a:r>
              <a:rPr sz="2800" spc="-10" dirty="0">
                <a:latin typeface="Calibri"/>
                <a:cs typeface="Calibri"/>
              </a:rPr>
              <a:t>ACEi</a:t>
            </a:r>
            <a:r>
              <a:rPr sz="2800" spc="-15" dirty="0">
                <a:latin typeface="Calibri"/>
                <a:cs typeface="Calibri"/>
              </a:rPr>
              <a:t> </a:t>
            </a:r>
            <a:r>
              <a:rPr sz="2800" u="sng" spc="-5" dirty="0">
                <a:uFill>
                  <a:solidFill>
                    <a:srgbClr val="000000"/>
                  </a:solidFill>
                </a:uFill>
                <a:latin typeface="Calibri"/>
                <a:cs typeface="Calibri"/>
              </a:rPr>
              <a:t>or</a:t>
            </a:r>
            <a:r>
              <a:rPr sz="2800" spc="-10" dirty="0">
                <a:latin typeface="Calibri"/>
                <a:cs typeface="Calibri"/>
              </a:rPr>
              <a:t> </a:t>
            </a:r>
            <a:r>
              <a:rPr sz="2800" dirty="0">
                <a:latin typeface="Calibri"/>
                <a:cs typeface="Calibri"/>
              </a:rPr>
              <a:t>ARB</a:t>
            </a:r>
            <a:r>
              <a:rPr sz="2800" spc="-5" dirty="0">
                <a:latin typeface="Calibri"/>
                <a:cs typeface="Calibri"/>
              </a:rPr>
              <a:t> ok</a:t>
            </a:r>
            <a:r>
              <a:rPr sz="2800" dirty="0">
                <a:latin typeface="Calibri"/>
                <a:cs typeface="Calibri"/>
              </a:rPr>
              <a:t> </a:t>
            </a:r>
            <a:r>
              <a:rPr sz="2800" spc="-15" dirty="0">
                <a:latin typeface="Calibri"/>
                <a:cs typeface="Calibri"/>
              </a:rPr>
              <a:t>to</a:t>
            </a:r>
            <a:r>
              <a:rPr sz="2800" spc="-10" dirty="0">
                <a:latin typeface="Calibri"/>
                <a:cs typeface="Calibri"/>
              </a:rPr>
              <a:t> </a:t>
            </a:r>
            <a:r>
              <a:rPr sz="2800" spc="-5" dirty="0">
                <a:latin typeface="Calibri"/>
                <a:cs typeface="Calibri"/>
              </a:rPr>
              <a:t>use.</a:t>
            </a:r>
            <a:endParaRPr sz="2800" dirty="0">
              <a:latin typeface="Calibri"/>
              <a:cs typeface="Calibri"/>
            </a:endParaRPr>
          </a:p>
        </p:txBody>
      </p:sp>
      <p:sp>
        <p:nvSpPr>
          <p:cNvPr id="4" name="object 4"/>
          <p:cNvSpPr txBox="1"/>
          <p:nvPr/>
        </p:nvSpPr>
        <p:spPr>
          <a:xfrm>
            <a:off x="3583940" y="6357619"/>
            <a:ext cx="5380990" cy="386080"/>
          </a:xfrm>
          <a:prstGeom prst="rect">
            <a:avLst/>
          </a:prstGeom>
        </p:spPr>
        <p:txBody>
          <a:bodyPr vert="horz" wrap="square" lIns="0" tIns="22860" rIns="0" bIns="0" rtlCol="0">
            <a:spAutoFit/>
          </a:bodyPr>
          <a:lstStyle/>
          <a:p>
            <a:pPr marL="12700" marR="5080">
              <a:lnSpc>
                <a:spcPts val="1400"/>
              </a:lnSpc>
              <a:spcBef>
                <a:spcPts val="180"/>
              </a:spcBef>
            </a:pPr>
            <a:r>
              <a:rPr sz="1200" spc="-5" dirty="0">
                <a:latin typeface="Arial"/>
                <a:cs typeface="Arial"/>
              </a:rPr>
              <a:t>Fujisaki</a:t>
            </a:r>
            <a:r>
              <a:rPr sz="1200" spc="5" dirty="0">
                <a:latin typeface="Arial"/>
                <a:cs typeface="Arial"/>
              </a:rPr>
              <a:t> </a:t>
            </a:r>
            <a:r>
              <a:rPr sz="1200" spc="-5" dirty="0">
                <a:latin typeface="Arial"/>
                <a:cs typeface="Arial"/>
              </a:rPr>
              <a:t>K,</a:t>
            </a:r>
            <a:r>
              <a:rPr sz="1200" spc="10" dirty="0">
                <a:latin typeface="Arial"/>
                <a:cs typeface="Arial"/>
              </a:rPr>
              <a:t> </a:t>
            </a:r>
            <a:r>
              <a:rPr sz="1200" spc="-5" dirty="0">
                <a:latin typeface="Arial"/>
                <a:cs typeface="Arial"/>
              </a:rPr>
              <a:t>et</a:t>
            </a:r>
            <a:r>
              <a:rPr sz="1200" spc="10" dirty="0">
                <a:latin typeface="Arial"/>
                <a:cs typeface="Arial"/>
              </a:rPr>
              <a:t> </a:t>
            </a:r>
            <a:r>
              <a:rPr sz="1200" spc="-5" dirty="0">
                <a:latin typeface="Arial"/>
                <a:cs typeface="Arial"/>
              </a:rPr>
              <a:t>al.</a:t>
            </a:r>
            <a:r>
              <a:rPr sz="1200" spc="10" dirty="0">
                <a:latin typeface="Arial"/>
                <a:cs typeface="Arial"/>
              </a:rPr>
              <a:t> </a:t>
            </a:r>
            <a:r>
              <a:rPr sz="1200" spc="-5" dirty="0">
                <a:latin typeface="Arial"/>
                <a:cs typeface="Arial"/>
              </a:rPr>
              <a:t>Impact</a:t>
            </a:r>
            <a:r>
              <a:rPr sz="1200" spc="15" dirty="0">
                <a:latin typeface="Arial"/>
                <a:cs typeface="Arial"/>
              </a:rPr>
              <a:t> </a:t>
            </a:r>
            <a:r>
              <a:rPr sz="1200" spc="-5" dirty="0">
                <a:latin typeface="Arial"/>
                <a:cs typeface="Arial"/>
              </a:rPr>
              <a:t>of</a:t>
            </a:r>
            <a:r>
              <a:rPr sz="1200" spc="10" dirty="0">
                <a:latin typeface="Arial"/>
                <a:cs typeface="Arial"/>
              </a:rPr>
              <a:t> </a:t>
            </a:r>
            <a:r>
              <a:rPr sz="1200" spc="-5" dirty="0">
                <a:latin typeface="Arial"/>
                <a:cs typeface="Arial"/>
              </a:rPr>
              <a:t>combined</a:t>
            </a:r>
            <a:r>
              <a:rPr sz="1200" dirty="0">
                <a:latin typeface="Arial"/>
                <a:cs typeface="Arial"/>
              </a:rPr>
              <a:t> </a:t>
            </a:r>
            <a:r>
              <a:rPr sz="1200" spc="-5" dirty="0">
                <a:latin typeface="Arial"/>
                <a:cs typeface="Arial"/>
              </a:rPr>
              <a:t>losartan/hydrochlorothiazide</a:t>
            </a:r>
            <a:r>
              <a:rPr sz="1200" dirty="0">
                <a:latin typeface="Arial"/>
                <a:cs typeface="Arial"/>
              </a:rPr>
              <a:t> </a:t>
            </a:r>
            <a:r>
              <a:rPr sz="1200" spc="-5" dirty="0">
                <a:latin typeface="Arial"/>
                <a:cs typeface="Arial"/>
              </a:rPr>
              <a:t>on</a:t>
            </a:r>
            <a:r>
              <a:rPr sz="1200" dirty="0">
                <a:latin typeface="Arial"/>
                <a:cs typeface="Arial"/>
              </a:rPr>
              <a:t> </a:t>
            </a:r>
            <a:r>
              <a:rPr sz="1200" spc="-5" dirty="0">
                <a:latin typeface="Arial"/>
                <a:cs typeface="Arial"/>
              </a:rPr>
              <a:t>proteinuria </a:t>
            </a:r>
            <a:r>
              <a:rPr sz="1200" spc="-315" dirty="0">
                <a:latin typeface="Arial"/>
                <a:cs typeface="Arial"/>
              </a:rPr>
              <a:t> </a:t>
            </a:r>
            <a:r>
              <a:rPr sz="1200" spc="-5" dirty="0">
                <a:latin typeface="Arial"/>
                <a:cs typeface="Arial"/>
              </a:rPr>
              <a:t>in patients</a:t>
            </a:r>
            <a:r>
              <a:rPr sz="1200" dirty="0">
                <a:latin typeface="Arial"/>
                <a:cs typeface="Arial"/>
              </a:rPr>
              <a:t> </a:t>
            </a:r>
            <a:r>
              <a:rPr sz="1200" spc="-5" dirty="0">
                <a:latin typeface="Arial"/>
                <a:cs typeface="Arial"/>
              </a:rPr>
              <a:t>with CKD</a:t>
            </a:r>
            <a:r>
              <a:rPr sz="1200" dirty="0">
                <a:latin typeface="Arial"/>
                <a:cs typeface="Arial"/>
              </a:rPr>
              <a:t> </a:t>
            </a:r>
            <a:r>
              <a:rPr sz="1200" spc="-10" dirty="0">
                <a:latin typeface="Arial"/>
                <a:cs typeface="Arial"/>
              </a:rPr>
              <a:t>and</a:t>
            </a:r>
            <a:r>
              <a:rPr sz="1200" dirty="0">
                <a:latin typeface="Arial"/>
                <a:cs typeface="Arial"/>
              </a:rPr>
              <a:t> </a:t>
            </a:r>
            <a:r>
              <a:rPr sz="1200" spc="-5" dirty="0">
                <a:latin typeface="Arial"/>
                <a:cs typeface="Arial"/>
              </a:rPr>
              <a:t>hypertension.</a:t>
            </a:r>
            <a:r>
              <a:rPr sz="1200" spc="5" dirty="0">
                <a:latin typeface="Arial"/>
                <a:cs typeface="Arial"/>
              </a:rPr>
              <a:t> </a:t>
            </a:r>
            <a:r>
              <a:rPr sz="1200" i="1" spc="-5" dirty="0">
                <a:latin typeface="Arial"/>
                <a:cs typeface="Arial"/>
              </a:rPr>
              <a:t>Hypertens</a:t>
            </a:r>
            <a:r>
              <a:rPr sz="1200" i="1" dirty="0">
                <a:latin typeface="Arial"/>
                <a:cs typeface="Arial"/>
              </a:rPr>
              <a:t> </a:t>
            </a:r>
            <a:r>
              <a:rPr sz="1200" i="1" spc="-5" dirty="0">
                <a:latin typeface="Arial"/>
                <a:cs typeface="Arial"/>
              </a:rPr>
              <a:t>Res</a:t>
            </a:r>
            <a:r>
              <a:rPr sz="1200" spc="-5" dirty="0">
                <a:latin typeface="Arial"/>
                <a:cs typeface="Arial"/>
              </a:rPr>
              <a:t>.</a:t>
            </a:r>
            <a:r>
              <a:rPr sz="1200" spc="5" dirty="0">
                <a:latin typeface="Arial"/>
                <a:cs typeface="Arial"/>
              </a:rPr>
              <a:t> </a:t>
            </a:r>
            <a:r>
              <a:rPr sz="1200" spc="-5" dirty="0">
                <a:latin typeface="Arial"/>
                <a:cs typeface="Arial"/>
              </a:rPr>
              <a:t>2014;37:993-998.</a:t>
            </a:r>
            <a:endParaRPr sz="1200">
              <a:latin typeface="Arial"/>
              <a:cs typeface="Arial"/>
            </a:endParaRPr>
          </a:p>
        </p:txBody>
      </p:sp>
    </p:spTree>
    <p:extLst>
      <p:ext uri="{BB962C8B-B14F-4D97-AF65-F5344CB8AC3E}">
        <p14:creationId xmlns:p14="http://schemas.microsoft.com/office/powerpoint/2010/main" val="11298059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62000" y="457200"/>
            <a:ext cx="1979972" cy="5105400"/>
          </a:xfrm>
          <a:prstGeom prst="rect">
            <a:avLst/>
          </a:prstGeom>
        </p:spPr>
        <p:txBody>
          <a:bodyPr vert="horz" lIns="91440" tIns="45720" rIns="91440" bIns="45720" rtlCol="0">
            <a:normAutofit/>
          </a:bodyPr>
          <a:lstStyle/>
          <a:p>
            <a:pPr marL="12700"/>
            <a:r>
              <a:rPr lang="en-US" sz="2500" spc="-10" dirty="0"/>
              <a:t>Slowing</a:t>
            </a:r>
            <a:r>
              <a:rPr lang="en-US" sz="2500" spc="-25" dirty="0"/>
              <a:t> </a:t>
            </a:r>
            <a:r>
              <a:rPr lang="en-US" sz="2500" spc="-5" dirty="0"/>
              <a:t>CKD</a:t>
            </a:r>
            <a:r>
              <a:rPr lang="en-US" sz="2500" spc="-25" dirty="0"/>
              <a:t> </a:t>
            </a:r>
            <a:r>
              <a:rPr lang="en-US" sz="2500" spc="-15" dirty="0"/>
              <a:t>Progression:</a:t>
            </a:r>
            <a:r>
              <a:rPr lang="en-US" sz="2500" spc="-20" dirty="0"/>
              <a:t> </a:t>
            </a:r>
            <a:r>
              <a:rPr lang="en-US" sz="2500" spc="-20" dirty="0" err="1"/>
              <a:t>ACEi</a:t>
            </a:r>
            <a:r>
              <a:rPr lang="en-US" sz="2500" spc="-20" dirty="0"/>
              <a:t>/ARB</a:t>
            </a:r>
            <a:endParaRPr lang="en-US" sz="2500" dirty="0"/>
          </a:p>
        </p:txBody>
      </p:sp>
      <p:graphicFrame>
        <p:nvGraphicFramePr>
          <p:cNvPr id="24" name="object 3">
            <a:extLst>
              <a:ext uri="{FF2B5EF4-FFF2-40B4-BE49-F238E27FC236}">
                <a16:creationId xmlns:a16="http://schemas.microsoft.com/office/drawing/2014/main" id="{DA4A889E-C0B3-4C94-9BA5-DC9778940985}"/>
              </a:ext>
            </a:extLst>
          </p:cNvPr>
          <p:cNvGraphicFramePr/>
          <p:nvPr/>
        </p:nvGraphicFramePr>
        <p:xfrm>
          <a:off x="3757612" y="685800"/>
          <a:ext cx="4869656" cy="5105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63679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529522" y="533400"/>
            <a:ext cx="4170045" cy="513080"/>
          </a:xfrm>
          <a:prstGeom prst="rect">
            <a:avLst/>
          </a:prstGeom>
        </p:spPr>
        <p:txBody>
          <a:bodyPr vert="horz" wrap="square" lIns="0" tIns="12700" rIns="0" bIns="0" rtlCol="0">
            <a:spAutoFit/>
          </a:bodyPr>
          <a:lstStyle/>
          <a:p>
            <a:pPr marL="12700">
              <a:lnSpc>
                <a:spcPct val="100000"/>
              </a:lnSpc>
              <a:spcBef>
                <a:spcPts val="100"/>
              </a:spcBef>
            </a:pPr>
            <a:r>
              <a:rPr dirty="0"/>
              <a:t>Goals</a:t>
            </a:r>
            <a:r>
              <a:rPr spc="-30" dirty="0"/>
              <a:t> </a:t>
            </a:r>
            <a:r>
              <a:rPr spc="-25" dirty="0"/>
              <a:t>for</a:t>
            </a:r>
            <a:r>
              <a:rPr spc="-35" dirty="0"/>
              <a:t> </a:t>
            </a:r>
            <a:r>
              <a:rPr spc="-15" dirty="0"/>
              <a:t>Renoprotection</a:t>
            </a:r>
          </a:p>
        </p:txBody>
      </p:sp>
      <p:sp>
        <p:nvSpPr>
          <p:cNvPr id="3" name="object 3"/>
          <p:cNvSpPr txBox="1"/>
          <p:nvPr/>
        </p:nvSpPr>
        <p:spPr>
          <a:xfrm>
            <a:off x="1182370" y="1631950"/>
            <a:ext cx="6864350" cy="3594100"/>
          </a:xfrm>
          <a:prstGeom prst="rect">
            <a:avLst/>
          </a:prstGeom>
        </p:spPr>
        <p:txBody>
          <a:bodyPr vert="horz" wrap="square" lIns="0" tIns="40640" rIns="0" bIns="0" rtlCol="0">
            <a:spAutoFit/>
          </a:bodyPr>
          <a:lstStyle/>
          <a:p>
            <a:pPr marL="368300" indent="-342900">
              <a:lnSpc>
                <a:spcPct val="100000"/>
              </a:lnSpc>
              <a:spcBef>
                <a:spcPts val="320"/>
              </a:spcBef>
              <a:buClr>
                <a:srgbClr val="F16025"/>
              </a:buClr>
              <a:buSzPct val="125000"/>
              <a:buChar char="•"/>
              <a:tabLst>
                <a:tab pos="367665" algn="l"/>
                <a:tab pos="368300" algn="l"/>
              </a:tabLst>
            </a:pPr>
            <a:r>
              <a:rPr sz="2400" spc="-45" dirty="0">
                <a:latin typeface="Calibri"/>
                <a:cs typeface="Calibri"/>
              </a:rPr>
              <a:t>Target</a:t>
            </a:r>
            <a:r>
              <a:rPr sz="2400" spc="-20" dirty="0">
                <a:latin typeface="Calibri"/>
                <a:cs typeface="Calibri"/>
              </a:rPr>
              <a:t> </a:t>
            </a:r>
            <a:r>
              <a:rPr sz="2400" spc="-5" dirty="0">
                <a:latin typeface="Calibri"/>
                <a:cs typeface="Calibri"/>
              </a:rPr>
              <a:t>blood</a:t>
            </a:r>
            <a:r>
              <a:rPr sz="2400" spc="-10" dirty="0">
                <a:latin typeface="Calibri"/>
                <a:cs typeface="Calibri"/>
              </a:rPr>
              <a:t> pressure </a:t>
            </a:r>
            <a:r>
              <a:rPr sz="2400" dirty="0">
                <a:latin typeface="Calibri"/>
                <a:cs typeface="Calibri"/>
              </a:rPr>
              <a:t>in</a:t>
            </a:r>
            <a:r>
              <a:rPr sz="2400" spc="-10" dirty="0">
                <a:latin typeface="Calibri"/>
                <a:cs typeface="Calibri"/>
              </a:rPr>
              <a:t> </a:t>
            </a:r>
            <a:r>
              <a:rPr sz="2400" spc="-5" dirty="0">
                <a:latin typeface="Calibri"/>
                <a:cs typeface="Calibri"/>
              </a:rPr>
              <a:t>non-dialysis</a:t>
            </a:r>
            <a:r>
              <a:rPr sz="2400" spc="-20" dirty="0">
                <a:latin typeface="Calibri"/>
                <a:cs typeface="Calibri"/>
              </a:rPr>
              <a:t> </a:t>
            </a:r>
            <a:r>
              <a:rPr sz="2400" spc="-15" dirty="0">
                <a:latin typeface="Calibri"/>
                <a:cs typeface="Calibri"/>
              </a:rPr>
              <a:t>CKD.</a:t>
            </a:r>
            <a:r>
              <a:rPr sz="2400" spc="-22" baseline="24305" dirty="0">
                <a:latin typeface="Calibri"/>
                <a:cs typeface="Calibri"/>
              </a:rPr>
              <a:t>1</a:t>
            </a:r>
            <a:endParaRPr sz="2400" baseline="24305">
              <a:latin typeface="Calibri"/>
              <a:cs typeface="Calibri"/>
            </a:endParaRPr>
          </a:p>
          <a:p>
            <a:pPr marL="482600">
              <a:lnSpc>
                <a:spcPct val="100000"/>
              </a:lnSpc>
              <a:spcBef>
                <a:spcPts val="219"/>
              </a:spcBef>
              <a:tabLst>
                <a:tab pos="3843020" algn="l"/>
              </a:tabLst>
            </a:pPr>
            <a:r>
              <a:rPr sz="1800" dirty="0">
                <a:solidFill>
                  <a:srgbClr val="F16025"/>
                </a:solidFill>
                <a:latin typeface="Courier New"/>
                <a:cs typeface="Courier New"/>
              </a:rPr>
              <a:t>o</a:t>
            </a:r>
            <a:r>
              <a:rPr sz="1800" spc="100" dirty="0">
                <a:solidFill>
                  <a:srgbClr val="F16025"/>
                </a:solidFill>
                <a:latin typeface="Courier New"/>
                <a:cs typeface="Courier New"/>
              </a:rPr>
              <a:t> </a:t>
            </a:r>
            <a:r>
              <a:rPr sz="2400" spc="-10" dirty="0">
                <a:latin typeface="Calibri"/>
                <a:cs typeface="Calibri"/>
              </a:rPr>
              <a:t>ACR</a:t>
            </a:r>
            <a:r>
              <a:rPr sz="2400" spc="-5" dirty="0">
                <a:latin typeface="Calibri"/>
                <a:cs typeface="Calibri"/>
              </a:rPr>
              <a:t> &lt;30</a:t>
            </a:r>
            <a:r>
              <a:rPr sz="2400" spc="-10" dirty="0">
                <a:latin typeface="Calibri"/>
                <a:cs typeface="Calibri"/>
              </a:rPr>
              <a:t> </a:t>
            </a:r>
            <a:r>
              <a:rPr sz="2400" dirty="0">
                <a:latin typeface="Calibri"/>
                <a:cs typeface="Calibri"/>
              </a:rPr>
              <a:t>mg/g: </a:t>
            </a:r>
            <a:r>
              <a:rPr sz="2400" spc="-5" dirty="0">
                <a:latin typeface="Calibri"/>
                <a:cs typeface="Calibri"/>
              </a:rPr>
              <a:t>≤140/90	mm</a:t>
            </a:r>
            <a:r>
              <a:rPr sz="2400" spc="-55" dirty="0">
                <a:latin typeface="Calibri"/>
                <a:cs typeface="Calibri"/>
              </a:rPr>
              <a:t> </a:t>
            </a:r>
            <a:r>
              <a:rPr sz="2400" spc="-5" dirty="0">
                <a:latin typeface="Calibri"/>
                <a:cs typeface="Calibri"/>
              </a:rPr>
              <a:t>Hg.</a:t>
            </a:r>
            <a:endParaRPr sz="2400">
              <a:latin typeface="Calibri"/>
              <a:cs typeface="Calibri"/>
            </a:endParaRPr>
          </a:p>
          <a:p>
            <a:pPr marL="482600">
              <a:lnSpc>
                <a:spcPct val="100000"/>
              </a:lnSpc>
              <a:spcBef>
                <a:spcPts val="320"/>
              </a:spcBef>
            </a:pPr>
            <a:r>
              <a:rPr sz="1800" dirty="0">
                <a:solidFill>
                  <a:srgbClr val="F16025"/>
                </a:solidFill>
                <a:latin typeface="Courier New"/>
                <a:cs typeface="Courier New"/>
              </a:rPr>
              <a:t>o</a:t>
            </a:r>
            <a:r>
              <a:rPr sz="1800" spc="65" dirty="0">
                <a:solidFill>
                  <a:srgbClr val="F16025"/>
                </a:solidFill>
                <a:latin typeface="Courier New"/>
                <a:cs typeface="Courier New"/>
              </a:rPr>
              <a:t> </a:t>
            </a:r>
            <a:r>
              <a:rPr sz="2400" spc="-10" dirty="0">
                <a:latin typeface="Calibri"/>
                <a:cs typeface="Calibri"/>
              </a:rPr>
              <a:t>ACR</a:t>
            </a:r>
            <a:r>
              <a:rPr sz="2400" spc="-15" dirty="0">
                <a:latin typeface="Calibri"/>
                <a:cs typeface="Calibri"/>
              </a:rPr>
              <a:t> </a:t>
            </a:r>
            <a:r>
              <a:rPr sz="2400" spc="-5" dirty="0">
                <a:latin typeface="Calibri"/>
                <a:cs typeface="Calibri"/>
              </a:rPr>
              <a:t>30-300</a:t>
            </a:r>
            <a:r>
              <a:rPr sz="2400" spc="-20" dirty="0">
                <a:latin typeface="Calibri"/>
                <a:cs typeface="Calibri"/>
              </a:rPr>
              <a:t> </a:t>
            </a:r>
            <a:r>
              <a:rPr sz="2400" spc="5" dirty="0">
                <a:latin typeface="Calibri"/>
                <a:cs typeface="Calibri"/>
              </a:rPr>
              <a:t>mg/g:</a:t>
            </a:r>
            <a:r>
              <a:rPr sz="2400" spc="-25" dirty="0">
                <a:latin typeface="Calibri"/>
                <a:cs typeface="Calibri"/>
              </a:rPr>
              <a:t> </a:t>
            </a:r>
            <a:r>
              <a:rPr sz="2400" spc="-5" dirty="0">
                <a:latin typeface="Calibri"/>
                <a:cs typeface="Calibri"/>
              </a:rPr>
              <a:t>≤130/80</a:t>
            </a:r>
            <a:r>
              <a:rPr sz="2400" spc="-15" dirty="0">
                <a:latin typeface="Calibri"/>
                <a:cs typeface="Calibri"/>
              </a:rPr>
              <a:t> </a:t>
            </a:r>
            <a:r>
              <a:rPr sz="2400" spc="-5" dirty="0">
                <a:latin typeface="Calibri"/>
                <a:cs typeface="Calibri"/>
              </a:rPr>
              <a:t>mm</a:t>
            </a:r>
            <a:r>
              <a:rPr sz="2400" spc="-25" dirty="0">
                <a:latin typeface="Calibri"/>
                <a:cs typeface="Calibri"/>
              </a:rPr>
              <a:t> </a:t>
            </a:r>
            <a:r>
              <a:rPr sz="2400" spc="-5" dirty="0">
                <a:latin typeface="Calibri"/>
                <a:cs typeface="Calibri"/>
              </a:rPr>
              <a:t>Hg.*</a:t>
            </a:r>
            <a:endParaRPr sz="2400">
              <a:latin typeface="Calibri"/>
              <a:cs typeface="Calibri"/>
            </a:endParaRPr>
          </a:p>
          <a:p>
            <a:pPr marL="482600">
              <a:lnSpc>
                <a:spcPct val="100000"/>
              </a:lnSpc>
              <a:spcBef>
                <a:spcPts val="320"/>
              </a:spcBef>
            </a:pPr>
            <a:r>
              <a:rPr sz="1800" dirty="0">
                <a:solidFill>
                  <a:srgbClr val="F16025"/>
                </a:solidFill>
                <a:latin typeface="Courier New"/>
                <a:cs typeface="Courier New"/>
              </a:rPr>
              <a:t>o</a:t>
            </a:r>
            <a:r>
              <a:rPr sz="1800" spc="70" dirty="0">
                <a:solidFill>
                  <a:srgbClr val="F16025"/>
                </a:solidFill>
                <a:latin typeface="Courier New"/>
                <a:cs typeface="Courier New"/>
              </a:rPr>
              <a:t> </a:t>
            </a:r>
            <a:r>
              <a:rPr sz="2400" spc="-10" dirty="0">
                <a:latin typeface="Calibri"/>
                <a:cs typeface="Calibri"/>
              </a:rPr>
              <a:t>ACR</a:t>
            </a:r>
            <a:r>
              <a:rPr sz="2400" spc="-15" dirty="0">
                <a:latin typeface="Calibri"/>
                <a:cs typeface="Calibri"/>
              </a:rPr>
              <a:t> </a:t>
            </a:r>
            <a:r>
              <a:rPr sz="2400" spc="-5" dirty="0">
                <a:latin typeface="Calibri"/>
                <a:cs typeface="Calibri"/>
              </a:rPr>
              <a:t>&gt;300</a:t>
            </a:r>
            <a:r>
              <a:rPr sz="2400" spc="-15" dirty="0">
                <a:latin typeface="Calibri"/>
                <a:cs typeface="Calibri"/>
              </a:rPr>
              <a:t> </a:t>
            </a:r>
            <a:r>
              <a:rPr sz="2400" dirty="0">
                <a:latin typeface="Calibri"/>
                <a:cs typeface="Calibri"/>
              </a:rPr>
              <a:t>mg/g:</a:t>
            </a:r>
            <a:r>
              <a:rPr sz="2400" spc="-10" dirty="0">
                <a:latin typeface="Calibri"/>
                <a:cs typeface="Calibri"/>
              </a:rPr>
              <a:t> </a:t>
            </a:r>
            <a:r>
              <a:rPr sz="2400" spc="-5" dirty="0">
                <a:latin typeface="Calibri"/>
                <a:cs typeface="Calibri"/>
              </a:rPr>
              <a:t>≤130/80</a:t>
            </a:r>
            <a:r>
              <a:rPr sz="2400" spc="-15" dirty="0">
                <a:latin typeface="Calibri"/>
                <a:cs typeface="Calibri"/>
              </a:rPr>
              <a:t> </a:t>
            </a:r>
            <a:r>
              <a:rPr sz="2400" spc="-5" dirty="0">
                <a:latin typeface="Calibri"/>
                <a:cs typeface="Calibri"/>
              </a:rPr>
              <a:t>mm</a:t>
            </a:r>
            <a:r>
              <a:rPr sz="2400" spc="-20" dirty="0">
                <a:latin typeface="Calibri"/>
                <a:cs typeface="Calibri"/>
              </a:rPr>
              <a:t> </a:t>
            </a:r>
            <a:r>
              <a:rPr sz="2400" spc="-5" dirty="0">
                <a:latin typeface="Calibri"/>
                <a:cs typeface="Calibri"/>
              </a:rPr>
              <a:t>Hg.</a:t>
            </a:r>
            <a:endParaRPr sz="2400">
              <a:latin typeface="Calibri"/>
              <a:cs typeface="Calibri"/>
            </a:endParaRPr>
          </a:p>
          <a:p>
            <a:pPr marL="768350" marR="17780" lvl="1" indent="-285750">
              <a:lnSpc>
                <a:spcPts val="2600"/>
              </a:lnSpc>
              <a:spcBef>
                <a:spcPts val="540"/>
              </a:spcBef>
              <a:buClr>
                <a:srgbClr val="F16025"/>
              </a:buClr>
              <a:buSzPct val="75000"/>
              <a:buFont typeface="Courier New"/>
              <a:buChar char="o"/>
              <a:tabLst>
                <a:tab pos="768350" algn="l"/>
              </a:tabLst>
            </a:pPr>
            <a:r>
              <a:rPr sz="2400" spc="-10" dirty="0">
                <a:latin typeface="Calibri"/>
                <a:cs typeface="Calibri"/>
              </a:rPr>
              <a:t>Individualize</a:t>
            </a:r>
            <a:r>
              <a:rPr sz="2400" dirty="0">
                <a:latin typeface="Calibri"/>
                <a:cs typeface="Calibri"/>
              </a:rPr>
              <a:t> </a:t>
            </a:r>
            <a:r>
              <a:rPr sz="2400" spc="-20" dirty="0">
                <a:latin typeface="Calibri"/>
                <a:cs typeface="Calibri"/>
              </a:rPr>
              <a:t>targets</a:t>
            </a:r>
            <a:r>
              <a:rPr sz="2400" spc="-10" dirty="0">
                <a:latin typeface="Calibri"/>
                <a:cs typeface="Calibri"/>
              </a:rPr>
              <a:t> </a:t>
            </a:r>
            <a:r>
              <a:rPr sz="2400" dirty="0">
                <a:latin typeface="Calibri"/>
                <a:cs typeface="Calibri"/>
              </a:rPr>
              <a:t>and</a:t>
            </a:r>
            <a:r>
              <a:rPr sz="2400" spc="-5" dirty="0">
                <a:latin typeface="Calibri"/>
                <a:cs typeface="Calibri"/>
              </a:rPr>
              <a:t> </a:t>
            </a:r>
            <a:r>
              <a:rPr sz="2400" spc="-10" dirty="0">
                <a:latin typeface="Calibri"/>
                <a:cs typeface="Calibri"/>
              </a:rPr>
              <a:t>agents</a:t>
            </a:r>
            <a:r>
              <a:rPr sz="2400" spc="-5" dirty="0">
                <a:latin typeface="Calibri"/>
                <a:cs typeface="Calibri"/>
              </a:rPr>
              <a:t> </a:t>
            </a:r>
            <a:r>
              <a:rPr sz="2400" spc="-10" dirty="0">
                <a:latin typeface="Calibri"/>
                <a:cs typeface="Calibri"/>
              </a:rPr>
              <a:t>according </a:t>
            </a:r>
            <a:r>
              <a:rPr sz="2400" spc="-15" dirty="0">
                <a:latin typeface="Calibri"/>
                <a:cs typeface="Calibri"/>
              </a:rPr>
              <a:t>to</a:t>
            </a:r>
            <a:r>
              <a:rPr sz="2400" spc="-10" dirty="0">
                <a:latin typeface="Calibri"/>
                <a:cs typeface="Calibri"/>
              </a:rPr>
              <a:t> </a:t>
            </a:r>
            <a:r>
              <a:rPr sz="2400" spc="-5" dirty="0">
                <a:latin typeface="Calibri"/>
                <a:cs typeface="Calibri"/>
              </a:rPr>
              <a:t>age, </a:t>
            </a:r>
            <a:r>
              <a:rPr sz="2400" spc="-525" dirty="0">
                <a:latin typeface="Calibri"/>
                <a:cs typeface="Calibri"/>
              </a:rPr>
              <a:t> </a:t>
            </a:r>
            <a:r>
              <a:rPr sz="2400" spc="-15" dirty="0">
                <a:latin typeface="Calibri"/>
                <a:cs typeface="Calibri"/>
              </a:rPr>
              <a:t>coexistent </a:t>
            </a:r>
            <a:r>
              <a:rPr sz="2400" spc="-20" dirty="0">
                <a:latin typeface="Calibri"/>
                <a:cs typeface="Calibri"/>
              </a:rPr>
              <a:t>CVD,</a:t>
            </a:r>
            <a:r>
              <a:rPr sz="2400" spc="-10" dirty="0">
                <a:latin typeface="Calibri"/>
                <a:cs typeface="Calibri"/>
              </a:rPr>
              <a:t> </a:t>
            </a:r>
            <a:r>
              <a:rPr sz="2400" dirty="0">
                <a:latin typeface="Calibri"/>
                <a:cs typeface="Calibri"/>
              </a:rPr>
              <a:t>and</a:t>
            </a:r>
            <a:r>
              <a:rPr sz="2400" spc="-5" dirty="0">
                <a:latin typeface="Calibri"/>
                <a:cs typeface="Calibri"/>
              </a:rPr>
              <a:t> other</a:t>
            </a:r>
            <a:r>
              <a:rPr sz="2400" spc="-15" dirty="0">
                <a:latin typeface="Calibri"/>
                <a:cs typeface="Calibri"/>
              </a:rPr>
              <a:t> </a:t>
            </a:r>
            <a:r>
              <a:rPr sz="2400" spc="-5" dirty="0">
                <a:latin typeface="Calibri"/>
                <a:cs typeface="Calibri"/>
              </a:rPr>
              <a:t>comorbidities.</a:t>
            </a:r>
            <a:endParaRPr sz="2400">
              <a:latin typeface="Calibri"/>
              <a:cs typeface="Calibri"/>
            </a:endParaRPr>
          </a:p>
          <a:p>
            <a:pPr marL="368300" indent="-342900">
              <a:lnSpc>
                <a:spcPct val="100000"/>
              </a:lnSpc>
              <a:spcBef>
                <a:spcPts val="580"/>
              </a:spcBef>
              <a:buClr>
                <a:srgbClr val="F16025"/>
              </a:buClr>
              <a:buSzPct val="125000"/>
              <a:buChar char="•"/>
              <a:tabLst>
                <a:tab pos="367665" algn="l"/>
                <a:tab pos="368300" algn="l"/>
              </a:tabLst>
            </a:pPr>
            <a:r>
              <a:rPr sz="2400" spc="-15" dirty="0">
                <a:solidFill>
                  <a:srgbClr val="FF0000"/>
                </a:solidFill>
                <a:latin typeface="Calibri"/>
                <a:cs typeface="Calibri"/>
              </a:rPr>
              <a:t>Avoid</a:t>
            </a:r>
            <a:r>
              <a:rPr sz="2400" spc="-10" dirty="0">
                <a:solidFill>
                  <a:srgbClr val="FF0000"/>
                </a:solidFill>
                <a:latin typeface="Calibri"/>
                <a:cs typeface="Calibri"/>
              </a:rPr>
              <a:t> ACEi </a:t>
            </a:r>
            <a:r>
              <a:rPr sz="2400" dirty="0">
                <a:solidFill>
                  <a:srgbClr val="FF0000"/>
                </a:solidFill>
                <a:latin typeface="Calibri"/>
                <a:cs typeface="Calibri"/>
              </a:rPr>
              <a:t>and</a:t>
            </a:r>
            <a:r>
              <a:rPr sz="2400" spc="-5" dirty="0">
                <a:solidFill>
                  <a:srgbClr val="FF0000"/>
                </a:solidFill>
                <a:latin typeface="Calibri"/>
                <a:cs typeface="Calibri"/>
              </a:rPr>
              <a:t> ARB</a:t>
            </a:r>
            <a:r>
              <a:rPr sz="2400" spc="-15" dirty="0">
                <a:solidFill>
                  <a:srgbClr val="FF0000"/>
                </a:solidFill>
                <a:latin typeface="Calibri"/>
                <a:cs typeface="Calibri"/>
              </a:rPr>
              <a:t> </a:t>
            </a:r>
            <a:r>
              <a:rPr sz="2400" spc="-5" dirty="0">
                <a:solidFill>
                  <a:srgbClr val="FF0000"/>
                </a:solidFill>
                <a:latin typeface="Calibri"/>
                <a:cs typeface="Calibri"/>
              </a:rPr>
              <a:t>in</a:t>
            </a:r>
            <a:r>
              <a:rPr sz="2400" spc="-10" dirty="0">
                <a:solidFill>
                  <a:srgbClr val="FF0000"/>
                </a:solidFill>
                <a:latin typeface="Calibri"/>
                <a:cs typeface="Calibri"/>
              </a:rPr>
              <a:t> combination.</a:t>
            </a:r>
            <a:r>
              <a:rPr sz="2400" spc="-15" baseline="24305" dirty="0">
                <a:solidFill>
                  <a:srgbClr val="FF0000"/>
                </a:solidFill>
                <a:latin typeface="Calibri"/>
                <a:cs typeface="Calibri"/>
              </a:rPr>
              <a:t>3,4</a:t>
            </a:r>
            <a:endParaRPr sz="2400" baseline="24305">
              <a:latin typeface="Calibri"/>
              <a:cs typeface="Calibri"/>
            </a:endParaRPr>
          </a:p>
          <a:p>
            <a:pPr marL="768350" marR="23495" lvl="1" indent="-285750">
              <a:lnSpc>
                <a:spcPct val="100699"/>
              </a:lnSpc>
              <a:spcBef>
                <a:spcPts val="500"/>
              </a:spcBef>
              <a:buClr>
                <a:srgbClr val="F16025"/>
              </a:buClr>
              <a:buSzPct val="75000"/>
              <a:buFont typeface="Courier New"/>
              <a:buChar char="o"/>
              <a:tabLst>
                <a:tab pos="768350" algn="l"/>
              </a:tabLst>
            </a:pPr>
            <a:r>
              <a:rPr sz="2400" spc="-5" dirty="0">
                <a:latin typeface="Calibri"/>
                <a:cs typeface="Calibri"/>
              </a:rPr>
              <a:t>Risk</a:t>
            </a:r>
            <a:r>
              <a:rPr sz="2400" spc="-10" dirty="0">
                <a:latin typeface="Calibri"/>
                <a:cs typeface="Calibri"/>
              </a:rPr>
              <a:t> </a:t>
            </a:r>
            <a:r>
              <a:rPr sz="2400" spc="-5" dirty="0">
                <a:latin typeface="Calibri"/>
                <a:cs typeface="Calibri"/>
              </a:rPr>
              <a:t>of</a:t>
            </a:r>
            <a:r>
              <a:rPr sz="2400" dirty="0">
                <a:latin typeface="Calibri"/>
                <a:cs typeface="Calibri"/>
              </a:rPr>
              <a:t> </a:t>
            </a:r>
            <a:r>
              <a:rPr sz="2400" spc="-10" dirty="0">
                <a:latin typeface="Calibri"/>
                <a:cs typeface="Calibri"/>
              </a:rPr>
              <a:t>adverse</a:t>
            </a:r>
            <a:r>
              <a:rPr sz="2400" dirty="0">
                <a:latin typeface="Calibri"/>
                <a:cs typeface="Calibri"/>
              </a:rPr>
              <a:t> </a:t>
            </a:r>
            <a:r>
              <a:rPr sz="2400" spc="-10" dirty="0">
                <a:latin typeface="Calibri"/>
                <a:cs typeface="Calibri"/>
              </a:rPr>
              <a:t>events</a:t>
            </a:r>
            <a:r>
              <a:rPr sz="2400" spc="-5" dirty="0">
                <a:latin typeface="Calibri"/>
                <a:cs typeface="Calibri"/>
              </a:rPr>
              <a:t> </a:t>
            </a:r>
            <a:r>
              <a:rPr sz="2400" spc="-10" dirty="0">
                <a:latin typeface="Calibri"/>
                <a:cs typeface="Calibri"/>
              </a:rPr>
              <a:t>(impaired</a:t>
            </a:r>
            <a:r>
              <a:rPr sz="2400" spc="-5" dirty="0">
                <a:latin typeface="Calibri"/>
                <a:cs typeface="Calibri"/>
              </a:rPr>
              <a:t> kidney function, </a:t>
            </a:r>
            <a:r>
              <a:rPr sz="2400" spc="-525" dirty="0">
                <a:latin typeface="Calibri"/>
                <a:cs typeface="Calibri"/>
              </a:rPr>
              <a:t> </a:t>
            </a:r>
            <a:r>
              <a:rPr sz="2400" spc="-10" dirty="0">
                <a:latin typeface="Calibri"/>
                <a:cs typeface="Calibri"/>
              </a:rPr>
              <a:t>hyperkalemia).</a:t>
            </a:r>
            <a:endParaRPr sz="2400">
              <a:latin typeface="Calibri"/>
              <a:cs typeface="Calibri"/>
            </a:endParaRPr>
          </a:p>
        </p:txBody>
      </p:sp>
      <p:sp>
        <p:nvSpPr>
          <p:cNvPr id="4" name="object 4"/>
          <p:cNvSpPr txBox="1"/>
          <p:nvPr/>
        </p:nvSpPr>
        <p:spPr>
          <a:xfrm>
            <a:off x="1945474" y="5554912"/>
            <a:ext cx="6563995" cy="1123950"/>
          </a:xfrm>
          <a:prstGeom prst="rect">
            <a:avLst/>
          </a:prstGeom>
        </p:spPr>
        <p:txBody>
          <a:bodyPr vert="horz" wrap="square" lIns="0" tIns="12700" rIns="0" bIns="0" rtlCol="0">
            <a:spAutoFit/>
          </a:bodyPr>
          <a:lstStyle/>
          <a:p>
            <a:pPr marL="38100">
              <a:lnSpc>
                <a:spcPct val="100000"/>
              </a:lnSpc>
              <a:spcBef>
                <a:spcPts val="100"/>
              </a:spcBef>
            </a:pPr>
            <a:r>
              <a:rPr sz="1200" spc="-5" dirty="0">
                <a:latin typeface="Calibri"/>
                <a:cs typeface="Calibri"/>
              </a:rPr>
              <a:t>*Reasonable</a:t>
            </a:r>
            <a:r>
              <a:rPr sz="1200" spc="10" dirty="0">
                <a:latin typeface="Calibri"/>
                <a:cs typeface="Calibri"/>
              </a:rPr>
              <a:t> </a:t>
            </a:r>
            <a:r>
              <a:rPr sz="1200" spc="-10" dirty="0">
                <a:latin typeface="Calibri"/>
                <a:cs typeface="Calibri"/>
              </a:rPr>
              <a:t>to</a:t>
            </a:r>
            <a:r>
              <a:rPr sz="1200" spc="15" dirty="0">
                <a:latin typeface="Calibri"/>
                <a:cs typeface="Calibri"/>
              </a:rPr>
              <a:t> </a:t>
            </a:r>
            <a:r>
              <a:rPr sz="1200" dirty="0">
                <a:latin typeface="Calibri"/>
                <a:cs typeface="Calibri"/>
              </a:rPr>
              <a:t>select</a:t>
            </a:r>
            <a:r>
              <a:rPr sz="1200" spc="10" dirty="0">
                <a:latin typeface="Calibri"/>
                <a:cs typeface="Calibri"/>
              </a:rPr>
              <a:t> </a:t>
            </a:r>
            <a:r>
              <a:rPr sz="1200" dirty="0">
                <a:latin typeface="Calibri"/>
                <a:cs typeface="Calibri"/>
              </a:rPr>
              <a:t>a</a:t>
            </a:r>
            <a:r>
              <a:rPr sz="1200" spc="10" dirty="0">
                <a:latin typeface="Calibri"/>
                <a:cs typeface="Calibri"/>
              </a:rPr>
              <a:t> </a:t>
            </a:r>
            <a:r>
              <a:rPr sz="1200" spc="-5" dirty="0">
                <a:latin typeface="Calibri"/>
                <a:cs typeface="Calibri"/>
              </a:rPr>
              <a:t>goal</a:t>
            </a:r>
            <a:r>
              <a:rPr sz="1200" dirty="0">
                <a:latin typeface="Calibri"/>
                <a:cs typeface="Calibri"/>
              </a:rPr>
              <a:t> of</a:t>
            </a:r>
            <a:r>
              <a:rPr sz="1200" spc="10" dirty="0">
                <a:latin typeface="Calibri"/>
                <a:cs typeface="Calibri"/>
              </a:rPr>
              <a:t> </a:t>
            </a:r>
            <a:r>
              <a:rPr sz="1200" spc="-5" dirty="0">
                <a:latin typeface="Calibri"/>
                <a:cs typeface="Calibri"/>
              </a:rPr>
              <a:t>140/90</a:t>
            </a:r>
            <a:r>
              <a:rPr sz="1200" spc="15" dirty="0">
                <a:latin typeface="Calibri"/>
                <a:cs typeface="Calibri"/>
              </a:rPr>
              <a:t> </a:t>
            </a:r>
            <a:r>
              <a:rPr sz="1200" dirty="0">
                <a:latin typeface="Calibri"/>
                <a:cs typeface="Calibri"/>
              </a:rPr>
              <a:t>mm</a:t>
            </a:r>
            <a:r>
              <a:rPr sz="1200" spc="15" dirty="0">
                <a:latin typeface="Calibri"/>
                <a:cs typeface="Calibri"/>
              </a:rPr>
              <a:t> </a:t>
            </a:r>
            <a:r>
              <a:rPr sz="1200" dirty="0">
                <a:latin typeface="Calibri"/>
                <a:cs typeface="Calibri"/>
              </a:rPr>
              <a:t>Hg,</a:t>
            </a:r>
            <a:r>
              <a:rPr sz="1200" spc="5" dirty="0">
                <a:latin typeface="Calibri"/>
                <a:cs typeface="Calibri"/>
              </a:rPr>
              <a:t> </a:t>
            </a:r>
            <a:r>
              <a:rPr sz="1200" spc="-5" dirty="0">
                <a:latin typeface="Calibri"/>
                <a:cs typeface="Calibri"/>
              </a:rPr>
              <a:t>especially</a:t>
            </a:r>
            <a:r>
              <a:rPr sz="1200" spc="5" dirty="0">
                <a:latin typeface="Calibri"/>
                <a:cs typeface="Calibri"/>
              </a:rPr>
              <a:t> </a:t>
            </a:r>
            <a:r>
              <a:rPr sz="1200" spc="-10" dirty="0">
                <a:latin typeface="Calibri"/>
                <a:cs typeface="Calibri"/>
              </a:rPr>
              <a:t>for</a:t>
            </a:r>
            <a:r>
              <a:rPr sz="1200" spc="5" dirty="0">
                <a:latin typeface="Calibri"/>
                <a:cs typeface="Calibri"/>
              </a:rPr>
              <a:t> </a:t>
            </a:r>
            <a:r>
              <a:rPr sz="1200" spc="-10" dirty="0">
                <a:latin typeface="Calibri"/>
                <a:cs typeface="Calibri"/>
              </a:rPr>
              <a:t>moderate</a:t>
            </a:r>
            <a:r>
              <a:rPr sz="1200" spc="15" dirty="0">
                <a:latin typeface="Calibri"/>
                <a:cs typeface="Calibri"/>
              </a:rPr>
              <a:t> </a:t>
            </a:r>
            <a:r>
              <a:rPr sz="1200" spc="-10" dirty="0">
                <a:latin typeface="Calibri"/>
                <a:cs typeface="Calibri"/>
              </a:rPr>
              <a:t>albuminuria</a:t>
            </a:r>
            <a:r>
              <a:rPr sz="1200" spc="5" dirty="0">
                <a:latin typeface="Calibri"/>
                <a:cs typeface="Calibri"/>
              </a:rPr>
              <a:t> </a:t>
            </a:r>
            <a:r>
              <a:rPr sz="1200" spc="-5" dirty="0">
                <a:latin typeface="Calibri"/>
                <a:cs typeface="Calibri"/>
              </a:rPr>
              <a:t>(ACR</a:t>
            </a:r>
            <a:r>
              <a:rPr sz="1200" spc="10" dirty="0">
                <a:latin typeface="Calibri"/>
                <a:cs typeface="Calibri"/>
              </a:rPr>
              <a:t> </a:t>
            </a:r>
            <a:r>
              <a:rPr sz="1200" spc="-5" dirty="0">
                <a:latin typeface="Calibri"/>
                <a:cs typeface="Calibri"/>
              </a:rPr>
              <a:t>30-300</a:t>
            </a:r>
            <a:r>
              <a:rPr sz="1200" spc="15" dirty="0">
                <a:latin typeface="Calibri"/>
                <a:cs typeface="Calibri"/>
              </a:rPr>
              <a:t> </a:t>
            </a:r>
            <a:r>
              <a:rPr sz="1200" spc="-5" dirty="0">
                <a:latin typeface="Calibri"/>
                <a:cs typeface="Calibri"/>
              </a:rPr>
              <a:t>mg/g).</a:t>
            </a:r>
            <a:r>
              <a:rPr sz="1200" spc="-7" baseline="27777" dirty="0">
                <a:latin typeface="Calibri"/>
                <a:cs typeface="Calibri"/>
              </a:rPr>
              <a:t>2</a:t>
            </a:r>
            <a:endParaRPr sz="1200" baseline="27777">
              <a:latin typeface="Calibri"/>
              <a:cs typeface="Calibri"/>
            </a:endParaRPr>
          </a:p>
          <a:p>
            <a:pPr marL="266700" marR="165735" indent="-228600">
              <a:lnSpc>
                <a:spcPts val="1400"/>
              </a:lnSpc>
              <a:spcBef>
                <a:spcPts val="140"/>
              </a:spcBef>
              <a:buAutoNum type="arabicParenR"/>
              <a:tabLst>
                <a:tab pos="266700" algn="l"/>
              </a:tabLst>
            </a:pPr>
            <a:r>
              <a:rPr sz="1200" spc="-5" dirty="0">
                <a:latin typeface="Calibri"/>
                <a:cs typeface="Calibri"/>
              </a:rPr>
              <a:t>Kidney </a:t>
            </a:r>
            <a:r>
              <a:rPr sz="1200" dirty="0">
                <a:latin typeface="Calibri"/>
                <a:cs typeface="Calibri"/>
              </a:rPr>
              <a:t>Disease:</a:t>
            </a:r>
            <a:r>
              <a:rPr sz="1200" spc="10" dirty="0">
                <a:latin typeface="Calibri"/>
                <a:cs typeface="Calibri"/>
              </a:rPr>
              <a:t> </a:t>
            </a:r>
            <a:r>
              <a:rPr sz="1200" spc="-10" dirty="0">
                <a:latin typeface="Calibri"/>
                <a:cs typeface="Calibri"/>
              </a:rPr>
              <a:t>Improving</a:t>
            </a:r>
            <a:r>
              <a:rPr sz="1200" spc="5" dirty="0">
                <a:latin typeface="Calibri"/>
                <a:cs typeface="Calibri"/>
              </a:rPr>
              <a:t> </a:t>
            </a:r>
            <a:r>
              <a:rPr sz="1200" dirty="0">
                <a:latin typeface="Calibri"/>
                <a:cs typeface="Calibri"/>
              </a:rPr>
              <a:t>Global</a:t>
            </a:r>
            <a:r>
              <a:rPr sz="1200" spc="5" dirty="0">
                <a:latin typeface="Calibri"/>
                <a:cs typeface="Calibri"/>
              </a:rPr>
              <a:t> </a:t>
            </a:r>
            <a:r>
              <a:rPr sz="1200" spc="-5" dirty="0">
                <a:latin typeface="Calibri"/>
                <a:cs typeface="Calibri"/>
              </a:rPr>
              <a:t>Outcomes</a:t>
            </a:r>
            <a:r>
              <a:rPr sz="1200" spc="10" dirty="0">
                <a:latin typeface="Calibri"/>
                <a:cs typeface="Calibri"/>
              </a:rPr>
              <a:t> </a:t>
            </a:r>
            <a:r>
              <a:rPr sz="1200" spc="-5" dirty="0">
                <a:latin typeface="Calibri"/>
                <a:cs typeface="Calibri"/>
              </a:rPr>
              <a:t>(KDIGO)</a:t>
            </a:r>
            <a:r>
              <a:rPr sz="1200" dirty="0">
                <a:latin typeface="Calibri"/>
                <a:cs typeface="Calibri"/>
              </a:rPr>
              <a:t> Blood </a:t>
            </a:r>
            <a:r>
              <a:rPr sz="1200" spc="-10" dirty="0">
                <a:latin typeface="Calibri"/>
                <a:cs typeface="Calibri"/>
              </a:rPr>
              <a:t>Pressure</a:t>
            </a:r>
            <a:r>
              <a:rPr sz="1200" spc="5" dirty="0">
                <a:latin typeface="Calibri"/>
                <a:cs typeface="Calibri"/>
              </a:rPr>
              <a:t> </a:t>
            </a:r>
            <a:r>
              <a:rPr sz="1200" spc="-15" dirty="0">
                <a:latin typeface="Calibri"/>
                <a:cs typeface="Calibri"/>
              </a:rPr>
              <a:t>Work</a:t>
            </a:r>
            <a:r>
              <a:rPr sz="1200" spc="10" dirty="0">
                <a:latin typeface="Calibri"/>
                <a:cs typeface="Calibri"/>
              </a:rPr>
              <a:t> </a:t>
            </a:r>
            <a:r>
              <a:rPr sz="1200" spc="-10" dirty="0">
                <a:latin typeface="Calibri"/>
                <a:cs typeface="Calibri"/>
              </a:rPr>
              <a:t>Group.</a:t>
            </a:r>
            <a:r>
              <a:rPr sz="1200" spc="5" dirty="0">
                <a:latin typeface="Calibri"/>
                <a:cs typeface="Calibri"/>
              </a:rPr>
              <a:t> </a:t>
            </a:r>
            <a:r>
              <a:rPr sz="1200" i="1" spc="5" dirty="0">
                <a:latin typeface="Calibri"/>
                <a:cs typeface="Calibri"/>
              </a:rPr>
              <a:t>Kidney</a:t>
            </a:r>
            <a:r>
              <a:rPr sz="1200" i="1" dirty="0">
                <a:latin typeface="Calibri"/>
                <a:cs typeface="Calibri"/>
              </a:rPr>
              <a:t> </a:t>
            </a:r>
            <a:r>
              <a:rPr sz="1200" i="1" spc="-5" dirty="0">
                <a:latin typeface="Calibri"/>
                <a:cs typeface="Calibri"/>
              </a:rPr>
              <a:t>Int</a:t>
            </a:r>
            <a:r>
              <a:rPr sz="1200" i="1" spc="5" dirty="0">
                <a:latin typeface="Calibri"/>
                <a:cs typeface="Calibri"/>
              </a:rPr>
              <a:t> </a:t>
            </a:r>
            <a:r>
              <a:rPr sz="1200" i="1" dirty="0">
                <a:latin typeface="Calibri"/>
                <a:cs typeface="Calibri"/>
              </a:rPr>
              <a:t>Suppl</a:t>
            </a:r>
            <a:r>
              <a:rPr sz="1200" dirty="0">
                <a:latin typeface="Calibri"/>
                <a:cs typeface="Calibri"/>
              </a:rPr>
              <a:t>. </a:t>
            </a:r>
            <a:r>
              <a:rPr sz="1200" spc="-254" dirty="0">
                <a:latin typeface="Calibri"/>
                <a:cs typeface="Calibri"/>
              </a:rPr>
              <a:t> </a:t>
            </a:r>
            <a:r>
              <a:rPr sz="1200" spc="-5" dirty="0">
                <a:latin typeface="Calibri"/>
                <a:cs typeface="Calibri"/>
              </a:rPr>
              <a:t>(2012);2:341-342.</a:t>
            </a:r>
            <a:endParaRPr sz="1200">
              <a:latin typeface="Calibri"/>
              <a:cs typeface="Calibri"/>
            </a:endParaRPr>
          </a:p>
          <a:p>
            <a:pPr marL="266700" indent="-228600">
              <a:lnSpc>
                <a:spcPts val="1360"/>
              </a:lnSpc>
              <a:buAutoNum type="arabicParenR"/>
              <a:tabLst>
                <a:tab pos="266700" algn="l"/>
              </a:tabLst>
            </a:pPr>
            <a:r>
              <a:rPr sz="1200" dirty="0">
                <a:latin typeface="Calibri"/>
                <a:cs typeface="Calibri"/>
              </a:rPr>
              <a:t>KDOQI </a:t>
            </a:r>
            <a:r>
              <a:rPr sz="1200" spc="-5" dirty="0">
                <a:latin typeface="Calibri"/>
                <a:cs typeface="Calibri"/>
              </a:rPr>
              <a:t>Commentary </a:t>
            </a:r>
            <a:r>
              <a:rPr sz="1200" dirty="0">
                <a:latin typeface="Calibri"/>
                <a:cs typeface="Calibri"/>
              </a:rPr>
              <a:t>on</a:t>
            </a:r>
            <a:r>
              <a:rPr sz="1200" spc="-5" dirty="0">
                <a:latin typeface="Calibri"/>
                <a:cs typeface="Calibri"/>
              </a:rPr>
              <a:t> </a:t>
            </a:r>
            <a:r>
              <a:rPr sz="1200" dirty="0">
                <a:latin typeface="Calibri"/>
                <a:cs typeface="Calibri"/>
              </a:rPr>
              <a:t>KDIGO</a:t>
            </a:r>
            <a:r>
              <a:rPr sz="1200" spc="5" dirty="0">
                <a:latin typeface="Calibri"/>
                <a:cs typeface="Calibri"/>
              </a:rPr>
              <a:t> </a:t>
            </a:r>
            <a:r>
              <a:rPr sz="1200" dirty="0">
                <a:latin typeface="Calibri"/>
                <a:cs typeface="Calibri"/>
              </a:rPr>
              <a:t>Blood </a:t>
            </a:r>
            <a:r>
              <a:rPr sz="1200" spc="-10" dirty="0">
                <a:latin typeface="Calibri"/>
                <a:cs typeface="Calibri"/>
              </a:rPr>
              <a:t>Pressure</a:t>
            </a:r>
            <a:r>
              <a:rPr sz="1200" spc="5" dirty="0">
                <a:latin typeface="Calibri"/>
                <a:cs typeface="Calibri"/>
              </a:rPr>
              <a:t> </a:t>
            </a:r>
            <a:r>
              <a:rPr sz="1200" spc="-5" dirty="0">
                <a:latin typeface="Calibri"/>
                <a:cs typeface="Calibri"/>
              </a:rPr>
              <a:t>Guidelines.</a:t>
            </a:r>
            <a:r>
              <a:rPr sz="1200" dirty="0">
                <a:latin typeface="Calibri"/>
                <a:cs typeface="Calibri"/>
              </a:rPr>
              <a:t> </a:t>
            </a:r>
            <a:r>
              <a:rPr sz="1200" i="1" spc="5" dirty="0">
                <a:latin typeface="Calibri"/>
                <a:cs typeface="Calibri"/>
              </a:rPr>
              <a:t>Am </a:t>
            </a:r>
            <a:r>
              <a:rPr sz="1200" i="1" dirty="0">
                <a:latin typeface="Calibri"/>
                <a:cs typeface="Calibri"/>
              </a:rPr>
              <a:t>J</a:t>
            </a:r>
            <a:r>
              <a:rPr sz="1200" i="1" spc="10" dirty="0">
                <a:latin typeface="Calibri"/>
                <a:cs typeface="Calibri"/>
              </a:rPr>
              <a:t> </a:t>
            </a:r>
            <a:r>
              <a:rPr sz="1200" i="1" dirty="0">
                <a:latin typeface="Calibri"/>
                <a:cs typeface="Calibri"/>
              </a:rPr>
              <a:t>Kidney</a:t>
            </a:r>
            <a:r>
              <a:rPr sz="1200" i="1" spc="-5" dirty="0">
                <a:latin typeface="Calibri"/>
                <a:cs typeface="Calibri"/>
              </a:rPr>
              <a:t> Dis</a:t>
            </a:r>
            <a:r>
              <a:rPr sz="1200" spc="-5" dirty="0">
                <a:latin typeface="Calibri"/>
                <a:cs typeface="Calibri"/>
              </a:rPr>
              <a:t>.</a:t>
            </a:r>
            <a:r>
              <a:rPr sz="1200" dirty="0">
                <a:latin typeface="Calibri"/>
                <a:cs typeface="Calibri"/>
              </a:rPr>
              <a:t> 2013;62:201-213.</a:t>
            </a:r>
            <a:endParaRPr sz="1200">
              <a:latin typeface="Calibri"/>
              <a:cs typeface="Calibri"/>
            </a:endParaRPr>
          </a:p>
          <a:p>
            <a:pPr marL="266700" indent="-228600">
              <a:lnSpc>
                <a:spcPts val="1420"/>
              </a:lnSpc>
              <a:spcBef>
                <a:spcPts val="60"/>
              </a:spcBef>
              <a:buAutoNum type="arabicParenR"/>
              <a:tabLst>
                <a:tab pos="266700" algn="l"/>
              </a:tabLst>
            </a:pPr>
            <a:r>
              <a:rPr sz="1200" spc="-10" dirty="0">
                <a:latin typeface="Calibri"/>
                <a:cs typeface="Calibri"/>
              </a:rPr>
              <a:t>Kunz </a:t>
            </a:r>
            <a:r>
              <a:rPr sz="1200" spc="-5" dirty="0">
                <a:latin typeface="Calibri"/>
                <a:cs typeface="Calibri"/>
              </a:rPr>
              <a:t>R, et</a:t>
            </a:r>
            <a:r>
              <a:rPr sz="1200" spc="-10" dirty="0">
                <a:latin typeface="Calibri"/>
                <a:cs typeface="Calibri"/>
              </a:rPr>
              <a:t> </a:t>
            </a:r>
            <a:r>
              <a:rPr sz="1200" spc="-5" dirty="0">
                <a:latin typeface="Calibri"/>
                <a:cs typeface="Calibri"/>
              </a:rPr>
              <a:t>al. </a:t>
            </a:r>
            <a:r>
              <a:rPr sz="1200" i="1" spc="5" dirty="0">
                <a:latin typeface="Calibri"/>
                <a:cs typeface="Calibri"/>
              </a:rPr>
              <a:t>Ann</a:t>
            </a:r>
            <a:r>
              <a:rPr sz="1200" i="1" spc="-10" dirty="0">
                <a:latin typeface="Calibri"/>
                <a:cs typeface="Calibri"/>
              </a:rPr>
              <a:t> </a:t>
            </a:r>
            <a:r>
              <a:rPr sz="1200" i="1" dirty="0">
                <a:latin typeface="Calibri"/>
                <a:cs typeface="Calibri"/>
              </a:rPr>
              <a:t>Intern</a:t>
            </a:r>
            <a:r>
              <a:rPr sz="1200" i="1" spc="-15" dirty="0">
                <a:latin typeface="Calibri"/>
                <a:cs typeface="Calibri"/>
              </a:rPr>
              <a:t> </a:t>
            </a:r>
            <a:r>
              <a:rPr sz="1200" i="1" spc="5" dirty="0">
                <a:latin typeface="Calibri"/>
                <a:cs typeface="Calibri"/>
              </a:rPr>
              <a:t>Med</a:t>
            </a:r>
            <a:r>
              <a:rPr sz="1200" spc="5" dirty="0">
                <a:latin typeface="Calibri"/>
                <a:cs typeface="Calibri"/>
              </a:rPr>
              <a:t>.</a:t>
            </a:r>
            <a:r>
              <a:rPr sz="1200" spc="-5" dirty="0">
                <a:latin typeface="Calibri"/>
                <a:cs typeface="Calibri"/>
              </a:rPr>
              <a:t> </a:t>
            </a:r>
            <a:r>
              <a:rPr sz="1200" dirty="0">
                <a:latin typeface="Calibri"/>
                <a:cs typeface="Calibri"/>
              </a:rPr>
              <a:t>2008;148:30-48.</a:t>
            </a:r>
            <a:endParaRPr sz="1200">
              <a:latin typeface="Calibri"/>
              <a:cs typeface="Calibri"/>
            </a:endParaRPr>
          </a:p>
          <a:p>
            <a:pPr marL="266700" indent="-228600">
              <a:lnSpc>
                <a:spcPts val="1420"/>
              </a:lnSpc>
              <a:buAutoNum type="arabicParenR"/>
              <a:tabLst>
                <a:tab pos="266700" algn="l"/>
              </a:tabLst>
            </a:pPr>
            <a:r>
              <a:rPr sz="1200" spc="-5" dirty="0">
                <a:latin typeface="Calibri"/>
                <a:cs typeface="Calibri"/>
              </a:rPr>
              <a:t>Mann</a:t>
            </a:r>
            <a:r>
              <a:rPr sz="1200" spc="-10" dirty="0">
                <a:latin typeface="Calibri"/>
                <a:cs typeface="Calibri"/>
              </a:rPr>
              <a:t> J,</a:t>
            </a:r>
            <a:r>
              <a:rPr sz="1200" spc="-5" dirty="0">
                <a:latin typeface="Calibri"/>
                <a:cs typeface="Calibri"/>
              </a:rPr>
              <a:t> et al.</a:t>
            </a:r>
            <a:r>
              <a:rPr sz="1200" dirty="0">
                <a:latin typeface="Calibri"/>
                <a:cs typeface="Calibri"/>
              </a:rPr>
              <a:t> </a:t>
            </a:r>
            <a:r>
              <a:rPr sz="1200" spc="-15" dirty="0">
                <a:latin typeface="Calibri"/>
                <a:cs typeface="Calibri"/>
              </a:rPr>
              <a:t>ONTARGET</a:t>
            </a:r>
            <a:r>
              <a:rPr sz="1200" dirty="0">
                <a:latin typeface="Calibri"/>
                <a:cs typeface="Calibri"/>
              </a:rPr>
              <a:t> </a:t>
            </a:r>
            <a:r>
              <a:rPr sz="1200" spc="-20" dirty="0">
                <a:latin typeface="Calibri"/>
                <a:cs typeface="Calibri"/>
              </a:rPr>
              <a:t>study.</a:t>
            </a:r>
            <a:r>
              <a:rPr sz="1200" spc="-5" dirty="0">
                <a:latin typeface="Calibri"/>
                <a:cs typeface="Calibri"/>
              </a:rPr>
              <a:t> </a:t>
            </a:r>
            <a:r>
              <a:rPr sz="1200" i="1" spc="-5" dirty="0">
                <a:latin typeface="Calibri"/>
                <a:cs typeface="Calibri"/>
              </a:rPr>
              <a:t>Lancet</a:t>
            </a:r>
            <a:r>
              <a:rPr sz="1200" spc="-5" dirty="0">
                <a:latin typeface="Calibri"/>
                <a:cs typeface="Calibri"/>
              </a:rPr>
              <a:t>. </a:t>
            </a:r>
            <a:r>
              <a:rPr sz="1200" dirty="0">
                <a:latin typeface="Calibri"/>
                <a:cs typeface="Calibri"/>
              </a:rPr>
              <a:t>2008;372:547-553.</a:t>
            </a:r>
            <a:endParaRPr sz="1200">
              <a:latin typeface="Calibri"/>
              <a:cs typeface="Calibri"/>
            </a:endParaRPr>
          </a:p>
        </p:txBody>
      </p:sp>
    </p:spTree>
    <p:extLst>
      <p:ext uri="{BB962C8B-B14F-4D97-AF65-F5344CB8AC3E}">
        <p14:creationId xmlns:p14="http://schemas.microsoft.com/office/powerpoint/2010/main" val="15618597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2413000" y="1371600"/>
            <a:ext cx="6705600" cy="4953000"/>
            <a:chOff x="2413000" y="1371600"/>
            <a:chExt cx="6705600" cy="4953000"/>
          </a:xfrm>
        </p:grpSpPr>
        <p:pic>
          <p:nvPicPr>
            <p:cNvPr id="3" name="object 3"/>
            <p:cNvPicPr/>
            <p:nvPr/>
          </p:nvPicPr>
          <p:blipFill>
            <a:blip r:embed="rId2" cstate="print"/>
            <a:stretch>
              <a:fillRect/>
            </a:stretch>
          </p:blipFill>
          <p:spPr>
            <a:xfrm>
              <a:off x="2413000" y="1371600"/>
              <a:ext cx="6705600" cy="4952999"/>
            </a:xfrm>
            <a:prstGeom prst="rect">
              <a:avLst/>
            </a:prstGeom>
          </p:spPr>
        </p:pic>
        <p:sp>
          <p:nvSpPr>
            <p:cNvPr id="4" name="object 4"/>
            <p:cNvSpPr/>
            <p:nvPr/>
          </p:nvSpPr>
          <p:spPr>
            <a:xfrm>
              <a:off x="3562349" y="2800350"/>
              <a:ext cx="4597400" cy="2806065"/>
            </a:xfrm>
            <a:custGeom>
              <a:avLst/>
              <a:gdLst/>
              <a:ahLst/>
              <a:cxnLst/>
              <a:rect l="l" t="t" r="r" b="b"/>
              <a:pathLst>
                <a:path w="4597400" h="2806065">
                  <a:moveTo>
                    <a:pt x="4596936" y="2805612"/>
                  </a:moveTo>
                  <a:lnTo>
                    <a:pt x="0" y="0"/>
                  </a:lnTo>
                </a:path>
              </a:pathLst>
            </a:custGeom>
            <a:ln w="12700">
              <a:solidFill>
                <a:srgbClr val="FF0000"/>
              </a:solidFill>
            </a:ln>
          </p:spPr>
          <p:txBody>
            <a:bodyPr wrap="square" lIns="0" tIns="0" rIns="0" bIns="0" rtlCol="0"/>
            <a:lstStyle/>
            <a:p>
              <a:endParaRPr/>
            </a:p>
          </p:txBody>
        </p:sp>
        <p:pic>
          <p:nvPicPr>
            <p:cNvPr id="5" name="object 5"/>
            <p:cNvPicPr/>
            <p:nvPr/>
          </p:nvPicPr>
          <p:blipFill>
            <a:blip r:embed="rId3" cstate="print"/>
            <a:stretch>
              <a:fillRect/>
            </a:stretch>
          </p:blipFill>
          <p:spPr>
            <a:xfrm>
              <a:off x="4457700" y="2705100"/>
              <a:ext cx="266700" cy="279400"/>
            </a:xfrm>
            <a:prstGeom prst="rect">
              <a:avLst/>
            </a:prstGeom>
          </p:spPr>
        </p:pic>
        <p:pic>
          <p:nvPicPr>
            <p:cNvPr id="6" name="object 6"/>
            <p:cNvPicPr/>
            <p:nvPr/>
          </p:nvPicPr>
          <p:blipFill>
            <a:blip r:embed="rId4" cstate="print"/>
            <a:stretch>
              <a:fillRect/>
            </a:stretch>
          </p:blipFill>
          <p:spPr>
            <a:xfrm>
              <a:off x="3365500" y="2590800"/>
              <a:ext cx="406400" cy="165100"/>
            </a:xfrm>
            <a:prstGeom prst="rect">
              <a:avLst/>
            </a:prstGeom>
          </p:spPr>
        </p:pic>
        <p:sp>
          <p:nvSpPr>
            <p:cNvPr id="7" name="object 7"/>
            <p:cNvSpPr/>
            <p:nvPr/>
          </p:nvSpPr>
          <p:spPr>
            <a:xfrm>
              <a:off x="3435350" y="2647950"/>
              <a:ext cx="255270" cy="0"/>
            </a:xfrm>
            <a:custGeom>
              <a:avLst/>
              <a:gdLst/>
              <a:ahLst/>
              <a:cxnLst/>
              <a:rect l="l" t="t" r="r" b="b"/>
              <a:pathLst>
                <a:path w="255270">
                  <a:moveTo>
                    <a:pt x="0" y="0"/>
                  </a:moveTo>
                  <a:lnTo>
                    <a:pt x="254926" y="1"/>
                  </a:lnTo>
                </a:path>
              </a:pathLst>
            </a:custGeom>
            <a:ln w="38100">
              <a:solidFill>
                <a:srgbClr val="F16025"/>
              </a:solidFill>
            </a:ln>
          </p:spPr>
          <p:txBody>
            <a:bodyPr wrap="square" lIns="0" tIns="0" rIns="0" bIns="0" rtlCol="0"/>
            <a:lstStyle/>
            <a:p>
              <a:endParaRPr/>
            </a:p>
          </p:txBody>
        </p:sp>
        <p:pic>
          <p:nvPicPr>
            <p:cNvPr id="8" name="object 8"/>
            <p:cNvPicPr/>
            <p:nvPr/>
          </p:nvPicPr>
          <p:blipFill>
            <a:blip r:embed="rId5" cstate="print"/>
            <a:stretch>
              <a:fillRect/>
            </a:stretch>
          </p:blipFill>
          <p:spPr>
            <a:xfrm>
              <a:off x="5092700" y="5372099"/>
              <a:ext cx="406400" cy="177800"/>
            </a:xfrm>
            <a:prstGeom prst="rect">
              <a:avLst/>
            </a:prstGeom>
          </p:spPr>
        </p:pic>
        <p:sp>
          <p:nvSpPr>
            <p:cNvPr id="9" name="object 9"/>
            <p:cNvSpPr/>
            <p:nvPr/>
          </p:nvSpPr>
          <p:spPr>
            <a:xfrm>
              <a:off x="5162550" y="5429250"/>
              <a:ext cx="255270" cy="12700"/>
            </a:xfrm>
            <a:custGeom>
              <a:avLst/>
              <a:gdLst/>
              <a:ahLst/>
              <a:cxnLst/>
              <a:rect l="l" t="t" r="r" b="b"/>
              <a:pathLst>
                <a:path w="255270" h="12700">
                  <a:moveTo>
                    <a:pt x="0" y="12260"/>
                  </a:moveTo>
                  <a:lnTo>
                    <a:pt x="254926" y="0"/>
                  </a:lnTo>
                </a:path>
              </a:pathLst>
            </a:custGeom>
            <a:ln w="38100">
              <a:solidFill>
                <a:srgbClr val="000000"/>
              </a:solidFill>
            </a:ln>
          </p:spPr>
          <p:txBody>
            <a:bodyPr wrap="square" lIns="0" tIns="0" rIns="0" bIns="0" rtlCol="0"/>
            <a:lstStyle/>
            <a:p>
              <a:endParaRPr/>
            </a:p>
          </p:txBody>
        </p:sp>
      </p:grpSp>
      <p:sp>
        <p:nvSpPr>
          <p:cNvPr id="10" name="object 10"/>
          <p:cNvSpPr txBox="1">
            <a:spLocks noGrp="1"/>
          </p:cNvSpPr>
          <p:nvPr>
            <p:ph type="title"/>
          </p:nvPr>
        </p:nvSpPr>
        <p:spPr>
          <a:xfrm>
            <a:off x="838200" y="173438"/>
            <a:ext cx="8209915" cy="883919"/>
          </a:xfrm>
          <a:prstGeom prst="rect">
            <a:avLst/>
          </a:prstGeom>
        </p:spPr>
        <p:txBody>
          <a:bodyPr vert="horz" wrap="square" lIns="0" tIns="7620" rIns="0" bIns="0" rtlCol="0">
            <a:spAutoFit/>
          </a:bodyPr>
          <a:lstStyle/>
          <a:p>
            <a:pPr marL="12700" marR="5080">
              <a:lnSpc>
                <a:spcPct val="101200"/>
              </a:lnSpc>
              <a:spcBef>
                <a:spcPts val="60"/>
              </a:spcBef>
            </a:pPr>
            <a:r>
              <a:rPr sz="2800" spc="-10" dirty="0"/>
              <a:t>Relationship</a:t>
            </a:r>
            <a:r>
              <a:rPr sz="2800" dirty="0"/>
              <a:t> </a:t>
            </a:r>
            <a:r>
              <a:rPr sz="2800" spc="-10" dirty="0"/>
              <a:t>Between</a:t>
            </a:r>
            <a:r>
              <a:rPr sz="2800" dirty="0"/>
              <a:t> </a:t>
            </a:r>
            <a:r>
              <a:rPr sz="2800" spc="-10" dirty="0"/>
              <a:t>Achieved</a:t>
            </a:r>
            <a:r>
              <a:rPr sz="2800" spc="5" dirty="0"/>
              <a:t> </a:t>
            </a:r>
            <a:r>
              <a:rPr sz="2800" dirty="0"/>
              <a:t>BP </a:t>
            </a:r>
            <a:r>
              <a:rPr sz="2800" spc="-5" dirty="0"/>
              <a:t>and</a:t>
            </a:r>
            <a:r>
              <a:rPr sz="2800" spc="5" dirty="0"/>
              <a:t> </a:t>
            </a:r>
            <a:r>
              <a:rPr sz="2800" spc="-5" dirty="0"/>
              <a:t>Decline</a:t>
            </a:r>
            <a:r>
              <a:rPr sz="2800" spc="-10" dirty="0"/>
              <a:t> </a:t>
            </a:r>
            <a:r>
              <a:rPr sz="2800" spc="-5" dirty="0"/>
              <a:t>in</a:t>
            </a:r>
            <a:r>
              <a:rPr sz="2800" spc="5" dirty="0"/>
              <a:t> </a:t>
            </a:r>
            <a:r>
              <a:rPr sz="2800" spc="-10" dirty="0"/>
              <a:t>Kidney </a:t>
            </a:r>
            <a:r>
              <a:rPr sz="2800" spc="-620" dirty="0"/>
              <a:t> </a:t>
            </a:r>
            <a:r>
              <a:rPr sz="2800" spc="-5" dirty="0"/>
              <a:t>Function</a:t>
            </a:r>
            <a:r>
              <a:rPr sz="2800" dirty="0"/>
              <a:t> </a:t>
            </a:r>
            <a:r>
              <a:rPr sz="2800" spc="-15" dirty="0"/>
              <a:t>from</a:t>
            </a:r>
            <a:r>
              <a:rPr sz="2800" dirty="0"/>
              <a:t> </a:t>
            </a:r>
            <a:r>
              <a:rPr sz="2800" spc="-5" dirty="0"/>
              <a:t>Primary </a:t>
            </a:r>
            <a:r>
              <a:rPr sz="2800" spc="-15" dirty="0"/>
              <a:t>Renal</a:t>
            </a:r>
            <a:r>
              <a:rPr sz="2800" dirty="0"/>
              <a:t> </a:t>
            </a:r>
            <a:r>
              <a:rPr sz="2800" spc="-5" dirty="0"/>
              <a:t>Endpoint</a:t>
            </a:r>
            <a:r>
              <a:rPr sz="2800" dirty="0"/>
              <a:t> </a:t>
            </a:r>
            <a:r>
              <a:rPr sz="2800" spc="-35" dirty="0"/>
              <a:t>Trials</a:t>
            </a:r>
            <a:endParaRPr sz="2800" dirty="0"/>
          </a:p>
        </p:txBody>
      </p:sp>
      <p:sp>
        <p:nvSpPr>
          <p:cNvPr id="11" name="object 11"/>
          <p:cNvSpPr txBox="1"/>
          <p:nvPr/>
        </p:nvSpPr>
        <p:spPr>
          <a:xfrm>
            <a:off x="2059870" y="6596664"/>
            <a:ext cx="6420485" cy="213995"/>
          </a:xfrm>
          <a:prstGeom prst="rect">
            <a:avLst/>
          </a:prstGeom>
        </p:spPr>
        <p:txBody>
          <a:bodyPr vert="horz" wrap="square" lIns="0" tIns="17145" rIns="0" bIns="0" rtlCol="0">
            <a:spAutoFit/>
          </a:bodyPr>
          <a:lstStyle/>
          <a:p>
            <a:pPr marL="12700">
              <a:lnSpc>
                <a:spcPct val="100000"/>
              </a:lnSpc>
              <a:spcBef>
                <a:spcPts val="135"/>
              </a:spcBef>
            </a:pPr>
            <a:r>
              <a:rPr sz="1200" spc="-10" dirty="0">
                <a:latin typeface="Calibri"/>
                <a:cs typeface="Calibri"/>
              </a:rPr>
              <a:t>Update</a:t>
            </a:r>
            <a:r>
              <a:rPr sz="1200" spc="10" dirty="0">
                <a:latin typeface="Calibri"/>
                <a:cs typeface="Calibri"/>
              </a:rPr>
              <a:t> </a:t>
            </a:r>
            <a:r>
              <a:rPr sz="1200" spc="-10" dirty="0">
                <a:latin typeface="Calibri"/>
                <a:cs typeface="Calibri"/>
              </a:rPr>
              <a:t>from</a:t>
            </a:r>
            <a:r>
              <a:rPr sz="1200" spc="15" dirty="0">
                <a:latin typeface="Calibri"/>
                <a:cs typeface="Calibri"/>
              </a:rPr>
              <a:t> </a:t>
            </a:r>
            <a:r>
              <a:rPr sz="1200" spc="-10" dirty="0">
                <a:latin typeface="Calibri"/>
                <a:cs typeface="Calibri"/>
              </a:rPr>
              <a:t>Kalaitzidis</a:t>
            </a:r>
            <a:r>
              <a:rPr sz="1200" spc="15" dirty="0">
                <a:latin typeface="Calibri"/>
                <a:cs typeface="Calibri"/>
              </a:rPr>
              <a:t> </a:t>
            </a:r>
            <a:r>
              <a:rPr sz="1200" dirty="0">
                <a:latin typeface="Calibri"/>
                <a:cs typeface="Calibri"/>
              </a:rPr>
              <a:t>R</a:t>
            </a:r>
            <a:r>
              <a:rPr sz="1200" spc="10" dirty="0">
                <a:latin typeface="Calibri"/>
                <a:cs typeface="Calibri"/>
              </a:rPr>
              <a:t> </a:t>
            </a:r>
            <a:r>
              <a:rPr sz="1200" spc="-5" dirty="0">
                <a:latin typeface="Calibri"/>
                <a:cs typeface="Calibri"/>
              </a:rPr>
              <a:t>and</a:t>
            </a:r>
            <a:r>
              <a:rPr sz="1200" spc="5" dirty="0">
                <a:latin typeface="Calibri"/>
                <a:cs typeface="Calibri"/>
              </a:rPr>
              <a:t> </a:t>
            </a:r>
            <a:r>
              <a:rPr sz="1200" spc="-5" dirty="0">
                <a:latin typeface="Calibri"/>
                <a:cs typeface="Calibri"/>
              </a:rPr>
              <a:t>Bakris</a:t>
            </a:r>
            <a:r>
              <a:rPr sz="1200" spc="10" dirty="0">
                <a:latin typeface="Calibri"/>
                <a:cs typeface="Calibri"/>
              </a:rPr>
              <a:t> </a:t>
            </a:r>
            <a:r>
              <a:rPr sz="1200" dirty="0">
                <a:latin typeface="Calibri"/>
                <a:cs typeface="Calibri"/>
              </a:rPr>
              <a:t>GL</a:t>
            </a:r>
            <a:r>
              <a:rPr sz="1200" spc="5" dirty="0">
                <a:latin typeface="Calibri"/>
                <a:cs typeface="Calibri"/>
              </a:rPr>
              <a:t> </a:t>
            </a:r>
            <a:r>
              <a:rPr sz="1200" spc="-5" dirty="0">
                <a:latin typeface="Calibri"/>
                <a:cs typeface="Calibri"/>
              </a:rPr>
              <a:t>In:</a:t>
            </a:r>
            <a:r>
              <a:rPr sz="1200" spc="10" dirty="0">
                <a:latin typeface="Calibri"/>
                <a:cs typeface="Calibri"/>
              </a:rPr>
              <a:t> </a:t>
            </a:r>
            <a:r>
              <a:rPr sz="1200" i="1" spc="-5" dirty="0">
                <a:latin typeface="Calibri"/>
                <a:cs typeface="Calibri"/>
              </a:rPr>
              <a:t>Handbook</a:t>
            </a:r>
            <a:r>
              <a:rPr sz="1200" i="1" spc="15" dirty="0">
                <a:latin typeface="Calibri"/>
                <a:cs typeface="Calibri"/>
              </a:rPr>
              <a:t> </a:t>
            </a:r>
            <a:r>
              <a:rPr sz="1200" i="1" spc="5" dirty="0">
                <a:latin typeface="Calibri"/>
                <a:cs typeface="Calibri"/>
              </a:rPr>
              <a:t>of</a:t>
            </a:r>
            <a:r>
              <a:rPr sz="1200" i="1" spc="10" dirty="0">
                <a:latin typeface="Calibri"/>
                <a:cs typeface="Calibri"/>
              </a:rPr>
              <a:t> </a:t>
            </a:r>
            <a:r>
              <a:rPr sz="1200" i="1" dirty="0">
                <a:latin typeface="Calibri"/>
                <a:cs typeface="Calibri"/>
              </a:rPr>
              <a:t>Chronic</a:t>
            </a:r>
            <a:r>
              <a:rPr sz="1200" i="1" spc="10" dirty="0">
                <a:latin typeface="Calibri"/>
                <a:cs typeface="Calibri"/>
              </a:rPr>
              <a:t> </a:t>
            </a:r>
            <a:r>
              <a:rPr sz="1200" i="1" spc="5" dirty="0">
                <a:latin typeface="Calibri"/>
                <a:cs typeface="Calibri"/>
              </a:rPr>
              <a:t>Kidney </a:t>
            </a:r>
            <a:r>
              <a:rPr sz="1200" i="1" dirty="0">
                <a:latin typeface="Calibri"/>
                <a:cs typeface="Calibri"/>
              </a:rPr>
              <a:t>Disease</a:t>
            </a:r>
            <a:r>
              <a:rPr sz="1200" dirty="0">
                <a:latin typeface="Calibri"/>
                <a:cs typeface="Calibri"/>
              </a:rPr>
              <a:t>.</a:t>
            </a:r>
            <a:r>
              <a:rPr sz="1200" spc="5" dirty="0">
                <a:latin typeface="Calibri"/>
                <a:cs typeface="Calibri"/>
              </a:rPr>
              <a:t> </a:t>
            </a:r>
            <a:r>
              <a:rPr sz="1200" spc="-10" dirty="0">
                <a:latin typeface="Calibri"/>
                <a:cs typeface="Calibri"/>
              </a:rPr>
              <a:t>Daugirdas</a:t>
            </a:r>
            <a:r>
              <a:rPr sz="1200" spc="15" dirty="0">
                <a:latin typeface="Calibri"/>
                <a:cs typeface="Calibri"/>
              </a:rPr>
              <a:t> </a:t>
            </a:r>
            <a:r>
              <a:rPr sz="1200" dirty="0">
                <a:latin typeface="Calibri"/>
                <a:cs typeface="Calibri"/>
              </a:rPr>
              <a:t>J</a:t>
            </a:r>
            <a:r>
              <a:rPr sz="1200" spc="15" dirty="0">
                <a:latin typeface="Calibri"/>
                <a:cs typeface="Calibri"/>
              </a:rPr>
              <a:t> </a:t>
            </a:r>
            <a:r>
              <a:rPr sz="1200" spc="-10" dirty="0">
                <a:latin typeface="Calibri"/>
                <a:cs typeface="Calibri"/>
              </a:rPr>
              <a:t>(Ed.)</a:t>
            </a:r>
            <a:r>
              <a:rPr sz="1200" spc="5" dirty="0">
                <a:latin typeface="Calibri"/>
                <a:cs typeface="Calibri"/>
              </a:rPr>
              <a:t> </a:t>
            </a:r>
            <a:r>
              <a:rPr sz="1200" dirty="0">
                <a:latin typeface="Calibri"/>
                <a:cs typeface="Calibri"/>
              </a:rPr>
              <a:t>2011.</a:t>
            </a:r>
            <a:endParaRPr sz="1200">
              <a:latin typeface="Calibri"/>
              <a:cs typeface="Calibri"/>
            </a:endParaRPr>
          </a:p>
        </p:txBody>
      </p:sp>
      <p:sp>
        <p:nvSpPr>
          <p:cNvPr id="12" name="object 12"/>
          <p:cNvSpPr txBox="1"/>
          <p:nvPr/>
        </p:nvSpPr>
        <p:spPr>
          <a:xfrm>
            <a:off x="5488940" y="5288117"/>
            <a:ext cx="1897380" cy="269240"/>
          </a:xfrm>
          <a:prstGeom prst="rect">
            <a:avLst/>
          </a:prstGeom>
        </p:spPr>
        <p:txBody>
          <a:bodyPr vert="horz" wrap="square" lIns="0" tIns="12700" rIns="0" bIns="0" rtlCol="0">
            <a:spAutoFit/>
          </a:bodyPr>
          <a:lstStyle/>
          <a:p>
            <a:pPr marL="12700">
              <a:lnSpc>
                <a:spcPct val="100000"/>
              </a:lnSpc>
              <a:spcBef>
                <a:spcPts val="100"/>
              </a:spcBef>
            </a:pPr>
            <a:r>
              <a:rPr sz="1600" b="1" spc="-5" dirty="0">
                <a:solidFill>
                  <a:srgbClr val="000033"/>
                </a:solidFill>
                <a:latin typeface="Calibri"/>
                <a:cs typeface="Calibri"/>
              </a:rPr>
              <a:t>Normal</a:t>
            </a:r>
            <a:r>
              <a:rPr sz="1600" b="1" spc="-30" dirty="0">
                <a:solidFill>
                  <a:srgbClr val="000033"/>
                </a:solidFill>
                <a:latin typeface="Calibri"/>
                <a:cs typeface="Calibri"/>
              </a:rPr>
              <a:t> </a:t>
            </a:r>
            <a:r>
              <a:rPr sz="1600" b="1" spc="-5" dirty="0">
                <a:solidFill>
                  <a:srgbClr val="000033"/>
                </a:solidFill>
                <a:latin typeface="Calibri"/>
                <a:cs typeface="Calibri"/>
              </a:rPr>
              <a:t>decline</a:t>
            </a:r>
            <a:r>
              <a:rPr sz="1600" b="1" spc="-35" dirty="0">
                <a:solidFill>
                  <a:srgbClr val="000033"/>
                </a:solidFill>
                <a:latin typeface="Calibri"/>
                <a:cs typeface="Calibri"/>
              </a:rPr>
              <a:t> </a:t>
            </a:r>
            <a:r>
              <a:rPr sz="1600" b="1" spc="-5" dirty="0">
                <a:solidFill>
                  <a:srgbClr val="000033"/>
                </a:solidFill>
                <a:latin typeface="Calibri"/>
                <a:cs typeface="Calibri"/>
              </a:rPr>
              <a:t>in</a:t>
            </a:r>
            <a:r>
              <a:rPr sz="1600" b="1" spc="-20" dirty="0">
                <a:solidFill>
                  <a:srgbClr val="000033"/>
                </a:solidFill>
                <a:latin typeface="Calibri"/>
                <a:cs typeface="Calibri"/>
              </a:rPr>
              <a:t> </a:t>
            </a:r>
            <a:r>
              <a:rPr sz="1600" b="1" dirty="0">
                <a:solidFill>
                  <a:srgbClr val="000033"/>
                </a:solidFill>
                <a:latin typeface="Calibri"/>
                <a:cs typeface="Calibri"/>
              </a:rPr>
              <a:t>GFR</a:t>
            </a:r>
            <a:endParaRPr sz="1600">
              <a:latin typeface="Calibri"/>
              <a:cs typeface="Calibri"/>
            </a:endParaRPr>
          </a:p>
        </p:txBody>
      </p:sp>
      <p:sp>
        <p:nvSpPr>
          <p:cNvPr id="13" name="object 13"/>
          <p:cNvSpPr txBox="1"/>
          <p:nvPr/>
        </p:nvSpPr>
        <p:spPr>
          <a:xfrm>
            <a:off x="88133" y="1656742"/>
            <a:ext cx="2162175" cy="3141345"/>
          </a:xfrm>
          <a:prstGeom prst="rect">
            <a:avLst/>
          </a:prstGeom>
        </p:spPr>
        <p:txBody>
          <a:bodyPr vert="horz" wrap="square" lIns="0" tIns="14604" rIns="0" bIns="0" rtlCol="0">
            <a:spAutoFit/>
          </a:bodyPr>
          <a:lstStyle/>
          <a:p>
            <a:pPr marL="12700">
              <a:lnSpc>
                <a:spcPct val="100000"/>
              </a:lnSpc>
              <a:spcBef>
                <a:spcPts val="114"/>
              </a:spcBef>
            </a:pPr>
            <a:r>
              <a:rPr sz="1150" b="1" spc="5" dirty="0">
                <a:latin typeface="Calibri"/>
                <a:cs typeface="Calibri"/>
              </a:rPr>
              <a:t>Nondiabetes</a:t>
            </a:r>
            <a:endParaRPr sz="1150" dirty="0">
              <a:latin typeface="Calibri"/>
              <a:cs typeface="Calibri"/>
            </a:endParaRPr>
          </a:p>
          <a:p>
            <a:pPr>
              <a:lnSpc>
                <a:spcPct val="100000"/>
              </a:lnSpc>
              <a:spcBef>
                <a:spcPts val="5"/>
              </a:spcBef>
            </a:pPr>
            <a:endParaRPr sz="1200" dirty="0">
              <a:latin typeface="Calibri"/>
              <a:cs typeface="Calibri"/>
            </a:endParaRPr>
          </a:p>
          <a:p>
            <a:pPr marL="12700">
              <a:lnSpc>
                <a:spcPts val="1430"/>
              </a:lnSpc>
            </a:pPr>
            <a:r>
              <a:rPr sz="1150" b="1" dirty="0">
                <a:latin typeface="Calibri"/>
                <a:cs typeface="Calibri"/>
              </a:rPr>
              <a:t>MDRD. </a:t>
            </a:r>
            <a:r>
              <a:rPr sz="1200" b="1" i="1" spc="-15" dirty="0">
                <a:latin typeface="Calibri"/>
                <a:cs typeface="Calibri"/>
              </a:rPr>
              <a:t>N </a:t>
            </a:r>
            <a:r>
              <a:rPr sz="1200" b="1" i="1" spc="-30" dirty="0">
                <a:latin typeface="Calibri"/>
                <a:cs typeface="Calibri"/>
              </a:rPr>
              <a:t>Engl</a:t>
            </a:r>
            <a:r>
              <a:rPr sz="1200" b="1" i="1" spc="-15" dirty="0">
                <a:latin typeface="Calibri"/>
                <a:cs typeface="Calibri"/>
              </a:rPr>
              <a:t> J</a:t>
            </a:r>
            <a:r>
              <a:rPr sz="1200" b="1" i="1" spc="-10" dirty="0">
                <a:latin typeface="Calibri"/>
                <a:cs typeface="Calibri"/>
              </a:rPr>
              <a:t> </a:t>
            </a:r>
            <a:r>
              <a:rPr sz="1200" b="1" i="1" spc="-15" dirty="0">
                <a:latin typeface="Calibri"/>
                <a:cs typeface="Calibri"/>
              </a:rPr>
              <a:t>Med. </a:t>
            </a:r>
            <a:r>
              <a:rPr sz="1150" b="1" spc="25" dirty="0">
                <a:latin typeface="Calibri"/>
                <a:cs typeface="Calibri"/>
              </a:rPr>
              <a:t>1993</a:t>
            </a:r>
            <a:endParaRPr sz="1150" dirty="0">
              <a:latin typeface="Calibri"/>
              <a:cs typeface="Calibri"/>
            </a:endParaRPr>
          </a:p>
          <a:p>
            <a:pPr marL="12700">
              <a:lnSpc>
                <a:spcPts val="1430"/>
              </a:lnSpc>
            </a:pPr>
            <a:r>
              <a:rPr sz="1200" spc="-5" dirty="0">
                <a:latin typeface="Calibri"/>
                <a:cs typeface="Calibri"/>
              </a:rPr>
              <a:t>AIPRI.</a:t>
            </a:r>
            <a:r>
              <a:rPr sz="1200" spc="-15" dirty="0">
                <a:latin typeface="Calibri"/>
                <a:cs typeface="Calibri"/>
              </a:rPr>
              <a:t> </a:t>
            </a:r>
            <a:r>
              <a:rPr sz="1200" i="1" dirty="0">
                <a:latin typeface="Calibri"/>
                <a:cs typeface="Calibri"/>
              </a:rPr>
              <a:t>N</a:t>
            </a:r>
            <a:r>
              <a:rPr sz="1200" i="1" spc="-15" dirty="0">
                <a:latin typeface="Calibri"/>
                <a:cs typeface="Calibri"/>
              </a:rPr>
              <a:t> Engl </a:t>
            </a:r>
            <a:r>
              <a:rPr sz="1200" i="1" dirty="0">
                <a:latin typeface="Calibri"/>
                <a:cs typeface="Calibri"/>
              </a:rPr>
              <a:t>J</a:t>
            </a:r>
            <a:r>
              <a:rPr sz="1200" i="1" spc="-10" dirty="0">
                <a:latin typeface="Calibri"/>
                <a:cs typeface="Calibri"/>
              </a:rPr>
              <a:t> </a:t>
            </a:r>
            <a:r>
              <a:rPr sz="1200" i="1" spc="5" dirty="0">
                <a:latin typeface="Calibri"/>
                <a:cs typeface="Calibri"/>
              </a:rPr>
              <a:t>Med.</a:t>
            </a:r>
            <a:r>
              <a:rPr sz="1200" i="1" spc="-10" dirty="0">
                <a:latin typeface="Calibri"/>
                <a:cs typeface="Calibri"/>
              </a:rPr>
              <a:t> </a:t>
            </a:r>
            <a:r>
              <a:rPr sz="1200" dirty="0">
                <a:latin typeface="Calibri"/>
                <a:cs typeface="Calibri"/>
              </a:rPr>
              <a:t>1996</a:t>
            </a:r>
          </a:p>
          <a:p>
            <a:pPr marL="12700">
              <a:lnSpc>
                <a:spcPts val="1420"/>
              </a:lnSpc>
              <a:spcBef>
                <a:spcPts val="45"/>
              </a:spcBef>
            </a:pPr>
            <a:r>
              <a:rPr sz="1150" b="1" spc="5" dirty="0">
                <a:latin typeface="Calibri"/>
                <a:cs typeface="Calibri"/>
              </a:rPr>
              <a:t>REIN.</a:t>
            </a:r>
            <a:r>
              <a:rPr sz="1150" b="1" spc="-35" dirty="0">
                <a:latin typeface="Calibri"/>
                <a:cs typeface="Calibri"/>
              </a:rPr>
              <a:t> </a:t>
            </a:r>
            <a:r>
              <a:rPr sz="1200" b="1" i="1" spc="-15" dirty="0">
                <a:latin typeface="Calibri"/>
                <a:cs typeface="Calibri"/>
              </a:rPr>
              <a:t>Lancet.</a:t>
            </a:r>
            <a:r>
              <a:rPr sz="1200" b="1" i="1" spc="-50" dirty="0">
                <a:latin typeface="Calibri"/>
                <a:cs typeface="Calibri"/>
              </a:rPr>
              <a:t> </a:t>
            </a:r>
            <a:r>
              <a:rPr sz="1150" b="1" spc="25" dirty="0">
                <a:latin typeface="Calibri"/>
                <a:cs typeface="Calibri"/>
              </a:rPr>
              <a:t>1997</a:t>
            </a:r>
            <a:endParaRPr sz="1150" dirty="0">
              <a:latin typeface="Calibri"/>
              <a:cs typeface="Calibri"/>
            </a:endParaRPr>
          </a:p>
          <a:p>
            <a:pPr marL="12700">
              <a:lnSpc>
                <a:spcPts val="1420"/>
              </a:lnSpc>
            </a:pPr>
            <a:r>
              <a:rPr sz="1150" b="1" spc="-5" dirty="0">
                <a:latin typeface="Calibri"/>
                <a:cs typeface="Calibri"/>
              </a:rPr>
              <a:t>AASK.</a:t>
            </a:r>
            <a:r>
              <a:rPr sz="1150" b="1" spc="-15" dirty="0">
                <a:latin typeface="Calibri"/>
                <a:cs typeface="Calibri"/>
              </a:rPr>
              <a:t> </a:t>
            </a:r>
            <a:r>
              <a:rPr sz="1200" b="1" i="1" spc="-30" dirty="0">
                <a:latin typeface="Calibri"/>
                <a:cs typeface="Calibri"/>
              </a:rPr>
              <a:t>JAMA.</a:t>
            </a:r>
            <a:r>
              <a:rPr sz="1200" b="1" i="1" spc="-35" dirty="0">
                <a:latin typeface="Calibri"/>
                <a:cs typeface="Calibri"/>
              </a:rPr>
              <a:t> </a:t>
            </a:r>
            <a:r>
              <a:rPr sz="1150" b="1" spc="25" dirty="0">
                <a:latin typeface="Calibri"/>
                <a:cs typeface="Calibri"/>
              </a:rPr>
              <a:t>2002</a:t>
            </a:r>
            <a:endParaRPr sz="1150" dirty="0">
              <a:latin typeface="Calibri"/>
              <a:cs typeface="Calibri"/>
            </a:endParaRPr>
          </a:p>
          <a:p>
            <a:pPr marL="12700" marR="128270">
              <a:lnSpc>
                <a:spcPts val="1400"/>
              </a:lnSpc>
              <a:spcBef>
                <a:spcPts val="155"/>
              </a:spcBef>
            </a:pPr>
            <a:r>
              <a:rPr sz="1200" dirty="0">
                <a:latin typeface="Calibri"/>
                <a:cs typeface="Calibri"/>
              </a:rPr>
              <a:t>Hou </a:t>
            </a:r>
            <a:r>
              <a:rPr sz="1200" spc="-45" dirty="0">
                <a:latin typeface="Calibri"/>
                <a:cs typeface="Calibri"/>
              </a:rPr>
              <a:t>FF, </a:t>
            </a:r>
            <a:r>
              <a:rPr sz="1200" spc="-5" dirty="0">
                <a:latin typeface="Calibri"/>
                <a:cs typeface="Calibri"/>
              </a:rPr>
              <a:t>et al. </a:t>
            </a:r>
            <a:r>
              <a:rPr sz="1200" i="1" dirty="0">
                <a:latin typeface="Calibri"/>
                <a:cs typeface="Calibri"/>
              </a:rPr>
              <a:t>N </a:t>
            </a:r>
            <a:r>
              <a:rPr sz="1200" i="1" spc="-15" dirty="0">
                <a:latin typeface="Calibri"/>
                <a:cs typeface="Calibri"/>
              </a:rPr>
              <a:t>Engl </a:t>
            </a:r>
            <a:r>
              <a:rPr sz="1200" i="1" dirty="0">
                <a:latin typeface="Calibri"/>
                <a:cs typeface="Calibri"/>
              </a:rPr>
              <a:t>J </a:t>
            </a:r>
            <a:r>
              <a:rPr sz="1200" i="1" spc="5" dirty="0">
                <a:latin typeface="Calibri"/>
                <a:cs typeface="Calibri"/>
              </a:rPr>
              <a:t>Med. </a:t>
            </a:r>
            <a:r>
              <a:rPr sz="1200" dirty="0">
                <a:latin typeface="Calibri"/>
                <a:cs typeface="Calibri"/>
              </a:rPr>
              <a:t>2006 </a:t>
            </a:r>
            <a:r>
              <a:rPr sz="1200" spc="-260" dirty="0">
                <a:latin typeface="Calibri"/>
                <a:cs typeface="Calibri"/>
              </a:rPr>
              <a:t> </a:t>
            </a:r>
            <a:r>
              <a:rPr sz="1200" spc="-10" dirty="0">
                <a:latin typeface="Calibri"/>
                <a:cs typeface="Calibri"/>
              </a:rPr>
              <a:t>Parsa</a:t>
            </a:r>
            <a:r>
              <a:rPr sz="1200" spc="-5" dirty="0">
                <a:latin typeface="Calibri"/>
                <a:cs typeface="Calibri"/>
              </a:rPr>
              <a:t> </a:t>
            </a:r>
            <a:r>
              <a:rPr sz="1200" dirty="0">
                <a:latin typeface="Calibri"/>
                <a:cs typeface="Calibri"/>
              </a:rPr>
              <a:t>A </a:t>
            </a:r>
            <a:r>
              <a:rPr sz="1200" spc="-5" dirty="0">
                <a:latin typeface="Calibri"/>
                <a:cs typeface="Calibri"/>
              </a:rPr>
              <a:t>et.al. </a:t>
            </a:r>
            <a:r>
              <a:rPr sz="1200" dirty="0">
                <a:latin typeface="Calibri"/>
                <a:cs typeface="Calibri"/>
              </a:rPr>
              <a:t>NEJM</a:t>
            </a:r>
            <a:r>
              <a:rPr sz="1200" spc="-5" dirty="0">
                <a:latin typeface="Calibri"/>
                <a:cs typeface="Calibri"/>
              </a:rPr>
              <a:t> </a:t>
            </a:r>
            <a:r>
              <a:rPr sz="1200" dirty="0">
                <a:latin typeface="Calibri"/>
                <a:cs typeface="Calibri"/>
              </a:rPr>
              <a:t>2013</a:t>
            </a:r>
          </a:p>
          <a:p>
            <a:pPr>
              <a:lnSpc>
                <a:spcPct val="100000"/>
              </a:lnSpc>
              <a:spcBef>
                <a:spcPts val="50"/>
              </a:spcBef>
            </a:pPr>
            <a:endParaRPr sz="1150" dirty="0">
              <a:latin typeface="Calibri"/>
              <a:cs typeface="Calibri"/>
            </a:endParaRPr>
          </a:p>
          <a:p>
            <a:pPr marL="12700">
              <a:lnSpc>
                <a:spcPts val="1375"/>
              </a:lnSpc>
            </a:pPr>
            <a:r>
              <a:rPr sz="1150" b="1" spc="5" dirty="0">
                <a:latin typeface="Calibri"/>
                <a:cs typeface="Calibri"/>
              </a:rPr>
              <a:t>Diabetes</a:t>
            </a:r>
            <a:endParaRPr sz="1150" dirty="0">
              <a:latin typeface="Calibri"/>
              <a:cs typeface="Calibri"/>
            </a:endParaRPr>
          </a:p>
          <a:p>
            <a:pPr marL="12700">
              <a:lnSpc>
                <a:spcPts val="1435"/>
              </a:lnSpc>
            </a:pPr>
            <a:r>
              <a:rPr sz="1200" spc="-10" dirty="0">
                <a:latin typeface="Calibri"/>
                <a:cs typeface="Calibri"/>
              </a:rPr>
              <a:t>Captopril</a:t>
            </a:r>
            <a:r>
              <a:rPr sz="1200" spc="-5" dirty="0">
                <a:latin typeface="Calibri"/>
                <a:cs typeface="Calibri"/>
              </a:rPr>
              <a:t> </a:t>
            </a:r>
            <a:r>
              <a:rPr sz="1200" spc="-20" dirty="0">
                <a:latin typeface="Calibri"/>
                <a:cs typeface="Calibri"/>
              </a:rPr>
              <a:t>Trial.</a:t>
            </a:r>
            <a:r>
              <a:rPr sz="1200" spc="-5" dirty="0">
                <a:latin typeface="Calibri"/>
                <a:cs typeface="Calibri"/>
              </a:rPr>
              <a:t> </a:t>
            </a:r>
            <a:r>
              <a:rPr sz="1200" i="1" dirty="0">
                <a:latin typeface="Calibri"/>
                <a:cs typeface="Calibri"/>
              </a:rPr>
              <a:t>N</a:t>
            </a:r>
            <a:r>
              <a:rPr sz="1200" i="1" spc="-5" dirty="0">
                <a:latin typeface="Calibri"/>
                <a:cs typeface="Calibri"/>
              </a:rPr>
              <a:t> </a:t>
            </a:r>
            <a:r>
              <a:rPr sz="1200" i="1" spc="-15" dirty="0">
                <a:latin typeface="Calibri"/>
                <a:cs typeface="Calibri"/>
              </a:rPr>
              <a:t>Engl</a:t>
            </a:r>
            <a:r>
              <a:rPr sz="1200" i="1" spc="-5" dirty="0">
                <a:latin typeface="Calibri"/>
                <a:cs typeface="Calibri"/>
              </a:rPr>
              <a:t> </a:t>
            </a:r>
            <a:r>
              <a:rPr sz="1200" i="1" dirty="0">
                <a:latin typeface="Calibri"/>
                <a:cs typeface="Calibri"/>
              </a:rPr>
              <a:t>J </a:t>
            </a:r>
            <a:r>
              <a:rPr sz="1200" i="1" spc="5" dirty="0">
                <a:latin typeface="Calibri"/>
                <a:cs typeface="Calibri"/>
              </a:rPr>
              <a:t>Med.</a:t>
            </a:r>
            <a:r>
              <a:rPr sz="1200" i="1" dirty="0">
                <a:latin typeface="Calibri"/>
                <a:cs typeface="Calibri"/>
              </a:rPr>
              <a:t> </a:t>
            </a:r>
            <a:r>
              <a:rPr sz="1200" dirty="0">
                <a:latin typeface="Calibri"/>
                <a:cs typeface="Calibri"/>
              </a:rPr>
              <a:t>1993</a:t>
            </a:r>
          </a:p>
          <a:p>
            <a:pPr marL="12700" marR="5080">
              <a:lnSpc>
                <a:spcPct val="99500"/>
              </a:lnSpc>
              <a:spcBef>
                <a:spcPts val="70"/>
              </a:spcBef>
            </a:pPr>
            <a:r>
              <a:rPr sz="1200" dirty="0">
                <a:latin typeface="Calibri"/>
                <a:cs typeface="Calibri"/>
              </a:rPr>
              <a:t>H</a:t>
            </a:r>
            <a:r>
              <a:rPr sz="1200" spc="-5" dirty="0">
                <a:latin typeface="Calibri"/>
                <a:cs typeface="Calibri"/>
              </a:rPr>
              <a:t>a</a:t>
            </a:r>
            <a:r>
              <a:rPr sz="1200" spc="-10" dirty="0">
                <a:latin typeface="Calibri"/>
                <a:cs typeface="Calibri"/>
              </a:rPr>
              <a:t>nn</a:t>
            </a:r>
            <a:r>
              <a:rPr sz="1200" dirty="0">
                <a:latin typeface="Calibri"/>
                <a:cs typeface="Calibri"/>
              </a:rPr>
              <a:t>a</a:t>
            </a:r>
            <a:r>
              <a:rPr sz="1200" spc="-10" dirty="0">
                <a:latin typeface="Calibri"/>
                <a:cs typeface="Calibri"/>
              </a:rPr>
              <a:t>d</a:t>
            </a:r>
            <a:r>
              <a:rPr sz="1200" dirty="0">
                <a:latin typeface="Calibri"/>
                <a:cs typeface="Calibri"/>
              </a:rPr>
              <a:t>o</a:t>
            </a:r>
            <a:r>
              <a:rPr sz="1200" spc="-10" dirty="0">
                <a:latin typeface="Calibri"/>
                <a:cs typeface="Calibri"/>
              </a:rPr>
              <a:t>u</a:t>
            </a:r>
            <a:r>
              <a:rPr sz="1200" spc="5" dirty="0">
                <a:latin typeface="Calibri"/>
                <a:cs typeface="Calibri"/>
              </a:rPr>
              <a:t>c</a:t>
            </a:r>
            <a:r>
              <a:rPr sz="1200" spc="-10" dirty="0">
                <a:latin typeface="Calibri"/>
                <a:cs typeface="Calibri"/>
              </a:rPr>
              <a:t>h</a:t>
            </a:r>
            <a:r>
              <a:rPr sz="1200" dirty="0">
                <a:latin typeface="Calibri"/>
                <a:cs typeface="Calibri"/>
              </a:rPr>
              <a:t>e</a:t>
            </a:r>
            <a:r>
              <a:rPr sz="1200" spc="5" dirty="0">
                <a:latin typeface="Calibri"/>
                <a:cs typeface="Calibri"/>
              </a:rPr>
              <a:t> </a:t>
            </a:r>
            <a:r>
              <a:rPr sz="1200" spc="-120" dirty="0">
                <a:latin typeface="Calibri"/>
                <a:cs typeface="Calibri"/>
              </a:rPr>
              <a:t>T</a:t>
            </a:r>
            <a:r>
              <a:rPr sz="1200" dirty="0">
                <a:latin typeface="Calibri"/>
                <a:cs typeface="Calibri"/>
              </a:rPr>
              <a:t>, </a:t>
            </a:r>
            <a:r>
              <a:rPr sz="1200" spc="-5" dirty="0">
                <a:latin typeface="Calibri"/>
                <a:cs typeface="Calibri"/>
              </a:rPr>
              <a:t>e</a:t>
            </a:r>
            <a:r>
              <a:rPr sz="1200" dirty="0">
                <a:latin typeface="Calibri"/>
                <a:cs typeface="Calibri"/>
              </a:rPr>
              <a:t>t a</a:t>
            </a:r>
            <a:r>
              <a:rPr sz="1200" spc="-5" dirty="0">
                <a:latin typeface="Calibri"/>
                <a:cs typeface="Calibri"/>
              </a:rPr>
              <a:t>l</a:t>
            </a:r>
            <a:r>
              <a:rPr sz="1200" dirty="0">
                <a:latin typeface="Calibri"/>
                <a:cs typeface="Calibri"/>
              </a:rPr>
              <a:t>. </a:t>
            </a:r>
            <a:r>
              <a:rPr sz="1200" i="1" spc="-5" dirty="0">
                <a:latin typeface="Calibri"/>
                <a:cs typeface="Calibri"/>
              </a:rPr>
              <a:t>BMJ</a:t>
            </a:r>
            <a:r>
              <a:rPr sz="1200" i="1" dirty="0">
                <a:latin typeface="Calibri"/>
                <a:cs typeface="Calibri"/>
              </a:rPr>
              <a:t>. </a:t>
            </a:r>
            <a:r>
              <a:rPr sz="1200" dirty="0">
                <a:latin typeface="Calibri"/>
                <a:cs typeface="Calibri"/>
              </a:rPr>
              <a:t>1994  </a:t>
            </a:r>
            <a:r>
              <a:rPr sz="1200" spc="-5" dirty="0">
                <a:latin typeface="Calibri"/>
                <a:cs typeface="Calibri"/>
              </a:rPr>
              <a:t>Bakris </a:t>
            </a:r>
            <a:r>
              <a:rPr sz="1200" dirty="0">
                <a:latin typeface="Calibri"/>
                <a:cs typeface="Calibri"/>
              </a:rPr>
              <a:t>G, </a:t>
            </a:r>
            <a:r>
              <a:rPr sz="1200" spc="-5" dirty="0">
                <a:latin typeface="Calibri"/>
                <a:cs typeface="Calibri"/>
              </a:rPr>
              <a:t>et al. </a:t>
            </a:r>
            <a:r>
              <a:rPr sz="1200" i="1" spc="5" dirty="0">
                <a:latin typeface="Calibri"/>
                <a:cs typeface="Calibri"/>
              </a:rPr>
              <a:t>Kidney </a:t>
            </a:r>
            <a:r>
              <a:rPr sz="1200" i="1" spc="-5" dirty="0">
                <a:latin typeface="Calibri"/>
                <a:cs typeface="Calibri"/>
              </a:rPr>
              <a:t>Int. </a:t>
            </a:r>
            <a:r>
              <a:rPr sz="1200" dirty="0">
                <a:latin typeface="Calibri"/>
                <a:cs typeface="Calibri"/>
              </a:rPr>
              <a:t>1996 </a:t>
            </a:r>
            <a:r>
              <a:rPr sz="1200" spc="5" dirty="0">
                <a:latin typeface="Calibri"/>
                <a:cs typeface="Calibri"/>
              </a:rPr>
              <a:t> </a:t>
            </a:r>
            <a:r>
              <a:rPr sz="1200" spc="-5" dirty="0">
                <a:latin typeface="Calibri"/>
                <a:cs typeface="Calibri"/>
              </a:rPr>
              <a:t>Bakris</a:t>
            </a:r>
            <a:r>
              <a:rPr sz="1200" dirty="0">
                <a:latin typeface="Calibri"/>
                <a:cs typeface="Calibri"/>
              </a:rPr>
              <a:t> G, </a:t>
            </a:r>
            <a:r>
              <a:rPr sz="1200" spc="-5" dirty="0">
                <a:latin typeface="Calibri"/>
                <a:cs typeface="Calibri"/>
              </a:rPr>
              <a:t>et</a:t>
            </a:r>
            <a:r>
              <a:rPr sz="1200" dirty="0">
                <a:latin typeface="Calibri"/>
                <a:cs typeface="Calibri"/>
              </a:rPr>
              <a:t> </a:t>
            </a:r>
            <a:r>
              <a:rPr sz="1200" spc="-5" dirty="0">
                <a:latin typeface="Calibri"/>
                <a:cs typeface="Calibri"/>
              </a:rPr>
              <a:t>al.</a:t>
            </a:r>
            <a:r>
              <a:rPr sz="1200" dirty="0">
                <a:latin typeface="Calibri"/>
                <a:cs typeface="Calibri"/>
              </a:rPr>
              <a:t> </a:t>
            </a:r>
            <a:r>
              <a:rPr sz="1200" i="1" dirty="0">
                <a:latin typeface="Calibri"/>
                <a:cs typeface="Calibri"/>
              </a:rPr>
              <a:t>Hypertension.</a:t>
            </a:r>
            <a:r>
              <a:rPr sz="1200" i="1" spc="-5" dirty="0">
                <a:latin typeface="Calibri"/>
                <a:cs typeface="Calibri"/>
              </a:rPr>
              <a:t> </a:t>
            </a:r>
            <a:r>
              <a:rPr sz="1200" dirty="0">
                <a:latin typeface="Calibri"/>
                <a:cs typeface="Calibri"/>
              </a:rPr>
              <a:t>1997 </a:t>
            </a:r>
            <a:r>
              <a:rPr sz="1200" spc="-254" dirty="0">
                <a:latin typeface="Calibri"/>
                <a:cs typeface="Calibri"/>
              </a:rPr>
              <a:t> </a:t>
            </a:r>
            <a:r>
              <a:rPr sz="1200" spc="-5" dirty="0">
                <a:latin typeface="Calibri"/>
                <a:cs typeface="Calibri"/>
              </a:rPr>
              <a:t>IDNT</a:t>
            </a:r>
            <a:r>
              <a:rPr sz="1200" i="1" spc="-5" dirty="0">
                <a:latin typeface="Calibri"/>
                <a:cs typeface="Calibri"/>
              </a:rPr>
              <a:t>. </a:t>
            </a:r>
            <a:r>
              <a:rPr sz="1200" i="1" dirty="0">
                <a:latin typeface="Calibri"/>
                <a:cs typeface="Calibri"/>
              </a:rPr>
              <a:t>NEJM</a:t>
            </a:r>
            <a:r>
              <a:rPr sz="1200" dirty="0">
                <a:latin typeface="Calibri"/>
                <a:cs typeface="Calibri"/>
              </a:rPr>
              <a:t>. 2001</a:t>
            </a:r>
          </a:p>
          <a:p>
            <a:pPr marL="12700">
              <a:lnSpc>
                <a:spcPts val="1400"/>
              </a:lnSpc>
            </a:pPr>
            <a:r>
              <a:rPr sz="1200" spc="-5" dirty="0">
                <a:latin typeface="Calibri"/>
                <a:cs typeface="Calibri"/>
              </a:rPr>
              <a:t>RENAAL.</a:t>
            </a:r>
            <a:r>
              <a:rPr sz="1200" spc="-15" dirty="0">
                <a:latin typeface="Calibri"/>
                <a:cs typeface="Calibri"/>
              </a:rPr>
              <a:t> </a:t>
            </a:r>
            <a:r>
              <a:rPr sz="1200" i="1" spc="-5" dirty="0">
                <a:latin typeface="Calibri"/>
                <a:cs typeface="Calibri"/>
              </a:rPr>
              <a:t>NEJM.</a:t>
            </a:r>
            <a:r>
              <a:rPr sz="1200" i="1" spc="-15" dirty="0">
                <a:latin typeface="Calibri"/>
                <a:cs typeface="Calibri"/>
              </a:rPr>
              <a:t> </a:t>
            </a:r>
            <a:r>
              <a:rPr sz="1200" dirty="0">
                <a:latin typeface="Calibri"/>
                <a:cs typeface="Calibri"/>
              </a:rPr>
              <a:t>2001</a:t>
            </a:r>
          </a:p>
          <a:p>
            <a:pPr marL="12700">
              <a:lnSpc>
                <a:spcPct val="100000"/>
              </a:lnSpc>
              <a:spcBef>
                <a:spcPts val="60"/>
              </a:spcBef>
            </a:pPr>
            <a:r>
              <a:rPr sz="1200" spc="-10" dirty="0">
                <a:latin typeface="Calibri"/>
                <a:cs typeface="Calibri"/>
              </a:rPr>
              <a:t>ABCD. </a:t>
            </a:r>
            <a:r>
              <a:rPr sz="1200" i="1" spc="-5" dirty="0">
                <a:latin typeface="Calibri"/>
                <a:cs typeface="Calibri"/>
              </a:rPr>
              <a:t>Diabetes </a:t>
            </a:r>
            <a:r>
              <a:rPr sz="1200" i="1" spc="-10" dirty="0">
                <a:latin typeface="Calibri"/>
                <a:cs typeface="Calibri"/>
              </a:rPr>
              <a:t>Care</a:t>
            </a:r>
            <a:r>
              <a:rPr sz="1200" i="1" spc="-5" dirty="0">
                <a:latin typeface="Calibri"/>
                <a:cs typeface="Calibri"/>
              </a:rPr>
              <a:t> </a:t>
            </a:r>
            <a:r>
              <a:rPr sz="1200" i="1" dirty="0">
                <a:latin typeface="Calibri"/>
                <a:cs typeface="Calibri"/>
              </a:rPr>
              <a:t>(Suppl).</a:t>
            </a:r>
            <a:r>
              <a:rPr sz="1200" i="1" spc="-5" dirty="0">
                <a:latin typeface="Calibri"/>
                <a:cs typeface="Calibri"/>
              </a:rPr>
              <a:t> </a:t>
            </a:r>
            <a:r>
              <a:rPr sz="1200" dirty="0">
                <a:latin typeface="Calibri"/>
                <a:cs typeface="Calibri"/>
              </a:rPr>
              <a:t>2000</a:t>
            </a:r>
          </a:p>
        </p:txBody>
      </p:sp>
    </p:spTree>
    <p:extLst>
      <p:ext uri="{BB962C8B-B14F-4D97-AF65-F5344CB8AC3E}">
        <p14:creationId xmlns:p14="http://schemas.microsoft.com/office/powerpoint/2010/main" val="3443430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509837" y="267653"/>
            <a:ext cx="4319905" cy="1064260"/>
          </a:xfrm>
          <a:prstGeom prst="rect">
            <a:avLst/>
          </a:prstGeom>
        </p:spPr>
        <p:txBody>
          <a:bodyPr vert="horz" wrap="square" lIns="0" tIns="12700" rIns="0" bIns="0" rtlCol="0">
            <a:spAutoFit/>
          </a:bodyPr>
          <a:lstStyle/>
          <a:p>
            <a:pPr marL="12700">
              <a:lnSpc>
                <a:spcPct val="100000"/>
              </a:lnSpc>
              <a:spcBef>
                <a:spcPts val="100"/>
              </a:spcBef>
            </a:pPr>
            <a:r>
              <a:rPr lang="en-US" sz="3400" dirty="0"/>
              <a:t>ARBs</a:t>
            </a:r>
            <a:r>
              <a:rPr lang="en-US" sz="3400" spc="-30" dirty="0"/>
              <a:t> </a:t>
            </a:r>
            <a:r>
              <a:rPr lang="en-US" sz="3400" spc="-5" dirty="0"/>
              <a:t>and</a:t>
            </a:r>
            <a:r>
              <a:rPr lang="en-US" sz="3400" spc="-20" dirty="0"/>
              <a:t> </a:t>
            </a:r>
            <a:r>
              <a:rPr lang="en-US" sz="3400" spc="-15" dirty="0"/>
              <a:t>Progression</a:t>
            </a:r>
            <a:endParaRPr lang="en-US" sz="3400" dirty="0"/>
          </a:p>
          <a:p>
            <a:pPr marL="12700">
              <a:lnSpc>
                <a:spcPct val="100000"/>
              </a:lnSpc>
              <a:spcBef>
                <a:spcPts val="20"/>
              </a:spcBef>
            </a:pPr>
            <a:r>
              <a:rPr lang="en-US" sz="3400" spc="-5" dirty="0"/>
              <a:t>of</a:t>
            </a:r>
            <a:r>
              <a:rPr lang="en-US" sz="3400" spc="-30" dirty="0"/>
              <a:t> </a:t>
            </a:r>
            <a:r>
              <a:rPr lang="en-US" sz="3400" spc="-10" dirty="0"/>
              <a:t>Diabetic</a:t>
            </a:r>
            <a:r>
              <a:rPr lang="en-US" sz="3400" spc="-30" dirty="0"/>
              <a:t> </a:t>
            </a:r>
            <a:r>
              <a:rPr lang="en-US" sz="3400" spc="-20" dirty="0"/>
              <a:t>Nephropathy</a:t>
            </a:r>
            <a:endParaRPr lang="en-US" sz="3400" dirty="0"/>
          </a:p>
        </p:txBody>
      </p:sp>
      <p:sp>
        <p:nvSpPr>
          <p:cNvPr id="3" name="object 3"/>
          <p:cNvSpPr txBox="1"/>
          <p:nvPr/>
        </p:nvSpPr>
        <p:spPr>
          <a:xfrm>
            <a:off x="6266815" y="6446838"/>
            <a:ext cx="2566035" cy="193040"/>
          </a:xfrm>
          <a:prstGeom prst="rect">
            <a:avLst/>
          </a:prstGeom>
        </p:spPr>
        <p:txBody>
          <a:bodyPr vert="horz" wrap="square" lIns="0" tIns="12700" rIns="0" bIns="0" rtlCol="0">
            <a:spAutoFit/>
          </a:bodyPr>
          <a:lstStyle/>
          <a:p>
            <a:pPr marL="12700">
              <a:lnSpc>
                <a:spcPct val="100000"/>
              </a:lnSpc>
              <a:spcBef>
                <a:spcPts val="100"/>
              </a:spcBef>
            </a:pPr>
            <a:r>
              <a:rPr lang="en-US" sz="1100" spc="-25">
                <a:latin typeface="Verdana"/>
                <a:cs typeface="Verdana"/>
              </a:rPr>
              <a:t>Parving</a:t>
            </a:r>
            <a:r>
              <a:rPr lang="en-US" sz="1100" spc="-60">
                <a:latin typeface="Verdana"/>
                <a:cs typeface="Verdana"/>
              </a:rPr>
              <a:t> </a:t>
            </a:r>
            <a:r>
              <a:rPr lang="en-US" sz="1100" spc="-30">
                <a:latin typeface="Verdana"/>
                <a:cs typeface="Verdana"/>
              </a:rPr>
              <a:t>HH, </a:t>
            </a:r>
            <a:r>
              <a:rPr lang="en-US" sz="1100" spc="-15">
                <a:latin typeface="Verdana"/>
                <a:cs typeface="Verdana"/>
              </a:rPr>
              <a:t>et</a:t>
            </a:r>
            <a:r>
              <a:rPr lang="en-US" sz="1100" spc="-40">
                <a:latin typeface="Verdana"/>
                <a:cs typeface="Verdana"/>
              </a:rPr>
              <a:t> </a:t>
            </a:r>
            <a:r>
              <a:rPr lang="en-US" sz="1100" spc="-20">
                <a:latin typeface="Verdana"/>
                <a:cs typeface="Verdana"/>
              </a:rPr>
              <a:t>al.</a:t>
            </a:r>
            <a:r>
              <a:rPr lang="en-US" sz="1100" spc="-35">
                <a:latin typeface="Verdana"/>
                <a:cs typeface="Verdana"/>
              </a:rPr>
              <a:t> </a:t>
            </a:r>
            <a:r>
              <a:rPr lang="en-US" sz="1100" i="1">
                <a:latin typeface="Verdana"/>
                <a:cs typeface="Verdana"/>
              </a:rPr>
              <a:t>N</a:t>
            </a:r>
            <a:r>
              <a:rPr lang="en-US" sz="1100" i="1" spc="-55">
                <a:latin typeface="Verdana"/>
                <a:cs typeface="Verdana"/>
              </a:rPr>
              <a:t> </a:t>
            </a:r>
            <a:r>
              <a:rPr lang="en-US" sz="1100" i="1" spc="-30">
                <a:latin typeface="Verdana"/>
                <a:cs typeface="Verdana"/>
              </a:rPr>
              <a:t>Engl</a:t>
            </a:r>
            <a:r>
              <a:rPr lang="en-US" sz="1100" i="1" spc="-35">
                <a:latin typeface="Verdana"/>
                <a:cs typeface="Verdana"/>
              </a:rPr>
              <a:t> </a:t>
            </a:r>
            <a:r>
              <a:rPr lang="en-US" sz="1100" i="1">
                <a:latin typeface="Verdana"/>
                <a:cs typeface="Verdana"/>
              </a:rPr>
              <a:t>J</a:t>
            </a:r>
            <a:r>
              <a:rPr lang="en-US" sz="1100" i="1" spc="-50">
                <a:latin typeface="Verdana"/>
                <a:cs typeface="Verdana"/>
              </a:rPr>
              <a:t> </a:t>
            </a:r>
            <a:r>
              <a:rPr lang="en-US" sz="1100" i="1" spc="-30">
                <a:latin typeface="Verdana"/>
                <a:cs typeface="Verdana"/>
              </a:rPr>
              <a:t>Med</a:t>
            </a:r>
            <a:r>
              <a:rPr lang="en-US" sz="1100" spc="-30">
                <a:latin typeface="Verdana"/>
                <a:cs typeface="Verdana"/>
              </a:rPr>
              <a:t>. 2001</a:t>
            </a:r>
            <a:endParaRPr lang="en-US" sz="1100">
              <a:latin typeface="Verdana"/>
              <a:cs typeface="Verdana"/>
            </a:endParaRPr>
          </a:p>
        </p:txBody>
      </p:sp>
      <p:sp>
        <p:nvSpPr>
          <p:cNvPr id="4" name="object 4"/>
          <p:cNvSpPr txBox="1"/>
          <p:nvPr/>
        </p:nvSpPr>
        <p:spPr>
          <a:xfrm>
            <a:off x="688339" y="1656556"/>
            <a:ext cx="7962900" cy="1612900"/>
          </a:xfrm>
          <a:prstGeom prst="rect">
            <a:avLst/>
          </a:prstGeom>
        </p:spPr>
        <p:txBody>
          <a:bodyPr vert="horz" wrap="square" lIns="0" tIns="12700" rIns="0" bIns="0" rtlCol="0">
            <a:spAutoFit/>
          </a:bodyPr>
          <a:lstStyle/>
          <a:p>
            <a:pPr marL="355600" marR="73660" indent="-342900">
              <a:lnSpc>
                <a:spcPct val="100000"/>
              </a:lnSpc>
              <a:spcBef>
                <a:spcPts val="100"/>
              </a:spcBef>
              <a:buClr>
                <a:srgbClr val="F07C1C"/>
              </a:buClr>
              <a:buChar char="•"/>
              <a:tabLst>
                <a:tab pos="354965" algn="l"/>
                <a:tab pos="355600" algn="l"/>
              </a:tabLst>
            </a:pPr>
            <a:r>
              <a:rPr lang="en-US" sz="2000" dirty="0">
                <a:latin typeface="Calibri"/>
                <a:cs typeface="Calibri"/>
              </a:rPr>
              <a:t>Most </a:t>
            </a:r>
            <a:r>
              <a:rPr lang="en-US" sz="2000" spc="-5" dirty="0">
                <a:latin typeface="Calibri"/>
                <a:cs typeface="Calibri"/>
              </a:rPr>
              <a:t>placebo-controlled </a:t>
            </a:r>
            <a:r>
              <a:rPr lang="en-US" sz="2000" dirty="0">
                <a:latin typeface="Calibri"/>
                <a:cs typeface="Calibri"/>
              </a:rPr>
              <a:t>studies</a:t>
            </a:r>
            <a:r>
              <a:rPr lang="en-US" sz="2000" spc="5" dirty="0">
                <a:latin typeface="Calibri"/>
                <a:cs typeface="Calibri"/>
              </a:rPr>
              <a:t> </a:t>
            </a:r>
            <a:r>
              <a:rPr lang="en-US" sz="2000" dirty="0">
                <a:latin typeface="Calibri"/>
                <a:cs typeface="Calibri"/>
              </a:rPr>
              <a:t>in</a:t>
            </a:r>
            <a:r>
              <a:rPr lang="en-US" sz="2000" spc="-5" dirty="0">
                <a:latin typeface="Calibri"/>
                <a:cs typeface="Calibri"/>
              </a:rPr>
              <a:t> type</a:t>
            </a:r>
            <a:r>
              <a:rPr lang="en-US" sz="2000" spc="5" dirty="0">
                <a:latin typeface="Calibri"/>
                <a:cs typeface="Calibri"/>
              </a:rPr>
              <a:t> </a:t>
            </a:r>
            <a:r>
              <a:rPr lang="en-US" sz="2000" dirty="0">
                <a:latin typeface="Calibri"/>
                <a:cs typeface="Calibri"/>
              </a:rPr>
              <a:t>2</a:t>
            </a:r>
            <a:r>
              <a:rPr lang="en-US" sz="2000" spc="-5" dirty="0">
                <a:latin typeface="Calibri"/>
                <a:cs typeface="Calibri"/>
              </a:rPr>
              <a:t> DM</a:t>
            </a:r>
            <a:r>
              <a:rPr lang="en-US" sz="2000" spc="5" dirty="0">
                <a:latin typeface="Calibri"/>
                <a:cs typeface="Calibri"/>
              </a:rPr>
              <a:t> </a:t>
            </a:r>
            <a:r>
              <a:rPr lang="en-US" sz="2000" spc="-5" dirty="0">
                <a:latin typeface="Calibri"/>
                <a:cs typeface="Calibri"/>
              </a:rPr>
              <a:t>have</a:t>
            </a:r>
            <a:r>
              <a:rPr lang="en-US" sz="2000" dirty="0">
                <a:latin typeface="Calibri"/>
                <a:cs typeface="Calibri"/>
              </a:rPr>
              <a:t> </a:t>
            </a:r>
            <a:r>
              <a:rPr lang="en-US" sz="2000" spc="-5" dirty="0">
                <a:latin typeface="Calibri"/>
                <a:cs typeface="Calibri"/>
              </a:rPr>
              <a:t>been </a:t>
            </a:r>
            <a:r>
              <a:rPr lang="en-US" sz="2000" dirty="0">
                <a:latin typeface="Calibri"/>
                <a:cs typeface="Calibri"/>
              </a:rPr>
              <a:t>in </a:t>
            </a:r>
            <a:r>
              <a:rPr lang="en-US" sz="2000" spc="-5" dirty="0">
                <a:latin typeface="Calibri"/>
                <a:cs typeface="Calibri"/>
              </a:rPr>
              <a:t>patients</a:t>
            </a:r>
            <a:r>
              <a:rPr lang="en-US" sz="2000" dirty="0">
                <a:latin typeface="Calibri"/>
                <a:cs typeface="Calibri"/>
              </a:rPr>
              <a:t> with </a:t>
            </a:r>
            <a:r>
              <a:rPr lang="en-US" sz="2000" spc="-434" dirty="0">
                <a:latin typeface="Calibri"/>
                <a:cs typeface="Calibri"/>
              </a:rPr>
              <a:t> </a:t>
            </a:r>
            <a:r>
              <a:rPr lang="en-US" sz="2000" dirty="0">
                <a:latin typeface="Calibri"/>
                <a:cs typeface="Calibri"/>
              </a:rPr>
              <a:t>either </a:t>
            </a:r>
            <a:r>
              <a:rPr lang="en-US" sz="2000" spc="-5" dirty="0">
                <a:latin typeface="Calibri"/>
                <a:cs typeface="Calibri"/>
              </a:rPr>
              <a:t>moderate</a:t>
            </a:r>
            <a:r>
              <a:rPr lang="en-US" sz="2000" dirty="0">
                <a:latin typeface="Calibri"/>
                <a:cs typeface="Calibri"/>
              </a:rPr>
              <a:t> </a:t>
            </a:r>
            <a:r>
              <a:rPr lang="en-US" sz="2000" spc="-5" dirty="0">
                <a:latin typeface="Calibri"/>
                <a:cs typeface="Calibri"/>
              </a:rPr>
              <a:t>albuminuria</a:t>
            </a:r>
            <a:r>
              <a:rPr lang="en-US" sz="2000" spc="5" dirty="0">
                <a:latin typeface="Calibri"/>
                <a:cs typeface="Calibri"/>
              </a:rPr>
              <a:t> </a:t>
            </a:r>
            <a:r>
              <a:rPr lang="en-US" sz="2000" dirty="0">
                <a:latin typeface="Calibri"/>
                <a:cs typeface="Calibri"/>
              </a:rPr>
              <a:t>(A2)</a:t>
            </a:r>
            <a:r>
              <a:rPr lang="en-US" sz="2000" spc="5" dirty="0">
                <a:latin typeface="Calibri"/>
                <a:cs typeface="Calibri"/>
              </a:rPr>
              <a:t> </a:t>
            </a:r>
            <a:r>
              <a:rPr lang="en-US" sz="2000" spc="-5" dirty="0">
                <a:latin typeface="Calibri"/>
                <a:cs typeface="Calibri"/>
              </a:rPr>
              <a:t>or</a:t>
            </a:r>
            <a:r>
              <a:rPr lang="en-US" sz="2000" spc="5" dirty="0">
                <a:latin typeface="Calibri"/>
                <a:cs typeface="Calibri"/>
              </a:rPr>
              <a:t> </a:t>
            </a:r>
            <a:r>
              <a:rPr lang="en-US" sz="2000" dirty="0">
                <a:latin typeface="Calibri"/>
                <a:cs typeface="Calibri"/>
              </a:rPr>
              <a:t>established</a:t>
            </a:r>
            <a:r>
              <a:rPr lang="en-US" sz="2000" spc="-5" dirty="0">
                <a:latin typeface="Calibri"/>
                <a:cs typeface="Calibri"/>
              </a:rPr>
              <a:t> nephropathy</a:t>
            </a:r>
            <a:r>
              <a:rPr lang="en-US" sz="2000" spc="-10" dirty="0">
                <a:latin typeface="Calibri"/>
                <a:cs typeface="Calibri"/>
              </a:rPr>
              <a:t> </a:t>
            </a:r>
            <a:r>
              <a:rPr lang="en-US" sz="2000" dirty="0">
                <a:latin typeface="Calibri"/>
                <a:cs typeface="Calibri"/>
              </a:rPr>
              <a:t>treated </a:t>
            </a:r>
            <a:r>
              <a:rPr lang="en-US" sz="2000" spc="5" dirty="0">
                <a:latin typeface="Calibri"/>
                <a:cs typeface="Calibri"/>
              </a:rPr>
              <a:t> </a:t>
            </a:r>
            <a:r>
              <a:rPr lang="en-US" sz="2000" dirty="0">
                <a:latin typeface="Calibri"/>
                <a:cs typeface="Calibri"/>
              </a:rPr>
              <a:t>with</a:t>
            </a:r>
            <a:r>
              <a:rPr lang="en-US" sz="2000" spc="-10" dirty="0">
                <a:latin typeface="Calibri"/>
                <a:cs typeface="Calibri"/>
              </a:rPr>
              <a:t> </a:t>
            </a:r>
            <a:r>
              <a:rPr lang="en-US" sz="2000" dirty="0">
                <a:latin typeface="Calibri"/>
                <a:cs typeface="Calibri"/>
              </a:rPr>
              <a:t>ARB.</a:t>
            </a:r>
          </a:p>
          <a:p>
            <a:pPr marL="355600" marR="5080" indent="-342900">
              <a:lnSpc>
                <a:spcPct val="100000"/>
              </a:lnSpc>
              <a:spcBef>
                <a:spcPts val="500"/>
              </a:spcBef>
              <a:buClr>
                <a:srgbClr val="F07C1C"/>
              </a:buClr>
              <a:buChar char="•"/>
              <a:tabLst>
                <a:tab pos="354965" algn="l"/>
                <a:tab pos="355600" algn="l"/>
              </a:tabLst>
            </a:pPr>
            <a:r>
              <a:rPr lang="en-US" sz="2000" dirty="0">
                <a:latin typeface="Calibri"/>
                <a:cs typeface="Calibri"/>
              </a:rPr>
              <a:t>ARB </a:t>
            </a:r>
            <a:r>
              <a:rPr lang="en-US" sz="2000" spc="-5" dirty="0">
                <a:latin typeface="Calibri"/>
                <a:cs typeface="Calibri"/>
              </a:rPr>
              <a:t>and</a:t>
            </a:r>
            <a:r>
              <a:rPr lang="en-US" sz="2000" spc="5" dirty="0">
                <a:latin typeface="Calibri"/>
                <a:cs typeface="Calibri"/>
              </a:rPr>
              <a:t> </a:t>
            </a:r>
            <a:r>
              <a:rPr lang="en-US" sz="2000" spc="-5" dirty="0" err="1">
                <a:latin typeface="Calibri"/>
                <a:cs typeface="Calibri"/>
              </a:rPr>
              <a:t>ACEi</a:t>
            </a:r>
            <a:r>
              <a:rPr lang="en-US" sz="2000" spc="5" dirty="0">
                <a:latin typeface="Calibri"/>
                <a:cs typeface="Calibri"/>
              </a:rPr>
              <a:t> </a:t>
            </a:r>
            <a:r>
              <a:rPr lang="en-US" sz="2000" spc="-5" dirty="0">
                <a:latin typeface="Calibri"/>
                <a:cs typeface="Calibri"/>
              </a:rPr>
              <a:t>appear</a:t>
            </a:r>
            <a:r>
              <a:rPr lang="en-US" sz="2000" spc="10" dirty="0">
                <a:latin typeface="Calibri"/>
                <a:cs typeface="Calibri"/>
              </a:rPr>
              <a:t> </a:t>
            </a:r>
            <a:r>
              <a:rPr lang="en-US" sz="2000" dirty="0">
                <a:latin typeface="Calibri"/>
                <a:cs typeface="Calibri"/>
              </a:rPr>
              <a:t>to</a:t>
            </a:r>
            <a:r>
              <a:rPr lang="en-US" sz="2000" spc="-5" dirty="0">
                <a:latin typeface="Calibri"/>
                <a:cs typeface="Calibri"/>
              </a:rPr>
              <a:t> be</a:t>
            </a:r>
            <a:r>
              <a:rPr lang="en-US" sz="2000" spc="10" dirty="0">
                <a:latin typeface="Calibri"/>
                <a:cs typeface="Calibri"/>
              </a:rPr>
              <a:t> </a:t>
            </a:r>
            <a:r>
              <a:rPr lang="en-US" sz="2000" spc="-5" dirty="0">
                <a:latin typeface="Calibri"/>
                <a:cs typeface="Calibri"/>
              </a:rPr>
              <a:t>equivalent</a:t>
            </a:r>
            <a:r>
              <a:rPr lang="en-US" sz="2000" spc="10" dirty="0">
                <a:latin typeface="Calibri"/>
                <a:cs typeface="Calibri"/>
              </a:rPr>
              <a:t> </a:t>
            </a:r>
            <a:r>
              <a:rPr lang="en-US" sz="2000" spc="-5" dirty="0">
                <a:latin typeface="Calibri"/>
                <a:cs typeface="Calibri"/>
              </a:rPr>
              <a:t>for</a:t>
            </a:r>
            <a:r>
              <a:rPr lang="en-US" sz="2000" spc="5" dirty="0">
                <a:latin typeface="Calibri"/>
                <a:cs typeface="Calibri"/>
              </a:rPr>
              <a:t> </a:t>
            </a:r>
            <a:r>
              <a:rPr lang="en-US" sz="2000" spc="-5" dirty="0">
                <a:latin typeface="Calibri"/>
                <a:cs typeface="Calibri"/>
              </a:rPr>
              <a:t>moderate</a:t>
            </a:r>
            <a:r>
              <a:rPr lang="en-US" sz="2000" spc="10" dirty="0">
                <a:latin typeface="Calibri"/>
                <a:cs typeface="Calibri"/>
              </a:rPr>
              <a:t> </a:t>
            </a:r>
            <a:r>
              <a:rPr lang="en-US" sz="2000" spc="-5" dirty="0">
                <a:latin typeface="Calibri"/>
                <a:cs typeface="Calibri"/>
              </a:rPr>
              <a:t>albuminuria</a:t>
            </a:r>
            <a:r>
              <a:rPr lang="en-US" sz="2000" spc="5" dirty="0">
                <a:latin typeface="Calibri"/>
                <a:cs typeface="Calibri"/>
              </a:rPr>
              <a:t> </a:t>
            </a:r>
            <a:r>
              <a:rPr lang="en-US" sz="2000" dirty="0">
                <a:latin typeface="Calibri"/>
                <a:cs typeface="Calibri"/>
              </a:rPr>
              <a:t>(A2)</a:t>
            </a:r>
            <a:r>
              <a:rPr lang="en-US" sz="2000" spc="10" dirty="0">
                <a:latin typeface="Calibri"/>
                <a:cs typeface="Calibri"/>
              </a:rPr>
              <a:t> </a:t>
            </a:r>
            <a:r>
              <a:rPr lang="en-US" sz="2000" spc="-5" dirty="0">
                <a:latin typeface="Calibri"/>
                <a:cs typeface="Calibri"/>
              </a:rPr>
              <a:t>and </a:t>
            </a:r>
            <a:r>
              <a:rPr lang="en-US" sz="2000" spc="-440" dirty="0">
                <a:latin typeface="Calibri"/>
                <a:cs typeface="Calibri"/>
              </a:rPr>
              <a:t> </a:t>
            </a:r>
            <a:r>
              <a:rPr lang="en-US" sz="2000" spc="-5" dirty="0">
                <a:latin typeface="Calibri"/>
                <a:cs typeface="Calibri"/>
              </a:rPr>
              <a:t>proteinuria</a:t>
            </a:r>
            <a:r>
              <a:rPr lang="en-US" sz="2000" dirty="0">
                <a:latin typeface="Calibri"/>
                <a:cs typeface="Calibri"/>
              </a:rPr>
              <a:t> </a:t>
            </a:r>
            <a:r>
              <a:rPr lang="en-US" sz="2000" spc="-5" dirty="0">
                <a:latin typeface="Calibri"/>
                <a:cs typeface="Calibri"/>
              </a:rPr>
              <a:t>reduction.</a:t>
            </a:r>
            <a:endParaRPr lang="en-US" sz="2000" dirty="0">
              <a:latin typeface="Calibri"/>
              <a:cs typeface="Calibri"/>
            </a:endParaRPr>
          </a:p>
        </p:txBody>
      </p:sp>
      <p:pic>
        <p:nvPicPr>
          <p:cNvPr id="5" name="object 5"/>
          <p:cNvPicPr/>
          <p:nvPr/>
        </p:nvPicPr>
        <p:blipFill>
          <a:blip r:embed="rId2" cstate="print"/>
          <a:stretch>
            <a:fillRect/>
          </a:stretch>
        </p:blipFill>
        <p:spPr>
          <a:xfrm>
            <a:off x="76200" y="3594100"/>
            <a:ext cx="8915400" cy="2184400"/>
          </a:xfrm>
          <a:prstGeom prst="rect">
            <a:avLst/>
          </a:prstGeom>
        </p:spPr>
      </p:pic>
    </p:spTree>
    <p:extLst>
      <p:ext uri="{BB962C8B-B14F-4D97-AF65-F5344CB8AC3E}">
        <p14:creationId xmlns:p14="http://schemas.microsoft.com/office/powerpoint/2010/main" val="36477941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300287" y="242871"/>
            <a:ext cx="4543425" cy="543560"/>
          </a:xfrm>
          <a:prstGeom prst="rect">
            <a:avLst/>
          </a:prstGeom>
        </p:spPr>
        <p:txBody>
          <a:bodyPr vert="horz" wrap="square" lIns="0" tIns="12700" rIns="0" bIns="0" rtlCol="0">
            <a:spAutoFit/>
          </a:bodyPr>
          <a:lstStyle/>
          <a:p>
            <a:pPr marL="12700">
              <a:lnSpc>
                <a:spcPct val="100000"/>
              </a:lnSpc>
              <a:spcBef>
                <a:spcPts val="100"/>
              </a:spcBef>
            </a:pPr>
            <a:r>
              <a:rPr sz="3400" dirty="0">
                <a:latin typeface="Times New Roman"/>
                <a:cs typeface="Times New Roman"/>
              </a:rPr>
              <a:t>Managing</a:t>
            </a:r>
            <a:r>
              <a:rPr sz="3400" spc="-85" dirty="0">
                <a:latin typeface="Times New Roman"/>
                <a:cs typeface="Times New Roman"/>
              </a:rPr>
              <a:t> </a:t>
            </a:r>
            <a:r>
              <a:rPr sz="3400" spc="-5" dirty="0">
                <a:latin typeface="Times New Roman"/>
                <a:cs typeface="Times New Roman"/>
              </a:rPr>
              <a:t>Hyperglycemia</a:t>
            </a:r>
            <a:endParaRPr sz="3400" dirty="0">
              <a:latin typeface="Times New Roman"/>
              <a:cs typeface="Times New Roman"/>
            </a:endParaRPr>
          </a:p>
        </p:txBody>
      </p:sp>
      <p:sp>
        <p:nvSpPr>
          <p:cNvPr id="3" name="object 3"/>
          <p:cNvSpPr txBox="1"/>
          <p:nvPr/>
        </p:nvSpPr>
        <p:spPr>
          <a:xfrm>
            <a:off x="838200" y="1220470"/>
            <a:ext cx="8354059" cy="4417060"/>
          </a:xfrm>
          <a:prstGeom prst="rect">
            <a:avLst/>
          </a:prstGeom>
        </p:spPr>
        <p:txBody>
          <a:bodyPr vert="horz" wrap="square" lIns="0" tIns="10160" rIns="0" bIns="0" rtlCol="0">
            <a:spAutoFit/>
          </a:bodyPr>
          <a:lstStyle/>
          <a:p>
            <a:pPr marL="355600" marR="5080" indent="-342900">
              <a:lnSpc>
                <a:spcPct val="100699"/>
              </a:lnSpc>
              <a:spcBef>
                <a:spcPts val="80"/>
              </a:spcBef>
              <a:buClr>
                <a:srgbClr val="F16025"/>
              </a:buClr>
              <a:buSzPct val="125000"/>
              <a:buChar char="•"/>
              <a:tabLst>
                <a:tab pos="354965" algn="l"/>
                <a:tab pos="355600" algn="l"/>
              </a:tabLst>
            </a:pPr>
            <a:r>
              <a:rPr sz="2400" spc="-10" dirty="0">
                <a:latin typeface="Calibri"/>
                <a:cs typeface="Calibri"/>
              </a:rPr>
              <a:t>Hyperglycemia</a:t>
            </a:r>
            <a:r>
              <a:rPr sz="2400" dirty="0">
                <a:latin typeface="Calibri"/>
                <a:cs typeface="Calibri"/>
              </a:rPr>
              <a:t> </a:t>
            </a:r>
            <a:r>
              <a:rPr sz="2400" spc="-5" dirty="0">
                <a:latin typeface="Calibri"/>
                <a:cs typeface="Calibri"/>
              </a:rPr>
              <a:t>is </a:t>
            </a:r>
            <a:r>
              <a:rPr sz="2400" dirty="0">
                <a:latin typeface="Calibri"/>
                <a:cs typeface="Calibri"/>
              </a:rPr>
              <a:t>a </a:t>
            </a:r>
            <a:r>
              <a:rPr sz="2400" spc="-5" dirty="0">
                <a:latin typeface="Calibri"/>
                <a:cs typeface="Calibri"/>
              </a:rPr>
              <a:t>fundamental </a:t>
            </a:r>
            <a:r>
              <a:rPr sz="2400" spc="-10" dirty="0">
                <a:latin typeface="Calibri"/>
                <a:cs typeface="Calibri"/>
              </a:rPr>
              <a:t>cause</a:t>
            </a:r>
            <a:r>
              <a:rPr sz="2400" spc="10" dirty="0">
                <a:latin typeface="Calibri"/>
                <a:cs typeface="Calibri"/>
              </a:rPr>
              <a:t> </a:t>
            </a:r>
            <a:r>
              <a:rPr sz="2400" spc="-5" dirty="0">
                <a:latin typeface="Calibri"/>
                <a:cs typeface="Calibri"/>
              </a:rPr>
              <a:t>of</a:t>
            </a:r>
            <a:r>
              <a:rPr sz="2400" spc="5" dirty="0">
                <a:latin typeface="Calibri"/>
                <a:cs typeface="Calibri"/>
              </a:rPr>
              <a:t> </a:t>
            </a:r>
            <a:r>
              <a:rPr sz="2400" spc="-10" dirty="0">
                <a:latin typeface="Calibri"/>
                <a:cs typeface="Calibri"/>
              </a:rPr>
              <a:t>vascular</a:t>
            </a:r>
            <a:r>
              <a:rPr sz="2400" dirty="0">
                <a:latin typeface="Calibri"/>
                <a:cs typeface="Calibri"/>
              </a:rPr>
              <a:t> </a:t>
            </a:r>
            <a:r>
              <a:rPr sz="2400" spc="-10" dirty="0">
                <a:latin typeface="Calibri"/>
                <a:cs typeface="Calibri"/>
              </a:rPr>
              <a:t>complications, </a:t>
            </a:r>
            <a:r>
              <a:rPr sz="2400" spc="-525" dirty="0">
                <a:latin typeface="Calibri"/>
                <a:cs typeface="Calibri"/>
              </a:rPr>
              <a:t> </a:t>
            </a:r>
            <a:r>
              <a:rPr sz="2400" spc="-5" dirty="0">
                <a:latin typeface="Calibri"/>
                <a:cs typeface="Calibri"/>
              </a:rPr>
              <a:t>including</a:t>
            </a:r>
            <a:r>
              <a:rPr sz="2400" spc="-20" dirty="0">
                <a:latin typeface="Calibri"/>
                <a:cs typeface="Calibri"/>
              </a:rPr>
              <a:t> CKD.</a:t>
            </a:r>
            <a:endParaRPr sz="2400" dirty="0">
              <a:latin typeface="Calibri"/>
              <a:cs typeface="Calibri"/>
            </a:endParaRPr>
          </a:p>
          <a:p>
            <a:pPr marL="355600" marR="299085" indent="-342900">
              <a:lnSpc>
                <a:spcPct val="100699"/>
              </a:lnSpc>
              <a:spcBef>
                <a:spcPts val="600"/>
              </a:spcBef>
              <a:buClr>
                <a:srgbClr val="F16025"/>
              </a:buClr>
              <a:buSzPct val="125000"/>
              <a:buChar char="•"/>
              <a:tabLst>
                <a:tab pos="354965" algn="l"/>
                <a:tab pos="355600" algn="l"/>
              </a:tabLst>
            </a:pPr>
            <a:r>
              <a:rPr sz="2400" spc="-20" dirty="0">
                <a:latin typeface="Calibri"/>
                <a:cs typeface="Calibri"/>
              </a:rPr>
              <a:t>Poor</a:t>
            </a:r>
            <a:r>
              <a:rPr sz="2400" spc="-5" dirty="0">
                <a:latin typeface="Calibri"/>
                <a:cs typeface="Calibri"/>
              </a:rPr>
              <a:t> </a:t>
            </a:r>
            <a:r>
              <a:rPr sz="2400" spc="-10" dirty="0">
                <a:latin typeface="Calibri"/>
                <a:cs typeface="Calibri"/>
              </a:rPr>
              <a:t>glycemic</a:t>
            </a:r>
            <a:r>
              <a:rPr sz="2400" spc="-5" dirty="0">
                <a:latin typeface="Calibri"/>
                <a:cs typeface="Calibri"/>
              </a:rPr>
              <a:t> </a:t>
            </a:r>
            <a:r>
              <a:rPr sz="2400" spc="-15" dirty="0">
                <a:latin typeface="Calibri"/>
                <a:cs typeface="Calibri"/>
              </a:rPr>
              <a:t>control</a:t>
            </a:r>
            <a:r>
              <a:rPr sz="2400" spc="-5" dirty="0">
                <a:latin typeface="Calibri"/>
                <a:cs typeface="Calibri"/>
              </a:rPr>
              <a:t> </a:t>
            </a:r>
            <a:r>
              <a:rPr sz="2400" dirty="0">
                <a:latin typeface="Calibri"/>
                <a:cs typeface="Calibri"/>
              </a:rPr>
              <a:t>has</a:t>
            </a:r>
            <a:r>
              <a:rPr sz="2400" spc="-5" dirty="0">
                <a:latin typeface="Calibri"/>
                <a:cs typeface="Calibri"/>
              </a:rPr>
              <a:t> </a:t>
            </a:r>
            <a:r>
              <a:rPr sz="2400" dirty="0">
                <a:latin typeface="Calibri"/>
                <a:cs typeface="Calibri"/>
              </a:rPr>
              <a:t>been </a:t>
            </a:r>
            <a:r>
              <a:rPr sz="2400" spc="-10" dirty="0">
                <a:latin typeface="Calibri"/>
                <a:cs typeface="Calibri"/>
              </a:rPr>
              <a:t>associated</a:t>
            </a:r>
            <a:r>
              <a:rPr sz="2400" dirty="0">
                <a:latin typeface="Calibri"/>
                <a:cs typeface="Calibri"/>
              </a:rPr>
              <a:t> </a:t>
            </a:r>
            <a:r>
              <a:rPr sz="2400" spc="-5" dirty="0">
                <a:latin typeface="Calibri"/>
                <a:cs typeface="Calibri"/>
              </a:rPr>
              <a:t>with</a:t>
            </a:r>
            <a:r>
              <a:rPr sz="2400" dirty="0">
                <a:latin typeface="Calibri"/>
                <a:cs typeface="Calibri"/>
              </a:rPr>
              <a:t> </a:t>
            </a:r>
            <a:r>
              <a:rPr sz="2400" spc="-5" dirty="0">
                <a:latin typeface="Calibri"/>
                <a:cs typeface="Calibri"/>
              </a:rPr>
              <a:t>albuminuria in </a:t>
            </a:r>
            <a:r>
              <a:rPr sz="2400" spc="-525" dirty="0">
                <a:latin typeface="Calibri"/>
                <a:cs typeface="Calibri"/>
              </a:rPr>
              <a:t> </a:t>
            </a:r>
            <a:r>
              <a:rPr sz="2400" spc="-5" dirty="0">
                <a:latin typeface="Calibri"/>
                <a:cs typeface="Calibri"/>
              </a:rPr>
              <a:t>type </a:t>
            </a:r>
            <a:r>
              <a:rPr sz="2400" dirty="0">
                <a:latin typeface="Calibri"/>
                <a:cs typeface="Calibri"/>
              </a:rPr>
              <a:t>2</a:t>
            </a:r>
            <a:r>
              <a:rPr sz="2400" spc="-10" dirty="0">
                <a:latin typeface="Calibri"/>
                <a:cs typeface="Calibri"/>
              </a:rPr>
              <a:t> </a:t>
            </a:r>
            <a:r>
              <a:rPr sz="2400" spc="-5" dirty="0">
                <a:latin typeface="Calibri"/>
                <a:cs typeface="Calibri"/>
              </a:rPr>
              <a:t>diabetes.</a:t>
            </a:r>
            <a:endParaRPr sz="2400" dirty="0">
              <a:latin typeface="Calibri"/>
              <a:cs typeface="Calibri"/>
            </a:endParaRPr>
          </a:p>
          <a:p>
            <a:pPr marL="355600" marR="685165" indent="-342900">
              <a:lnSpc>
                <a:spcPct val="100699"/>
              </a:lnSpc>
              <a:spcBef>
                <a:spcPts val="500"/>
              </a:spcBef>
              <a:buClr>
                <a:srgbClr val="F16025"/>
              </a:buClr>
              <a:buSzPct val="125000"/>
              <a:buChar char="•"/>
              <a:tabLst>
                <a:tab pos="354965" algn="l"/>
                <a:tab pos="355600" algn="l"/>
              </a:tabLst>
            </a:pPr>
            <a:r>
              <a:rPr sz="2400" spc="-5" dirty="0">
                <a:latin typeface="Calibri"/>
                <a:cs typeface="Calibri"/>
              </a:rPr>
              <a:t>Risk of </a:t>
            </a:r>
            <a:r>
              <a:rPr sz="2400" spc="-10" dirty="0">
                <a:latin typeface="Calibri"/>
                <a:cs typeface="Calibri"/>
              </a:rPr>
              <a:t>hypoglycemia </a:t>
            </a:r>
            <a:r>
              <a:rPr sz="2400" spc="-5" dirty="0">
                <a:latin typeface="Calibri"/>
                <a:cs typeface="Calibri"/>
              </a:rPr>
              <a:t>increases </a:t>
            </a:r>
            <a:r>
              <a:rPr sz="2400" dirty="0">
                <a:latin typeface="Calibri"/>
                <a:cs typeface="Calibri"/>
              </a:rPr>
              <a:t>as </a:t>
            </a:r>
            <a:r>
              <a:rPr sz="2400" spc="-5" dirty="0">
                <a:latin typeface="Calibri"/>
                <a:cs typeface="Calibri"/>
              </a:rPr>
              <a:t>kidney function becomes </a:t>
            </a:r>
            <a:r>
              <a:rPr sz="2400" spc="-530" dirty="0">
                <a:latin typeface="Calibri"/>
                <a:cs typeface="Calibri"/>
              </a:rPr>
              <a:t> </a:t>
            </a:r>
            <a:r>
              <a:rPr sz="2400" spc="-5" dirty="0">
                <a:latin typeface="Calibri"/>
                <a:cs typeface="Calibri"/>
              </a:rPr>
              <a:t>impaired.</a:t>
            </a:r>
            <a:endParaRPr sz="2400" dirty="0">
              <a:latin typeface="Calibri"/>
              <a:cs typeface="Calibri"/>
            </a:endParaRPr>
          </a:p>
          <a:p>
            <a:pPr marL="355600" marR="277495" indent="-342900">
              <a:lnSpc>
                <a:spcPts val="2800"/>
              </a:lnSpc>
              <a:spcBef>
                <a:spcPts val="780"/>
              </a:spcBef>
              <a:buClr>
                <a:srgbClr val="F16025"/>
              </a:buClr>
              <a:buSzPct val="125000"/>
              <a:buChar char="•"/>
              <a:tabLst>
                <a:tab pos="354965" algn="l"/>
                <a:tab pos="355600" algn="l"/>
              </a:tabLst>
            </a:pPr>
            <a:r>
              <a:rPr sz="2400" spc="-5" dirty="0">
                <a:latin typeface="Calibri"/>
                <a:cs typeface="Calibri"/>
              </a:rPr>
              <a:t>Declining</a:t>
            </a:r>
            <a:r>
              <a:rPr sz="2400" spc="-10" dirty="0">
                <a:latin typeface="Calibri"/>
                <a:cs typeface="Calibri"/>
              </a:rPr>
              <a:t> </a:t>
            </a:r>
            <a:r>
              <a:rPr sz="2400" spc="-5" dirty="0">
                <a:latin typeface="Calibri"/>
                <a:cs typeface="Calibri"/>
              </a:rPr>
              <a:t>kidney function</a:t>
            </a:r>
            <a:r>
              <a:rPr sz="2400" dirty="0">
                <a:latin typeface="Calibri"/>
                <a:cs typeface="Calibri"/>
              </a:rPr>
              <a:t> </a:t>
            </a:r>
            <a:r>
              <a:rPr sz="2400" spc="-20" dirty="0">
                <a:latin typeface="Calibri"/>
                <a:cs typeface="Calibri"/>
              </a:rPr>
              <a:t>may</a:t>
            </a:r>
            <a:r>
              <a:rPr sz="2400" spc="-5" dirty="0">
                <a:latin typeface="Calibri"/>
                <a:cs typeface="Calibri"/>
              </a:rPr>
              <a:t> </a:t>
            </a:r>
            <a:r>
              <a:rPr sz="2400" spc="-10" dirty="0">
                <a:latin typeface="Calibri"/>
                <a:cs typeface="Calibri"/>
              </a:rPr>
              <a:t>necessitate</a:t>
            </a:r>
            <a:r>
              <a:rPr sz="2400" spc="5" dirty="0">
                <a:latin typeface="Calibri"/>
                <a:cs typeface="Calibri"/>
              </a:rPr>
              <a:t> </a:t>
            </a:r>
            <a:r>
              <a:rPr sz="2400" spc="-5" dirty="0">
                <a:latin typeface="Calibri"/>
                <a:cs typeface="Calibri"/>
              </a:rPr>
              <a:t>changes </a:t>
            </a:r>
            <a:r>
              <a:rPr sz="2400" spc="-15" dirty="0">
                <a:latin typeface="Calibri"/>
                <a:cs typeface="Calibri"/>
              </a:rPr>
              <a:t>to</a:t>
            </a:r>
            <a:r>
              <a:rPr sz="2400" spc="-10" dirty="0">
                <a:latin typeface="Calibri"/>
                <a:cs typeface="Calibri"/>
              </a:rPr>
              <a:t> </a:t>
            </a:r>
            <a:r>
              <a:rPr sz="2400" spc="-5" dirty="0">
                <a:latin typeface="Calibri"/>
                <a:cs typeface="Calibri"/>
              </a:rPr>
              <a:t>diabetes </a:t>
            </a:r>
            <a:r>
              <a:rPr sz="2400" spc="-525" dirty="0">
                <a:latin typeface="Calibri"/>
                <a:cs typeface="Calibri"/>
              </a:rPr>
              <a:t> </a:t>
            </a:r>
            <a:r>
              <a:rPr sz="2400" spc="-10" dirty="0">
                <a:latin typeface="Calibri"/>
                <a:cs typeface="Calibri"/>
              </a:rPr>
              <a:t>medications </a:t>
            </a:r>
            <a:r>
              <a:rPr sz="2400" spc="-5" dirty="0">
                <a:latin typeface="Calibri"/>
                <a:cs typeface="Calibri"/>
              </a:rPr>
              <a:t>and</a:t>
            </a:r>
            <a:r>
              <a:rPr sz="2400" dirty="0">
                <a:latin typeface="Calibri"/>
                <a:cs typeface="Calibri"/>
              </a:rPr>
              <a:t> </a:t>
            </a:r>
            <a:r>
              <a:rPr sz="2400" spc="-10" dirty="0">
                <a:latin typeface="Calibri"/>
                <a:cs typeface="Calibri"/>
              </a:rPr>
              <a:t>renally</a:t>
            </a:r>
            <a:r>
              <a:rPr sz="2400" spc="-5" dirty="0">
                <a:latin typeface="Calibri"/>
                <a:cs typeface="Calibri"/>
              </a:rPr>
              <a:t> cleared drugs.</a:t>
            </a:r>
            <a:endParaRPr sz="2400" dirty="0">
              <a:latin typeface="Calibri"/>
              <a:cs typeface="Calibri"/>
            </a:endParaRPr>
          </a:p>
          <a:p>
            <a:pPr marL="355600" indent="-342900">
              <a:lnSpc>
                <a:spcPct val="100000"/>
              </a:lnSpc>
              <a:spcBef>
                <a:spcPts val="540"/>
              </a:spcBef>
              <a:buClr>
                <a:srgbClr val="F16025"/>
              </a:buClr>
              <a:buSzPct val="125000"/>
              <a:buChar char="•"/>
              <a:tabLst>
                <a:tab pos="354965" algn="l"/>
                <a:tab pos="355600" algn="l"/>
              </a:tabLst>
            </a:pPr>
            <a:r>
              <a:rPr sz="2400" spc="-45" dirty="0">
                <a:latin typeface="Calibri"/>
                <a:cs typeface="Calibri"/>
              </a:rPr>
              <a:t>Target</a:t>
            </a:r>
            <a:r>
              <a:rPr sz="2400" spc="-30" dirty="0">
                <a:latin typeface="Calibri"/>
                <a:cs typeface="Calibri"/>
              </a:rPr>
              <a:t> </a:t>
            </a:r>
            <a:r>
              <a:rPr sz="2400" spc="-5" dirty="0">
                <a:latin typeface="Calibri"/>
                <a:cs typeface="Calibri"/>
              </a:rPr>
              <a:t>HbA1c</a:t>
            </a:r>
            <a:r>
              <a:rPr sz="2400" spc="-30" dirty="0">
                <a:latin typeface="Calibri"/>
                <a:cs typeface="Calibri"/>
              </a:rPr>
              <a:t> </a:t>
            </a:r>
            <a:r>
              <a:rPr sz="2400" spc="-5" dirty="0">
                <a:latin typeface="Calibri"/>
                <a:cs typeface="Calibri"/>
              </a:rPr>
              <a:t>~7.0%.</a:t>
            </a:r>
            <a:endParaRPr sz="2400" dirty="0">
              <a:latin typeface="Calibri"/>
              <a:cs typeface="Calibri"/>
            </a:endParaRPr>
          </a:p>
          <a:p>
            <a:pPr marL="755650" marR="363855" indent="-285750">
              <a:lnSpc>
                <a:spcPct val="100699"/>
              </a:lnSpc>
              <a:spcBef>
                <a:spcPts val="500"/>
              </a:spcBef>
            </a:pPr>
            <a:r>
              <a:rPr sz="1800" dirty="0">
                <a:solidFill>
                  <a:srgbClr val="F16025"/>
                </a:solidFill>
                <a:latin typeface="Courier New"/>
                <a:cs typeface="Courier New"/>
              </a:rPr>
              <a:t>o</a:t>
            </a:r>
            <a:r>
              <a:rPr sz="1800" spc="80" dirty="0">
                <a:solidFill>
                  <a:srgbClr val="F16025"/>
                </a:solidFill>
                <a:latin typeface="Courier New"/>
                <a:cs typeface="Courier New"/>
              </a:rPr>
              <a:t> </a:t>
            </a:r>
            <a:r>
              <a:rPr sz="2400" spc="-5" dirty="0">
                <a:latin typeface="Calibri"/>
                <a:cs typeface="Calibri"/>
              </a:rPr>
              <a:t>Can </a:t>
            </a:r>
            <a:r>
              <a:rPr sz="2400" dirty="0">
                <a:latin typeface="Calibri"/>
                <a:cs typeface="Calibri"/>
              </a:rPr>
              <a:t>be </a:t>
            </a:r>
            <a:r>
              <a:rPr sz="2400" spc="-10" dirty="0">
                <a:latin typeface="Calibri"/>
                <a:cs typeface="Calibri"/>
              </a:rPr>
              <a:t>extended</a:t>
            </a:r>
            <a:r>
              <a:rPr sz="2400" spc="-5" dirty="0">
                <a:latin typeface="Calibri"/>
                <a:cs typeface="Calibri"/>
              </a:rPr>
              <a:t> </a:t>
            </a:r>
            <a:r>
              <a:rPr sz="2400" spc="-10" dirty="0">
                <a:latin typeface="Calibri"/>
                <a:cs typeface="Calibri"/>
              </a:rPr>
              <a:t>above</a:t>
            </a:r>
            <a:r>
              <a:rPr sz="2400" dirty="0">
                <a:latin typeface="Calibri"/>
                <a:cs typeface="Calibri"/>
              </a:rPr>
              <a:t> </a:t>
            </a:r>
            <a:r>
              <a:rPr sz="2400" spc="-5" dirty="0">
                <a:latin typeface="Calibri"/>
                <a:cs typeface="Calibri"/>
              </a:rPr>
              <a:t>7.0%</a:t>
            </a:r>
            <a:r>
              <a:rPr sz="2400" spc="-10" dirty="0">
                <a:latin typeface="Calibri"/>
                <a:cs typeface="Calibri"/>
              </a:rPr>
              <a:t> </a:t>
            </a:r>
            <a:r>
              <a:rPr sz="2400" spc="-5" dirty="0">
                <a:latin typeface="Calibri"/>
                <a:cs typeface="Calibri"/>
              </a:rPr>
              <a:t>with comorbidities</a:t>
            </a:r>
            <a:r>
              <a:rPr sz="2400" spc="-10" dirty="0">
                <a:latin typeface="Calibri"/>
                <a:cs typeface="Calibri"/>
              </a:rPr>
              <a:t> </a:t>
            </a:r>
            <a:r>
              <a:rPr sz="2400" spc="-5" dirty="0">
                <a:latin typeface="Calibri"/>
                <a:cs typeface="Calibri"/>
              </a:rPr>
              <a:t>or </a:t>
            </a:r>
            <a:r>
              <a:rPr sz="2400" spc="-10" dirty="0">
                <a:latin typeface="Calibri"/>
                <a:cs typeface="Calibri"/>
              </a:rPr>
              <a:t>limited </a:t>
            </a:r>
            <a:r>
              <a:rPr sz="2400" spc="-530" dirty="0">
                <a:latin typeface="Calibri"/>
                <a:cs typeface="Calibri"/>
              </a:rPr>
              <a:t> </a:t>
            </a:r>
            <a:r>
              <a:rPr sz="2400" spc="-20" dirty="0">
                <a:latin typeface="Calibri"/>
                <a:cs typeface="Calibri"/>
              </a:rPr>
              <a:t>life</a:t>
            </a:r>
            <a:r>
              <a:rPr sz="2400" spc="-5" dirty="0">
                <a:latin typeface="Calibri"/>
                <a:cs typeface="Calibri"/>
              </a:rPr>
              <a:t> </a:t>
            </a:r>
            <a:r>
              <a:rPr sz="2400" spc="-25" dirty="0">
                <a:latin typeface="Calibri"/>
                <a:cs typeface="Calibri"/>
              </a:rPr>
              <a:t>expectancy,</a:t>
            </a:r>
            <a:r>
              <a:rPr sz="2400" spc="-5" dirty="0">
                <a:latin typeface="Calibri"/>
                <a:cs typeface="Calibri"/>
              </a:rPr>
              <a:t> </a:t>
            </a:r>
            <a:r>
              <a:rPr sz="2400" dirty="0">
                <a:latin typeface="Calibri"/>
                <a:cs typeface="Calibri"/>
              </a:rPr>
              <a:t>and</a:t>
            </a:r>
            <a:r>
              <a:rPr sz="2400" spc="-5" dirty="0">
                <a:latin typeface="Calibri"/>
                <a:cs typeface="Calibri"/>
              </a:rPr>
              <a:t> risk</a:t>
            </a:r>
            <a:r>
              <a:rPr sz="2400" spc="-10" dirty="0">
                <a:latin typeface="Calibri"/>
                <a:cs typeface="Calibri"/>
              </a:rPr>
              <a:t> </a:t>
            </a:r>
            <a:r>
              <a:rPr sz="2400" spc="-5" dirty="0">
                <a:latin typeface="Calibri"/>
                <a:cs typeface="Calibri"/>
              </a:rPr>
              <a:t>of</a:t>
            </a:r>
            <a:r>
              <a:rPr sz="2400" dirty="0">
                <a:latin typeface="Calibri"/>
                <a:cs typeface="Calibri"/>
              </a:rPr>
              <a:t> </a:t>
            </a:r>
            <a:r>
              <a:rPr sz="2400" spc="-10" dirty="0">
                <a:latin typeface="Calibri"/>
                <a:cs typeface="Calibri"/>
              </a:rPr>
              <a:t>hypoglycemia.</a:t>
            </a:r>
            <a:endParaRPr sz="2400" dirty="0">
              <a:latin typeface="Calibri"/>
              <a:cs typeface="Calibri"/>
            </a:endParaRPr>
          </a:p>
        </p:txBody>
      </p:sp>
      <p:sp>
        <p:nvSpPr>
          <p:cNvPr id="4" name="object 4"/>
          <p:cNvSpPr txBox="1"/>
          <p:nvPr/>
        </p:nvSpPr>
        <p:spPr>
          <a:xfrm>
            <a:off x="5720384" y="6473859"/>
            <a:ext cx="3128010" cy="358140"/>
          </a:xfrm>
          <a:prstGeom prst="rect">
            <a:avLst/>
          </a:prstGeom>
        </p:spPr>
        <p:txBody>
          <a:bodyPr vert="horz" wrap="square" lIns="0" tIns="12700" rIns="0" bIns="0" rtlCol="0">
            <a:spAutoFit/>
          </a:bodyPr>
          <a:lstStyle/>
          <a:p>
            <a:pPr marL="12700">
              <a:lnSpc>
                <a:spcPts val="1310"/>
              </a:lnSpc>
              <a:spcBef>
                <a:spcPts val="100"/>
              </a:spcBef>
            </a:pPr>
            <a:r>
              <a:rPr sz="1100" spc="-30" dirty="0">
                <a:latin typeface="Verdana"/>
                <a:cs typeface="Verdana"/>
              </a:rPr>
              <a:t>NKF</a:t>
            </a:r>
            <a:r>
              <a:rPr sz="1100" spc="-50" dirty="0">
                <a:latin typeface="Verdana"/>
                <a:cs typeface="Verdana"/>
              </a:rPr>
              <a:t> </a:t>
            </a:r>
            <a:r>
              <a:rPr sz="1100" spc="-35" dirty="0">
                <a:latin typeface="Verdana"/>
                <a:cs typeface="Verdana"/>
              </a:rPr>
              <a:t>KDOQI.</a:t>
            </a:r>
            <a:r>
              <a:rPr sz="1100" spc="-30" dirty="0">
                <a:latin typeface="Verdana"/>
                <a:cs typeface="Verdana"/>
              </a:rPr>
              <a:t> Diabetes</a:t>
            </a:r>
            <a:r>
              <a:rPr sz="1100" spc="-40" dirty="0">
                <a:latin typeface="Verdana"/>
                <a:cs typeface="Verdana"/>
              </a:rPr>
              <a:t> </a:t>
            </a:r>
            <a:r>
              <a:rPr sz="1100" spc="-25" dirty="0">
                <a:latin typeface="Verdana"/>
                <a:cs typeface="Verdana"/>
              </a:rPr>
              <a:t>and</a:t>
            </a:r>
            <a:r>
              <a:rPr sz="1100" spc="-55" dirty="0">
                <a:latin typeface="Verdana"/>
                <a:cs typeface="Verdana"/>
              </a:rPr>
              <a:t> </a:t>
            </a:r>
            <a:r>
              <a:rPr sz="1100" spc="-30" dirty="0">
                <a:latin typeface="Verdana"/>
                <a:cs typeface="Verdana"/>
              </a:rPr>
              <a:t>CKD:</a:t>
            </a:r>
            <a:r>
              <a:rPr sz="1100" spc="-40" dirty="0">
                <a:latin typeface="Verdana"/>
                <a:cs typeface="Verdana"/>
              </a:rPr>
              <a:t> </a:t>
            </a:r>
            <a:r>
              <a:rPr sz="1100" spc="-30" dirty="0">
                <a:latin typeface="Verdana"/>
                <a:cs typeface="Verdana"/>
              </a:rPr>
              <a:t>2012</a:t>
            </a:r>
            <a:r>
              <a:rPr sz="1100" spc="-60" dirty="0">
                <a:latin typeface="Verdana"/>
                <a:cs typeface="Verdana"/>
              </a:rPr>
              <a:t> </a:t>
            </a:r>
            <a:r>
              <a:rPr sz="1100" spc="-35" dirty="0">
                <a:latin typeface="Verdana"/>
                <a:cs typeface="Verdana"/>
              </a:rPr>
              <a:t>Update.</a:t>
            </a:r>
            <a:endParaRPr sz="1100">
              <a:latin typeface="Verdana"/>
              <a:cs typeface="Verdana"/>
            </a:endParaRPr>
          </a:p>
          <a:p>
            <a:pPr marL="12700">
              <a:lnSpc>
                <a:spcPts val="1310"/>
              </a:lnSpc>
            </a:pPr>
            <a:r>
              <a:rPr sz="1100" i="1" spc="-20" dirty="0">
                <a:latin typeface="Verdana"/>
                <a:cs typeface="Verdana"/>
              </a:rPr>
              <a:t>Am</a:t>
            </a:r>
            <a:r>
              <a:rPr sz="1100" i="1" spc="-65" dirty="0">
                <a:latin typeface="Verdana"/>
                <a:cs typeface="Verdana"/>
              </a:rPr>
              <a:t> </a:t>
            </a:r>
            <a:r>
              <a:rPr sz="1100" i="1" dirty="0">
                <a:latin typeface="Verdana"/>
                <a:cs typeface="Verdana"/>
              </a:rPr>
              <a:t>J</a:t>
            </a:r>
            <a:r>
              <a:rPr sz="1100" i="1" spc="-45" dirty="0">
                <a:latin typeface="Verdana"/>
                <a:cs typeface="Verdana"/>
              </a:rPr>
              <a:t> </a:t>
            </a:r>
            <a:r>
              <a:rPr sz="1100" i="1" spc="-30" dirty="0">
                <a:latin typeface="Verdana"/>
                <a:cs typeface="Verdana"/>
              </a:rPr>
              <a:t>Kidney</a:t>
            </a:r>
            <a:r>
              <a:rPr sz="1100" i="1" spc="-45" dirty="0">
                <a:latin typeface="Verdana"/>
                <a:cs typeface="Verdana"/>
              </a:rPr>
              <a:t> </a:t>
            </a:r>
            <a:r>
              <a:rPr sz="1100" i="1" spc="-25" dirty="0">
                <a:latin typeface="Verdana"/>
                <a:cs typeface="Verdana"/>
              </a:rPr>
              <a:t>Dis</a:t>
            </a:r>
            <a:r>
              <a:rPr sz="1100" spc="-25" dirty="0">
                <a:latin typeface="Verdana"/>
                <a:cs typeface="Verdana"/>
              </a:rPr>
              <a:t>.</a:t>
            </a:r>
            <a:r>
              <a:rPr sz="1100" spc="-30" dirty="0">
                <a:latin typeface="Verdana"/>
                <a:cs typeface="Verdana"/>
              </a:rPr>
              <a:t> </a:t>
            </a:r>
            <a:r>
              <a:rPr sz="1100" spc="-40" dirty="0">
                <a:latin typeface="Verdana"/>
                <a:cs typeface="Verdana"/>
              </a:rPr>
              <a:t>2012;60:850-856.</a:t>
            </a:r>
            <a:endParaRPr sz="1100">
              <a:latin typeface="Verdana"/>
              <a:cs typeface="Verdana"/>
            </a:endParaRPr>
          </a:p>
        </p:txBody>
      </p:sp>
    </p:spTree>
    <p:extLst>
      <p:ext uri="{BB962C8B-B14F-4D97-AF65-F5344CB8AC3E}">
        <p14:creationId xmlns:p14="http://schemas.microsoft.com/office/powerpoint/2010/main" val="40120578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14400" y="754380"/>
            <a:ext cx="1979972" cy="5105400"/>
          </a:xfrm>
          <a:prstGeom prst="rect">
            <a:avLst/>
          </a:prstGeom>
        </p:spPr>
        <p:txBody>
          <a:bodyPr vert="horz" lIns="91440" tIns="45720" rIns="91440" bIns="45720" rtlCol="0" anchor="ctr">
            <a:normAutofit/>
          </a:bodyPr>
          <a:lstStyle/>
          <a:p>
            <a:pPr marL="12700"/>
            <a:r>
              <a:rPr lang="en-US" sz="2500" spc="-5" dirty="0"/>
              <a:t>Other</a:t>
            </a:r>
            <a:r>
              <a:rPr lang="en-US" sz="2500" spc="-25" dirty="0"/>
              <a:t> </a:t>
            </a:r>
            <a:r>
              <a:rPr lang="en-US" sz="2500" spc="-5" dirty="0"/>
              <a:t>Goals</a:t>
            </a:r>
            <a:r>
              <a:rPr lang="en-US" sz="2500" spc="-35" dirty="0"/>
              <a:t> </a:t>
            </a:r>
            <a:r>
              <a:rPr lang="en-US" sz="2500" spc="-5" dirty="0"/>
              <a:t>of</a:t>
            </a:r>
            <a:r>
              <a:rPr lang="en-US" sz="2500" spc="-25" dirty="0"/>
              <a:t> </a:t>
            </a:r>
            <a:r>
              <a:rPr lang="en-US" sz="2500" spc="-5" dirty="0"/>
              <a:t>CKD</a:t>
            </a:r>
            <a:r>
              <a:rPr lang="en-US" sz="2500" spc="-35" dirty="0"/>
              <a:t> </a:t>
            </a:r>
            <a:r>
              <a:rPr lang="en-US" sz="2500" spc="-10" dirty="0"/>
              <a:t>Management</a:t>
            </a:r>
            <a:endParaRPr lang="en-US" sz="2500" dirty="0"/>
          </a:p>
        </p:txBody>
      </p:sp>
      <p:graphicFrame>
        <p:nvGraphicFramePr>
          <p:cNvPr id="5" name="object 3">
            <a:extLst>
              <a:ext uri="{FF2B5EF4-FFF2-40B4-BE49-F238E27FC236}">
                <a16:creationId xmlns:a16="http://schemas.microsoft.com/office/drawing/2014/main" id="{9FECA172-0E06-45DA-9357-9DD60803B4A7}"/>
              </a:ext>
            </a:extLst>
          </p:cNvPr>
          <p:cNvGraphicFramePr/>
          <p:nvPr/>
        </p:nvGraphicFramePr>
        <p:xfrm>
          <a:off x="3757612" y="685800"/>
          <a:ext cx="4869656" cy="5105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457824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CD6B11F9-7CF4-4EA5-927D-BD9AB9BAAEE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3109" y="0"/>
            <a:ext cx="1827609" cy="6858001"/>
            <a:chOff x="1320800" y="0"/>
            <a:chExt cx="2436813" cy="6858001"/>
          </a:xfrm>
        </p:grpSpPr>
        <p:sp>
          <p:nvSpPr>
            <p:cNvPr id="31" name="Freeform 6">
              <a:extLst>
                <a:ext uri="{FF2B5EF4-FFF2-40B4-BE49-F238E27FC236}">
                  <a16:creationId xmlns:a16="http://schemas.microsoft.com/office/drawing/2014/main" id="{5583BE8A-798A-49D7-83DC-A870570978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32" name="Freeform 7">
              <a:extLst>
                <a:ext uri="{FF2B5EF4-FFF2-40B4-BE49-F238E27FC236}">
                  <a16:creationId xmlns:a16="http://schemas.microsoft.com/office/drawing/2014/main" id="{6DE657C4-420A-45F7-B1EF-FDF95A5D62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33" name="Freeform 8">
              <a:extLst>
                <a:ext uri="{FF2B5EF4-FFF2-40B4-BE49-F238E27FC236}">
                  <a16:creationId xmlns:a16="http://schemas.microsoft.com/office/drawing/2014/main" id="{1EE460FA-528A-4C78-B916-355E0AE7C5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34" name="Freeform 9">
              <a:extLst>
                <a:ext uri="{FF2B5EF4-FFF2-40B4-BE49-F238E27FC236}">
                  <a16:creationId xmlns:a16="http://schemas.microsoft.com/office/drawing/2014/main" id="{38A1243A-751B-4A0E-B1E7-3437113B2C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35" name="Freeform 10">
              <a:extLst>
                <a:ext uri="{FF2B5EF4-FFF2-40B4-BE49-F238E27FC236}">
                  <a16:creationId xmlns:a16="http://schemas.microsoft.com/office/drawing/2014/main" id="{11550A02-C965-4A16-A9A9-E686940FA6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36" name="Freeform 11">
              <a:extLst>
                <a:ext uri="{FF2B5EF4-FFF2-40B4-BE49-F238E27FC236}">
                  <a16:creationId xmlns:a16="http://schemas.microsoft.com/office/drawing/2014/main" id="{4A579E77-1FA8-4170-94D2-499DB104C0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useBgFill="1">
        <p:nvSpPr>
          <p:cNvPr id="38" name="Rectangle 37">
            <a:extLst>
              <a:ext uri="{FF2B5EF4-FFF2-40B4-BE49-F238E27FC236}">
                <a16:creationId xmlns:a16="http://schemas.microsoft.com/office/drawing/2014/main" id="{441FAA6D-0046-4A2F-8E6E-21A4842EC6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Yellow question mark">
            <a:extLst>
              <a:ext uri="{FF2B5EF4-FFF2-40B4-BE49-F238E27FC236}">
                <a16:creationId xmlns:a16="http://schemas.microsoft.com/office/drawing/2014/main" id="{05A9DE6E-B5B7-4785-A42A-527BAF51EC82}"/>
              </a:ext>
            </a:extLst>
          </p:cNvPr>
          <p:cNvPicPr>
            <a:picLocks noChangeAspect="1"/>
          </p:cNvPicPr>
          <p:nvPr/>
        </p:nvPicPr>
        <p:blipFill rotWithShape="1">
          <a:blip r:embed="rId4"/>
          <a:srcRect l="57597" t="9091" r="14208" b="-1"/>
          <a:stretch/>
        </p:blipFill>
        <p:spPr>
          <a:xfrm>
            <a:off x="20" y="10"/>
            <a:ext cx="3544889" cy="6857990"/>
          </a:xfrm>
          <a:prstGeom prst="rect">
            <a:avLst/>
          </a:prstGeom>
        </p:spPr>
      </p:pic>
      <p:grpSp>
        <p:nvGrpSpPr>
          <p:cNvPr id="40" name="Group 39">
            <a:extLst>
              <a:ext uri="{FF2B5EF4-FFF2-40B4-BE49-F238E27FC236}">
                <a16:creationId xmlns:a16="http://schemas.microsoft.com/office/drawing/2014/main" id="{62E3E11F-3694-4A25-A6CA-2EC311F18B2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717698" y="-12875"/>
            <a:ext cx="1953297" cy="6890194"/>
            <a:chOff x="2199787" y="-12875"/>
            <a:chExt cx="2679011" cy="6890194"/>
          </a:xfrm>
        </p:grpSpPr>
        <p:sp useBgFill="1">
          <p:nvSpPr>
            <p:cNvPr id="41" name="Rectangle 19">
              <a:extLst>
                <a:ext uri="{FF2B5EF4-FFF2-40B4-BE49-F238E27FC236}">
                  <a16:creationId xmlns:a16="http://schemas.microsoft.com/office/drawing/2014/main" id="{80D1B0BD-8DCD-47A1-96F6-2C225035A10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white">
            <a:xfrm>
              <a:off x="2199787" y="-12875"/>
              <a:ext cx="2679011" cy="5301468"/>
            </a:xfrm>
            <a:custGeom>
              <a:avLst/>
              <a:gdLst>
                <a:gd name="connsiteX0" fmla="*/ 0 w 2570017"/>
                <a:gd name="connsiteY0" fmla="*/ 0 h 2554287"/>
                <a:gd name="connsiteX1" fmla="*/ 2570017 w 2570017"/>
                <a:gd name="connsiteY1" fmla="*/ 0 h 2554287"/>
                <a:gd name="connsiteX2" fmla="*/ 2570017 w 2570017"/>
                <a:gd name="connsiteY2" fmla="*/ 2554287 h 2554287"/>
                <a:gd name="connsiteX3" fmla="*/ 0 w 2570017"/>
                <a:gd name="connsiteY3" fmla="*/ 2554287 h 2554287"/>
                <a:gd name="connsiteX4" fmla="*/ 0 w 2570017"/>
                <a:gd name="connsiteY4" fmla="*/ 0 h 2554287"/>
                <a:gd name="connsiteX0" fmla="*/ 904009 w 2570017"/>
                <a:gd name="connsiteY0" fmla="*/ 0 h 2554287"/>
                <a:gd name="connsiteX1" fmla="*/ 2570017 w 2570017"/>
                <a:gd name="connsiteY1" fmla="*/ 0 h 2554287"/>
                <a:gd name="connsiteX2" fmla="*/ 2570017 w 2570017"/>
                <a:gd name="connsiteY2" fmla="*/ 2554287 h 2554287"/>
                <a:gd name="connsiteX3" fmla="*/ 0 w 2570017"/>
                <a:gd name="connsiteY3" fmla="*/ 2554287 h 2554287"/>
                <a:gd name="connsiteX4" fmla="*/ 904009 w 2570017"/>
                <a:gd name="connsiteY4" fmla="*/ 0 h 2554287"/>
                <a:gd name="connsiteX0" fmla="*/ 644236 w 2570017"/>
                <a:gd name="connsiteY0" fmla="*/ 10391 h 2554287"/>
                <a:gd name="connsiteX1" fmla="*/ 2570017 w 2570017"/>
                <a:gd name="connsiteY1" fmla="*/ 0 h 2554287"/>
                <a:gd name="connsiteX2" fmla="*/ 2570017 w 2570017"/>
                <a:gd name="connsiteY2" fmla="*/ 2554287 h 2554287"/>
                <a:gd name="connsiteX3" fmla="*/ 0 w 2570017"/>
                <a:gd name="connsiteY3" fmla="*/ 2554287 h 2554287"/>
                <a:gd name="connsiteX4" fmla="*/ 644236 w 2570017"/>
                <a:gd name="connsiteY4" fmla="*/ 10391 h 2554287"/>
                <a:gd name="connsiteX0" fmla="*/ 633845 w 2570017"/>
                <a:gd name="connsiteY0" fmla="*/ 0 h 2554287"/>
                <a:gd name="connsiteX1" fmla="*/ 2570017 w 2570017"/>
                <a:gd name="connsiteY1" fmla="*/ 0 h 2554287"/>
                <a:gd name="connsiteX2" fmla="*/ 2570017 w 2570017"/>
                <a:gd name="connsiteY2" fmla="*/ 2554287 h 2554287"/>
                <a:gd name="connsiteX3" fmla="*/ 0 w 2570017"/>
                <a:gd name="connsiteY3" fmla="*/ 2554287 h 2554287"/>
                <a:gd name="connsiteX4" fmla="*/ 633845 w 2570017"/>
                <a:gd name="connsiteY4" fmla="*/ 0 h 2554287"/>
                <a:gd name="connsiteX0" fmla="*/ 675409 w 2611581"/>
                <a:gd name="connsiteY0" fmla="*/ 0 h 2554287"/>
                <a:gd name="connsiteX1" fmla="*/ 2611581 w 2611581"/>
                <a:gd name="connsiteY1" fmla="*/ 0 h 2554287"/>
                <a:gd name="connsiteX2" fmla="*/ 2611581 w 2611581"/>
                <a:gd name="connsiteY2" fmla="*/ 2554287 h 2554287"/>
                <a:gd name="connsiteX3" fmla="*/ 0 w 2611581"/>
                <a:gd name="connsiteY3" fmla="*/ 2554287 h 2554287"/>
                <a:gd name="connsiteX4" fmla="*/ 675409 w 2611581"/>
                <a:gd name="connsiteY4" fmla="*/ 0 h 2554287"/>
                <a:gd name="connsiteX0" fmla="*/ 650979 w 2587151"/>
                <a:gd name="connsiteY0" fmla="*/ 0 h 2554287"/>
                <a:gd name="connsiteX1" fmla="*/ 2587151 w 2587151"/>
                <a:gd name="connsiteY1" fmla="*/ 0 h 2554287"/>
                <a:gd name="connsiteX2" fmla="*/ 2587151 w 2587151"/>
                <a:gd name="connsiteY2" fmla="*/ 2554287 h 2554287"/>
                <a:gd name="connsiteX3" fmla="*/ 0 w 2587151"/>
                <a:gd name="connsiteY3" fmla="*/ 2548595 h 2554287"/>
                <a:gd name="connsiteX4" fmla="*/ 650979 w 2587151"/>
                <a:gd name="connsiteY4" fmla="*/ 0 h 2554287"/>
                <a:gd name="connsiteX0" fmla="*/ 730379 w 2587151"/>
                <a:gd name="connsiteY0" fmla="*/ 5692 h 2554287"/>
                <a:gd name="connsiteX1" fmla="*/ 2587151 w 2587151"/>
                <a:gd name="connsiteY1" fmla="*/ 0 h 2554287"/>
                <a:gd name="connsiteX2" fmla="*/ 2587151 w 2587151"/>
                <a:gd name="connsiteY2" fmla="*/ 2554287 h 2554287"/>
                <a:gd name="connsiteX3" fmla="*/ 0 w 2587151"/>
                <a:gd name="connsiteY3" fmla="*/ 2548595 h 2554287"/>
                <a:gd name="connsiteX4" fmla="*/ 730379 w 2587151"/>
                <a:gd name="connsiteY4" fmla="*/ 5692 h 2554287"/>
                <a:gd name="connsiteX0" fmla="*/ 864750 w 2587151"/>
                <a:gd name="connsiteY0" fmla="*/ 2847 h 2554287"/>
                <a:gd name="connsiteX1" fmla="*/ 2587151 w 2587151"/>
                <a:gd name="connsiteY1" fmla="*/ 0 h 2554287"/>
                <a:gd name="connsiteX2" fmla="*/ 2587151 w 2587151"/>
                <a:gd name="connsiteY2" fmla="*/ 2554287 h 2554287"/>
                <a:gd name="connsiteX3" fmla="*/ 0 w 2587151"/>
                <a:gd name="connsiteY3" fmla="*/ 2548595 h 2554287"/>
                <a:gd name="connsiteX4" fmla="*/ 864750 w 2587151"/>
                <a:gd name="connsiteY4" fmla="*/ 2847 h 2554287"/>
                <a:gd name="connsiteX0" fmla="*/ 883073 w 2587151"/>
                <a:gd name="connsiteY0" fmla="*/ 1 h 2554287"/>
                <a:gd name="connsiteX1" fmla="*/ 2587151 w 2587151"/>
                <a:gd name="connsiteY1" fmla="*/ 0 h 2554287"/>
                <a:gd name="connsiteX2" fmla="*/ 2587151 w 2587151"/>
                <a:gd name="connsiteY2" fmla="*/ 2554287 h 2554287"/>
                <a:gd name="connsiteX3" fmla="*/ 0 w 2587151"/>
                <a:gd name="connsiteY3" fmla="*/ 2548595 h 2554287"/>
                <a:gd name="connsiteX4" fmla="*/ 883073 w 2587151"/>
                <a:gd name="connsiteY4" fmla="*/ 1 h 2554287"/>
                <a:gd name="connsiteX0" fmla="*/ 895288 w 2599366"/>
                <a:gd name="connsiteY0" fmla="*/ 1 h 2554287"/>
                <a:gd name="connsiteX1" fmla="*/ 2599366 w 2599366"/>
                <a:gd name="connsiteY1" fmla="*/ 0 h 2554287"/>
                <a:gd name="connsiteX2" fmla="*/ 2599366 w 2599366"/>
                <a:gd name="connsiteY2" fmla="*/ 2554287 h 2554287"/>
                <a:gd name="connsiteX3" fmla="*/ 0 w 2599366"/>
                <a:gd name="connsiteY3" fmla="*/ 2542904 h 2554287"/>
                <a:gd name="connsiteX4" fmla="*/ 895288 w 2599366"/>
                <a:gd name="connsiteY4" fmla="*/ 1 h 2554287"/>
                <a:gd name="connsiteX0" fmla="*/ 895288 w 2599366"/>
                <a:gd name="connsiteY0" fmla="*/ 1 h 2554287"/>
                <a:gd name="connsiteX1" fmla="*/ 2599366 w 2599366"/>
                <a:gd name="connsiteY1" fmla="*/ 0 h 2554287"/>
                <a:gd name="connsiteX2" fmla="*/ 2599366 w 2599366"/>
                <a:gd name="connsiteY2" fmla="*/ 2554287 h 2554287"/>
                <a:gd name="connsiteX3" fmla="*/ 0 w 2599366"/>
                <a:gd name="connsiteY3" fmla="*/ 2542904 h 2554287"/>
                <a:gd name="connsiteX4" fmla="*/ 895288 w 2599366"/>
                <a:gd name="connsiteY4" fmla="*/ 1 h 2554287"/>
                <a:gd name="connsiteX0" fmla="*/ 895288 w 2611581"/>
                <a:gd name="connsiteY0" fmla="*/ 1 h 2565670"/>
                <a:gd name="connsiteX1" fmla="*/ 2599366 w 2611581"/>
                <a:gd name="connsiteY1" fmla="*/ 0 h 2565670"/>
                <a:gd name="connsiteX2" fmla="*/ 2611581 w 2611581"/>
                <a:gd name="connsiteY2" fmla="*/ 2565670 h 2565670"/>
                <a:gd name="connsiteX3" fmla="*/ 0 w 2611581"/>
                <a:gd name="connsiteY3" fmla="*/ 2542904 h 2565670"/>
                <a:gd name="connsiteX4" fmla="*/ 895288 w 2611581"/>
                <a:gd name="connsiteY4" fmla="*/ 1 h 2565670"/>
                <a:gd name="connsiteX0" fmla="*/ 895288 w 2611581"/>
                <a:gd name="connsiteY0" fmla="*/ 1 h 2565670"/>
                <a:gd name="connsiteX1" fmla="*/ 2599366 w 2611581"/>
                <a:gd name="connsiteY1" fmla="*/ 0 h 2565670"/>
                <a:gd name="connsiteX2" fmla="*/ 2611581 w 2611581"/>
                <a:gd name="connsiteY2" fmla="*/ 2565670 h 2565670"/>
                <a:gd name="connsiteX3" fmla="*/ 0 w 2611581"/>
                <a:gd name="connsiteY3" fmla="*/ 2542904 h 2565670"/>
                <a:gd name="connsiteX4" fmla="*/ 895288 w 2611581"/>
                <a:gd name="connsiteY4" fmla="*/ 1 h 2565670"/>
                <a:gd name="connsiteX0" fmla="*/ 895288 w 2611581"/>
                <a:gd name="connsiteY0" fmla="*/ 1 h 2565670"/>
                <a:gd name="connsiteX1" fmla="*/ 2599366 w 2611581"/>
                <a:gd name="connsiteY1" fmla="*/ 0 h 2565670"/>
                <a:gd name="connsiteX2" fmla="*/ 2611581 w 2611581"/>
                <a:gd name="connsiteY2" fmla="*/ 2565670 h 2565670"/>
                <a:gd name="connsiteX3" fmla="*/ 0 w 2611581"/>
                <a:gd name="connsiteY3" fmla="*/ 2545750 h 2565670"/>
                <a:gd name="connsiteX4" fmla="*/ 895288 w 2611581"/>
                <a:gd name="connsiteY4" fmla="*/ 1 h 2565670"/>
                <a:gd name="connsiteX0" fmla="*/ 1544433 w 3260726"/>
                <a:gd name="connsiteY0" fmla="*/ 1 h 2565670"/>
                <a:gd name="connsiteX1" fmla="*/ 3248511 w 3260726"/>
                <a:gd name="connsiteY1" fmla="*/ 0 h 2565670"/>
                <a:gd name="connsiteX2" fmla="*/ 3260726 w 3260726"/>
                <a:gd name="connsiteY2" fmla="*/ 2565670 h 2565670"/>
                <a:gd name="connsiteX3" fmla="*/ 0 w 3260726"/>
                <a:gd name="connsiteY3" fmla="*/ 2521058 h 2565670"/>
                <a:gd name="connsiteX4" fmla="*/ 1544433 w 3260726"/>
                <a:gd name="connsiteY4" fmla="*/ 1 h 2565670"/>
                <a:gd name="connsiteX0" fmla="*/ 921784 w 3260726"/>
                <a:gd name="connsiteY0" fmla="*/ 12347 h 2565670"/>
                <a:gd name="connsiteX1" fmla="*/ 3248511 w 3260726"/>
                <a:gd name="connsiteY1" fmla="*/ 0 h 2565670"/>
                <a:gd name="connsiteX2" fmla="*/ 3260726 w 3260726"/>
                <a:gd name="connsiteY2" fmla="*/ 2565670 h 2565670"/>
                <a:gd name="connsiteX3" fmla="*/ 0 w 3260726"/>
                <a:gd name="connsiteY3" fmla="*/ 2521058 h 2565670"/>
                <a:gd name="connsiteX4" fmla="*/ 921784 w 3260726"/>
                <a:gd name="connsiteY4" fmla="*/ 12347 h 2565670"/>
                <a:gd name="connsiteX0" fmla="*/ 921784 w 3260726"/>
                <a:gd name="connsiteY0" fmla="*/ 12347 h 2565670"/>
                <a:gd name="connsiteX1" fmla="*/ 2321160 w 3260726"/>
                <a:gd name="connsiteY1" fmla="*/ 0 h 2565670"/>
                <a:gd name="connsiteX2" fmla="*/ 3260726 w 3260726"/>
                <a:gd name="connsiteY2" fmla="*/ 2565670 h 2565670"/>
                <a:gd name="connsiteX3" fmla="*/ 0 w 3260726"/>
                <a:gd name="connsiteY3" fmla="*/ 2521058 h 2565670"/>
                <a:gd name="connsiteX4" fmla="*/ 921784 w 3260726"/>
                <a:gd name="connsiteY4" fmla="*/ 12347 h 2565670"/>
                <a:gd name="connsiteX0" fmla="*/ 921784 w 2322228"/>
                <a:gd name="connsiteY0" fmla="*/ 12347 h 2565670"/>
                <a:gd name="connsiteX1" fmla="*/ 2321160 w 2322228"/>
                <a:gd name="connsiteY1" fmla="*/ 0 h 2565670"/>
                <a:gd name="connsiteX2" fmla="*/ 2320129 w 2322228"/>
                <a:gd name="connsiteY2" fmla="*/ 2565670 h 2565670"/>
                <a:gd name="connsiteX3" fmla="*/ 0 w 2322228"/>
                <a:gd name="connsiteY3" fmla="*/ 2521058 h 2565670"/>
                <a:gd name="connsiteX4" fmla="*/ 921784 w 2322228"/>
                <a:gd name="connsiteY4" fmla="*/ 12347 h 2565670"/>
                <a:gd name="connsiteX0" fmla="*/ 921784 w 2322228"/>
                <a:gd name="connsiteY0" fmla="*/ 0 h 2571841"/>
                <a:gd name="connsiteX1" fmla="*/ 2321160 w 2322228"/>
                <a:gd name="connsiteY1" fmla="*/ 6171 h 2571841"/>
                <a:gd name="connsiteX2" fmla="*/ 2320129 w 2322228"/>
                <a:gd name="connsiteY2" fmla="*/ 2571841 h 2571841"/>
                <a:gd name="connsiteX3" fmla="*/ 0 w 2322228"/>
                <a:gd name="connsiteY3" fmla="*/ 2527229 h 2571841"/>
                <a:gd name="connsiteX4" fmla="*/ 921784 w 2322228"/>
                <a:gd name="connsiteY4" fmla="*/ 0 h 2571841"/>
                <a:gd name="connsiteX0" fmla="*/ 921784 w 2611583"/>
                <a:gd name="connsiteY0" fmla="*/ 0 h 2540977"/>
                <a:gd name="connsiteX1" fmla="*/ 2321160 w 2611583"/>
                <a:gd name="connsiteY1" fmla="*/ 6171 h 2540977"/>
                <a:gd name="connsiteX2" fmla="*/ 2611583 w 2611583"/>
                <a:gd name="connsiteY2" fmla="*/ 2540977 h 2540977"/>
                <a:gd name="connsiteX3" fmla="*/ 0 w 2611583"/>
                <a:gd name="connsiteY3" fmla="*/ 2527229 h 2540977"/>
                <a:gd name="connsiteX4" fmla="*/ 921784 w 2611583"/>
                <a:gd name="connsiteY4" fmla="*/ 0 h 2540977"/>
                <a:gd name="connsiteX0" fmla="*/ 921784 w 2611583"/>
                <a:gd name="connsiteY0" fmla="*/ 2 h 2540979"/>
                <a:gd name="connsiteX1" fmla="*/ 2572870 w 2611583"/>
                <a:gd name="connsiteY1" fmla="*/ 0 h 2540979"/>
                <a:gd name="connsiteX2" fmla="*/ 2611583 w 2611583"/>
                <a:gd name="connsiteY2" fmla="*/ 2540979 h 2540979"/>
                <a:gd name="connsiteX3" fmla="*/ 0 w 2611583"/>
                <a:gd name="connsiteY3" fmla="*/ 2527231 h 2540979"/>
                <a:gd name="connsiteX4" fmla="*/ 921784 w 2611583"/>
                <a:gd name="connsiteY4" fmla="*/ 2 h 2540979"/>
                <a:gd name="connsiteX0" fmla="*/ 921784 w 2705467"/>
                <a:gd name="connsiteY0" fmla="*/ 0 h 2540977"/>
                <a:gd name="connsiteX1" fmla="*/ 2705349 w 2705467"/>
                <a:gd name="connsiteY1" fmla="*/ 6171 h 2540977"/>
                <a:gd name="connsiteX2" fmla="*/ 2611583 w 2705467"/>
                <a:gd name="connsiteY2" fmla="*/ 2540977 h 2540977"/>
                <a:gd name="connsiteX3" fmla="*/ 0 w 2705467"/>
                <a:gd name="connsiteY3" fmla="*/ 2527229 h 2540977"/>
                <a:gd name="connsiteX4" fmla="*/ 921784 w 2705467"/>
                <a:gd name="connsiteY4" fmla="*/ 0 h 2540977"/>
                <a:gd name="connsiteX0" fmla="*/ 921784 w 2718702"/>
                <a:gd name="connsiteY0" fmla="*/ 2 h 2540979"/>
                <a:gd name="connsiteX1" fmla="*/ 2718597 w 2718702"/>
                <a:gd name="connsiteY1" fmla="*/ 0 h 2540979"/>
                <a:gd name="connsiteX2" fmla="*/ 2611583 w 2718702"/>
                <a:gd name="connsiteY2" fmla="*/ 2540979 h 2540979"/>
                <a:gd name="connsiteX3" fmla="*/ 0 w 2718702"/>
                <a:gd name="connsiteY3" fmla="*/ 2527231 h 2540979"/>
                <a:gd name="connsiteX4" fmla="*/ 921784 w 2718702"/>
                <a:gd name="connsiteY4" fmla="*/ 2 h 2540979"/>
                <a:gd name="connsiteX0" fmla="*/ 921784 w 2679012"/>
                <a:gd name="connsiteY0" fmla="*/ 0 h 2540977"/>
                <a:gd name="connsiteX1" fmla="*/ 2678853 w 2679012"/>
                <a:gd name="connsiteY1" fmla="*/ 6171 h 2540977"/>
                <a:gd name="connsiteX2" fmla="*/ 2611583 w 2679012"/>
                <a:gd name="connsiteY2" fmla="*/ 2540977 h 2540977"/>
                <a:gd name="connsiteX3" fmla="*/ 0 w 2679012"/>
                <a:gd name="connsiteY3" fmla="*/ 2527229 h 2540977"/>
                <a:gd name="connsiteX4" fmla="*/ 921784 w 2679012"/>
                <a:gd name="connsiteY4" fmla="*/ 0 h 25409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79012" h="2540977">
                  <a:moveTo>
                    <a:pt x="921784" y="0"/>
                  </a:moveTo>
                  <a:lnTo>
                    <a:pt x="2678853" y="6171"/>
                  </a:lnTo>
                  <a:cubicBezTo>
                    <a:pt x="2682925" y="861394"/>
                    <a:pt x="2607511" y="1685754"/>
                    <a:pt x="2611583" y="2540977"/>
                  </a:cubicBezTo>
                  <a:lnTo>
                    <a:pt x="0" y="2527229"/>
                  </a:lnTo>
                  <a:lnTo>
                    <a:pt x="921784" y="0"/>
                  </a:lnTo>
                  <a:close/>
                </a:path>
              </a:pathLst>
            </a:custGeom>
            <a:blipFill rotWithShape="0">
              <a:blip r:embed="rId3">
                <a:duotone>
                  <a:schemeClr val="bg2">
                    <a:shade val="76000"/>
                    <a:satMod val="180000"/>
                  </a:schemeClr>
                  <a:schemeClr val="bg2">
                    <a:tint val="80000"/>
                    <a:satMod val="120000"/>
                    <a:lumMod val="180000"/>
                  </a:schemeClr>
                </a:duotone>
              </a:blip>
              <a:stretch>
                <a:fillRect l="-114598" r="-265621" b="-28686"/>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42" name="Rectangle 20">
              <a:extLst>
                <a:ext uri="{FF2B5EF4-FFF2-40B4-BE49-F238E27FC236}">
                  <a16:creationId xmlns:a16="http://schemas.microsoft.com/office/drawing/2014/main" id="{24A95C9A-B923-432F-9745-6446EF8D5B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white">
            <a:xfrm>
              <a:off x="2211875" y="5257482"/>
              <a:ext cx="2586931" cy="1619837"/>
            </a:xfrm>
            <a:custGeom>
              <a:avLst/>
              <a:gdLst>
                <a:gd name="connsiteX0" fmla="*/ 0 w 2611581"/>
                <a:gd name="connsiteY0" fmla="*/ 0 h 4303713"/>
                <a:gd name="connsiteX1" fmla="*/ 2611581 w 2611581"/>
                <a:gd name="connsiteY1" fmla="*/ 0 h 4303713"/>
                <a:gd name="connsiteX2" fmla="*/ 2611581 w 2611581"/>
                <a:gd name="connsiteY2" fmla="*/ 4303713 h 4303713"/>
                <a:gd name="connsiteX3" fmla="*/ 0 w 2611581"/>
                <a:gd name="connsiteY3" fmla="*/ 4303713 h 4303713"/>
                <a:gd name="connsiteX4" fmla="*/ 0 w 2611581"/>
                <a:gd name="connsiteY4" fmla="*/ 0 h 4303713"/>
                <a:gd name="connsiteX0" fmla="*/ 0 w 2611581"/>
                <a:gd name="connsiteY0" fmla="*/ 0 h 4314104"/>
                <a:gd name="connsiteX1" fmla="*/ 2611581 w 2611581"/>
                <a:gd name="connsiteY1" fmla="*/ 0 h 4314104"/>
                <a:gd name="connsiteX2" fmla="*/ 2611581 w 2611581"/>
                <a:gd name="connsiteY2" fmla="*/ 4303713 h 4314104"/>
                <a:gd name="connsiteX3" fmla="*/ 1693718 w 2611581"/>
                <a:gd name="connsiteY3" fmla="*/ 4314104 h 4314104"/>
                <a:gd name="connsiteX4" fmla="*/ 0 w 2611581"/>
                <a:gd name="connsiteY4" fmla="*/ 0 h 4314104"/>
                <a:gd name="connsiteX0" fmla="*/ 0 w 2611581"/>
                <a:gd name="connsiteY0" fmla="*/ 0 h 4314104"/>
                <a:gd name="connsiteX1" fmla="*/ 2611581 w 2611581"/>
                <a:gd name="connsiteY1" fmla="*/ 0 h 4314104"/>
                <a:gd name="connsiteX2" fmla="*/ 2611581 w 2611581"/>
                <a:gd name="connsiteY2" fmla="*/ 4303713 h 4314104"/>
                <a:gd name="connsiteX3" fmla="*/ 1963882 w 2611581"/>
                <a:gd name="connsiteY3" fmla="*/ 4314104 h 4314104"/>
                <a:gd name="connsiteX4" fmla="*/ 0 w 2611581"/>
                <a:gd name="connsiteY4" fmla="*/ 0 h 4314104"/>
                <a:gd name="connsiteX0" fmla="*/ 0 w 2611581"/>
                <a:gd name="connsiteY0" fmla="*/ 0 h 4303713"/>
                <a:gd name="connsiteX1" fmla="*/ 2611581 w 2611581"/>
                <a:gd name="connsiteY1" fmla="*/ 0 h 4303713"/>
                <a:gd name="connsiteX2" fmla="*/ 2611581 w 2611581"/>
                <a:gd name="connsiteY2" fmla="*/ 4303713 h 4303713"/>
                <a:gd name="connsiteX3" fmla="*/ 2213264 w 2611581"/>
                <a:gd name="connsiteY3" fmla="*/ 4293322 h 4303713"/>
                <a:gd name="connsiteX4" fmla="*/ 0 w 2611581"/>
                <a:gd name="connsiteY4" fmla="*/ 0 h 4303713"/>
                <a:gd name="connsiteX0" fmla="*/ 0 w 2611581"/>
                <a:gd name="connsiteY0" fmla="*/ 0 h 4303713"/>
                <a:gd name="connsiteX1" fmla="*/ 2611581 w 2611581"/>
                <a:gd name="connsiteY1" fmla="*/ 0 h 4303713"/>
                <a:gd name="connsiteX2" fmla="*/ 2611581 w 2611581"/>
                <a:gd name="connsiteY2" fmla="*/ 4303713 h 4303713"/>
                <a:gd name="connsiteX3" fmla="*/ 2171701 w 2611581"/>
                <a:gd name="connsiteY3" fmla="*/ 3638695 h 4303713"/>
                <a:gd name="connsiteX4" fmla="*/ 0 w 2611581"/>
                <a:gd name="connsiteY4" fmla="*/ 0 h 4303713"/>
                <a:gd name="connsiteX0" fmla="*/ 0 w 2720934"/>
                <a:gd name="connsiteY0" fmla="*/ 268283 h 4303713"/>
                <a:gd name="connsiteX1" fmla="*/ 2720934 w 2720934"/>
                <a:gd name="connsiteY1" fmla="*/ 0 h 4303713"/>
                <a:gd name="connsiteX2" fmla="*/ 2720934 w 2720934"/>
                <a:gd name="connsiteY2" fmla="*/ 4303713 h 4303713"/>
                <a:gd name="connsiteX3" fmla="*/ 2281054 w 2720934"/>
                <a:gd name="connsiteY3" fmla="*/ 3638695 h 4303713"/>
                <a:gd name="connsiteX4" fmla="*/ 0 w 2720934"/>
                <a:gd name="connsiteY4" fmla="*/ 268283 h 4303713"/>
                <a:gd name="connsiteX0" fmla="*/ 0 w 2720934"/>
                <a:gd name="connsiteY0" fmla="*/ 268283 h 4303713"/>
                <a:gd name="connsiteX1" fmla="*/ 2720934 w 2720934"/>
                <a:gd name="connsiteY1" fmla="*/ 0 h 4303713"/>
                <a:gd name="connsiteX2" fmla="*/ 2720934 w 2720934"/>
                <a:gd name="connsiteY2" fmla="*/ 4303713 h 4303713"/>
                <a:gd name="connsiteX3" fmla="*/ 2264231 w 2720934"/>
                <a:gd name="connsiteY3" fmla="*/ 3717600 h 4303713"/>
                <a:gd name="connsiteX4" fmla="*/ 0 w 2720934"/>
                <a:gd name="connsiteY4" fmla="*/ 268283 h 4303713"/>
                <a:gd name="connsiteX0" fmla="*/ 0 w 2720934"/>
                <a:gd name="connsiteY0" fmla="*/ 268283 h 4335275"/>
                <a:gd name="connsiteX1" fmla="*/ 2720934 w 2720934"/>
                <a:gd name="connsiteY1" fmla="*/ 0 h 4335275"/>
                <a:gd name="connsiteX2" fmla="*/ 2653639 w 2720934"/>
                <a:gd name="connsiteY2" fmla="*/ 4335275 h 4335275"/>
                <a:gd name="connsiteX3" fmla="*/ 2264231 w 2720934"/>
                <a:gd name="connsiteY3" fmla="*/ 3717600 h 4335275"/>
                <a:gd name="connsiteX4" fmla="*/ 0 w 2720934"/>
                <a:gd name="connsiteY4" fmla="*/ 268283 h 4335275"/>
                <a:gd name="connsiteX0" fmla="*/ 0 w 2737757"/>
                <a:gd name="connsiteY0" fmla="*/ 236721 h 4335275"/>
                <a:gd name="connsiteX1" fmla="*/ 2737757 w 2737757"/>
                <a:gd name="connsiteY1" fmla="*/ 0 h 4335275"/>
                <a:gd name="connsiteX2" fmla="*/ 2670462 w 2737757"/>
                <a:gd name="connsiteY2" fmla="*/ 4335275 h 4335275"/>
                <a:gd name="connsiteX3" fmla="*/ 2281054 w 2737757"/>
                <a:gd name="connsiteY3" fmla="*/ 3717600 h 4335275"/>
                <a:gd name="connsiteX4" fmla="*/ 0 w 2737757"/>
                <a:gd name="connsiteY4" fmla="*/ 236721 h 4335275"/>
                <a:gd name="connsiteX0" fmla="*/ 0 w 2729346"/>
                <a:gd name="connsiteY0" fmla="*/ 0 h 4098554"/>
                <a:gd name="connsiteX1" fmla="*/ 2729346 w 2729346"/>
                <a:gd name="connsiteY1" fmla="*/ 126250 h 4098554"/>
                <a:gd name="connsiteX2" fmla="*/ 2670462 w 2729346"/>
                <a:gd name="connsiteY2" fmla="*/ 4098554 h 4098554"/>
                <a:gd name="connsiteX3" fmla="*/ 2281054 w 2729346"/>
                <a:gd name="connsiteY3" fmla="*/ 3480879 h 4098554"/>
                <a:gd name="connsiteX4" fmla="*/ 0 w 2729346"/>
                <a:gd name="connsiteY4" fmla="*/ 0 h 4098554"/>
                <a:gd name="connsiteX0" fmla="*/ 0 w 2720934"/>
                <a:gd name="connsiteY0" fmla="*/ 0 h 4098554"/>
                <a:gd name="connsiteX1" fmla="*/ 2720934 w 2720934"/>
                <a:gd name="connsiteY1" fmla="*/ 31562 h 4098554"/>
                <a:gd name="connsiteX2" fmla="*/ 2670462 w 2720934"/>
                <a:gd name="connsiteY2" fmla="*/ 4098554 h 4098554"/>
                <a:gd name="connsiteX3" fmla="*/ 2281054 w 2720934"/>
                <a:gd name="connsiteY3" fmla="*/ 3480879 h 4098554"/>
                <a:gd name="connsiteX4" fmla="*/ 0 w 2720934"/>
                <a:gd name="connsiteY4" fmla="*/ 0 h 4098554"/>
                <a:gd name="connsiteX0" fmla="*/ 0 w 2720934"/>
                <a:gd name="connsiteY0" fmla="*/ 15782 h 4114336"/>
                <a:gd name="connsiteX1" fmla="*/ 2720934 w 2720934"/>
                <a:gd name="connsiteY1" fmla="*/ 0 h 4114336"/>
                <a:gd name="connsiteX2" fmla="*/ 2670462 w 2720934"/>
                <a:gd name="connsiteY2" fmla="*/ 4114336 h 4114336"/>
                <a:gd name="connsiteX3" fmla="*/ 2281054 w 2720934"/>
                <a:gd name="connsiteY3" fmla="*/ 3496661 h 4114336"/>
                <a:gd name="connsiteX4" fmla="*/ 0 w 2720934"/>
                <a:gd name="connsiteY4" fmla="*/ 15782 h 4114336"/>
                <a:gd name="connsiteX0" fmla="*/ 0 w 2820289"/>
                <a:gd name="connsiteY0" fmla="*/ 15782 h 4114336"/>
                <a:gd name="connsiteX1" fmla="*/ 2820289 w 2820289"/>
                <a:gd name="connsiteY1" fmla="*/ 0 h 4114336"/>
                <a:gd name="connsiteX2" fmla="*/ 2769817 w 2820289"/>
                <a:gd name="connsiteY2" fmla="*/ 4114336 h 4114336"/>
                <a:gd name="connsiteX3" fmla="*/ 2380409 w 2820289"/>
                <a:gd name="connsiteY3" fmla="*/ 3496661 h 4114336"/>
                <a:gd name="connsiteX4" fmla="*/ 0 w 2820289"/>
                <a:gd name="connsiteY4" fmla="*/ 15782 h 4114336"/>
                <a:gd name="connsiteX0" fmla="*/ 0 w 2820289"/>
                <a:gd name="connsiteY0" fmla="*/ 15782 h 4114336"/>
                <a:gd name="connsiteX1" fmla="*/ 2820289 w 2820289"/>
                <a:gd name="connsiteY1" fmla="*/ 0 h 4114336"/>
                <a:gd name="connsiteX2" fmla="*/ 2769817 w 2820289"/>
                <a:gd name="connsiteY2" fmla="*/ 4114336 h 4114336"/>
                <a:gd name="connsiteX3" fmla="*/ 2362876 w 2820289"/>
                <a:gd name="connsiteY3" fmla="*/ 3517980 h 4114336"/>
                <a:gd name="connsiteX4" fmla="*/ 0 w 2820289"/>
                <a:gd name="connsiteY4" fmla="*/ 15782 h 4114336"/>
                <a:gd name="connsiteX0" fmla="*/ 0 w 2820289"/>
                <a:gd name="connsiteY0" fmla="*/ 15782 h 4114336"/>
                <a:gd name="connsiteX1" fmla="*/ 2820289 w 2820289"/>
                <a:gd name="connsiteY1" fmla="*/ 0 h 4114336"/>
                <a:gd name="connsiteX2" fmla="*/ 2763972 w 2820289"/>
                <a:gd name="connsiteY2" fmla="*/ 4114336 h 4114336"/>
                <a:gd name="connsiteX3" fmla="*/ 2362876 w 2820289"/>
                <a:gd name="connsiteY3" fmla="*/ 3517980 h 4114336"/>
                <a:gd name="connsiteX4" fmla="*/ 0 w 2820289"/>
                <a:gd name="connsiteY4" fmla="*/ 15782 h 4114336"/>
                <a:gd name="connsiteX0" fmla="*/ 0 w 3721149"/>
                <a:gd name="connsiteY0" fmla="*/ 0 h 4269703"/>
                <a:gd name="connsiteX1" fmla="*/ 3721149 w 3721149"/>
                <a:gd name="connsiteY1" fmla="*/ 155367 h 4269703"/>
                <a:gd name="connsiteX2" fmla="*/ 3664832 w 3721149"/>
                <a:gd name="connsiteY2" fmla="*/ 4269703 h 4269703"/>
                <a:gd name="connsiteX3" fmla="*/ 3263736 w 3721149"/>
                <a:gd name="connsiteY3" fmla="*/ 3673347 h 4269703"/>
                <a:gd name="connsiteX4" fmla="*/ 0 w 3721149"/>
                <a:gd name="connsiteY4" fmla="*/ 0 h 4269703"/>
                <a:gd name="connsiteX0" fmla="*/ 0 w 3721149"/>
                <a:gd name="connsiteY0" fmla="*/ 0 h 4289488"/>
                <a:gd name="connsiteX1" fmla="*/ 3721149 w 3721149"/>
                <a:gd name="connsiteY1" fmla="*/ 155367 h 4289488"/>
                <a:gd name="connsiteX2" fmla="*/ 3664832 w 3721149"/>
                <a:gd name="connsiteY2" fmla="*/ 4269703 h 4289488"/>
                <a:gd name="connsiteX3" fmla="*/ 1705997 w 3721149"/>
                <a:gd name="connsiteY3" fmla="*/ 4289488 h 4289488"/>
                <a:gd name="connsiteX4" fmla="*/ 0 w 3721149"/>
                <a:gd name="connsiteY4" fmla="*/ 0 h 4289488"/>
                <a:gd name="connsiteX0" fmla="*/ 0 w 3664846"/>
                <a:gd name="connsiteY0" fmla="*/ 15785 h 4305273"/>
                <a:gd name="connsiteX1" fmla="*/ 3664846 w 3664846"/>
                <a:gd name="connsiteY1" fmla="*/ 0 h 4305273"/>
                <a:gd name="connsiteX2" fmla="*/ 3664832 w 3664846"/>
                <a:gd name="connsiteY2" fmla="*/ 4285488 h 4305273"/>
                <a:gd name="connsiteX3" fmla="*/ 1705997 w 3664846"/>
                <a:gd name="connsiteY3" fmla="*/ 4305273 h 4305273"/>
                <a:gd name="connsiteX4" fmla="*/ 0 w 3664846"/>
                <a:gd name="connsiteY4" fmla="*/ 15785 h 43052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64846" h="4305273">
                  <a:moveTo>
                    <a:pt x="0" y="15785"/>
                  </a:moveTo>
                  <a:lnTo>
                    <a:pt x="3664846" y="0"/>
                  </a:lnTo>
                  <a:cubicBezTo>
                    <a:pt x="3664841" y="1428496"/>
                    <a:pt x="3664837" y="2856992"/>
                    <a:pt x="3664832" y="4285488"/>
                  </a:cubicBezTo>
                  <a:lnTo>
                    <a:pt x="1705997" y="4305273"/>
                  </a:lnTo>
                  <a:lnTo>
                    <a:pt x="0" y="15785"/>
                  </a:lnTo>
                  <a:close/>
                </a:path>
              </a:pathLst>
            </a:custGeom>
            <a:blipFill rotWithShape="0">
              <a:blip r:embed="rId3">
                <a:duotone>
                  <a:schemeClr val="bg2">
                    <a:shade val="76000"/>
                    <a:satMod val="180000"/>
                  </a:schemeClr>
                  <a:schemeClr val="bg2">
                    <a:tint val="80000"/>
                    <a:satMod val="120000"/>
                    <a:lumMod val="180000"/>
                  </a:schemeClr>
                </a:duotone>
              </a:blip>
              <a:stretch>
                <a:fillRect l="-163116" t="-323529" r="-398251"/>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4" name="Group 43">
            <a:extLst>
              <a:ext uri="{FF2B5EF4-FFF2-40B4-BE49-F238E27FC236}">
                <a16:creationId xmlns:a16="http://schemas.microsoft.com/office/drawing/2014/main" id="{CECD1690-220A-4E9A-8B42-6231686EAFC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770459" y="0"/>
            <a:ext cx="1827609" cy="6858001"/>
            <a:chOff x="1320800" y="0"/>
            <a:chExt cx="2436813" cy="6858001"/>
          </a:xfrm>
        </p:grpSpPr>
        <p:sp>
          <p:nvSpPr>
            <p:cNvPr id="45" name="Freeform 6">
              <a:extLst>
                <a:ext uri="{FF2B5EF4-FFF2-40B4-BE49-F238E27FC236}">
                  <a16:creationId xmlns:a16="http://schemas.microsoft.com/office/drawing/2014/main" id="{806DE5A7-D018-46AF-BDF7-6CDCC6C3F4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46" name="Freeform 7">
              <a:extLst>
                <a:ext uri="{FF2B5EF4-FFF2-40B4-BE49-F238E27FC236}">
                  <a16:creationId xmlns:a16="http://schemas.microsoft.com/office/drawing/2014/main" id="{43AE4CE0-B238-4049-B45D-71494D7777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47" name="Freeform 8">
              <a:extLst>
                <a:ext uri="{FF2B5EF4-FFF2-40B4-BE49-F238E27FC236}">
                  <a16:creationId xmlns:a16="http://schemas.microsoft.com/office/drawing/2014/main" id="{3BB59F37-4598-48D0-9D73-9F329F8829E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48" name="Freeform 9">
              <a:extLst>
                <a:ext uri="{FF2B5EF4-FFF2-40B4-BE49-F238E27FC236}">
                  <a16:creationId xmlns:a16="http://schemas.microsoft.com/office/drawing/2014/main" id="{37017D10-4E71-48C1-AD3D-C35CFF6B3E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49" name="Freeform 10">
              <a:extLst>
                <a:ext uri="{FF2B5EF4-FFF2-40B4-BE49-F238E27FC236}">
                  <a16:creationId xmlns:a16="http://schemas.microsoft.com/office/drawing/2014/main" id="{ED5EA6CC-320E-4952-AF54-24697E7F9A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50" name="Freeform 11">
              <a:extLst>
                <a:ext uri="{FF2B5EF4-FFF2-40B4-BE49-F238E27FC236}">
                  <a16:creationId xmlns:a16="http://schemas.microsoft.com/office/drawing/2014/main" id="{8AE947FD-5039-485D-B8C4-761C15A958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3" name="Title 4"/>
          <p:cNvSpPr txBox="1">
            <a:spLocks/>
          </p:cNvSpPr>
          <p:nvPr/>
        </p:nvSpPr>
        <p:spPr>
          <a:xfrm>
            <a:off x="2844384" y="178334"/>
            <a:ext cx="5509418" cy="1413933"/>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4400" kern="1200">
                <a:solidFill>
                  <a:schemeClr val="tx1">
                    <a:lumMod val="65000"/>
                    <a:lumOff val="35000"/>
                  </a:schemeClr>
                </a:solidFill>
                <a:latin typeface="+mj-lt"/>
                <a:ea typeface="+mj-ea"/>
                <a:cs typeface="+mj-cs"/>
              </a:defRPr>
            </a:lvl1pPr>
          </a:lstStyle>
          <a:p>
            <a:pPr algn="ctr" defTabSz="457200">
              <a:spcAft>
                <a:spcPts val="600"/>
              </a:spcAft>
            </a:pPr>
            <a:r>
              <a:rPr lang="en-US" sz="4000" dirty="0">
                <a:ln w="3175" cmpd="sng">
                  <a:noFill/>
                </a:ln>
                <a:solidFill>
                  <a:schemeClr val="tx1"/>
                </a:solidFill>
              </a:rPr>
              <a:t>Case Question 1</a:t>
            </a:r>
          </a:p>
        </p:txBody>
      </p:sp>
      <p:sp>
        <p:nvSpPr>
          <p:cNvPr id="2" name="Rectangle 1"/>
          <p:cNvSpPr/>
          <p:nvPr/>
        </p:nvSpPr>
        <p:spPr>
          <a:xfrm>
            <a:off x="2882900" y="2048933"/>
            <a:ext cx="5744367" cy="3742267"/>
          </a:xfrm>
          <a:prstGeom prst="rect">
            <a:avLst/>
          </a:prstGeom>
        </p:spPr>
        <p:txBody>
          <a:bodyPr vert="horz" lIns="91440" tIns="45720" rIns="91440" bIns="45720" rtlCol="0" anchor="ctr">
            <a:noAutofit/>
          </a:bodyPr>
          <a:lstStyle/>
          <a:p>
            <a:pPr>
              <a:lnSpc>
                <a:spcPct val="90000"/>
              </a:lnSpc>
              <a:spcBef>
                <a:spcPct val="20000"/>
              </a:spcBef>
              <a:spcAft>
                <a:spcPts val="600"/>
              </a:spcAft>
              <a:buClr>
                <a:schemeClr val="accent1">
                  <a:lumMod val="75000"/>
                </a:schemeClr>
              </a:buClr>
              <a:buSzPct val="145000"/>
              <a:buFont typeface="Arial"/>
              <a:buChar char="•"/>
            </a:pPr>
            <a:r>
              <a:rPr lang="en-US" altLang="en-US" sz="2000" dirty="0"/>
              <a:t>A 50-year-old Hispanic female was diagnosed with type 2 diabetes at age 30. She has taken medications as prescribed since diagnosis. The fact that she has confirmed diabetes puts this patient at:</a:t>
            </a:r>
          </a:p>
          <a:p>
            <a:pPr>
              <a:lnSpc>
                <a:spcPct val="90000"/>
              </a:lnSpc>
              <a:spcBef>
                <a:spcPct val="20000"/>
              </a:spcBef>
              <a:spcAft>
                <a:spcPts val="600"/>
              </a:spcAft>
              <a:buClr>
                <a:schemeClr val="accent1">
                  <a:lumMod val="75000"/>
                </a:schemeClr>
              </a:buClr>
              <a:buSzPct val="145000"/>
              <a:buFont typeface="Arial"/>
              <a:buChar char="•"/>
            </a:pPr>
            <a:endParaRPr lang="en-US" altLang="en-US" sz="2000" dirty="0"/>
          </a:p>
          <a:p>
            <a:pPr>
              <a:lnSpc>
                <a:spcPct val="90000"/>
              </a:lnSpc>
              <a:spcBef>
                <a:spcPct val="20000"/>
              </a:spcBef>
              <a:spcAft>
                <a:spcPts val="600"/>
              </a:spcAft>
              <a:buClr>
                <a:schemeClr val="accent1">
                  <a:lumMod val="75000"/>
                </a:schemeClr>
              </a:buClr>
              <a:buSzPct val="145000"/>
              <a:buFont typeface="Arial"/>
              <a:buChar char="•"/>
            </a:pPr>
            <a:r>
              <a:rPr lang="en-US" altLang="en-US" sz="2000" dirty="0"/>
              <a:t>A. Higher risk for kidney failure and CVD</a:t>
            </a:r>
          </a:p>
          <a:p>
            <a:pPr>
              <a:lnSpc>
                <a:spcPct val="90000"/>
              </a:lnSpc>
              <a:spcBef>
                <a:spcPct val="20000"/>
              </a:spcBef>
              <a:spcAft>
                <a:spcPts val="600"/>
              </a:spcAft>
              <a:buClr>
                <a:schemeClr val="accent1">
                  <a:lumMod val="75000"/>
                </a:schemeClr>
              </a:buClr>
              <a:buSzPct val="145000"/>
              <a:buFont typeface="Arial"/>
              <a:buChar char="•"/>
            </a:pPr>
            <a:r>
              <a:rPr lang="en-US" altLang="en-US" sz="2000" dirty="0"/>
              <a:t>B. Higher risk for kidney failure only</a:t>
            </a:r>
          </a:p>
          <a:p>
            <a:pPr>
              <a:lnSpc>
                <a:spcPct val="90000"/>
              </a:lnSpc>
              <a:spcBef>
                <a:spcPct val="20000"/>
              </a:spcBef>
              <a:spcAft>
                <a:spcPts val="600"/>
              </a:spcAft>
              <a:buClr>
                <a:schemeClr val="accent1">
                  <a:lumMod val="75000"/>
                </a:schemeClr>
              </a:buClr>
              <a:buSzPct val="145000"/>
              <a:buFont typeface="Arial"/>
              <a:buChar char="•"/>
            </a:pPr>
            <a:r>
              <a:rPr lang="en-US" altLang="en-US" sz="2000" dirty="0"/>
              <a:t>C. Higher risk for CVD only</a:t>
            </a:r>
          </a:p>
          <a:p>
            <a:pPr>
              <a:lnSpc>
                <a:spcPct val="90000"/>
              </a:lnSpc>
              <a:spcBef>
                <a:spcPct val="20000"/>
              </a:spcBef>
              <a:spcAft>
                <a:spcPts val="600"/>
              </a:spcAft>
              <a:buClr>
                <a:schemeClr val="accent1">
                  <a:lumMod val="75000"/>
                </a:schemeClr>
              </a:buClr>
              <a:buSzPct val="145000"/>
              <a:buFont typeface="Arial"/>
              <a:buChar char="•"/>
            </a:pPr>
            <a:r>
              <a:rPr lang="en-US" altLang="en-US" sz="2000" dirty="0"/>
              <a:t>D. None of the above</a:t>
            </a:r>
            <a:endParaRPr lang="en-US" sz="2000" dirty="0"/>
          </a:p>
        </p:txBody>
      </p:sp>
    </p:spTree>
    <p:extLst>
      <p:ext uri="{BB962C8B-B14F-4D97-AF65-F5344CB8AC3E}">
        <p14:creationId xmlns:p14="http://schemas.microsoft.com/office/powerpoint/2010/main" val="7809077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306637" y="455929"/>
            <a:ext cx="4530725" cy="635000"/>
          </a:xfrm>
          <a:prstGeom prst="rect">
            <a:avLst/>
          </a:prstGeom>
        </p:spPr>
        <p:txBody>
          <a:bodyPr vert="horz" wrap="square" lIns="0" tIns="12700" rIns="0" bIns="0" rtlCol="0">
            <a:spAutoFit/>
          </a:bodyPr>
          <a:lstStyle/>
          <a:p>
            <a:pPr marL="12700">
              <a:lnSpc>
                <a:spcPct val="100000"/>
              </a:lnSpc>
              <a:spcBef>
                <a:spcPts val="100"/>
              </a:spcBef>
            </a:pPr>
            <a:r>
              <a:rPr sz="4000" spc="-5" dirty="0"/>
              <a:t>Lipid</a:t>
            </a:r>
            <a:r>
              <a:rPr sz="4000" spc="-30" dirty="0"/>
              <a:t> </a:t>
            </a:r>
            <a:r>
              <a:rPr sz="4000" spc="-20" dirty="0"/>
              <a:t>Disorders</a:t>
            </a:r>
            <a:r>
              <a:rPr sz="4000" spc="-25" dirty="0"/>
              <a:t> </a:t>
            </a:r>
            <a:r>
              <a:rPr sz="4000" spc="-5" dirty="0"/>
              <a:t>in</a:t>
            </a:r>
            <a:r>
              <a:rPr sz="4000" spc="-25" dirty="0"/>
              <a:t> </a:t>
            </a:r>
            <a:r>
              <a:rPr sz="4000" spc="-5" dirty="0"/>
              <a:t>CKD</a:t>
            </a:r>
            <a:endParaRPr sz="4000" dirty="0"/>
          </a:p>
        </p:txBody>
      </p:sp>
      <p:sp>
        <p:nvSpPr>
          <p:cNvPr id="3" name="object 3"/>
          <p:cNvSpPr txBox="1"/>
          <p:nvPr/>
        </p:nvSpPr>
        <p:spPr>
          <a:xfrm>
            <a:off x="838200" y="1696511"/>
            <a:ext cx="7981950" cy="3634740"/>
          </a:xfrm>
          <a:prstGeom prst="rect">
            <a:avLst/>
          </a:prstGeom>
        </p:spPr>
        <p:txBody>
          <a:bodyPr vert="horz" wrap="square" lIns="0" tIns="12700" rIns="0" bIns="0" rtlCol="0">
            <a:spAutoFit/>
          </a:bodyPr>
          <a:lstStyle/>
          <a:p>
            <a:pPr marL="355600" marR="36195" indent="-342900">
              <a:lnSpc>
                <a:spcPct val="100000"/>
              </a:lnSpc>
              <a:spcBef>
                <a:spcPts val="100"/>
              </a:spcBef>
              <a:buClr>
                <a:srgbClr val="F16025"/>
              </a:buClr>
              <a:buSzPct val="124000"/>
              <a:buChar char="•"/>
              <a:tabLst>
                <a:tab pos="354965" algn="l"/>
                <a:tab pos="355600" algn="l"/>
              </a:tabLst>
            </a:pPr>
            <a:r>
              <a:rPr sz="2500" spc="-5" dirty="0">
                <a:latin typeface="Calibri"/>
                <a:cs typeface="Calibri"/>
              </a:rPr>
              <a:t>Use </a:t>
            </a:r>
            <a:r>
              <a:rPr sz="2500" spc="-15" dirty="0">
                <a:latin typeface="Calibri"/>
                <a:cs typeface="Calibri"/>
              </a:rPr>
              <a:t>statin</a:t>
            </a:r>
            <a:r>
              <a:rPr sz="2500" spc="-10" dirty="0">
                <a:latin typeface="Calibri"/>
                <a:cs typeface="Calibri"/>
              </a:rPr>
              <a:t> </a:t>
            </a:r>
            <a:r>
              <a:rPr sz="2500" spc="-5" dirty="0">
                <a:latin typeface="Calibri"/>
                <a:cs typeface="Calibri"/>
              </a:rPr>
              <a:t>alone</a:t>
            </a:r>
            <a:r>
              <a:rPr sz="2500" dirty="0">
                <a:latin typeface="Calibri"/>
                <a:cs typeface="Calibri"/>
              </a:rPr>
              <a:t> </a:t>
            </a:r>
            <a:r>
              <a:rPr sz="2500" spc="-5" dirty="0">
                <a:latin typeface="Calibri"/>
                <a:cs typeface="Calibri"/>
              </a:rPr>
              <a:t>or </a:t>
            </a:r>
            <a:r>
              <a:rPr sz="2500" spc="-15" dirty="0">
                <a:latin typeface="Calibri"/>
                <a:cs typeface="Calibri"/>
              </a:rPr>
              <a:t>statin</a:t>
            </a:r>
            <a:r>
              <a:rPr sz="2500" spc="-10" dirty="0">
                <a:latin typeface="Calibri"/>
                <a:cs typeface="Calibri"/>
              </a:rPr>
              <a:t> </a:t>
            </a:r>
            <a:r>
              <a:rPr sz="2500" dirty="0">
                <a:latin typeface="Calibri"/>
                <a:cs typeface="Calibri"/>
              </a:rPr>
              <a:t>+ </a:t>
            </a:r>
            <a:r>
              <a:rPr sz="2500" spc="-10" dirty="0">
                <a:latin typeface="Calibri"/>
                <a:cs typeface="Calibri"/>
              </a:rPr>
              <a:t>ezetimibe</a:t>
            </a:r>
            <a:r>
              <a:rPr sz="2500" spc="-5" dirty="0">
                <a:latin typeface="Calibri"/>
                <a:cs typeface="Calibri"/>
              </a:rPr>
              <a:t> </a:t>
            </a:r>
            <a:r>
              <a:rPr sz="2500" dirty="0">
                <a:latin typeface="Calibri"/>
                <a:cs typeface="Calibri"/>
              </a:rPr>
              <a:t>in</a:t>
            </a:r>
            <a:r>
              <a:rPr sz="2500" spc="-10" dirty="0">
                <a:latin typeface="Calibri"/>
                <a:cs typeface="Calibri"/>
              </a:rPr>
              <a:t> </a:t>
            </a:r>
            <a:r>
              <a:rPr sz="2500" spc="-5" dirty="0">
                <a:latin typeface="Calibri"/>
                <a:cs typeface="Calibri"/>
              </a:rPr>
              <a:t>adults </a:t>
            </a:r>
            <a:r>
              <a:rPr sz="2500" u="sng" spc="-5" dirty="0">
                <a:uFill>
                  <a:solidFill>
                    <a:srgbClr val="000000"/>
                  </a:solidFill>
                </a:uFill>
                <a:latin typeface="Calibri"/>
                <a:cs typeface="Calibri"/>
              </a:rPr>
              <a:t>&gt;</a:t>
            </a:r>
            <a:r>
              <a:rPr sz="2500" spc="-5" dirty="0">
                <a:latin typeface="Calibri"/>
                <a:cs typeface="Calibri"/>
              </a:rPr>
              <a:t>50</a:t>
            </a:r>
            <a:r>
              <a:rPr sz="2500" spc="-15" dirty="0">
                <a:latin typeface="Calibri"/>
                <a:cs typeface="Calibri"/>
              </a:rPr>
              <a:t> yrs</a:t>
            </a:r>
            <a:r>
              <a:rPr sz="2500" spc="-10" dirty="0">
                <a:latin typeface="Calibri"/>
                <a:cs typeface="Calibri"/>
              </a:rPr>
              <a:t> </a:t>
            </a:r>
            <a:r>
              <a:rPr sz="2500" dirty="0">
                <a:latin typeface="Calibri"/>
                <a:cs typeface="Calibri"/>
              </a:rPr>
              <a:t>with </a:t>
            </a:r>
            <a:r>
              <a:rPr sz="2500" spc="-550" dirty="0">
                <a:latin typeface="Calibri"/>
                <a:cs typeface="Calibri"/>
              </a:rPr>
              <a:t> </a:t>
            </a:r>
            <a:r>
              <a:rPr sz="2500" dirty="0">
                <a:latin typeface="Calibri"/>
                <a:cs typeface="Calibri"/>
              </a:rPr>
              <a:t>CKD</a:t>
            </a:r>
            <a:r>
              <a:rPr sz="2500" spc="-10" dirty="0">
                <a:latin typeface="Calibri"/>
                <a:cs typeface="Calibri"/>
              </a:rPr>
              <a:t> </a:t>
            </a:r>
            <a:r>
              <a:rPr sz="2500" spc="-5" dirty="0">
                <a:latin typeface="Calibri"/>
                <a:cs typeface="Calibri"/>
              </a:rPr>
              <a:t>3-5(ND).</a:t>
            </a:r>
            <a:endParaRPr sz="2500" dirty="0">
              <a:latin typeface="Calibri"/>
              <a:cs typeface="Calibri"/>
            </a:endParaRPr>
          </a:p>
          <a:p>
            <a:pPr marL="355600" indent="-342900">
              <a:lnSpc>
                <a:spcPct val="100000"/>
              </a:lnSpc>
              <a:spcBef>
                <a:spcPts val="600"/>
              </a:spcBef>
              <a:buClr>
                <a:srgbClr val="F16025"/>
              </a:buClr>
              <a:buSzPct val="124000"/>
              <a:buChar char="•"/>
              <a:tabLst>
                <a:tab pos="354965" algn="l"/>
                <a:tab pos="355600" algn="l"/>
              </a:tabLst>
            </a:pPr>
            <a:r>
              <a:rPr sz="2500" spc="-5" dirty="0">
                <a:latin typeface="Calibri"/>
                <a:cs typeface="Calibri"/>
              </a:rPr>
              <a:t>Use </a:t>
            </a:r>
            <a:r>
              <a:rPr sz="2500" spc="-15" dirty="0">
                <a:latin typeface="Calibri"/>
                <a:cs typeface="Calibri"/>
              </a:rPr>
              <a:t>statin</a:t>
            </a:r>
            <a:r>
              <a:rPr sz="2500" spc="-10" dirty="0">
                <a:latin typeface="Calibri"/>
                <a:cs typeface="Calibri"/>
              </a:rPr>
              <a:t> </a:t>
            </a:r>
            <a:r>
              <a:rPr sz="2500" spc="-5" dirty="0">
                <a:latin typeface="Calibri"/>
                <a:cs typeface="Calibri"/>
              </a:rPr>
              <a:t>alone</a:t>
            </a:r>
            <a:r>
              <a:rPr sz="2500" dirty="0">
                <a:latin typeface="Calibri"/>
                <a:cs typeface="Calibri"/>
              </a:rPr>
              <a:t> in</a:t>
            </a:r>
            <a:r>
              <a:rPr sz="2500" spc="-10" dirty="0">
                <a:latin typeface="Calibri"/>
                <a:cs typeface="Calibri"/>
              </a:rPr>
              <a:t> </a:t>
            </a:r>
            <a:r>
              <a:rPr sz="2500" spc="-5" dirty="0">
                <a:latin typeface="Calibri"/>
                <a:cs typeface="Calibri"/>
              </a:rPr>
              <a:t>adults </a:t>
            </a:r>
            <a:r>
              <a:rPr sz="2500" u="sng" spc="-5" dirty="0">
                <a:uFill>
                  <a:solidFill>
                    <a:srgbClr val="000000"/>
                  </a:solidFill>
                </a:uFill>
                <a:latin typeface="Calibri"/>
                <a:cs typeface="Calibri"/>
              </a:rPr>
              <a:t>&gt;</a:t>
            </a:r>
            <a:r>
              <a:rPr sz="2500" spc="-5" dirty="0">
                <a:latin typeface="Calibri"/>
                <a:cs typeface="Calibri"/>
              </a:rPr>
              <a:t>50</a:t>
            </a:r>
            <a:r>
              <a:rPr sz="2500" spc="-15" dirty="0">
                <a:latin typeface="Calibri"/>
                <a:cs typeface="Calibri"/>
              </a:rPr>
              <a:t> yrs</a:t>
            </a:r>
            <a:r>
              <a:rPr sz="2500" spc="-10" dirty="0">
                <a:latin typeface="Calibri"/>
                <a:cs typeface="Calibri"/>
              </a:rPr>
              <a:t> </a:t>
            </a:r>
            <a:r>
              <a:rPr sz="2500" dirty="0">
                <a:latin typeface="Calibri"/>
                <a:cs typeface="Calibri"/>
              </a:rPr>
              <a:t>with</a:t>
            </a:r>
            <a:r>
              <a:rPr sz="2500" spc="-10" dirty="0">
                <a:latin typeface="Calibri"/>
                <a:cs typeface="Calibri"/>
              </a:rPr>
              <a:t> </a:t>
            </a:r>
            <a:r>
              <a:rPr sz="2500" dirty="0">
                <a:latin typeface="Calibri"/>
                <a:cs typeface="Calibri"/>
              </a:rPr>
              <a:t>CKD</a:t>
            </a:r>
            <a:r>
              <a:rPr sz="2500" spc="-10" dirty="0">
                <a:latin typeface="Calibri"/>
                <a:cs typeface="Calibri"/>
              </a:rPr>
              <a:t> 1-2.</a:t>
            </a:r>
            <a:endParaRPr sz="2500" dirty="0">
              <a:latin typeface="Calibri"/>
              <a:cs typeface="Calibri"/>
            </a:endParaRPr>
          </a:p>
          <a:p>
            <a:pPr marL="355600" marR="246379" indent="-342900">
              <a:lnSpc>
                <a:spcPct val="100000"/>
              </a:lnSpc>
              <a:spcBef>
                <a:spcPts val="600"/>
              </a:spcBef>
              <a:buClr>
                <a:srgbClr val="F16025"/>
              </a:buClr>
              <a:buSzPct val="124000"/>
              <a:buChar char="•"/>
              <a:tabLst>
                <a:tab pos="354965" algn="l"/>
                <a:tab pos="355600" algn="l"/>
              </a:tabLst>
            </a:pPr>
            <a:r>
              <a:rPr sz="2500" spc="-5" dirty="0">
                <a:latin typeface="Calibri"/>
                <a:cs typeface="Calibri"/>
              </a:rPr>
              <a:t>In</a:t>
            </a:r>
            <a:r>
              <a:rPr sz="2500" spc="-10" dirty="0">
                <a:latin typeface="Calibri"/>
                <a:cs typeface="Calibri"/>
              </a:rPr>
              <a:t> </a:t>
            </a:r>
            <a:r>
              <a:rPr sz="2500" spc="-5" dirty="0">
                <a:latin typeface="Calibri"/>
                <a:cs typeface="Calibri"/>
              </a:rPr>
              <a:t>adults</a:t>
            </a:r>
            <a:r>
              <a:rPr sz="2500" spc="-10" dirty="0">
                <a:latin typeface="Calibri"/>
                <a:cs typeface="Calibri"/>
              </a:rPr>
              <a:t> </a:t>
            </a:r>
            <a:r>
              <a:rPr sz="2500" spc="-5" dirty="0">
                <a:latin typeface="Calibri"/>
                <a:cs typeface="Calibri"/>
              </a:rPr>
              <a:t>&lt;50</a:t>
            </a:r>
            <a:r>
              <a:rPr sz="2500" spc="-10" dirty="0">
                <a:latin typeface="Calibri"/>
                <a:cs typeface="Calibri"/>
              </a:rPr>
              <a:t> </a:t>
            </a:r>
            <a:r>
              <a:rPr sz="2500" spc="-15" dirty="0">
                <a:latin typeface="Calibri"/>
                <a:cs typeface="Calibri"/>
              </a:rPr>
              <a:t>yrs</a:t>
            </a:r>
            <a:r>
              <a:rPr sz="2500" spc="-10" dirty="0">
                <a:latin typeface="Calibri"/>
                <a:cs typeface="Calibri"/>
              </a:rPr>
              <a:t> </a:t>
            </a:r>
            <a:r>
              <a:rPr sz="2500" spc="-5" dirty="0">
                <a:latin typeface="Calibri"/>
                <a:cs typeface="Calibri"/>
              </a:rPr>
              <a:t>use</a:t>
            </a:r>
            <a:r>
              <a:rPr sz="2500" dirty="0">
                <a:latin typeface="Calibri"/>
                <a:cs typeface="Calibri"/>
              </a:rPr>
              <a:t> </a:t>
            </a:r>
            <a:r>
              <a:rPr sz="2500" spc="-15" dirty="0">
                <a:latin typeface="Calibri"/>
                <a:cs typeface="Calibri"/>
              </a:rPr>
              <a:t>statin</a:t>
            </a:r>
            <a:r>
              <a:rPr sz="2500" spc="-10" dirty="0">
                <a:latin typeface="Calibri"/>
                <a:cs typeface="Calibri"/>
              </a:rPr>
              <a:t> </a:t>
            </a:r>
            <a:r>
              <a:rPr sz="2500" spc="-5" dirty="0">
                <a:latin typeface="Calibri"/>
                <a:cs typeface="Calibri"/>
              </a:rPr>
              <a:t>alone</a:t>
            </a:r>
            <a:r>
              <a:rPr sz="2500" dirty="0">
                <a:latin typeface="Calibri"/>
                <a:cs typeface="Calibri"/>
              </a:rPr>
              <a:t> if</a:t>
            </a:r>
            <a:r>
              <a:rPr sz="2500" spc="-5" dirty="0">
                <a:latin typeface="Calibri"/>
                <a:cs typeface="Calibri"/>
              </a:rPr>
              <a:t> </a:t>
            </a:r>
            <a:r>
              <a:rPr sz="2500" spc="-10" dirty="0">
                <a:latin typeface="Calibri"/>
                <a:cs typeface="Calibri"/>
              </a:rPr>
              <a:t>history</a:t>
            </a:r>
            <a:r>
              <a:rPr sz="2500" dirty="0">
                <a:latin typeface="Calibri"/>
                <a:cs typeface="Calibri"/>
              </a:rPr>
              <a:t> </a:t>
            </a:r>
            <a:r>
              <a:rPr sz="2500" spc="-5" dirty="0">
                <a:latin typeface="Calibri"/>
                <a:cs typeface="Calibri"/>
              </a:rPr>
              <a:t>of known </a:t>
            </a:r>
            <a:r>
              <a:rPr sz="2500" spc="-20" dirty="0">
                <a:latin typeface="Calibri"/>
                <a:cs typeface="Calibri"/>
              </a:rPr>
              <a:t>CAD, </a:t>
            </a:r>
            <a:r>
              <a:rPr sz="2500" spc="-550" dirty="0">
                <a:latin typeface="Calibri"/>
                <a:cs typeface="Calibri"/>
              </a:rPr>
              <a:t> </a:t>
            </a:r>
            <a:r>
              <a:rPr sz="2500" spc="-5" dirty="0">
                <a:latin typeface="Calibri"/>
                <a:cs typeface="Calibri"/>
              </a:rPr>
              <a:t>MI,</a:t>
            </a:r>
            <a:r>
              <a:rPr sz="2500" spc="-10" dirty="0">
                <a:latin typeface="Calibri"/>
                <a:cs typeface="Calibri"/>
              </a:rPr>
              <a:t> </a:t>
            </a:r>
            <a:r>
              <a:rPr sz="2500" spc="-5" dirty="0">
                <a:latin typeface="Calibri"/>
                <a:cs typeface="Calibri"/>
              </a:rPr>
              <a:t>DM, </a:t>
            </a:r>
            <a:r>
              <a:rPr sz="2500" spc="-25" dirty="0">
                <a:latin typeface="Calibri"/>
                <a:cs typeface="Calibri"/>
              </a:rPr>
              <a:t>stroke.</a:t>
            </a:r>
            <a:endParaRPr sz="2500" dirty="0">
              <a:latin typeface="Calibri"/>
              <a:cs typeface="Calibri"/>
            </a:endParaRPr>
          </a:p>
          <a:p>
            <a:pPr marL="355600" marR="115570" indent="-342900">
              <a:lnSpc>
                <a:spcPct val="100000"/>
              </a:lnSpc>
              <a:spcBef>
                <a:spcPts val="700"/>
              </a:spcBef>
              <a:buClr>
                <a:srgbClr val="F16025"/>
              </a:buClr>
              <a:buSzPct val="124000"/>
              <a:buChar char="•"/>
              <a:tabLst>
                <a:tab pos="354965" algn="l"/>
                <a:tab pos="355600" algn="l"/>
              </a:tabLst>
            </a:pPr>
            <a:r>
              <a:rPr sz="2500" spc="-45" dirty="0">
                <a:latin typeface="Calibri"/>
                <a:cs typeface="Calibri"/>
              </a:rPr>
              <a:t>Treat </a:t>
            </a:r>
            <a:r>
              <a:rPr sz="2500" spc="-10" dirty="0">
                <a:latin typeface="Calibri"/>
                <a:cs typeface="Calibri"/>
              </a:rPr>
              <a:t>according </a:t>
            </a:r>
            <a:r>
              <a:rPr sz="2500" spc="-15" dirty="0">
                <a:latin typeface="Calibri"/>
                <a:cs typeface="Calibri"/>
              </a:rPr>
              <a:t>to </a:t>
            </a:r>
            <a:r>
              <a:rPr sz="2500" dirty="0">
                <a:latin typeface="Calibri"/>
                <a:cs typeface="Calibri"/>
              </a:rPr>
              <a:t>a </a:t>
            </a:r>
            <a:r>
              <a:rPr sz="2500" spc="-10" dirty="0">
                <a:latin typeface="MS PGothic"/>
                <a:cs typeface="MS PGothic"/>
              </a:rPr>
              <a:t>“</a:t>
            </a:r>
            <a:r>
              <a:rPr sz="2500" spc="-10" dirty="0">
                <a:latin typeface="Calibri"/>
                <a:cs typeface="Calibri"/>
              </a:rPr>
              <a:t>fire </a:t>
            </a:r>
            <a:r>
              <a:rPr sz="2500" spc="-5" dirty="0">
                <a:latin typeface="Calibri"/>
                <a:cs typeface="Calibri"/>
              </a:rPr>
              <a:t>and </a:t>
            </a:r>
            <a:r>
              <a:rPr sz="2500" spc="-20" dirty="0">
                <a:latin typeface="Calibri"/>
                <a:cs typeface="Calibri"/>
              </a:rPr>
              <a:t>forget</a:t>
            </a:r>
            <a:r>
              <a:rPr sz="2500" spc="-20" dirty="0">
                <a:latin typeface="MS PGothic"/>
                <a:cs typeface="MS PGothic"/>
              </a:rPr>
              <a:t>” </a:t>
            </a:r>
            <a:r>
              <a:rPr sz="2500" spc="-15" dirty="0">
                <a:latin typeface="Calibri"/>
                <a:cs typeface="Calibri"/>
              </a:rPr>
              <a:t>rather </a:t>
            </a:r>
            <a:r>
              <a:rPr sz="2500" dirty="0">
                <a:latin typeface="Calibri"/>
                <a:cs typeface="Calibri"/>
              </a:rPr>
              <a:t>than </a:t>
            </a:r>
            <a:r>
              <a:rPr sz="2500" spc="-10" dirty="0">
                <a:latin typeface="MS PGothic"/>
                <a:cs typeface="MS PGothic"/>
              </a:rPr>
              <a:t>“</a:t>
            </a:r>
            <a:r>
              <a:rPr sz="2500" spc="-10" dirty="0">
                <a:latin typeface="Calibri"/>
                <a:cs typeface="Calibri"/>
              </a:rPr>
              <a:t>treat </a:t>
            </a:r>
            <a:r>
              <a:rPr sz="2500" spc="-15" dirty="0">
                <a:latin typeface="Calibri"/>
                <a:cs typeface="Calibri"/>
              </a:rPr>
              <a:t>to </a:t>
            </a:r>
            <a:r>
              <a:rPr sz="2500" spc="-555" dirty="0">
                <a:latin typeface="Calibri"/>
                <a:cs typeface="Calibri"/>
              </a:rPr>
              <a:t> </a:t>
            </a:r>
            <a:r>
              <a:rPr sz="2500" spc="-30" dirty="0">
                <a:latin typeface="Calibri"/>
                <a:cs typeface="Calibri"/>
              </a:rPr>
              <a:t>t</a:t>
            </a:r>
            <a:r>
              <a:rPr sz="2500" dirty="0">
                <a:latin typeface="Calibri"/>
                <a:cs typeface="Calibri"/>
              </a:rPr>
              <a:t>a</a:t>
            </a:r>
            <a:r>
              <a:rPr sz="2500" spc="-30" dirty="0">
                <a:latin typeface="Calibri"/>
                <a:cs typeface="Calibri"/>
              </a:rPr>
              <a:t>r</a:t>
            </a:r>
            <a:r>
              <a:rPr sz="2500" spc="-25" dirty="0">
                <a:latin typeface="Calibri"/>
                <a:cs typeface="Calibri"/>
              </a:rPr>
              <a:t>g</a:t>
            </a:r>
            <a:r>
              <a:rPr sz="2500" spc="-10" dirty="0">
                <a:latin typeface="Calibri"/>
                <a:cs typeface="Calibri"/>
              </a:rPr>
              <a:t>e</a:t>
            </a:r>
            <a:r>
              <a:rPr sz="2500" spc="-5" dirty="0">
                <a:latin typeface="Calibri"/>
                <a:cs typeface="Calibri"/>
              </a:rPr>
              <a:t>t</a:t>
            </a:r>
            <a:r>
              <a:rPr sz="2500" dirty="0">
                <a:latin typeface="MS PGothic"/>
                <a:cs typeface="MS PGothic"/>
              </a:rPr>
              <a:t>”</a:t>
            </a:r>
            <a:r>
              <a:rPr sz="2500" spc="-200" dirty="0">
                <a:latin typeface="MS PGothic"/>
                <a:cs typeface="MS PGothic"/>
              </a:rPr>
              <a:t> </a:t>
            </a:r>
            <a:r>
              <a:rPr sz="2500" spc="-35" dirty="0">
                <a:latin typeface="Calibri"/>
                <a:cs typeface="Calibri"/>
              </a:rPr>
              <a:t>s</a:t>
            </a:r>
            <a:r>
              <a:rPr sz="2500" dirty="0">
                <a:latin typeface="Calibri"/>
                <a:cs typeface="Calibri"/>
              </a:rPr>
              <a:t>t</a:t>
            </a:r>
            <a:r>
              <a:rPr sz="2500" spc="-50" dirty="0">
                <a:latin typeface="Calibri"/>
                <a:cs typeface="Calibri"/>
              </a:rPr>
              <a:t>r</a:t>
            </a:r>
            <a:r>
              <a:rPr sz="2500" spc="-20" dirty="0">
                <a:latin typeface="Calibri"/>
                <a:cs typeface="Calibri"/>
              </a:rPr>
              <a:t>a</a:t>
            </a:r>
            <a:r>
              <a:rPr sz="2500" spc="-25" dirty="0">
                <a:latin typeface="Calibri"/>
                <a:cs typeface="Calibri"/>
              </a:rPr>
              <a:t>t</a:t>
            </a:r>
            <a:r>
              <a:rPr sz="2500" spc="5" dirty="0">
                <a:latin typeface="Calibri"/>
                <a:cs typeface="Calibri"/>
              </a:rPr>
              <a:t>e</a:t>
            </a:r>
            <a:r>
              <a:rPr sz="2500" spc="-5" dirty="0">
                <a:latin typeface="Calibri"/>
                <a:cs typeface="Calibri"/>
              </a:rPr>
              <a:t>g</a:t>
            </a:r>
            <a:r>
              <a:rPr sz="2500" spc="-160" dirty="0">
                <a:latin typeface="Calibri"/>
                <a:cs typeface="Calibri"/>
              </a:rPr>
              <a:t>y</a:t>
            </a:r>
            <a:r>
              <a:rPr sz="2500" dirty="0">
                <a:latin typeface="Calibri"/>
                <a:cs typeface="Calibri"/>
              </a:rPr>
              <a:t>.</a:t>
            </a:r>
          </a:p>
          <a:p>
            <a:pPr marL="755650" marR="5080" indent="-285750">
              <a:lnSpc>
                <a:spcPts val="2500"/>
              </a:lnSpc>
              <a:spcBef>
                <a:spcPts val="600"/>
              </a:spcBef>
            </a:pPr>
            <a:r>
              <a:rPr sz="1600" dirty="0">
                <a:solidFill>
                  <a:srgbClr val="F16025"/>
                </a:solidFill>
                <a:latin typeface="Courier New"/>
                <a:cs typeface="Courier New"/>
              </a:rPr>
              <a:t>o</a:t>
            </a:r>
            <a:r>
              <a:rPr sz="1600" spc="330" dirty="0">
                <a:solidFill>
                  <a:srgbClr val="F16025"/>
                </a:solidFill>
                <a:latin typeface="Courier New"/>
                <a:cs typeface="Courier New"/>
              </a:rPr>
              <a:t> </a:t>
            </a:r>
            <a:r>
              <a:rPr sz="2100" spc="-35" dirty="0">
                <a:latin typeface="Calibri"/>
                <a:cs typeface="Calibri"/>
              </a:rPr>
              <a:t>Treat</a:t>
            </a:r>
            <a:r>
              <a:rPr sz="2100" dirty="0">
                <a:latin typeface="Calibri"/>
                <a:cs typeface="Calibri"/>
              </a:rPr>
              <a:t> </a:t>
            </a:r>
            <a:r>
              <a:rPr sz="2100" spc="-5" dirty="0">
                <a:latin typeface="Calibri"/>
                <a:cs typeface="Calibri"/>
              </a:rPr>
              <a:t>CKD</a:t>
            </a:r>
            <a:r>
              <a:rPr sz="2100" spc="-10" dirty="0">
                <a:latin typeface="Calibri"/>
                <a:cs typeface="Calibri"/>
              </a:rPr>
              <a:t> patients</a:t>
            </a:r>
            <a:r>
              <a:rPr sz="2100" spc="5" dirty="0">
                <a:latin typeface="Calibri"/>
                <a:cs typeface="Calibri"/>
              </a:rPr>
              <a:t> </a:t>
            </a:r>
            <a:r>
              <a:rPr sz="2100" spc="-5" dirty="0">
                <a:latin typeface="Calibri"/>
                <a:cs typeface="Calibri"/>
              </a:rPr>
              <a:t>(Non dialysis)</a:t>
            </a:r>
            <a:r>
              <a:rPr sz="2100" spc="5" dirty="0">
                <a:latin typeface="Calibri"/>
                <a:cs typeface="Calibri"/>
              </a:rPr>
              <a:t> </a:t>
            </a:r>
            <a:r>
              <a:rPr sz="2100" spc="-5" dirty="0">
                <a:latin typeface="Calibri"/>
                <a:cs typeface="Calibri"/>
              </a:rPr>
              <a:t>with </a:t>
            </a:r>
            <a:r>
              <a:rPr sz="2100" spc="-15" dirty="0">
                <a:latin typeface="Calibri"/>
                <a:cs typeface="Calibri"/>
              </a:rPr>
              <a:t>statins</a:t>
            </a:r>
            <a:r>
              <a:rPr sz="2100" spc="5" dirty="0">
                <a:latin typeface="Calibri"/>
                <a:cs typeface="Calibri"/>
              </a:rPr>
              <a:t> </a:t>
            </a:r>
            <a:r>
              <a:rPr sz="2100" dirty="0">
                <a:latin typeface="Calibri"/>
                <a:cs typeface="Calibri"/>
              </a:rPr>
              <a:t>or</a:t>
            </a:r>
            <a:r>
              <a:rPr sz="2100" spc="25" dirty="0">
                <a:latin typeface="Calibri"/>
                <a:cs typeface="Calibri"/>
              </a:rPr>
              <a:t> </a:t>
            </a:r>
            <a:r>
              <a:rPr sz="2100" spc="-15" dirty="0">
                <a:latin typeface="Calibri"/>
                <a:cs typeface="Calibri"/>
              </a:rPr>
              <a:t>Statin/exterminate </a:t>
            </a:r>
            <a:r>
              <a:rPr sz="2100" spc="-459" dirty="0">
                <a:latin typeface="Calibri"/>
                <a:cs typeface="Calibri"/>
              </a:rPr>
              <a:t> </a:t>
            </a:r>
            <a:r>
              <a:rPr sz="2100" spc="-5" dirty="0">
                <a:latin typeface="Calibri"/>
                <a:cs typeface="Calibri"/>
              </a:rPr>
              <a:t>combinations without the</a:t>
            </a:r>
            <a:r>
              <a:rPr sz="2100" spc="5" dirty="0">
                <a:latin typeface="Calibri"/>
                <a:cs typeface="Calibri"/>
              </a:rPr>
              <a:t> </a:t>
            </a:r>
            <a:r>
              <a:rPr sz="2100" dirty="0">
                <a:latin typeface="Calibri"/>
                <a:cs typeface="Calibri"/>
              </a:rPr>
              <a:t>need</a:t>
            </a:r>
            <a:r>
              <a:rPr sz="2100" spc="-5" dirty="0">
                <a:latin typeface="Calibri"/>
                <a:cs typeface="Calibri"/>
              </a:rPr>
              <a:t> </a:t>
            </a:r>
            <a:r>
              <a:rPr sz="2100" spc="-20" dirty="0">
                <a:latin typeface="Calibri"/>
                <a:cs typeface="Calibri"/>
              </a:rPr>
              <a:t>for</a:t>
            </a:r>
            <a:r>
              <a:rPr sz="2100" spc="5" dirty="0">
                <a:latin typeface="Calibri"/>
                <a:cs typeface="Calibri"/>
              </a:rPr>
              <a:t> </a:t>
            </a:r>
            <a:r>
              <a:rPr sz="2100" spc="-10" dirty="0">
                <a:latin typeface="Calibri"/>
                <a:cs typeface="Calibri"/>
              </a:rPr>
              <a:t>follow</a:t>
            </a:r>
            <a:r>
              <a:rPr sz="2100" spc="-5" dirty="0">
                <a:latin typeface="Calibri"/>
                <a:cs typeface="Calibri"/>
              </a:rPr>
              <a:t> up </a:t>
            </a:r>
            <a:r>
              <a:rPr sz="2100" dirty="0">
                <a:latin typeface="Calibri"/>
                <a:cs typeface="Calibri"/>
              </a:rPr>
              <a:t>blood</a:t>
            </a:r>
            <a:r>
              <a:rPr sz="2100" spc="-5" dirty="0">
                <a:latin typeface="Calibri"/>
                <a:cs typeface="Calibri"/>
              </a:rPr>
              <a:t> </a:t>
            </a:r>
            <a:r>
              <a:rPr sz="2100" spc="-10" dirty="0">
                <a:latin typeface="Calibri"/>
                <a:cs typeface="Calibri"/>
              </a:rPr>
              <a:t>tests.</a:t>
            </a:r>
            <a:endParaRPr sz="2100" dirty="0">
              <a:latin typeface="Calibri"/>
              <a:cs typeface="Calibri"/>
            </a:endParaRPr>
          </a:p>
        </p:txBody>
      </p:sp>
      <p:sp>
        <p:nvSpPr>
          <p:cNvPr id="4" name="object 4"/>
          <p:cNvSpPr txBox="1"/>
          <p:nvPr/>
        </p:nvSpPr>
        <p:spPr>
          <a:xfrm>
            <a:off x="4736439" y="5971123"/>
            <a:ext cx="4295775" cy="754380"/>
          </a:xfrm>
          <a:prstGeom prst="rect">
            <a:avLst/>
          </a:prstGeom>
        </p:spPr>
        <p:txBody>
          <a:bodyPr vert="horz" wrap="square" lIns="0" tIns="13335" rIns="0" bIns="0" rtlCol="0">
            <a:spAutoFit/>
          </a:bodyPr>
          <a:lstStyle/>
          <a:p>
            <a:pPr marL="12700" marR="5080">
              <a:lnSpc>
                <a:spcPct val="99500"/>
              </a:lnSpc>
              <a:spcBef>
                <a:spcPts val="105"/>
              </a:spcBef>
            </a:pPr>
            <a:r>
              <a:rPr sz="1200" spc="-5" dirty="0">
                <a:latin typeface="Calibri"/>
                <a:cs typeface="Calibri"/>
              </a:rPr>
              <a:t>Kidney</a:t>
            </a:r>
            <a:r>
              <a:rPr sz="1200" spc="-10" dirty="0">
                <a:latin typeface="Calibri"/>
                <a:cs typeface="Calibri"/>
              </a:rPr>
              <a:t> </a:t>
            </a:r>
            <a:r>
              <a:rPr sz="1200" dirty="0">
                <a:latin typeface="Calibri"/>
                <a:cs typeface="Calibri"/>
              </a:rPr>
              <a:t>Disease:</a:t>
            </a:r>
            <a:r>
              <a:rPr sz="1200" spc="5" dirty="0">
                <a:latin typeface="Calibri"/>
                <a:cs typeface="Calibri"/>
              </a:rPr>
              <a:t> </a:t>
            </a:r>
            <a:r>
              <a:rPr sz="1200" spc="-10" dirty="0">
                <a:latin typeface="Calibri"/>
                <a:cs typeface="Calibri"/>
              </a:rPr>
              <a:t>Improving</a:t>
            </a:r>
            <a:r>
              <a:rPr sz="1200" dirty="0">
                <a:latin typeface="Calibri"/>
                <a:cs typeface="Calibri"/>
              </a:rPr>
              <a:t> Global </a:t>
            </a:r>
            <a:r>
              <a:rPr sz="1200" spc="-5" dirty="0">
                <a:latin typeface="Calibri"/>
                <a:cs typeface="Calibri"/>
              </a:rPr>
              <a:t>Outcomes</a:t>
            </a:r>
            <a:r>
              <a:rPr sz="1200" spc="5" dirty="0">
                <a:latin typeface="Calibri"/>
                <a:cs typeface="Calibri"/>
              </a:rPr>
              <a:t> </a:t>
            </a:r>
            <a:r>
              <a:rPr sz="1200" spc="-5" dirty="0">
                <a:latin typeface="Calibri"/>
                <a:cs typeface="Calibri"/>
              </a:rPr>
              <a:t>(KDIGO)</a:t>
            </a:r>
            <a:r>
              <a:rPr sz="1200" dirty="0">
                <a:latin typeface="Calibri"/>
                <a:cs typeface="Calibri"/>
              </a:rPr>
              <a:t> </a:t>
            </a:r>
            <a:r>
              <a:rPr sz="1200" spc="-5" dirty="0">
                <a:latin typeface="Calibri"/>
                <a:cs typeface="Calibri"/>
              </a:rPr>
              <a:t>Lipid </a:t>
            </a:r>
            <a:r>
              <a:rPr sz="1200" spc="-15" dirty="0">
                <a:latin typeface="Calibri"/>
                <a:cs typeface="Calibri"/>
              </a:rPr>
              <a:t>Work </a:t>
            </a:r>
            <a:r>
              <a:rPr sz="1200" spc="-10" dirty="0">
                <a:latin typeface="Calibri"/>
                <a:cs typeface="Calibri"/>
              </a:rPr>
              <a:t> Group.</a:t>
            </a:r>
            <a:r>
              <a:rPr sz="1200" spc="-5" dirty="0">
                <a:latin typeface="Calibri"/>
                <a:cs typeface="Calibri"/>
              </a:rPr>
              <a:t> </a:t>
            </a:r>
            <a:r>
              <a:rPr sz="1200" i="1" spc="5" dirty="0">
                <a:latin typeface="Calibri"/>
                <a:cs typeface="Calibri"/>
              </a:rPr>
              <a:t>Kidney</a:t>
            </a:r>
            <a:r>
              <a:rPr sz="1200" i="1" spc="-5" dirty="0">
                <a:latin typeface="Calibri"/>
                <a:cs typeface="Calibri"/>
              </a:rPr>
              <a:t> Int</a:t>
            </a:r>
            <a:r>
              <a:rPr sz="1200" i="1" dirty="0">
                <a:latin typeface="Calibri"/>
                <a:cs typeface="Calibri"/>
              </a:rPr>
              <a:t> Suppl</a:t>
            </a:r>
            <a:r>
              <a:rPr sz="1200" dirty="0">
                <a:latin typeface="Calibri"/>
                <a:cs typeface="Calibri"/>
              </a:rPr>
              <a:t>. 2013;3:259-305. </a:t>
            </a:r>
            <a:r>
              <a:rPr sz="1200" spc="5" dirty="0">
                <a:latin typeface="Calibri"/>
                <a:cs typeface="Calibri"/>
              </a:rPr>
              <a:t> </a:t>
            </a:r>
            <a:r>
              <a:rPr sz="1200" u="sng" spc="-5" dirty="0">
                <a:solidFill>
                  <a:srgbClr val="0000FF"/>
                </a:solidFill>
                <a:uFill>
                  <a:solidFill>
                    <a:srgbClr val="0000FF"/>
                  </a:solidFill>
                </a:uFill>
                <a:latin typeface="Calibri"/>
                <a:cs typeface="Calibri"/>
                <a:hlinkClick r:id="rId2"/>
              </a:rPr>
              <a:t>http://kdigo.org/home/2013/11/04/kdigo-announces-publication-of- </a:t>
            </a:r>
            <a:r>
              <a:rPr sz="1200" spc="-260" dirty="0">
                <a:solidFill>
                  <a:srgbClr val="0000FF"/>
                </a:solidFill>
                <a:latin typeface="Calibri"/>
                <a:cs typeface="Calibri"/>
              </a:rPr>
              <a:t> </a:t>
            </a:r>
            <a:r>
              <a:rPr sz="1200" u="sng" spc="-5" dirty="0">
                <a:solidFill>
                  <a:srgbClr val="0000FF"/>
                </a:solidFill>
                <a:uFill>
                  <a:solidFill>
                    <a:srgbClr val="0000FF"/>
                  </a:solidFill>
                </a:uFill>
                <a:latin typeface="Calibri"/>
                <a:cs typeface="Calibri"/>
              </a:rPr>
              <a:t>guideline-on-lipid-management/</a:t>
            </a:r>
            <a:endParaRPr sz="1200">
              <a:latin typeface="Calibri"/>
              <a:cs typeface="Calibri"/>
            </a:endParaRPr>
          </a:p>
        </p:txBody>
      </p:sp>
    </p:spTree>
    <p:extLst>
      <p:ext uri="{BB962C8B-B14F-4D97-AF65-F5344CB8AC3E}">
        <p14:creationId xmlns:p14="http://schemas.microsoft.com/office/powerpoint/2010/main" val="31875862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421222" y="420783"/>
            <a:ext cx="4530725" cy="635000"/>
          </a:xfrm>
          <a:prstGeom prst="rect">
            <a:avLst/>
          </a:prstGeom>
        </p:spPr>
        <p:txBody>
          <a:bodyPr vert="horz" wrap="square" lIns="0" tIns="12700" rIns="0" bIns="0" rtlCol="0">
            <a:spAutoFit/>
          </a:bodyPr>
          <a:lstStyle/>
          <a:p>
            <a:pPr marL="12700">
              <a:lnSpc>
                <a:spcPct val="100000"/>
              </a:lnSpc>
              <a:spcBef>
                <a:spcPts val="100"/>
              </a:spcBef>
            </a:pPr>
            <a:r>
              <a:rPr sz="4000" spc="-5" dirty="0"/>
              <a:t>Lipid</a:t>
            </a:r>
            <a:r>
              <a:rPr sz="4000" spc="-30" dirty="0"/>
              <a:t> </a:t>
            </a:r>
            <a:r>
              <a:rPr sz="4000" spc="-20" dirty="0"/>
              <a:t>Disorders</a:t>
            </a:r>
            <a:r>
              <a:rPr sz="4000" spc="-25" dirty="0"/>
              <a:t> </a:t>
            </a:r>
            <a:r>
              <a:rPr sz="4000" spc="-5" dirty="0"/>
              <a:t>in</a:t>
            </a:r>
            <a:r>
              <a:rPr sz="4000" spc="-25" dirty="0"/>
              <a:t> </a:t>
            </a:r>
            <a:r>
              <a:rPr sz="4000" spc="-5" dirty="0"/>
              <a:t>CKD</a:t>
            </a:r>
            <a:endParaRPr sz="4000" dirty="0"/>
          </a:p>
        </p:txBody>
      </p:sp>
      <p:grpSp>
        <p:nvGrpSpPr>
          <p:cNvPr id="3" name="object 3"/>
          <p:cNvGrpSpPr/>
          <p:nvPr/>
        </p:nvGrpSpPr>
        <p:grpSpPr>
          <a:xfrm>
            <a:off x="967079" y="1389793"/>
            <a:ext cx="7028180" cy="3639820"/>
            <a:chOff x="967079" y="1389793"/>
            <a:chExt cx="7028180" cy="3639820"/>
          </a:xfrm>
        </p:grpSpPr>
        <p:pic>
          <p:nvPicPr>
            <p:cNvPr id="4" name="object 4"/>
            <p:cNvPicPr/>
            <p:nvPr/>
          </p:nvPicPr>
          <p:blipFill>
            <a:blip r:embed="rId2" cstate="print"/>
            <a:stretch>
              <a:fillRect/>
            </a:stretch>
          </p:blipFill>
          <p:spPr>
            <a:xfrm>
              <a:off x="967079" y="1389793"/>
              <a:ext cx="7027964" cy="3639406"/>
            </a:xfrm>
            <a:prstGeom prst="rect">
              <a:avLst/>
            </a:prstGeom>
          </p:spPr>
        </p:pic>
        <p:sp>
          <p:nvSpPr>
            <p:cNvPr id="5" name="object 5"/>
            <p:cNvSpPr/>
            <p:nvPr/>
          </p:nvSpPr>
          <p:spPr>
            <a:xfrm>
              <a:off x="1714500" y="2133599"/>
              <a:ext cx="2781300" cy="762000"/>
            </a:xfrm>
            <a:custGeom>
              <a:avLst/>
              <a:gdLst/>
              <a:ahLst/>
              <a:cxnLst/>
              <a:rect l="l" t="t" r="r" b="b"/>
              <a:pathLst>
                <a:path w="2781300" h="762000">
                  <a:moveTo>
                    <a:pt x="0" y="381000"/>
                  </a:moveTo>
                  <a:lnTo>
                    <a:pt x="7179" y="342044"/>
                  </a:lnTo>
                  <a:lnTo>
                    <a:pt x="28253" y="304215"/>
                  </a:lnTo>
                  <a:lnTo>
                    <a:pt x="62520" y="267702"/>
                  </a:lnTo>
                  <a:lnTo>
                    <a:pt x="109284" y="232697"/>
                  </a:lnTo>
                  <a:lnTo>
                    <a:pt x="167843" y="199392"/>
                  </a:lnTo>
                  <a:lnTo>
                    <a:pt x="237501" y="167979"/>
                  </a:lnTo>
                  <a:lnTo>
                    <a:pt x="276272" y="153041"/>
                  </a:lnTo>
                  <a:lnTo>
                    <a:pt x="317556" y="138648"/>
                  </a:lnTo>
                  <a:lnTo>
                    <a:pt x="361265" y="124824"/>
                  </a:lnTo>
                  <a:lnTo>
                    <a:pt x="407311" y="111592"/>
                  </a:lnTo>
                  <a:lnTo>
                    <a:pt x="455608" y="98976"/>
                  </a:lnTo>
                  <a:lnTo>
                    <a:pt x="506067" y="87001"/>
                  </a:lnTo>
                  <a:lnTo>
                    <a:pt x="558601" y="75691"/>
                  </a:lnTo>
                  <a:lnTo>
                    <a:pt x="613124" y="65068"/>
                  </a:lnTo>
                  <a:lnTo>
                    <a:pt x="669547" y="55158"/>
                  </a:lnTo>
                  <a:lnTo>
                    <a:pt x="727783" y="45984"/>
                  </a:lnTo>
                  <a:lnTo>
                    <a:pt x="787745" y="37570"/>
                  </a:lnTo>
                  <a:lnTo>
                    <a:pt x="849346" y="29940"/>
                  </a:lnTo>
                  <a:lnTo>
                    <a:pt x="912497" y="23118"/>
                  </a:lnTo>
                  <a:lnTo>
                    <a:pt x="977113" y="17129"/>
                  </a:lnTo>
                  <a:lnTo>
                    <a:pt x="1043104" y="11994"/>
                  </a:lnTo>
                  <a:lnTo>
                    <a:pt x="1110385" y="7740"/>
                  </a:lnTo>
                  <a:lnTo>
                    <a:pt x="1178867" y="4389"/>
                  </a:lnTo>
                  <a:lnTo>
                    <a:pt x="1248464" y="1967"/>
                  </a:lnTo>
                  <a:lnTo>
                    <a:pt x="1319087" y="495"/>
                  </a:lnTo>
                  <a:lnTo>
                    <a:pt x="1390650" y="0"/>
                  </a:lnTo>
                  <a:lnTo>
                    <a:pt x="1462212" y="495"/>
                  </a:lnTo>
                  <a:lnTo>
                    <a:pt x="1532835" y="1967"/>
                  </a:lnTo>
                  <a:lnTo>
                    <a:pt x="1602432" y="4389"/>
                  </a:lnTo>
                  <a:lnTo>
                    <a:pt x="1670914" y="7740"/>
                  </a:lnTo>
                  <a:lnTo>
                    <a:pt x="1738195" y="11994"/>
                  </a:lnTo>
                  <a:lnTo>
                    <a:pt x="1804186" y="17129"/>
                  </a:lnTo>
                  <a:lnTo>
                    <a:pt x="1868802" y="23118"/>
                  </a:lnTo>
                  <a:lnTo>
                    <a:pt x="1931953" y="29940"/>
                  </a:lnTo>
                  <a:lnTo>
                    <a:pt x="1993554" y="37570"/>
                  </a:lnTo>
                  <a:lnTo>
                    <a:pt x="2053516" y="45984"/>
                  </a:lnTo>
                  <a:lnTo>
                    <a:pt x="2111752" y="55158"/>
                  </a:lnTo>
                  <a:lnTo>
                    <a:pt x="2168175" y="65068"/>
                  </a:lnTo>
                  <a:lnTo>
                    <a:pt x="2222698" y="75691"/>
                  </a:lnTo>
                  <a:lnTo>
                    <a:pt x="2275232" y="87001"/>
                  </a:lnTo>
                  <a:lnTo>
                    <a:pt x="2325691" y="98976"/>
                  </a:lnTo>
                  <a:lnTo>
                    <a:pt x="2373988" y="111592"/>
                  </a:lnTo>
                  <a:lnTo>
                    <a:pt x="2420034" y="124824"/>
                  </a:lnTo>
                  <a:lnTo>
                    <a:pt x="2463743" y="138648"/>
                  </a:lnTo>
                  <a:lnTo>
                    <a:pt x="2505027" y="153041"/>
                  </a:lnTo>
                  <a:lnTo>
                    <a:pt x="2543798" y="167979"/>
                  </a:lnTo>
                  <a:lnTo>
                    <a:pt x="2579971" y="183437"/>
                  </a:lnTo>
                  <a:lnTo>
                    <a:pt x="2644166" y="215820"/>
                  </a:lnTo>
                  <a:lnTo>
                    <a:pt x="2696915" y="249999"/>
                  </a:lnTo>
                  <a:lnTo>
                    <a:pt x="2737518" y="285782"/>
                  </a:lnTo>
                  <a:lnTo>
                    <a:pt x="2765276" y="322977"/>
                  </a:lnTo>
                  <a:lnTo>
                    <a:pt x="2779490" y="361393"/>
                  </a:lnTo>
                  <a:lnTo>
                    <a:pt x="2781300" y="381000"/>
                  </a:lnTo>
                  <a:lnTo>
                    <a:pt x="2779490" y="400606"/>
                  </a:lnTo>
                  <a:lnTo>
                    <a:pt x="2765276" y="439022"/>
                  </a:lnTo>
                  <a:lnTo>
                    <a:pt x="2737518" y="476217"/>
                  </a:lnTo>
                  <a:lnTo>
                    <a:pt x="2696915" y="512000"/>
                  </a:lnTo>
                  <a:lnTo>
                    <a:pt x="2644166" y="546179"/>
                  </a:lnTo>
                  <a:lnTo>
                    <a:pt x="2579971" y="578562"/>
                  </a:lnTo>
                  <a:lnTo>
                    <a:pt x="2543798" y="594020"/>
                  </a:lnTo>
                  <a:lnTo>
                    <a:pt x="2505027" y="608958"/>
                  </a:lnTo>
                  <a:lnTo>
                    <a:pt x="2463743" y="623351"/>
                  </a:lnTo>
                  <a:lnTo>
                    <a:pt x="2420034" y="637175"/>
                  </a:lnTo>
                  <a:lnTo>
                    <a:pt x="2373988" y="650407"/>
                  </a:lnTo>
                  <a:lnTo>
                    <a:pt x="2325691" y="663023"/>
                  </a:lnTo>
                  <a:lnTo>
                    <a:pt x="2275232" y="674998"/>
                  </a:lnTo>
                  <a:lnTo>
                    <a:pt x="2222698" y="686308"/>
                  </a:lnTo>
                  <a:lnTo>
                    <a:pt x="2168175" y="696931"/>
                  </a:lnTo>
                  <a:lnTo>
                    <a:pt x="2111752" y="706841"/>
                  </a:lnTo>
                  <a:lnTo>
                    <a:pt x="2053516" y="716015"/>
                  </a:lnTo>
                  <a:lnTo>
                    <a:pt x="1993554" y="724429"/>
                  </a:lnTo>
                  <a:lnTo>
                    <a:pt x="1931953" y="732059"/>
                  </a:lnTo>
                  <a:lnTo>
                    <a:pt x="1868802" y="738881"/>
                  </a:lnTo>
                  <a:lnTo>
                    <a:pt x="1804186" y="744871"/>
                  </a:lnTo>
                  <a:lnTo>
                    <a:pt x="1738195" y="750005"/>
                  </a:lnTo>
                  <a:lnTo>
                    <a:pt x="1670914" y="754259"/>
                  </a:lnTo>
                  <a:lnTo>
                    <a:pt x="1602432" y="757610"/>
                  </a:lnTo>
                  <a:lnTo>
                    <a:pt x="1532835" y="760032"/>
                  </a:lnTo>
                  <a:lnTo>
                    <a:pt x="1462212" y="761504"/>
                  </a:lnTo>
                  <a:lnTo>
                    <a:pt x="1390650" y="762000"/>
                  </a:lnTo>
                  <a:lnTo>
                    <a:pt x="1319087" y="761504"/>
                  </a:lnTo>
                  <a:lnTo>
                    <a:pt x="1248464" y="760032"/>
                  </a:lnTo>
                  <a:lnTo>
                    <a:pt x="1178867" y="757610"/>
                  </a:lnTo>
                  <a:lnTo>
                    <a:pt x="1110385" y="754259"/>
                  </a:lnTo>
                  <a:lnTo>
                    <a:pt x="1043104" y="750005"/>
                  </a:lnTo>
                  <a:lnTo>
                    <a:pt x="977113" y="744871"/>
                  </a:lnTo>
                  <a:lnTo>
                    <a:pt x="912497" y="738881"/>
                  </a:lnTo>
                  <a:lnTo>
                    <a:pt x="849346" y="732059"/>
                  </a:lnTo>
                  <a:lnTo>
                    <a:pt x="787745" y="724429"/>
                  </a:lnTo>
                  <a:lnTo>
                    <a:pt x="727783" y="716015"/>
                  </a:lnTo>
                  <a:lnTo>
                    <a:pt x="669547" y="706841"/>
                  </a:lnTo>
                  <a:lnTo>
                    <a:pt x="613124" y="696931"/>
                  </a:lnTo>
                  <a:lnTo>
                    <a:pt x="558601" y="686308"/>
                  </a:lnTo>
                  <a:lnTo>
                    <a:pt x="506067" y="674998"/>
                  </a:lnTo>
                  <a:lnTo>
                    <a:pt x="455608" y="663023"/>
                  </a:lnTo>
                  <a:lnTo>
                    <a:pt x="407311" y="650407"/>
                  </a:lnTo>
                  <a:lnTo>
                    <a:pt x="361265" y="637175"/>
                  </a:lnTo>
                  <a:lnTo>
                    <a:pt x="317556" y="623351"/>
                  </a:lnTo>
                  <a:lnTo>
                    <a:pt x="276272" y="608958"/>
                  </a:lnTo>
                  <a:lnTo>
                    <a:pt x="237501" y="594020"/>
                  </a:lnTo>
                  <a:lnTo>
                    <a:pt x="201329" y="578562"/>
                  </a:lnTo>
                  <a:lnTo>
                    <a:pt x="137133" y="546179"/>
                  </a:lnTo>
                  <a:lnTo>
                    <a:pt x="84384" y="512000"/>
                  </a:lnTo>
                  <a:lnTo>
                    <a:pt x="43781" y="476217"/>
                  </a:lnTo>
                  <a:lnTo>
                    <a:pt x="16023" y="439022"/>
                  </a:lnTo>
                  <a:lnTo>
                    <a:pt x="1809" y="400606"/>
                  </a:lnTo>
                  <a:lnTo>
                    <a:pt x="0" y="381000"/>
                  </a:lnTo>
                  <a:close/>
                </a:path>
              </a:pathLst>
            </a:custGeom>
            <a:ln w="25400">
              <a:solidFill>
                <a:srgbClr val="FF0000"/>
              </a:solidFill>
            </a:ln>
          </p:spPr>
          <p:txBody>
            <a:bodyPr wrap="square" lIns="0" tIns="0" rIns="0" bIns="0" rtlCol="0"/>
            <a:lstStyle/>
            <a:p>
              <a:endParaRPr/>
            </a:p>
          </p:txBody>
        </p:sp>
      </p:grpSp>
      <p:sp>
        <p:nvSpPr>
          <p:cNvPr id="6" name="object 6"/>
          <p:cNvSpPr txBox="1"/>
          <p:nvPr/>
        </p:nvSpPr>
        <p:spPr>
          <a:xfrm>
            <a:off x="1288383" y="5062220"/>
            <a:ext cx="6796405" cy="873760"/>
          </a:xfrm>
          <a:prstGeom prst="rect">
            <a:avLst/>
          </a:prstGeom>
        </p:spPr>
        <p:txBody>
          <a:bodyPr vert="horz" wrap="square" lIns="0" tIns="27939" rIns="0" bIns="0" rtlCol="0">
            <a:spAutoFit/>
          </a:bodyPr>
          <a:lstStyle/>
          <a:p>
            <a:pPr marL="106680" marR="99060" algn="ctr">
              <a:lnSpc>
                <a:spcPts val="1600"/>
              </a:lnSpc>
              <a:spcBef>
                <a:spcPts val="219"/>
              </a:spcBef>
            </a:pPr>
            <a:r>
              <a:rPr sz="1400" dirty="0">
                <a:latin typeface="Times New Roman"/>
                <a:cs typeface="Times New Roman"/>
              </a:rPr>
              <a:t>A</a:t>
            </a:r>
            <a:r>
              <a:rPr sz="1400" spc="-75" dirty="0">
                <a:latin typeface="Times New Roman"/>
                <a:cs typeface="Times New Roman"/>
              </a:rPr>
              <a:t> </a:t>
            </a:r>
            <a:r>
              <a:rPr sz="1400" dirty="0">
                <a:latin typeface="Times New Roman"/>
                <a:cs typeface="Times New Roman"/>
              </a:rPr>
              <a:t>32% </a:t>
            </a:r>
            <a:r>
              <a:rPr sz="1400" spc="-5" dirty="0">
                <a:latin typeface="Times New Roman"/>
                <a:cs typeface="Times New Roman"/>
              </a:rPr>
              <a:t>reduction</a:t>
            </a:r>
            <a:r>
              <a:rPr sz="1400" spc="10" dirty="0">
                <a:latin typeface="Times New Roman"/>
                <a:cs typeface="Times New Roman"/>
              </a:rPr>
              <a:t> </a:t>
            </a:r>
            <a:r>
              <a:rPr sz="1400" spc="-5" dirty="0">
                <a:latin typeface="Times New Roman"/>
                <a:cs typeface="Times New Roman"/>
              </a:rPr>
              <a:t>in</a:t>
            </a:r>
            <a:r>
              <a:rPr sz="1400" spc="10" dirty="0">
                <a:latin typeface="Times New Roman"/>
                <a:cs typeface="Times New Roman"/>
              </a:rPr>
              <a:t> </a:t>
            </a:r>
            <a:r>
              <a:rPr sz="1400" spc="-20" dirty="0">
                <a:latin typeface="Times New Roman"/>
                <a:cs typeface="Times New Roman"/>
              </a:rPr>
              <a:t>LDL</a:t>
            </a:r>
            <a:r>
              <a:rPr sz="1400" spc="-20" dirty="0">
                <a:latin typeface="Wingdings"/>
                <a:cs typeface="Wingdings"/>
              </a:rPr>
              <a:t></a:t>
            </a:r>
            <a:r>
              <a:rPr sz="1400" spc="-20" dirty="0">
                <a:latin typeface="Times New Roman"/>
                <a:cs typeface="Times New Roman"/>
              </a:rPr>
              <a:t>17%</a:t>
            </a:r>
            <a:r>
              <a:rPr sz="1400" dirty="0">
                <a:latin typeface="Times New Roman"/>
                <a:cs typeface="Times New Roman"/>
              </a:rPr>
              <a:t> </a:t>
            </a:r>
            <a:r>
              <a:rPr sz="1400" spc="-5" dirty="0">
                <a:latin typeface="Times New Roman"/>
                <a:cs typeface="Times New Roman"/>
              </a:rPr>
              <a:t>reduction</a:t>
            </a:r>
            <a:r>
              <a:rPr sz="1400" spc="10" dirty="0">
                <a:latin typeface="Times New Roman"/>
                <a:cs typeface="Times New Roman"/>
              </a:rPr>
              <a:t> </a:t>
            </a:r>
            <a:r>
              <a:rPr sz="1400" spc="-5" dirty="0">
                <a:latin typeface="Times New Roman"/>
                <a:cs typeface="Times New Roman"/>
              </a:rPr>
              <a:t>in</a:t>
            </a:r>
            <a:r>
              <a:rPr sz="1400" spc="5" dirty="0">
                <a:latin typeface="Times New Roman"/>
                <a:cs typeface="Times New Roman"/>
              </a:rPr>
              <a:t> </a:t>
            </a:r>
            <a:r>
              <a:rPr sz="1400" spc="-5" dirty="0">
                <a:latin typeface="Times New Roman"/>
                <a:cs typeface="Times New Roman"/>
              </a:rPr>
              <a:t>primary</a:t>
            </a:r>
            <a:r>
              <a:rPr sz="1400" spc="10" dirty="0">
                <a:latin typeface="Times New Roman"/>
                <a:cs typeface="Times New Roman"/>
              </a:rPr>
              <a:t> </a:t>
            </a:r>
            <a:r>
              <a:rPr sz="1400" spc="-5" dirty="0">
                <a:latin typeface="Times New Roman"/>
                <a:cs typeface="Times New Roman"/>
              </a:rPr>
              <a:t>outcome</a:t>
            </a:r>
            <a:r>
              <a:rPr sz="1400" spc="5" dirty="0">
                <a:latin typeface="Times New Roman"/>
                <a:cs typeface="Times New Roman"/>
              </a:rPr>
              <a:t> </a:t>
            </a:r>
            <a:r>
              <a:rPr sz="1400" spc="-5" dirty="0">
                <a:latin typeface="Times New Roman"/>
                <a:cs typeface="Times New Roman"/>
              </a:rPr>
              <a:t>(nonfatal</a:t>
            </a:r>
            <a:r>
              <a:rPr sz="1400" spc="5" dirty="0">
                <a:latin typeface="Times New Roman"/>
                <a:cs typeface="Times New Roman"/>
              </a:rPr>
              <a:t> </a:t>
            </a:r>
            <a:r>
              <a:rPr sz="1400" dirty="0">
                <a:latin typeface="Times New Roman"/>
                <a:cs typeface="Times New Roman"/>
              </a:rPr>
              <a:t>MI,</a:t>
            </a:r>
            <a:r>
              <a:rPr sz="1400" spc="10" dirty="0">
                <a:latin typeface="Times New Roman"/>
                <a:cs typeface="Times New Roman"/>
              </a:rPr>
              <a:t> </a:t>
            </a:r>
            <a:r>
              <a:rPr sz="1400" spc="-5" dirty="0">
                <a:latin typeface="Times New Roman"/>
                <a:cs typeface="Times New Roman"/>
              </a:rPr>
              <a:t>coronary</a:t>
            </a:r>
            <a:r>
              <a:rPr sz="1400" spc="5" dirty="0">
                <a:latin typeface="Times New Roman"/>
                <a:cs typeface="Times New Roman"/>
              </a:rPr>
              <a:t> </a:t>
            </a:r>
            <a:r>
              <a:rPr sz="1400" spc="-5" dirty="0">
                <a:latin typeface="Times New Roman"/>
                <a:cs typeface="Times New Roman"/>
              </a:rPr>
              <a:t>death, </a:t>
            </a:r>
            <a:r>
              <a:rPr sz="1400" spc="-335" dirty="0">
                <a:latin typeface="Times New Roman"/>
                <a:cs typeface="Times New Roman"/>
              </a:rPr>
              <a:t> </a:t>
            </a:r>
            <a:r>
              <a:rPr sz="1400" spc="-5" dirty="0">
                <a:latin typeface="Times New Roman"/>
                <a:cs typeface="Times New Roman"/>
              </a:rPr>
              <a:t>nonhemorrhagic</a:t>
            </a:r>
            <a:r>
              <a:rPr sz="1400" dirty="0">
                <a:latin typeface="Times New Roman"/>
                <a:cs typeface="Times New Roman"/>
              </a:rPr>
              <a:t> </a:t>
            </a:r>
            <a:r>
              <a:rPr sz="1400" spc="-5" dirty="0">
                <a:latin typeface="Times New Roman"/>
                <a:cs typeface="Times New Roman"/>
              </a:rPr>
              <a:t>stroke,</a:t>
            </a:r>
            <a:r>
              <a:rPr sz="1400" dirty="0">
                <a:latin typeface="Times New Roman"/>
                <a:cs typeface="Times New Roman"/>
              </a:rPr>
              <a:t> </a:t>
            </a:r>
            <a:r>
              <a:rPr sz="1400" spc="-5" dirty="0">
                <a:latin typeface="Times New Roman"/>
                <a:cs typeface="Times New Roman"/>
              </a:rPr>
              <a:t>arterial revascularization).</a:t>
            </a:r>
            <a:endParaRPr sz="1400">
              <a:latin typeface="Times New Roman"/>
              <a:cs typeface="Times New Roman"/>
            </a:endParaRPr>
          </a:p>
          <a:p>
            <a:pPr>
              <a:lnSpc>
                <a:spcPct val="100000"/>
              </a:lnSpc>
              <a:spcBef>
                <a:spcPts val="10"/>
              </a:spcBef>
            </a:pPr>
            <a:endParaRPr sz="1450">
              <a:latin typeface="Times New Roman"/>
              <a:cs typeface="Times New Roman"/>
            </a:endParaRPr>
          </a:p>
          <a:p>
            <a:pPr algn="ctr">
              <a:lnSpc>
                <a:spcPct val="100000"/>
              </a:lnSpc>
            </a:pPr>
            <a:r>
              <a:rPr sz="1400" dirty="0">
                <a:latin typeface="Times New Roman"/>
                <a:cs typeface="Times New Roman"/>
              </a:rPr>
              <a:t>No</a:t>
            </a:r>
            <a:r>
              <a:rPr sz="1400" spc="10" dirty="0">
                <a:latin typeface="Times New Roman"/>
                <a:cs typeface="Times New Roman"/>
              </a:rPr>
              <a:t> </a:t>
            </a:r>
            <a:r>
              <a:rPr sz="1400" spc="-5" dirty="0">
                <a:latin typeface="Times New Roman"/>
                <a:cs typeface="Times New Roman"/>
              </a:rPr>
              <a:t>reduction</a:t>
            </a:r>
            <a:r>
              <a:rPr sz="1400" spc="10" dirty="0">
                <a:latin typeface="Times New Roman"/>
                <a:cs typeface="Times New Roman"/>
              </a:rPr>
              <a:t> </a:t>
            </a:r>
            <a:r>
              <a:rPr sz="1400" spc="-5" dirty="0">
                <a:latin typeface="Times New Roman"/>
                <a:cs typeface="Times New Roman"/>
              </a:rPr>
              <a:t>in</a:t>
            </a:r>
            <a:r>
              <a:rPr sz="1400" spc="10" dirty="0">
                <a:latin typeface="Times New Roman"/>
                <a:cs typeface="Times New Roman"/>
              </a:rPr>
              <a:t> </a:t>
            </a:r>
            <a:r>
              <a:rPr sz="1400" dirty="0">
                <a:latin typeface="Times New Roman"/>
                <a:cs typeface="Times New Roman"/>
              </a:rPr>
              <a:t>CKD</a:t>
            </a:r>
            <a:r>
              <a:rPr sz="1400" spc="15" dirty="0">
                <a:latin typeface="Times New Roman"/>
                <a:cs typeface="Times New Roman"/>
              </a:rPr>
              <a:t> </a:t>
            </a:r>
            <a:r>
              <a:rPr sz="1400" spc="-5" dirty="0">
                <a:latin typeface="Times New Roman"/>
                <a:cs typeface="Times New Roman"/>
              </a:rPr>
              <a:t>progression,</a:t>
            </a:r>
            <a:r>
              <a:rPr sz="1400" spc="10" dirty="0">
                <a:latin typeface="Times New Roman"/>
                <a:cs typeface="Times New Roman"/>
              </a:rPr>
              <a:t> </a:t>
            </a:r>
            <a:r>
              <a:rPr sz="1400" spc="-5" dirty="0">
                <a:latin typeface="Times New Roman"/>
                <a:cs typeface="Times New Roman"/>
              </a:rPr>
              <a:t>overall</a:t>
            </a:r>
            <a:r>
              <a:rPr sz="1400" spc="5" dirty="0">
                <a:latin typeface="Times New Roman"/>
                <a:cs typeface="Times New Roman"/>
              </a:rPr>
              <a:t> </a:t>
            </a:r>
            <a:r>
              <a:rPr sz="1400" dirty="0">
                <a:latin typeface="Times New Roman"/>
                <a:cs typeface="Times New Roman"/>
              </a:rPr>
              <a:t>or</a:t>
            </a:r>
            <a:r>
              <a:rPr sz="1400" spc="5" dirty="0">
                <a:latin typeface="Times New Roman"/>
                <a:cs typeface="Times New Roman"/>
              </a:rPr>
              <a:t> </a:t>
            </a:r>
            <a:r>
              <a:rPr sz="1400" dirty="0">
                <a:latin typeface="Times New Roman"/>
                <a:cs typeface="Times New Roman"/>
              </a:rPr>
              <a:t>CAD</a:t>
            </a:r>
            <a:r>
              <a:rPr sz="1400" spc="10" dirty="0">
                <a:latin typeface="Times New Roman"/>
                <a:cs typeface="Times New Roman"/>
              </a:rPr>
              <a:t> </a:t>
            </a:r>
            <a:r>
              <a:rPr sz="1400" spc="-15" dirty="0">
                <a:latin typeface="Times New Roman"/>
                <a:cs typeface="Times New Roman"/>
              </a:rPr>
              <a:t>mortality,</a:t>
            </a:r>
            <a:r>
              <a:rPr sz="1400" spc="15" dirty="0">
                <a:latin typeface="Times New Roman"/>
                <a:cs typeface="Times New Roman"/>
              </a:rPr>
              <a:t> </a:t>
            </a:r>
            <a:r>
              <a:rPr sz="1400" spc="-5" dirty="0">
                <a:latin typeface="Times New Roman"/>
                <a:cs typeface="Times New Roman"/>
              </a:rPr>
              <a:t>other</a:t>
            </a:r>
            <a:r>
              <a:rPr sz="1400" spc="5" dirty="0">
                <a:latin typeface="Times New Roman"/>
                <a:cs typeface="Times New Roman"/>
              </a:rPr>
              <a:t> </a:t>
            </a:r>
            <a:r>
              <a:rPr sz="1400" spc="-5" dirty="0">
                <a:latin typeface="Times New Roman"/>
                <a:cs typeface="Times New Roman"/>
              </a:rPr>
              <a:t>individual</a:t>
            </a:r>
            <a:r>
              <a:rPr sz="1400" spc="5" dirty="0">
                <a:latin typeface="Times New Roman"/>
                <a:cs typeface="Times New Roman"/>
              </a:rPr>
              <a:t> </a:t>
            </a:r>
            <a:r>
              <a:rPr sz="1400" dirty="0">
                <a:latin typeface="Times New Roman"/>
                <a:cs typeface="Times New Roman"/>
              </a:rPr>
              <a:t>CAD</a:t>
            </a:r>
            <a:r>
              <a:rPr sz="1400" spc="10" dirty="0">
                <a:latin typeface="Times New Roman"/>
                <a:cs typeface="Times New Roman"/>
              </a:rPr>
              <a:t> </a:t>
            </a:r>
            <a:r>
              <a:rPr sz="1400" spc="-5" dirty="0">
                <a:latin typeface="Times New Roman"/>
                <a:cs typeface="Times New Roman"/>
              </a:rPr>
              <a:t>end-points.</a:t>
            </a:r>
            <a:endParaRPr sz="1400">
              <a:latin typeface="Times New Roman"/>
              <a:cs typeface="Times New Roman"/>
            </a:endParaRPr>
          </a:p>
        </p:txBody>
      </p:sp>
      <p:sp>
        <p:nvSpPr>
          <p:cNvPr id="7" name="object 7"/>
          <p:cNvSpPr txBox="1"/>
          <p:nvPr/>
        </p:nvSpPr>
        <p:spPr>
          <a:xfrm>
            <a:off x="5924368" y="6463389"/>
            <a:ext cx="3006725" cy="359410"/>
          </a:xfrm>
          <a:prstGeom prst="rect">
            <a:avLst/>
          </a:prstGeom>
        </p:spPr>
        <p:txBody>
          <a:bodyPr vert="horz" wrap="square" lIns="0" tIns="20320" rIns="0" bIns="0" rtlCol="0">
            <a:spAutoFit/>
          </a:bodyPr>
          <a:lstStyle/>
          <a:p>
            <a:pPr marL="12700" marR="5080">
              <a:lnSpc>
                <a:spcPts val="1300"/>
              </a:lnSpc>
              <a:spcBef>
                <a:spcPts val="160"/>
              </a:spcBef>
            </a:pPr>
            <a:r>
              <a:rPr sz="1100" spc="-5" dirty="0">
                <a:latin typeface="Calibri"/>
                <a:cs typeface="Calibri"/>
              </a:rPr>
              <a:t>Baigent </a:t>
            </a:r>
            <a:r>
              <a:rPr sz="1100" dirty="0">
                <a:latin typeface="Calibri"/>
                <a:cs typeface="Calibri"/>
              </a:rPr>
              <a:t>C, et</a:t>
            </a:r>
            <a:r>
              <a:rPr sz="1100" spc="-5" dirty="0">
                <a:latin typeface="Calibri"/>
                <a:cs typeface="Calibri"/>
              </a:rPr>
              <a:t> al.</a:t>
            </a:r>
            <a:r>
              <a:rPr sz="1100" spc="5" dirty="0">
                <a:latin typeface="Calibri"/>
                <a:cs typeface="Calibri"/>
              </a:rPr>
              <a:t> </a:t>
            </a:r>
            <a:r>
              <a:rPr sz="1100" spc="-10" dirty="0">
                <a:latin typeface="Calibri"/>
                <a:cs typeface="Calibri"/>
              </a:rPr>
              <a:t>Study</a:t>
            </a:r>
            <a:r>
              <a:rPr sz="1100" dirty="0">
                <a:latin typeface="Calibri"/>
                <a:cs typeface="Calibri"/>
              </a:rPr>
              <a:t> </a:t>
            </a:r>
            <a:r>
              <a:rPr sz="1100" spc="-5" dirty="0">
                <a:latin typeface="Calibri"/>
                <a:cs typeface="Calibri"/>
              </a:rPr>
              <a:t>of</a:t>
            </a:r>
            <a:r>
              <a:rPr sz="1100" dirty="0">
                <a:latin typeface="Calibri"/>
                <a:cs typeface="Calibri"/>
              </a:rPr>
              <a:t> </a:t>
            </a:r>
            <a:r>
              <a:rPr sz="1100" spc="-5" dirty="0">
                <a:latin typeface="Calibri"/>
                <a:cs typeface="Calibri"/>
              </a:rPr>
              <a:t>Heart and Renal </a:t>
            </a:r>
            <a:r>
              <a:rPr sz="1100" spc="-10" dirty="0">
                <a:latin typeface="Calibri"/>
                <a:cs typeface="Calibri"/>
              </a:rPr>
              <a:t>Protection </a:t>
            </a:r>
            <a:r>
              <a:rPr sz="1100" spc="-235" dirty="0">
                <a:latin typeface="Calibri"/>
                <a:cs typeface="Calibri"/>
              </a:rPr>
              <a:t> </a:t>
            </a:r>
            <a:r>
              <a:rPr sz="1100" spc="-5" dirty="0">
                <a:latin typeface="Calibri"/>
                <a:cs typeface="Calibri"/>
              </a:rPr>
              <a:t>(SHARP). </a:t>
            </a:r>
            <a:r>
              <a:rPr sz="1100" i="1" spc="-5" dirty="0">
                <a:latin typeface="Calibri"/>
                <a:cs typeface="Calibri"/>
              </a:rPr>
              <a:t>Lancet. </a:t>
            </a:r>
            <a:r>
              <a:rPr sz="1100" dirty="0">
                <a:latin typeface="Calibri"/>
                <a:cs typeface="Calibri"/>
              </a:rPr>
              <a:t>2011;11:60739-60743.</a:t>
            </a:r>
            <a:endParaRPr sz="1100">
              <a:latin typeface="Calibri"/>
              <a:cs typeface="Calibri"/>
            </a:endParaRPr>
          </a:p>
        </p:txBody>
      </p:sp>
    </p:spTree>
    <p:extLst>
      <p:ext uri="{BB962C8B-B14F-4D97-AF65-F5344CB8AC3E}">
        <p14:creationId xmlns:p14="http://schemas.microsoft.com/office/powerpoint/2010/main" val="27593657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69700" y="195460"/>
            <a:ext cx="7704667" cy="1018997"/>
          </a:xfrm>
          <a:prstGeom prst="rect">
            <a:avLst/>
          </a:prstGeom>
        </p:spPr>
        <p:txBody>
          <a:bodyPr vert="horz" wrap="square" lIns="0" tIns="30480" rIns="0" bIns="0" rtlCol="0">
            <a:spAutoFit/>
          </a:bodyPr>
          <a:lstStyle/>
          <a:p>
            <a:pPr marL="165100" marR="5080">
              <a:lnSpc>
                <a:spcPts val="3800"/>
              </a:lnSpc>
              <a:spcBef>
                <a:spcPts val="240"/>
              </a:spcBef>
            </a:pPr>
            <a:r>
              <a:rPr sz="3200" spc="-60" dirty="0"/>
              <a:t>10-Year</a:t>
            </a:r>
            <a:r>
              <a:rPr sz="3200" spc="-5" dirty="0"/>
              <a:t> </a:t>
            </a:r>
            <a:r>
              <a:rPr sz="3200" spc="-10" dirty="0"/>
              <a:t>Coronary</a:t>
            </a:r>
            <a:r>
              <a:rPr sz="3200" dirty="0"/>
              <a:t> </a:t>
            </a:r>
            <a:r>
              <a:rPr sz="3200" spc="-5" dirty="0"/>
              <a:t>Risk Based</a:t>
            </a:r>
            <a:r>
              <a:rPr sz="3200" spc="5" dirty="0"/>
              <a:t> </a:t>
            </a:r>
            <a:r>
              <a:rPr sz="3200" spc="-5" dirty="0"/>
              <a:t>on</a:t>
            </a:r>
            <a:r>
              <a:rPr sz="3200" spc="5" dirty="0"/>
              <a:t> </a:t>
            </a:r>
            <a:r>
              <a:rPr sz="3200" spc="-10" dirty="0"/>
              <a:t>Age</a:t>
            </a:r>
            <a:r>
              <a:rPr sz="3200" spc="-5" dirty="0"/>
              <a:t> </a:t>
            </a:r>
            <a:r>
              <a:rPr sz="3200" dirty="0"/>
              <a:t>and</a:t>
            </a:r>
            <a:r>
              <a:rPr sz="3200" spc="5" dirty="0"/>
              <a:t> </a:t>
            </a:r>
            <a:r>
              <a:rPr sz="3200" dirty="0"/>
              <a:t>Other </a:t>
            </a:r>
            <a:r>
              <a:rPr sz="3200" spc="-710" dirty="0"/>
              <a:t> </a:t>
            </a:r>
            <a:r>
              <a:rPr sz="3200" spc="-20" dirty="0"/>
              <a:t>Patient</a:t>
            </a:r>
            <a:r>
              <a:rPr sz="3200" spc="-5" dirty="0"/>
              <a:t> </a:t>
            </a:r>
            <a:r>
              <a:rPr sz="3200" spc="-10" dirty="0"/>
              <a:t>Characteris</a:t>
            </a:r>
            <a:r>
              <a:rPr spc="-10" dirty="0"/>
              <a:t>tics</a:t>
            </a:r>
          </a:p>
        </p:txBody>
      </p:sp>
      <p:pic>
        <p:nvPicPr>
          <p:cNvPr id="3" name="object 3"/>
          <p:cNvPicPr/>
          <p:nvPr/>
        </p:nvPicPr>
        <p:blipFill>
          <a:blip r:embed="rId2" cstate="print"/>
          <a:stretch>
            <a:fillRect/>
          </a:stretch>
        </p:blipFill>
        <p:spPr>
          <a:xfrm>
            <a:off x="190500" y="1371600"/>
            <a:ext cx="8750300" cy="3556000"/>
          </a:xfrm>
          <a:prstGeom prst="rect">
            <a:avLst/>
          </a:prstGeom>
        </p:spPr>
      </p:pic>
      <p:sp>
        <p:nvSpPr>
          <p:cNvPr id="4" name="object 4"/>
          <p:cNvSpPr txBox="1"/>
          <p:nvPr/>
        </p:nvSpPr>
        <p:spPr>
          <a:xfrm>
            <a:off x="1244774" y="5690194"/>
            <a:ext cx="3477260" cy="868680"/>
          </a:xfrm>
          <a:prstGeom prst="rect">
            <a:avLst/>
          </a:prstGeom>
        </p:spPr>
        <p:txBody>
          <a:bodyPr vert="horz" wrap="square" lIns="0" tIns="33019" rIns="0" bIns="0" rtlCol="0">
            <a:spAutoFit/>
          </a:bodyPr>
          <a:lstStyle/>
          <a:p>
            <a:pPr marL="12700" marR="5080">
              <a:lnSpc>
                <a:spcPts val="1300"/>
              </a:lnSpc>
              <a:spcBef>
                <a:spcPts val="259"/>
              </a:spcBef>
            </a:pPr>
            <a:r>
              <a:rPr sz="1150" b="1" spc="10" dirty="0">
                <a:latin typeface="Calibri"/>
                <a:cs typeface="Calibri"/>
              </a:rPr>
              <a:t>CABG</a:t>
            </a:r>
            <a:r>
              <a:rPr sz="1200" spc="10" dirty="0">
                <a:latin typeface="Calibri"/>
                <a:cs typeface="Calibri"/>
              </a:rPr>
              <a:t>, </a:t>
            </a:r>
            <a:r>
              <a:rPr sz="1200" spc="-5" dirty="0">
                <a:latin typeface="Calibri"/>
                <a:cs typeface="Calibri"/>
              </a:rPr>
              <a:t>coronary artery bypass grafting; </a:t>
            </a:r>
            <a:r>
              <a:rPr sz="1150" b="1" spc="10" dirty="0">
                <a:latin typeface="Calibri"/>
                <a:cs typeface="Calibri"/>
              </a:rPr>
              <a:t>CHD</a:t>
            </a:r>
            <a:r>
              <a:rPr sz="1200" spc="10" dirty="0">
                <a:latin typeface="Calibri"/>
                <a:cs typeface="Calibri"/>
              </a:rPr>
              <a:t>, </a:t>
            </a:r>
            <a:r>
              <a:rPr sz="1200" spc="-5" dirty="0">
                <a:latin typeface="Calibri"/>
                <a:cs typeface="Calibri"/>
              </a:rPr>
              <a:t>coronary </a:t>
            </a:r>
            <a:r>
              <a:rPr sz="1200" dirty="0">
                <a:latin typeface="Calibri"/>
                <a:cs typeface="Calibri"/>
              </a:rPr>
              <a:t> </a:t>
            </a:r>
            <a:r>
              <a:rPr sz="1200" spc="-5" dirty="0">
                <a:latin typeface="Calibri"/>
                <a:cs typeface="Calibri"/>
              </a:rPr>
              <a:t>heart</a:t>
            </a:r>
            <a:r>
              <a:rPr sz="1200" dirty="0">
                <a:latin typeface="Calibri"/>
                <a:cs typeface="Calibri"/>
              </a:rPr>
              <a:t> </a:t>
            </a:r>
            <a:r>
              <a:rPr sz="1200" spc="-5" dirty="0">
                <a:latin typeface="Calibri"/>
                <a:cs typeface="Calibri"/>
              </a:rPr>
              <a:t>disease;</a:t>
            </a:r>
            <a:r>
              <a:rPr sz="1200" spc="10" dirty="0">
                <a:latin typeface="Calibri"/>
                <a:cs typeface="Calibri"/>
              </a:rPr>
              <a:t> </a:t>
            </a:r>
            <a:r>
              <a:rPr sz="1150" b="1" spc="5" dirty="0">
                <a:latin typeface="Calibri"/>
                <a:cs typeface="Calibri"/>
              </a:rPr>
              <a:t>CKD</a:t>
            </a:r>
            <a:r>
              <a:rPr sz="1200" spc="5" dirty="0">
                <a:latin typeface="Calibri"/>
                <a:cs typeface="Calibri"/>
              </a:rPr>
              <a:t>,</a:t>
            </a:r>
            <a:r>
              <a:rPr sz="1200" dirty="0">
                <a:latin typeface="Calibri"/>
                <a:cs typeface="Calibri"/>
              </a:rPr>
              <a:t> </a:t>
            </a:r>
            <a:r>
              <a:rPr sz="1200" spc="-5" dirty="0">
                <a:latin typeface="Calibri"/>
                <a:cs typeface="Calibri"/>
              </a:rPr>
              <a:t>chronic</a:t>
            </a:r>
            <a:r>
              <a:rPr sz="1200" spc="5" dirty="0">
                <a:latin typeface="Calibri"/>
                <a:cs typeface="Calibri"/>
              </a:rPr>
              <a:t> </a:t>
            </a:r>
            <a:r>
              <a:rPr sz="1200" spc="-5" dirty="0">
                <a:latin typeface="Calibri"/>
                <a:cs typeface="Calibri"/>
              </a:rPr>
              <a:t>kidney disease;</a:t>
            </a:r>
            <a:r>
              <a:rPr sz="1200" spc="5" dirty="0">
                <a:latin typeface="Calibri"/>
                <a:cs typeface="Calibri"/>
              </a:rPr>
              <a:t> </a:t>
            </a:r>
            <a:r>
              <a:rPr sz="1150" b="1" dirty="0">
                <a:latin typeface="Calibri"/>
                <a:cs typeface="Calibri"/>
              </a:rPr>
              <a:t>CVA</a:t>
            </a:r>
            <a:r>
              <a:rPr sz="1200" dirty="0">
                <a:latin typeface="Calibri"/>
                <a:cs typeface="Calibri"/>
              </a:rPr>
              <a:t>, </a:t>
            </a:r>
            <a:r>
              <a:rPr sz="1200" spc="5" dirty="0">
                <a:latin typeface="Calibri"/>
                <a:cs typeface="Calibri"/>
              </a:rPr>
              <a:t> </a:t>
            </a:r>
            <a:r>
              <a:rPr sz="1200" spc="-5" dirty="0">
                <a:latin typeface="Calibri"/>
                <a:cs typeface="Calibri"/>
              </a:rPr>
              <a:t>cerebrovascular accident;</a:t>
            </a:r>
            <a:r>
              <a:rPr sz="1200" dirty="0">
                <a:latin typeface="Calibri"/>
                <a:cs typeface="Calibri"/>
              </a:rPr>
              <a:t> </a:t>
            </a:r>
            <a:r>
              <a:rPr sz="1150" b="1" spc="5" dirty="0">
                <a:latin typeface="Calibri"/>
                <a:cs typeface="Calibri"/>
              </a:rPr>
              <a:t>DM</a:t>
            </a:r>
            <a:r>
              <a:rPr sz="1200" spc="5" dirty="0">
                <a:latin typeface="Calibri"/>
                <a:cs typeface="Calibri"/>
              </a:rPr>
              <a:t>,</a:t>
            </a:r>
            <a:r>
              <a:rPr sz="1200" dirty="0">
                <a:latin typeface="Calibri"/>
                <a:cs typeface="Calibri"/>
              </a:rPr>
              <a:t> </a:t>
            </a:r>
            <a:r>
              <a:rPr sz="1200" spc="-5" dirty="0">
                <a:latin typeface="Calibri"/>
                <a:cs typeface="Calibri"/>
              </a:rPr>
              <a:t>diabetes</a:t>
            </a:r>
            <a:r>
              <a:rPr sz="1200" spc="10" dirty="0">
                <a:latin typeface="Calibri"/>
                <a:cs typeface="Calibri"/>
              </a:rPr>
              <a:t> </a:t>
            </a:r>
            <a:r>
              <a:rPr sz="1200" spc="-5" dirty="0">
                <a:latin typeface="Calibri"/>
                <a:cs typeface="Calibri"/>
              </a:rPr>
              <a:t>mellitus;</a:t>
            </a:r>
            <a:r>
              <a:rPr sz="1200" spc="5" dirty="0">
                <a:latin typeface="Calibri"/>
                <a:cs typeface="Calibri"/>
              </a:rPr>
              <a:t> </a:t>
            </a:r>
            <a:r>
              <a:rPr sz="1150" b="1" dirty="0">
                <a:latin typeface="Calibri"/>
                <a:cs typeface="Calibri"/>
              </a:rPr>
              <a:t>MI</a:t>
            </a:r>
            <a:r>
              <a:rPr sz="1200" dirty="0">
                <a:latin typeface="Calibri"/>
                <a:cs typeface="Calibri"/>
              </a:rPr>
              <a:t>, </a:t>
            </a:r>
            <a:r>
              <a:rPr sz="1200" spc="5" dirty="0">
                <a:latin typeface="Calibri"/>
                <a:cs typeface="Calibri"/>
              </a:rPr>
              <a:t> </a:t>
            </a:r>
            <a:r>
              <a:rPr sz="1200" spc="-5" dirty="0">
                <a:latin typeface="Calibri"/>
                <a:cs typeface="Calibri"/>
              </a:rPr>
              <a:t>myocardial infarction; </a:t>
            </a:r>
            <a:r>
              <a:rPr sz="1150" b="1" spc="10" dirty="0">
                <a:latin typeface="Calibri"/>
                <a:cs typeface="Calibri"/>
              </a:rPr>
              <a:t>PTCA</a:t>
            </a:r>
            <a:r>
              <a:rPr sz="1200" spc="10" dirty="0">
                <a:latin typeface="Calibri"/>
                <a:cs typeface="Calibri"/>
              </a:rPr>
              <a:t>, </a:t>
            </a:r>
            <a:r>
              <a:rPr sz="1200" spc="-5" dirty="0">
                <a:latin typeface="Calibri"/>
                <a:cs typeface="Calibri"/>
              </a:rPr>
              <a:t>percutaneous transluminal </a:t>
            </a:r>
            <a:r>
              <a:rPr sz="1200" spc="-260" dirty="0">
                <a:latin typeface="Calibri"/>
                <a:cs typeface="Calibri"/>
              </a:rPr>
              <a:t> </a:t>
            </a:r>
            <a:r>
              <a:rPr sz="1200" spc="-5" dirty="0">
                <a:latin typeface="Calibri"/>
                <a:cs typeface="Calibri"/>
              </a:rPr>
              <a:t>coronary angioplasty;</a:t>
            </a:r>
            <a:r>
              <a:rPr sz="1200" spc="5" dirty="0">
                <a:latin typeface="Calibri"/>
                <a:cs typeface="Calibri"/>
              </a:rPr>
              <a:t> </a:t>
            </a:r>
            <a:r>
              <a:rPr sz="1150" b="1" dirty="0">
                <a:latin typeface="Calibri"/>
                <a:cs typeface="Calibri"/>
              </a:rPr>
              <a:t>TIA</a:t>
            </a:r>
            <a:r>
              <a:rPr sz="1200" dirty="0">
                <a:latin typeface="Calibri"/>
                <a:cs typeface="Calibri"/>
              </a:rPr>
              <a:t>, </a:t>
            </a:r>
            <a:r>
              <a:rPr sz="1200" spc="-5" dirty="0">
                <a:latin typeface="Calibri"/>
                <a:cs typeface="Calibri"/>
              </a:rPr>
              <a:t>transient</a:t>
            </a:r>
            <a:r>
              <a:rPr sz="1200" dirty="0">
                <a:latin typeface="Calibri"/>
                <a:cs typeface="Calibri"/>
              </a:rPr>
              <a:t> </a:t>
            </a:r>
            <a:r>
              <a:rPr sz="1200" spc="-5" dirty="0">
                <a:latin typeface="Calibri"/>
                <a:cs typeface="Calibri"/>
              </a:rPr>
              <a:t>ischemic</a:t>
            </a:r>
            <a:r>
              <a:rPr sz="1200" spc="10" dirty="0">
                <a:latin typeface="Calibri"/>
                <a:cs typeface="Calibri"/>
              </a:rPr>
              <a:t> </a:t>
            </a:r>
            <a:r>
              <a:rPr sz="1200" spc="-5" dirty="0">
                <a:latin typeface="Calibri"/>
                <a:cs typeface="Calibri"/>
              </a:rPr>
              <a:t>attack.</a:t>
            </a:r>
            <a:endParaRPr sz="1200">
              <a:latin typeface="Calibri"/>
              <a:cs typeface="Calibri"/>
            </a:endParaRPr>
          </a:p>
        </p:txBody>
      </p:sp>
      <p:sp>
        <p:nvSpPr>
          <p:cNvPr id="5" name="object 5"/>
          <p:cNvSpPr txBox="1"/>
          <p:nvPr/>
        </p:nvSpPr>
        <p:spPr>
          <a:xfrm>
            <a:off x="5315968" y="5665994"/>
            <a:ext cx="3504565" cy="755650"/>
          </a:xfrm>
          <a:prstGeom prst="rect">
            <a:avLst/>
          </a:prstGeom>
        </p:spPr>
        <p:txBody>
          <a:bodyPr vert="horz" wrap="square" lIns="0" tIns="5080" rIns="0" bIns="0" rtlCol="0">
            <a:spAutoFit/>
          </a:bodyPr>
          <a:lstStyle/>
          <a:p>
            <a:pPr marL="12700" marR="57785">
              <a:lnSpc>
                <a:spcPct val="104200"/>
              </a:lnSpc>
              <a:spcBef>
                <a:spcPts val="40"/>
              </a:spcBef>
              <a:buAutoNum type="arabicParenR"/>
              <a:tabLst>
                <a:tab pos="172085" algn="l"/>
              </a:tabLst>
            </a:pPr>
            <a:r>
              <a:rPr sz="1200" spc="-5" dirty="0">
                <a:latin typeface="Calibri"/>
                <a:cs typeface="Calibri"/>
              </a:rPr>
              <a:t>Kidney</a:t>
            </a:r>
            <a:r>
              <a:rPr sz="1200" spc="-10" dirty="0">
                <a:latin typeface="Calibri"/>
                <a:cs typeface="Calibri"/>
              </a:rPr>
              <a:t> </a:t>
            </a:r>
            <a:r>
              <a:rPr sz="1200" dirty="0">
                <a:latin typeface="Calibri"/>
                <a:cs typeface="Calibri"/>
              </a:rPr>
              <a:t>Disease: </a:t>
            </a:r>
            <a:r>
              <a:rPr sz="1200" spc="-10" dirty="0">
                <a:latin typeface="Calibri"/>
                <a:cs typeface="Calibri"/>
              </a:rPr>
              <a:t>Improving</a:t>
            </a:r>
            <a:r>
              <a:rPr sz="1200" spc="-5" dirty="0">
                <a:latin typeface="Calibri"/>
                <a:cs typeface="Calibri"/>
              </a:rPr>
              <a:t> </a:t>
            </a:r>
            <a:r>
              <a:rPr sz="1200" dirty="0">
                <a:latin typeface="Calibri"/>
                <a:cs typeface="Calibri"/>
              </a:rPr>
              <a:t>Global </a:t>
            </a:r>
            <a:r>
              <a:rPr sz="1200" spc="-5" dirty="0">
                <a:latin typeface="Calibri"/>
                <a:cs typeface="Calibri"/>
              </a:rPr>
              <a:t>Outcomes</a:t>
            </a:r>
            <a:r>
              <a:rPr sz="1200" dirty="0">
                <a:latin typeface="Calibri"/>
                <a:cs typeface="Calibri"/>
              </a:rPr>
              <a:t> </a:t>
            </a:r>
            <a:r>
              <a:rPr sz="1200" spc="-5" dirty="0">
                <a:latin typeface="Calibri"/>
                <a:cs typeface="Calibri"/>
              </a:rPr>
              <a:t>(KDIGO) </a:t>
            </a:r>
            <a:r>
              <a:rPr sz="1200" spc="-254" dirty="0">
                <a:latin typeface="Calibri"/>
                <a:cs typeface="Calibri"/>
              </a:rPr>
              <a:t> </a:t>
            </a:r>
            <a:r>
              <a:rPr sz="1200" spc="-5" dirty="0">
                <a:latin typeface="Calibri"/>
                <a:cs typeface="Calibri"/>
              </a:rPr>
              <a:t>Lipid</a:t>
            </a:r>
            <a:r>
              <a:rPr sz="1200" spc="-10" dirty="0">
                <a:latin typeface="Calibri"/>
                <a:cs typeface="Calibri"/>
              </a:rPr>
              <a:t> </a:t>
            </a:r>
            <a:r>
              <a:rPr sz="1200" spc="-15" dirty="0">
                <a:latin typeface="Calibri"/>
                <a:cs typeface="Calibri"/>
              </a:rPr>
              <a:t>Work</a:t>
            </a:r>
            <a:r>
              <a:rPr sz="1200" dirty="0">
                <a:latin typeface="Calibri"/>
                <a:cs typeface="Calibri"/>
              </a:rPr>
              <a:t> </a:t>
            </a:r>
            <a:r>
              <a:rPr sz="1200" spc="-10" dirty="0">
                <a:latin typeface="Calibri"/>
                <a:cs typeface="Calibri"/>
              </a:rPr>
              <a:t>Group. </a:t>
            </a:r>
            <a:r>
              <a:rPr sz="1200" i="1" spc="5" dirty="0">
                <a:latin typeface="Calibri"/>
                <a:cs typeface="Calibri"/>
              </a:rPr>
              <a:t>Kidney</a:t>
            </a:r>
            <a:r>
              <a:rPr sz="1200" i="1" spc="-10" dirty="0">
                <a:latin typeface="Calibri"/>
                <a:cs typeface="Calibri"/>
              </a:rPr>
              <a:t> </a:t>
            </a:r>
            <a:r>
              <a:rPr sz="1200" i="1" spc="-5" dirty="0">
                <a:latin typeface="Calibri"/>
                <a:cs typeface="Calibri"/>
              </a:rPr>
              <a:t>Int </a:t>
            </a:r>
            <a:r>
              <a:rPr sz="1200" i="1" dirty="0">
                <a:latin typeface="Calibri"/>
                <a:cs typeface="Calibri"/>
              </a:rPr>
              <a:t>Suppl</a:t>
            </a:r>
            <a:r>
              <a:rPr sz="1200" dirty="0">
                <a:latin typeface="Calibri"/>
                <a:cs typeface="Calibri"/>
              </a:rPr>
              <a:t>.</a:t>
            </a:r>
            <a:r>
              <a:rPr sz="1200" spc="-5" dirty="0">
                <a:latin typeface="Calibri"/>
                <a:cs typeface="Calibri"/>
              </a:rPr>
              <a:t> </a:t>
            </a:r>
            <a:r>
              <a:rPr sz="1200" dirty="0">
                <a:latin typeface="Calibri"/>
                <a:cs typeface="Calibri"/>
              </a:rPr>
              <a:t>2013;3:259-305.</a:t>
            </a:r>
            <a:endParaRPr sz="1200">
              <a:latin typeface="Calibri"/>
              <a:cs typeface="Calibri"/>
            </a:endParaRPr>
          </a:p>
          <a:p>
            <a:pPr marL="12700" marR="5080">
              <a:lnSpc>
                <a:spcPts val="1400"/>
              </a:lnSpc>
              <a:spcBef>
                <a:spcPts val="40"/>
              </a:spcBef>
              <a:buAutoNum type="arabicParenR"/>
              <a:tabLst>
                <a:tab pos="172085" algn="l"/>
              </a:tabLst>
            </a:pPr>
            <a:r>
              <a:rPr sz="1200" spc="-5" dirty="0">
                <a:latin typeface="Calibri"/>
                <a:cs typeface="Calibri"/>
              </a:rPr>
              <a:t>Hemmelgarn</a:t>
            </a:r>
            <a:r>
              <a:rPr sz="1200" spc="-10" dirty="0">
                <a:latin typeface="Calibri"/>
                <a:cs typeface="Calibri"/>
              </a:rPr>
              <a:t> </a:t>
            </a:r>
            <a:r>
              <a:rPr sz="1200" spc="-5" dirty="0">
                <a:latin typeface="Calibri"/>
                <a:cs typeface="Calibri"/>
              </a:rPr>
              <a:t>BR, et al. Overview</a:t>
            </a:r>
            <a:r>
              <a:rPr sz="1200" dirty="0">
                <a:latin typeface="Calibri"/>
                <a:cs typeface="Calibri"/>
              </a:rPr>
              <a:t> of</a:t>
            </a:r>
            <a:r>
              <a:rPr sz="1200" spc="-5" dirty="0">
                <a:latin typeface="Calibri"/>
                <a:cs typeface="Calibri"/>
              </a:rPr>
              <a:t> the</a:t>
            </a:r>
            <a:r>
              <a:rPr sz="1200" dirty="0">
                <a:latin typeface="Calibri"/>
                <a:cs typeface="Calibri"/>
              </a:rPr>
              <a:t> </a:t>
            </a:r>
            <a:r>
              <a:rPr sz="1200" spc="-10" dirty="0">
                <a:latin typeface="Calibri"/>
                <a:cs typeface="Calibri"/>
              </a:rPr>
              <a:t>alberta</a:t>
            </a:r>
            <a:r>
              <a:rPr sz="1200" spc="-5" dirty="0">
                <a:latin typeface="Calibri"/>
                <a:cs typeface="Calibri"/>
              </a:rPr>
              <a:t> kidney </a:t>
            </a:r>
            <a:r>
              <a:rPr sz="1200" spc="-254" dirty="0">
                <a:latin typeface="Calibri"/>
                <a:cs typeface="Calibri"/>
              </a:rPr>
              <a:t> </a:t>
            </a:r>
            <a:r>
              <a:rPr sz="1200" spc="-5" dirty="0">
                <a:latin typeface="Calibri"/>
                <a:cs typeface="Calibri"/>
              </a:rPr>
              <a:t>disease</a:t>
            </a:r>
            <a:r>
              <a:rPr sz="1200" dirty="0">
                <a:latin typeface="Calibri"/>
                <a:cs typeface="Calibri"/>
              </a:rPr>
              <a:t> </a:t>
            </a:r>
            <a:r>
              <a:rPr sz="1200" spc="-5" dirty="0">
                <a:latin typeface="Calibri"/>
                <a:cs typeface="Calibri"/>
              </a:rPr>
              <a:t>network.</a:t>
            </a:r>
            <a:r>
              <a:rPr sz="1200" dirty="0">
                <a:latin typeface="Calibri"/>
                <a:cs typeface="Calibri"/>
              </a:rPr>
              <a:t> </a:t>
            </a:r>
            <a:r>
              <a:rPr sz="1200" i="1" dirty="0">
                <a:latin typeface="Calibri"/>
                <a:cs typeface="Calibri"/>
              </a:rPr>
              <a:t>BMC Nephrol</a:t>
            </a:r>
            <a:r>
              <a:rPr sz="1200" dirty="0">
                <a:latin typeface="Calibri"/>
                <a:cs typeface="Calibri"/>
              </a:rPr>
              <a:t>. 2009:30:10.</a:t>
            </a:r>
            <a:endParaRPr sz="1200">
              <a:latin typeface="Calibri"/>
              <a:cs typeface="Calibri"/>
            </a:endParaRPr>
          </a:p>
        </p:txBody>
      </p:sp>
      <p:sp>
        <p:nvSpPr>
          <p:cNvPr id="6" name="object 6"/>
          <p:cNvSpPr txBox="1"/>
          <p:nvPr/>
        </p:nvSpPr>
        <p:spPr>
          <a:xfrm>
            <a:off x="1271201" y="4921250"/>
            <a:ext cx="6567170" cy="454659"/>
          </a:xfrm>
          <a:prstGeom prst="rect">
            <a:avLst/>
          </a:prstGeom>
        </p:spPr>
        <p:txBody>
          <a:bodyPr vert="horz" wrap="square" lIns="0" tIns="10160" rIns="0" bIns="0" rtlCol="0">
            <a:spAutoFit/>
          </a:bodyPr>
          <a:lstStyle/>
          <a:p>
            <a:pPr marL="38100" marR="30480">
              <a:lnSpc>
                <a:spcPct val="101200"/>
              </a:lnSpc>
              <a:spcBef>
                <a:spcPts val="80"/>
              </a:spcBef>
            </a:pPr>
            <a:r>
              <a:rPr sz="1400" spc="-5" dirty="0">
                <a:latin typeface="Calibri"/>
                <a:cs typeface="Calibri"/>
              </a:rPr>
              <a:t>Future</a:t>
            </a:r>
            <a:r>
              <a:rPr sz="1400" spc="5" dirty="0">
                <a:latin typeface="Calibri"/>
                <a:cs typeface="Calibri"/>
              </a:rPr>
              <a:t> </a:t>
            </a:r>
            <a:r>
              <a:rPr sz="1400" spc="-5" dirty="0">
                <a:latin typeface="Calibri"/>
                <a:cs typeface="Calibri"/>
              </a:rPr>
              <a:t>10-year</a:t>
            </a:r>
            <a:r>
              <a:rPr sz="1400" spc="5" dirty="0">
                <a:latin typeface="Calibri"/>
                <a:cs typeface="Calibri"/>
              </a:rPr>
              <a:t> </a:t>
            </a:r>
            <a:r>
              <a:rPr sz="1400" spc="-10" dirty="0">
                <a:latin typeface="Calibri"/>
                <a:cs typeface="Calibri"/>
              </a:rPr>
              <a:t>coronary</a:t>
            </a:r>
            <a:r>
              <a:rPr sz="1400" spc="5" dirty="0">
                <a:latin typeface="Calibri"/>
                <a:cs typeface="Calibri"/>
              </a:rPr>
              <a:t> </a:t>
            </a:r>
            <a:r>
              <a:rPr sz="1400" spc="-5" dirty="0">
                <a:latin typeface="Calibri"/>
                <a:cs typeface="Calibri"/>
              </a:rPr>
              <a:t>risk</a:t>
            </a:r>
            <a:r>
              <a:rPr sz="1400" spc="5" dirty="0">
                <a:latin typeface="Calibri"/>
                <a:cs typeface="Calibri"/>
              </a:rPr>
              <a:t> </a:t>
            </a:r>
            <a:r>
              <a:rPr sz="1400" dirty="0">
                <a:latin typeface="Calibri"/>
                <a:cs typeface="Calibri"/>
              </a:rPr>
              <a:t>based</a:t>
            </a:r>
            <a:r>
              <a:rPr sz="1400" spc="5" dirty="0">
                <a:latin typeface="Calibri"/>
                <a:cs typeface="Calibri"/>
              </a:rPr>
              <a:t> </a:t>
            </a:r>
            <a:r>
              <a:rPr sz="1400" spc="-5" dirty="0">
                <a:latin typeface="Calibri"/>
                <a:cs typeface="Calibri"/>
              </a:rPr>
              <a:t>on</a:t>
            </a:r>
            <a:r>
              <a:rPr sz="1400" spc="5" dirty="0">
                <a:latin typeface="Calibri"/>
                <a:cs typeface="Calibri"/>
              </a:rPr>
              <a:t> </a:t>
            </a:r>
            <a:r>
              <a:rPr sz="1400" spc="-5" dirty="0">
                <a:latin typeface="Calibri"/>
                <a:cs typeface="Calibri"/>
              </a:rPr>
              <a:t>various</a:t>
            </a:r>
            <a:r>
              <a:rPr sz="1400" spc="5" dirty="0">
                <a:latin typeface="Calibri"/>
                <a:cs typeface="Calibri"/>
              </a:rPr>
              <a:t> </a:t>
            </a:r>
            <a:r>
              <a:rPr sz="1400" spc="-5" dirty="0">
                <a:latin typeface="Calibri"/>
                <a:cs typeface="Calibri"/>
              </a:rPr>
              <a:t>patient</a:t>
            </a:r>
            <a:r>
              <a:rPr sz="1400" spc="5" dirty="0">
                <a:latin typeface="Calibri"/>
                <a:cs typeface="Calibri"/>
              </a:rPr>
              <a:t> </a:t>
            </a:r>
            <a:r>
              <a:rPr sz="1400" spc="-10" dirty="0">
                <a:latin typeface="Calibri"/>
                <a:cs typeface="Calibri"/>
              </a:rPr>
              <a:t>characteristics.</a:t>
            </a:r>
            <a:r>
              <a:rPr sz="1400" dirty="0">
                <a:latin typeface="Calibri"/>
                <a:cs typeface="Calibri"/>
              </a:rPr>
              <a:t> </a:t>
            </a:r>
            <a:r>
              <a:rPr sz="1400" spc="-10" dirty="0">
                <a:latin typeface="Calibri"/>
                <a:cs typeface="Calibri"/>
              </a:rPr>
              <a:t>Data</a:t>
            </a:r>
            <a:r>
              <a:rPr sz="1400" spc="10" dirty="0">
                <a:latin typeface="Calibri"/>
                <a:cs typeface="Calibri"/>
              </a:rPr>
              <a:t> </a:t>
            </a:r>
            <a:r>
              <a:rPr sz="1400" spc="-10" dirty="0">
                <a:latin typeface="Calibri"/>
                <a:cs typeface="Calibri"/>
              </a:rPr>
              <a:t>are</a:t>
            </a:r>
            <a:r>
              <a:rPr sz="1400" spc="5" dirty="0">
                <a:latin typeface="Calibri"/>
                <a:cs typeface="Calibri"/>
              </a:rPr>
              <a:t> </a:t>
            </a:r>
            <a:r>
              <a:rPr sz="1400" spc="-5" dirty="0">
                <a:latin typeface="Calibri"/>
                <a:cs typeface="Calibri"/>
              </a:rPr>
              <a:t>unadjusted </a:t>
            </a:r>
            <a:r>
              <a:rPr sz="1400" spc="-300" dirty="0">
                <a:latin typeface="Calibri"/>
                <a:cs typeface="Calibri"/>
              </a:rPr>
              <a:t> </a:t>
            </a:r>
            <a:r>
              <a:rPr sz="1400" spc="-10" dirty="0">
                <a:latin typeface="Calibri"/>
                <a:cs typeface="Calibri"/>
              </a:rPr>
              <a:t>rates</a:t>
            </a:r>
            <a:r>
              <a:rPr sz="1400" spc="-5" dirty="0">
                <a:latin typeface="Calibri"/>
                <a:cs typeface="Calibri"/>
              </a:rPr>
              <a:t> </a:t>
            </a:r>
            <a:r>
              <a:rPr sz="1400" spc="-10" dirty="0">
                <a:latin typeface="Calibri"/>
                <a:cs typeface="Calibri"/>
              </a:rPr>
              <a:t>from </a:t>
            </a:r>
            <a:r>
              <a:rPr sz="1400" dirty="0">
                <a:latin typeface="Calibri"/>
                <a:cs typeface="Calibri"/>
              </a:rPr>
              <a:t>1,268,029</a:t>
            </a:r>
            <a:r>
              <a:rPr sz="1400" spc="-5" dirty="0">
                <a:latin typeface="Calibri"/>
                <a:cs typeface="Calibri"/>
              </a:rPr>
              <a:t> participants </a:t>
            </a:r>
            <a:r>
              <a:rPr sz="1400" dirty="0">
                <a:latin typeface="Calibri"/>
                <a:cs typeface="Calibri"/>
              </a:rPr>
              <a:t>in</a:t>
            </a:r>
            <a:r>
              <a:rPr sz="1400" spc="-5" dirty="0">
                <a:latin typeface="Calibri"/>
                <a:cs typeface="Calibri"/>
              </a:rPr>
              <a:t> </a:t>
            </a:r>
            <a:r>
              <a:rPr sz="1400" dirty="0">
                <a:latin typeface="Calibri"/>
                <a:cs typeface="Calibri"/>
              </a:rPr>
              <a:t>the</a:t>
            </a:r>
            <a:r>
              <a:rPr sz="1400" spc="-5" dirty="0">
                <a:latin typeface="Calibri"/>
                <a:cs typeface="Calibri"/>
              </a:rPr>
              <a:t> Alberta</a:t>
            </a:r>
            <a:r>
              <a:rPr sz="1400" dirty="0">
                <a:latin typeface="Calibri"/>
                <a:cs typeface="Calibri"/>
              </a:rPr>
              <a:t> </a:t>
            </a:r>
            <a:r>
              <a:rPr sz="1400" spc="-5" dirty="0">
                <a:latin typeface="Calibri"/>
                <a:cs typeface="Calibri"/>
              </a:rPr>
              <a:t>Kidney </a:t>
            </a:r>
            <a:r>
              <a:rPr sz="1400" dirty="0">
                <a:latin typeface="Calibri"/>
                <a:cs typeface="Calibri"/>
              </a:rPr>
              <a:t>Disease </a:t>
            </a:r>
            <a:r>
              <a:rPr sz="1400" spc="-5" dirty="0">
                <a:latin typeface="Calibri"/>
                <a:cs typeface="Calibri"/>
              </a:rPr>
              <a:t>cohort.</a:t>
            </a:r>
            <a:r>
              <a:rPr sz="1350" spc="-7" baseline="24691" dirty="0">
                <a:latin typeface="Calibri"/>
                <a:cs typeface="Calibri"/>
              </a:rPr>
              <a:t>1,2</a:t>
            </a:r>
            <a:endParaRPr sz="1350" baseline="24691">
              <a:latin typeface="Calibri"/>
              <a:cs typeface="Calibri"/>
            </a:endParaRPr>
          </a:p>
        </p:txBody>
      </p:sp>
    </p:spTree>
    <p:extLst>
      <p:ext uri="{BB962C8B-B14F-4D97-AF65-F5344CB8AC3E}">
        <p14:creationId xmlns:p14="http://schemas.microsoft.com/office/powerpoint/2010/main" val="2894273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14400" y="-102870"/>
            <a:ext cx="7704667" cy="1981200"/>
          </a:xfrm>
          <a:prstGeom prst="rect">
            <a:avLst/>
          </a:prstGeom>
        </p:spPr>
        <p:txBody>
          <a:bodyPr vert="horz" wrap="square" lIns="0" tIns="10160" rIns="0" bIns="0" rtlCol="0">
            <a:spAutoFit/>
          </a:bodyPr>
          <a:lstStyle/>
          <a:p>
            <a:pPr marL="12700" marR="5080">
              <a:lnSpc>
                <a:spcPct val="100499"/>
              </a:lnSpc>
              <a:spcBef>
                <a:spcPts val="80"/>
              </a:spcBef>
            </a:pPr>
            <a:r>
              <a:rPr sz="3400" spc="-10" dirty="0"/>
              <a:t>Complications</a:t>
            </a:r>
            <a:r>
              <a:rPr sz="3400" spc="-15" dirty="0"/>
              <a:t> </a:t>
            </a:r>
            <a:r>
              <a:rPr sz="3400" spc="-5" dirty="0"/>
              <a:t>of</a:t>
            </a:r>
            <a:r>
              <a:rPr sz="3400" spc="-15" dirty="0"/>
              <a:t> </a:t>
            </a:r>
            <a:r>
              <a:rPr sz="3400" spc="-10" dirty="0"/>
              <a:t>Kidney </a:t>
            </a:r>
            <a:r>
              <a:rPr sz="3400" spc="-25" dirty="0"/>
              <a:t>Failure</a:t>
            </a:r>
            <a:r>
              <a:rPr sz="3400" spc="-5" dirty="0"/>
              <a:t> </a:t>
            </a:r>
            <a:r>
              <a:rPr sz="3400" spc="-15" dirty="0"/>
              <a:t>Start</a:t>
            </a:r>
            <a:r>
              <a:rPr sz="3400" spc="-20" dirty="0"/>
              <a:t> </a:t>
            </a:r>
            <a:r>
              <a:rPr sz="3400" spc="-5" dirty="0"/>
              <a:t>in </a:t>
            </a:r>
            <a:r>
              <a:rPr sz="3400" spc="-20" dirty="0"/>
              <a:t>Stage</a:t>
            </a:r>
            <a:r>
              <a:rPr sz="3400" spc="-15" dirty="0"/>
              <a:t> </a:t>
            </a:r>
            <a:r>
              <a:rPr sz="3400" dirty="0"/>
              <a:t>3 </a:t>
            </a:r>
            <a:r>
              <a:rPr sz="3400" spc="-750" dirty="0"/>
              <a:t> </a:t>
            </a:r>
            <a:r>
              <a:rPr sz="3400" spc="-5" dirty="0"/>
              <a:t>and</a:t>
            </a:r>
            <a:r>
              <a:rPr sz="3400" spc="-15" dirty="0"/>
              <a:t> </a:t>
            </a:r>
            <a:r>
              <a:rPr sz="3400" spc="-20" dirty="0"/>
              <a:t>Progress</a:t>
            </a:r>
            <a:endParaRPr sz="3400" dirty="0"/>
          </a:p>
        </p:txBody>
      </p:sp>
      <p:sp>
        <p:nvSpPr>
          <p:cNvPr id="3" name="object 3"/>
          <p:cNvSpPr/>
          <p:nvPr/>
        </p:nvSpPr>
        <p:spPr>
          <a:xfrm>
            <a:off x="3511550" y="3803650"/>
            <a:ext cx="1778000" cy="368300"/>
          </a:xfrm>
          <a:custGeom>
            <a:avLst/>
            <a:gdLst/>
            <a:ahLst/>
            <a:cxnLst/>
            <a:rect l="l" t="t" r="r" b="b"/>
            <a:pathLst>
              <a:path w="1778000" h="368300">
                <a:moveTo>
                  <a:pt x="1778000" y="0"/>
                </a:moveTo>
                <a:lnTo>
                  <a:pt x="0" y="0"/>
                </a:lnTo>
                <a:lnTo>
                  <a:pt x="0" y="368300"/>
                </a:lnTo>
                <a:lnTo>
                  <a:pt x="1778000" y="368300"/>
                </a:lnTo>
                <a:lnTo>
                  <a:pt x="1778000" y="0"/>
                </a:lnTo>
                <a:close/>
              </a:path>
            </a:pathLst>
          </a:custGeom>
          <a:solidFill>
            <a:srgbClr val="FFCC00"/>
          </a:solidFill>
        </p:spPr>
        <p:txBody>
          <a:bodyPr wrap="square" lIns="0" tIns="0" rIns="0" bIns="0" rtlCol="0"/>
          <a:lstStyle/>
          <a:p>
            <a:endParaRPr/>
          </a:p>
        </p:txBody>
      </p:sp>
      <p:sp>
        <p:nvSpPr>
          <p:cNvPr id="4" name="object 4"/>
          <p:cNvSpPr txBox="1"/>
          <p:nvPr/>
        </p:nvSpPr>
        <p:spPr>
          <a:xfrm>
            <a:off x="3511550" y="3803650"/>
            <a:ext cx="1778000" cy="368300"/>
          </a:xfrm>
          <a:prstGeom prst="rect">
            <a:avLst/>
          </a:prstGeom>
          <a:ln w="12700">
            <a:solidFill>
              <a:srgbClr val="000000"/>
            </a:solidFill>
          </a:ln>
        </p:spPr>
        <p:txBody>
          <a:bodyPr vert="horz" wrap="square" lIns="0" tIns="42545" rIns="0" bIns="0" rtlCol="0">
            <a:spAutoFit/>
          </a:bodyPr>
          <a:lstStyle/>
          <a:p>
            <a:pPr marL="84455">
              <a:lnSpc>
                <a:spcPct val="100000"/>
              </a:lnSpc>
              <a:spcBef>
                <a:spcPts val="335"/>
              </a:spcBef>
            </a:pPr>
            <a:r>
              <a:rPr sz="1800" b="1" spc="-5" dirty="0">
                <a:latin typeface="Arial"/>
                <a:cs typeface="Arial"/>
              </a:rPr>
              <a:t>Kidney</a:t>
            </a:r>
            <a:r>
              <a:rPr sz="1800" b="1" spc="-30" dirty="0">
                <a:latin typeface="Arial"/>
                <a:cs typeface="Arial"/>
              </a:rPr>
              <a:t> </a:t>
            </a:r>
            <a:r>
              <a:rPr sz="1800" b="1" spc="-5" dirty="0">
                <a:latin typeface="Arial"/>
                <a:cs typeface="Arial"/>
              </a:rPr>
              <a:t>Failure</a:t>
            </a:r>
            <a:endParaRPr sz="1800">
              <a:latin typeface="Arial"/>
              <a:cs typeface="Arial"/>
            </a:endParaRPr>
          </a:p>
        </p:txBody>
      </p:sp>
      <p:sp>
        <p:nvSpPr>
          <p:cNvPr id="5" name="object 5"/>
          <p:cNvSpPr txBox="1"/>
          <p:nvPr/>
        </p:nvSpPr>
        <p:spPr>
          <a:xfrm>
            <a:off x="615950" y="2533650"/>
            <a:ext cx="1511300" cy="368300"/>
          </a:xfrm>
          <a:prstGeom prst="rect">
            <a:avLst/>
          </a:prstGeom>
          <a:solidFill>
            <a:srgbClr val="FFCC00"/>
          </a:solidFill>
          <a:ln w="12700">
            <a:solidFill>
              <a:srgbClr val="000000"/>
            </a:solidFill>
          </a:ln>
        </p:spPr>
        <p:txBody>
          <a:bodyPr vert="horz" wrap="square" lIns="0" tIns="40005" rIns="0" bIns="0" rtlCol="0">
            <a:spAutoFit/>
          </a:bodyPr>
          <a:lstStyle/>
          <a:p>
            <a:pPr marL="85090">
              <a:lnSpc>
                <a:spcPct val="100000"/>
              </a:lnSpc>
              <a:spcBef>
                <a:spcPts val="315"/>
              </a:spcBef>
            </a:pPr>
            <a:r>
              <a:rPr sz="1800" b="1" spc="-5" dirty="0">
                <a:latin typeface="Arial"/>
                <a:cs typeface="Arial"/>
              </a:rPr>
              <a:t>Malnutrition</a:t>
            </a:r>
            <a:endParaRPr sz="1800">
              <a:latin typeface="Arial"/>
              <a:cs typeface="Arial"/>
            </a:endParaRPr>
          </a:p>
        </p:txBody>
      </p:sp>
      <p:sp>
        <p:nvSpPr>
          <p:cNvPr id="6" name="object 6"/>
          <p:cNvSpPr txBox="1"/>
          <p:nvPr/>
        </p:nvSpPr>
        <p:spPr>
          <a:xfrm>
            <a:off x="641350" y="4641850"/>
            <a:ext cx="1689100" cy="927100"/>
          </a:xfrm>
          <a:prstGeom prst="rect">
            <a:avLst/>
          </a:prstGeom>
          <a:solidFill>
            <a:srgbClr val="FFCC00"/>
          </a:solidFill>
          <a:ln w="12700">
            <a:solidFill>
              <a:srgbClr val="000000"/>
            </a:solidFill>
          </a:ln>
        </p:spPr>
        <p:txBody>
          <a:bodyPr vert="horz" wrap="square" lIns="0" tIns="48895" rIns="0" bIns="0" rtlCol="0">
            <a:spAutoFit/>
          </a:bodyPr>
          <a:lstStyle/>
          <a:p>
            <a:pPr marL="78740" marR="103505">
              <a:lnSpc>
                <a:spcPct val="99500"/>
              </a:lnSpc>
              <a:spcBef>
                <a:spcPts val="385"/>
              </a:spcBef>
            </a:pPr>
            <a:r>
              <a:rPr sz="1800" b="1" dirty="0">
                <a:latin typeface="Arial"/>
                <a:cs typeface="Arial"/>
              </a:rPr>
              <a:t>Bone</a:t>
            </a:r>
            <a:r>
              <a:rPr sz="1800" b="1" spc="-85" dirty="0">
                <a:latin typeface="Arial"/>
                <a:cs typeface="Arial"/>
              </a:rPr>
              <a:t> </a:t>
            </a:r>
            <a:r>
              <a:rPr sz="1800" b="1" spc="-5" dirty="0">
                <a:latin typeface="Arial"/>
                <a:cs typeface="Arial"/>
              </a:rPr>
              <a:t>Disease </a:t>
            </a:r>
            <a:r>
              <a:rPr sz="1800" b="1" spc="-484" dirty="0">
                <a:latin typeface="Arial"/>
                <a:cs typeface="Arial"/>
              </a:rPr>
              <a:t> </a:t>
            </a:r>
            <a:r>
              <a:rPr sz="1800" b="1" dirty="0">
                <a:latin typeface="Arial"/>
                <a:cs typeface="Arial"/>
              </a:rPr>
              <a:t>Brittle </a:t>
            </a:r>
            <a:r>
              <a:rPr sz="1800" b="1" spc="-5" dirty="0">
                <a:latin typeface="Arial"/>
                <a:cs typeface="Arial"/>
              </a:rPr>
              <a:t>bones </a:t>
            </a:r>
            <a:r>
              <a:rPr sz="1800" b="1" dirty="0">
                <a:latin typeface="Arial"/>
                <a:cs typeface="Arial"/>
              </a:rPr>
              <a:t> </a:t>
            </a:r>
            <a:r>
              <a:rPr sz="1800" b="1" spc="-5" dirty="0">
                <a:latin typeface="Arial"/>
                <a:cs typeface="Arial"/>
              </a:rPr>
              <a:t>and</a:t>
            </a:r>
            <a:r>
              <a:rPr sz="1800" b="1" spc="-40" dirty="0">
                <a:latin typeface="Arial"/>
                <a:cs typeface="Arial"/>
              </a:rPr>
              <a:t> </a:t>
            </a:r>
            <a:r>
              <a:rPr sz="1800" b="1" spc="-5" dirty="0">
                <a:latin typeface="Arial"/>
                <a:cs typeface="Arial"/>
              </a:rPr>
              <a:t>fractures</a:t>
            </a:r>
            <a:endParaRPr sz="1800">
              <a:latin typeface="Arial"/>
              <a:cs typeface="Arial"/>
            </a:endParaRPr>
          </a:p>
        </p:txBody>
      </p:sp>
      <p:sp>
        <p:nvSpPr>
          <p:cNvPr id="7" name="object 7"/>
          <p:cNvSpPr txBox="1"/>
          <p:nvPr/>
        </p:nvSpPr>
        <p:spPr>
          <a:xfrm>
            <a:off x="3181350" y="5492750"/>
            <a:ext cx="2540000" cy="927100"/>
          </a:xfrm>
          <a:prstGeom prst="rect">
            <a:avLst/>
          </a:prstGeom>
          <a:solidFill>
            <a:srgbClr val="FFCC00"/>
          </a:solidFill>
          <a:ln w="12700">
            <a:solidFill>
              <a:srgbClr val="000000"/>
            </a:solidFill>
          </a:ln>
        </p:spPr>
        <p:txBody>
          <a:bodyPr vert="horz" wrap="square" lIns="0" tIns="45085" rIns="0" bIns="0" rtlCol="0">
            <a:spAutoFit/>
          </a:bodyPr>
          <a:lstStyle/>
          <a:p>
            <a:pPr marL="80645" marR="177800">
              <a:lnSpc>
                <a:spcPct val="99500"/>
              </a:lnSpc>
              <a:spcBef>
                <a:spcPts val="355"/>
              </a:spcBef>
            </a:pPr>
            <a:r>
              <a:rPr sz="1800" b="1" spc="-5" dirty="0">
                <a:latin typeface="Arial"/>
                <a:cs typeface="Arial"/>
              </a:rPr>
              <a:t>Anemia/blood loss </a:t>
            </a:r>
            <a:r>
              <a:rPr sz="1800" b="1" dirty="0">
                <a:latin typeface="Arial"/>
                <a:cs typeface="Arial"/>
              </a:rPr>
              <a:t> </a:t>
            </a:r>
            <a:r>
              <a:rPr sz="1800" b="1" spc="-5" dirty="0">
                <a:latin typeface="Arial"/>
                <a:cs typeface="Arial"/>
              </a:rPr>
              <a:t>Decrease</a:t>
            </a:r>
            <a:r>
              <a:rPr sz="1800" b="1" spc="-45" dirty="0">
                <a:latin typeface="Arial"/>
                <a:cs typeface="Arial"/>
              </a:rPr>
              <a:t> </a:t>
            </a:r>
            <a:r>
              <a:rPr sz="1800" b="1" spc="-5" dirty="0">
                <a:latin typeface="Arial"/>
                <a:cs typeface="Arial"/>
              </a:rPr>
              <a:t>production </a:t>
            </a:r>
            <a:r>
              <a:rPr sz="1800" b="1" spc="-484" dirty="0">
                <a:latin typeface="Arial"/>
                <a:cs typeface="Arial"/>
              </a:rPr>
              <a:t> </a:t>
            </a:r>
            <a:r>
              <a:rPr sz="1800" b="1" dirty="0">
                <a:latin typeface="Arial"/>
                <a:cs typeface="Arial"/>
              </a:rPr>
              <a:t>of</a:t>
            </a:r>
            <a:r>
              <a:rPr sz="1800" b="1" spc="-15" dirty="0">
                <a:latin typeface="Arial"/>
                <a:cs typeface="Arial"/>
              </a:rPr>
              <a:t> </a:t>
            </a:r>
            <a:r>
              <a:rPr sz="1800" b="1" spc="-5" dirty="0">
                <a:latin typeface="Arial"/>
                <a:cs typeface="Arial"/>
              </a:rPr>
              <a:t>red</a:t>
            </a:r>
            <a:r>
              <a:rPr sz="1800" b="1" spc="-15" dirty="0">
                <a:latin typeface="Arial"/>
                <a:cs typeface="Arial"/>
              </a:rPr>
              <a:t> </a:t>
            </a:r>
            <a:r>
              <a:rPr sz="1800" b="1" dirty="0">
                <a:latin typeface="Arial"/>
                <a:cs typeface="Arial"/>
              </a:rPr>
              <a:t>blood</a:t>
            </a:r>
            <a:r>
              <a:rPr sz="1800" b="1" spc="-10" dirty="0">
                <a:latin typeface="Arial"/>
                <a:cs typeface="Arial"/>
              </a:rPr>
              <a:t> </a:t>
            </a:r>
            <a:r>
              <a:rPr sz="1800" b="1" spc="-5" dirty="0">
                <a:latin typeface="Arial"/>
                <a:cs typeface="Arial"/>
              </a:rPr>
              <a:t>cells</a:t>
            </a:r>
            <a:endParaRPr sz="1800">
              <a:latin typeface="Arial"/>
              <a:cs typeface="Arial"/>
            </a:endParaRPr>
          </a:p>
        </p:txBody>
      </p:sp>
      <p:sp>
        <p:nvSpPr>
          <p:cNvPr id="8" name="object 8"/>
          <p:cNvSpPr txBox="1"/>
          <p:nvPr/>
        </p:nvSpPr>
        <p:spPr>
          <a:xfrm>
            <a:off x="3448050" y="1784350"/>
            <a:ext cx="1841500" cy="647700"/>
          </a:xfrm>
          <a:prstGeom prst="rect">
            <a:avLst/>
          </a:prstGeom>
          <a:solidFill>
            <a:srgbClr val="FFCC00"/>
          </a:solidFill>
          <a:ln w="12700">
            <a:solidFill>
              <a:srgbClr val="000000"/>
            </a:solidFill>
          </a:ln>
        </p:spPr>
        <p:txBody>
          <a:bodyPr vert="horz" wrap="square" lIns="0" tIns="61594" rIns="0" bIns="0" rtlCol="0">
            <a:spAutoFit/>
          </a:bodyPr>
          <a:lstStyle/>
          <a:p>
            <a:pPr marL="80645" marR="71755">
              <a:lnSpc>
                <a:spcPts val="2100"/>
              </a:lnSpc>
              <a:spcBef>
                <a:spcPts val="484"/>
              </a:spcBef>
            </a:pPr>
            <a:r>
              <a:rPr sz="1800" b="1" dirty="0">
                <a:latin typeface="Arial"/>
                <a:cs typeface="Arial"/>
              </a:rPr>
              <a:t>Fluid </a:t>
            </a:r>
            <a:r>
              <a:rPr sz="1800" b="1" spc="-5" dirty="0">
                <a:latin typeface="Arial"/>
                <a:cs typeface="Arial"/>
              </a:rPr>
              <a:t>Overload </a:t>
            </a:r>
            <a:r>
              <a:rPr sz="1800" b="1" dirty="0">
                <a:latin typeface="Arial"/>
                <a:cs typeface="Arial"/>
              </a:rPr>
              <a:t> </a:t>
            </a:r>
            <a:r>
              <a:rPr sz="1800" b="1" spc="-20" dirty="0">
                <a:latin typeface="Arial"/>
                <a:cs typeface="Arial"/>
              </a:rPr>
              <a:t>Water</a:t>
            </a:r>
            <a:r>
              <a:rPr sz="1800" b="1" spc="-75" dirty="0">
                <a:latin typeface="Arial"/>
                <a:cs typeface="Arial"/>
              </a:rPr>
              <a:t> </a:t>
            </a:r>
            <a:r>
              <a:rPr sz="1800" b="1" spc="-5" dirty="0">
                <a:latin typeface="Arial"/>
                <a:cs typeface="Arial"/>
              </a:rPr>
              <a:t>Overload</a:t>
            </a:r>
            <a:endParaRPr sz="1800">
              <a:latin typeface="Arial"/>
              <a:cs typeface="Arial"/>
            </a:endParaRPr>
          </a:p>
        </p:txBody>
      </p:sp>
      <p:sp>
        <p:nvSpPr>
          <p:cNvPr id="9" name="object 9"/>
          <p:cNvSpPr txBox="1"/>
          <p:nvPr/>
        </p:nvSpPr>
        <p:spPr>
          <a:xfrm>
            <a:off x="5861050" y="1987550"/>
            <a:ext cx="3009900" cy="927100"/>
          </a:xfrm>
          <a:prstGeom prst="rect">
            <a:avLst/>
          </a:prstGeom>
          <a:solidFill>
            <a:srgbClr val="FFCC00"/>
          </a:solidFill>
          <a:ln w="12700">
            <a:solidFill>
              <a:srgbClr val="000000"/>
            </a:solidFill>
          </a:ln>
        </p:spPr>
        <p:txBody>
          <a:bodyPr vert="horz" wrap="square" lIns="0" tIns="59690" rIns="0" bIns="0" rtlCol="0">
            <a:spAutoFit/>
          </a:bodyPr>
          <a:lstStyle/>
          <a:p>
            <a:pPr marL="90805" marR="624205">
              <a:lnSpc>
                <a:spcPts val="2100"/>
              </a:lnSpc>
              <a:spcBef>
                <a:spcPts val="470"/>
              </a:spcBef>
            </a:pPr>
            <a:r>
              <a:rPr sz="1800" b="1" spc="-5" dirty="0">
                <a:latin typeface="Arial"/>
                <a:cs typeface="Arial"/>
              </a:rPr>
              <a:t>Acid</a:t>
            </a:r>
            <a:r>
              <a:rPr sz="1800" b="1" spc="-25" dirty="0">
                <a:latin typeface="Arial"/>
                <a:cs typeface="Arial"/>
              </a:rPr>
              <a:t> </a:t>
            </a:r>
            <a:r>
              <a:rPr sz="1800" b="1" spc="-5" dirty="0">
                <a:latin typeface="Arial"/>
                <a:cs typeface="Arial"/>
              </a:rPr>
              <a:t>Base</a:t>
            </a:r>
            <a:r>
              <a:rPr sz="1800" b="1" spc="-25" dirty="0">
                <a:latin typeface="Arial"/>
                <a:cs typeface="Arial"/>
              </a:rPr>
              <a:t> </a:t>
            </a:r>
            <a:r>
              <a:rPr sz="1800" b="1" spc="-5" dirty="0">
                <a:latin typeface="Arial"/>
                <a:cs typeface="Arial"/>
              </a:rPr>
              <a:t>Imbalance </a:t>
            </a:r>
            <a:r>
              <a:rPr sz="1800" b="1" spc="-484" dirty="0">
                <a:latin typeface="Arial"/>
                <a:cs typeface="Arial"/>
              </a:rPr>
              <a:t> </a:t>
            </a:r>
            <a:r>
              <a:rPr sz="1800" b="1" spc="-5" dirty="0">
                <a:latin typeface="Arial"/>
                <a:cs typeface="Arial"/>
              </a:rPr>
              <a:t>Acidic</a:t>
            </a:r>
            <a:r>
              <a:rPr sz="1800" b="1" spc="-10" dirty="0">
                <a:latin typeface="Arial"/>
                <a:cs typeface="Arial"/>
              </a:rPr>
              <a:t> </a:t>
            </a:r>
            <a:r>
              <a:rPr sz="1800" b="1" dirty="0">
                <a:latin typeface="Arial"/>
                <a:cs typeface="Arial"/>
              </a:rPr>
              <a:t>Blood</a:t>
            </a:r>
            <a:endParaRPr sz="1800">
              <a:latin typeface="Arial"/>
              <a:cs typeface="Arial"/>
            </a:endParaRPr>
          </a:p>
          <a:p>
            <a:pPr marL="90805">
              <a:lnSpc>
                <a:spcPts val="2140"/>
              </a:lnSpc>
            </a:pPr>
            <a:r>
              <a:rPr sz="1800" b="1" spc="-5" dirty="0">
                <a:latin typeface="Arial"/>
                <a:cs typeface="Arial"/>
              </a:rPr>
              <a:t>Electrolyte</a:t>
            </a:r>
            <a:r>
              <a:rPr sz="1800" b="1" spc="-105" dirty="0">
                <a:latin typeface="Arial"/>
                <a:cs typeface="Arial"/>
              </a:rPr>
              <a:t> </a:t>
            </a:r>
            <a:r>
              <a:rPr sz="1800" b="1" spc="-5" dirty="0">
                <a:latin typeface="Arial"/>
                <a:cs typeface="Arial"/>
              </a:rPr>
              <a:t>Abnormalities</a:t>
            </a:r>
            <a:endParaRPr sz="1800">
              <a:latin typeface="Arial"/>
              <a:cs typeface="Arial"/>
            </a:endParaRPr>
          </a:p>
        </p:txBody>
      </p:sp>
      <p:sp>
        <p:nvSpPr>
          <p:cNvPr id="10" name="object 10"/>
          <p:cNvSpPr txBox="1"/>
          <p:nvPr/>
        </p:nvSpPr>
        <p:spPr>
          <a:xfrm>
            <a:off x="6242050" y="4870450"/>
            <a:ext cx="2070100" cy="927100"/>
          </a:xfrm>
          <a:prstGeom prst="rect">
            <a:avLst/>
          </a:prstGeom>
          <a:solidFill>
            <a:srgbClr val="FFCC00"/>
          </a:solidFill>
          <a:ln w="12700">
            <a:solidFill>
              <a:srgbClr val="000000"/>
            </a:solidFill>
          </a:ln>
        </p:spPr>
        <p:txBody>
          <a:bodyPr vert="horz" wrap="square" lIns="0" tIns="42545" rIns="0" bIns="0" rtlCol="0">
            <a:spAutoFit/>
          </a:bodyPr>
          <a:lstStyle/>
          <a:p>
            <a:pPr marL="85090" marR="109220">
              <a:lnSpc>
                <a:spcPct val="99500"/>
              </a:lnSpc>
              <a:spcBef>
                <a:spcPts val="335"/>
              </a:spcBef>
            </a:pPr>
            <a:r>
              <a:rPr sz="1800" b="1" spc="-5" dirty="0">
                <a:latin typeface="Arial"/>
                <a:cs typeface="Arial"/>
              </a:rPr>
              <a:t>Hypertension </a:t>
            </a:r>
            <a:r>
              <a:rPr sz="1800" b="1" dirty="0">
                <a:latin typeface="Arial"/>
                <a:cs typeface="Arial"/>
              </a:rPr>
              <a:t> </a:t>
            </a:r>
            <a:r>
              <a:rPr sz="1800" b="1" spc="-5" dirty="0">
                <a:latin typeface="Arial"/>
                <a:cs typeface="Arial"/>
              </a:rPr>
              <a:t>Cardiac Disease </a:t>
            </a:r>
            <a:r>
              <a:rPr sz="1800" b="1" dirty="0">
                <a:latin typeface="Arial"/>
                <a:cs typeface="Arial"/>
              </a:rPr>
              <a:t> </a:t>
            </a:r>
            <a:r>
              <a:rPr sz="1800" b="1" spc="-20" dirty="0">
                <a:latin typeface="Arial"/>
                <a:cs typeface="Arial"/>
              </a:rPr>
              <a:t>Vascular</a:t>
            </a:r>
            <a:r>
              <a:rPr sz="1800" b="1" spc="-60" dirty="0">
                <a:latin typeface="Arial"/>
                <a:cs typeface="Arial"/>
              </a:rPr>
              <a:t> </a:t>
            </a:r>
            <a:r>
              <a:rPr sz="1800" b="1" spc="-5" dirty="0">
                <a:latin typeface="Arial"/>
                <a:cs typeface="Arial"/>
              </a:rPr>
              <a:t>Disease</a:t>
            </a:r>
            <a:endParaRPr sz="1800">
              <a:latin typeface="Arial"/>
              <a:cs typeface="Arial"/>
            </a:endParaRPr>
          </a:p>
        </p:txBody>
      </p:sp>
      <p:grpSp>
        <p:nvGrpSpPr>
          <p:cNvPr id="11" name="object 11"/>
          <p:cNvGrpSpPr/>
          <p:nvPr/>
        </p:nvGrpSpPr>
        <p:grpSpPr>
          <a:xfrm>
            <a:off x="2114550" y="2457450"/>
            <a:ext cx="4254500" cy="3035300"/>
            <a:chOff x="2114550" y="2457450"/>
            <a:chExt cx="4254500" cy="3035300"/>
          </a:xfrm>
        </p:grpSpPr>
        <p:sp>
          <p:nvSpPr>
            <p:cNvPr id="12" name="object 12"/>
            <p:cNvSpPr/>
            <p:nvPr/>
          </p:nvSpPr>
          <p:spPr>
            <a:xfrm>
              <a:off x="2114550" y="2457449"/>
              <a:ext cx="2343150" cy="3035300"/>
            </a:xfrm>
            <a:custGeom>
              <a:avLst/>
              <a:gdLst/>
              <a:ahLst/>
              <a:cxnLst/>
              <a:rect l="l" t="t" r="r" b="b"/>
              <a:pathLst>
                <a:path w="2343150" h="3035300">
                  <a:moveTo>
                    <a:pt x="1389202" y="1332484"/>
                  </a:moveTo>
                  <a:lnTo>
                    <a:pt x="176110" y="523760"/>
                  </a:lnTo>
                  <a:lnTo>
                    <a:pt x="211340" y="470928"/>
                  </a:lnTo>
                  <a:lnTo>
                    <a:pt x="0" y="444500"/>
                  </a:lnTo>
                  <a:lnTo>
                    <a:pt x="105664" y="629424"/>
                  </a:lnTo>
                  <a:lnTo>
                    <a:pt x="140893" y="576592"/>
                  </a:lnTo>
                  <a:lnTo>
                    <a:pt x="1353985" y="1385328"/>
                  </a:lnTo>
                  <a:lnTo>
                    <a:pt x="1389202" y="1332484"/>
                  </a:lnTo>
                  <a:close/>
                </a:path>
                <a:path w="2343150" h="3035300">
                  <a:moveTo>
                    <a:pt x="1390599" y="1739938"/>
                  </a:moveTo>
                  <a:lnTo>
                    <a:pt x="1352588" y="1689074"/>
                  </a:lnTo>
                  <a:lnTo>
                    <a:pt x="349491" y="2438641"/>
                  </a:lnTo>
                  <a:lnTo>
                    <a:pt x="311480" y="2387777"/>
                  </a:lnTo>
                  <a:lnTo>
                    <a:pt x="215900" y="2578100"/>
                  </a:lnTo>
                  <a:lnTo>
                    <a:pt x="425513" y="2540381"/>
                  </a:lnTo>
                  <a:lnTo>
                    <a:pt x="387502" y="2489504"/>
                  </a:lnTo>
                  <a:lnTo>
                    <a:pt x="1390599" y="1739938"/>
                  </a:lnTo>
                  <a:close/>
                </a:path>
                <a:path w="2343150" h="3035300">
                  <a:moveTo>
                    <a:pt x="2343137" y="2844800"/>
                  </a:moveTo>
                  <a:lnTo>
                    <a:pt x="2279637" y="2844800"/>
                  </a:lnTo>
                  <a:lnTo>
                    <a:pt x="2279650" y="1714500"/>
                  </a:lnTo>
                  <a:lnTo>
                    <a:pt x="2216150" y="1714500"/>
                  </a:lnTo>
                  <a:lnTo>
                    <a:pt x="2216137" y="2844800"/>
                  </a:lnTo>
                  <a:lnTo>
                    <a:pt x="2152637" y="2844800"/>
                  </a:lnTo>
                  <a:lnTo>
                    <a:pt x="2247887" y="3035300"/>
                  </a:lnTo>
                  <a:lnTo>
                    <a:pt x="2343137" y="2844800"/>
                  </a:lnTo>
                  <a:close/>
                </a:path>
                <a:path w="2343150" h="3035300">
                  <a:moveTo>
                    <a:pt x="2343150" y="190500"/>
                  </a:moveTo>
                  <a:lnTo>
                    <a:pt x="2247900" y="0"/>
                  </a:lnTo>
                  <a:lnTo>
                    <a:pt x="2152650" y="190500"/>
                  </a:lnTo>
                  <a:lnTo>
                    <a:pt x="2216150" y="190500"/>
                  </a:lnTo>
                  <a:lnTo>
                    <a:pt x="2216150" y="1346200"/>
                  </a:lnTo>
                  <a:lnTo>
                    <a:pt x="2279650" y="1346200"/>
                  </a:lnTo>
                  <a:lnTo>
                    <a:pt x="2279650" y="190500"/>
                  </a:lnTo>
                  <a:lnTo>
                    <a:pt x="2343150" y="190500"/>
                  </a:lnTo>
                  <a:close/>
                </a:path>
              </a:pathLst>
            </a:custGeom>
            <a:solidFill>
              <a:srgbClr val="1F497D"/>
            </a:solidFill>
          </p:spPr>
          <p:txBody>
            <a:bodyPr wrap="square" lIns="0" tIns="0" rIns="0" bIns="0" rtlCol="0"/>
            <a:lstStyle/>
            <a:p>
              <a:endParaRPr/>
            </a:p>
          </p:txBody>
        </p:sp>
        <p:sp>
          <p:nvSpPr>
            <p:cNvPr id="13" name="object 13"/>
            <p:cNvSpPr/>
            <p:nvPr/>
          </p:nvSpPr>
          <p:spPr>
            <a:xfrm>
              <a:off x="5119828" y="3875228"/>
              <a:ext cx="81280" cy="81280"/>
            </a:xfrm>
            <a:custGeom>
              <a:avLst/>
              <a:gdLst/>
              <a:ahLst/>
              <a:cxnLst/>
              <a:rect l="l" t="t" r="r" b="b"/>
              <a:pathLst>
                <a:path w="81279" h="81279">
                  <a:moveTo>
                    <a:pt x="53882" y="0"/>
                  </a:moveTo>
                  <a:lnTo>
                    <a:pt x="0" y="53882"/>
                  </a:lnTo>
                  <a:lnTo>
                    <a:pt x="80822" y="80822"/>
                  </a:lnTo>
                  <a:lnTo>
                    <a:pt x="53882" y="0"/>
                  </a:lnTo>
                  <a:close/>
                </a:path>
              </a:pathLst>
            </a:custGeom>
            <a:solidFill>
              <a:srgbClr val="000000"/>
            </a:solidFill>
          </p:spPr>
          <p:txBody>
            <a:bodyPr wrap="square" lIns="0" tIns="0" rIns="0" bIns="0" rtlCol="0"/>
            <a:lstStyle/>
            <a:p>
              <a:endParaRPr/>
            </a:p>
          </p:txBody>
        </p:sp>
        <p:sp>
          <p:nvSpPr>
            <p:cNvPr id="14" name="object 14"/>
            <p:cNvSpPr/>
            <p:nvPr/>
          </p:nvSpPr>
          <p:spPr>
            <a:xfrm>
              <a:off x="5244236" y="2914649"/>
              <a:ext cx="1125220" cy="2108200"/>
            </a:xfrm>
            <a:custGeom>
              <a:avLst/>
              <a:gdLst/>
              <a:ahLst/>
              <a:cxnLst/>
              <a:rect l="l" t="t" r="r" b="b"/>
              <a:pathLst>
                <a:path w="1125220" h="2108200">
                  <a:moveTo>
                    <a:pt x="959713" y="2108200"/>
                  </a:moveTo>
                  <a:lnTo>
                    <a:pt x="887945" y="1907667"/>
                  </a:lnTo>
                  <a:lnTo>
                    <a:pt x="844042" y="1953552"/>
                  </a:lnTo>
                  <a:lnTo>
                    <a:pt x="92659" y="1234363"/>
                  </a:lnTo>
                  <a:lnTo>
                    <a:pt x="48755" y="1280236"/>
                  </a:lnTo>
                  <a:lnTo>
                    <a:pt x="800138" y="1999424"/>
                  </a:lnTo>
                  <a:lnTo>
                    <a:pt x="756221" y="2045296"/>
                  </a:lnTo>
                  <a:lnTo>
                    <a:pt x="959713" y="2108200"/>
                  </a:lnTo>
                  <a:close/>
                </a:path>
                <a:path w="1125220" h="2108200">
                  <a:moveTo>
                    <a:pt x="1124813" y="0"/>
                  </a:moveTo>
                  <a:lnTo>
                    <a:pt x="916673" y="45212"/>
                  </a:lnTo>
                  <a:lnTo>
                    <a:pt x="956487" y="94691"/>
                  </a:lnTo>
                  <a:lnTo>
                    <a:pt x="0" y="864273"/>
                  </a:lnTo>
                  <a:lnTo>
                    <a:pt x="39814" y="913739"/>
                  </a:lnTo>
                  <a:lnTo>
                    <a:pt x="996289" y="144157"/>
                  </a:lnTo>
                  <a:lnTo>
                    <a:pt x="1036091" y="193636"/>
                  </a:lnTo>
                  <a:lnTo>
                    <a:pt x="1124813" y="0"/>
                  </a:lnTo>
                  <a:close/>
                </a:path>
              </a:pathLst>
            </a:custGeom>
            <a:solidFill>
              <a:srgbClr val="1F497D"/>
            </a:solidFill>
          </p:spPr>
          <p:txBody>
            <a:bodyPr wrap="square" lIns="0" tIns="0" rIns="0" bIns="0" rtlCol="0"/>
            <a:lstStyle/>
            <a:p>
              <a:endParaRPr/>
            </a:p>
          </p:txBody>
        </p:sp>
      </p:grpSp>
    </p:spTree>
    <p:extLst>
      <p:ext uri="{BB962C8B-B14F-4D97-AF65-F5344CB8AC3E}">
        <p14:creationId xmlns:p14="http://schemas.microsoft.com/office/powerpoint/2010/main" val="26282488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lumMod val="110000"/>
              </a:schemeClr>
            </a:gs>
            <a:gs pos="100000">
              <a:schemeClr val="bg2">
                <a:shade val="64000"/>
                <a:lumMod val="98000"/>
              </a:schemeClr>
            </a:gs>
          </a:gsLst>
          <a:lin ang="5400000" scaled="0"/>
        </a:gra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03AE710-7D3C-454B-82CF-49B0093E98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39CC2B4-028D-4241-812D-86DEFC665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1"/>
            <a:ext cx="3302781"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p:cNvSpPr>
            <a:spLocks noGrp="1"/>
          </p:cNvSpPr>
          <p:nvPr>
            <p:ph type="title"/>
          </p:nvPr>
        </p:nvSpPr>
        <p:spPr>
          <a:xfrm>
            <a:off x="401265" y="685800"/>
            <a:ext cx="1979972" cy="5105400"/>
          </a:xfrm>
        </p:spPr>
        <p:txBody>
          <a:bodyPr>
            <a:normAutofit/>
          </a:bodyPr>
          <a:lstStyle/>
          <a:p>
            <a:r>
              <a:rPr lang="en-US" altLang="en-US" sz="2200">
                <a:solidFill>
                  <a:srgbClr val="FFFFFF"/>
                </a:solidFill>
                <a:ea typeface="ＭＳ Ｐゴシック" pitchFamily="34" charset="-128"/>
              </a:rPr>
              <a:t>Detect and Manage CKD Complications</a:t>
            </a:r>
            <a:endParaRPr lang="en-US" sz="2200">
              <a:solidFill>
                <a:srgbClr val="FFFFFF"/>
              </a:solidFill>
            </a:endParaRPr>
          </a:p>
        </p:txBody>
      </p:sp>
      <p:grpSp>
        <p:nvGrpSpPr>
          <p:cNvPr id="14" name="Group 13">
            <a:extLst>
              <a:ext uri="{FF2B5EF4-FFF2-40B4-BE49-F238E27FC236}">
                <a16:creationId xmlns:a16="http://schemas.microsoft.com/office/drawing/2014/main" id="{CA13242B-E02E-4DE0-859A-2A46B775FBD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486469" y="0"/>
            <a:ext cx="1827609" cy="6858001"/>
            <a:chOff x="1320800" y="0"/>
            <a:chExt cx="2436813" cy="6858001"/>
          </a:xfrm>
        </p:grpSpPr>
        <p:sp>
          <p:nvSpPr>
            <p:cNvPr id="15" name="Freeform 6">
              <a:extLst>
                <a:ext uri="{FF2B5EF4-FFF2-40B4-BE49-F238E27FC236}">
                  <a16:creationId xmlns:a16="http://schemas.microsoft.com/office/drawing/2014/main" id="{5ACFC104-86F4-4D49-B858-F1CA033539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16" name="Freeform 7">
              <a:extLst>
                <a:ext uri="{FF2B5EF4-FFF2-40B4-BE49-F238E27FC236}">
                  <a16:creationId xmlns:a16="http://schemas.microsoft.com/office/drawing/2014/main" id="{80627160-C0E1-4BB7-AA86-D39CB7E794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7" name="Freeform 8">
              <a:extLst>
                <a:ext uri="{FF2B5EF4-FFF2-40B4-BE49-F238E27FC236}">
                  <a16:creationId xmlns:a16="http://schemas.microsoft.com/office/drawing/2014/main" id="{F9C4CF4B-A323-44D9-9FEE-90EFE1D0650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8" name="Freeform 9">
              <a:extLst>
                <a:ext uri="{FF2B5EF4-FFF2-40B4-BE49-F238E27FC236}">
                  <a16:creationId xmlns:a16="http://schemas.microsoft.com/office/drawing/2014/main" id="{13E2B3A4-22DB-49DD-A716-388DEC5F87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9" name="Freeform 10">
              <a:extLst>
                <a:ext uri="{FF2B5EF4-FFF2-40B4-BE49-F238E27FC236}">
                  <a16:creationId xmlns:a16="http://schemas.microsoft.com/office/drawing/2014/main" id="{337CB09C-5543-4330-8C3D-354519D8D4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20" name="Freeform 11">
              <a:extLst>
                <a:ext uri="{FF2B5EF4-FFF2-40B4-BE49-F238E27FC236}">
                  <a16:creationId xmlns:a16="http://schemas.microsoft.com/office/drawing/2014/main" id="{F54B39E1-DFCE-43D0-80F5-D9256E47DF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graphicFrame>
        <p:nvGraphicFramePr>
          <p:cNvPr id="5" name="Content Placeholder 2">
            <a:extLst>
              <a:ext uri="{FF2B5EF4-FFF2-40B4-BE49-F238E27FC236}">
                <a16:creationId xmlns:a16="http://schemas.microsoft.com/office/drawing/2014/main" id="{BA43FA76-A6A4-4B5F-B939-DB19078B151F}"/>
              </a:ext>
            </a:extLst>
          </p:cNvPr>
          <p:cNvGraphicFramePr>
            <a:graphicFrameLocks noGrp="1"/>
          </p:cNvGraphicFramePr>
          <p:nvPr>
            <p:ph idx="1"/>
            <p:extLst>
              <p:ext uri="{D42A27DB-BD31-4B8C-83A1-F6EECF244321}">
                <p14:modId xmlns:p14="http://schemas.microsoft.com/office/powerpoint/2010/main" val="1158949959"/>
              </p:ext>
            </p:extLst>
          </p:nvPr>
        </p:nvGraphicFramePr>
        <p:xfrm>
          <a:off x="3757612" y="685800"/>
          <a:ext cx="4869656" cy="5105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77475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33400"/>
            <a:ext cx="8229600" cy="884238"/>
          </a:xfrm>
        </p:spPr>
        <p:txBody>
          <a:bodyPr>
            <a:normAutofit fontScale="90000"/>
          </a:bodyPr>
          <a:lstStyle/>
          <a:p>
            <a:r>
              <a:rPr lang="en-US" altLang="en-US" dirty="0">
                <a:ea typeface="ＭＳ Ｐゴシック" pitchFamily="34" charset="-128"/>
              </a:rPr>
              <a:t>Detect and Manage CKD Complications</a:t>
            </a:r>
            <a:endParaRPr lang="en-US" dirty="0"/>
          </a:p>
        </p:txBody>
      </p:sp>
      <p:sp>
        <p:nvSpPr>
          <p:cNvPr id="3" name="Content Placeholder 2"/>
          <p:cNvSpPr>
            <a:spLocks noGrp="1"/>
          </p:cNvSpPr>
          <p:nvPr>
            <p:ph idx="1"/>
          </p:nvPr>
        </p:nvSpPr>
        <p:spPr>
          <a:xfrm>
            <a:off x="658368" y="1371600"/>
            <a:ext cx="7827264" cy="4683760"/>
          </a:xfrm>
        </p:spPr>
        <p:txBody>
          <a:bodyPr/>
          <a:lstStyle/>
          <a:p>
            <a:endParaRPr lang="en-US" altLang="en-US" sz="2600" dirty="0">
              <a:ea typeface="ＭＳ Ｐゴシック" pitchFamily="34" charset="-128"/>
            </a:endParaRPr>
          </a:p>
          <a:p>
            <a:endParaRPr lang="en-US" altLang="en-US" sz="2600" dirty="0">
              <a:ea typeface="ＭＳ Ｐゴシック" pitchFamily="34" charset="-128"/>
            </a:endParaRPr>
          </a:p>
          <a:p>
            <a:endParaRPr lang="en-US" dirty="0"/>
          </a:p>
        </p:txBody>
      </p:sp>
      <p:sp>
        <p:nvSpPr>
          <p:cNvPr id="5" name="Content Placeholder 2"/>
          <p:cNvSpPr txBox="1">
            <a:spLocks/>
          </p:cNvSpPr>
          <p:nvPr/>
        </p:nvSpPr>
        <p:spPr>
          <a:xfrm>
            <a:off x="685800" y="1143000"/>
            <a:ext cx="7827264" cy="4114800"/>
          </a:xfrm>
          <a:prstGeom prst="rect">
            <a:avLst/>
          </a:prstGeom>
        </p:spPr>
        <p:txBody>
          <a:bodyPr vert="horz" lIns="0" tIns="228600" rIns="0" bIns="45720" rtlCol="0">
            <a:noAutofit/>
          </a:bodyPr>
          <a:lstStyle>
            <a:lvl1pPr marL="228600" indent="-228600" algn="l" defTabSz="914400" rtl="0" eaLnBrk="1" latinLnBrk="0" hangingPunct="1">
              <a:lnSpc>
                <a:spcPct val="90000"/>
              </a:lnSpc>
              <a:spcBef>
                <a:spcPts val="1500"/>
              </a:spcBef>
              <a:buClr>
                <a:schemeClr val="tx2"/>
              </a:buClr>
              <a:buSzPct val="125000"/>
              <a:buFont typeface="Arial" pitchFamily="34" charset="0"/>
              <a:buChar char="•"/>
              <a:defRPr sz="2800" kern="1200">
                <a:solidFill>
                  <a:schemeClr val="tx1"/>
                </a:solidFill>
                <a:latin typeface="+mn-lt"/>
                <a:ea typeface="+mn-ea"/>
                <a:cs typeface="+mn-cs"/>
              </a:defRPr>
            </a:lvl1pPr>
            <a:lvl2pPr marL="692150" indent="-234950" algn="l" defTabSz="914400" rtl="0" eaLnBrk="1" latinLnBrk="0" hangingPunct="1">
              <a:lnSpc>
                <a:spcPct val="90000"/>
              </a:lnSpc>
              <a:spcBef>
                <a:spcPts val="600"/>
              </a:spcBef>
              <a:buClr>
                <a:schemeClr val="tx2">
                  <a:lumMod val="40000"/>
                  <a:lumOff val="60000"/>
                </a:schemeClr>
              </a:buClr>
              <a:buSzPct val="75000"/>
              <a:buFont typeface="Courier New" panose="02070309020205020404" pitchFamily="49" charset="0"/>
              <a:buChar char="o"/>
              <a:defRPr sz="2800" kern="1200">
                <a:solidFill>
                  <a:schemeClr val="tx1"/>
                </a:solidFill>
                <a:latin typeface="+mn-lt"/>
                <a:ea typeface="+mn-ea"/>
                <a:cs typeface="+mn-cs"/>
              </a:defRPr>
            </a:lvl2pPr>
            <a:lvl3pPr marL="1143000" indent="-228600" algn="l" defTabSz="914400" rtl="0" eaLnBrk="1" latinLnBrk="0" hangingPunct="1">
              <a:lnSpc>
                <a:spcPct val="90000"/>
              </a:lnSpc>
              <a:spcBef>
                <a:spcPts val="600"/>
              </a:spcBef>
              <a:buClr>
                <a:schemeClr val="bg2"/>
              </a:buClr>
              <a:buSzPct val="100000"/>
              <a:buFont typeface="Arial" pitchFamily="34" charset="0"/>
              <a:buChar char="•"/>
              <a:defRPr sz="2800" kern="1200">
                <a:solidFill>
                  <a:schemeClr val="tx1"/>
                </a:solidFill>
                <a:latin typeface="+mn-lt"/>
                <a:ea typeface="+mn-ea"/>
                <a:cs typeface="+mn-cs"/>
              </a:defRPr>
            </a:lvl3pPr>
            <a:lvl4pPr marL="1600200" indent="-228600" algn="l" defTabSz="914400" rtl="0" eaLnBrk="1" latinLnBrk="0" hangingPunct="1">
              <a:lnSpc>
                <a:spcPct val="90000"/>
              </a:lnSpc>
              <a:spcBef>
                <a:spcPts val="600"/>
              </a:spcBef>
              <a:buClr>
                <a:schemeClr val="bg2"/>
              </a:buClr>
              <a:buSzPct val="80000"/>
              <a:buFont typeface="Arial" panose="020B0604020202020204" pitchFamily="34" charset="0"/>
              <a:buChar char="•"/>
              <a:defRPr sz="2800" kern="1200">
                <a:solidFill>
                  <a:schemeClr val="tx1"/>
                </a:solidFill>
                <a:latin typeface="+mn-lt"/>
                <a:ea typeface="+mn-ea"/>
                <a:cs typeface="+mn-cs"/>
              </a:defRPr>
            </a:lvl4pPr>
            <a:lvl5pPr marL="2057400" indent="-228600" algn="l" defTabSz="914400" rtl="0" eaLnBrk="1" latinLnBrk="0" hangingPunct="1">
              <a:lnSpc>
                <a:spcPct val="90000"/>
              </a:lnSpc>
              <a:spcBef>
                <a:spcPts val="600"/>
              </a:spcBef>
              <a:buClr>
                <a:schemeClr val="bg2"/>
              </a:buClr>
              <a:buSzPct val="60000"/>
              <a:buFont typeface="Arial" pitchFamily="34" charset="0"/>
              <a:buChar char="•"/>
              <a:defRPr sz="2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Clr>
                <a:srgbClr val="F07C1C"/>
              </a:buClr>
            </a:pPr>
            <a:r>
              <a:rPr lang="en-US" altLang="en-US" sz="2000" dirty="0">
                <a:ea typeface="ＭＳ Ｐゴシック" pitchFamily="34" charset="-128"/>
              </a:rPr>
              <a:t>Metabolic acidosis</a:t>
            </a:r>
          </a:p>
          <a:p>
            <a:pPr lvl="1">
              <a:buClr>
                <a:srgbClr val="F07C1C"/>
              </a:buClr>
            </a:pPr>
            <a:r>
              <a:rPr lang="en-US" sz="2000" dirty="0"/>
              <a:t>Usually occurs later in CKD</a:t>
            </a:r>
            <a:endParaRPr lang="en-US" altLang="en-US" sz="2000" dirty="0">
              <a:ea typeface="ＭＳ Ｐゴシック" pitchFamily="34" charset="-128"/>
            </a:endParaRPr>
          </a:p>
          <a:p>
            <a:pPr lvl="1">
              <a:buClr>
                <a:srgbClr val="F07C1C"/>
              </a:buClr>
            </a:pPr>
            <a:r>
              <a:rPr lang="en-US" sz="2000" dirty="0"/>
              <a:t>Serum </a:t>
            </a:r>
            <a:r>
              <a:rPr lang="en-US" sz="2000" dirty="0" err="1"/>
              <a:t>bicarb</a:t>
            </a:r>
            <a:r>
              <a:rPr lang="en-US" sz="2000" dirty="0"/>
              <a:t> &gt;22mEq/L</a:t>
            </a:r>
          </a:p>
          <a:p>
            <a:pPr lvl="1">
              <a:buClr>
                <a:srgbClr val="F07C1C"/>
              </a:buClr>
            </a:pPr>
            <a:r>
              <a:rPr lang="en-US" sz="2000" dirty="0"/>
              <a:t>Correction of metabolic acidosis may slow CKD progression and improve patients functional status</a:t>
            </a:r>
            <a:r>
              <a:rPr lang="en-US" sz="2000" baseline="30000" dirty="0"/>
              <a:t>1,2</a:t>
            </a:r>
          </a:p>
          <a:p>
            <a:pPr>
              <a:buClr>
                <a:srgbClr val="F07C1C"/>
              </a:buClr>
            </a:pPr>
            <a:r>
              <a:rPr lang="en-US" sz="2000" dirty="0"/>
              <a:t>Hyperkalemia</a:t>
            </a:r>
          </a:p>
          <a:p>
            <a:pPr lvl="1">
              <a:buClr>
                <a:srgbClr val="F07C1C"/>
              </a:buClr>
            </a:pPr>
            <a:r>
              <a:rPr lang="en-US" sz="2000" dirty="0"/>
              <a:t>Reduce dietary potassium</a:t>
            </a:r>
          </a:p>
          <a:p>
            <a:pPr lvl="1">
              <a:buClr>
                <a:srgbClr val="F07C1C"/>
              </a:buClr>
            </a:pPr>
            <a:r>
              <a:rPr lang="en-US" sz="2000" dirty="0"/>
              <a:t>Stop NSAIDs, COX-2 inhibitors, potassium sparing diuretics (</a:t>
            </a:r>
            <a:r>
              <a:rPr lang="en-US" sz="2000" dirty="0" err="1"/>
              <a:t>aldactone</a:t>
            </a:r>
            <a:r>
              <a:rPr lang="en-US" sz="2000" dirty="0"/>
              <a:t>)</a:t>
            </a:r>
          </a:p>
          <a:p>
            <a:pPr lvl="1">
              <a:buClr>
                <a:srgbClr val="F07C1C"/>
              </a:buClr>
            </a:pPr>
            <a:r>
              <a:rPr lang="en-US" sz="2000" dirty="0"/>
              <a:t>Stop or reduce beta blockers, </a:t>
            </a:r>
            <a:r>
              <a:rPr lang="en-US" sz="2000" dirty="0" err="1"/>
              <a:t>ACEi</a:t>
            </a:r>
            <a:r>
              <a:rPr lang="en-US" sz="2000" dirty="0"/>
              <a:t>/ARBs</a:t>
            </a:r>
          </a:p>
          <a:p>
            <a:pPr lvl="1">
              <a:buClr>
                <a:srgbClr val="F07C1C"/>
              </a:buClr>
            </a:pPr>
            <a:r>
              <a:rPr lang="en-US" sz="2000" dirty="0"/>
              <a:t>Avoid salt substitutes that contain potassium</a:t>
            </a:r>
          </a:p>
          <a:p>
            <a:endParaRPr lang="en-US" altLang="en-US" sz="2000" dirty="0">
              <a:ea typeface="ＭＳ Ｐゴシック" pitchFamily="34" charset="-128"/>
            </a:endParaRPr>
          </a:p>
        </p:txBody>
      </p:sp>
      <p:sp>
        <p:nvSpPr>
          <p:cNvPr id="6" name="TextBox 90"/>
          <p:cNvSpPr txBox="1">
            <a:spLocks noChangeArrowheads="1"/>
          </p:cNvSpPr>
          <p:nvPr/>
        </p:nvSpPr>
        <p:spPr bwMode="auto">
          <a:xfrm>
            <a:off x="5237229" y="6075137"/>
            <a:ext cx="380523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0000"/>
              </a:lnSpc>
              <a:spcBef>
                <a:spcPct val="50000"/>
              </a:spcBef>
              <a:buClr>
                <a:srgbClr val="33CCFF"/>
              </a:buClr>
              <a:buFont typeface="Symbol" pitchFamily="18" charset="2"/>
              <a:buChar char="·"/>
              <a:defRPr sz="2800">
                <a:solidFill>
                  <a:schemeClr val="tx1"/>
                </a:solidFill>
                <a:latin typeface="Arial" pitchFamily="34" charset="0"/>
                <a:cs typeface="Arial" pitchFamily="34" charset="0"/>
              </a:defRPr>
            </a:lvl1pPr>
            <a:lvl2pPr marL="742950" indent="-285750" eaLnBrk="0" hangingPunct="0">
              <a:lnSpc>
                <a:spcPct val="90000"/>
              </a:lnSpc>
              <a:spcBef>
                <a:spcPct val="25000"/>
              </a:spcBef>
              <a:buClr>
                <a:srgbClr val="FFFF00"/>
              </a:buClr>
              <a:buChar char="–"/>
              <a:defRPr sz="2600">
                <a:solidFill>
                  <a:schemeClr val="tx1"/>
                </a:solidFill>
                <a:latin typeface="Arial" pitchFamily="34" charset="0"/>
                <a:cs typeface="Arial" pitchFamily="34" charset="0"/>
              </a:defRPr>
            </a:lvl2pPr>
            <a:lvl3pPr marL="1143000" indent="-228600" eaLnBrk="0" hangingPunct="0">
              <a:lnSpc>
                <a:spcPct val="90000"/>
              </a:lnSpc>
              <a:spcBef>
                <a:spcPct val="25000"/>
              </a:spcBef>
              <a:buClr>
                <a:schemeClr val="tx1"/>
              </a:buClr>
              <a:buFont typeface="Symbol" pitchFamily="18" charset="2"/>
              <a:buChar char="·"/>
              <a:defRPr sz="2200">
                <a:solidFill>
                  <a:schemeClr val="tx1"/>
                </a:solidFill>
                <a:latin typeface="Arial" pitchFamily="34" charset="0"/>
                <a:cs typeface="Arial" pitchFamily="34" charset="0"/>
              </a:defRPr>
            </a:lvl3pPr>
            <a:lvl4pPr marL="1600200" indent="-228600" eaLnBrk="0" hangingPunct="0">
              <a:lnSpc>
                <a:spcPct val="90000"/>
              </a:lnSpc>
              <a:spcBef>
                <a:spcPct val="25000"/>
              </a:spcBef>
              <a:buClr>
                <a:schemeClr val="tx1"/>
              </a:buClr>
              <a:buFont typeface="Symbol" pitchFamily="18" charset="2"/>
              <a:buChar char="·"/>
              <a:defRPr sz="2200">
                <a:solidFill>
                  <a:schemeClr val="tx1"/>
                </a:solidFill>
                <a:latin typeface="Arial" pitchFamily="34" charset="0"/>
                <a:cs typeface="Arial" pitchFamily="34" charset="0"/>
              </a:defRPr>
            </a:lvl4pPr>
            <a:lvl5pPr marL="2057400" indent="-228600" eaLnBrk="0" hangingPunct="0">
              <a:spcBef>
                <a:spcPct val="15000"/>
              </a:spcBef>
              <a:spcAft>
                <a:spcPct val="15000"/>
              </a:spcAft>
              <a:buClr>
                <a:schemeClr val="accent1"/>
              </a:buClr>
              <a:buFont typeface="Wingdings 2" pitchFamily="18" charset="2"/>
              <a:buChar char="¡"/>
              <a:defRPr sz="2000" b="1">
                <a:solidFill>
                  <a:schemeClr val="tx1"/>
                </a:solidFill>
                <a:latin typeface="Arial" pitchFamily="34" charset="0"/>
                <a:cs typeface="Arial" pitchFamily="34" charset="0"/>
              </a:defRPr>
            </a:lvl5pPr>
            <a:lvl6pPr marL="2514600" indent="-228600" eaLnBrk="0" fontAlgn="base" hangingPunct="0">
              <a:spcBef>
                <a:spcPct val="15000"/>
              </a:spcBef>
              <a:spcAft>
                <a:spcPct val="15000"/>
              </a:spcAft>
              <a:buClr>
                <a:schemeClr val="accent1"/>
              </a:buClr>
              <a:buFont typeface="Wingdings 2" pitchFamily="18" charset="2"/>
              <a:buChar char="¡"/>
              <a:defRPr sz="2000" b="1">
                <a:solidFill>
                  <a:schemeClr val="tx1"/>
                </a:solidFill>
                <a:latin typeface="Arial" pitchFamily="34" charset="0"/>
                <a:cs typeface="Arial" pitchFamily="34" charset="0"/>
              </a:defRPr>
            </a:lvl6pPr>
            <a:lvl7pPr marL="2971800" indent="-228600" eaLnBrk="0" fontAlgn="base" hangingPunct="0">
              <a:spcBef>
                <a:spcPct val="15000"/>
              </a:spcBef>
              <a:spcAft>
                <a:spcPct val="15000"/>
              </a:spcAft>
              <a:buClr>
                <a:schemeClr val="accent1"/>
              </a:buClr>
              <a:buFont typeface="Wingdings 2" pitchFamily="18" charset="2"/>
              <a:buChar char="¡"/>
              <a:defRPr sz="2000" b="1">
                <a:solidFill>
                  <a:schemeClr val="tx1"/>
                </a:solidFill>
                <a:latin typeface="Arial" pitchFamily="34" charset="0"/>
                <a:cs typeface="Arial" pitchFamily="34" charset="0"/>
              </a:defRPr>
            </a:lvl7pPr>
            <a:lvl8pPr marL="3429000" indent="-228600" eaLnBrk="0" fontAlgn="base" hangingPunct="0">
              <a:spcBef>
                <a:spcPct val="15000"/>
              </a:spcBef>
              <a:spcAft>
                <a:spcPct val="15000"/>
              </a:spcAft>
              <a:buClr>
                <a:schemeClr val="accent1"/>
              </a:buClr>
              <a:buFont typeface="Wingdings 2" pitchFamily="18" charset="2"/>
              <a:buChar char="¡"/>
              <a:defRPr sz="2000" b="1">
                <a:solidFill>
                  <a:schemeClr val="tx1"/>
                </a:solidFill>
                <a:latin typeface="Arial" pitchFamily="34" charset="0"/>
                <a:cs typeface="Arial" pitchFamily="34" charset="0"/>
              </a:defRPr>
            </a:lvl8pPr>
            <a:lvl9pPr marL="3886200" indent="-228600" eaLnBrk="0" fontAlgn="base" hangingPunct="0">
              <a:spcBef>
                <a:spcPct val="15000"/>
              </a:spcBef>
              <a:spcAft>
                <a:spcPct val="15000"/>
              </a:spcAft>
              <a:buClr>
                <a:schemeClr val="accent1"/>
              </a:buClr>
              <a:buFont typeface="Wingdings 2" pitchFamily="18" charset="2"/>
              <a:buChar char="¡"/>
              <a:defRPr sz="2000" b="1">
                <a:solidFill>
                  <a:schemeClr val="tx1"/>
                </a:solidFill>
                <a:latin typeface="Arial" pitchFamily="34" charset="0"/>
                <a:cs typeface="Arial" pitchFamily="34" charset="0"/>
              </a:defRPr>
            </a:lvl9pPr>
          </a:lstStyle>
          <a:p>
            <a:pPr marL="228600" indent="-228600" eaLnBrk="1" hangingPunct="1">
              <a:lnSpc>
                <a:spcPct val="100000"/>
              </a:lnSpc>
              <a:spcBef>
                <a:spcPct val="0"/>
              </a:spcBef>
              <a:buClrTx/>
              <a:buFontTx/>
              <a:buAutoNum type="arabicParenR"/>
            </a:pPr>
            <a:r>
              <a:rPr lang="en-GB" altLang="en-US" sz="1200" dirty="0">
                <a:latin typeface="+mn-lt"/>
              </a:rPr>
              <a:t>Mahajan, et al. </a:t>
            </a:r>
            <a:r>
              <a:rPr lang="en-GB" altLang="en-US" sz="1200" i="1">
                <a:latin typeface="+mn-lt"/>
              </a:rPr>
              <a:t>Kidney </a:t>
            </a:r>
            <a:r>
              <a:rPr lang="en-GB" altLang="en-US" sz="1200" i="1" dirty="0">
                <a:latin typeface="+mn-lt"/>
              </a:rPr>
              <a:t>Int</a:t>
            </a:r>
            <a:r>
              <a:rPr lang="en-GB" altLang="en-US" sz="1200" dirty="0">
                <a:latin typeface="+mn-lt"/>
              </a:rPr>
              <a:t>. 2010;78:303-309.</a:t>
            </a:r>
          </a:p>
          <a:p>
            <a:pPr marL="228600" indent="-228600" eaLnBrk="1" hangingPunct="1">
              <a:lnSpc>
                <a:spcPct val="100000"/>
              </a:lnSpc>
              <a:spcBef>
                <a:spcPct val="0"/>
              </a:spcBef>
              <a:buClrTx/>
              <a:buFontTx/>
              <a:buAutoNum type="arabicParenR"/>
            </a:pPr>
            <a:r>
              <a:rPr lang="en-GB" altLang="en-US" sz="1200" dirty="0">
                <a:latin typeface="+mn-lt"/>
              </a:rPr>
              <a:t>de Brito-</a:t>
            </a:r>
            <a:r>
              <a:rPr lang="en-GB" altLang="en-US" sz="1200" dirty="0" err="1">
                <a:latin typeface="+mn-lt"/>
              </a:rPr>
              <a:t>Ashurst</a:t>
            </a:r>
            <a:r>
              <a:rPr lang="en-GB" altLang="en-US" sz="1200" dirty="0">
                <a:latin typeface="+mn-lt"/>
              </a:rPr>
              <a:t> I, et al. </a:t>
            </a:r>
            <a:r>
              <a:rPr lang="en-GB" altLang="en-US" sz="1200" i="1" dirty="0">
                <a:latin typeface="+mn-lt"/>
              </a:rPr>
              <a:t>J Am </a:t>
            </a:r>
            <a:r>
              <a:rPr lang="en-GB" altLang="en-US" sz="1200" i="1" dirty="0" err="1">
                <a:latin typeface="+mn-lt"/>
              </a:rPr>
              <a:t>Soc</a:t>
            </a:r>
            <a:r>
              <a:rPr lang="en-GB" altLang="en-US" sz="1200" i="1" dirty="0">
                <a:latin typeface="+mn-lt"/>
              </a:rPr>
              <a:t> </a:t>
            </a:r>
            <a:r>
              <a:rPr lang="en-GB" altLang="en-US" sz="1200" i="1" dirty="0" err="1">
                <a:latin typeface="+mn-lt"/>
              </a:rPr>
              <a:t>Nephrol</a:t>
            </a:r>
            <a:r>
              <a:rPr lang="en-GB" altLang="en-US" sz="1200" dirty="0">
                <a:latin typeface="+mn-lt"/>
              </a:rPr>
              <a:t>. 2009;20:2075-2084.</a:t>
            </a:r>
          </a:p>
        </p:txBody>
      </p:sp>
    </p:spTree>
    <p:extLst>
      <p:ext uri="{BB962C8B-B14F-4D97-AF65-F5344CB8AC3E}">
        <p14:creationId xmlns:p14="http://schemas.microsoft.com/office/powerpoint/2010/main" val="23978808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588893" y="354006"/>
            <a:ext cx="4252595" cy="695960"/>
          </a:xfrm>
          <a:prstGeom prst="rect">
            <a:avLst/>
          </a:prstGeom>
        </p:spPr>
        <p:txBody>
          <a:bodyPr vert="horz" wrap="square" lIns="0" tIns="12700" rIns="0" bIns="0" rtlCol="0">
            <a:spAutoFit/>
          </a:bodyPr>
          <a:lstStyle/>
          <a:p>
            <a:pPr marL="12700">
              <a:lnSpc>
                <a:spcPct val="100000"/>
              </a:lnSpc>
              <a:spcBef>
                <a:spcPts val="100"/>
              </a:spcBef>
            </a:pPr>
            <a:r>
              <a:rPr sz="4400" spc="-30" dirty="0"/>
              <a:t>Vaccination</a:t>
            </a:r>
            <a:r>
              <a:rPr sz="4400" spc="-25" dirty="0"/>
              <a:t> </a:t>
            </a:r>
            <a:r>
              <a:rPr sz="4400" dirty="0"/>
              <a:t>in</a:t>
            </a:r>
            <a:r>
              <a:rPr sz="4400" spc="-25" dirty="0"/>
              <a:t> </a:t>
            </a:r>
            <a:r>
              <a:rPr sz="4400" dirty="0"/>
              <a:t>CKD</a:t>
            </a:r>
          </a:p>
        </p:txBody>
      </p:sp>
      <p:sp>
        <p:nvSpPr>
          <p:cNvPr id="3" name="object 3"/>
          <p:cNvSpPr txBox="1"/>
          <p:nvPr/>
        </p:nvSpPr>
        <p:spPr>
          <a:xfrm>
            <a:off x="828037" y="1604010"/>
            <a:ext cx="7774305" cy="3649979"/>
          </a:xfrm>
          <a:prstGeom prst="rect">
            <a:avLst/>
          </a:prstGeom>
        </p:spPr>
        <p:txBody>
          <a:bodyPr vert="horz" wrap="square" lIns="0" tIns="48260" rIns="0" bIns="0" rtlCol="0">
            <a:spAutoFit/>
          </a:bodyPr>
          <a:lstStyle/>
          <a:p>
            <a:pPr marL="311150" marR="1259205" indent="-285750">
              <a:lnSpc>
                <a:spcPts val="2400"/>
              </a:lnSpc>
              <a:spcBef>
                <a:spcPts val="380"/>
              </a:spcBef>
              <a:buClr>
                <a:srgbClr val="F07C1C"/>
              </a:buClr>
              <a:buSzPct val="127272"/>
              <a:buFont typeface="Arial"/>
              <a:buChar char="•"/>
              <a:tabLst>
                <a:tab pos="310515" algn="l"/>
                <a:tab pos="311150" algn="l"/>
              </a:tabLst>
            </a:pPr>
            <a:r>
              <a:rPr sz="2200" spc="-5" dirty="0">
                <a:latin typeface="Calibri"/>
                <a:cs typeface="Calibri"/>
              </a:rPr>
              <a:t>Annual</a:t>
            </a:r>
            <a:r>
              <a:rPr sz="2200" spc="-10" dirty="0">
                <a:latin typeface="Calibri"/>
                <a:cs typeface="Calibri"/>
              </a:rPr>
              <a:t> influenza </a:t>
            </a:r>
            <a:r>
              <a:rPr sz="2200" spc="-15" dirty="0">
                <a:latin typeface="Calibri"/>
                <a:cs typeface="Calibri"/>
              </a:rPr>
              <a:t>vaccine</a:t>
            </a:r>
            <a:r>
              <a:rPr sz="2200" spc="5" dirty="0">
                <a:latin typeface="Calibri"/>
                <a:cs typeface="Calibri"/>
              </a:rPr>
              <a:t> </a:t>
            </a:r>
            <a:r>
              <a:rPr sz="2200" spc="-15" dirty="0">
                <a:latin typeface="Calibri"/>
                <a:cs typeface="Calibri"/>
              </a:rPr>
              <a:t>for</a:t>
            </a:r>
            <a:r>
              <a:rPr sz="2200" spc="-10" dirty="0">
                <a:latin typeface="Calibri"/>
                <a:cs typeface="Calibri"/>
              </a:rPr>
              <a:t> </a:t>
            </a:r>
            <a:r>
              <a:rPr sz="2200" spc="-5" dirty="0">
                <a:latin typeface="Calibri"/>
                <a:cs typeface="Calibri"/>
              </a:rPr>
              <a:t>all</a:t>
            </a:r>
            <a:r>
              <a:rPr sz="2200" spc="-10" dirty="0">
                <a:latin typeface="Calibri"/>
                <a:cs typeface="Calibri"/>
              </a:rPr>
              <a:t> </a:t>
            </a:r>
            <a:r>
              <a:rPr sz="2200" spc="-5" dirty="0">
                <a:latin typeface="Calibri"/>
                <a:cs typeface="Calibri"/>
              </a:rPr>
              <a:t>adults</a:t>
            </a:r>
            <a:r>
              <a:rPr sz="2200" dirty="0">
                <a:latin typeface="Calibri"/>
                <a:cs typeface="Calibri"/>
              </a:rPr>
              <a:t> </a:t>
            </a:r>
            <a:r>
              <a:rPr sz="2200" spc="-5" dirty="0">
                <a:latin typeface="Calibri"/>
                <a:cs typeface="Calibri"/>
              </a:rPr>
              <a:t>with</a:t>
            </a:r>
            <a:r>
              <a:rPr sz="2200" spc="-10" dirty="0">
                <a:latin typeface="Calibri"/>
                <a:cs typeface="Calibri"/>
              </a:rPr>
              <a:t> </a:t>
            </a:r>
            <a:r>
              <a:rPr sz="2200" spc="-20" dirty="0">
                <a:latin typeface="Calibri"/>
                <a:cs typeface="Calibri"/>
              </a:rPr>
              <a:t>CKD,</a:t>
            </a:r>
            <a:r>
              <a:rPr sz="2200" dirty="0">
                <a:latin typeface="Calibri"/>
                <a:cs typeface="Calibri"/>
              </a:rPr>
              <a:t> </a:t>
            </a:r>
            <a:r>
              <a:rPr sz="2200" spc="-5" dirty="0">
                <a:latin typeface="Calibri"/>
                <a:cs typeface="Calibri"/>
              </a:rPr>
              <a:t>unless </a:t>
            </a:r>
            <a:r>
              <a:rPr sz="2200" spc="-484" dirty="0">
                <a:latin typeface="Calibri"/>
                <a:cs typeface="Calibri"/>
              </a:rPr>
              <a:t> </a:t>
            </a:r>
            <a:r>
              <a:rPr sz="2200" spc="-15" dirty="0">
                <a:latin typeface="Calibri"/>
                <a:cs typeface="Calibri"/>
              </a:rPr>
              <a:t>contraindicated.</a:t>
            </a:r>
            <a:endParaRPr sz="2200" dirty="0">
              <a:latin typeface="Calibri"/>
              <a:cs typeface="Calibri"/>
            </a:endParaRPr>
          </a:p>
          <a:p>
            <a:pPr marL="311150" marR="17780" indent="-285750">
              <a:lnSpc>
                <a:spcPts val="2400"/>
              </a:lnSpc>
              <a:spcBef>
                <a:spcPts val="1400"/>
              </a:spcBef>
              <a:buClr>
                <a:srgbClr val="F07C1C"/>
              </a:buClr>
              <a:buSzPct val="127272"/>
              <a:buFont typeface="Arial"/>
              <a:buChar char="•"/>
              <a:tabLst>
                <a:tab pos="310515" algn="l"/>
                <a:tab pos="311150" algn="l"/>
              </a:tabLst>
            </a:pPr>
            <a:r>
              <a:rPr sz="2200" spc="-15" dirty="0">
                <a:latin typeface="Calibri"/>
                <a:cs typeface="Calibri"/>
              </a:rPr>
              <a:t>Polyvalent</a:t>
            </a:r>
            <a:r>
              <a:rPr sz="2200" dirty="0">
                <a:latin typeface="Calibri"/>
                <a:cs typeface="Calibri"/>
              </a:rPr>
              <a:t> </a:t>
            </a:r>
            <a:r>
              <a:rPr sz="2200" spc="-10" dirty="0">
                <a:latin typeface="Calibri"/>
                <a:cs typeface="Calibri"/>
              </a:rPr>
              <a:t>pneumococcal</a:t>
            </a:r>
            <a:r>
              <a:rPr sz="2200" dirty="0">
                <a:latin typeface="Calibri"/>
                <a:cs typeface="Calibri"/>
              </a:rPr>
              <a:t> </a:t>
            </a:r>
            <a:r>
              <a:rPr sz="2200" spc="-15" dirty="0">
                <a:latin typeface="Calibri"/>
                <a:cs typeface="Calibri"/>
              </a:rPr>
              <a:t>vaccine</a:t>
            </a:r>
            <a:r>
              <a:rPr sz="2200" dirty="0">
                <a:latin typeface="Calibri"/>
                <a:cs typeface="Calibri"/>
              </a:rPr>
              <a:t> when eGFR</a:t>
            </a:r>
            <a:r>
              <a:rPr sz="2200" spc="10" dirty="0">
                <a:latin typeface="Calibri"/>
                <a:cs typeface="Calibri"/>
              </a:rPr>
              <a:t> </a:t>
            </a:r>
            <a:r>
              <a:rPr sz="2200" spc="-5" dirty="0">
                <a:latin typeface="Calibri"/>
                <a:cs typeface="Calibri"/>
              </a:rPr>
              <a:t>&lt;30</a:t>
            </a:r>
            <a:r>
              <a:rPr sz="2200" dirty="0">
                <a:latin typeface="Calibri"/>
                <a:cs typeface="Calibri"/>
              </a:rPr>
              <a:t> </a:t>
            </a:r>
            <a:r>
              <a:rPr sz="2200" spc="-5" dirty="0">
                <a:latin typeface="Calibri"/>
                <a:cs typeface="Calibri"/>
              </a:rPr>
              <a:t>ml/min/1.73m</a:t>
            </a:r>
            <a:r>
              <a:rPr sz="2250" spc="-7" baseline="25925" dirty="0">
                <a:latin typeface="Calibri"/>
                <a:cs typeface="Calibri"/>
              </a:rPr>
              <a:t>2 </a:t>
            </a:r>
            <a:r>
              <a:rPr sz="2250" spc="-487" baseline="25925" dirty="0">
                <a:latin typeface="Calibri"/>
                <a:cs typeface="Calibri"/>
              </a:rPr>
              <a:t> </a:t>
            </a:r>
            <a:r>
              <a:rPr sz="2200" spc="-5" dirty="0">
                <a:latin typeface="Calibri"/>
                <a:cs typeface="Calibri"/>
              </a:rPr>
              <a:t>and</a:t>
            </a:r>
            <a:r>
              <a:rPr sz="2200" spc="-10" dirty="0">
                <a:latin typeface="Calibri"/>
                <a:cs typeface="Calibri"/>
              </a:rPr>
              <a:t> </a:t>
            </a:r>
            <a:r>
              <a:rPr sz="2200" spc="-15" dirty="0">
                <a:latin typeface="Calibri"/>
                <a:cs typeface="Calibri"/>
              </a:rPr>
              <a:t>at</a:t>
            </a:r>
            <a:r>
              <a:rPr sz="2200" dirty="0">
                <a:latin typeface="Calibri"/>
                <a:cs typeface="Calibri"/>
              </a:rPr>
              <a:t> </a:t>
            </a:r>
            <a:r>
              <a:rPr sz="2200" spc="-5" dirty="0">
                <a:latin typeface="Calibri"/>
                <a:cs typeface="Calibri"/>
              </a:rPr>
              <a:t>high</a:t>
            </a:r>
            <a:r>
              <a:rPr sz="2200" dirty="0">
                <a:latin typeface="Calibri"/>
                <a:cs typeface="Calibri"/>
              </a:rPr>
              <a:t> </a:t>
            </a:r>
            <a:r>
              <a:rPr sz="2200" spc="-5" dirty="0">
                <a:latin typeface="Calibri"/>
                <a:cs typeface="Calibri"/>
              </a:rPr>
              <a:t>risk</a:t>
            </a:r>
            <a:r>
              <a:rPr sz="2200" dirty="0">
                <a:latin typeface="Calibri"/>
                <a:cs typeface="Calibri"/>
              </a:rPr>
              <a:t> of</a:t>
            </a:r>
            <a:r>
              <a:rPr sz="2200" spc="5" dirty="0">
                <a:latin typeface="Calibri"/>
                <a:cs typeface="Calibri"/>
              </a:rPr>
              <a:t> </a:t>
            </a:r>
            <a:r>
              <a:rPr sz="2200" spc="-10" dirty="0">
                <a:latin typeface="Calibri"/>
                <a:cs typeface="Calibri"/>
              </a:rPr>
              <a:t>pneumococcal infection</a:t>
            </a:r>
            <a:r>
              <a:rPr sz="2200" spc="-5" dirty="0">
                <a:latin typeface="Calibri"/>
                <a:cs typeface="Calibri"/>
              </a:rPr>
              <a:t> </a:t>
            </a:r>
            <a:r>
              <a:rPr sz="2200" dirty="0">
                <a:latin typeface="Calibri"/>
                <a:cs typeface="Calibri"/>
              </a:rPr>
              <a:t>(e.g., </a:t>
            </a:r>
            <a:r>
              <a:rPr sz="2200" spc="-10" dirty="0">
                <a:latin typeface="Calibri"/>
                <a:cs typeface="Calibri"/>
              </a:rPr>
              <a:t>nephrotic </a:t>
            </a:r>
            <a:r>
              <a:rPr sz="2200" spc="-5" dirty="0">
                <a:latin typeface="Calibri"/>
                <a:cs typeface="Calibri"/>
              </a:rPr>
              <a:t> </a:t>
            </a:r>
            <a:r>
              <a:rPr sz="2200" spc="-10" dirty="0">
                <a:latin typeface="Calibri"/>
                <a:cs typeface="Calibri"/>
              </a:rPr>
              <a:t>syndrome,</a:t>
            </a:r>
            <a:r>
              <a:rPr sz="2200" spc="-5" dirty="0">
                <a:latin typeface="Calibri"/>
                <a:cs typeface="Calibri"/>
              </a:rPr>
              <a:t> </a:t>
            </a:r>
            <a:r>
              <a:rPr sz="2200" spc="-10" dirty="0">
                <a:latin typeface="Calibri"/>
                <a:cs typeface="Calibri"/>
              </a:rPr>
              <a:t>diabetes,</a:t>
            </a:r>
            <a:r>
              <a:rPr sz="2200" dirty="0">
                <a:latin typeface="Calibri"/>
                <a:cs typeface="Calibri"/>
              </a:rPr>
              <a:t> </a:t>
            </a:r>
            <a:r>
              <a:rPr sz="2200" spc="-10" dirty="0">
                <a:latin typeface="Calibri"/>
                <a:cs typeface="Calibri"/>
              </a:rPr>
              <a:t>receiving</a:t>
            </a:r>
            <a:r>
              <a:rPr sz="2200" dirty="0">
                <a:latin typeface="Calibri"/>
                <a:cs typeface="Calibri"/>
              </a:rPr>
              <a:t> </a:t>
            </a:r>
            <a:r>
              <a:rPr sz="2200" spc="-5" dirty="0">
                <a:latin typeface="Calibri"/>
                <a:cs typeface="Calibri"/>
              </a:rPr>
              <a:t>immunosuppression),</a:t>
            </a:r>
            <a:r>
              <a:rPr sz="2200" dirty="0">
                <a:latin typeface="Calibri"/>
                <a:cs typeface="Calibri"/>
              </a:rPr>
              <a:t> </a:t>
            </a:r>
            <a:r>
              <a:rPr sz="2200" spc="-5" dirty="0">
                <a:latin typeface="Calibri"/>
                <a:cs typeface="Calibri"/>
              </a:rPr>
              <a:t>unless </a:t>
            </a:r>
            <a:r>
              <a:rPr sz="2200" dirty="0">
                <a:latin typeface="Calibri"/>
                <a:cs typeface="Calibri"/>
              </a:rPr>
              <a:t> </a:t>
            </a:r>
            <a:r>
              <a:rPr sz="2200" spc="-15" dirty="0">
                <a:latin typeface="Calibri"/>
                <a:cs typeface="Calibri"/>
              </a:rPr>
              <a:t>contraindicated.</a:t>
            </a:r>
            <a:r>
              <a:rPr sz="2200" spc="-5" dirty="0">
                <a:latin typeface="Calibri"/>
                <a:cs typeface="Calibri"/>
              </a:rPr>
              <a:t> </a:t>
            </a:r>
            <a:r>
              <a:rPr sz="2200" spc="-15" dirty="0">
                <a:latin typeface="Calibri"/>
                <a:cs typeface="Calibri"/>
              </a:rPr>
              <a:t>Offer</a:t>
            </a:r>
            <a:r>
              <a:rPr sz="2200" spc="-5" dirty="0">
                <a:latin typeface="Calibri"/>
                <a:cs typeface="Calibri"/>
              </a:rPr>
              <a:t> </a:t>
            </a:r>
            <a:r>
              <a:rPr sz="2200" spc="-15" dirty="0">
                <a:latin typeface="Calibri"/>
                <a:cs typeface="Calibri"/>
              </a:rPr>
              <a:t>revaccination</a:t>
            </a:r>
            <a:r>
              <a:rPr sz="2200" spc="-5" dirty="0">
                <a:latin typeface="Calibri"/>
                <a:cs typeface="Calibri"/>
              </a:rPr>
              <a:t> within </a:t>
            </a:r>
            <a:r>
              <a:rPr sz="2200" dirty="0">
                <a:latin typeface="Calibri"/>
                <a:cs typeface="Calibri"/>
              </a:rPr>
              <a:t>5 </a:t>
            </a:r>
            <a:r>
              <a:rPr sz="2200" spc="-15" dirty="0">
                <a:latin typeface="Calibri"/>
                <a:cs typeface="Calibri"/>
              </a:rPr>
              <a:t>years.</a:t>
            </a:r>
            <a:endParaRPr sz="2200" dirty="0">
              <a:latin typeface="Calibri"/>
              <a:cs typeface="Calibri"/>
            </a:endParaRPr>
          </a:p>
          <a:p>
            <a:pPr marL="311150" marR="47625" indent="-285750">
              <a:lnSpc>
                <a:spcPts val="2300"/>
              </a:lnSpc>
              <a:spcBef>
                <a:spcPts val="1580"/>
              </a:spcBef>
              <a:buClr>
                <a:srgbClr val="F07C1C"/>
              </a:buClr>
              <a:buSzPct val="127272"/>
              <a:buFont typeface="Arial"/>
              <a:buChar char="•"/>
              <a:tabLst>
                <a:tab pos="310515" algn="l"/>
                <a:tab pos="311150" algn="l"/>
              </a:tabLst>
            </a:pPr>
            <a:r>
              <a:rPr sz="2200" spc="-10" dirty="0">
                <a:latin typeface="Calibri"/>
                <a:cs typeface="Calibri"/>
              </a:rPr>
              <a:t>Hepatitis</a:t>
            </a:r>
            <a:r>
              <a:rPr sz="2200" spc="5" dirty="0">
                <a:latin typeface="Calibri"/>
                <a:cs typeface="Calibri"/>
              </a:rPr>
              <a:t> </a:t>
            </a:r>
            <a:r>
              <a:rPr sz="2200" dirty="0">
                <a:latin typeface="Calibri"/>
                <a:cs typeface="Calibri"/>
              </a:rPr>
              <a:t>B</a:t>
            </a:r>
            <a:r>
              <a:rPr sz="2200" spc="10" dirty="0">
                <a:latin typeface="Calibri"/>
                <a:cs typeface="Calibri"/>
              </a:rPr>
              <a:t> </a:t>
            </a:r>
            <a:r>
              <a:rPr sz="2200" spc="-10" dirty="0">
                <a:latin typeface="Calibri"/>
                <a:cs typeface="Calibri"/>
              </a:rPr>
              <a:t>immunization</a:t>
            </a:r>
            <a:r>
              <a:rPr sz="2200" spc="5" dirty="0">
                <a:latin typeface="Calibri"/>
                <a:cs typeface="Calibri"/>
              </a:rPr>
              <a:t> </a:t>
            </a:r>
            <a:r>
              <a:rPr sz="2200" dirty="0">
                <a:latin typeface="Calibri"/>
                <a:cs typeface="Calibri"/>
              </a:rPr>
              <a:t>when GFR</a:t>
            </a:r>
            <a:r>
              <a:rPr sz="2200" spc="15" dirty="0">
                <a:latin typeface="Calibri"/>
                <a:cs typeface="Calibri"/>
              </a:rPr>
              <a:t> </a:t>
            </a:r>
            <a:r>
              <a:rPr sz="2200" spc="-5" dirty="0">
                <a:latin typeface="Calibri"/>
                <a:cs typeface="Calibri"/>
              </a:rPr>
              <a:t>&lt;30</a:t>
            </a:r>
            <a:r>
              <a:rPr sz="2200" dirty="0">
                <a:latin typeface="Calibri"/>
                <a:cs typeface="Calibri"/>
              </a:rPr>
              <a:t> </a:t>
            </a:r>
            <a:r>
              <a:rPr sz="2200" spc="-10" dirty="0">
                <a:latin typeface="Calibri"/>
                <a:cs typeface="Calibri"/>
              </a:rPr>
              <a:t>ml/min/1.73m</a:t>
            </a:r>
            <a:r>
              <a:rPr sz="2250" spc="-15" baseline="25925" dirty="0">
                <a:latin typeface="Calibri"/>
                <a:cs typeface="Calibri"/>
              </a:rPr>
              <a:t>2</a:t>
            </a:r>
            <a:r>
              <a:rPr sz="2200" spc="-10" dirty="0">
                <a:latin typeface="Calibri"/>
                <a:cs typeface="Calibri"/>
              </a:rPr>
              <a:t>.</a:t>
            </a:r>
            <a:r>
              <a:rPr sz="2200" spc="5" dirty="0">
                <a:latin typeface="Calibri"/>
                <a:cs typeface="Calibri"/>
              </a:rPr>
              <a:t> </a:t>
            </a:r>
            <a:r>
              <a:rPr sz="2200" spc="-10" dirty="0">
                <a:latin typeface="Calibri"/>
                <a:cs typeface="Calibri"/>
              </a:rPr>
              <a:t>Confirm </a:t>
            </a:r>
            <a:r>
              <a:rPr sz="2200" spc="-480" dirty="0">
                <a:latin typeface="Calibri"/>
                <a:cs typeface="Calibri"/>
              </a:rPr>
              <a:t> </a:t>
            </a:r>
            <a:r>
              <a:rPr sz="2200" spc="-10" dirty="0">
                <a:latin typeface="Calibri"/>
                <a:cs typeface="Calibri"/>
              </a:rPr>
              <a:t>response</a:t>
            </a:r>
            <a:r>
              <a:rPr sz="2200" spc="5" dirty="0">
                <a:latin typeface="Calibri"/>
                <a:cs typeface="Calibri"/>
              </a:rPr>
              <a:t> </a:t>
            </a:r>
            <a:r>
              <a:rPr sz="2200" spc="-5" dirty="0">
                <a:latin typeface="Calibri"/>
                <a:cs typeface="Calibri"/>
              </a:rPr>
              <a:t>with </a:t>
            </a:r>
            <a:r>
              <a:rPr sz="2200" spc="-15" dirty="0">
                <a:latin typeface="Calibri"/>
                <a:cs typeface="Calibri"/>
              </a:rPr>
              <a:t>appropriate</a:t>
            </a:r>
            <a:r>
              <a:rPr sz="2200" spc="5" dirty="0">
                <a:latin typeface="Calibri"/>
                <a:cs typeface="Calibri"/>
              </a:rPr>
              <a:t> </a:t>
            </a:r>
            <a:r>
              <a:rPr sz="2200" spc="-10" dirty="0">
                <a:latin typeface="Calibri"/>
                <a:cs typeface="Calibri"/>
              </a:rPr>
              <a:t>serological</a:t>
            </a:r>
            <a:r>
              <a:rPr sz="2200" spc="-5" dirty="0">
                <a:latin typeface="Calibri"/>
                <a:cs typeface="Calibri"/>
              </a:rPr>
              <a:t> </a:t>
            </a:r>
            <a:r>
              <a:rPr sz="2200" spc="-10" dirty="0">
                <a:latin typeface="Calibri"/>
                <a:cs typeface="Calibri"/>
              </a:rPr>
              <a:t>testing.</a:t>
            </a:r>
            <a:endParaRPr sz="2200" dirty="0">
              <a:latin typeface="Calibri"/>
              <a:cs typeface="Calibri"/>
            </a:endParaRPr>
          </a:p>
          <a:p>
            <a:pPr marL="311150" marR="90805" indent="-285750">
              <a:lnSpc>
                <a:spcPts val="2400"/>
              </a:lnSpc>
              <a:spcBef>
                <a:spcPts val="1520"/>
              </a:spcBef>
              <a:buClr>
                <a:srgbClr val="F07C1C"/>
              </a:buClr>
              <a:buSzPct val="127272"/>
              <a:buFont typeface="Arial"/>
              <a:buChar char="•"/>
              <a:tabLst>
                <a:tab pos="310515" algn="l"/>
                <a:tab pos="311150" algn="l"/>
              </a:tabLst>
            </a:pPr>
            <a:r>
              <a:rPr sz="2200" dirty="0">
                <a:latin typeface="Calibri"/>
                <a:cs typeface="Calibri"/>
              </a:rPr>
              <a:t>Use of</a:t>
            </a:r>
            <a:r>
              <a:rPr sz="2200" spc="5" dirty="0">
                <a:latin typeface="Calibri"/>
                <a:cs typeface="Calibri"/>
              </a:rPr>
              <a:t> </a:t>
            </a:r>
            <a:r>
              <a:rPr sz="2200" dirty="0">
                <a:latin typeface="Calibri"/>
                <a:cs typeface="Calibri"/>
              </a:rPr>
              <a:t>a</a:t>
            </a:r>
            <a:r>
              <a:rPr sz="2200" spc="-5" dirty="0">
                <a:latin typeface="Calibri"/>
                <a:cs typeface="Calibri"/>
              </a:rPr>
              <a:t> </a:t>
            </a:r>
            <a:r>
              <a:rPr sz="2200" spc="-10" dirty="0">
                <a:latin typeface="Calibri"/>
                <a:cs typeface="Calibri"/>
              </a:rPr>
              <a:t>live</a:t>
            </a:r>
            <a:r>
              <a:rPr sz="2200" spc="5" dirty="0">
                <a:latin typeface="Calibri"/>
                <a:cs typeface="Calibri"/>
              </a:rPr>
              <a:t> </a:t>
            </a:r>
            <a:r>
              <a:rPr sz="2200" spc="-15" dirty="0">
                <a:latin typeface="Calibri"/>
                <a:cs typeface="Calibri"/>
              </a:rPr>
              <a:t>vaccine</a:t>
            </a:r>
            <a:r>
              <a:rPr sz="2200" spc="5" dirty="0">
                <a:latin typeface="Calibri"/>
                <a:cs typeface="Calibri"/>
              </a:rPr>
              <a:t> </a:t>
            </a:r>
            <a:r>
              <a:rPr sz="2200" spc="-5" dirty="0">
                <a:latin typeface="Calibri"/>
                <a:cs typeface="Calibri"/>
              </a:rPr>
              <a:t>should </a:t>
            </a:r>
            <a:r>
              <a:rPr sz="2200" spc="-10" dirty="0">
                <a:latin typeface="Calibri"/>
                <a:cs typeface="Calibri"/>
              </a:rPr>
              <a:t>consider</a:t>
            </a:r>
            <a:r>
              <a:rPr sz="2200" spc="-5" dirty="0">
                <a:latin typeface="Calibri"/>
                <a:cs typeface="Calibri"/>
              </a:rPr>
              <a:t> the</a:t>
            </a:r>
            <a:r>
              <a:rPr sz="2200" spc="5" dirty="0">
                <a:latin typeface="Calibri"/>
                <a:cs typeface="Calibri"/>
              </a:rPr>
              <a:t> </a:t>
            </a:r>
            <a:r>
              <a:rPr sz="2200" spc="-15" dirty="0">
                <a:latin typeface="Calibri"/>
                <a:cs typeface="Calibri"/>
              </a:rPr>
              <a:t>patient’s</a:t>
            </a:r>
            <a:r>
              <a:rPr sz="2200" dirty="0">
                <a:latin typeface="Calibri"/>
                <a:cs typeface="Calibri"/>
              </a:rPr>
              <a:t> </a:t>
            </a:r>
            <a:r>
              <a:rPr sz="2200" spc="-5" dirty="0">
                <a:latin typeface="Calibri"/>
                <a:cs typeface="Calibri"/>
              </a:rPr>
              <a:t>immune</a:t>
            </a:r>
            <a:r>
              <a:rPr sz="2200" spc="10" dirty="0">
                <a:latin typeface="Calibri"/>
                <a:cs typeface="Calibri"/>
              </a:rPr>
              <a:t> </a:t>
            </a:r>
            <a:r>
              <a:rPr sz="2200" spc="-15" dirty="0">
                <a:latin typeface="Calibri"/>
                <a:cs typeface="Calibri"/>
              </a:rPr>
              <a:t>status </a:t>
            </a:r>
            <a:r>
              <a:rPr sz="2200" spc="-484" dirty="0">
                <a:latin typeface="Calibri"/>
                <a:cs typeface="Calibri"/>
              </a:rPr>
              <a:t> </a:t>
            </a:r>
            <a:r>
              <a:rPr sz="2200" dirty="0">
                <a:latin typeface="Calibri"/>
                <a:cs typeface="Calibri"/>
              </a:rPr>
              <a:t>(e.g.,</a:t>
            </a:r>
            <a:r>
              <a:rPr sz="2200" spc="-5" dirty="0">
                <a:latin typeface="Calibri"/>
                <a:cs typeface="Calibri"/>
              </a:rPr>
              <a:t> immunosuppression).</a:t>
            </a:r>
            <a:endParaRPr sz="2200" dirty="0">
              <a:latin typeface="Calibri"/>
              <a:cs typeface="Calibri"/>
            </a:endParaRPr>
          </a:p>
        </p:txBody>
      </p:sp>
      <p:sp>
        <p:nvSpPr>
          <p:cNvPr id="4" name="object 4"/>
          <p:cNvSpPr txBox="1"/>
          <p:nvPr/>
        </p:nvSpPr>
        <p:spPr>
          <a:xfrm>
            <a:off x="5675892" y="6133939"/>
            <a:ext cx="3154680" cy="563880"/>
          </a:xfrm>
          <a:prstGeom prst="rect">
            <a:avLst/>
          </a:prstGeom>
        </p:spPr>
        <p:txBody>
          <a:bodyPr vert="horz" wrap="square" lIns="0" tIns="22860" rIns="0" bIns="0" rtlCol="0">
            <a:spAutoFit/>
          </a:bodyPr>
          <a:lstStyle/>
          <a:p>
            <a:pPr marL="12700" marR="5080" indent="42545">
              <a:lnSpc>
                <a:spcPts val="1400"/>
              </a:lnSpc>
              <a:spcBef>
                <a:spcPts val="180"/>
              </a:spcBef>
            </a:pPr>
            <a:r>
              <a:rPr sz="1200" spc="-5" dirty="0">
                <a:latin typeface="Arial"/>
                <a:cs typeface="Arial"/>
              </a:rPr>
              <a:t>Kidney Disease:</a:t>
            </a:r>
            <a:r>
              <a:rPr sz="1200" dirty="0">
                <a:latin typeface="Arial"/>
                <a:cs typeface="Arial"/>
              </a:rPr>
              <a:t> </a:t>
            </a:r>
            <a:r>
              <a:rPr sz="1200" spc="-5" dirty="0">
                <a:latin typeface="Arial"/>
                <a:cs typeface="Arial"/>
              </a:rPr>
              <a:t>Improving</a:t>
            </a:r>
            <a:r>
              <a:rPr sz="1200" spc="-10" dirty="0">
                <a:latin typeface="Arial"/>
                <a:cs typeface="Arial"/>
              </a:rPr>
              <a:t> </a:t>
            </a:r>
            <a:r>
              <a:rPr sz="1200" spc="-5" dirty="0">
                <a:latin typeface="Arial"/>
                <a:cs typeface="Arial"/>
              </a:rPr>
              <a:t>Global</a:t>
            </a:r>
            <a:r>
              <a:rPr sz="1200" dirty="0">
                <a:latin typeface="Arial"/>
                <a:cs typeface="Arial"/>
              </a:rPr>
              <a:t> </a:t>
            </a:r>
            <a:r>
              <a:rPr sz="1200" spc="-5" dirty="0">
                <a:latin typeface="Arial"/>
                <a:cs typeface="Arial"/>
              </a:rPr>
              <a:t>Outcomes </a:t>
            </a:r>
            <a:r>
              <a:rPr sz="1200" dirty="0">
                <a:latin typeface="Arial"/>
                <a:cs typeface="Arial"/>
              </a:rPr>
              <a:t> </a:t>
            </a:r>
            <a:r>
              <a:rPr sz="1200" spc="-5" dirty="0">
                <a:latin typeface="Arial"/>
                <a:cs typeface="Arial"/>
              </a:rPr>
              <a:t>(KDIGO) CKD </a:t>
            </a:r>
            <a:r>
              <a:rPr sz="1200" spc="-10" dirty="0">
                <a:latin typeface="Arial"/>
                <a:cs typeface="Arial"/>
              </a:rPr>
              <a:t>Work</a:t>
            </a:r>
            <a:r>
              <a:rPr sz="1200" dirty="0">
                <a:latin typeface="Arial"/>
                <a:cs typeface="Arial"/>
              </a:rPr>
              <a:t> </a:t>
            </a:r>
            <a:r>
              <a:rPr sz="1200" spc="-5" dirty="0">
                <a:latin typeface="Arial"/>
                <a:cs typeface="Arial"/>
              </a:rPr>
              <a:t>Group.</a:t>
            </a:r>
            <a:r>
              <a:rPr sz="1200" dirty="0">
                <a:latin typeface="Arial"/>
                <a:cs typeface="Arial"/>
              </a:rPr>
              <a:t> </a:t>
            </a:r>
            <a:r>
              <a:rPr sz="1200" i="1" spc="-5" dirty="0">
                <a:latin typeface="Arial"/>
                <a:cs typeface="Arial"/>
              </a:rPr>
              <a:t>Kidney Int</a:t>
            </a:r>
            <a:r>
              <a:rPr sz="1200" i="1" spc="5" dirty="0">
                <a:latin typeface="Arial"/>
                <a:cs typeface="Arial"/>
              </a:rPr>
              <a:t> </a:t>
            </a:r>
            <a:r>
              <a:rPr sz="1200" i="1" spc="-5" dirty="0">
                <a:latin typeface="Arial"/>
                <a:cs typeface="Arial"/>
              </a:rPr>
              <a:t>Suppls</a:t>
            </a:r>
            <a:r>
              <a:rPr sz="1200" spc="-5" dirty="0">
                <a:latin typeface="Arial"/>
                <a:cs typeface="Arial"/>
              </a:rPr>
              <a:t>. </a:t>
            </a:r>
            <a:r>
              <a:rPr sz="1200" spc="-320" dirty="0">
                <a:latin typeface="Arial"/>
                <a:cs typeface="Arial"/>
              </a:rPr>
              <a:t> </a:t>
            </a:r>
            <a:r>
              <a:rPr sz="1200" spc="-5" dirty="0">
                <a:latin typeface="Arial"/>
                <a:cs typeface="Arial"/>
              </a:rPr>
              <a:t>2013;3:1-150.</a:t>
            </a:r>
            <a:endParaRPr sz="1200">
              <a:latin typeface="Arial"/>
              <a:cs typeface="Arial"/>
            </a:endParaRPr>
          </a:p>
        </p:txBody>
      </p:sp>
    </p:spTree>
    <p:extLst>
      <p:ext uri="{BB962C8B-B14F-4D97-AF65-F5344CB8AC3E}">
        <p14:creationId xmlns:p14="http://schemas.microsoft.com/office/powerpoint/2010/main" val="15972199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595880" y="572770"/>
            <a:ext cx="4042410" cy="574040"/>
          </a:xfrm>
          <a:prstGeom prst="rect">
            <a:avLst/>
          </a:prstGeom>
        </p:spPr>
        <p:txBody>
          <a:bodyPr vert="horz" wrap="square" lIns="0" tIns="12700" rIns="0" bIns="0" rtlCol="0">
            <a:spAutoFit/>
          </a:bodyPr>
          <a:lstStyle/>
          <a:p>
            <a:pPr marL="12700">
              <a:lnSpc>
                <a:spcPct val="100000"/>
              </a:lnSpc>
              <a:spcBef>
                <a:spcPts val="100"/>
              </a:spcBef>
            </a:pPr>
            <a:r>
              <a:rPr sz="3600" spc="-5" dirty="0"/>
              <a:t>Malnutrition</a:t>
            </a:r>
            <a:r>
              <a:rPr sz="3600" spc="-50" dirty="0"/>
              <a:t> </a:t>
            </a:r>
            <a:r>
              <a:rPr sz="3600" spc="-5" dirty="0"/>
              <a:t>and</a:t>
            </a:r>
            <a:r>
              <a:rPr sz="3600" spc="-50" dirty="0"/>
              <a:t> </a:t>
            </a:r>
            <a:r>
              <a:rPr sz="3600" dirty="0"/>
              <a:t>CKD</a:t>
            </a:r>
          </a:p>
        </p:txBody>
      </p:sp>
      <p:sp>
        <p:nvSpPr>
          <p:cNvPr id="3" name="object 3"/>
          <p:cNvSpPr txBox="1"/>
          <p:nvPr/>
        </p:nvSpPr>
        <p:spPr>
          <a:xfrm>
            <a:off x="793115" y="1676400"/>
            <a:ext cx="8040370" cy="3683000"/>
          </a:xfrm>
          <a:prstGeom prst="rect">
            <a:avLst/>
          </a:prstGeom>
        </p:spPr>
        <p:txBody>
          <a:bodyPr vert="horz" wrap="square" lIns="0" tIns="86360" rIns="0" bIns="0" rtlCol="0">
            <a:spAutoFit/>
          </a:bodyPr>
          <a:lstStyle/>
          <a:p>
            <a:pPr marL="355600" marR="5080" indent="-342900">
              <a:lnSpc>
                <a:spcPts val="2400"/>
              </a:lnSpc>
              <a:spcBef>
                <a:spcPts val="680"/>
              </a:spcBef>
              <a:buClr>
                <a:srgbClr val="F16025"/>
              </a:buClr>
              <a:buSzPct val="124000"/>
              <a:buChar char="•"/>
              <a:tabLst>
                <a:tab pos="354965" algn="l"/>
                <a:tab pos="355600" algn="l"/>
              </a:tabLst>
            </a:pPr>
            <a:r>
              <a:rPr sz="2500" spc="-5" dirty="0">
                <a:latin typeface="Calibri"/>
                <a:cs typeface="Calibri"/>
              </a:rPr>
              <a:t>Malnutrition or</a:t>
            </a:r>
            <a:r>
              <a:rPr sz="2500" spc="5" dirty="0">
                <a:latin typeface="Calibri"/>
                <a:cs typeface="Calibri"/>
              </a:rPr>
              <a:t> </a:t>
            </a:r>
            <a:r>
              <a:rPr sz="2500" spc="-15" dirty="0">
                <a:latin typeface="Calibri"/>
                <a:cs typeface="Calibri"/>
              </a:rPr>
              <a:t>protein</a:t>
            </a:r>
            <a:r>
              <a:rPr sz="2500" dirty="0">
                <a:latin typeface="Calibri"/>
                <a:cs typeface="Calibri"/>
              </a:rPr>
              <a:t> </a:t>
            </a:r>
            <a:r>
              <a:rPr sz="2500" spc="-10" dirty="0">
                <a:latin typeface="Calibri"/>
                <a:cs typeface="Calibri"/>
              </a:rPr>
              <a:t>energy</a:t>
            </a:r>
            <a:r>
              <a:rPr sz="2500" spc="5" dirty="0">
                <a:latin typeface="Calibri"/>
                <a:cs typeface="Calibri"/>
              </a:rPr>
              <a:t> </a:t>
            </a:r>
            <a:r>
              <a:rPr sz="2500" spc="-10" dirty="0">
                <a:latin typeface="Calibri"/>
                <a:cs typeface="Calibri"/>
              </a:rPr>
              <a:t>wasting</a:t>
            </a:r>
            <a:r>
              <a:rPr sz="2500" spc="-5" dirty="0">
                <a:latin typeface="Calibri"/>
                <a:cs typeface="Calibri"/>
              </a:rPr>
              <a:t> (PEW)</a:t>
            </a:r>
            <a:r>
              <a:rPr sz="2500" spc="5" dirty="0">
                <a:latin typeface="Calibri"/>
                <a:cs typeface="Calibri"/>
              </a:rPr>
              <a:t> </a:t>
            </a:r>
            <a:r>
              <a:rPr sz="2500" dirty="0">
                <a:latin typeface="Calibri"/>
                <a:cs typeface="Calibri"/>
              </a:rPr>
              <a:t>is</a:t>
            </a:r>
            <a:r>
              <a:rPr sz="2500" spc="-10" dirty="0">
                <a:latin typeface="Calibri"/>
                <a:cs typeface="Calibri"/>
              </a:rPr>
              <a:t> common</a:t>
            </a:r>
            <a:r>
              <a:rPr sz="2500" dirty="0">
                <a:latin typeface="Calibri"/>
                <a:cs typeface="Calibri"/>
              </a:rPr>
              <a:t> in </a:t>
            </a:r>
            <a:r>
              <a:rPr sz="2500" spc="-550" dirty="0">
                <a:latin typeface="Calibri"/>
                <a:cs typeface="Calibri"/>
              </a:rPr>
              <a:t> </a:t>
            </a:r>
            <a:r>
              <a:rPr sz="2500" spc="-20" dirty="0">
                <a:latin typeface="Calibri"/>
                <a:cs typeface="Calibri"/>
              </a:rPr>
              <a:t>CKD,</a:t>
            </a:r>
            <a:r>
              <a:rPr sz="2500" spc="-5" dirty="0">
                <a:latin typeface="Calibri"/>
                <a:cs typeface="Calibri"/>
              </a:rPr>
              <a:t> and </a:t>
            </a:r>
            <a:r>
              <a:rPr sz="2500" dirty="0">
                <a:latin typeface="Calibri"/>
                <a:cs typeface="Calibri"/>
              </a:rPr>
              <a:t>is</a:t>
            </a:r>
            <a:r>
              <a:rPr sz="2500" spc="-10" dirty="0">
                <a:latin typeface="Calibri"/>
                <a:cs typeface="Calibri"/>
              </a:rPr>
              <a:t> associated</a:t>
            </a:r>
            <a:r>
              <a:rPr sz="2500" spc="-5" dirty="0">
                <a:latin typeface="Calibri"/>
                <a:cs typeface="Calibri"/>
              </a:rPr>
              <a:t> </a:t>
            </a:r>
            <a:r>
              <a:rPr sz="2500" dirty="0">
                <a:latin typeface="Calibri"/>
                <a:cs typeface="Calibri"/>
              </a:rPr>
              <a:t>with</a:t>
            </a:r>
            <a:r>
              <a:rPr sz="2500" spc="-5" dirty="0">
                <a:latin typeface="Calibri"/>
                <a:cs typeface="Calibri"/>
              </a:rPr>
              <a:t> </a:t>
            </a:r>
            <a:r>
              <a:rPr sz="2500" spc="-10" dirty="0">
                <a:latin typeface="Calibri"/>
                <a:cs typeface="Calibri"/>
              </a:rPr>
              <a:t>poor</a:t>
            </a:r>
            <a:r>
              <a:rPr sz="2500" spc="5" dirty="0">
                <a:latin typeface="Calibri"/>
                <a:cs typeface="Calibri"/>
              </a:rPr>
              <a:t> </a:t>
            </a:r>
            <a:r>
              <a:rPr sz="2500" spc="-10" dirty="0">
                <a:latin typeface="Calibri"/>
                <a:cs typeface="Calibri"/>
              </a:rPr>
              <a:t>patient</a:t>
            </a:r>
            <a:r>
              <a:rPr sz="2500" spc="-5" dirty="0">
                <a:latin typeface="Calibri"/>
                <a:cs typeface="Calibri"/>
              </a:rPr>
              <a:t> </a:t>
            </a:r>
            <a:r>
              <a:rPr sz="2500" spc="-10" dirty="0">
                <a:latin typeface="Calibri"/>
                <a:cs typeface="Calibri"/>
              </a:rPr>
              <a:t>outcomes.</a:t>
            </a:r>
            <a:endParaRPr sz="2500" dirty="0">
              <a:latin typeface="Calibri"/>
              <a:cs typeface="Calibri"/>
            </a:endParaRPr>
          </a:p>
          <a:p>
            <a:pPr marL="355600" marR="252729" indent="-342900">
              <a:lnSpc>
                <a:spcPts val="2400"/>
              </a:lnSpc>
              <a:spcBef>
                <a:spcPts val="600"/>
              </a:spcBef>
              <a:buClr>
                <a:srgbClr val="F16025"/>
              </a:buClr>
              <a:buSzPct val="124000"/>
              <a:buChar char="•"/>
              <a:tabLst>
                <a:tab pos="354965" algn="l"/>
                <a:tab pos="355600" algn="l"/>
              </a:tabLst>
            </a:pPr>
            <a:r>
              <a:rPr sz="2500" spc="-5" dirty="0">
                <a:latin typeface="Calibri"/>
                <a:cs typeface="Calibri"/>
              </a:rPr>
              <a:t>Malnutrition </a:t>
            </a:r>
            <a:r>
              <a:rPr sz="2500" dirty="0">
                <a:latin typeface="Calibri"/>
                <a:cs typeface="Calibri"/>
              </a:rPr>
              <a:t>in CKD </a:t>
            </a:r>
            <a:r>
              <a:rPr sz="2500" spc="-5" dirty="0">
                <a:latin typeface="Calibri"/>
                <a:cs typeface="Calibri"/>
              </a:rPr>
              <a:t>begins </a:t>
            </a:r>
            <a:r>
              <a:rPr sz="2500" dirty="0">
                <a:latin typeface="Calibri"/>
                <a:cs typeface="Calibri"/>
              </a:rPr>
              <a:t>as early as </a:t>
            </a:r>
            <a:r>
              <a:rPr sz="2500" spc="-15" dirty="0">
                <a:latin typeface="Calibri"/>
                <a:cs typeface="Calibri"/>
              </a:rPr>
              <a:t>stages </a:t>
            </a:r>
            <a:r>
              <a:rPr sz="2500" dirty="0">
                <a:latin typeface="Calibri"/>
                <a:cs typeface="Calibri"/>
              </a:rPr>
              <a:t>3 </a:t>
            </a:r>
            <a:r>
              <a:rPr sz="2500" spc="-5" dirty="0">
                <a:latin typeface="Calibri"/>
                <a:cs typeface="Calibri"/>
              </a:rPr>
              <a:t>and 4. </a:t>
            </a:r>
            <a:r>
              <a:rPr sz="2500" dirty="0">
                <a:latin typeface="Calibri"/>
                <a:cs typeface="Calibri"/>
              </a:rPr>
              <a:t>Risk </a:t>
            </a:r>
            <a:r>
              <a:rPr sz="2500" spc="-555" dirty="0">
                <a:latin typeface="Calibri"/>
                <a:cs typeface="Calibri"/>
              </a:rPr>
              <a:t> </a:t>
            </a:r>
            <a:r>
              <a:rPr sz="2500" spc="-5" dirty="0">
                <a:latin typeface="Calibri"/>
                <a:cs typeface="Calibri"/>
              </a:rPr>
              <a:t>increases</a:t>
            </a:r>
            <a:r>
              <a:rPr sz="2500" spc="-15" dirty="0">
                <a:latin typeface="Calibri"/>
                <a:cs typeface="Calibri"/>
              </a:rPr>
              <a:t> </a:t>
            </a:r>
            <a:r>
              <a:rPr sz="2500" dirty="0">
                <a:latin typeface="Calibri"/>
                <a:cs typeface="Calibri"/>
              </a:rPr>
              <a:t>with</a:t>
            </a:r>
            <a:r>
              <a:rPr sz="2500" spc="-5" dirty="0">
                <a:latin typeface="Calibri"/>
                <a:cs typeface="Calibri"/>
              </a:rPr>
              <a:t> </a:t>
            </a:r>
            <a:r>
              <a:rPr sz="2500" spc="-10" dirty="0">
                <a:latin typeface="Calibri"/>
                <a:cs typeface="Calibri"/>
              </a:rPr>
              <a:t>progression</a:t>
            </a:r>
            <a:r>
              <a:rPr sz="2500" spc="-5" dirty="0">
                <a:latin typeface="Calibri"/>
                <a:cs typeface="Calibri"/>
              </a:rPr>
              <a:t> of</a:t>
            </a:r>
            <a:r>
              <a:rPr sz="2500" spc="-10" dirty="0">
                <a:latin typeface="Calibri"/>
                <a:cs typeface="Calibri"/>
              </a:rPr>
              <a:t> </a:t>
            </a:r>
            <a:r>
              <a:rPr sz="2500" dirty="0">
                <a:latin typeface="Calibri"/>
                <a:cs typeface="Calibri"/>
              </a:rPr>
              <a:t>the </a:t>
            </a:r>
            <a:r>
              <a:rPr sz="2500" spc="-5" dirty="0">
                <a:latin typeface="Calibri"/>
                <a:cs typeface="Calibri"/>
              </a:rPr>
              <a:t>disease.</a:t>
            </a:r>
            <a:endParaRPr sz="2500" dirty="0">
              <a:latin typeface="Calibri"/>
              <a:cs typeface="Calibri"/>
            </a:endParaRPr>
          </a:p>
          <a:p>
            <a:pPr marL="355600" marR="446405" indent="-342900">
              <a:lnSpc>
                <a:spcPts val="2400"/>
              </a:lnSpc>
              <a:spcBef>
                <a:spcPts val="600"/>
              </a:spcBef>
              <a:buClr>
                <a:srgbClr val="F16025"/>
              </a:buClr>
              <a:buSzPct val="124000"/>
              <a:buChar char="•"/>
              <a:tabLst>
                <a:tab pos="354965" algn="l"/>
                <a:tab pos="355600" algn="l"/>
              </a:tabLst>
            </a:pPr>
            <a:r>
              <a:rPr sz="2500" spc="-10" dirty="0">
                <a:latin typeface="Calibri"/>
                <a:cs typeface="Calibri"/>
              </a:rPr>
              <a:t>Preventing</a:t>
            </a:r>
            <a:r>
              <a:rPr sz="2500" spc="-15" dirty="0">
                <a:latin typeface="Calibri"/>
                <a:cs typeface="Calibri"/>
              </a:rPr>
              <a:t> </a:t>
            </a:r>
            <a:r>
              <a:rPr sz="2500" spc="-5" dirty="0">
                <a:latin typeface="Calibri"/>
                <a:cs typeface="Calibri"/>
              </a:rPr>
              <a:t>PEW or</a:t>
            </a:r>
            <a:r>
              <a:rPr sz="2500" dirty="0">
                <a:latin typeface="Calibri"/>
                <a:cs typeface="Calibri"/>
              </a:rPr>
              <a:t> </a:t>
            </a:r>
            <a:r>
              <a:rPr sz="2500" spc="-5" dirty="0">
                <a:latin typeface="Calibri"/>
                <a:cs typeface="Calibri"/>
              </a:rPr>
              <a:t>malnutrition</a:t>
            </a:r>
            <a:r>
              <a:rPr sz="2500" spc="-10" dirty="0">
                <a:latin typeface="Calibri"/>
                <a:cs typeface="Calibri"/>
              </a:rPr>
              <a:t> </a:t>
            </a:r>
            <a:r>
              <a:rPr sz="2500" spc="-15" dirty="0">
                <a:latin typeface="Calibri"/>
                <a:cs typeface="Calibri"/>
              </a:rPr>
              <a:t>may</a:t>
            </a:r>
            <a:r>
              <a:rPr sz="2500" dirty="0">
                <a:latin typeface="Calibri"/>
                <a:cs typeface="Calibri"/>
              </a:rPr>
              <a:t> </a:t>
            </a:r>
            <a:r>
              <a:rPr sz="2500" spc="-10" dirty="0">
                <a:latin typeface="Calibri"/>
                <a:cs typeface="Calibri"/>
              </a:rPr>
              <a:t>require</a:t>
            </a:r>
            <a:r>
              <a:rPr sz="2500" dirty="0">
                <a:latin typeface="Calibri"/>
                <a:cs typeface="Calibri"/>
              </a:rPr>
              <a:t> </a:t>
            </a:r>
            <a:r>
              <a:rPr sz="2500" spc="-5" dirty="0">
                <a:latin typeface="Calibri"/>
                <a:cs typeface="Calibri"/>
              </a:rPr>
              <a:t>clinical </a:t>
            </a:r>
            <a:r>
              <a:rPr sz="2500" dirty="0">
                <a:latin typeface="Calibri"/>
                <a:cs typeface="Calibri"/>
              </a:rPr>
              <a:t> </a:t>
            </a:r>
            <a:r>
              <a:rPr sz="2500" spc="-10" dirty="0">
                <a:latin typeface="Calibri"/>
                <a:cs typeface="Calibri"/>
              </a:rPr>
              <a:t>interventions</a:t>
            </a:r>
            <a:r>
              <a:rPr sz="2500" spc="-5" dirty="0">
                <a:latin typeface="Calibri"/>
                <a:cs typeface="Calibri"/>
              </a:rPr>
              <a:t> </a:t>
            </a:r>
            <a:r>
              <a:rPr sz="2500" spc="-15" dirty="0">
                <a:latin typeface="Calibri"/>
                <a:cs typeface="Calibri"/>
              </a:rPr>
              <a:t>to</a:t>
            </a:r>
            <a:r>
              <a:rPr sz="2500" spc="-5" dirty="0">
                <a:latin typeface="Calibri"/>
                <a:cs typeface="Calibri"/>
              </a:rPr>
              <a:t> assess nutritional</a:t>
            </a:r>
            <a:r>
              <a:rPr sz="2500" spc="5" dirty="0">
                <a:latin typeface="Calibri"/>
                <a:cs typeface="Calibri"/>
              </a:rPr>
              <a:t> </a:t>
            </a:r>
            <a:r>
              <a:rPr sz="2500" spc="-15" dirty="0">
                <a:latin typeface="Calibri"/>
                <a:cs typeface="Calibri"/>
              </a:rPr>
              <a:t>status,</a:t>
            </a:r>
            <a:r>
              <a:rPr sz="2500" dirty="0">
                <a:latin typeface="Calibri"/>
                <a:cs typeface="Calibri"/>
              </a:rPr>
              <a:t> </a:t>
            </a:r>
            <a:r>
              <a:rPr sz="2500" spc="-10" dirty="0">
                <a:latin typeface="Calibri"/>
                <a:cs typeface="Calibri"/>
              </a:rPr>
              <a:t>individualize </a:t>
            </a:r>
            <a:r>
              <a:rPr sz="2500" spc="-5" dirty="0">
                <a:latin typeface="Calibri"/>
                <a:cs typeface="Calibri"/>
              </a:rPr>
              <a:t> </a:t>
            </a:r>
            <a:r>
              <a:rPr sz="2500" spc="-15" dirty="0">
                <a:latin typeface="Calibri"/>
                <a:cs typeface="Calibri"/>
              </a:rPr>
              <a:t>strategies</a:t>
            </a:r>
            <a:r>
              <a:rPr sz="2500" dirty="0">
                <a:latin typeface="Calibri"/>
                <a:cs typeface="Calibri"/>
              </a:rPr>
              <a:t> </a:t>
            </a:r>
            <a:r>
              <a:rPr sz="2500" spc="-25" dirty="0">
                <a:latin typeface="Calibri"/>
                <a:cs typeface="Calibri"/>
              </a:rPr>
              <a:t>for</a:t>
            </a:r>
            <a:r>
              <a:rPr sz="2500" spc="10" dirty="0">
                <a:latin typeface="Calibri"/>
                <a:cs typeface="Calibri"/>
              </a:rPr>
              <a:t> </a:t>
            </a:r>
            <a:r>
              <a:rPr sz="2500" spc="-15" dirty="0">
                <a:latin typeface="Calibri"/>
                <a:cs typeface="Calibri"/>
              </a:rPr>
              <a:t>prevention</a:t>
            </a:r>
            <a:r>
              <a:rPr sz="2500" spc="10" dirty="0">
                <a:latin typeface="Calibri"/>
                <a:cs typeface="Calibri"/>
              </a:rPr>
              <a:t> </a:t>
            </a:r>
            <a:r>
              <a:rPr sz="2500" spc="-5" dirty="0">
                <a:latin typeface="Calibri"/>
                <a:cs typeface="Calibri"/>
              </a:rPr>
              <a:t>and</a:t>
            </a:r>
            <a:r>
              <a:rPr sz="2500" spc="5" dirty="0">
                <a:latin typeface="Calibri"/>
                <a:cs typeface="Calibri"/>
              </a:rPr>
              <a:t> </a:t>
            </a:r>
            <a:r>
              <a:rPr sz="2500" spc="-10" dirty="0">
                <a:latin typeface="Calibri"/>
                <a:cs typeface="Calibri"/>
              </a:rPr>
              <a:t>treatment,</a:t>
            </a:r>
            <a:r>
              <a:rPr sz="2500" spc="10" dirty="0">
                <a:latin typeface="Calibri"/>
                <a:cs typeface="Calibri"/>
              </a:rPr>
              <a:t> </a:t>
            </a:r>
            <a:r>
              <a:rPr sz="2500" spc="-15" dirty="0">
                <a:latin typeface="Calibri"/>
                <a:cs typeface="Calibri"/>
              </a:rPr>
              <a:t>provide</a:t>
            </a:r>
            <a:r>
              <a:rPr sz="2500" spc="10" dirty="0">
                <a:latin typeface="Calibri"/>
                <a:cs typeface="Calibri"/>
              </a:rPr>
              <a:t> </a:t>
            </a:r>
            <a:r>
              <a:rPr sz="2500" spc="-10" dirty="0">
                <a:latin typeface="Calibri"/>
                <a:cs typeface="Calibri"/>
              </a:rPr>
              <a:t>patient </a:t>
            </a:r>
            <a:r>
              <a:rPr sz="2500" spc="-550" dirty="0">
                <a:latin typeface="Calibri"/>
                <a:cs typeface="Calibri"/>
              </a:rPr>
              <a:t> </a:t>
            </a:r>
            <a:r>
              <a:rPr sz="2500" spc="-5" dirty="0">
                <a:latin typeface="Calibri"/>
                <a:cs typeface="Calibri"/>
              </a:rPr>
              <a:t>instruction,</a:t>
            </a:r>
            <a:r>
              <a:rPr sz="2500" spc="-10" dirty="0">
                <a:latin typeface="Calibri"/>
                <a:cs typeface="Calibri"/>
              </a:rPr>
              <a:t> </a:t>
            </a:r>
            <a:r>
              <a:rPr sz="2500" spc="-5" dirty="0">
                <a:latin typeface="Calibri"/>
                <a:cs typeface="Calibri"/>
              </a:rPr>
              <a:t>and </a:t>
            </a:r>
            <a:r>
              <a:rPr sz="2500" spc="-15" dirty="0">
                <a:latin typeface="Calibri"/>
                <a:cs typeface="Calibri"/>
              </a:rPr>
              <a:t>promote</a:t>
            </a:r>
            <a:r>
              <a:rPr sz="2500" dirty="0">
                <a:latin typeface="Calibri"/>
                <a:cs typeface="Calibri"/>
              </a:rPr>
              <a:t> </a:t>
            </a:r>
            <a:r>
              <a:rPr sz="2500" spc="-10" dirty="0">
                <a:latin typeface="Calibri"/>
                <a:cs typeface="Calibri"/>
              </a:rPr>
              <a:t>patient </a:t>
            </a:r>
            <a:r>
              <a:rPr sz="2500" spc="-5" dirty="0">
                <a:latin typeface="Calibri"/>
                <a:cs typeface="Calibri"/>
              </a:rPr>
              <a:t>adherence.</a:t>
            </a:r>
            <a:endParaRPr sz="2500" dirty="0">
              <a:latin typeface="Calibri"/>
              <a:cs typeface="Calibri"/>
            </a:endParaRPr>
          </a:p>
          <a:p>
            <a:pPr marL="355600" marR="16510" indent="-342900">
              <a:lnSpc>
                <a:spcPts val="2400"/>
              </a:lnSpc>
              <a:spcBef>
                <a:spcPts val="600"/>
              </a:spcBef>
              <a:buClr>
                <a:srgbClr val="F16025"/>
              </a:buClr>
              <a:buSzPct val="124000"/>
              <a:buChar char="•"/>
              <a:tabLst>
                <a:tab pos="354965" algn="l"/>
                <a:tab pos="355600" algn="l"/>
              </a:tabLst>
            </a:pPr>
            <a:r>
              <a:rPr sz="2500" dirty="0">
                <a:latin typeface="Calibri"/>
                <a:cs typeface="Calibri"/>
              </a:rPr>
              <a:t>A</a:t>
            </a:r>
            <a:r>
              <a:rPr sz="2500" spc="5" dirty="0">
                <a:latin typeface="Calibri"/>
                <a:cs typeface="Calibri"/>
              </a:rPr>
              <a:t> </a:t>
            </a:r>
            <a:r>
              <a:rPr sz="2500" spc="-10" dirty="0">
                <a:latin typeface="Calibri"/>
                <a:cs typeface="Calibri"/>
              </a:rPr>
              <a:t>specialty-trained</a:t>
            </a:r>
            <a:r>
              <a:rPr sz="2500" spc="5" dirty="0">
                <a:latin typeface="Calibri"/>
                <a:cs typeface="Calibri"/>
              </a:rPr>
              <a:t> </a:t>
            </a:r>
            <a:r>
              <a:rPr sz="2500" spc="-15" dirty="0">
                <a:latin typeface="Calibri"/>
                <a:cs typeface="Calibri"/>
              </a:rPr>
              <a:t>registered</a:t>
            </a:r>
            <a:r>
              <a:rPr sz="2500" spc="5" dirty="0">
                <a:latin typeface="Calibri"/>
                <a:cs typeface="Calibri"/>
              </a:rPr>
              <a:t> </a:t>
            </a:r>
            <a:r>
              <a:rPr sz="2500" spc="-5" dirty="0">
                <a:latin typeface="Calibri"/>
                <a:cs typeface="Calibri"/>
              </a:rPr>
              <a:t>dietitian</a:t>
            </a:r>
            <a:r>
              <a:rPr sz="2500" spc="5" dirty="0">
                <a:latin typeface="Calibri"/>
                <a:cs typeface="Calibri"/>
              </a:rPr>
              <a:t> </a:t>
            </a:r>
            <a:r>
              <a:rPr sz="2500" spc="-5" dirty="0">
                <a:latin typeface="Calibri"/>
                <a:cs typeface="Calibri"/>
              </a:rPr>
              <a:t>can</a:t>
            </a:r>
            <a:r>
              <a:rPr sz="2500" spc="5" dirty="0">
                <a:latin typeface="Calibri"/>
                <a:cs typeface="Calibri"/>
              </a:rPr>
              <a:t> </a:t>
            </a:r>
            <a:r>
              <a:rPr sz="2500" spc="-5" dirty="0">
                <a:latin typeface="Calibri"/>
                <a:cs typeface="Calibri"/>
              </a:rPr>
              <a:t>help</a:t>
            </a:r>
            <a:r>
              <a:rPr sz="2500" spc="5" dirty="0">
                <a:latin typeface="Calibri"/>
                <a:cs typeface="Calibri"/>
              </a:rPr>
              <a:t> </a:t>
            </a:r>
            <a:r>
              <a:rPr sz="2500" spc="-10" dirty="0">
                <a:latin typeface="Calibri"/>
                <a:cs typeface="Calibri"/>
              </a:rPr>
              <a:t>address</a:t>
            </a:r>
            <a:r>
              <a:rPr sz="2500" dirty="0">
                <a:latin typeface="Calibri"/>
                <a:cs typeface="Calibri"/>
              </a:rPr>
              <a:t> the </a:t>
            </a:r>
            <a:r>
              <a:rPr sz="2500" spc="-550" dirty="0">
                <a:latin typeface="Calibri"/>
                <a:cs typeface="Calibri"/>
              </a:rPr>
              <a:t> </a:t>
            </a:r>
            <a:r>
              <a:rPr sz="2500" spc="-5" dirty="0">
                <a:latin typeface="Calibri"/>
                <a:cs typeface="Calibri"/>
              </a:rPr>
              <a:t>nutritional aspects so that </a:t>
            </a:r>
            <a:r>
              <a:rPr sz="2500" spc="-15" dirty="0">
                <a:latin typeface="Calibri"/>
                <a:cs typeface="Calibri"/>
              </a:rPr>
              <a:t>protein </a:t>
            </a:r>
            <a:r>
              <a:rPr sz="2500" spc="-10" dirty="0">
                <a:latin typeface="Calibri"/>
                <a:cs typeface="Calibri"/>
              </a:rPr>
              <a:t>wasting </a:t>
            </a:r>
            <a:r>
              <a:rPr sz="2500" spc="-5" dirty="0">
                <a:latin typeface="Calibri"/>
                <a:cs typeface="Calibri"/>
              </a:rPr>
              <a:t>can be </a:t>
            </a:r>
            <a:r>
              <a:rPr sz="2500" dirty="0">
                <a:latin typeface="Calibri"/>
                <a:cs typeface="Calibri"/>
              </a:rPr>
              <a:t> </a:t>
            </a:r>
            <a:r>
              <a:rPr sz="2500" spc="-5" dirty="0">
                <a:latin typeface="Calibri"/>
                <a:cs typeface="Calibri"/>
              </a:rPr>
              <a:t>diminished.</a:t>
            </a:r>
            <a:endParaRPr sz="2500" dirty="0">
              <a:latin typeface="Calibri"/>
              <a:cs typeface="Calibri"/>
            </a:endParaRPr>
          </a:p>
        </p:txBody>
      </p:sp>
      <p:sp>
        <p:nvSpPr>
          <p:cNvPr id="4" name="object 4"/>
          <p:cNvSpPr txBox="1"/>
          <p:nvPr/>
        </p:nvSpPr>
        <p:spPr>
          <a:xfrm>
            <a:off x="4813300" y="6230620"/>
            <a:ext cx="3966845" cy="398780"/>
          </a:xfrm>
          <a:prstGeom prst="rect">
            <a:avLst/>
          </a:prstGeom>
        </p:spPr>
        <p:txBody>
          <a:bodyPr vert="horz" wrap="square" lIns="0" tIns="5080" rIns="0" bIns="0" rtlCol="0">
            <a:spAutoFit/>
          </a:bodyPr>
          <a:lstStyle/>
          <a:p>
            <a:pPr marL="12700" marR="5080">
              <a:lnSpc>
                <a:spcPct val="104200"/>
              </a:lnSpc>
              <a:spcBef>
                <a:spcPts val="40"/>
              </a:spcBef>
            </a:pPr>
            <a:r>
              <a:rPr sz="1200" spc="-5" dirty="0">
                <a:latin typeface="Arial"/>
                <a:cs typeface="Arial"/>
              </a:rPr>
              <a:t>NKF</a:t>
            </a:r>
            <a:r>
              <a:rPr sz="1200" dirty="0">
                <a:latin typeface="Arial"/>
                <a:cs typeface="Arial"/>
              </a:rPr>
              <a:t> </a:t>
            </a:r>
            <a:r>
              <a:rPr sz="1200" spc="-5" dirty="0">
                <a:latin typeface="Arial"/>
                <a:cs typeface="Arial"/>
              </a:rPr>
              <a:t>KDOQI.</a:t>
            </a:r>
            <a:r>
              <a:rPr sz="1200" spc="5" dirty="0">
                <a:latin typeface="Arial"/>
                <a:cs typeface="Arial"/>
              </a:rPr>
              <a:t> </a:t>
            </a:r>
            <a:r>
              <a:rPr sz="1200" i="1" spc="-5" dirty="0">
                <a:latin typeface="Arial"/>
                <a:cs typeface="Arial"/>
              </a:rPr>
              <a:t>Am </a:t>
            </a:r>
            <a:r>
              <a:rPr sz="1200" i="1" dirty="0">
                <a:latin typeface="Arial"/>
                <a:cs typeface="Arial"/>
              </a:rPr>
              <a:t>J </a:t>
            </a:r>
            <a:r>
              <a:rPr sz="1200" i="1" spc="-5" dirty="0">
                <a:latin typeface="Arial"/>
                <a:cs typeface="Arial"/>
              </a:rPr>
              <a:t>Kidney Dis.</a:t>
            </a:r>
            <a:r>
              <a:rPr sz="1200" i="1" spc="5" dirty="0">
                <a:latin typeface="Arial"/>
                <a:cs typeface="Arial"/>
              </a:rPr>
              <a:t> </a:t>
            </a:r>
            <a:r>
              <a:rPr sz="1200" spc="-5" dirty="0">
                <a:latin typeface="Arial"/>
                <a:cs typeface="Arial"/>
              </a:rPr>
              <a:t>2000;35(suppl 2):S1-S3. </a:t>
            </a:r>
            <a:r>
              <a:rPr sz="1200" dirty="0">
                <a:latin typeface="Arial"/>
                <a:cs typeface="Arial"/>
              </a:rPr>
              <a:t> </a:t>
            </a:r>
            <a:r>
              <a:rPr sz="1200" spc="-5" dirty="0">
                <a:latin typeface="Arial"/>
                <a:cs typeface="Arial"/>
              </a:rPr>
              <a:t>NKF KDOQI.</a:t>
            </a:r>
            <a:r>
              <a:rPr sz="1200" dirty="0">
                <a:latin typeface="Arial"/>
                <a:cs typeface="Arial"/>
              </a:rPr>
              <a:t> </a:t>
            </a:r>
            <a:r>
              <a:rPr sz="1200" i="1" spc="-5" dirty="0">
                <a:latin typeface="Arial"/>
                <a:cs typeface="Arial"/>
              </a:rPr>
              <a:t>Am </a:t>
            </a:r>
            <a:r>
              <a:rPr sz="1200" i="1" dirty="0">
                <a:latin typeface="Arial"/>
                <a:cs typeface="Arial"/>
              </a:rPr>
              <a:t>J</a:t>
            </a:r>
            <a:r>
              <a:rPr sz="1200" i="1" spc="-5" dirty="0">
                <a:latin typeface="Arial"/>
                <a:cs typeface="Arial"/>
              </a:rPr>
              <a:t> Kidney Dis</a:t>
            </a:r>
            <a:r>
              <a:rPr sz="1200" spc="-5" dirty="0">
                <a:latin typeface="Arial"/>
                <a:cs typeface="Arial"/>
              </a:rPr>
              <a:t>.</a:t>
            </a:r>
            <a:r>
              <a:rPr sz="1200" dirty="0">
                <a:latin typeface="Arial"/>
                <a:cs typeface="Arial"/>
              </a:rPr>
              <a:t> </a:t>
            </a:r>
            <a:r>
              <a:rPr sz="1200" spc="-5" dirty="0">
                <a:latin typeface="Arial"/>
                <a:cs typeface="Arial"/>
              </a:rPr>
              <a:t>2007;49(suppl 2):S1-S179.</a:t>
            </a:r>
            <a:endParaRPr sz="1200">
              <a:latin typeface="Arial"/>
              <a:cs typeface="Arial"/>
            </a:endParaRPr>
          </a:p>
        </p:txBody>
      </p:sp>
    </p:spTree>
    <p:extLst>
      <p:ext uri="{BB962C8B-B14F-4D97-AF65-F5344CB8AC3E}">
        <p14:creationId xmlns:p14="http://schemas.microsoft.com/office/powerpoint/2010/main" val="3013415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600200" y="810895"/>
            <a:ext cx="6504940" cy="736600"/>
          </a:xfrm>
          <a:prstGeom prst="rect">
            <a:avLst/>
          </a:prstGeom>
        </p:spPr>
        <p:txBody>
          <a:bodyPr vert="horz" wrap="square" lIns="0" tIns="66040" rIns="0" bIns="0" rtlCol="0">
            <a:spAutoFit/>
          </a:bodyPr>
          <a:lstStyle/>
          <a:p>
            <a:pPr marL="12700" marR="5080">
              <a:lnSpc>
                <a:spcPts val="2600"/>
              </a:lnSpc>
              <a:spcBef>
                <a:spcPts val="520"/>
              </a:spcBef>
            </a:pPr>
            <a:r>
              <a:rPr sz="2500" dirty="0"/>
              <a:t>A Balanced </a:t>
            </a:r>
            <a:r>
              <a:rPr sz="2500" spc="-10" dirty="0"/>
              <a:t>Approach </a:t>
            </a:r>
            <a:r>
              <a:rPr sz="2500" spc="-15" dirty="0"/>
              <a:t>to </a:t>
            </a:r>
            <a:r>
              <a:rPr sz="2500" spc="-5" dirty="0"/>
              <a:t>Nutrition </a:t>
            </a:r>
            <a:r>
              <a:rPr sz="2500" dirty="0"/>
              <a:t>in CKD: </a:t>
            </a:r>
            <a:r>
              <a:rPr sz="2500" spc="5" dirty="0"/>
              <a:t> </a:t>
            </a:r>
            <a:r>
              <a:rPr sz="2500" spc="-10" dirty="0"/>
              <a:t>Macronutrient </a:t>
            </a:r>
            <a:r>
              <a:rPr sz="2500" spc="-5" dirty="0"/>
              <a:t>Composition and</a:t>
            </a:r>
            <a:r>
              <a:rPr sz="2500" spc="-10" dirty="0"/>
              <a:t> Mineral</a:t>
            </a:r>
            <a:r>
              <a:rPr sz="2500" spc="-5" dirty="0"/>
              <a:t> </a:t>
            </a:r>
            <a:r>
              <a:rPr sz="2500" spc="-10" dirty="0"/>
              <a:t>Content*</a:t>
            </a:r>
            <a:endParaRPr sz="2500" dirty="0"/>
          </a:p>
        </p:txBody>
      </p:sp>
      <p:sp>
        <p:nvSpPr>
          <p:cNvPr id="3" name="object 3"/>
          <p:cNvSpPr txBox="1"/>
          <p:nvPr/>
        </p:nvSpPr>
        <p:spPr>
          <a:xfrm>
            <a:off x="5245100" y="6278758"/>
            <a:ext cx="3590925" cy="433070"/>
          </a:xfrm>
          <a:prstGeom prst="rect">
            <a:avLst/>
          </a:prstGeom>
        </p:spPr>
        <p:txBody>
          <a:bodyPr vert="horz" wrap="square" lIns="0" tIns="6985" rIns="0" bIns="0" rtlCol="0">
            <a:spAutoFit/>
          </a:bodyPr>
          <a:lstStyle/>
          <a:p>
            <a:pPr marL="12700" marR="5080" indent="2472055">
              <a:lnSpc>
                <a:spcPct val="112599"/>
              </a:lnSpc>
              <a:spcBef>
                <a:spcPts val="55"/>
              </a:spcBef>
            </a:pPr>
            <a:r>
              <a:rPr sz="1200" spc="-5" dirty="0">
                <a:latin typeface="Calibri"/>
                <a:cs typeface="Calibri"/>
              </a:rPr>
              <a:t>*(CKD </a:t>
            </a:r>
            <a:r>
              <a:rPr sz="1200" spc="-10" dirty="0">
                <a:latin typeface="Calibri"/>
                <a:cs typeface="Calibri"/>
              </a:rPr>
              <a:t>Stages </a:t>
            </a:r>
            <a:r>
              <a:rPr sz="1200" spc="-5" dirty="0">
                <a:latin typeface="Calibri"/>
                <a:cs typeface="Calibri"/>
              </a:rPr>
              <a:t>1-4) </a:t>
            </a:r>
            <a:r>
              <a:rPr sz="1200" spc="-260" dirty="0">
                <a:latin typeface="Calibri"/>
                <a:cs typeface="Calibri"/>
              </a:rPr>
              <a:t> </a:t>
            </a:r>
            <a:r>
              <a:rPr sz="1200" dirty="0">
                <a:latin typeface="Calibri"/>
                <a:cs typeface="Calibri"/>
              </a:rPr>
              <a:t>NKF </a:t>
            </a:r>
            <a:r>
              <a:rPr sz="1200" spc="-5" dirty="0">
                <a:latin typeface="Calibri"/>
                <a:cs typeface="Calibri"/>
              </a:rPr>
              <a:t>KDOQI.</a:t>
            </a:r>
            <a:r>
              <a:rPr sz="1200" spc="5" dirty="0">
                <a:latin typeface="Calibri"/>
                <a:cs typeface="Calibri"/>
              </a:rPr>
              <a:t> </a:t>
            </a:r>
            <a:r>
              <a:rPr sz="1200" i="1" spc="5" dirty="0">
                <a:latin typeface="Calibri"/>
                <a:cs typeface="Calibri"/>
              </a:rPr>
              <a:t>Am</a:t>
            </a:r>
            <a:r>
              <a:rPr sz="1200" i="1" spc="10" dirty="0">
                <a:latin typeface="Calibri"/>
                <a:cs typeface="Calibri"/>
              </a:rPr>
              <a:t> </a:t>
            </a:r>
            <a:r>
              <a:rPr sz="1200" i="1" dirty="0">
                <a:latin typeface="Calibri"/>
                <a:cs typeface="Calibri"/>
              </a:rPr>
              <a:t>J</a:t>
            </a:r>
            <a:r>
              <a:rPr sz="1200" i="1" spc="10" dirty="0">
                <a:latin typeface="Calibri"/>
                <a:cs typeface="Calibri"/>
              </a:rPr>
              <a:t> </a:t>
            </a:r>
            <a:r>
              <a:rPr sz="1200" i="1" dirty="0">
                <a:latin typeface="Calibri"/>
                <a:cs typeface="Calibri"/>
              </a:rPr>
              <a:t>Kidney </a:t>
            </a:r>
            <a:r>
              <a:rPr sz="1200" i="1" spc="-5" dirty="0">
                <a:latin typeface="Calibri"/>
                <a:cs typeface="Calibri"/>
              </a:rPr>
              <a:t>Dis.</a:t>
            </a:r>
            <a:r>
              <a:rPr sz="1200" i="1" dirty="0">
                <a:latin typeface="Calibri"/>
                <a:cs typeface="Calibri"/>
              </a:rPr>
              <a:t> </a:t>
            </a:r>
            <a:r>
              <a:rPr sz="1200" spc="-5" dirty="0">
                <a:latin typeface="Calibri"/>
                <a:cs typeface="Calibri"/>
              </a:rPr>
              <a:t>2007;49(suppl</a:t>
            </a:r>
            <a:r>
              <a:rPr sz="1200" spc="5" dirty="0">
                <a:latin typeface="Calibri"/>
                <a:cs typeface="Calibri"/>
              </a:rPr>
              <a:t> </a:t>
            </a:r>
            <a:r>
              <a:rPr sz="1200" spc="-5" dirty="0">
                <a:latin typeface="Calibri"/>
                <a:cs typeface="Calibri"/>
              </a:rPr>
              <a:t>2):S1-S179.</a:t>
            </a:r>
            <a:endParaRPr sz="1200">
              <a:latin typeface="Calibri"/>
              <a:cs typeface="Calibri"/>
            </a:endParaRPr>
          </a:p>
        </p:txBody>
      </p:sp>
      <p:pic>
        <p:nvPicPr>
          <p:cNvPr id="4" name="object 4"/>
          <p:cNvPicPr/>
          <p:nvPr/>
        </p:nvPicPr>
        <p:blipFill>
          <a:blip r:embed="rId2" cstate="print"/>
          <a:stretch>
            <a:fillRect/>
          </a:stretch>
        </p:blipFill>
        <p:spPr>
          <a:xfrm>
            <a:off x="98516" y="2140766"/>
            <a:ext cx="8881925" cy="2572777"/>
          </a:xfrm>
          <a:prstGeom prst="rect">
            <a:avLst/>
          </a:prstGeom>
        </p:spPr>
      </p:pic>
      <p:sp>
        <p:nvSpPr>
          <p:cNvPr id="5" name="object 5"/>
          <p:cNvSpPr txBox="1"/>
          <p:nvPr/>
        </p:nvSpPr>
        <p:spPr>
          <a:xfrm>
            <a:off x="231140" y="4792345"/>
            <a:ext cx="8666480" cy="886460"/>
          </a:xfrm>
          <a:prstGeom prst="rect">
            <a:avLst/>
          </a:prstGeom>
        </p:spPr>
        <p:txBody>
          <a:bodyPr vert="horz" wrap="square" lIns="0" tIns="12700" rIns="0" bIns="0" rtlCol="0">
            <a:spAutoFit/>
          </a:bodyPr>
          <a:lstStyle/>
          <a:p>
            <a:pPr marL="12700">
              <a:lnSpc>
                <a:spcPct val="100000"/>
              </a:lnSpc>
              <a:spcBef>
                <a:spcPts val="100"/>
              </a:spcBef>
            </a:pPr>
            <a:r>
              <a:rPr sz="1400" spc="-5" dirty="0">
                <a:latin typeface="Arial"/>
                <a:cs typeface="Arial"/>
              </a:rPr>
              <a:t>Adapted</a:t>
            </a:r>
            <a:r>
              <a:rPr sz="1400" spc="-10" dirty="0">
                <a:latin typeface="Arial"/>
                <a:cs typeface="Arial"/>
              </a:rPr>
              <a:t> </a:t>
            </a:r>
            <a:r>
              <a:rPr sz="1400" spc="-5" dirty="0">
                <a:latin typeface="Arial"/>
                <a:cs typeface="Arial"/>
              </a:rPr>
              <a:t>from</a:t>
            </a:r>
            <a:r>
              <a:rPr sz="1400" spc="-10" dirty="0">
                <a:latin typeface="Arial"/>
                <a:cs typeface="Arial"/>
              </a:rPr>
              <a:t> </a:t>
            </a:r>
            <a:r>
              <a:rPr sz="1400" dirty="0">
                <a:latin typeface="Arial"/>
                <a:cs typeface="Arial"/>
              </a:rPr>
              <a:t>DASH</a:t>
            </a:r>
            <a:r>
              <a:rPr sz="1400" spc="-5" dirty="0">
                <a:latin typeface="Arial"/>
                <a:cs typeface="Arial"/>
              </a:rPr>
              <a:t> (dietary approaches</a:t>
            </a:r>
            <a:r>
              <a:rPr sz="1400" spc="-10" dirty="0">
                <a:latin typeface="Arial"/>
                <a:cs typeface="Arial"/>
              </a:rPr>
              <a:t> </a:t>
            </a:r>
            <a:r>
              <a:rPr sz="1400" spc="-5" dirty="0">
                <a:latin typeface="Arial"/>
                <a:cs typeface="Arial"/>
              </a:rPr>
              <a:t>to stop</a:t>
            </a:r>
            <a:r>
              <a:rPr sz="1400" spc="-10" dirty="0">
                <a:latin typeface="Arial"/>
                <a:cs typeface="Arial"/>
              </a:rPr>
              <a:t> </a:t>
            </a:r>
            <a:r>
              <a:rPr sz="1400" spc="-5" dirty="0">
                <a:latin typeface="Arial"/>
                <a:cs typeface="Arial"/>
              </a:rPr>
              <a:t>hypertension)</a:t>
            </a:r>
            <a:r>
              <a:rPr sz="1400" spc="-10" dirty="0">
                <a:latin typeface="Arial"/>
                <a:cs typeface="Arial"/>
              </a:rPr>
              <a:t> </a:t>
            </a:r>
            <a:r>
              <a:rPr sz="1400" spc="-5" dirty="0">
                <a:latin typeface="Arial"/>
                <a:cs typeface="Arial"/>
              </a:rPr>
              <a:t>diet.</a:t>
            </a:r>
            <a:endParaRPr sz="1400">
              <a:latin typeface="Arial"/>
              <a:cs typeface="Arial"/>
            </a:endParaRPr>
          </a:p>
          <a:p>
            <a:pPr marL="12700" marR="5080">
              <a:lnSpc>
                <a:spcPct val="101200"/>
              </a:lnSpc>
            </a:pPr>
            <a:r>
              <a:rPr sz="1400" spc="-5" dirty="0">
                <a:latin typeface="Arial"/>
                <a:cs typeface="Arial"/>
              </a:rPr>
              <a:t>*Adjust</a:t>
            </a:r>
            <a:r>
              <a:rPr sz="1400" dirty="0">
                <a:latin typeface="Arial"/>
                <a:cs typeface="Arial"/>
              </a:rPr>
              <a:t> so </a:t>
            </a:r>
            <a:r>
              <a:rPr sz="1400" spc="-5" dirty="0">
                <a:latin typeface="Arial"/>
                <a:cs typeface="Arial"/>
              </a:rPr>
              <a:t>total</a:t>
            </a:r>
            <a:r>
              <a:rPr sz="1400" spc="5" dirty="0">
                <a:latin typeface="Arial"/>
                <a:cs typeface="Arial"/>
              </a:rPr>
              <a:t> </a:t>
            </a:r>
            <a:r>
              <a:rPr sz="1400" spc="-5" dirty="0">
                <a:latin typeface="Arial"/>
                <a:cs typeface="Arial"/>
              </a:rPr>
              <a:t>calories</a:t>
            </a:r>
            <a:r>
              <a:rPr sz="1400" dirty="0">
                <a:latin typeface="Arial"/>
                <a:cs typeface="Arial"/>
              </a:rPr>
              <a:t> </a:t>
            </a:r>
            <a:r>
              <a:rPr sz="1400" spc="-5" dirty="0">
                <a:latin typeface="Arial"/>
                <a:cs typeface="Arial"/>
              </a:rPr>
              <a:t>from protein,</a:t>
            </a:r>
            <a:r>
              <a:rPr sz="1400" dirty="0">
                <a:latin typeface="Arial"/>
                <a:cs typeface="Arial"/>
              </a:rPr>
              <a:t> </a:t>
            </a:r>
            <a:r>
              <a:rPr sz="1400" spc="-5" dirty="0">
                <a:latin typeface="Arial"/>
                <a:cs typeface="Arial"/>
              </a:rPr>
              <a:t>fat,</a:t>
            </a:r>
            <a:r>
              <a:rPr sz="1400" dirty="0">
                <a:latin typeface="Arial"/>
                <a:cs typeface="Arial"/>
              </a:rPr>
              <a:t> </a:t>
            </a:r>
            <a:r>
              <a:rPr sz="1400" spc="-5" dirty="0">
                <a:latin typeface="Arial"/>
                <a:cs typeface="Arial"/>
              </a:rPr>
              <a:t>and</a:t>
            </a:r>
            <a:r>
              <a:rPr sz="1400" dirty="0">
                <a:latin typeface="Arial"/>
                <a:cs typeface="Arial"/>
              </a:rPr>
              <a:t> </a:t>
            </a:r>
            <a:r>
              <a:rPr sz="1400" spc="-5" dirty="0">
                <a:latin typeface="Arial"/>
                <a:cs typeface="Arial"/>
              </a:rPr>
              <a:t>carbohydrate</a:t>
            </a:r>
            <a:r>
              <a:rPr sz="1400" dirty="0">
                <a:latin typeface="Arial"/>
                <a:cs typeface="Arial"/>
              </a:rPr>
              <a:t> </a:t>
            </a:r>
            <a:r>
              <a:rPr sz="1400" spc="-5" dirty="0">
                <a:latin typeface="Arial"/>
                <a:cs typeface="Arial"/>
              </a:rPr>
              <a:t>are</a:t>
            </a:r>
            <a:r>
              <a:rPr sz="1400" spc="5" dirty="0">
                <a:latin typeface="Arial"/>
                <a:cs typeface="Arial"/>
              </a:rPr>
              <a:t> </a:t>
            </a:r>
            <a:r>
              <a:rPr sz="1400" spc="-5" dirty="0">
                <a:latin typeface="Arial"/>
                <a:cs typeface="Arial"/>
              </a:rPr>
              <a:t>100%.</a:t>
            </a:r>
            <a:r>
              <a:rPr sz="1400" dirty="0">
                <a:latin typeface="Arial"/>
                <a:cs typeface="Arial"/>
              </a:rPr>
              <a:t> </a:t>
            </a:r>
            <a:r>
              <a:rPr sz="1400" spc="-5" dirty="0">
                <a:latin typeface="Arial"/>
                <a:cs typeface="Arial"/>
              </a:rPr>
              <a:t>Emphasize</a:t>
            </a:r>
            <a:r>
              <a:rPr sz="1400" dirty="0">
                <a:latin typeface="Arial"/>
                <a:cs typeface="Arial"/>
              </a:rPr>
              <a:t> </a:t>
            </a:r>
            <a:r>
              <a:rPr sz="1400" spc="-5" dirty="0">
                <a:latin typeface="Arial"/>
                <a:cs typeface="Arial"/>
              </a:rPr>
              <a:t>such</a:t>
            </a:r>
            <a:r>
              <a:rPr sz="1400" dirty="0">
                <a:latin typeface="Arial"/>
                <a:cs typeface="Arial"/>
              </a:rPr>
              <a:t> </a:t>
            </a:r>
            <a:r>
              <a:rPr sz="1400" spc="-5" dirty="0">
                <a:latin typeface="Arial"/>
                <a:cs typeface="Arial"/>
              </a:rPr>
              <a:t>whole-food</a:t>
            </a:r>
            <a:r>
              <a:rPr sz="1400" dirty="0">
                <a:latin typeface="Arial"/>
                <a:cs typeface="Arial"/>
              </a:rPr>
              <a:t> </a:t>
            </a:r>
            <a:r>
              <a:rPr sz="1400" spc="-5" dirty="0">
                <a:latin typeface="Arial"/>
                <a:cs typeface="Arial"/>
              </a:rPr>
              <a:t>sources</a:t>
            </a:r>
            <a:r>
              <a:rPr sz="1400" dirty="0">
                <a:latin typeface="Arial"/>
                <a:cs typeface="Arial"/>
              </a:rPr>
              <a:t> </a:t>
            </a:r>
            <a:r>
              <a:rPr sz="1400" spc="-5" dirty="0">
                <a:latin typeface="Arial"/>
                <a:cs typeface="Arial"/>
              </a:rPr>
              <a:t>as </a:t>
            </a:r>
            <a:r>
              <a:rPr sz="1400" spc="-375" dirty="0">
                <a:latin typeface="Arial"/>
                <a:cs typeface="Arial"/>
              </a:rPr>
              <a:t> </a:t>
            </a:r>
            <a:r>
              <a:rPr sz="1400" spc="-5" dirty="0">
                <a:latin typeface="Arial"/>
                <a:cs typeface="Arial"/>
              </a:rPr>
              <a:t>fresh</a:t>
            </a:r>
            <a:r>
              <a:rPr sz="1400" dirty="0">
                <a:latin typeface="Arial"/>
                <a:cs typeface="Arial"/>
              </a:rPr>
              <a:t> </a:t>
            </a:r>
            <a:r>
              <a:rPr sz="1400" spc="-5" dirty="0">
                <a:latin typeface="Arial"/>
                <a:cs typeface="Arial"/>
              </a:rPr>
              <a:t>vegetables,</a:t>
            </a:r>
            <a:r>
              <a:rPr sz="1400" dirty="0">
                <a:latin typeface="Arial"/>
                <a:cs typeface="Arial"/>
              </a:rPr>
              <a:t> </a:t>
            </a:r>
            <a:r>
              <a:rPr sz="1400" spc="-5" dirty="0">
                <a:latin typeface="Arial"/>
                <a:cs typeface="Arial"/>
              </a:rPr>
              <a:t>whole</a:t>
            </a:r>
            <a:r>
              <a:rPr sz="1400" spc="5" dirty="0">
                <a:latin typeface="Arial"/>
                <a:cs typeface="Arial"/>
              </a:rPr>
              <a:t> </a:t>
            </a:r>
            <a:r>
              <a:rPr sz="1400" spc="-5" dirty="0">
                <a:latin typeface="Arial"/>
                <a:cs typeface="Arial"/>
              </a:rPr>
              <a:t>grains,</a:t>
            </a:r>
            <a:r>
              <a:rPr sz="1400" dirty="0">
                <a:latin typeface="Arial"/>
                <a:cs typeface="Arial"/>
              </a:rPr>
              <a:t> </a:t>
            </a:r>
            <a:r>
              <a:rPr sz="1400" spc="-5" dirty="0">
                <a:latin typeface="Arial"/>
                <a:cs typeface="Arial"/>
              </a:rPr>
              <a:t>nuts,</a:t>
            </a:r>
            <a:r>
              <a:rPr sz="1400" spc="5" dirty="0">
                <a:latin typeface="Arial"/>
                <a:cs typeface="Arial"/>
              </a:rPr>
              <a:t> </a:t>
            </a:r>
            <a:r>
              <a:rPr sz="1400" spc="-5" dirty="0">
                <a:latin typeface="Arial"/>
                <a:cs typeface="Arial"/>
              </a:rPr>
              <a:t>legumes,</a:t>
            </a:r>
            <a:r>
              <a:rPr sz="1400" dirty="0">
                <a:latin typeface="Arial"/>
                <a:cs typeface="Arial"/>
              </a:rPr>
              <a:t> </a:t>
            </a:r>
            <a:r>
              <a:rPr sz="1400" spc="-5" dirty="0">
                <a:latin typeface="Arial"/>
                <a:cs typeface="Arial"/>
              </a:rPr>
              <a:t>low-fat</a:t>
            </a:r>
            <a:r>
              <a:rPr sz="1400" spc="5" dirty="0">
                <a:latin typeface="Arial"/>
                <a:cs typeface="Arial"/>
              </a:rPr>
              <a:t> </a:t>
            </a:r>
            <a:r>
              <a:rPr sz="1400" spc="-5" dirty="0">
                <a:latin typeface="Arial"/>
                <a:cs typeface="Arial"/>
              </a:rPr>
              <a:t>or nonfat</a:t>
            </a:r>
            <a:r>
              <a:rPr sz="1400" dirty="0">
                <a:latin typeface="Arial"/>
                <a:cs typeface="Arial"/>
              </a:rPr>
              <a:t> </a:t>
            </a:r>
            <a:r>
              <a:rPr sz="1400" spc="-5" dirty="0">
                <a:latin typeface="Arial"/>
                <a:cs typeface="Arial"/>
              </a:rPr>
              <a:t>dairy</a:t>
            </a:r>
            <a:r>
              <a:rPr sz="1400" spc="5" dirty="0">
                <a:latin typeface="Arial"/>
                <a:cs typeface="Arial"/>
              </a:rPr>
              <a:t> </a:t>
            </a:r>
            <a:r>
              <a:rPr sz="1400" spc="-5" dirty="0">
                <a:latin typeface="Arial"/>
                <a:cs typeface="Arial"/>
              </a:rPr>
              <a:t>products,</a:t>
            </a:r>
            <a:r>
              <a:rPr sz="1400" dirty="0">
                <a:latin typeface="Arial"/>
                <a:cs typeface="Arial"/>
              </a:rPr>
              <a:t> </a:t>
            </a:r>
            <a:r>
              <a:rPr sz="1400" spc="-5" dirty="0">
                <a:latin typeface="Arial"/>
                <a:cs typeface="Arial"/>
              </a:rPr>
              <a:t>canola</a:t>
            </a:r>
            <a:r>
              <a:rPr sz="1400" spc="5" dirty="0">
                <a:latin typeface="Arial"/>
                <a:cs typeface="Arial"/>
              </a:rPr>
              <a:t> </a:t>
            </a:r>
            <a:r>
              <a:rPr sz="1400" spc="-5" dirty="0">
                <a:latin typeface="Arial"/>
                <a:cs typeface="Arial"/>
              </a:rPr>
              <a:t>oil,</a:t>
            </a:r>
            <a:r>
              <a:rPr sz="1400" dirty="0">
                <a:latin typeface="Arial"/>
                <a:cs typeface="Arial"/>
              </a:rPr>
              <a:t> </a:t>
            </a:r>
            <a:r>
              <a:rPr sz="1400" spc="-5" dirty="0">
                <a:latin typeface="Arial"/>
                <a:cs typeface="Arial"/>
              </a:rPr>
              <a:t>olive</a:t>
            </a:r>
            <a:r>
              <a:rPr sz="1400" spc="5" dirty="0">
                <a:latin typeface="Arial"/>
                <a:cs typeface="Arial"/>
              </a:rPr>
              <a:t> </a:t>
            </a:r>
            <a:r>
              <a:rPr sz="1400" spc="-5" dirty="0">
                <a:latin typeface="Arial"/>
                <a:cs typeface="Arial"/>
              </a:rPr>
              <a:t>oil,</a:t>
            </a:r>
            <a:r>
              <a:rPr sz="1400" dirty="0">
                <a:latin typeface="Arial"/>
                <a:cs typeface="Arial"/>
              </a:rPr>
              <a:t> </a:t>
            </a:r>
            <a:r>
              <a:rPr sz="1400" spc="-5" dirty="0">
                <a:latin typeface="Arial"/>
                <a:cs typeface="Arial"/>
              </a:rPr>
              <a:t>cold-water </a:t>
            </a:r>
            <a:r>
              <a:rPr sz="1400" dirty="0">
                <a:latin typeface="Arial"/>
                <a:cs typeface="Arial"/>
              </a:rPr>
              <a:t> </a:t>
            </a:r>
            <a:r>
              <a:rPr sz="1400" spc="-5" dirty="0">
                <a:latin typeface="Arial"/>
                <a:cs typeface="Arial"/>
              </a:rPr>
              <a:t>fish,</a:t>
            </a:r>
            <a:r>
              <a:rPr sz="1400" spc="-10" dirty="0">
                <a:latin typeface="Arial"/>
                <a:cs typeface="Arial"/>
              </a:rPr>
              <a:t> </a:t>
            </a:r>
            <a:r>
              <a:rPr sz="1400" spc="-5" dirty="0">
                <a:latin typeface="Arial"/>
                <a:cs typeface="Arial"/>
              </a:rPr>
              <a:t>and </a:t>
            </a:r>
            <a:r>
              <a:rPr sz="1400" spc="-20" dirty="0">
                <a:latin typeface="Arial"/>
                <a:cs typeface="Arial"/>
              </a:rPr>
              <a:t>poultry.</a:t>
            </a:r>
            <a:endParaRPr sz="1400">
              <a:latin typeface="Arial"/>
              <a:cs typeface="Arial"/>
            </a:endParaRPr>
          </a:p>
        </p:txBody>
      </p:sp>
    </p:spTree>
    <p:extLst>
      <p:ext uri="{BB962C8B-B14F-4D97-AF65-F5344CB8AC3E}">
        <p14:creationId xmlns:p14="http://schemas.microsoft.com/office/powerpoint/2010/main" val="30318585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828800" y="469900"/>
            <a:ext cx="5334000" cy="635000"/>
          </a:xfrm>
          <a:prstGeom prst="rect">
            <a:avLst/>
          </a:prstGeom>
        </p:spPr>
        <p:txBody>
          <a:bodyPr vert="horz" wrap="square" lIns="0" tIns="12700" rIns="0" bIns="0" rtlCol="0">
            <a:spAutoFit/>
          </a:bodyPr>
          <a:lstStyle/>
          <a:p>
            <a:pPr marL="12700">
              <a:lnSpc>
                <a:spcPct val="100000"/>
              </a:lnSpc>
              <a:spcBef>
                <a:spcPts val="100"/>
              </a:spcBef>
            </a:pPr>
            <a:r>
              <a:rPr sz="4000" spc="-20" dirty="0"/>
              <a:t>Education</a:t>
            </a:r>
            <a:r>
              <a:rPr sz="4000" spc="-50" dirty="0"/>
              <a:t> </a:t>
            </a:r>
            <a:r>
              <a:rPr sz="4000" spc="-5" dirty="0"/>
              <a:t>and</a:t>
            </a:r>
            <a:r>
              <a:rPr sz="4000" spc="-45" dirty="0"/>
              <a:t> </a:t>
            </a:r>
            <a:r>
              <a:rPr sz="4000" spc="-5" dirty="0"/>
              <a:t>Counseling</a:t>
            </a:r>
            <a:endParaRPr sz="4000" dirty="0"/>
          </a:p>
        </p:txBody>
      </p:sp>
      <p:sp>
        <p:nvSpPr>
          <p:cNvPr id="3" name="object 3"/>
          <p:cNvSpPr txBox="1"/>
          <p:nvPr/>
        </p:nvSpPr>
        <p:spPr>
          <a:xfrm>
            <a:off x="1219200" y="1524000"/>
            <a:ext cx="7075170" cy="4546600"/>
          </a:xfrm>
          <a:prstGeom prst="rect">
            <a:avLst/>
          </a:prstGeom>
        </p:spPr>
        <p:txBody>
          <a:bodyPr vert="horz" wrap="square" lIns="0" tIns="12700" rIns="0" bIns="0" rtlCol="0">
            <a:spAutoFit/>
          </a:bodyPr>
          <a:lstStyle/>
          <a:p>
            <a:pPr marL="354965" marR="179070" indent="-342900">
              <a:lnSpc>
                <a:spcPct val="100000"/>
              </a:lnSpc>
              <a:spcBef>
                <a:spcPts val="100"/>
              </a:spcBef>
              <a:buClr>
                <a:srgbClr val="F16025"/>
              </a:buClr>
              <a:buSzPct val="125000"/>
              <a:buChar char="•"/>
              <a:tabLst>
                <a:tab pos="354965" algn="l"/>
                <a:tab pos="355600" algn="l"/>
              </a:tabLst>
            </a:pPr>
            <a:r>
              <a:rPr sz="2000" spc="-5" dirty="0">
                <a:latin typeface="Calibri"/>
                <a:cs typeface="Calibri"/>
              </a:rPr>
              <a:t>Ethical, </a:t>
            </a:r>
            <a:r>
              <a:rPr sz="2000" spc="-10" dirty="0">
                <a:latin typeface="Calibri"/>
                <a:cs typeface="Calibri"/>
              </a:rPr>
              <a:t>psychological, </a:t>
            </a:r>
            <a:r>
              <a:rPr sz="2000" spc="-5" dirty="0">
                <a:latin typeface="Calibri"/>
                <a:cs typeface="Calibri"/>
              </a:rPr>
              <a:t>and </a:t>
            </a:r>
            <a:r>
              <a:rPr sz="2000" dirty="0">
                <a:latin typeface="Calibri"/>
                <a:cs typeface="Calibri"/>
              </a:rPr>
              <a:t>social </a:t>
            </a:r>
            <a:r>
              <a:rPr sz="2000" spc="-10" dirty="0">
                <a:latin typeface="Calibri"/>
                <a:cs typeface="Calibri"/>
              </a:rPr>
              <a:t>care </a:t>
            </a:r>
            <a:r>
              <a:rPr sz="2000" dirty="0">
                <a:latin typeface="Calibri"/>
                <a:cs typeface="Calibri"/>
              </a:rPr>
              <a:t>(e.g., social </a:t>
            </a:r>
            <a:r>
              <a:rPr sz="2000" spc="-10" dirty="0">
                <a:latin typeface="Calibri"/>
                <a:cs typeface="Calibri"/>
              </a:rPr>
              <a:t>bereavement, </a:t>
            </a:r>
            <a:r>
              <a:rPr sz="2000" spc="-440" dirty="0">
                <a:latin typeface="Calibri"/>
                <a:cs typeface="Calibri"/>
              </a:rPr>
              <a:t> </a:t>
            </a:r>
            <a:r>
              <a:rPr sz="2000" spc="-5" dirty="0">
                <a:latin typeface="Calibri"/>
                <a:cs typeface="Calibri"/>
              </a:rPr>
              <a:t>depression,</a:t>
            </a:r>
            <a:r>
              <a:rPr sz="2000" spc="-10" dirty="0">
                <a:latin typeface="Calibri"/>
                <a:cs typeface="Calibri"/>
              </a:rPr>
              <a:t> </a:t>
            </a:r>
            <a:r>
              <a:rPr sz="2000" spc="-5" dirty="0">
                <a:latin typeface="Calibri"/>
                <a:cs typeface="Calibri"/>
              </a:rPr>
              <a:t>anxiety).</a:t>
            </a:r>
            <a:endParaRPr sz="2000" dirty="0">
              <a:latin typeface="Calibri"/>
              <a:cs typeface="Calibri"/>
            </a:endParaRPr>
          </a:p>
          <a:p>
            <a:pPr marL="354965" marR="5080" indent="-342900">
              <a:lnSpc>
                <a:spcPct val="100000"/>
              </a:lnSpc>
              <a:spcBef>
                <a:spcPts val="500"/>
              </a:spcBef>
              <a:buClr>
                <a:srgbClr val="F16025"/>
              </a:buClr>
              <a:buSzPct val="125000"/>
              <a:buChar char="•"/>
              <a:tabLst>
                <a:tab pos="354965" algn="l"/>
                <a:tab pos="355600" algn="l"/>
              </a:tabLst>
            </a:pPr>
            <a:r>
              <a:rPr sz="2000" spc="-5" dirty="0">
                <a:latin typeface="Calibri"/>
                <a:cs typeface="Calibri"/>
              </a:rPr>
              <a:t>Dietary counseling and education on other </a:t>
            </a:r>
            <a:r>
              <a:rPr sz="2000" spc="-10" dirty="0">
                <a:latin typeface="Calibri"/>
                <a:cs typeface="Calibri"/>
              </a:rPr>
              <a:t>lifestyle </a:t>
            </a:r>
            <a:r>
              <a:rPr sz="2000" spc="-5" dirty="0">
                <a:latin typeface="Calibri"/>
                <a:cs typeface="Calibri"/>
              </a:rPr>
              <a:t>modifications </a:t>
            </a:r>
            <a:r>
              <a:rPr sz="2000" spc="-440" dirty="0">
                <a:latin typeface="Calibri"/>
                <a:cs typeface="Calibri"/>
              </a:rPr>
              <a:t> </a:t>
            </a:r>
            <a:r>
              <a:rPr sz="2000" dirty="0">
                <a:latin typeface="Calibri"/>
                <a:cs typeface="Calibri"/>
              </a:rPr>
              <a:t>(e.g.,</a:t>
            </a:r>
            <a:r>
              <a:rPr sz="2000" spc="-10" dirty="0">
                <a:latin typeface="Calibri"/>
                <a:cs typeface="Calibri"/>
              </a:rPr>
              <a:t> </a:t>
            </a:r>
            <a:r>
              <a:rPr sz="2000" spc="-15" dirty="0">
                <a:latin typeface="Calibri"/>
                <a:cs typeface="Calibri"/>
              </a:rPr>
              <a:t>exercise,</a:t>
            </a:r>
            <a:r>
              <a:rPr sz="2000" spc="-5" dirty="0">
                <a:latin typeface="Calibri"/>
                <a:cs typeface="Calibri"/>
              </a:rPr>
              <a:t> smoking</a:t>
            </a:r>
            <a:r>
              <a:rPr sz="2000" spc="-10" dirty="0">
                <a:latin typeface="Calibri"/>
                <a:cs typeface="Calibri"/>
              </a:rPr>
              <a:t> </a:t>
            </a:r>
            <a:r>
              <a:rPr sz="2000" dirty="0">
                <a:latin typeface="Calibri"/>
                <a:cs typeface="Calibri"/>
              </a:rPr>
              <a:t>cessation).</a:t>
            </a:r>
          </a:p>
          <a:p>
            <a:pPr marL="355600" indent="-342900">
              <a:lnSpc>
                <a:spcPct val="100000"/>
              </a:lnSpc>
              <a:spcBef>
                <a:spcPts val="400"/>
              </a:spcBef>
              <a:buClr>
                <a:srgbClr val="F16025"/>
              </a:buClr>
              <a:buSzPct val="125000"/>
              <a:buChar char="•"/>
              <a:tabLst>
                <a:tab pos="354965" algn="l"/>
                <a:tab pos="355600" algn="l"/>
              </a:tabLst>
            </a:pPr>
            <a:r>
              <a:rPr sz="2000" spc="-15" dirty="0">
                <a:latin typeface="Calibri"/>
                <a:cs typeface="Calibri"/>
              </a:rPr>
              <a:t>Involve</a:t>
            </a:r>
            <a:r>
              <a:rPr sz="2000" spc="-5" dirty="0">
                <a:latin typeface="Calibri"/>
                <a:cs typeface="Calibri"/>
              </a:rPr>
              <a:t> </a:t>
            </a:r>
            <a:r>
              <a:rPr sz="2000" dirty="0">
                <a:latin typeface="Calibri"/>
                <a:cs typeface="Calibri"/>
              </a:rPr>
              <a:t>the </a:t>
            </a:r>
            <a:r>
              <a:rPr sz="2000" spc="-5" dirty="0">
                <a:latin typeface="Calibri"/>
                <a:cs typeface="Calibri"/>
              </a:rPr>
              <a:t>patient, </a:t>
            </a:r>
            <a:r>
              <a:rPr sz="2000" spc="-10" dirty="0">
                <a:latin typeface="Calibri"/>
                <a:cs typeface="Calibri"/>
              </a:rPr>
              <a:t>family </a:t>
            </a:r>
            <a:r>
              <a:rPr sz="2000" spc="-5" dirty="0">
                <a:latin typeface="Calibri"/>
                <a:cs typeface="Calibri"/>
              </a:rPr>
              <a:t>and children </a:t>
            </a:r>
            <a:r>
              <a:rPr sz="2000" dirty="0">
                <a:latin typeface="Calibri"/>
                <a:cs typeface="Calibri"/>
              </a:rPr>
              <a:t>if </a:t>
            </a:r>
            <a:r>
              <a:rPr sz="2000" spc="-5" dirty="0">
                <a:latin typeface="Calibri"/>
                <a:cs typeface="Calibri"/>
              </a:rPr>
              <a:t>possible.</a:t>
            </a:r>
            <a:endParaRPr sz="2000" dirty="0">
              <a:latin typeface="Calibri"/>
              <a:cs typeface="Calibri"/>
            </a:endParaRPr>
          </a:p>
          <a:p>
            <a:pPr marL="355600" indent="-342900">
              <a:lnSpc>
                <a:spcPct val="100000"/>
              </a:lnSpc>
              <a:spcBef>
                <a:spcPts val="500"/>
              </a:spcBef>
              <a:buClr>
                <a:srgbClr val="F16025"/>
              </a:buClr>
              <a:buSzPct val="125000"/>
              <a:buChar char="•"/>
              <a:tabLst>
                <a:tab pos="354965" algn="l"/>
                <a:tab pos="355600" algn="l"/>
              </a:tabLst>
            </a:pPr>
            <a:r>
              <a:rPr sz="2000" spc="-15" dirty="0">
                <a:latin typeface="Calibri"/>
                <a:cs typeface="Calibri"/>
              </a:rPr>
              <a:t>Offer</a:t>
            </a:r>
            <a:r>
              <a:rPr sz="2000" spc="-5" dirty="0">
                <a:latin typeface="Calibri"/>
                <a:cs typeface="Calibri"/>
              </a:rPr>
              <a:t> </a:t>
            </a:r>
            <a:r>
              <a:rPr sz="2000" spc="-10" dirty="0">
                <a:latin typeface="Calibri"/>
                <a:cs typeface="Calibri"/>
              </a:rPr>
              <a:t>literature</a:t>
            </a:r>
            <a:r>
              <a:rPr sz="2000" dirty="0">
                <a:latin typeface="Calibri"/>
                <a:cs typeface="Calibri"/>
              </a:rPr>
              <a:t> in</a:t>
            </a:r>
            <a:r>
              <a:rPr sz="2000" spc="-10" dirty="0">
                <a:latin typeface="Calibri"/>
                <a:cs typeface="Calibri"/>
              </a:rPr>
              <a:t> </a:t>
            </a:r>
            <a:r>
              <a:rPr sz="2000" spc="-5" dirty="0">
                <a:latin typeface="Calibri"/>
                <a:cs typeface="Calibri"/>
              </a:rPr>
              <a:t>both traditional</a:t>
            </a:r>
            <a:r>
              <a:rPr sz="2000" dirty="0">
                <a:latin typeface="Calibri"/>
                <a:cs typeface="Calibri"/>
              </a:rPr>
              <a:t> </a:t>
            </a:r>
            <a:r>
              <a:rPr sz="2000" spc="-5" dirty="0">
                <a:latin typeface="Calibri"/>
                <a:cs typeface="Calibri"/>
              </a:rPr>
              <a:t>and</a:t>
            </a:r>
            <a:r>
              <a:rPr sz="2000" spc="-10" dirty="0">
                <a:latin typeface="Calibri"/>
                <a:cs typeface="Calibri"/>
              </a:rPr>
              <a:t> interactive</a:t>
            </a:r>
            <a:r>
              <a:rPr sz="2000" spc="5" dirty="0">
                <a:latin typeface="Calibri"/>
                <a:cs typeface="Calibri"/>
              </a:rPr>
              <a:t> </a:t>
            </a:r>
            <a:r>
              <a:rPr sz="2000" spc="-10" dirty="0">
                <a:latin typeface="Calibri"/>
                <a:cs typeface="Calibri"/>
              </a:rPr>
              <a:t>formats.</a:t>
            </a:r>
            <a:endParaRPr sz="2000" dirty="0">
              <a:latin typeface="Calibri"/>
              <a:cs typeface="Calibri"/>
            </a:endParaRPr>
          </a:p>
          <a:p>
            <a:pPr marL="355600" indent="-342900">
              <a:lnSpc>
                <a:spcPct val="100000"/>
              </a:lnSpc>
              <a:spcBef>
                <a:spcPts val="500"/>
              </a:spcBef>
              <a:buClr>
                <a:srgbClr val="F16025"/>
              </a:buClr>
              <a:buSzPct val="125000"/>
              <a:buChar char="•"/>
              <a:tabLst>
                <a:tab pos="354965" algn="l"/>
                <a:tab pos="355600" algn="l"/>
              </a:tabLst>
            </a:pPr>
            <a:r>
              <a:rPr sz="2000" dirty="0">
                <a:latin typeface="Calibri"/>
                <a:cs typeface="Calibri"/>
              </a:rPr>
              <a:t>Use</a:t>
            </a:r>
            <a:r>
              <a:rPr sz="2000" spc="-5" dirty="0">
                <a:latin typeface="Calibri"/>
                <a:cs typeface="Calibri"/>
              </a:rPr>
              <a:t> educational materials </a:t>
            </a:r>
            <a:r>
              <a:rPr sz="2000" spc="-10" dirty="0">
                <a:latin typeface="Calibri"/>
                <a:cs typeface="Calibri"/>
              </a:rPr>
              <a:t>written </a:t>
            </a:r>
            <a:r>
              <a:rPr sz="2000" dirty="0">
                <a:latin typeface="Calibri"/>
                <a:cs typeface="Calibri"/>
              </a:rPr>
              <a:t>in</a:t>
            </a:r>
            <a:r>
              <a:rPr sz="2000" spc="-10" dirty="0">
                <a:latin typeface="Calibri"/>
                <a:cs typeface="Calibri"/>
              </a:rPr>
              <a:t> </a:t>
            </a:r>
            <a:r>
              <a:rPr sz="2000" dirty="0">
                <a:latin typeface="Calibri"/>
                <a:cs typeface="Calibri"/>
              </a:rPr>
              <a:t>the</a:t>
            </a:r>
            <a:r>
              <a:rPr sz="2000" spc="-5" dirty="0">
                <a:latin typeface="Calibri"/>
                <a:cs typeface="Calibri"/>
              </a:rPr>
              <a:t> </a:t>
            </a:r>
            <a:r>
              <a:rPr sz="2000" spc="-10" dirty="0">
                <a:latin typeface="Calibri"/>
                <a:cs typeface="Calibri"/>
              </a:rPr>
              <a:t>patient’s</a:t>
            </a:r>
            <a:r>
              <a:rPr sz="2000" dirty="0">
                <a:latin typeface="Calibri"/>
                <a:cs typeface="Calibri"/>
              </a:rPr>
              <a:t> </a:t>
            </a:r>
            <a:r>
              <a:rPr sz="2000" spc="-5" dirty="0">
                <a:latin typeface="Calibri"/>
                <a:cs typeface="Calibri"/>
              </a:rPr>
              <a:t>language.</a:t>
            </a:r>
            <a:endParaRPr sz="2000" dirty="0">
              <a:latin typeface="Calibri"/>
              <a:cs typeface="Calibri"/>
            </a:endParaRPr>
          </a:p>
          <a:p>
            <a:pPr marL="355600" indent="-342900">
              <a:lnSpc>
                <a:spcPct val="100000"/>
              </a:lnSpc>
              <a:spcBef>
                <a:spcPts val="500"/>
              </a:spcBef>
              <a:buClr>
                <a:srgbClr val="F16025"/>
              </a:buClr>
              <a:buSzPct val="125000"/>
              <a:buChar char="•"/>
              <a:tabLst>
                <a:tab pos="354965" algn="l"/>
                <a:tab pos="355600" algn="l"/>
              </a:tabLst>
            </a:pPr>
            <a:r>
              <a:rPr sz="2000" dirty="0">
                <a:latin typeface="Calibri"/>
                <a:cs typeface="Calibri"/>
              </a:rPr>
              <a:t>Assess</a:t>
            </a:r>
            <a:r>
              <a:rPr sz="2000" spc="-10" dirty="0">
                <a:latin typeface="Calibri"/>
                <a:cs typeface="Calibri"/>
              </a:rPr>
              <a:t> </a:t>
            </a:r>
            <a:r>
              <a:rPr sz="2000" dirty="0">
                <a:latin typeface="Calibri"/>
                <a:cs typeface="Calibri"/>
              </a:rPr>
              <a:t>the</a:t>
            </a:r>
            <a:r>
              <a:rPr sz="2000" spc="-5" dirty="0">
                <a:latin typeface="Calibri"/>
                <a:cs typeface="Calibri"/>
              </a:rPr>
              <a:t> need</a:t>
            </a:r>
            <a:r>
              <a:rPr sz="2000" spc="-10" dirty="0">
                <a:latin typeface="Calibri"/>
                <a:cs typeface="Calibri"/>
              </a:rPr>
              <a:t> </a:t>
            </a:r>
            <a:r>
              <a:rPr sz="2000" spc="-15" dirty="0">
                <a:latin typeface="Calibri"/>
                <a:cs typeface="Calibri"/>
              </a:rPr>
              <a:t>for</a:t>
            </a:r>
            <a:r>
              <a:rPr sz="2000" spc="-5" dirty="0">
                <a:latin typeface="Calibri"/>
                <a:cs typeface="Calibri"/>
              </a:rPr>
              <a:t> </a:t>
            </a:r>
            <a:r>
              <a:rPr sz="2000" spc="-10" dirty="0">
                <a:latin typeface="Calibri"/>
                <a:cs typeface="Calibri"/>
              </a:rPr>
              <a:t>low-level </a:t>
            </a:r>
            <a:r>
              <a:rPr sz="2000" spc="-5" dirty="0">
                <a:latin typeface="Calibri"/>
                <a:cs typeface="Calibri"/>
              </a:rPr>
              <a:t>reading</a:t>
            </a:r>
            <a:r>
              <a:rPr sz="2000" spc="-15" dirty="0">
                <a:latin typeface="Calibri"/>
                <a:cs typeface="Calibri"/>
              </a:rPr>
              <a:t> </a:t>
            </a:r>
            <a:r>
              <a:rPr sz="2000" spc="-5" dirty="0">
                <a:latin typeface="Calibri"/>
                <a:cs typeface="Calibri"/>
              </a:rPr>
              <a:t>materials.</a:t>
            </a:r>
            <a:endParaRPr sz="2000" dirty="0">
              <a:latin typeface="Calibri"/>
              <a:cs typeface="Calibri"/>
            </a:endParaRPr>
          </a:p>
          <a:p>
            <a:pPr marL="355600" indent="-342900">
              <a:lnSpc>
                <a:spcPct val="100000"/>
              </a:lnSpc>
              <a:spcBef>
                <a:spcPts val="500"/>
              </a:spcBef>
              <a:buClr>
                <a:srgbClr val="F16025"/>
              </a:buClr>
              <a:buSzPct val="125000"/>
              <a:buChar char="•"/>
              <a:tabLst>
                <a:tab pos="354965" algn="l"/>
                <a:tab pos="355600" algn="l"/>
              </a:tabLst>
            </a:pPr>
            <a:r>
              <a:rPr sz="2000" dirty="0">
                <a:latin typeface="Calibri"/>
                <a:cs typeface="Calibri"/>
              </a:rPr>
              <a:t>Use</a:t>
            </a:r>
            <a:r>
              <a:rPr sz="2000" spc="5" dirty="0">
                <a:latin typeface="Calibri"/>
                <a:cs typeface="Calibri"/>
              </a:rPr>
              <a:t> </a:t>
            </a:r>
            <a:r>
              <a:rPr sz="2000" spc="-10" dirty="0">
                <a:latin typeface="Calibri"/>
                <a:cs typeface="Calibri"/>
              </a:rPr>
              <a:t>internet</a:t>
            </a:r>
            <a:r>
              <a:rPr sz="2000" spc="5" dirty="0">
                <a:latin typeface="Calibri"/>
                <a:cs typeface="Calibri"/>
              </a:rPr>
              <a:t> </a:t>
            </a:r>
            <a:r>
              <a:rPr sz="2000" spc="-10" dirty="0">
                <a:latin typeface="Calibri"/>
                <a:cs typeface="Calibri"/>
              </a:rPr>
              <a:t>resources</a:t>
            </a:r>
            <a:r>
              <a:rPr sz="2000" spc="10" dirty="0">
                <a:latin typeface="Calibri"/>
                <a:cs typeface="Calibri"/>
              </a:rPr>
              <a:t> </a:t>
            </a:r>
            <a:r>
              <a:rPr sz="2000" spc="-5" dirty="0">
                <a:latin typeface="Calibri"/>
                <a:cs typeface="Calibri"/>
              </a:rPr>
              <a:t>and</a:t>
            </a:r>
            <a:r>
              <a:rPr sz="2000" spc="5" dirty="0">
                <a:latin typeface="Calibri"/>
                <a:cs typeface="Calibri"/>
              </a:rPr>
              <a:t> </a:t>
            </a:r>
            <a:r>
              <a:rPr sz="2000" spc="-5" dirty="0">
                <a:latin typeface="Calibri"/>
                <a:cs typeface="Calibri"/>
              </a:rPr>
              <a:t>smartphone</a:t>
            </a:r>
            <a:r>
              <a:rPr sz="2000" spc="5" dirty="0">
                <a:latin typeface="Calibri"/>
                <a:cs typeface="Calibri"/>
              </a:rPr>
              <a:t> </a:t>
            </a:r>
            <a:r>
              <a:rPr sz="2000" spc="-5" dirty="0">
                <a:latin typeface="Calibri"/>
                <a:cs typeface="Calibri"/>
              </a:rPr>
              <a:t>apps</a:t>
            </a:r>
            <a:r>
              <a:rPr sz="2000" spc="5" dirty="0">
                <a:latin typeface="Calibri"/>
                <a:cs typeface="Calibri"/>
              </a:rPr>
              <a:t> </a:t>
            </a:r>
            <a:r>
              <a:rPr sz="2000" dirty="0">
                <a:latin typeface="Calibri"/>
                <a:cs typeface="Calibri"/>
              </a:rPr>
              <a:t>as</a:t>
            </a:r>
            <a:r>
              <a:rPr sz="2000" spc="10" dirty="0">
                <a:latin typeface="Calibri"/>
                <a:cs typeface="Calibri"/>
              </a:rPr>
              <a:t> </a:t>
            </a:r>
            <a:r>
              <a:rPr sz="2000" spc="-10" dirty="0">
                <a:latin typeface="Calibri"/>
                <a:cs typeface="Calibri"/>
              </a:rPr>
              <a:t>appropriate.</a:t>
            </a:r>
            <a:endParaRPr sz="2000" dirty="0">
              <a:latin typeface="Calibri"/>
              <a:cs typeface="Calibri"/>
            </a:endParaRPr>
          </a:p>
          <a:p>
            <a:pPr marL="355600" indent="-342900">
              <a:lnSpc>
                <a:spcPct val="100000"/>
              </a:lnSpc>
              <a:spcBef>
                <a:spcPts val="400"/>
              </a:spcBef>
              <a:buClr>
                <a:srgbClr val="F16025"/>
              </a:buClr>
              <a:buSzPct val="125000"/>
              <a:buChar char="•"/>
              <a:tabLst>
                <a:tab pos="354965" algn="l"/>
                <a:tab pos="355600" algn="l"/>
              </a:tabLst>
            </a:pPr>
            <a:r>
              <a:rPr sz="2000" dirty="0">
                <a:latin typeface="Calibri"/>
                <a:cs typeface="Calibri"/>
              </a:rPr>
              <a:t>Use </a:t>
            </a:r>
            <a:r>
              <a:rPr sz="2000" spc="-5" dirty="0">
                <a:latin typeface="Calibri"/>
                <a:cs typeface="Calibri"/>
              </a:rPr>
              <a:t>visual</a:t>
            </a:r>
            <a:r>
              <a:rPr sz="2000" dirty="0">
                <a:latin typeface="Calibri"/>
                <a:cs typeface="Calibri"/>
              </a:rPr>
              <a:t> </a:t>
            </a:r>
            <a:r>
              <a:rPr sz="2000" spc="-5" dirty="0">
                <a:latin typeface="Calibri"/>
                <a:cs typeface="Calibri"/>
              </a:rPr>
              <a:t>aids</a:t>
            </a:r>
            <a:r>
              <a:rPr sz="2000" spc="5" dirty="0">
                <a:latin typeface="Calibri"/>
                <a:cs typeface="Calibri"/>
              </a:rPr>
              <a:t> </a:t>
            </a:r>
            <a:r>
              <a:rPr sz="2000" dirty="0">
                <a:latin typeface="Calibri"/>
                <a:cs typeface="Calibri"/>
              </a:rPr>
              <a:t>such</a:t>
            </a:r>
            <a:r>
              <a:rPr sz="2000" spc="-5" dirty="0">
                <a:latin typeface="Calibri"/>
                <a:cs typeface="Calibri"/>
              </a:rPr>
              <a:t> </a:t>
            </a:r>
            <a:r>
              <a:rPr sz="2000" dirty="0">
                <a:latin typeface="Calibri"/>
                <a:cs typeface="Calibri"/>
              </a:rPr>
              <a:t>as</a:t>
            </a:r>
            <a:r>
              <a:rPr sz="2000" spc="5" dirty="0">
                <a:latin typeface="Calibri"/>
                <a:cs typeface="Calibri"/>
              </a:rPr>
              <a:t> </a:t>
            </a:r>
            <a:r>
              <a:rPr sz="2000" spc="-5" dirty="0">
                <a:latin typeface="Calibri"/>
                <a:cs typeface="Calibri"/>
              </a:rPr>
              <a:t>handouts, </a:t>
            </a:r>
            <a:r>
              <a:rPr sz="2000" spc="-10" dirty="0">
                <a:latin typeface="Calibri"/>
                <a:cs typeface="Calibri"/>
              </a:rPr>
              <a:t>drawings,</a:t>
            </a:r>
            <a:r>
              <a:rPr sz="2000" dirty="0">
                <a:latin typeface="Calibri"/>
                <a:cs typeface="Calibri"/>
              </a:rPr>
              <a:t> </a:t>
            </a:r>
            <a:r>
              <a:rPr sz="2000" spc="-5" dirty="0">
                <a:latin typeface="Calibri"/>
                <a:cs typeface="Calibri"/>
              </a:rPr>
              <a:t>CDs,</a:t>
            </a:r>
            <a:r>
              <a:rPr sz="2000" dirty="0">
                <a:latin typeface="Calibri"/>
                <a:cs typeface="Calibri"/>
              </a:rPr>
              <a:t> </a:t>
            </a:r>
            <a:r>
              <a:rPr sz="2000" spc="-5" dirty="0">
                <a:latin typeface="Calibri"/>
                <a:cs typeface="Calibri"/>
              </a:rPr>
              <a:t>and</a:t>
            </a:r>
            <a:r>
              <a:rPr sz="2000" dirty="0">
                <a:latin typeface="Calibri"/>
                <a:cs typeface="Calibri"/>
              </a:rPr>
              <a:t> </a:t>
            </a:r>
            <a:r>
              <a:rPr sz="2000" spc="-10" dirty="0">
                <a:latin typeface="Calibri"/>
                <a:cs typeface="Calibri"/>
              </a:rPr>
              <a:t>DVDs.</a:t>
            </a:r>
            <a:endParaRPr sz="2000" dirty="0">
              <a:latin typeface="Calibri"/>
              <a:cs typeface="Calibri"/>
            </a:endParaRPr>
          </a:p>
          <a:p>
            <a:pPr marL="354965" marR="1398270" indent="-342900">
              <a:lnSpc>
                <a:spcPct val="100000"/>
              </a:lnSpc>
              <a:spcBef>
                <a:spcPts val="500"/>
              </a:spcBef>
              <a:buClr>
                <a:srgbClr val="F16025"/>
              </a:buClr>
              <a:buSzPct val="125000"/>
              <a:buChar char="•"/>
              <a:tabLst>
                <a:tab pos="354965" algn="l"/>
                <a:tab pos="355600" algn="l"/>
              </a:tabLst>
            </a:pPr>
            <a:r>
              <a:rPr sz="2000" spc="-15" dirty="0">
                <a:latin typeface="Calibri"/>
                <a:cs typeface="Calibri"/>
              </a:rPr>
              <a:t>Involve </a:t>
            </a:r>
            <a:r>
              <a:rPr sz="2000" spc="-5" dirty="0">
                <a:latin typeface="Calibri"/>
                <a:cs typeface="Calibri"/>
              </a:rPr>
              <a:t>other </a:t>
            </a:r>
            <a:r>
              <a:rPr sz="2000" dirty="0">
                <a:latin typeface="Calibri"/>
                <a:cs typeface="Calibri"/>
              </a:rPr>
              <a:t>health </a:t>
            </a:r>
            <a:r>
              <a:rPr sz="2000" spc="-10" dirty="0">
                <a:latin typeface="Calibri"/>
                <a:cs typeface="Calibri"/>
              </a:rPr>
              <a:t>care professionals </a:t>
            </a:r>
            <a:r>
              <a:rPr sz="2000" dirty="0">
                <a:latin typeface="Calibri"/>
                <a:cs typeface="Calibri"/>
              </a:rPr>
              <a:t>in </a:t>
            </a:r>
            <a:r>
              <a:rPr sz="2000" spc="-5" dirty="0">
                <a:latin typeface="Calibri"/>
                <a:cs typeface="Calibri"/>
              </a:rPr>
              <a:t>educating </a:t>
            </a:r>
            <a:r>
              <a:rPr sz="2000" spc="-440" dirty="0">
                <a:latin typeface="Calibri"/>
                <a:cs typeface="Calibri"/>
              </a:rPr>
              <a:t> </a:t>
            </a:r>
            <a:r>
              <a:rPr sz="2000" spc="-5" dirty="0">
                <a:latin typeface="Calibri"/>
                <a:cs typeface="Calibri"/>
              </a:rPr>
              <a:t>patients/families.</a:t>
            </a:r>
            <a:endParaRPr sz="2000" dirty="0">
              <a:latin typeface="Calibri"/>
              <a:cs typeface="Calibri"/>
            </a:endParaRPr>
          </a:p>
          <a:p>
            <a:pPr marL="355600" indent="-342900">
              <a:lnSpc>
                <a:spcPct val="100000"/>
              </a:lnSpc>
              <a:spcBef>
                <a:spcPts val="500"/>
              </a:spcBef>
              <a:buClr>
                <a:srgbClr val="F16025"/>
              </a:buClr>
              <a:buSzPct val="125000"/>
              <a:buChar char="•"/>
              <a:tabLst>
                <a:tab pos="354965" algn="l"/>
                <a:tab pos="355600" algn="l"/>
              </a:tabLst>
            </a:pPr>
            <a:r>
              <a:rPr sz="2000" spc="-5" dirty="0">
                <a:latin typeface="Calibri"/>
                <a:cs typeface="Calibri"/>
              </a:rPr>
              <a:t>Be </a:t>
            </a:r>
            <a:r>
              <a:rPr sz="2000" spc="-10" dirty="0">
                <a:latin typeface="Calibri"/>
                <a:cs typeface="Calibri"/>
              </a:rPr>
              <a:t>consistent</a:t>
            </a:r>
            <a:r>
              <a:rPr sz="2000" spc="-5" dirty="0">
                <a:latin typeface="Calibri"/>
                <a:cs typeface="Calibri"/>
              </a:rPr>
              <a:t> </a:t>
            </a:r>
            <a:r>
              <a:rPr sz="2000" dirty="0">
                <a:latin typeface="Calibri"/>
                <a:cs typeface="Calibri"/>
              </a:rPr>
              <a:t>in</a:t>
            </a:r>
            <a:r>
              <a:rPr sz="2000" spc="-10" dirty="0">
                <a:latin typeface="Calibri"/>
                <a:cs typeface="Calibri"/>
              </a:rPr>
              <a:t> </a:t>
            </a:r>
            <a:r>
              <a:rPr sz="2000" dirty="0">
                <a:latin typeface="Calibri"/>
                <a:cs typeface="Calibri"/>
              </a:rPr>
              <a:t>the</a:t>
            </a:r>
            <a:r>
              <a:rPr sz="2000" spc="-5" dirty="0">
                <a:latin typeface="Calibri"/>
                <a:cs typeface="Calibri"/>
              </a:rPr>
              <a:t> </a:t>
            </a:r>
            <a:r>
              <a:rPr sz="2000" spc="-10" dirty="0">
                <a:latin typeface="Calibri"/>
                <a:cs typeface="Calibri"/>
              </a:rPr>
              <a:t>information</a:t>
            </a:r>
            <a:r>
              <a:rPr sz="2000" dirty="0">
                <a:latin typeface="Calibri"/>
                <a:cs typeface="Calibri"/>
              </a:rPr>
              <a:t> </a:t>
            </a:r>
            <a:r>
              <a:rPr sz="2000" spc="-10" dirty="0">
                <a:latin typeface="Calibri"/>
                <a:cs typeface="Calibri"/>
              </a:rPr>
              <a:t>provided.</a:t>
            </a:r>
            <a:endParaRPr sz="2000" dirty="0">
              <a:latin typeface="Calibri"/>
              <a:cs typeface="Calibri"/>
            </a:endParaRPr>
          </a:p>
        </p:txBody>
      </p:sp>
    </p:spTree>
    <p:extLst>
      <p:ext uri="{BB962C8B-B14F-4D97-AF65-F5344CB8AC3E}">
        <p14:creationId xmlns:p14="http://schemas.microsoft.com/office/powerpoint/2010/main" val="23169372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CD6B11F9-7CF4-4EA5-927D-BD9AB9BAAEE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3109" y="0"/>
            <a:ext cx="1827609" cy="6858001"/>
            <a:chOff x="1320800" y="0"/>
            <a:chExt cx="2436813" cy="6858001"/>
          </a:xfrm>
        </p:grpSpPr>
        <p:sp>
          <p:nvSpPr>
            <p:cNvPr id="11" name="Freeform 6">
              <a:extLst>
                <a:ext uri="{FF2B5EF4-FFF2-40B4-BE49-F238E27FC236}">
                  <a16:creationId xmlns:a16="http://schemas.microsoft.com/office/drawing/2014/main" id="{5583BE8A-798A-49D7-83DC-A870570978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12" name="Freeform 7">
              <a:extLst>
                <a:ext uri="{FF2B5EF4-FFF2-40B4-BE49-F238E27FC236}">
                  <a16:creationId xmlns:a16="http://schemas.microsoft.com/office/drawing/2014/main" id="{6DE657C4-420A-45F7-B1EF-FDF95A5D62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3" name="Freeform 8">
              <a:extLst>
                <a:ext uri="{FF2B5EF4-FFF2-40B4-BE49-F238E27FC236}">
                  <a16:creationId xmlns:a16="http://schemas.microsoft.com/office/drawing/2014/main" id="{1EE460FA-528A-4C78-B916-355E0AE7C5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4" name="Freeform 9">
              <a:extLst>
                <a:ext uri="{FF2B5EF4-FFF2-40B4-BE49-F238E27FC236}">
                  <a16:creationId xmlns:a16="http://schemas.microsoft.com/office/drawing/2014/main" id="{38A1243A-751B-4A0E-B1E7-3437113B2C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5" name="Freeform 10">
              <a:extLst>
                <a:ext uri="{FF2B5EF4-FFF2-40B4-BE49-F238E27FC236}">
                  <a16:creationId xmlns:a16="http://schemas.microsoft.com/office/drawing/2014/main" id="{11550A02-C965-4A16-A9A9-E686940FA6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6" name="Freeform 11">
              <a:extLst>
                <a:ext uri="{FF2B5EF4-FFF2-40B4-BE49-F238E27FC236}">
                  <a16:creationId xmlns:a16="http://schemas.microsoft.com/office/drawing/2014/main" id="{4A579E77-1FA8-4170-94D2-499DB104C0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useBgFill="1">
        <p:nvSpPr>
          <p:cNvPr id="18" name="Rectangle 17">
            <a:extLst>
              <a:ext uri="{FF2B5EF4-FFF2-40B4-BE49-F238E27FC236}">
                <a16:creationId xmlns:a16="http://schemas.microsoft.com/office/drawing/2014/main" id="{441FAA6D-0046-4A2F-8E6E-21A4842EC6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Yellow question mark">
            <a:extLst>
              <a:ext uri="{FF2B5EF4-FFF2-40B4-BE49-F238E27FC236}">
                <a16:creationId xmlns:a16="http://schemas.microsoft.com/office/drawing/2014/main" id="{1817BFCE-EDCA-4A69-AE74-6B971C63D08B}"/>
              </a:ext>
            </a:extLst>
          </p:cNvPr>
          <p:cNvPicPr>
            <a:picLocks noChangeAspect="1"/>
          </p:cNvPicPr>
          <p:nvPr/>
        </p:nvPicPr>
        <p:blipFill rotWithShape="1">
          <a:blip r:embed="rId4"/>
          <a:srcRect l="62541" t="9091" r="9264" b="-1"/>
          <a:stretch/>
        </p:blipFill>
        <p:spPr>
          <a:xfrm>
            <a:off x="0" y="10"/>
            <a:ext cx="3544889" cy="6857990"/>
          </a:xfrm>
          <a:prstGeom prst="rect">
            <a:avLst/>
          </a:prstGeom>
        </p:spPr>
      </p:pic>
      <p:grpSp>
        <p:nvGrpSpPr>
          <p:cNvPr id="20" name="Group 19">
            <a:extLst>
              <a:ext uri="{FF2B5EF4-FFF2-40B4-BE49-F238E27FC236}">
                <a16:creationId xmlns:a16="http://schemas.microsoft.com/office/drawing/2014/main" id="{62E3E11F-3694-4A25-A6CA-2EC311F18B2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717698" y="-12875"/>
            <a:ext cx="1953297" cy="6890194"/>
            <a:chOff x="2199787" y="-12875"/>
            <a:chExt cx="2679011" cy="6890194"/>
          </a:xfrm>
        </p:grpSpPr>
        <p:sp useBgFill="1">
          <p:nvSpPr>
            <p:cNvPr id="21" name="Rectangle 19">
              <a:extLst>
                <a:ext uri="{FF2B5EF4-FFF2-40B4-BE49-F238E27FC236}">
                  <a16:creationId xmlns:a16="http://schemas.microsoft.com/office/drawing/2014/main" id="{80D1B0BD-8DCD-47A1-96F6-2C225035A10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white">
            <a:xfrm>
              <a:off x="2199787" y="-12875"/>
              <a:ext cx="2679011" cy="5301468"/>
            </a:xfrm>
            <a:custGeom>
              <a:avLst/>
              <a:gdLst>
                <a:gd name="connsiteX0" fmla="*/ 0 w 2570017"/>
                <a:gd name="connsiteY0" fmla="*/ 0 h 2554287"/>
                <a:gd name="connsiteX1" fmla="*/ 2570017 w 2570017"/>
                <a:gd name="connsiteY1" fmla="*/ 0 h 2554287"/>
                <a:gd name="connsiteX2" fmla="*/ 2570017 w 2570017"/>
                <a:gd name="connsiteY2" fmla="*/ 2554287 h 2554287"/>
                <a:gd name="connsiteX3" fmla="*/ 0 w 2570017"/>
                <a:gd name="connsiteY3" fmla="*/ 2554287 h 2554287"/>
                <a:gd name="connsiteX4" fmla="*/ 0 w 2570017"/>
                <a:gd name="connsiteY4" fmla="*/ 0 h 2554287"/>
                <a:gd name="connsiteX0" fmla="*/ 904009 w 2570017"/>
                <a:gd name="connsiteY0" fmla="*/ 0 h 2554287"/>
                <a:gd name="connsiteX1" fmla="*/ 2570017 w 2570017"/>
                <a:gd name="connsiteY1" fmla="*/ 0 h 2554287"/>
                <a:gd name="connsiteX2" fmla="*/ 2570017 w 2570017"/>
                <a:gd name="connsiteY2" fmla="*/ 2554287 h 2554287"/>
                <a:gd name="connsiteX3" fmla="*/ 0 w 2570017"/>
                <a:gd name="connsiteY3" fmla="*/ 2554287 h 2554287"/>
                <a:gd name="connsiteX4" fmla="*/ 904009 w 2570017"/>
                <a:gd name="connsiteY4" fmla="*/ 0 h 2554287"/>
                <a:gd name="connsiteX0" fmla="*/ 644236 w 2570017"/>
                <a:gd name="connsiteY0" fmla="*/ 10391 h 2554287"/>
                <a:gd name="connsiteX1" fmla="*/ 2570017 w 2570017"/>
                <a:gd name="connsiteY1" fmla="*/ 0 h 2554287"/>
                <a:gd name="connsiteX2" fmla="*/ 2570017 w 2570017"/>
                <a:gd name="connsiteY2" fmla="*/ 2554287 h 2554287"/>
                <a:gd name="connsiteX3" fmla="*/ 0 w 2570017"/>
                <a:gd name="connsiteY3" fmla="*/ 2554287 h 2554287"/>
                <a:gd name="connsiteX4" fmla="*/ 644236 w 2570017"/>
                <a:gd name="connsiteY4" fmla="*/ 10391 h 2554287"/>
                <a:gd name="connsiteX0" fmla="*/ 633845 w 2570017"/>
                <a:gd name="connsiteY0" fmla="*/ 0 h 2554287"/>
                <a:gd name="connsiteX1" fmla="*/ 2570017 w 2570017"/>
                <a:gd name="connsiteY1" fmla="*/ 0 h 2554287"/>
                <a:gd name="connsiteX2" fmla="*/ 2570017 w 2570017"/>
                <a:gd name="connsiteY2" fmla="*/ 2554287 h 2554287"/>
                <a:gd name="connsiteX3" fmla="*/ 0 w 2570017"/>
                <a:gd name="connsiteY3" fmla="*/ 2554287 h 2554287"/>
                <a:gd name="connsiteX4" fmla="*/ 633845 w 2570017"/>
                <a:gd name="connsiteY4" fmla="*/ 0 h 2554287"/>
                <a:gd name="connsiteX0" fmla="*/ 675409 w 2611581"/>
                <a:gd name="connsiteY0" fmla="*/ 0 h 2554287"/>
                <a:gd name="connsiteX1" fmla="*/ 2611581 w 2611581"/>
                <a:gd name="connsiteY1" fmla="*/ 0 h 2554287"/>
                <a:gd name="connsiteX2" fmla="*/ 2611581 w 2611581"/>
                <a:gd name="connsiteY2" fmla="*/ 2554287 h 2554287"/>
                <a:gd name="connsiteX3" fmla="*/ 0 w 2611581"/>
                <a:gd name="connsiteY3" fmla="*/ 2554287 h 2554287"/>
                <a:gd name="connsiteX4" fmla="*/ 675409 w 2611581"/>
                <a:gd name="connsiteY4" fmla="*/ 0 h 2554287"/>
                <a:gd name="connsiteX0" fmla="*/ 650979 w 2587151"/>
                <a:gd name="connsiteY0" fmla="*/ 0 h 2554287"/>
                <a:gd name="connsiteX1" fmla="*/ 2587151 w 2587151"/>
                <a:gd name="connsiteY1" fmla="*/ 0 h 2554287"/>
                <a:gd name="connsiteX2" fmla="*/ 2587151 w 2587151"/>
                <a:gd name="connsiteY2" fmla="*/ 2554287 h 2554287"/>
                <a:gd name="connsiteX3" fmla="*/ 0 w 2587151"/>
                <a:gd name="connsiteY3" fmla="*/ 2548595 h 2554287"/>
                <a:gd name="connsiteX4" fmla="*/ 650979 w 2587151"/>
                <a:gd name="connsiteY4" fmla="*/ 0 h 2554287"/>
                <a:gd name="connsiteX0" fmla="*/ 730379 w 2587151"/>
                <a:gd name="connsiteY0" fmla="*/ 5692 h 2554287"/>
                <a:gd name="connsiteX1" fmla="*/ 2587151 w 2587151"/>
                <a:gd name="connsiteY1" fmla="*/ 0 h 2554287"/>
                <a:gd name="connsiteX2" fmla="*/ 2587151 w 2587151"/>
                <a:gd name="connsiteY2" fmla="*/ 2554287 h 2554287"/>
                <a:gd name="connsiteX3" fmla="*/ 0 w 2587151"/>
                <a:gd name="connsiteY3" fmla="*/ 2548595 h 2554287"/>
                <a:gd name="connsiteX4" fmla="*/ 730379 w 2587151"/>
                <a:gd name="connsiteY4" fmla="*/ 5692 h 2554287"/>
                <a:gd name="connsiteX0" fmla="*/ 864750 w 2587151"/>
                <a:gd name="connsiteY0" fmla="*/ 2847 h 2554287"/>
                <a:gd name="connsiteX1" fmla="*/ 2587151 w 2587151"/>
                <a:gd name="connsiteY1" fmla="*/ 0 h 2554287"/>
                <a:gd name="connsiteX2" fmla="*/ 2587151 w 2587151"/>
                <a:gd name="connsiteY2" fmla="*/ 2554287 h 2554287"/>
                <a:gd name="connsiteX3" fmla="*/ 0 w 2587151"/>
                <a:gd name="connsiteY3" fmla="*/ 2548595 h 2554287"/>
                <a:gd name="connsiteX4" fmla="*/ 864750 w 2587151"/>
                <a:gd name="connsiteY4" fmla="*/ 2847 h 2554287"/>
                <a:gd name="connsiteX0" fmla="*/ 883073 w 2587151"/>
                <a:gd name="connsiteY0" fmla="*/ 1 h 2554287"/>
                <a:gd name="connsiteX1" fmla="*/ 2587151 w 2587151"/>
                <a:gd name="connsiteY1" fmla="*/ 0 h 2554287"/>
                <a:gd name="connsiteX2" fmla="*/ 2587151 w 2587151"/>
                <a:gd name="connsiteY2" fmla="*/ 2554287 h 2554287"/>
                <a:gd name="connsiteX3" fmla="*/ 0 w 2587151"/>
                <a:gd name="connsiteY3" fmla="*/ 2548595 h 2554287"/>
                <a:gd name="connsiteX4" fmla="*/ 883073 w 2587151"/>
                <a:gd name="connsiteY4" fmla="*/ 1 h 2554287"/>
                <a:gd name="connsiteX0" fmla="*/ 895288 w 2599366"/>
                <a:gd name="connsiteY0" fmla="*/ 1 h 2554287"/>
                <a:gd name="connsiteX1" fmla="*/ 2599366 w 2599366"/>
                <a:gd name="connsiteY1" fmla="*/ 0 h 2554287"/>
                <a:gd name="connsiteX2" fmla="*/ 2599366 w 2599366"/>
                <a:gd name="connsiteY2" fmla="*/ 2554287 h 2554287"/>
                <a:gd name="connsiteX3" fmla="*/ 0 w 2599366"/>
                <a:gd name="connsiteY3" fmla="*/ 2542904 h 2554287"/>
                <a:gd name="connsiteX4" fmla="*/ 895288 w 2599366"/>
                <a:gd name="connsiteY4" fmla="*/ 1 h 2554287"/>
                <a:gd name="connsiteX0" fmla="*/ 895288 w 2599366"/>
                <a:gd name="connsiteY0" fmla="*/ 1 h 2554287"/>
                <a:gd name="connsiteX1" fmla="*/ 2599366 w 2599366"/>
                <a:gd name="connsiteY1" fmla="*/ 0 h 2554287"/>
                <a:gd name="connsiteX2" fmla="*/ 2599366 w 2599366"/>
                <a:gd name="connsiteY2" fmla="*/ 2554287 h 2554287"/>
                <a:gd name="connsiteX3" fmla="*/ 0 w 2599366"/>
                <a:gd name="connsiteY3" fmla="*/ 2542904 h 2554287"/>
                <a:gd name="connsiteX4" fmla="*/ 895288 w 2599366"/>
                <a:gd name="connsiteY4" fmla="*/ 1 h 2554287"/>
                <a:gd name="connsiteX0" fmla="*/ 895288 w 2611581"/>
                <a:gd name="connsiteY0" fmla="*/ 1 h 2565670"/>
                <a:gd name="connsiteX1" fmla="*/ 2599366 w 2611581"/>
                <a:gd name="connsiteY1" fmla="*/ 0 h 2565670"/>
                <a:gd name="connsiteX2" fmla="*/ 2611581 w 2611581"/>
                <a:gd name="connsiteY2" fmla="*/ 2565670 h 2565670"/>
                <a:gd name="connsiteX3" fmla="*/ 0 w 2611581"/>
                <a:gd name="connsiteY3" fmla="*/ 2542904 h 2565670"/>
                <a:gd name="connsiteX4" fmla="*/ 895288 w 2611581"/>
                <a:gd name="connsiteY4" fmla="*/ 1 h 2565670"/>
                <a:gd name="connsiteX0" fmla="*/ 895288 w 2611581"/>
                <a:gd name="connsiteY0" fmla="*/ 1 h 2565670"/>
                <a:gd name="connsiteX1" fmla="*/ 2599366 w 2611581"/>
                <a:gd name="connsiteY1" fmla="*/ 0 h 2565670"/>
                <a:gd name="connsiteX2" fmla="*/ 2611581 w 2611581"/>
                <a:gd name="connsiteY2" fmla="*/ 2565670 h 2565670"/>
                <a:gd name="connsiteX3" fmla="*/ 0 w 2611581"/>
                <a:gd name="connsiteY3" fmla="*/ 2542904 h 2565670"/>
                <a:gd name="connsiteX4" fmla="*/ 895288 w 2611581"/>
                <a:gd name="connsiteY4" fmla="*/ 1 h 2565670"/>
                <a:gd name="connsiteX0" fmla="*/ 895288 w 2611581"/>
                <a:gd name="connsiteY0" fmla="*/ 1 h 2565670"/>
                <a:gd name="connsiteX1" fmla="*/ 2599366 w 2611581"/>
                <a:gd name="connsiteY1" fmla="*/ 0 h 2565670"/>
                <a:gd name="connsiteX2" fmla="*/ 2611581 w 2611581"/>
                <a:gd name="connsiteY2" fmla="*/ 2565670 h 2565670"/>
                <a:gd name="connsiteX3" fmla="*/ 0 w 2611581"/>
                <a:gd name="connsiteY3" fmla="*/ 2545750 h 2565670"/>
                <a:gd name="connsiteX4" fmla="*/ 895288 w 2611581"/>
                <a:gd name="connsiteY4" fmla="*/ 1 h 2565670"/>
                <a:gd name="connsiteX0" fmla="*/ 1544433 w 3260726"/>
                <a:gd name="connsiteY0" fmla="*/ 1 h 2565670"/>
                <a:gd name="connsiteX1" fmla="*/ 3248511 w 3260726"/>
                <a:gd name="connsiteY1" fmla="*/ 0 h 2565670"/>
                <a:gd name="connsiteX2" fmla="*/ 3260726 w 3260726"/>
                <a:gd name="connsiteY2" fmla="*/ 2565670 h 2565670"/>
                <a:gd name="connsiteX3" fmla="*/ 0 w 3260726"/>
                <a:gd name="connsiteY3" fmla="*/ 2521058 h 2565670"/>
                <a:gd name="connsiteX4" fmla="*/ 1544433 w 3260726"/>
                <a:gd name="connsiteY4" fmla="*/ 1 h 2565670"/>
                <a:gd name="connsiteX0" fmla="*/ 921784 w 3260726"/>
                <a:gd name="connsiteY0" fmla="*/ 12347 h 2565670"/>
                <a:gd name="connsiteX1" fmla="*/ 3248511 w 3260726"/>
                <a:gd name="connsiteY1" fmla="*/ 0 h 2565670"/>
                <a:gd name="connsiteX2" fmla="*/ 3260726 w 3260726"/>
                <a:gd name="connsiteY2" fmla="*/ 2565670 h 2565670"/>
                <a:gd name="connsiteX3" fmla="*/ 0 w 3260726"/>
                <a:gd name="connsiteY3" fmla="*/ 2521058 h 2565670"/>
                <a:gd name="connsiteX4" fmla="*/ 921784 w 3260726"/>
                <a:gd name="connsiteY4" fmla="*/ 12347 h 2565670"/>
                <a:gd name="connsiteX0" fmla="*/ 921784 w 3260726"/>
                <a:gd name="connsiteY0" fmla="*/ 12347 h 2565670"/>
                <a:gd name="connsiteX1" fmla="*/ 2321160 w 3260726"/>
                <a:gd name="connsiteY1" fmla="*/ 0 h 2565670"/>
                <a:gd name="connsiteX2" fmla="*/ 3260726 w 3260726"/>
                <a:gd name="connsiteY2" fmla="*/ 2565670 h 2565670"/>
                <a:gd name="connsiteX3" fmla="*/ 0 w 3260726"/>
                <a:gd name="connsiteY3" fmla="*/ 2521058 h 2565670"/>
                <a:gd name="connsiteX4" fmla="*/ 921784 w 3260726"/>
                <a:gd name="connsiteY4" fmla="*/ 12347 h 2565670"/>
                <a:gd name="connsiteX0" fmla="*/ 921784 w 2322228"/>
                <a:gd name="connsiteY0" fmla="*/ 12347 h 2565670"/>
                <a:gd name="connsiteX1" fmla="*/ 2321160 w 2322228"/>
                <a:gd name="connsiteY1" fmla="*/ 0 h 2565670"/>
                <a:gd name="connsiteX2" fmla="*/ 2320129 w 2322228"/>
                <a:gd name="connsiteY2" fmla="*/ 2565670 h 2565670"/>
                <a:gd name="connsiteX3" fmla="*/ 0 w 2322228"/>
                <a:gd name="connsiteY3" fmla="*/ 2521058 h 2565670"/>
                <a:gd name="connsiteX4" fmla="*/ 921784 w 2322228"/>
                <a:gd name="connsiteY4" fmla="*/ 12347 h 2565670"/>
                <a:gd name="connsiteX0" fmla="*/ 921784 w 2322228"/>
                <a:gd name="connsiteY0" fmla="*/ 0 h 2571841"/>
                <a:gd name="connsiteX1" fmla="*/ 2321160 w 2322228"/>
                <a:gd name="connsiteY1" fmla="*/ 6171 h 2571841"/>
                <a:gd name="connsiteX2" fmla="*/ 2320129 w 2322228"/>
                <a:gd name="connsiteY2" fmla="*/ 2571841 h 2571841"/>
                <a:gd name="connsiteX3" fmla="*/ 0 w 2322228"/>
                <a:gd name="connsiteY3" fmla="*/ 2527229 h 2571841"/>
                <a:gd name="connsiteX4" fmla="*/ 921784 w 2322228"/>
                <a:gd name="connsiteY4" fmla="*/ 0 h 2571841"/>
                <a:gd name="connsiteX0" fmla="*/ 921784 w 2611583"/>
                <a:gd name="connsiteY0" fmla="*/ 0 h 2540977"/>
                <a:gd name="connsiteX1" fmla="*/ 2321160 w 2611583"/>
                <a:gd name="connsiteY1" fmla="*/ 6171 h 2540977"/>
                <a:gd name="connsiteX2" fmla="*/ 2611583 w 2611583"/>
                <a:gd name="connsiteY2" fmla="*/ 2540977 h 2540977"/>
                <a:gd name="connsiteX3" fmla="*/ 0 w 2611583"/>
                <a:gd name="connsiteY3" fmla="*/ 2527229 h 2540977"/>
                <a:gd name="connsiteX4" fmla="*/ 921784 w 2611583"/>
                <a:gd name="connsiteY4" fmla="*/ 0 h 2540977"/>
                <a:gd name="connsiteX0" fmla="*/ 921784 w 2611583"/>
                <a:gd name="connsiteY0" fmla="*/ 2 h 2540979"/>
                <a:gd name="connsiteX1" fmla="*/ 2572870 w 2611583"/>
                <a:gd name="connsiteY1" fmla="*/ 0 h 2540979"/>
                <a:gd name="connsiteX2" fmla="*/ 2611583 w 2611583"/>
                <a:gd name="connsiteY2" fmla="*/ 2540979 h 2540979"/>
                <a:gd name="connsiteX3" fmla="*/ 0 w 2611583"/>
                <a:gd name="connsiteY3" fmla="*/ 2527231 h 2540979"/>
                <a:gd name="connsiteX4" fmla="*/ 921784 w 2611583"/>
                <a:gd name="connsiteY4" fmla="*/ 2 h 2540979"/>
                <a:gd name="connsiteX0" fmla="*/ 921784 w 2705467"/>
                <a:gd name="connsiteY0" fmla="*/ 0 h 2540977"/>
                <a:gd name="connsiteX1" fmla="*/ 2705349 w 2705467"/>
                <a:gd name="connsiteY1" fmla="*/ 6171 h 2540977"/>
                <a:gd name="connsiteX2" fmla="*/ 2611583 w 2705467"/>
                <a:gd name="connsiteY2" fmla="*/ 2540977 h 2540977"/>
                <a:gd name="connsiteX3" fmla="*/ 0 w 2705467"/>
                <a:gd name="connsiteY3" fmla="*/ 2527229 h 2540977"/>
                <a:gd name="connsiteX4" fmla="*/ 921784 w 2705467"/>
                <a:gd name="connsiteY4" fmla="*/ 0 h 2540977"/>
                <a:gd name="connsiteX0" fmla="*/ 921784 w 2718702"/>
                <a:gd name="connsiteY0" fmla="*/ 2 h 2540979"/>
                <a:gd name="connsiteX1" fmla="*/ 2718597 w 2718702"/>
                <a:gd name="connsiteY1" fmla="*/ 0 h 2540979"/>
                <a:gd name="connsiteX2" fmla="*/ 2611583 w 2718702"/>
                <a:gd name="connsiteY2" fmla="*/ 2540979 h 2540979"/>
                <a:gd name="connsiteX3" fmla="*/ 0 w 2718702"/>
                <a:gd name="connsiteY3" fmla="*/ 2527231 h 2540979"/>
                <a:gd name="connsiteX4" fmla="*/ 921784 w 2718702"/>
                <a:gd name="connsiteY4" fmla="*/ 2 h 2540979"/>
                <a:gd name="connsiteX0" fmla="*/ 921784 w 2679012"/>
                <a:gd name="connsiteY0" fmla="*/ 0 h 2540977"/>
                <a:gd name="connsiteX1" fmla="*/ 2678853 w 2679012"/>
                <a:gd name="connsiteY1" fmla="*/ 6171 h 2540977"/>
                <a:gd name="connsiteX2" fmla="*/ 2611583 w 2679012"/>
                <a:gd name="connsiteY2" fmla="*/ 2540977 h 2540977"/>
                <a:gd name="connsiteX3" fmla="*/ 0 w 2679012"/>
                <a:gd name="connsiteY3" fmla="*/ 2527229 h 2540977"/>
                <a:gd name="connsiteX4" fmla="*/ 921784 w 2679012"/>
                <a:gd name="connsiteY4" fmla="*/ 0 h 25409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79012" h="2540977">
                  <a:moveTo>
                    <a:pt x="921784" y="0"/>
                  </a:moveTo>
                  <a:lnTo>
                    <a:pt x="2678853" y="6171"/>
                  </a:lnTo>
                  <a:cubicBezTo>
                    <a:pt x="2682925" y="861394"/>
                    <a:pt x="2607511" y="1685754"/>
                    <a:pt x="2611583" y="2540977"/>
                  </a:cubicBezTo>
                  <a:lnTo>
                    <a:pt x="0" y="2527229"/>
                  </a:lnTo>
                  <a:lnTo>
                    <a:pt x="921784" y="0"/>
                  </a:lnTo>
                  <a:close/>
                </a:path>
              </a:pathLst>
            </a:custGeom>
            <a:blipFill rotWithShape="0">
              <a:blip r:embed="rId3">
                <a:duotone>
                  <a:schemeClr val="bg2">
                    <a:shade val="76000"/>
                    <a:satMod val="180000"/>
                  </a:schemeClr>
                  <a:schemeClr val="bg2">
                    <a:tint val="80000"/>
                    <a:satMod val="120000"/>
                    <a:lumMod val="180000"/>
                  </a:schemeClr>
                </a:duotone>
              </a:blip>
              <a:stretch>
                <a:fillRect l="-114598" r="-265621" b="-28686"/>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2" name="Rectangle 20">
              <a:extLst>
                <a:ext uri="{FF2B5EF4-FFF2-40B4-BE49-F238E27FC236}">
                  <a16:creationId xmlns:a16="http://schemas.microsoft.com/office/drawing/2014/main" id="{24A95C9A-B923-432F-9745-6446EF8D5B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white">
            <a:xfrm>
              <a:off x="2211875" y="5257482"/>
              <a:ext cx="2586931" cy="1619837"/>
            </a:xfrm>
            <a:custGeom>
              <a:avLst/>
              <a:gdLst>
                <a:gd name="connsiteX0" fmla="*/ 0 w 2611581"/>
                <a:gd name="connsiteY0" fmla="*/ 0 h 4303713"/>
                <a:gd name="connsiteX1" fmla="*/ 2611581 w 2611581"/>
                <a:gd name="connsiteY1" fmla="*/ 0 h 4303713"/>
                <a:gd name="connsiteX2" fmla="*/ 2611581 w 2611581"/>
                <a:gd name="connsiteY2" fmla="*/ 4303713 h 4303713"/>
                <a:gd name="connsiteX3" fmla="*/ 0 w 2611581"/>
                <a:gd name="connsiteY3" fmla="*/ 4303713 h 4303713"/>
                <a:gd name="connsiteX4" fmla="*/ 0 w 2611581"/>
                <a:gd name="connsiteY4" fmla="*/ 0 h 4303713"/>
                <a:gd name="connsiteX0" fmla="*/ 0 w 2611581"/>
                <a:gd name="connsiteY0" fmla="*/ 0 h 4314104"/>
                <a:gd name="connsiteX1" fmla="*/ 2611581 w 2611581"/>
                <a:gd name="connsiteY1" fmla="*/ 0 h 4314104"/>
                <a:gd name="connsiteX2" fmla="*/ 2611581 w 2611581"/>
                <a:gd name="connsiteY2" fmla="*/ 4303713 h 4314104"/>
                <a:gd name="connsiteX3" fmla="*/ 1693718 w 2611581"/>
                <a:gd name="connsiteY3" fmla="*/ 4314104 h 4314104"/>
                <a:gd name="connsiteX4" fmla="*/ 0 w 2611581"/>
                <a:gd name="connsiteY4" fmla="*/ 0 h 4314104"/>
                <a:gd name="connsiteX0" fmla="*/ 0 w 2611581"/>
                <a:gd name="connsiteY0" fmla="*/ 0 h 4314104"/>
                <a:gd name="connsiteX1" fmla="*/ 2611581 w 2611581"/>
                <a:gd name="connsiteY1" fmla="*/ 0 h 4314104"/>
                <a:gd name="connsiteX2" fmla="*/ 2611581 w 2611581"/>
                <a:gd name="connsiteY2" fmla="*/ 4303713 h 4314104"/>
                <a:gd name="connsiteX3" fmla="*/ 1963882 w 2611581"/>
                <a:gd name="connsiteY3" fmla="*/ 4314104 h 4314104"/>
                <a:gd name="connsiteX4" fmla="*/ 0 w 2611581"/>
                <a:gd name="connsiteY4" fmla="*/ 0 h 4314104"/>
                <a:gd name="connsiteX0" fmla="*/ 0 w 2611581"/>
                <a:gd name="connsiteY0" fmla="*/ 0 h 4303713"/>
                <a:gd name="connsiteX1" fmla="*/ 2611581 w 2611581"/>
                <a:gd name="connsiteY1" fmla="*/ 0 h 4303713"/>
                <a:gd name="connsiteX2" fmla="*/ 2611581 w 2611581"/>
                <a:gd name="connsiteY2" fmla="*/ 4303713 h 4303713"/>
                <a:gd name="connsiteX3" fmla="*/ 2213264 w 2611581"/>
                <a:gd name="connsiteY3" fmla="*/ 4293322 h 4303713"/>
                <a:gd name="connsiteX4" fmla="*/ 0 w 2611581"/>
                <a:gd name="connsiteY4" fmla="*/ 0 h 4303713"/>
                <a:gd name="connsiteX0" fmla="*/ 0 w 2611581"/>
                <a:gd name="connsiteY0" fmla="*/ 0 h 4303713"/>
                <a:gd name="connsiteX1" fmla="*/ 2611581 w 2611581"/>
                <a:gd name="connsiteY1" fmla="*/ 0 h 4303713"/>
                <a:gd name="connsiteX2" fmla="*/ 2611581 w 2611581"/>
                <a:gd name="connsiteY2" fmla="*/ 4303713 h 4303713"/>
                <a:gd name="connsiteX3" fmla="*/ 2171701 w 2611581"/>
                <a:gd name="connsiteY3" fmla="*/ 3638695 h 4303713"/>
                <a:gd name="connsiteX4" fmla="*/ 0 w 2611581"/>
                <a:gd name="connsiteY4" fmla="*/ 0 h 4303713"/>
                <a:gd name="connsiteX0" fmla="*/ 0 w 2720934"/>
                <a:gd name="connsiteY0" fmla="*/ 268283 h 4303713"/>
                <a:gd name="connsiteX1" fmla="*/ 2720934 w 2720934"/>
                <a:gd name="connsiteY1" fmla="*/ 0 h 4303713"/>
                <a:gd name="connsiteX2" fmla="*/ 2720934 w 2720934"/>
                <a:gd name="connsiteY2" fmla="*/ 4303713 h 4303713"/>
                <a:gd name="connsiteX3" fmla="*/ 2281054 w 2720934"/>
                <a:gd name="connsiteY3" fmla="*/ 3638695 h 4303713"/>
                <a:gd name="connsiteX4" fmla="*/ 0 w 2720934"/>
                <a:gd name="connsiteY4" fmla="*/ 268283 h 4303713"/>
                <a:gd name="connsiteX0" fmla="*/ 0 w 2720934"/>
                <a:gd name="connsiteY0" fmla="*/ 268283 h 4303713"/>
                <a:gd name="connsiteX1" fmla="*/ 2720934 w 2720934"/>
                <a:gd name="connsiteY1" fmla="*/ 0 h 4303713"/>
                <a:gd name="connsiteX2" fmla="*/ 2720934 w 2720934"/>
                <a:gd name="connsiteY2" fmla="*/ 4303713 h 4303713"/>
                <a:gd name="connsiteX3" fmla="*/ 2264231 w 2720934"/>
                <a:gd name="connsiteY3" fmla="*/ 3717600 h 4303713"/>
                <a:gd name="connsiteX4" fmla="*/ 0 w 2720934"/>
                <a:gd name="connsiteY4" fmla="*/ 268283 h 4303713"/>
                <a:gd name="connsiteX0" fmla="*/ 0 w 2720934"/>
                <a:gd name="connsiteY0" fmla="*/ 268283 h 4335275"/>
                <a:gd name="connsiteX1" fmla="*/ 2720934 w 2720934"/>
                <a:gd name="connsiteY1" fmla="*/ 0 h 4335275"/>
                <a:gd name="connsiteX2" fmla="*/ 2653639 w 2720934"/>
                <a:gd name="connsiteY2" fmla="*/ 4335275 h 4335275"/>
                <a:gd name="connsiteX3" fmla="*/ 2264231 w 2720934"/>
                <a:gd name="connsiteY3" fmla="*/ 3717600 h 4335275"/>
                <a:gd name="connsiteX4" fmla="*/ 0 w 2720934"/>
                <a:gd name="connsiteY4" fmla="*/ 268283 h 4335275"/>
                <a:gd name="connsiteX0" fmla="*/ 0 w 2737757"/>
                <a:gd name="connsiteY0" fmla="*/ 236721 h 4335275"/>
                <a:gd name="connsiteX1" fmla="*/ 2737757 w 2737757"/>
                <a:gd name="connsiteY1" fmla="*/ 0 h 4335275"/>
                <a:gd name="connsiteX2" fmla="*/ 2670462 w 2737757"/>
                <a:gd name="connsiteY2" fmla="*/ 4335275 h 4335275"/>
                <a:gd name="connsiteX3" fmla="*/ 2281054 w 2737757"/>
                <a:gd name="connsiteY3" fmla="*/ 3717600 h 4335275"/>
                <a:gd name="connsiteX4" fmla="*/ 0 w 2737757"/>
                <a:gd name="connsiteY4" fmla="*/ 236721 h 4335275"/>
                <a:gd name="connsiteX0" fmla="*/ 0 w 2729346"/>
                <a:gd name="connsiteY0" fmla="*/ 0 h 4098554"/>
                <a:gd name="connsiteX1" fmla="*/ 2729346 w 2729346"/>
                <a:gd name="connsiteY1" fmla="*/ 126250 h 4098554"/>
                <a:gd name="connsiteX2" fmla="*/ 2670462 w 2729346"/>
                <a:gd name="connsiteY2" fmla="*/ 4098554 h 4098554"/>
                <a:gd name="connsiteX3" fmla="*/ 2281054 w 2729346"/>
                <a:gd name="connsiteY3" fmla="*/ 3480879 h 4098554"/>
                <a:gd name="connsiteX4" fmla="*/ 0 w 2729346"/>
                <a:gd name="connsiteY4" fmla="*/ 0 h 4098554"/>
                <a:gd name="connsiteX0" fmla="*/ 0 w 2720934"/>
                <a:gd name="connsiteY0" fmla="*/ 0 h 4098554"/>
                <a:gd name="connsiteX1" fmla="*/ 2720934 w 2720934"/>
                <a:gd name="connsiteY1" fmla="*/ 31562 h 4098554"/>
                <a:gd name="connsiteX2" fmla="*/ 2670462 w 2720934"/>
                <a:gd name="connsiteY2" fmla="*/ 4098554 h 4098554"/>
                <a:gd name="connsiteX3" fmla="*/ 2281054 w 2720934"/>
                <a:gd name="connsiteY3" fmla="*/ 3480879 h 4098554"/>
                <a:gd name="connsiteX4" fmla="*/ 0 w 2720934"/>
                <a:gd name="connsiteY4" fmla="*/ 0 h 4098554"/>
                <a:gd name="connsiteX0" fmla="*/ 0 w 2720934"/>
                <a:gd name="connsiteY0" fmla="*/ 15782 h 4114336"/>
                <a:gd name="connsiteX1" fmla="*/ 2720934 w 2720934"/>
                <a:gd name="connsiteY1" fmla="*/ 0 h 4114336"/>
                <a:gd name="connsiteX2" fmla="*/ 2670462 w 2720934"/>
                <a:gd name="connsiteY2" fmla="*/ 4114336 h 4114336"/>
                <a:gd name="connsiteX3" fmla="*/ 2281054 w 2720934"/>
                <a:gd name="connsiteY3" fmla="*/ 3496661 h 4114336"/>
                <a:gd name="connsiteX4" fmla="*/ 0 w 2720934"/>
                <a:gd name="connsiteY4" fmla="*/ 15782 h 4114336"/>
                <a:gd name="connsiteX0" fmla="*/ 0 w 2820289"/>
                <a:gd name="connsiteY0" fmla="*/ 15782 h 4114336"/>
                <a:gd name="connsiteX1" fmla="*/ 2820289 w 2820289"/>
                <a:gd name="connsiteY1" fmla="*/ 0 h 4114336"/>
                <a:gd name="connsiteX2" fmla="*/ 2769817 w 2820289"/>
                <a:gd name="connsiteY2" fmla="*/ 4114336 h 4114336"/>
                <a:gd name="connsiteX3" fmla="*/ 2380409 w 2820289"/>
                <a:gd name="connsiteY3" fmla="*/ 3496661 h 4114336"/>
                <a:gd name="connsiteX4" fmla="*/ 0 w 2820289"/>
                <a:gd name="connsiteY4" fmla="*/ 15782 h 4114336"/>
                <a:gd name="connsiteX0" fmla="*/ 0 w 2820289"/>
                <a:gd name="connsiteY0" fmla="*/ 15782 h 4114336"/>
                <a:gd name="connsiteX1" fmla="*/ 2820289 w 2820289"/>
                <a:gd name="connsiteY1" fmla="*/ 0 h 4114336"/>
                <a:gd name="connsiteX2" fmla="*/ 2769817 w 2820289"/>
                <a:gd name="connsiteY2" fmla="*/ 4114336 h 4114336"/>
                <a:gd name="connsiteX3" fmla="*/ 2362876 w 2820289"/>
                <a:gd name="connsiteY3" fmla="*/ 3517980 h 4114336"/>
                <a:gd name="connsiteX4" fmla="*/ 0 w 2820289"/>
                <a:gd name="connsiteY4" fmla="*/ 15782 h 4114336"/>
                <a:gd name="connsiteX0" fmla="*/ 0 w 2820289"/>
                <a:gd name="connsiteY0" fmla="*/ 15782 h 4114336"/>
                <a:gd name="connsiteX1" fmla="*/ 2820289 w 2820289"/>
                <a:gd name="connsiteY1" fmla="*/ 0 h 4114336"/>
                <a:gd name="connsiteX2" fmla="*/ 2763972 w 2820289"/>
                <a:gd name="connsiteY2" fmla="*/ 4114336 h 4114336"/>
                <a:gd name="connsiteX3" fmla="*/ 2362876 w 2820289"/>
                <a:gd name="connsiteY3" fmla="*/ 3517980 h 4114336"/>
                <a:gd name="connsiteX4" fmla="*/ 0 w 2820289"/>
                <a:gd name="connsiteY4" fmla="*/ 15782 h 4114336"/>
                <a:gd name="connsiteX0" fmla="*/ 0 w 3721149"/>
                <a:gd name="connsiteY0" fmla="*/ 0 h 4269703"/>
                <a:gd name="connsiteX1" fmla="*/ 3721149 w 3721149"/>
                <a:gd name="connsiteY1" fmla="*/ 155367 h 4269703"/>
                <a:gd name="connsiteX2" fmla="*/ 3664832 w 3721149"/>
                <a:gd name="connsiteY2" fmla="*/ 4269703 h 4269703"/>
                <a:gd name="connsiteX3" fmla="*/ 3263736 w 3721149"/>
                <a:gd name="connsiteY3" fmla="*/ 3673347 h 4269703"/>
                <a:gd name="connsiteX4" fmla="*/ 0 w 3721149"/>
                <a:gd name="connsiteY4" fmla="*/ 0 h 4269703"/>
                <a:gd name="connsiteX0" fmla="*/ 0 w 3721149"/>
                <a:gd name="connsiteY0" fmla="*/ 0 h 4289488"/>
                <a:gd name="connsiteX1" fmla="*/ 3721149 w 3721149"/>
                <a:gd name="connsiteY1" fmla="*/ 155367 h 4289488"/>
                <a:gd name="connsiteX2" fmla="*/ 3664832 w 3721149"/>
                <a:gd name="connsiteY2" fmla="*/ 4269703 h 4289488"/>
                <a:gd name="connsiteX3" fmla="*/ 1705997 w 3721149"/>
                <a:gd name="connsiteY3" fmla="*/ 4289488 h 4289488"/>
                <a:gd name="connsiteX4" fmla="*/ 0 w 3721149"/>
                <a:gd name="connsiteY4" fmla="*/ 0 h 4289488"/>
                <a:gd name="connsiteX0" fmla="*/ 0 w 3664846"/>
                <a:gd name="connsiteY0" fmla="*/ 15785 h 4305273"/>
                <a:gd name="connsiteX1" fmla="*/ 3664846 w 3664846"/>
                <a:gd name="connsiteY1" fmla="*/ 0 h 4305273"/>
                <a:gd name="connsiteX2" fmla="*/ 3664832 w 3664846"/>
                <a:gd name="connsiteY2" fmla="*/ 4285488 h 4305273"/>
                <a:gd name="connsiteX3" fmla="*/ 1705997 w 3664846"/>
                <a:gd name="connsiteY3" fmla="*/ 4305273 h 4305273"/>
                <a:gd name="connsiteX4" fmla="*/ 0 w 3664846"/>
                <a:gd name="connsiteY4" fmla="*/ 15785 h 43052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64846" h="4305273">
                  <a:moveTo>
                    <a:pt x="0" y="15785"/>
                  </a:moveTo>
                  <a:lnTo>
                    <a:pt x="3664846" y="0"/>
                  </a:lnTo>
                  <a:cubicBezTo>
                    <a:pt x="3664841" y="1428496"/>
                    <a:pt x="3664837" y="2856992"/>
                    <a:pt x="3664832" y="4285488"/>
                  </a:cubicBezTo>
                  <a:lnTo>
                    <a:pt x="1705997" y="4305273"/>
                  </a:lnTo>
                  <a:lnTo>
                    <a:pt x="0" y="15785"/>
                  </a:lnTo>
                  <a:close/>
                </a:path>
              </a:pathLst>
            </a:custGeom>
            <a:blipFill rotWithShape="0">
              <a:blip r:embed="rId3">
                <a:duotone>
                  <a:schemeClr val="bg2">
                    <a:shade val="76000"/>
                    <a:satMod val="180000"/>
                  </a:schemeClr>
                  <a:schemeClr val="bg2">
                    <a:tint val="80000"/>
                    <a:satMod val="120000"/>
                    <a:lumMod val="180000"/>
                  </a:schemeClr>
                </a:duotone>
              </a:blip>
              <a:stretch>
                <a:fillRect l="-163116" t="-323529" r="-398251"/>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CECD1690-220A-4E9A-8B42-6231686EAFC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770459" y="0"/>
            <a:ext cx="1827609" cy="6858001"/>
            <a:chOff x="1320800" y="0"/>
            <a:chExt cx="2436813" cy="6858001"/>
          </a:xfrm>
        </p:grpSpPr>
        <p:sp>
          <p:nvSpPr>
            <p:cNvPr id="25" name="Freeform 6">
              <a:extLst>
                <a:ext uri="{FF2B5EF4-FFF2-40B4-BE49-F238E27FC236}">
                  <a16:creationId xmlns:a16="http://schemas.microsoft.com/office/drawing/2014/main" id="{806DE5A7-D018-46AF-BDF7-6CDCC6C3F4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26" name="Freeform 7">
              <a:extLst>
                <a:ext uri="{FF2B5EF4-FFF2-40B4-BE49-F238E27FC236}">
                  <a16:creationId xmlns:a16="http://schemas.microsoft.com/office/drawing/2014/main" id="{43AE4CE0-B238-4049-B45D-71494D7777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27" name="Freeform 8">
              <a:extLst>
                <a:ext uri="{FF2B5EF4-FFF2-40B4-BE49-F238E27FC236}">
                  <a16:creationId xmlns:a16="http://schemas.microsoft.com/office/drawing/2014/main" id="{3BB59F37-4598-48D0-9D73-9F329F8829E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28" name="Freeform 9">
              <a:extLst>
                <a:ext uri="{FF2B5EF4-FFF2-40B4-BE49-F238E27FC236}">
                  <a16:creationId xmlns:a16="http://schemas.microsoft.com/office/drawing/2014/main" id="{37017D10-4E71-48C1-AD3D-C35CFF6B3E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29" name="Freeform 10">
              <a:extLst>
                <a:ext uri="{FF2B5EF4-FFF2-40B4-BE49-F238E27FC236}">
                  <a16:creationId xmlns:a16="http://schemas.microsoft.com/office/drawing/2014/main" id="{ED5EA6CC-320E-4952-AF54-24697E7F9A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30" name="Freeform 11">
              <a:extLst>
                <a:ext uri="{FF2B5EF4-FFF2-40B4-BE49-F238E27FC236}">
                  <a16:creationId xmlns:a16="http://schemas.microsoft.com/office/drawing/2014/main" id="{8AE947FD-5039-485D-B8C4-761C15A958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3" name="Title 4"/>
          <p:cNvSpPr txBox="1">
            <a:spLocks/>
          </p:cNvSpPr>
          <p:nvPr/>
        </p:nvSpPr>
        <p:spPr>
          <a:xfrm>
            <a:off x="2999872" y="205360"/>
            <a:ext cx="5509418" cy="1413933"/>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4400" kern="1200">
                <a:solidFill>
                  <a:schemeClr val="tx1">
                    <a:lumMod val="65000"/>
                    <a:lumOff val="35000"/>
                  </a:schemeClr>
                </a:solidFill>
                <a:latin typeface="+mj-lt"/>
                <a:ea typeface="+mj-ea"/>
                <a:cs typeface="+mj-cs"/>
              </a:defRPr>
            </a:lvl1pPr>
          </a:lstStyle>
          <a:p>
            <a:pPr algn="ctr" defTabSz="457200">
              <a:spcAft>
                <a:spcPts val="600"/>
              </a:spcAft>
            </a:pPr>
            <a:r>
              <a:rPr lang="en-US" sz="4000" dirty="0">
                <a:ln w="3175" cmpd="sng">
                  <a:noFill/>
                </a:ln>
                <a:solidFill>
                  <a:schemeClr val="tx1"/>
                </a:solidFill>
              </a:rPr>
              <a:t>Case Question 2</a:t>
            </a:r>
          </a:p>
        </p:txBody>
      </p:sp>
      <p:sp>
        <p:nvSpPr>
          <p:cNvPr id="2" name="Rectangle 1"/>
          <p:cNvSpPr/>
          <p:nvPr/>
        </p:nvSpPr>
        <p:spPr>
          <a:xfrm>
            <a:off x="2882398" y="1656397"/>
            <a:ext cx="5744367" cy="3742267"/>
          </a:xfrm>
          <a:prstGeom prst="rect">
            <a:avLst/>
          </a:prstGeom>
        </p:spPr>
        <p:txBody>
          <a:bodyPr vert="horz" lIns="91440" tIns="45720" rIns="91440" bIns="45720" rtlCol="0" anchor="ctr">
            <a:noAutofit/>
          </a:bodyPr>
          <a:lstStyle/>
          <a:p>
            <a:pPr marL="12066">
              <a:lnSpc>
                <a:spcPct val="100000"/>
              </a:lnSpc>
              <a:spcBef>
                <a:spcPts val="100"/>
              </a:spcBef>
              <a:tabLst>
                <a:tab pos="255904" algn="l"/>
              </a:tabLst>
            </a:pPr>
            <a:r>
              <a:rPr lang="en-US" sz="2000" dirty="0">
                <a:solidFill>
                  <a:srgbClr val="000000"/>
                </a:solidFill>
              </a:rPr>
              <a:t>A 55-year-old</a:t>
            </a:r>
            <a:r>
              <a:rPr lang="en-US" sz="2000" spc="5" dirty="0">
                <a:solidFill>
                  <a:srgbClr val="000000"/>
                </a:solidFill>
              </a:rPr>
              <a:t> </a:t>
            </a:r>
            <a:r>
              <a:rPr lang="en-US" sz="2000" spc="-5" dirty="0">
                <a:solidFill>
                  <a:srgbClr val="000000"/>
                </a:solidFill>
              </a:rPr>
              <a:t>Caucasian-American</a:t>
            </a:r>
            <a:r>
              <a:rPr lang="en-US" sz="2000" spc="10" dirty="0">
                <a:solidFill>
                  <a:srgbClr val="000000"/>
                </a:solidFill>
              </a:rPr>
              <a:t> </a:t>
            </a:r>
            <a:r>
              <a:rPr lang="en-US" sz="2000" spc="-5" dirty="0">
                <a:solidFill>
                  <a:srgbClr val="000000"/>
                </a:solidFill>
              </a:rPr>
              <a:t>man,</a:t>
            </a:r>
            <a:r>
              <a:rPr lang="en-US" sz="2000" spc="5" dirty="0">
                <a:solidFill>
                  <a:srgbClr val="000000"/>
                </a:solidFill>
              </a:rPr>
              <a:t> </a:t>
            </a:r>
            <a:r>
              <a:rPr lang="en-US" sz="2000" spc="-5" dirty="0">
                <a:solidFill>
                  <a:srgbClr val="000000"/>
                </a:solidFill>
              </a:rPr>
              <a:t>with</a:t>
            </a:r>
            <a:r>
              <a:rPr lang="en-US" sz="2000" spc="15" dirty="0">
                <a:solidFill>
                  <a:srgbClr val="000000"/>
                </a:solidFill>
              </a:rPr>
              <a:t> </a:t>
            </a:r>
            <a:r>
              <a:rPr lang="en-US" sz="2000" dirty="0">
                <a:solidFill>
                  <a:srgbClr val="000000"/>
                </a:solidFill>
              </a:rPr>
              <a:t>a</a:t>
            </a:r>
            <a:r>
              <a:rPr lang="en-US" sz="2000" spc="5" dirty="0">
                <a:solidFill>
                  <a:srgbClr val="000000"/>
                </a:solidFill>
              </a:rPr>
              <a:t> </a:t>
            </a:r>
            <a:r>
              <a:rPr lang="en-US" sz="2000" spc="-10" dirty="0">
                <a:solidFill>
                  <a:srgbClr val="000000"/>
                </a:solidFill>
              </a:rPr>
              <a:t>history</a:t>
            </a:r>
            <a:r>
              <a:rPr lang="en-US" sz="2000" dirty="0">
                <a:solidFill>
                  <a:srgbClr val="000000"/>
                </a:solidFill>
              </a:rPr>
              <a:t> of </a:t>
            </a:r>
            <a:r>
              <a:rPr lang="en-US" sz="2000" spc="-5" dirty="0">
                <a:solidFill>
                  <a:srgbClr val="000000"/>
                </a:solidFill>
              </a:rPr>
              <a:t>type</a:t>
            </a:r>
            <a:r>
              <a:rPr lang="en-US" sz="2000" spc="10" dirty="0">
                <a:solidFill>
                  <a:srgbClr val="000000"/>
                </a:solidFill>
              </a:rPr>
              <a:t> </a:t>
            </a:r>
            <a:r>
              <a:rPr lang="en-US" sz="2000" dirty="0">
                <a:solidFill>
                  <a:srgbClr val="000000"/>
                </a:solidFill>
              </a:rPr>
              <a:t>2</a:t>
            </a:r>
            <a:r>
              <a:rPr lang="en-US" sz="2000" spc="5" dirty="0">
                <a:solidFill>
                  <a:srgbClr val="000000"/>
                </a:solidFill>
              </a:rPr>
              <a:t> </a:t>
            </a:r>
            <a:r>
              <a:rPr lang="en-US" sz="2000" spc="-5" dirty="0">
                <a:solidFill>
                  <a:srgbClr val="000000"/>
                </a:solidFill>
              </a:rPr>
              <a:t>diabetes</a:t>
            </a:r>
            <a:r>
              <a:rPr lang="en-US" sz="2000" spc="5" dirty="0">
                <a:solidFill>
                  <a:srgbClr val="000000"/>
                </a:solidFill>
              </a:rPr>
              <a:t> </a:t>
            </a:r>
            <a:r>
              <a:rPr lang="en-US" sz="2000" dirty="0">
                <a:solidFill>
                  <a:srgbClr val="000000"/>
                </a:solidFill>
              </a:rPr>
              <a:t>(15 </a:t>
            </a:r>
            <a:r>
              <a:rPr lang="en-US" sz="2000" spc="5" dirty="0">
                <a:solidFill>
                  <a:srgbClr val="000000"/>
                </a:solidFill>
              </a:rPr>
              <a:t> </a:t>
            </a:r>
            <a:r>
              <a:rPr lang="en-US" sz="2000" spc="-10" dirty="0">
                <a:solidFill>
                  <a:srgbClr val="000000"/>
                </a:solidFill>
              </a:rPr>
              <a:t>years),</a:t>
            </a:r>
            <a:r>
              <a:rPr lang="en-US" sz="2000" spc="10" dirty="0">
                <a:solidFill>
                  <a:srgbClr val="000000"/>
                </a:solidFill>
              </a:rPr>
              <a:t> </a:t>
            </a:r>
            <a:r>
              <a:rPr lang="en-US" sz="2000" spc="-10" dirty="0">
                <a:solidFill>
                  <a:srgbClr val="000000"/>
                </a:solidFill>
              </a:rPr>
              <a:t>hypertension</a:t>
            </a:r>
            <a:r>
              <a:rPr lang="en-US" sz="2000" spc="15" dirty="0">
                <a:solidFill>
                  <a:srgbClr val="000000"/>
                </a:solidFill>
              </a:rPr>
              <a:t> </a:t>
            </a:r>
            <a:r>
              <a:rPr lang="en-US" sz="2000" dirty="0">
                <a:solidFill>
                  <a:srgbClr val="000000"/>
                </a:solidFill>
              </a:rPr>
              <a:t>(3</a:t>
            </a:r>
            <a:r>
              <a:rPr lang="en-US" sz="2000" spc="10" dirty="0">
                <a:solidFill>
                  <a:srgbClr val="000000"/>
                </a:solidFill>
              </a:rPr>
              <a:t> </a:t>
            </a:r>
            <a:r>
              <a:rPr lang="en-US" sz="2000" spc="-15" dirty="0">
                <a:solidFill>
                  <a:srgbClr val="000000"/>
                </a:solidFill>
              </a:rPr>
              <a:t>years)</a:t>
            </a:r>
            <a:r>
              <a:rPr lang="en-US" sz="2000" spc="10" dirty="0">
                <a:solidFill>
                  <a:srgbClr val="000000"/>
                </a:solidFill>
              </a:rPr>
              <a:t> </a:t>
            </a:r>
            <a:r>
              <a:rPr lang="en-US" sz="2000" spc="-5" dirty="0">
                <a:solidFill>
                  <a:srgbClr val="000000"/>
                </a:solidFill>
              </a:rPr>
              <a:t>dyslipidemia</a:t>
            </a:r>
            <a:r>
              <a:rPr lang="en-US" sz="2000" spc="15" dirty="0">
                <a:solidFill>
                  <a:srgbClr val="000000"/>
                </a:solidFill>
              </a:rPr>
              <a:t> </a:t>
            </a:r>
            <a:r>
              <a:rPr lang="en-US" sz="2000" dirty="0">
                <a:solidFill>
                  <a:srgbClr val="000000"/>
                </a:solidFill>
              </a:rPr>
              <a:t>(5</a:t>
            </a:r>
            <a:r>
              <a:rPr lang="en-US" sz="2000" spc="10" dirty="0">
                <a:solidFill>
                  <a:srgbClr val="000000"/>
                </a:solidFill>
              </a:rPr>
              <a:t> </a:t>
            </a:r>
            <a:r>
              <a:rPr lang="en-US" sz="2000" spc="-15" dirty="0">
                <a:solidFill>
                  <a:srgbClr val="000000"/>
                </a:solidFill>
              </a:rPr>
              <a:t>years)</a:t>
            </a:r>
            <a:r>
              <a:rPr lang="en-US" sz="2000" spc="15" dirty="0">
                <a:solidFill>
                  <a:srgbClr val="000000"/>
                </a:solidFill>
              </a:rPr>
              <a:t> </a:t>
            </a:r>
            <a:r>
              <a:rPr lang="en-US" sz="2000" dirty="0">
                <a:solidFill>
                  <a:srgbClr val="000000"/>
                </a:solidFill>
              </a:rPr>
              <a:t>and</a:t>
            </a:r>
            <a:r>
              <a:rPr lang="en-US" sz="2000" spc="10" dirty="0">
                <a:solidFill>
                  <a:srgbClr val="000000"/>
                </a:solidFill>
              </a:rPr>
              <a:t> </a:t>
            </a:r>
            <a:r>
              <a:rPr lang="en-US" sz="2000" spc="-10" dirty="0">
                <a:solidFill>
                  <a:srgbClr val="000000"/>
                </a:solidFill>
              </a:rPr>
              <a:t>cardiovascular</a:t>
            </a:r>
            <a:r>
              <a:rPr lang="en-US" sz="2000" dirty="0">
                <a:solidFill>
                  <a:srgbClr val="000000"/>
                </a:solidFill>
              </a:rPr>
              <a:t> </a:t>
            </a:r>
            <a:r>
              <a:rPr lang="en-US" sz="2000" spc="-5" dirty="0">
                <a:solidFill>
                  <a:srgbClr val="000000"/>
                </a:solidFill>
              </a:rPr>
              <a:t>disease </a:t>
            </a:r>
            <a:r>
              <a:rPr lang="en-US" sz="2000" dirty="0">
                <a:solidFill>
                  <a:srgbClr val="000000"/>
                </a:solidFill>
              </a:rPr>
              <a:t> </a:t>
            </a:r>
            <a:r>
              <a:rPr lang="en-US" sz="2000" spc="-10" dirty="0">
                <a:solidFill>
                  <a:srgbClr val="000000"/>
                </a:solidFill>
              </a:rPr>
              <a:t>(myocardial</a:t>
            </a:r>
            <a:r>
              <a:rPr lang="en-US" sz="2000" spc="5" dirty="0">
                <a:solidFill>
                  <a:srgbClr val="000000"/>
                </a:solidFill>
              </a:rPr>
              <a:t> </a:t>
            </a:r>
            <a:r>
              <a:rPr lang="en-US" sz="2000" spc="-10" dirty="0">
                <a:solidFill>
                  <a:srgbClr val="000000"/>
                </a:solidFill>
              </a:rPr>
              <a:t>infarction</a:t>
            </a:r>
            <a:r>
              <a:rPr lang="en-US" sz="2000" spc="5" dirty="0">
                <a:solidFill>
                  <a:srgbClr val="000000"/>
                </a:solidFill>
              </a:rPr>
              <a:t> </a:t>
            </a:r>
            <a:r>
              <a:rPr lang="en-US" sz="2000" dirty="0">
                <a:solidFill>
                  <a:srgbClr val="000000"/>
                </a:solidFill>
              </a:rPr>
              <a:t>3</a:t>
            </a:r>
            <a:r>
              <a:rPr lang="en-US" sz="2000" spc="10" dirty="0">
                <a:solidFill>
                  <a:srgbClr val="000000"/>
                </a:solidFill>
              </a:rPr>
              <a:t> </a:t>
            </a:r>
            <a:r>
              <a:rPr lang="en-US" sz="2000" spc="-15" dirty="0">
                <a:solidFill>
                  <a:srgbClr val="000000"/>
                </a:solidFill>
              </a:rPr>
              <a:t>years</a:t>
            </a:r>
            <a:r>
              <a:rPr lang="en-US" sz="2000" spc="5" dirty="0">
                <a:solidFill>
                  <a:srgbClr val="000000"/>
                </a:solidFill>
              </a:rPr>
              <a:t> </a:t>
            </a:r>
            <a:r>
              <a:rPr lang="en-US" sz="2000" spc="-5" dirty="0">
                <a:solidFill>
                  <a:srgbClr val="000000"/>
                </a:solidFill>
              </a:rPr>
              <a:t>ago).</a:t>
            </a:r>
            <a:r>
              <a:rPr lang="en-US" sz="2000" dirty="0">
                <a:solidFill>
                  <a:srgbClr val="000000"/>
                </a:solidFill>
              </a:rPr>
              <a:t> He</a:t>
            </a:r>
            <a:r>
              <a:rPr lang="en-US" sz="2000" spc="10" dirty="0">
                <a:solidFill>
                  <a:srgbClr val="000000"/>
                </a:solidFill>
              </a:rPr>
              <a:t> </a:t>
            </a:r>
            <a:r>
              <a:rPr lang="en-US" sz="2000" spc="-10" dirty="0">
                <a:solidFill>
                  <a:srgbClr val="000000"/>
                </a:solidFill>
              </a:rPr>
              <a:t>was</a:t>
            </a:r>
            <a:r>
              <a:rPr lang="en-US" sz="2000" spc="5" dirty="0">
                <a:solidFill>
                  <a:srgbClr val="000000"/>
                </a:solidFill>
              </a:rPr>
              <a:t> </a:t>
            </a:r>
            <a:r>
              <a:rPr lang="en-US" sz="2000" spc="-10" dirty="0">
                <a:solidFill>
                  <a:srgbClr val="000000"/>
                </a:solidFill>
              </a:rPr>
              <a:t>recently</a:t>
            </a:r>
            <a:r>
              <a:rPr lang="en-US" sz="2000" spc="5" dirty="0">
                <a:solidFill>
                  <a:srgbClr val="000000"/>
                </a:solidFill>
              </a:rPr>
              <a:t> </a:t>
            </a:r>
            <a:r>
              <a:rPr lang="en-US" sz="2000" spc="-5" dirty="0">
                <a:solidFill>
                  <a:srgbClr val="000000"/>
                </a:solidFill>
              </a:rPr>
              <a:t>diagnosed</a:t>
            </a:r>
            <a:r>
              <a:rPr lang="en-US" sz="2000" spc="10" dirty="0">
                <a:solidFill>
                  <a:srgbClr val="000000"/>
                </a:solidFill>
              </a:rPr>
              <a:t> </a:t>
            </a:r>
            <a:r>
              <a:rPr lang="en-US" sz="2000" spc="-5" dirty="0">
                <a:solidFill>
                  <a:srgbClr val="000000"/>
                </a:solidFill>
              </a:rPr>
              <a:t>with</a:t>
            </a:r>
            <a:r>
              <a:rPr lang="en-US" sz="2000" spc="5" dirty="0">
                <a:solidFill>
                  <a:srgbClr val="000000"/>
                </a:solidFill>
              </a:rPr>
              <a:t> </a:t>
            </a:r>
            <a:r>
              <a:rPr lang="en-US" sz="2000" spc="-10" dirty="0">
                <a:solidFill>
                  <a:srgbClr val="000000"/>
                </a:solidFill>
              </a:rPr>
              <a:t>CKD.</a:t>
            </a:r>
            <a:r>
              <a:rPr lang="en-US" sz="2000" spc="5" dirty="0">
                <a:solidFill>
                  <a:srgbClr val="000000"/>
                </a:solidFill>
              </a:rPr>
              <a:t> </a:t>
            </a:r>
            <a:r>
              <a:rPr lang="en-US" sz="2000" spc="-5" dirty="0">
                <a:solidFill>
                  <a:srgbClr val="000000"/>
                </a:solidFill>
              </a:rPr>
              <a:t>His</a:t>
            </a:r>
            <a:r>
              <a:rPr lang="en-US" sz="2000" spc="5" dirty="0">
                <a:solidFill>
                  <a:srgbClr val="000000"/>
                </a:solidFill>
              </a:rPr>
              <a:t> </a:t>
            </a:r>
            <a:r>
              <a:rPr lang="en-US" sz="2000" spc="-10" dirty="0">
                <a:solidFill>
                  <a:srgbClr val="000000"/>
                </a:solidFill>
              </a:rPr>
              <a:t>most </a:t>
            </a:r>
            <a:r>
              <a:rPr lang="en-US" sz="2000" spc="-390" dirty="0">
                <a:solidFill>
                  <a:srgbClr val="000000"/>
                </a:solidFill>
              </a:rPr>
              <a:t> </a:t>
            </a:r>
            <a:r>
              <a:rPr lang="en-US" sz="2000" spc="-10" dirty="0">
                <a:solidFill>
                  <a:srgbClr val="000000"/>
                </a:solidFill>
              </a:rPr>
              <a:t>recent</a:t>
            </a:r>
            <a:r>
              <a:rPr lang="en-US" sz="2000" dirty="0">
                <a:solidFill>
                  <a:srgbClr val="000000"/>
                </a:solidFill>
              </a:rPr>
              <a:t> </a:t>
            </a:r>
            <a:r>
              <a:rPr lang="en-US" sz="2000" spc="-5" dirty="0">
                <a:solidFill>
                  <a:srgbClr val="000000"/>
                </a:solidFill>
              </a:rPr>
              <a:t>labs</a:t>
            </a:r>
            <a:r>
              <a:rPr lang="en-US" sz="2000" spc="5" dirty="0">
                <a:solidFill>
                  <a:srgbClr val="000000"/>
                </a:solidFill>
              </a:rPr>
              <a:t> </a:t>
            </a:r>
            <a:r>
              <a:rPr lang="en-US" sz="2000" spc="-10" dirty="0">
                <a:solidFill>
                  <a:srgbClr val="000000"/>
                </a:solidFill>
              </a:rPr>
              <a:t>reveal</a:t>
            </a:r>
            <a:r>
              <a:rPr lang="en-US" sz="2000" spc="5" dirty="0">
                <a:solidFill>
                  <a:srgbClr val="000000"/>
                </a:solidFill>
              </a:rPr>
              <a:t> </a:t>
            </a:r>
            <a:r>
              <a:rPr lang="en-US" sz="2000" dirty="0">
                <a:solidFill>
                  <a:srgbClr val="000000"/>
                </a:solidFill>
              </a:rPr>
              <a:t>an</a:t>
            </a:r>
            <a:r>
              <a:rPr lang="en-US" sz="2000" spc="15" dirty="0">
                <a:solidFill>
                  <a:srgbClr val="000000"/>
                </a:solidFill>
              </a:rPr>
              <a:t> </a:t>
            </a:r>
            <a:r>
              <a:rPr lang="en-US" sz="2000" spc="-5" dirty="0">
                <a:solidFill>
                  <a:srgbClr val="000000"/>
                </a:solidFill>
              </a:rPr>
              <a:t>eGFR</a:t>
            </a:r>
            <a:r>
              <a:rPr lang="en-US" sz="2000" dirty="0">
                <a:solidFill>
                  <a:srgbClr val="000000"/>
                </a:solidFill>
              </a:rPr>
              <a:t> of</a:t>
            </a:r>
            <a:r>
              <a:rPr lang="en-US" sz="2000" spc="10" dirty="0">
                <a:solidFill>
                  <a:srgbClr val="000000"/>
                </a:solidFill>
              </a:rPr>
              <a:t> </a:t>
            </a:r>
            <a:r>
              <a:rPr lang="en-US" sz="2000" dirty="0">
                <a:solidFill>
                  <a:srgbClr val="000000"/>
                </a:solidFill>
              </a:rPr>
              <a:t>45</a:t>
            </a:r>
            <a:r>
              <a:rPr lang="en-US" sz="2000" spc="10" dirty="0">
                <a:solidFill>
                  <a:srgbClr val="000000"/>
                </a:solidFill>
              </a:rPr>
              <a:t> </a:t>
            </a:r>
            <a:r>
              <a:rPr lang="en-US" sz="2000" spc="-5" dirty="0">
                <a:solidFill>
                  <a:srgbClr val="000000"/>
                </a:solidFill>
              </a:rPr>
              <a:t>ml/min/1.73m</a:t>
            </a:r>
            <a:r>
              <a:rPr lang="en-US" sz="2000" spc="-7" baseline="23148" dirty="0">
                <a:solidFill>
                  <a:srgbClr val="000000"/>
                </a:solidFill>
              </a:rPr>
              <a:t>2</a:t>
            </a:r>
            <a:r>
              <a:rPr lang="en-US" sz="2000" spc="209" baseline="23148" dirty="0">
                <a:solidFill>
                  <a:srgbClr val="000000"/>
                </a:solidFill>
              </a:rPr>
              <a:t> </a:t>
            </a:r>
            <a:r>
              <a:rPr lang="en-US" sz="2000" dirty="0">
                <a:solidFill>
                  <a:srgbClr val="000000"/>
                </a:solidFill>
              </a:rPr>
              <a:t>and</a:t>
            </a:r>
            <a:r>
              <a:rPr lang="en-US" sz="2000" spc="10" dirty="0">
                <a:solidFill>
                  <a:srgbClr val="000000"/>
                </a:solidFill>
              </a:rPr>
              <a:t> </a:t>
            </a:r>
            <a:r>
              <a:rPr lang="en-US" sz="2000" dirty="0">
                <a:solidFill>
                  <a:srgbClr val="000000"/>
                </a:solidFill>
              </a:rPr>
              <a:t>an</a:t>
            </a:r>
            <a:r>
              <a:rPr lang="en-US" sz="2000" spc="15" dirty="0">
                <a:solidFill>
                  <a:srgbClr val="000000"/>
                </a:solidFill>
              </a:rPr>
              <a:t> </a:t>
            </a:r>
            <a:r>
              <a:rPr lang="en-US" sz="2000" spc="-10" dirty="0">
                <a:solidFill>
                  <a:srgbClr val="000000"/>
                </a:solidFill>
              </a:rPr>
              <a:t>ACR</a:t>
            </a:r>
            <a:r>
              <a:rPr lang="en-US" sz="2000" dirty="0">
                <a:solidFill>
                  <a:srgbClr val="000000"/>
                </a:solidFill>
              </a:rPr>
              <a:t> of</a:t>
            </a:r>
            <a:r>
              <a:rPr lang="en-US" sz="2000" spc="5" dirty="0">
                <a:solidFill>
                  <a:srgbClr val="000000"/>
                </a:solidFill>
              </a:rPr>
              <a:t> </a:t>
            </a:r>
            <a:r>
              <a:rPr lang="en-US" sz="2000" dirty="0">
                <a:solidFill>
                  <a:srgbClr val="000000"/>
                </a:solidFill>
              </a:rPr>
              <a:t>38</a:t>
            </a:r>
            <a:r>
              <a:rPr lang="en-US" sz="2000" spc="5" dirty="0">
                <a:solidFill>
                  <a:srgbClr val="000000"/>
                </a:solidFill>
              </a:rPr>
              <a:t> mg/g. </a:t>
            </a:r>
            <a:r>
              <a:rPr lang="en-US" sz="2000" spc="-5" dirty="0">
                <a:solidFill>
                  <a:srgbClr val="000000"/>
                </a:solidFill>
              </a:rPr>
              <a:t>Which</a:t>
            </a:r>
            <a:r>
              <a:rPr lang="en-US" sz="2000" spc="10" dirty="0">
                <a:solidFill>
                  <a:srgbClr val="000000"/>
                </a:solidFill>
              </a:rPr>
              <a:t> </a:t>
            </a:r>
            <a:r>
              <a:rPr lang="en-US" sz="2000" dirty="0">
                <a:solidFill>
                  <a:srgbClr val="000000"/>
                </a:solidFill>
              </a:rPr>
              <a:t>of </a:t>
            </a:r>
            <a:r>
              <a:rPr lang="en-US" sz="2000" spc="-395" dirty="0">
                <a:solidFill>
                  <a:srgbClr val="000000"/>
                </a:solidFill>
              </a:rPr>
              <a:t> </a:t>
            </a:r>
            <a:r>
              <a:rPr lang="en-US" sz="2000" dirty="0">
                <a:solidFill>
                  <a:srgbClr val="000000"/>
                </a:solidFill>
              </a:rPr>
              <a:t>the</a:t>
            </a:r>
            <a:r>
              <a:rPr lang="en-US" sz="2000" spc="5" dirty="0">
                <a:solidFill>
                  <a:srgbClr val="000000"/>
                </a:solidFill>
              </a:rPr>
              <a:t> </a:t>
            </a:r>
            <a:r>
              <a:rPr lang="en-US" sz="2000" spc="-10" dirty="0">
                <a:solidFill>
                  <a:srgbClr val="000000"/>
                </a:solidFill>
              </a:rPr>
              <a:t>following</a:t>
            </a:r>
            <a:r>
              <a:rPr lang="en-US" sz="2000" spc="5" dirty="0">
                <a:solidFill>
                  <a:srgbClr val="000000"/>
                </a:solidFill>
              </a:rPr>
              <a:t> </a:t>
            </a:r>
            <a:r>
              <a:rPr lang="en-US" sz="2000" dirty="0">
                <a:solidFill>
                  <a:srgbClr val="000000"/>
                </a:solidFill>
              </a:rPr>
              <a:t>should</a:t>
            </a:r>
            <a:r>
              <a:rPr lang="en-US" sz="2000" spc="10" dirty="0">
                <a:solidFill>
                  <a:srgbClr val="000000"/>
                </a:solidFill>
              </a:rPr>
              <a:t> </a:t>
            </a:r>
            <a:r>
              <a:rPr lang="en-US" sz="2000" dirty="0">
                <a:solidFill>
                  <a:srgbClr val="000000"/>
                </a:solidFill>
              </a:rPr>
              <a:t>be</a:t>
            </a:r>
            <a:r>
              <a:rPr lang="en-US" sz="2000" spc="10" dirty="0">
                <a:solidFill>
                  <a:srgbClr val="000000"/>
                </a:solidFill>
              </a:rPr>
              <a:t> </a:t>
            </a:r>
            <a:r>
              <a:rPr lang="en-US" sz="2000" spc="-10" dirty="0">
                <a:solidFill>
                  <a:srgbClr val="000000"/>
                </a:solidFill>
              </a:rPr>
              <a:t>avoided?</a:t>
            </a:r>
            <a:endParaRPr lang="en-US" sz="2000" spc="-10" dirty="0">
              <a:latin typeface="Calibri"/>
              <a:cs typeface="Calibri"/>
            </a:endParaRPr>
          </a:p>
          <a:p>
            <a:pPr marL="12066">
              <a:lnSpc>
                <a:spcPct val="100000"/>
              </a:lnSpc>
              <a:spcBef>
                <a:spcPts val="100"/>
              </a:spcBef>
              <a:tabLst>
                <a:tab pos="255904" algn="l"/>
              </a:tabLst>
            </a:pPr>
            <a:endParaRPr lang="en-US" sz="2000" spc="-10" dirty="0">
              <a:latin typeface="Calibri"/>
              <a:cs typeface="Calibri"/>
            </a:endParaRPr>
          </a:p>
          <a:p>
            <a:pPr marL="255270" indent="-243204">
              <a:lnSpc>
                <a:spcPct val="100000"/>
              </a:lnSpc>
              <a:spcBef>
                <a:spcPts val="100"/>
              </a:spcBef>
              <a:buAutoNum type="alphaUcPeriod"/>
              <a:tabLst>
                <a:tab pos="255904" algn="l"/>
              </a:tabLst>
            </a:pPr>
            <a:r>
              <a:rPr lang="en-US" sz="2000" spc="-10" dirty="0">
                <a:latin typeface="Calibri"/>
                <a:cs typeface="Calibri"/>
              </a:rPr>
              <a:t>ACE</a:t>
            </a:r>
            <a:r>
              <a:rPr lang="en-US" sz="2000" spc="-20" dirty="0">
                <a:latin typeface="Calibri"/>
                <a:cs typeface="Calibri"/>
              </a:rPr>
              <a:t> </a:t>
            </a:r>
            <a:r>
              <a:rPr lang="en-US" sz="2000" dirty="0">
                <a:latin typeface="Calibri"/>
                <a:cs typeface="Calibri"/>
              </a:rPr>
              <a:t>and</a:t>
            </a:r>
            <a:r>
              <a:rPr lang="en-US" sz="2000" spc="-5" dirty="0">
                <a:latin typeface="Calibri"/>
                <a:cs typeface="Calibri"/>
              </a:rPr>
              <a:t> ARB</a:t>
            </a:r>
            <a:r>
              <a:rPr lang="en-US" sz="2000" spc="-15" dirty="0">
                <a:latin typeface="Calibri"/>
                <a:cs typeface="Calibri"/>
              </a:rPr>
              <a:t> </a:t>
            </a:r>
            <a:r>
              <a:rPr lang="en-US" sz="2000" spc="-5" dirty="0">
                <a:latin typeface="Calibri"/>
                <a:cs typeface="Calibri"/>
              </a:rPr>
              <a:t>in</a:t>
            </a:r>
            <a:r>
              <a:rPr lang="en-US" sz="2000" spc="-10" dirty="0">
                <a:latin typeface="Calibri"/>
                <a:cs typeface="Calibri"/>
              </a:rPr>
              <a:t> </a:t>
            </a:r>
            <a:r>
              <a:rPr lang="en-US" sz="2000" spc="-5" dirty="0">
                <a:latin typeface="Calibri"/>
                <a:cs typeface="Calibri"/>
              </a:rPr>
              <a:t>combination</a:t>
            </a:r>
            <a:endParaRPr lang="en-US" sz="2000" dirty="0">
              <a:latin typeface="Calibri"/>
              <a:cs typeface="Calibri"/>
            </a:endParaRPr>
          </a:p>
          <a:p>
            <a:pPr marL="245745" indent="-233679">
              <a:lnSpc>
                <a:spcPct val="100000"/>
              </a:lnSpc>
              <a:spcBef>
                <a:spcPts val="5"/>
              </a:spcBef>
              <a:buAutoNum type="alphaUcPeriod"/>
              <a:tabLst>
                <a:tab pos="246379" algn="l"/>
              </a:tabLst>
            </a:pPr>
            <a:r>
              <a:rPr lang="en-US" sz="2000" dirty="0">
                <a:latin typeface="Calibri"/>
                <a:cs typeface="Calibri"/>
              </a:rPr>
              <a:t>Daily</a:t>
            </a:r>
            <a:r>
              <a:rPr lang="en-US" sz="2000" spc="-25" dirty="0">
                <a:latin typeface="Calibri"/>
                <a:cs typeface="Calibri"/>
              </a:rPr>
              <a:t> </a:t>
            </a:r>
            <a:r>
              <a:rPr lang="en-US" sz="2000" spc="-10" dirty="0">
                <a:latin typeface="Calibri"/>
                <a:cs typeface="Calibri"/>
              </a:rPr>
              <a:t>low-dose</a:t>
            </a:r>
            <a:r>
              <a:rPr lang="en-US" sz="2000" spc="-15" dirty="0">
                <a:latin typeface="Calibri"/>
                <a:cs typeface="Calibri"/>
              </a:rPr>
              <a:t> </a:t>
            </a:r>
            <a:r>
              <a:rPr lang="en-US" sz="2000" spc="-5" dirty="0">
                <a:latin typeface="Calibri"/>
                <a:cs typeface="Calibri"/>
              </a:rPr>
              <a:t>aspirin</a:t>
            </a:r>
            <a:endParaRPr lang="en-US" sz="2000" dirty="0">
              <a:latin typeface="Calibri"/>
              <a:cs typeface="Calibri"/>
            </a:endParaRPr>
          </a:p>
          <a:p>
            <a:pPr marL="244475" indent="-232410">
              <a:lnSpc>
                <a:spcPct val="100000"/>
              </a:lnSpc>
              <a:buAutoNum type="alphaUcPeriod"/>
              <a:tabLst>
                <a:tab pos="245110" algn="l"/>
              </a:tabLst>
            </a:pPr>
            <a:r>
              <a:rPr lang="en-US" sz="2000" spc="-5" dirty="0">
                <a:latin typeface="Calibri"/>
                <a:cs typeface="Calibri"/>
              </a:rPr>
              <a:t>NSAIDs</a:t>
            </a:r>
            <a:endParaRPr lang="en-US" sz="2000" dirty="0">
              <a:latin typeface="Calibri"/>
              <a:cs typeface="Calibri"/>
            </a:endParaRPr>
          </a:p>
          <a:p>
            <a:pPr marL="257810" indent="-245745">
              <a:lnSpc>
                <a:spcPct val="100000"/>
              </a:lnSpc>
              <a:buAutoNum type="alphaUcPeriod"/>
              <a:tabLst>
                <a:tab pos="258445" algn="l"/>
              </a:tabLst>
            </a:pPr>
            <a:r>
              <a:rPr lang="en-US" sz="2000" spc="-10" dirty="0">
                <a:latin typeface="Calibri"/>
                <a:cs typeface="Calibri"/>
              </a:rPr>
              <a:t>Statins</a:t>
            </a:r>
            <a:endParaRPr lang="en-US" sz="2000" dirty="0">
              <a:latin typeface="Calibri"/>
              <a:cs typeface="Calibri"/>
            </a:endParaRPr>
          </a:p>
          <a:p>
            <a:pPr marL="233045" indent="-220979">
              <a:lnSpc>
                <a:spcPct val="100000"/>
              </a:lnSpc>
              <a:buAutoNum type="alphaUcPeriod"/>
              <a:tabLst>
                <a:tab pos="233679" algn="l"/>
              </a:tabLst>
            </a:pPr>
            <a:r>
              <a:rPr lang="en-US" sz="2000" dirty="0">
                <a:latin typeface="Calibri"/>
                <a:cs typeface="Calibri"/>
              </a:rPr>
              <a:t>A</a:t>
            </a:r>
            <a:r>
              <a:rPr lang="en-US" sz="2000" spc="-30" dirty="0">
                <a:latin typeface="Calibri"/>
                <a:cs typeface="Calibri"/>
              </a:rPr>
              <a:t> </a:t>
            </a:r>
            <a:r>
              <a:rPr lang="en-US" sz="2000" dirty="0">
                <a:latin typeface="Calibri"/>
                <a:cs typeface="Calibri"/>
              </a:rPr>
              <a:t>and</a:t>
            </a:r>
            <a:r>
              <a:rPr lang="en-US" sz="2000" spc="-20" dirty="0">
                <a:latin typeface="Calibri"/>
                <a:cs typeface="Calibri"/>
              </a:rPr>
              <a:t> </a:t>
            </a:r>
            <a:r>
              <a:rPr lang="en-US" sz="2000" dirty="0">
                <a:latin typeface="Calibri"/>
                <a:cs typeface="Calibri"/>
              </a:rPr>
              <a:t>C</a:t>
            </a:r>
          </a:p>
        </p:txBody>
      </p:sp>
    </p:spTree>
    <p:extLst>
      <p:ext uri="{BB962C8B-B14F-4D97-AF65-F5344CB8AC3E}">
        <p14:creationId xmlns:p14="http://schemas.microsoft.com/office/powerpoint/2010/main" val="8186735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841248" y="2214880"/>
            <a:ext cx="7469632" cy="1371600"/>
          </a:xfrm>
        </p:spPr>
        <p:txBody>
          <a:bodyPr>
            <a:normAutofit/>
          </a:bodyPr>
          <a:lstStyle/>
          <a:p>
            <a:pPr algn="ctr"/>
            <a:r>
              <a:rPr lang="en-US" dirty="0"/>
              <a:t>Co-Management, Patient Safety, and Nephrology Specialist Referral</a:t>
            </a:r>
          </a:p>
        </p:txBody>
      </p:sp>
    </p:spTree>
    <p:extLst>
      <p:ext uri="{BB962C8B-B14F-4D97-AF65-F5344CB8AC3E}">
        <p14:creationId xmlns:p14="http://schemas.microsoft.com/office/powerpoint/2010/main" val="1096539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Line 2"/>
          <p:cNvSpPr>
            <a:spLocks noChangeAspect="1" noChangeShapeType="1"/>
          </p:cNvSpPr>
          <p:nvPr/>
        </p:nvSpPr>
        <p:spPr bwMode="auto">
          <a:xfrm>
            <a:off x="5410200" y="2590800"/>
            <a:ext cx="0" cy="14478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algn="ctr" fontAlgn="base">
              <a:spcBef>
                <a:spcPct val="0"/>
              </a:spcBef>
              <a:spcAft>
                <a:spcPct val="0"/>
              </a:spcAft>
            </a:pPr>
            <a:endParaRPr lang="en-US" sz="4000">
              <a:solidFill>
                <a:srgbClr val="FFFFFF"/>
              </a:solidFill>
              <a:ea typeface="ＭＳ Ｐゴシック" pitchFamily="34" charset="-128"/>
            </a:endParaRPr>
          </a:p>
        </p:txBody>
      </p:sp>
      <p:sp>
        <p:nvSpPr>
          <p:cNvPr id="52227" name="Rectangle 3"/>
          <p:cNvSpPr>
            <a:spLocks noChangeAspect="1" noChangeArrowheads="1"/>
          </p:cNvSpPr>
          <p:nvPr/>
        </p:nvSpPr>
        <p:spPr bwMode="auto">
          <a:xfrm>
            <a:off x="457200" y="1447800"/>
            <a:ext cx="5181600" cy="2971800"/>
          </a:xfrm>
          <a:prstGeom prst="rect">
            <a:avLst/>
          </a:prstGeom>
          <a:solidFill>
            <a:schemeClr val="accent3"/>
          </a:solidFill>
          <a:ln w="9525">
            <a:solidFill>
              <a:srgbClr val="808080"/>
            </a:solidFill>
            <a:miter lim="800000"/>
            <a:headEnd/>
            <a:tailEnd/>
          </a:ln>
        </p:spPr>
        <p:txBody>
          <a:bodyPr wrap="none" anchor="ctr"/>
          <a:lstStyle/>
          <a:p>
            <a:pPr algn="ctr" fontAlgn="base">
              <a:spcBef>
                <a:spcPct val="0"/>
              </a:spcBef>
              <a:spcAft>
                <a:spcPct val="0"/>
              </a:spcAft>
            </a:pPr>
            <a:endParaRPr lang="en-US" sz="2400">
              <a:solidFill>
                <a:srgbClr val="FFFFFF"/>
              </a:solidFill>
              <a:latin typeface="Times New Roman" pitchFamily="18" charset="0"/>
              <a:ea typeface="ＭＳ Ｐゴシック" pitchFamily="34" charset="-128"/>
            </a:endParaRPr>
          </a:p>
        </p:txBody>
      </p:sp>
      <p:sp>
        <p:nvSpPr>
          <p:cNvPr id="52228" name="AutoShape 4"/>
          <p:cNvSpPr>
            <a:spLocks noChangeAspect="1" noChangeArrowheads="1"/>
          </p:cNvSpPr>
          <p:nvPr/>
        </p:nvSpPr>
        <p:spPr bwMode="auto">
          <a:xfrm>
            <a:off x="685800" y="1600200"/>
            <a:ext cx="8153400" cy="3494088"/>
          </a:xfrm>
          <a:prstGeom prst="rightArrow">
            <a:avLst>
              <a:gd name="adj1" fmla="val 42287"/>
              <a:gd name="adj2" fmla="val 27937"/>
            </a:avLst>
          </a:prstGeom>
          <a:solidFill>
            <a:srgbClr val="DDDDDD"/>
          </a:solidFill>
          <a:ln w="28575">
            <a:solidFill>
              <a:srgbClr val="DDDDDD"/>
            </a:solidFill>
            <a:miter lim="800000"/>
            <a:headEnd/>
            <a:tailEnd/>
          </a:ln>
        </p:spPr>
        <p:txBody>
          <a:bodyPr wrap="none" anchor="ctr"/>
          <a:lstStyle/>
          <a:p>
            <a:pPr algn="ctr" fontAlgn="base">
              <a:spcBef>
                <a:spcPct val="0"/>
              </a:spcBef>
              <a:spcAft>
                <a:spcPct val="0"/>
              </a:spcAft>
            </a:pPr>
            <a:endParaRPr lang="en-US" sz="2400">
              <a:solidFill>
                <a:srgbClr val="FFFFFF"/>
              </a:solidFill>
              <a:latin typeface="Times New Roman" pitchFamily="18" charset="0"/>
              <a:ea typeface="ＭＳ Ｐゴシック" pitchFamily="34" charset="-128"/>
            </a:endParaRPr>
          </a:p>
        </p:txBody>
      </p:sp>
      <p:sp>
        <p:nvSpPr>
          <p:cNvPr id="52229" name="Line 5"/>
          <p:cNvSpPr>
            <a:spLocks noChangeAspect="1" noChangeShapeType="1"/>
          </p:cNvSpPr>
          <p:nvPr/>
        </p:nvSpPr>
        <p:spPr bwMode="auto">
          <a:xfrm>
            <a:off x="2514600" y="2590800"/>
            <a:ext cx="0" cy="1489075"/>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algn="ctr" fontAlgn="base">
              <a:spcBef>
                <a:spcPct val="0"/>
              </a:spcBef>
              <a:spcAft>
                <a:spcPct val="0"/>
              </a:spcAft>
            </a:pPr>
            <a:endParaRPr lang="en-US" sz="4000">
              <a:solidFill>
                <a:srgbClr val="FFFFFF"/>
              </a:solidFill>
              <a:ea typeface="ＭＳ Ｐゴシック" pitchFamily="34" charset="-128"/>
            </a:endParaRPr>
          </a:p>
        </p:txBody>
      </p:sp>
      <p:sp>
        <p:nvSpPr>
          <p:cNvPr id="52230" name="Line 6"/>
          <p:cNvSpPr>
            <a:spLocks noChangeAspect="1" noChangeShapeType="1"/>
          </p:cNvSpPr>
          <p:nvPr/>
        </p:nvSpPr>
        <p:spPr bwMode="auto">
          <a:xfrm>
            <a:off x="4114800" y="2590800"/>
            <a:ext cx="0" cy="1489075"/>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algn="ctr" fontAlgn="base">
              <a:spcBef>
                <a:spcPct val="0"/>
              </a:spcBef>
              <a:spcAft>
                <a:spcPct val="0"/>
              </a:spcAft>
            </a:pPr>
            <a:endParaRPr lang="en-US" sz="4000">
              <a:solidFill>
                <a:srgbClr val="FFFFFF"/>
              </a:solidFill>
              <a:ea typeface="ＭＳ Ｐゴシック" pitchFamily="34" charset="-128"/>
            </a:endParaRPr>
          </a:p>
        </p:txBody>
      </p:sp>
      <p:sp>
        <p:nvSpPr>
          <p:cNvPr id="52231" name="Line 7"/>
          <p:cNvSpPr>
            <a:spLocks noChangeAspect="1" noChangeShapeType="1"/>
          </p:cNvSpPr>
          <p:nvPr/>
        </p:nvSpPr>
        <p:spPr bwMode="auto">
          <a:xfrm flipH="1">
            <a:off x="7086600" y="2590800"/>
            <a:ext cx="1588" cy="1489075"/>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algn="ctr" fontAlgn="base">
              <a:spcBef>
                <a:spcPct val="0"/>
              </a:spcBef>
              <a:spcAft>
                <a:spcPct val="0"/>
              </a:spcAft>
            </a:pPr>
            <a:endParaRPr lang="en-US" sz="4000">
              <a:solidFill>
                <a:srgbClr val="FFFFFF"/>
              </a:solidFill>
              <a:ea typeface="ＭＳ Ｐゴシック" pitchFamily="34" charset="-128"/>
            </a:endParaRPr>
          </a:p>
        </p:txBody>
      </p:sp>
      <p:sp>
        <p:nvSpPr>
          <p:cNvPr id="52232" name="Text Box 8"/>
          <p:cNvSpPr txBox="1">
            <a:spLocks noChangeAspect="1" noChangeArrowheads="1"/>
          </p:cNvSpPr>
          <p:nvPr/>
        </p:nvSpPr>
        <p:spPr bwMode="auto">
          <a:xfrm>
            <a:off x="762000" y="2743200"/>
            <a:ext cx="1779588"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a:spAutoFit/>
          </a:bodyPr>
          <a:lstStyle>
            <a:lvl1pPr eaLnBrk="0" hangingPunct="0">
              <a:defRPr sz="4000">
                <a:solidFill>
                  <a:schemeClr val="tx1"/>
                </a:solidFill>
                <a:latin typeface="Arial" charset="0"/>
                <a:ea typeface="ＭＳ Ｐゴシック" pitchFamily="34" charset="-128"/>
              </a:defRPr>
            </a:lvl1pPr>
            <a:lvl2pPr marL="742950" indent="-285750" eaLnBrk="0" hangingPunct="0">
              <a:defRPr sz="4000">
                <a:solidFill>
                  <a:schemeClr val="tx1"/>
                </a:solidFill>
                <a:latin typeface="Arial" charset="0"/>
                <a:ea typeface="ＭＳ Ｐゴシック" pitchFamily="34" charset="-128"/>
              </a:defRPr>
            </a:lvl2pPr>
            <a:lvl3pPr marL="1143000" indent="-228600" eaLnBrk="0" hangingPunct="0">
              <a:defRPr sz="4000">
                <a:solidFill>
                  <a:schemeClr val="tx1"/>
                </a:solidFill>
                <a:latin typeface="Arial" charset="0"/>
                <a:ea typeface="ＭＳ Ｐゴシック" pitchFamily="34" charset="-128"/>
              </a:defRPr>
            </a:lvl3pPr>
            <a:lvl4pPr marL="1600200" indent="-228600" eaLnBrk="0" hangingPunct="0">
              <a:defRPr sz="4000">
                <a:solidFill>
                  <a:schemeClr val="tx1"/>
                </a:solidFill>
                <a:latin typeface="Arial" charset="0"/>
                <a:ea typeface="ＭＳ Ｐゴシック" pitchFamily="34" charset="-128"/>
              </a:defRPr>
            </a:lvl4pPr>
            <a:lvl5pPr marL="2057400" indent="-228600" eaLnBrk="0" hangingPunct="0">
              <a:defRPr sz="4000">
                <a:solidFill>
                  <a:schemeClr val="tx1"/>
                </a:solidFill>
                <a:latin typeface="Arial" charset="0"/>
                <a:ea typeface="ＭＳ Ｐゴシック" pitchFamily="34" charset="-128"/>
              </a:defRPr>
            </a:lvl5pPr>
            <a:lvl6pPr marL="2514600" indent="-228600" algn="ctr" eaLnBrk="0" fontAlgn="base" hangingPunct="0">
              <a:spcBef>
                <a:spcPct val="0"/>
              </a:spcBef>
              <a:spcAft>
                <a:spcPct val="0"/>
              </a:spcAft>
              <a:defRPr sz="4000">
                <a:solidFill>
                  <a:schemeClr val="tx1"/>
                </a:solidFill>
                <a:latin typeface="Arial" charset="0"/>
                <a:ea typeface="ＭＳ Ｐゴシック" pitchFamily="34" charset="-128"/>
              </a:defRPr>
            </a:lvl6pPr>
            <a:lvl7pPr marL="2971800" indent="-228600" algn="ctr" eaLnBrk="0" fontAlgn="base" hangingPunct="0">
              <a:spcBef>
                <a:spcPct val="0"/>
              </a:spcBef>
              <a:spcAft>
                <a:spcPct val="0"/>
              </a:spcAft>
              <a:defRPr sz="4000">
                <a:solidFill>
                  <a:schemeClr val="tx1"/>
                </a:solidFill>
                <a:latin typeface="Arial" charset="0"/>
                <a:ea typeface="ＭＳ Ｐゴシック" pitchFamily="34" charset="-128"/>
              </a:defRPr>
            </a:lvl7pPr>
            <a:lvl8pPr marL="3429000" indent="-228600" algn="ctr" eaLnBrk="0" fontAlgn="base" hangingPunct="0">
              <a:spcBef>
                <a:spcPct val="0"/>
              </a:spcBef>
              <a:spcAft>
                <a:spcPct val="0"/>
              </a:spcAft>
              <a:defRPr sz="4000">
                <a:solidFill>
                  <a:schemeClr val="tx1"/>
                </a:solidFill>
                <a:latin typeface="Arial" charset="0"/>
                <a:ea typeface="ＭＳ Ｐゴシック" pitchFamily="34" charset="-128"/>
              </a:defRPr>
            </a:lvl8pPr>
            <a:lvl9pPr marL="3886200" indent="-228600" algn="ctr" eaLnBrk="0" fontAlgn="base" hangingPunct="0">
              <a:spcBef>
                <a:spcPct val="0"/>
              </a:spcBef>
              <a:spcAft>
                <a:spcPct val="0"/>
              </a:spcAft>
              <a:defRPr sz="4000">
                <a:solidFill>
                  <a:schemeClr val="tx1"/>
                </a:solidFill>
                <a:latin typeface="Arial" charset="0"/>
                <a:ea typeface="ＭＳ Ｐゴシック" pitchFamily="34" charset="-128"/>
              </a:defRPr>
            </a:lvl9pPr>
          </a:lstStyle>
          <a:p>
            <a:pPr algn="ctr" fontAlgn="base">
              <a:spcBef>
                <a:spcPct val="0"/>
              </a:spcBef>
              <a:spcAft>
                <a:spcPct val="0"/>
              </a:spcAft>
            </a:pPr>
            <a:r>
              <a:rPr lang="en-US" sz="1400" b="1">
                <a:solidFill>
                  <a:srgbClr val="000000"/>
                </a:solidFill>
              </a:rPr>
              <a:t>Kidney</a:t>
            </a:r>
            <a:br>
              <a:rPr lang="en-US" sz="1400" b="1">
                <a:solidFill>
                  <a:srgbClr val="000000"/>
                </a:solidFill>
              </a:rPr>
            </a:br>
            <a:r>
              <a:rPr lang="en-US" sz="1400" b="1">
                <a:solidFill>
                  <a:srgbClr val="000000"/>
                </a:solidFill>
              </a:rPr>
              <a:t>damage and normal or </a:t>
            </a:r>
            <a:r>
              <a:rPr lang="en-US" sz="1400" b="1">
                <a:solidFill>
                  <a:srgbClr val="000000"/>
                </a:solidFill>
                <a:sym typeface="Symbol" pitchFamily="18" charset="2"/>
              </a:rPr>
              <a:t> GFR</a:t>
            </a:r>
            <a:endParaRPr lang="en-US" sz="2000" b="1">
              <a:solidFill>
                <a:srgbClr val="000000"/>
              </a:solidFill>
            </a:endParaRPr>
          </a:p>
        </p:txBody>
      </p:sp>
      <p:sp>
        <p:nvSpPr>
          <p:cNvPr id="52233" name="Text Box 9"/>
          <p:cNvSpPr txBox="1">
            <a:spLocks noChangeAspect="1" noChangeArrowheads="1"/>
          </p:cNvSpPr>
          <p:nvPr/>
        </p:nvSpPr>
        <p:spPr bwMode="auto">
          <a:xfrm>
            <a:off x="2438400" y="2667000"/>
            <a:ext cx="1828800"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a:spAutoFit/>
          </a:bodyPr>
          <a:lstStyle>
            <a:lvl1pPr eaLnBrk="0" hangingPunct="0">
              <a:defRPr sz="4000">
                <a:solidFill>
                  <a:schemeClr val="tx1"/>
                </a:solidFill>
                <a:latin typeface="Arial" charset="0"/>
                <a:ea typeface="ＭＳ Ｐゴシック" pitchFamily="34" charset="-128"/>
              </a:defRPr>
            </a:lvl1pPr>
            <a:lvl2pPr marL="742950" indent="-285750" eaLnBrk="0" hangingPunct="0">
              <a:defRPr sz="4000">
                <a:solidFill>
                  <a:schemeClr val="tx1"/>
                </a:solidFill>
                <a:latin typeface="Arial" charset="0"/>
                <a:ea typeface="ＭＳ Ｐゴシック" pitchFamily="34" charset="-128"/>
              </a:defRPr>
            </a:lvl2pPr>
            <a:lvl3pPr marL="1143000" indent="-228600" eaLnBrk="0" hangingPunct="0">
              <a:defRPr sz="4000">
                <a:solidFill>
                  <a:schemeClr val="tx1"/>
                </a:solidFill>
                <a:latin typeface="Arial" charset="0"/>
                <a:ea typeface="ＭＳ Ｐゴシック" pitchFamily="34" charset="-128"/>
              </a:defRPr>
            </a:lvl3pPr>
            <a:lvl4pPr marL="1600200" indent="-228600" eaLnBrk="0" hangingPunct="0">
              <a:defRPr sz="4000">
                <a:solidFill>
                  <a:schemeClr val="tx1"/>
                </a:solidFill>
                <a:latin typeface="Arial" charset="0"/>
                <a:ea typeface="ＭＳ Ｐゴシック" pitchFamily="34" charset="-128"/>
              </a:defRPr>
            </a:lvl4pPr>
            <a:lvl5pPr marL="2057400" indent="-228600" eaLnBrk="0" hangingPunct="0">
              <a:defRPr sz="4000">
                <a:solidFill>
                  <a:schemeClr val="tx1"/>
                </a:solidFill>
                <a:latin typeface="Arial" charset="0"/>
                <a:ea typeface="ＭＳ Ｐゴシック" pitchFamily="34" charset="-128"/>
              </a:defRPr>
            </a:lvl5pPr>
            <a:lvl6pPr marL="2514600" indent="-228600" algn="ctr" eaLnBrk="0" fontAlgn="base" hangingPunct="0">
              <a:spcBef>
                <a:spcPct val="0"/>
              </a:spcBef>
              <a:spcAft>
                <a:spcPct val="0"/>
              </a:spcAft>
              <a:defRPr sz="4000">
                <a:solidFill>
                  <a:schemeClr val="tx1"/>
                </a:solidFill>
                <a:latin typeface="Arial" charset="0"/>
                <a:ea typeface="ＭＳ Ｐゴシック" pitchFamily="34" charset="-128"/>
              </a:defRPr>
            </a:lvl6pPr>
            <a:lvl7pPr marL="2971800" indent="-228600" algn="ctr" eaLnBrk="0" fontAlgn="base" hangingPunct="0">
              <a:spcBef>
                <a:spcPct val="0"/>
              </a:spcBef>
              <a:spcAft>
                <a:spcPct val="0"/>
              </a:spcAft>
              <a:defRPr sz="4000">
                <a:solidFill>
                  <a:schemeClr val="tx1"/>
                </a:solidFill>
                <a:latin typeface="Arial" charset="0"/>
                <a:ea typeface="ＭＳ Ｐゴシック" pitchFamily="34" charset="-128"/>
              </a:defRPr>
            </a:lvl7pPr>
            <a:lvl8pPr marL="3429000" indent="-228600" algn="ctr" eaLnBrk="0" fontAlgn="base" hangingPunct="0">
              <a:spcBef>
                <a:spcPct val="0"/>
              </a:spcBef>
              <a:spcAft>
                <a:spcPct val="0"/>
              </a:spcAft>
              <a:defRPr sz="4000">
                <a:solidFill>
                  <a:schemeClr val="tx1"/>
                </a:solidFill>
                <a:latin typeface="Arial" charset="0"/>
                <a:ea typeface="ＭＳ Ｐゴシック" pitchFamily="34" charset="-128"/>
              </a:defRPr>
            </a:lvl8pPr>
            <a:lvl9pPr marL="3886200" indent="-228600" algn="ctr" eaLnBrk="0" fontAlgn="base" hangingPunct="0">
              <a:spcBef>
                <a:spcPct val="0"/>
              </a:spcBef>
              <a:spcAft>
                <a:spcPct val="0"/>
              </a:spcAft>
              <a:defRPr sz="4000">
                <a:solidFill>
                  <a:schemeClr val="tx1"/>
                </a:solidFill>
                <a:latin typeface="Arial" charset="0"/>
                <a:ea typeface="ＭＳ Ｐゴシック" pitchFamily="34" charset="-128"/>
              </a:defRPr>
            </a:lvl9pPr>
          </a:lstStyle>
          <a:p>
            <a:pPr algn="ctr" fontAlgn="base">
              <a:spcBef>
                <a:spcPct val="0"/>
              </a:spcBef>
              <a:spcAft>
                <a:spcPct val="0"/>
              </a:spcAft>
            </a:pPr>
            <a:r>
              <a:rPr lang="en-US" sz="1400" b="1">
                <a:solidFill>
                  <a:srgbClr val="000000"/>
                </a:solidFill>
              </a:rPr>
              <a:t>Kidney</a:t>
            </a:r>
            <a:br>
              <a:rPr lang="en-US" sz="1400" b="1">
                <a:solidFill>
                  <a:srgbClr val="000000"/>
                </a:solidFill>
              </a:rPr>
            </a:br>
            <a:r>
              <a:rPr lang="en-US" sz="1400" b="1">
                <a:solidFill>
                  <a:srgbClr val="000000"/>
                </a:solidFill>
              </a:rPr>
              <a:t>damage and</a:t>
            </a:r>
            <a:r>
              <a:rPr lang="en-US" sz="1400" b="1">
                <a:solidFill>
                  <a:srgbClr val="000000"/>
                </a:solidFill>
                <a:sym typeface="Symbol" pitchFamily="18" charset="2"/>
              </a:rPr>
              <a:t> </a:t>
            </a:r>
          </a:p>
          <a:p>
            <a:pPr algn="ctr" fontAlgn="base">
              <a:spcBef>
                <a:spcPct val="0"/>
              </a:spcBef>
              <a:spcAft>
                <a:spcPct val="0"/>
              </a:spcAft>
            </a:pPr>
            <a:r>
              <a:rPr lang="en-US" sz="1400" b="1">
                <a:solidFill>
                  <a:srgbClr val="000000"/>
                </a:solidFill>
                <a:sym typeface="Symbol" pitchFamily="18" charset="2"/>
              </a:rPr>
              <a:t>mild </a:t>
            </a:r>
            <a:r>
              <a:rPr lang="en-US" sz="1600" b="1">
                <a:solidFill>
                  <a:srgbClr val="000000"/>
                </a:solidFill>
                <a:sym typeface="Symbol" pitchFamily="18" charset="2"/>
              </a:rPr>
              <a:t> </a:t>
            </a:r>
          </a:p>
          <a:p>
            <a:pPr algn="ctr" fontAlgn="base">
              <a:spcBef>
                <a:spcPct val="0"/>
              </a:spcBef>
              <a:spcAft>
                <a:spcPct val="0"/>
              </a:spcAft>
            </a:pPr>
            <a:r>
              <a:rPr lang="en-US" sz="1400" b="1">
                <a:solidFill>
                  <a:srgbClr val="000000"/>
                </a:solidFill>
                <a:sym typeface="Symbol" pitchFamily="18" charset="2"/>
              </a:rPr>
              <a:t>GFR</a:t>
            </a:r>
            <a:r>
              <a:rPr lang="en-US" sz="1800" b="1">
                <a:solidFill>
                  <a:srgbClr val="FFFFFF"/>
                </a:solidFill>
                <a:sym typeface="Symbol" pitchFamily="18" charset="2"/>
              </a:rPr>
              <a:t> </a:t>
            </a:r>
            <a:endParaRPr lang="en-US" sz="1800" b="1">
              <a:solidFill>
                <a:srgbClr val="FFFFFF"/>
              </a:solidFill>
            </a:endParaRPr>
          </a:p>
        </p:txBody>
      </p:sp>
      <p:sp>
        <p:nvSpPr>
          <p:cNvPr id="52234" name="Text Box 10"/>
          <p:cNvSpPr txBox="1">
            <a:spLocks noChangeAspect="1" noChangeArrowheads="1"/>
          </p:cNvSpPr>
          <p:nvPr/>
        </p:nvSpPr>
        <p:spPr bwMode="auto">
          <a:xfrm>
            <a:off x="5638800" y="2895600"/>
            <a:ext cx="1511300"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a:spAutoFit/>
          </a:bodyPr>
          <a:lstStyle>
            <a:lvl1pPr eaLnBrk="0" hangingPunct="0">
              <a:defRPr sz="4000">
                <a:solidFill>
                  <a:schemeClr val="tx1"/>
                </a:solidFill>
                <a:latin typeface="Arial" charset="0"/>
                <a:ea typeface="ＭＳ Ｐゴシック" pitchFamily="34" charset="-128"/>
              </a:defRPr>
            </a:lvl1pPr>
            <a:lvl2pPr marL="742950" indent="-285750" eaLnBrk="0" hangingPunct="0">
              <a:defRPr sz="4000">
                <a:solidFill>
                  <a:schemeClr val="tx1"/>
                </a:solidFill>
                <a:latin typeface="Arial" charset="0"/>
                <a:ea typeface="ＭＳ Ｐゴシック" pitchFamily="34" charset="-128"/>
              </a:defRPr>
            </a:lvl2pPr>
            <a:lvl3pPr marL="1143000" indent="-228600" eaLnBrk="0" hangingPunct="0">
              <a:defRPr sz="4000">
                <a:solidFill>
                  <a:schemeClr val="tx1"/>
                </a:solidFill>
                <a:latin typeface="Arial" charset="0"/>
                <a:ea typeface="ＭＳ Ｐゴシック" pitchFamily="34" charset="-128"/>
              </a:defRPr>
            </a:lvl3pPr>
            <a:lvl4pPr marL="1600200" indent="-228600" eaLnBrk="0" hangingPunct="0">
              <a:defRPr sz="4000">
                <a:solidFill>
                  <a:schemeClr val="tx1"/>
                </a:solidFill>
                <a:latin typeface="Arial" charset="0"/>
                <a:ea typeface="ＭＳ Ｐゴシック" pitchFamily="34" charset="-128"/>
              </a:defRPr>
            </a:lvl4pPr>
            <a:lvl5pPr marL="2057400" indent="-228600" eaLnBrk="0" hangingPunct="0">
              <a:defRPr sz="4000">
                <a:solidFill>
                  <a:schemeClr val="tx1"/>
                </a:solidFill>
                <a:latin typeface="Arial" charset="0"/>
                <a:ea typeface="ＭＳ Ｐゴシック" pitchFamily="34" charset="-128"/>
              </a:defRPr>
            </a:lvl5pPr>
            <a:lvl6pPr marL="2514600" indent="-228600" algn="ctr" eaLnBrk="0" fontAlgn="base" hangingPunct="0">
              <a:spcBef>
                <a:spcPct val="0"/>
              </a:spcBef>
              <a:spcAft>
                <a:spcPct val="0"/>
              </a:spcAft>
              <a:defRPr sz="4000">
                <a:solidFill>
                  <a:schemeClr val="tx1"/>
                </a:solidFill>
                <a:latin typeface="Arial" charset="0"/>
                <a:ea typeface="ＭＳ Ｐゴシック" pitchFamily="34" charset="-128"/>
              </a:defRPr>
            </a:lvl6pPr>
            <a:lvl7pPr marL="2971800" indent="-228600" algn="ctr" eaLnBrk="0" fontAlgn="base" hangingPunct="0">
              <a:spcBef>
                <a:spcPct val="0"/>
              </a:spcBef>
              <a:spcAft>
                <a:spcPct val="0"/>
              </a:spcAft>
              <a:defRPr sz="4000">
                <a:solidFill>
                  <a:schemeClr val="tx1"/>
                </a:solidFill>
                <a:latin typeface="Arial" charset="0"/>
                <a:ea typeface="ＭＳ Ｐゴシック" pitchFamily="34" charset="-128"/>
              </a:defRPr>
            </a:lvl7pPr>
            <a:lvl8pPr marL="3429000" indent="-228600" algn="ctr" eaLnBrk="0" fontAlgn="base" hangingPunct="0">
              <a:spcBef>
                <a:spcPct val="0"/>
              </a:spcBef>
              <a:spcAft>
                <a:spcPct val="0"/>
              </a:spcAft>
              <a:defRPr sz="4000">
                <a:solidFill>
                  <a:schemeClr val="tx1"/>
                </a:solidFill>
                <a:latin typeface="Arial" charset="0"/>
                <a:ea typeface="ＭＳ Ｐゴシック" pitchFamily="34" charset="-128"/>
              </a:defRPr>
            </a:lvl8pPr>
            <a:lvl9pPr marL="3886200" indent="-228600" algn="ctr" eaLnBrk="0" fontAlgn="base" hangingPunct="0">
              <a:spcBef>
                <a:spcPct val="0"/>
              </a:spcBef>
              <a:spcAft>
                <a:spcPct val="0"/>
              </a:spcAft>
              <a:defRPr sz="4000">
                <a:solidFill>
                  <a:schemeClr val="tx1"/>
                </a:solidFill>
                <a:latin typeface="Arial" charset="0"/>
                <a:ea typeface="ＭＳ Ｐゴシック" pitchFamily="34" charset="-128"/>
              </a:defRPr>
            </a:lvl9pPr>
          </a:lstStyle>
          <a:p>
            <a:pPr algn="ctr" fontAlgn="base">
              <a:spcBef>
                <a:spcPct val="0"/>
              </a:spcBef>
              <a:spcAft>
                <a:spcPct val="0"/>
              </a:spcAft>
            </a:pPr>
            <a:r>
              <a:rPr lang="en-US" sz="1400" b="1">
                <a:solidFill>
                  <a:srgbClr val="000000"/>
                </a:solidFill>
              </a:rPr>
              <a:t>Severe</a:t>
            </a:r>
            <a:br>
              <a:rPr lang="en-US" sz="1400" b="1">
                <a:solidFill>
                  <a:srgbClr val="000000"/>
                </a:solidFill>
              </a:rPr>
            </a:br>
            <a:r>
              <a:rPr lang="en-US" sz="1400" b="1">
                <a:solidFill>
                  <a:srgbClr val="000000"/>
                </a:solidFill>
                <a:sym typeface="Symbol" pitchFamily="18" charset="2"/>
              </a:rPr>
              <a:t> </a:t>
            </a:r>
            <a:r>
              <a:rPr lang="en-US" sz="1400" b="1">
                <a:solidFill>
                  <a:srgbClr val="000000"/>
                </a:solidFill>
              </a:rPr>
              <a:t>GFR</a:t>
            </a:r>
            <a:endParaRPr lang="en-US" sz="1000" b="1">
              <a:solidFill>
                <a:srgbClr val="000000"/>
              </a:solidFill>
            </a:endParaRPr>
          </a:p>
        </p:txBody>
      </p:sp>
      <p:sp>
        <p:nvSpPr>
          <p:cNvPr id="52235" name="Text Box 11"/>
          <p:cNvSpPr txBox="1">
            <a:spLocks noChangeAspect="1" noChangeArrowheads="1"/>
          </p:cNvSpPr>
          <p:nvPr/>
        </p:nvSpPr>
        <p:spPr bwMode="auto">
          <a:xfrm>
            <a:off x="7162800" y="2895600"/>
            <a:ext cx="1238250"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a:spAutoFit/>
          </a:bodyPr>
          <a:lstStyle>
            <a:lvl1pPr eaLnBrk="0" hangingPunct="0">
              <a:defRPr sz="4000">
                <a:solidFill>
                  <a:schemeClr val="tx1"/>
                </a:solidFill>
                <a:latin typeface="Arial" charset="0"/>
                <a:ea typeface="ＭＳ Ｐゴシック" pitchFamily="34" charset="-128"/>
              </a:defRPr>
            </a:lvl1pPr>
            <a:lvl2pPr marL="742950" indent="-285750" eaLnBrk="0" hangingPunct="0">
              <a:defRPr sz="4000">
                <a:solidFill>
                  <a:schemeClr val="tx1"/>
                </a:solidFill>
                <a:latin typeface="Arial" charset="0"/>
                <a:ea typeface="ＭＳ Ｐゴシック" pitchFamily="34" charset="-128"/>
              </a:defRPr>
            </a:lvl2pPr>
            <a:lvl3pPr marL="1143000" indent="-228600" eaLnBrk="0" hangingPunct="0">
              <a:defRPr sz="4000">
                <a:solidFill>
                  <a:schemeClr val="tx1"/>
                </a:solidFill>
                <a:latin typeface="Arial" charset="0"/>
                <a:ea typeface="ＭＳ Ｐゴシック" pitchFamily="34" charset="-128"/>
              </a:defRPr>
            </a:lvl3pPr>
            <a:lvl4pPr marL="1600200" indent="-228600" eaLnBrk="0" hangingPunct="0">
              <a:defRPr sz="4000">
                <a:solidFill>
                  <a:schemeClr val="tx1"/>
                </a:solidFill>
                <a:latin typeface="Arial" charset="0"/>
                <a:ea typeface="ＭＳ Ｐゴシック" pitchFamily="34" charset="-128"/>
              </a:defRPr>
            </a:lvl4pPr>
            <a:lvl5pPr marL="2057400" indent="-228600" eaLnBrk="0" hangingPunct="0">
              <a:defRPr sz="4000">
                <a:solidFill>
                  <a:schemeClr val="tx1"/>
                </a:solidFill>
                <a:latin typeface="Arial" charset="0"/>
                <a:ea typeface="ＭＳ Ｐゴシック" pitchFamily="34" charset="-128"/>
              </a:defRPr>
            </a:lvl5pPr>
            <a:lvl6pPr marL="2514600" indent="-228600" algn="ctr" eaLnBrk="0" fontAlgn="base" hangingPunct="0">
              <a:spcBef>
                <a:spcPct val="0"/>
              </a:spcBef>
              <a:spcAft>
                <a:spcPct val="0"/>
              </a:spcAft>
              <a:defRPr sz="4000">
                <a:solidFill>
                  <a:schemeClr val="tx1"/>
                </a:solidFill>
                <a:latin typeface="Arial" charset="0"/>
                <a:ea typeface="ＭＳ Ｐゴシック" pitchFamily="34" charset="-128"/>
              </a:defRPr>
            </a:lvl6pPr>
            <a:lvl7pPr marL="2971800" indent="-228600" algn="ctr" eaLnBrk="0" fontAlgn="base" hangingPunct="0">
              <a:spcBef>
                <a:spcPct val="0"/>
              </a:spcBef>
              <a:spcAft>
                <a:spcPct val="0"/>
              </a:spcAft>
              <a:defRPr sz="4000">
                <a:solidFill>
                  <a:schemeClr val="tx1"/>
                </a:solidFill>
                <a:latin typeface="Arial" charset="0"/>
                <a:ea typeface="ＭＳ Ｐゴシック" pitchFamily="34" charset="-128"/>
              </a:defRPr>
            </a:lvl7pPr>
            <a:lvl8pPr marL="3429000" indent="-228600" algn="ctr" eaLnBrk="0" fontAlgn="base" hangingPunct="0">
              <a:spcBef>
                <a:spcPct val="0"/>
              </a:spcBef>
              <a:spcAft>
                <a:spcPct val="0"/>
              </a:spcAft>
              <a:defRPr sz="4000">
                <a:solidFill>
                  <a:schemeClr val="tx1"/>
                </a:solidFill>
                <a:latin typeface="Arial" charset="0"/>
                <a:ea typeface="ＭＳ Ｐゴシック" pitchFamily="34" charset="-128"/>
              </a:defRPr>
            </a:lvl8pPr>
            <a:lvl9pPr marL="3886200" indent="-228600" algn="ctr" eaLnBrk="0" fontAlgn="base" hangingPunct="0">
              <a:spcBef>
                <a:spcPct val="0"/>
              </a:spcBef>
              <a:spcAft>
                <a:spcPct val="0"/>
              </a:spcAft>
              <a:defRPr sz="4000">
                <a:solidFill>
                  <a:schemeClr val="tx1"/>
                </a:solidFill>
                <a:latin typeface="Arial" charset="0"/>
                <a:ea typeface="ＭＳ Ｐゴシック" pitchFamily="34" charset="-128"/>
              </a:defRPr>
            </a:lvl9pPr>
          </a:lstStyle>
          <a:p>
            <a:pPr algn="ctr" fontAlgn="base">
              <a:spcBef>
                <a:spcPct val="0"/>
              </a:spcBef>
              <a:spcAft>
                <a:spcPct val="0"/>
              </a:spcAft>
            </a:pPr>
            <a:r>
              <a:rPr lang="en-US" sz="1400" b="1">
                <a:solidFill>
                  <a:srgbClr val="000000"/>
                </a:solidFill>
              </a:rPr>
              <a:t>Kidney</a:t>
            </a:r>
            <a:br>
              <a:rPr lang="en-US" sz="1400" b="1">
                <a:solidFill>
                  <a:srgbClr val="000000"/>
                </a:solidFill>
              </a:rPr>
            </a:br>
            <a:r>
              <a:rPr lang="en-US" sz="1400" b="1">
                <a:solidFill>
                  <a:srgbClr val="000000"/>
                </a:solidFill>
              </a:rPr>
              <a:t>failure</a:t>
            </a:r>
            <a:endParaRPr lang="en-US" sz="1200" b="1">
              <a:solidFill>
                <a:srgbClr val="000000"/>
              </a:solidFill>
            </a:endParaRPr>
          </a:p>
        </p:txBody>
      </p:sp>
      <p:sp>
        <p:nvSpPr>
          <p:cNvPr id="52236" name="Text Box 12"/>
          <p:cNvSpPr txBox="1">
            <a:spLocks noChangeAspect="1" noChangeArrowheads="1"/>
          </p:cNvSpPr>
          <p:nvPr/>
        </p:nvSpPr>
        <p:spPr bwMode="auto">
          <a:xfrm>
            <a:off x="4038600" y="2895600"/>
            <a:ext cx="1828800"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a:spAutoFit/>
          </a:bodyPr>
          <a:lstStyle>
            <a:lvl1pPr eaLnBrk="0" hangingPunct="0">
              <a:defRPr sz="4000">
                <a:solidFill>
                  <a:schemeClr val="tx1"/>
                </a:solidFill>
                <a:latin typeface="Arial" charset="0"/>
                <a:ea typeface="ＭＳ Ｐゴシック" pitchFamily="34" charset="-128"/>
              </a:defRPr>
            </a:lvl1pPr>
            <a:lvl2pPr marL="742950" indent="-285750" eaLnBrk="0" hangingPunct="0">
              <a:defRPr sz="4000">
                <a:solidFill>
                  <a:schemeClr val="tx1"/>
                </a:solidFill>
                <a:latin typeface="Arial" charset="0"/>
                <a:ea typeface="ＭＳ Ｐゴシック" pitchFamily="34" charset="-128"/>
              </a:defRPr>
            </a:lvl2pPr>
            <a:lvl3pPr marL="1143000" indent="-228600" eaLnBrk="0" hangingPunct="0">
              <a:defRPr sz="4000">
                <a:solidFill>
                  <a:schemeClr val="tx1"/>
                </a:solidFill>
                <a:latin typeface="Arial" charset="0"/>
                <a:ea typeface="ＭＳ Ｐゴシック" pitchFamily="34" charset="-128"/>
              </a:defRPr>
            </a:lvl3pPr>
            <a:lvl4pPr marL="1600200" indent="-228600" eaLnBrk="0" hangingPunct="0">
              <a:defRPr sz="4000">
                <a:solidFill>
                  <a:schemeClr val="tx1"/>
                </a:solidFill>
                <a:latin typeface="Arial" charset="0"/>
                <a:ea typeface="ＭＳ Ｐゴシック" pitchFamily="34" charset="-128"/>
              </a:defRPr>
            </a:lvl4pPr>
            <a:lvl5pPr marL="2057400" indent="-228600" eaLnBrk="0" hangingPunct="0">
              <a:defRPr sz="4000">
                <a:solidFill>
                  <a:schemeClr val="tx1"/>
                </a:solidFill>
                <a:latin typeface="Arial" charset="0"/>
                <a:ea typeface="ＭＳ Ｐゴシック" pitchFamily="34" charset="-128"/>
              </a:defRPr>
            </a:lvl5pPr>
            <a:lvl6pPr marL="2514600" indent="-228600" algn="ctr" eaLnBrk="0" fontAlgn="base" hangingPunct="0">
              <a:spcBef>
                <a:spcPct val="0"/>
              </a:spcBef>
              <a:spcAft>
                <a:spcPct val="0"/>
              </a:spcAft>
              <a:defRPr sz="4000">
                <a:solidFill>
                  <a:schemeClr val="tx1"/>
                </a:solidFill>
                <a:latin typeface="Arial" charset="0"/>
                <a:ea typeface="ＭＳ Ｐゴシック" pitchFamily="34" charset="-128"/>
              </a:defRPr>
            </a:lvl6pPr>
            <a:lvl7pPr marL="2971800" indent="-228600" algn="ctr" eaLnBrk="0" fontAlgn="base" hangingPunct="0">
              <a:spcBef>
                <a:spcPct val="0"/>
              </a:spcBef>
              <a:spcAft>
                <a:spcPct val="0"/>
              </a:spcAft>
              <a:defRPr sz="4000">
                <a:solidFill>
                  <a:schemeClr val="tx1"/>
                </a:solidFill>
                <a:latin typeface="Arial" charset="0"/>
                <a:ea typeface="ＭＳ Ｐゴシック" pitchFamily="34" charset="-128"/>
              </a:defRPr>
            </a:lvl7pPr>
            <a:lvl8pPr marL="3429000" indent="-228600" algn="ctr" eaLnBrk="0" fontAlgn="base" hangingPunct="0">
              <a:spcBef>
                <a:spcPct val="0"/>
              </a:spcBef>
              <a:spcAft>
                <a:spcPct val="0"/>
              </a:spcAft>
              <a:defRPr sz="4000">
                <a:solidFill>
                  <a:schemeClr val="tx1"/>
                </a:solidFill>
                <a:latin typeface="Arial" charset="0"/>
                <a:ea typeface="ＭＳ Ｐゴシック" pitchFamily="34" charset="-128"/>
              </a:defRPr>
            </a:lvl8pPr>
            <a:lvl9pPr marL="3886200" indent="-228600" algn="ctr" eaLnBrk="0" fontAlgn="base" hangingPunct="0">
              <a:spcBef>
                <a:spcPct val="0"/>
              </a:spcBef>
              <a:spcAft>
                <a:spcPct val="0"/>
              </a:spcAft>
              <a:defRPr sz="4000">
                <a:solidFill>
                  <a:schemeClr val="tx1"/>
                </a:solidFill>
                <a:latin typeface="Arial" charset="0"/>
                <a:ea typeface="ＭＳ Ｐゴシック" pitchFamily="34" charset="-128"/>
              </a:defRPr>
            </a:lvl9pPr>
          </a:lstStyle>
          <a:p>
            <a:pPr algn="ctr" fontAlgn="base">
              <a:spcBef>
                <a:spcPct val="0"/>
              </a:spcBef>
              <a:spcAft>
                <a:spcPct val="0"/>
              </a:spcAft>
            </a:pPr>
            <a:r>
              <a:rPr lang="en-US" sz="1400" b="1">
                <a:solidFill>
                  <a:srgbClr val="000000"/>
                </a:solidFill>
              </a:rPr>
              <a:t>Moderate </a:t>
            </a:r>
          </a:p>
          <a:p>
            <a:pPr algn="ctr" fontAlgn="base">
              <a:spcBef>
                <a:spcPct val="0"/>
              </a:spcBef>
              <a:spcAft>
                <a:spcPct val="0"/>
              </a:spcAft>
            </a:pPr>
            <a:r>
              <a:rPr lang="en-US" sz="1400" b="1">
                <a:solidFill>
                  <a:srgbClr val="000000"/>
                </a:solidFill>
                <a:sym typeface="Symbol" pitchFamily="18" charset="2"/>
              </a:rPr>
              <a:t> </a:t>
            </a:r>
            <a:r>
              <a:rPr lang="en-US" sz="1400" b="1">
                <a:solidFill>
                  <a:srgbClr val="000000"/>
                </a:solidFill>
              </a:rPr>
              <a:t>GFR</a:t>
            </a:r>
            <a:endParaRPr lang="en-US" sz="1000" b="1">
              <a:solidFill>
                <a:srgbClr val="000000"/>
              </a:solidFill>
            </a:endParaRPr>
          </a:p>
        </p:txBody>
      </p:sp>
      <p:sp>
        <p:nvSpPr>
          <p:cNvPr id="52237" name="Text Box 14"/>
          <p:cNvSpPr txBox="1">
            <a:spLocks noChangeAspect="1" noChangeArrowheads="1"/>
          </p:cNvSpPr>
          <p:nvPr/>
        </p:nvSpPr>
        <p:spPr bwMode="auto">
          <a:xfrm>
            <a:off x="1219200" y="3733800"/>
            <a:ext cx="73152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000">
                <a:solidFill>
                  <a:schemeClr val="tx1"/>
                </a:solidFill>
                <a:latin typeface="Arial" charset="0"/>
                <a:ea typeface="ＭＳ Ｐゴシック" pitchFamily="34" charset="-128"/>
              </a:defRPr>
            </a:lvl1pPr>
            <a:lvl2pPr marL="742950" indent="-285750" eaLnBrk="0" hangingPunct="0">
              <a:defRPr sz="4000">
                <a:solidFill>
                  <a:schemeClr val="tx1"/>
                </a:solidFill>
                <a:latin typeface="Arial" charset="0"/>
                <a:ea typeface="ＭＳ Ｐゴシック" pitchFamily="34" charset="-128"/>
              </a:defRPr>
            </a:lvl2pPr>
            <a:lvl3pPr marL="1143000" indent="-228600" eaLnBrk="0" hangingPunct="0">
              <a:defRPr sz="4000">
                <a:solidFill>
                  <a:schemeClr val="tx1"/>
                </a:solidFill>
                <a:latin typeface="Arial" charset="0"/>
                <a:ea typeface="ＭＳ Ｐゴシック" pitchFamily="34" charset="-128"/>
              </a:defRPr>
            </a:lvl3pPr>
            <a:lvl4pPr marL="1600200" indent="-228600" eaLnBrk="0" hangingPunct="0">
              <a:defRPr sz="4000">
                <a:solidFill>
                  <a:schemeClr val="tx1"/>
                </a:solidFill>
                <a:latin typeface="Arial" charset="0"/>
                <a:ea typeface="ＭＳ Ｐゴシック" pitchFamily="34" charset="-128"/>
              </a:defRPr>
            </a:lvl4pPr>
            <a:lvl5pPr marL="2057400" indent="-228600" eaLnBrk="0" hangingPunct="0">
              <a:defRPr sz="4000">
                <a:solidFill>
                  <a:schemeClr val="tx1"/>
                </a:solidFill>
                <a:latin typeface="Arial" charset="0"/>
                <a:ea typeface="ＭＳ Ｐゴシック" pitchFamily="34" charset="-128"/>
              </a:defRPr>
            </a:lvl5pPr>
            <a:lvl6pPr marL="2514600" indent="-228600" algn="ctr" eaLnBrk="0" fontAlgn="base" hangingPunct="0">
              <a:spcBef>
                <a:spcPct val="0"/>
              </a:spcBef>
              <a:spcAft>
                <a:spcPct val="0"/>
              </a:spcAft>
              <a:defRPr sz="4000">
                <a:solidFill>
                  <a:schemeClr val="tx1"/>
                </a:solidFill>
                <a:latin typeface="Arial" charset="0"/>
                <a:ea typeface="ＭＳ Ｐゴシック" pitchFamily="34" charset="-128"/>
              </a:defRPr>
            </a:lvl6pPr>
            <a:lvl7pPr marL="2971800" indent="-228600" algn="ctr" eaLnBrk="0" fontAlgn="base" hangingPunct="0">
              <a:spcBef>
                <a:spcPct val="0"/>
              </a:spcBef>
              <a:spcAft>
                <a:spcPct val="0"/>
              </a:spcAft>
              <a:defRPr sz="4000">
                <a:solidFill>
                  <a:schemeClr val="tx1"/>
                </a:solidFill>
                <a:latin typeface="Arial" charset="0"/>
                <a:ea typeface="ＭＳ Ｐゴシック" pitchFamily="34" charset="-128"/>
              </a:defRPr>
            </a:lvl7pPr>
            <a:lvl8pPr marL="3429000" indent="-228600" algn="ctr" eaLnBrk="0" fontAlgn="base" hangingPunct="0">
              <a:spcBef>
                <a:spcPct val="0"/>
              </a:spcBef>
              <a:spcAft>
                <a:spcPct val="0"/>
              </a:spcAft>
              <a:defRPr sz="4000">
                <a:solidFill>
                  <a:schemeClr val="tx1"/>
                </a:solidFill>
                <a:latin typeface="Arial" charset="0"/>
                <a:ea typeface="ＭＳ Ｐゴシック" pitchFamily="34" charset="-128"/>
              </a:defRPr>
            </a:lvl8pPr>
            <a:lvl9pPr marL="3886200" indent="-228600" algn="ctr" eaLnBrk="0" fontAlgn="base" hangingPunct="0">
              <a:spcBef>
                <a:spcPct val="0"/>
              </a:spcBef>
              <a:spcAft>
                <a:spcPct val="0"/>
              </a:spcAft>
              <a:defRPr sz="4000">
                <a:solidFill>
                  <a:schemeClr val="tx1"/>
                </a:solidFill>
                <a:latin typeface="Arial" charset="0"/>
                <a:ea typeface="ＭＳ Ｐゴシック" pitchFamily="34" charset="-128"/>
              </a:defRPr>
            </a:lvl9pPr>
          </a:lstStyle>
          <a:p>
            <a:pPr algn="ctr" fontAlgn="base">
              <a:spcBef>
                <a:spcPct val="50000"/>
              </a:spcBef>
              <a:spcAft>
                <a:spcPct val="0"/>
              </a:spcAft>
            </a:pPr>
            <a:r>
              <a:rPr lang="en-US" sz="1600" b="1">
                <a:solidFill>
                  <a:srgbClr val="000000"/>
                </a:solidFill>
              </a:rPr>
              <a:t>Stage 1               Stage 2               Stage  3            Stage  4           Stage   5</a:t>
            </a:r>
            <a:endParaRPr lang="en-US" sz="1600">
              <a:solidFill>
                <a:srgbClr val="000000"/>
              </a:solidFill>
            </a:endParaRPr>
          </a:p>
        </p:txBody>
      </p:sp>
      <p:sp>
        <p:nvSpPr>
          <p:cNvPr id="52238" name="Text Box 15"/>
          <p:cNvSpPr txBox="1">
            <a:spLocks noChangeAspect="1" noChangeArrowheads="1"/>
          </p:cNvSpPr>
          <p:nvPr/>
        </p:nvSpPr>
        <p:spPr bwMode="auto">
          <a:xfrm>
            <a:off x="5334000" y="44196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000">
                <a:solidFill>
                  <a:schemeClr val="tx1"/>
                </a:solidFill>
                <a:latin typeface="Arial" charset="0"/>
                <a:ea typeface="ＭＳ Ｐゴシック" pitchFamily="34" charset="-128"/>
              </a:defRPr>
            </a:lvl1pPr>
            <a:lvl2pPr marL="742950" indent="-285750" eaLnBrk="0" hangingPunct="0">
              <a:defRPr sz="4000">
                <a:solidFill>
                  <a:schemeClr val="tx1"/>
                </a:solidFill>
                <a:latin typeface="Arial" charset="0"/>
                <a:ea typeface="ＭＳ Ｐゴシック" pitchFamily="34" charset="-128"/>
              </a:defRPr>
            </a:lvl2pPr>
            <a:lvl3pPr marL="1143000" indent="-228600" eaLnBrk="0" hangingPunct="0">
              <a:defRPr sz="4000">
                <a:solidFill>
                  <a:schemeClr val="tx1"/>
                </a:solidFill>
                <a:latin typeface="Arial" charset="0"/>
                <a:ea typeface="ＭＳ Ｐゴシック" pitchFamily="34" charset="-128"/>
              </a:defRPr>
            </a:lvl3pPr>
            <a:lvl4pPr marL="1600200" indent="-228600" eaLnBrk="0" hangingPunct="0">
              <a:defRPr sz="4000">
                <a:solidFill>
                  <a:schemeClr val="tx1"/>
                </a:solidFill>
                <a:latin typeface="Arial" charset="0"/>
                <a:ea typeface="ＭＳ Ｐゴシック" pitchFamily="34" charset="-128"/>
              </a:defRPr>
            </a:lvl4pPr>
            <a:lvl5pPr marL="2057400" indent="-228600" eaLnBrk="0" hangingPunct="0">
              <a:defRPr sz="4000">
                <a:solidFill>
                  <a:schemeClr val="tx1"/>
                </a:solidFill>
                <a:latin typeface="Arial" charset="0"/>
                <a:ea typeface="ＭＳ Ｐゴシック" pitchFamily="34" charset="-128"/>
              </a:defRPr>
            </a:lvl5pPr>
            <a:lvl6pPr marL="2514600" indent="-228600" algn="ctr" eaLnBrk="0" fontAlgn="base" hangingPunct="0">
              <a:spcBef>
                <a:spcPct val="0"/>
              </a:spcBef>
              <a:spcAft>
                <a:spcPct val="0"/>
              </a:spcAft>
              <a:defRPr sz="4000">
                <a:solidFill>
                  <a:schemeClr val="tx1"/>
                </a:solidFill>
                <a:latin typeface="Arial" charset="0"/>
                <a:ea typeface="ＭＳ Ｐゴシック" pitchFamily="34" charset="-128"/>
              </a:defRPr>
            </a:lvl6pPr>
            <a:lvl7pPr marL="2971800" indent="-228600" algn="ctr" eaLnBrk="0" fontAlgn="base" hangingPunct="0">
              <a:spcBef>
                <a:spcPct val="0"/>
              </a:spcBef>
              <a:spcAft>
                <a:spcPct val="0"/>
              </a:spcAft>
              <a:defRPr sz="4000">
                <a:solidFill>
                  <a:schemeClr val="tx1"/>
                </a:solidFill>
                <a:latin typeface="Arial" charset="0"/>
                <a:ea typeface="ＭＳ Ｐゴシック" pitchFamily="34" charset="-128"/>
              </a:defRPr>
            </a:lvl7pPr>
            <a:lvl8pPr marL="3429000" indent="-228600" algn="ctr" eaLnBrk="0" fontAlgn="base" hangingPunct="0">
              <a:spcBef>
                <a:spcPct val="0"/>
              </a:spcBef>
              <a:spcAft>
                <a:spcPct val="0"/>
              </a:spcAft>
              <a:defRPr sz="4000">
                <a:solidFill>
                  <a:schemeClr val="tx1"/>
                </a:solidFill>
                <a:latin typeface="Arial" charset="0"/>
                <a:ea typeface="ＭＳ Ｐゴシック" pitchFamily="34" charset="-128"/>
              </a:defRPr>
            </a:lvl8pPr>
            <a:lvl9pPr marL="3886200" indent="-228600" algn="ctr" eaLnBrk="0" fontAlgn="base" hangingPunct="0">
              <a:spcBef>
                <a:spcPct val="0"/>
              </a:spcBef>
              <a:spcAft>
                <a:spcPct val="0"/>
              </a:spcAft>
              <a:defRPr sz="4000">
                <a:solidFill>
                  <a:schemeClr val="tx1"/>
                </a:solidFill>
                <a:latin typeface="Arial" charset="0"/>
                <a:ea typeface="ＭＳ Ｐゴシック" pitchFamily="34" charset="-128"/>
              </a:defRPr>
            </a:lvl9pPr>
          </a:lstStyle>
          <a:p>
            <a:pPr algn="ctr" fontAlgn="base">
              <a:spcBef>
                <a:spcPct val="0"/>
              </a:spcBef>
              <a:spcAft>
                <a:spcPct val="0"/>
              </a:spcAft>
            </a:pPr>
            <a:r>
              <a:rPr lang="en-US" sz="2400" b="1" dirty="0"/>
              <a:t>Nephrologist</a:t>
            </a:r>
            <a:endParaRPr lang="en-US" sz="2400" b="1" dirty="0">
              <a:latin typeface="Calibri" pitchFamily="34" charset="0"/>
            </a:endParaRPr>
          </a:p>
        </p:txBody>
      </p:sp>
      <p:sp>
        <p:nvSpPr>
          <p:cNvPr id="52239" name="Text Box 16"/>
          <p:cNvSpPr txBox="1">
            <a:spLocks noChangeAspect="1" noChangeArrowheads="1"/>
          </p:cNvSpPr>
          <p:nvPr/>
        </p:nvSpPr>
        <p:spPr bwMode="auto">
          <a:xfrm>
            <a:off x="609600" y="4419600"/>
            <a:ext cx="396081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000">
                <a:solidFill>
                  <a:schemeClr val="tx1"/>
                </a:solidFill>
                <a:latin typeface="Arial" charset="0"/>
                <a:ea typeface="ＭＳ Ｐゴシック" pitchFamily="34" charset="-128"/>
              </a:defRPr>
            </a:lvl1pPr>
            <a:lvl2pPr marL="742950" indent="-285750" eaLnBrk="0" hangingPunct="0">
              <a:defRPr sz="4000">
                <a:solidFill>
                  <a:schemeClr val="tx1"/>
                </a:solidFill>
                <a:latin typeface="Arial" charset="0"/>
                <a:ea typeface="ＭＳ Ｐゴシック" pitchFamily="34" charset="-128"/>
              </a:defRPr>
            </a:lvl2pPr>
            <a:lvl3pPr marL="1143000" indent="-228600" eaLnBrk="0" hangingPunct="0">
              <a:defRPr sz="4000">
                <a:solidFill>
                  <a:schemeClr val="tx1"/>
                </a:solidFill>
                <a:latin typeface="Arial" charset="0"/>
                <a:ea typeface="ＭＳ Ｐゴシック" pitchFamily="34" charset="-128"/>
              </a:defRPr>
            </a:lvl3pPr>
            <a:lvl4pPr marL="1600200" indent="-228600" eaLnBrk="0" hangingPunct="0">
              <a:defRPr sz="4000">
                <a:solidFill>
                  <a:schemeClr val="tx1"/>
                </a:solidFill>
                <a:latin typeface="Arial" charset="0"/>
                <a:ea typeface="ＭＳ Ｐゴシック" pitchFamily="34" charset="-128"/>
              </a:defRPr>
            </a:lvl4pPr>
            <a:lvl5pPr marL="2057400" indent="-228600" eaLnBrk="0" hangingPunct="0">
              <a:defRPr sz="4000">
                <a:solidFill>
                  <a:schemeClr val="tx1"/>
                </a:solidFill>
                <a:latin typeface="Arial" charset="0"/>
                <a:ea typeface="ＭＳ Ｐゴシック" pitchFamily="34" charset="-128"/>
              </a:defRPr>
            </a:lvl5pPr>
            <a:lvl6pPr marL="2514600" indent="-228600" algn="ctr" eaLnBrk="0" fontAlgn="base" hangingPunct="0">
              <a:spcBef>
                <a:spcPct val="0"/>
              </a:spcBef>
              <a:spcAft>
                <a:spcPct val="0"/>
              </a:spcAft>
              <a:defRPr sz="4000">
                <a:solidFill>
                  <a:schemeClr val="tx1"/>
                </a:solidFill>
                <a:latin typeface="Arial" charset="0"/>
                <a:ea typeface="ＭＳ Ｐゴシック" pitchFamily="34" charset="-128"/>
              </a:defRPr>
            </a:lvl6pPr>
            <a:lvl7pPr marL="2971800" indent="-228600" algn="ctr" eaLnBrk="0" fontAlgn="base" hangingPunct="0">
              <a:spcBef>
                <a:spcPct val="0"/>
              </a:spcBef>
              <a:spcAft>
                <a:spcPct val="0"/>
              </a:spcAft>
              <a:defRPr sz="4000">
                <a:solidFill>
                  <a:schemeClr val="tx1"/>
                </a:solidFill>
                <a:latin typeface="Arial" charset="0"/>
                <a:ea typeface="ＭＳ Ｐゴシック" pitchFamily="34" charset="-128"/>
              </a:defRPr>
            </a:lvl7pPr>
            <a:lvl8pPr marL="3429000" indent="-228600" algn="ctr" eaLnBrk="0" fontAlgn="base" hangingPunct="0">
              <a:spcBef>
                <a:spcPct val="0"/>
              </a:spcBef>
              <a:spcAft>
                <a:spcPct val="0"/>
              </a:spcAft>
              <a:defRPr sz="4000">
                <a:solidFill>
                  <a:schemeClr val="tx1"/>
                </a:solidFill>
                <a:latin typeface="Arial" charset="0"/>
                <a:ea typeface="ＭＳ Ｐゴシック" pitchFamily="34" charset="-128"/>
              </a:defRPr>
            </a:lvl8pPr>
            <a:lvl9pPr marL="3886200" indent="-228600" algn="ctr" eaLnBrk="0" fontAlgn="base" hangingPunct="0">
              <a:spcBef>
                <a:spcPct val="0"/>
              </a:spcBef>
              <a:spcAft>
                <a:spcPct val="0"/>
              </a:spcAft>
              <a:defRPr sz="4000">
                <a:solidFill>
                  <a:schemeClr val="tx1"/>
                </a:solidFill>
                <a:latin typeface="Arial" charset="0"/>
                <a:ea typeface="ＭＳ Ｐゴシック" pitchFamily="34" charset="-128"/>
              </a:defRPr>
            </a:lvl9pPr>
          </a:lstStyle>
          <a:p>
            <a:pPr algn="ctr" fontAlgn="base">
              <a:spcBef>
                <a:spcPct val="0"/>
              </a:spcBef>
              <a:spcAft>
                <a:spcPct val="0"/>
              </a:spcAft>
            </a:pPr>
            <a:r>
              <a:rPr lang="en-US" sz="2400" b="1" dirty="0"/>
              <a:t>Primary Care Practitioner</a:t>
            </a:r>
            <a:endParaRPr lang="en-US" sz="2400" b="1" dirty="0">
              <a:latin typeface="Calibri" pitchFamily="34" charset="0"/>
            </a:endParaRPr>
          </a:p>
        </p:txBody>
      </p:sp>
      <p:sp>
        <p:nvSpPr>
          <p:cNvPr id="52240" name="Text Box 17"/>
          <p:cNvSpPr txBox="1">
            <a:spLocks noChangeAspect="1" noChangeArrowheads="1"/>
          </p:cNvSpPr>
          <p:nvPr/>
        </p:nvSpPr>
        <p:spPr bwMode="auto">
          <a:xfrm>
            <a:off x="2083407" y="6026785"/>
            <a:ext cx="5586786"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000">
                <a:solidFill>
                  <a:schemeClr val="tx1"/>
                </a:solidFill>
                <a:latin typeface="Arial" charset="0"/>
                <a:ea typeface="ＭＳ Ｐゴシック" pitchFamily="34" charset="-128"/>
              </a:defRPr>
            </a:lvl1pPr>
            <a:lvl2pPr marL="742950" indent="-285750" eaLnBrk="0" hangingPunct="0">
              <a:defRPr sz="4000">
                <a:solidFill>
                  <a:schemeClr val="tx1"/>
                </a:solidFill>
                <a:latin typeface="Arial" charset="0"/>
                <a:ea typeface="ＭＳ Ｐゴシック" pitchFamily="34" charset="-128"/>
              </a:defRPr>
            </a:lvl2pPr>
            <a:lvl3pPr marL="1143000" indent="-228600" eaLnBrk="0" hangingPunct="0">
              <a:defRPr sz="4000">
                <a:solidFill>
                  <a:schemeClr val="tx1"/>
                </a:solidFill>
                <a:latin typeface="Arial" charset="0"/>
                <a:ea typeface="ＭＳ Ｐゴシック" pitchFamily="34" charset="-128"/>
              </a:defRPr>
            </a:lvl3pPr>
            <a:lvl4pPr marL="1600200" indent="-228600" eaLnBrk="0" hangingPunct="0">
              <a:defRPr sz="4000">
                <a:solidFill>
                  <a:schemeClr val="tx1"/>
                </a:solidFill>
                <a:latin typeface="Arial" charset="0"/>
                <a:ea typeface="ＭＳ Ｐゴシック" pitchFamily="34" charset="-128"/>
              </a:defRPr>
            </a:lvl4pPr>
            <a:lvl5pPr marL="2057400" indent="-228600" eaLnBrk="0" hangingPunct="0">
              <a:defRPr sz="4000">
                <a:solidFill>
                  <a:schemeClr val="tx1"/>
                </a:solidFill>
                <a:latin typeface="Arial" charset="0"/>
                <a:ea typeface="ＭＳ Ｐゴシック" pitchFamily="34" charset="-128"/>
              </a:defRPr>
            </a:lvl5pPr>
            <a:lvl6pPr marL="2514600" indent="-228600" algn="ctr" eaLnBrk="0" fontAlgn="base" hangingPunct="0">
              <a:spcBef>
                <a:spcPct val="0"/>
              </a:spcBef>
              <a:spcAft>
                <a:spcPct val="0"/>
              </a:spcAft>
              <a:defRPr sz="4000">
                <a:solidFill>
                  <a:schemeClr val="tx1"/>
                </a:solidFill>
                <a:latin typeface="Arial" charset="0"/>
                <a:ea typeface="ＭＳ Ｐゴシック" pitchFamily="34" charset="-128"/>
              </a:defRPr>
            </a:lvl6pPr>
            <a:lvl7pPr marL="2971800" indent="-228600" algn="ctr" eaLnBrk="0" fontAlgn="base" hangingPunct="0">
              <a:spcBef>
                <a:spcPct val="0"/>
              </a:spcBef>
              <a:spcAft>
                <a:spcPct val="0"/>
              </a:spcAft>
              <a:defRPr sz="4000">
                <a:solidFill>
                  <a:schemeClr val="tx1"/>
                </a:solidFill>
                <a:latin typeface="Arial" charset="0"/>
                <a:ea typeface="ＭＳ Ｐゴシック" pitchFamily="34" charset="-128"/>
              </a:defRPr>
            </a:lvl7pPr>
            <a:lvl8pPr marL="3429000" indent="-228600" algn="ctr" eaLnBrk="0" fontAlgn="base" hangingPunct="0">
              <a:spcBef>
                <a:spcPct val="0"/>
              </a:spcBef>
              <a:spcAft>
                <a:spcPct val="0"/>
              </a:spcAft>
              <a:defRPr sz="4000">
                <a:solidFill>
                  <a:schemeClr val="tx1"/>
                </a:solidFill>
                <a:latin typeface="Arial" charset="0"/>
                <a:ea typeface="ＭＳ Ｐゴシック" pitchFamily="34" charset="-128"/>
              </a:defRPr>
            </a:lvl8pPr>
            <a:lvl9pPr marL="3886200" indent="-228600" algn="ctr" eaLnBrk="0" fontAlgn="base" hangingPunct="0">
              <a:spcBef>
                <a:spcPct val="0"/>
              </a:spcBef>
              <a:spcAft>
                <a:spcPct val="0"/>
              </a:spcAft>
              <a:defRPr sz="4000">
                <a:solidFill>
                  <a:schemeClr val="tx1"/>
                </a:solidFill>
                <a:latin typeface="Arial" charset="0"/>
                <a:ea typeface="ＭＳ Ｐゴシック" pitchFamily="34" charset="-128"/>
              </a:defRPr>
            </a:lvl9pPr>
          </a:lstStyle>
          <a:p>
            <a:pPr algn="ctr" fontAlgn="base">
              <a:spcBef>
                <a:spcPct val="0"/>
              </a:spcBef>
              <a:spcAft>
                <a:spcPct val="0"/>
              </a:spcAft>
            </a:pPr>
            <a:r>
              <a:rPr lang="en-US" sz="2400" b="1" dirty="0"/>
              <a:t>The Patient (always) </a:t>
            </a:r>
          </a:p>
          <a:p>
            <a:pPr algn="ctr" fontAlgn="base">
              <a:spcBef>
                <a:spcPct val="0"/>
              </a:spcBef>
              <a:spcAft>
                <a:spcPct val="0"/>
              </a:spcAft>
            </a:pPr>
            <a:r>
              <a:rPr lang="en-US" sz="2400" b="1" dirty="0"/>
              <a:t>and other subspecialists (as needed)</a:t>
            </a:r>
            <a:endParaRPr lang="en-US" sz="2400" b="1" dirty="0">
              <a:latin typeface="Calibri" pitchFamily="34" charset="0"/>
            </a:endParaRPr>
          </a:p>
        </p:txBody>
      </p:sp>
      <p:sp>
        <p:nvSpPr>
          <p:cNvPr id="52241" name="Line 20"/>
          <p:cNvSpPr>
            <a:spLocks noChangeAspect="1" noChangeShapeType="1"/>
          </p:cNvSpPr>
          <p:nvPr/>
        </p:nvSpPr>
        <p:spPr bwMode="auto">
          <a:xfrm flipH="1">
            <a:off x="5638800" y="2590800"/>
            <a:ext cx="1588" cy="1489075"/>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algn="ctr" fontAlgn="base">
              <a:spcBef>
                <a:spcPct val="0"/>
              </a:spcBef>
              <a:spcAft>
                <a:spcPct val="0"/>
              </a:spcAft>
            </a:pPr>
            <a:endParaRPr lang="en-US" sz="4000">
              <a:solidFill>
                <a:srgbClr val="FFFFFF"/>
              </a:solidFill>
              <a:ea typeface="ＭＳ Ｐゴシック" pitchFamily="34" charset="-128"/>
            </a:endParaRPr>
          </a:p>
        </p:txBody>
      </p:sp>
      <p:sp>
        <p:nvSpPr>
          <p:cNvPr id="52242" name="Text Box 22"/>
          <p:cNvSpPr txBox="1">
            <a:spLocks noChangeAspect="1" noChangeArrowheads="1"/>
          </p:cNvSpPr>
          <p:nvPr/>
        </p:nvSpPr>
        <p:spPr bwMode="auto">
          <a:xfrm>
            <a:off x="114300" y="4083050"/>
            <a:ext cx="77724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000">
                <a:solidFill>
                  <a:schemeClr val="tx1"/>
                </a:solidFill>
                <a:latin typeface="Arial" charset="0"/>
                <a:ea typeface="ＭＳ Ｐゴシック" pitchFamily="34" charset="-128"/>
              </a:defRPr>
            </a:lvl1pPr>
            <a:lvl2pPr marL="742950" indent="-285750" eaLnBrk="0" hangingPunct="0">
              <a:defRPr sz="4000">
                <a:solidFill>
                  <a:schemeClr val="tx1"/>
                </a:solidFill>
                <a:latin typeface="Arial" charset="0"/>
                <a:ea typeface="ＭＳ Ｐゴシック" pitchFamily="34" charset="-128"/>
              </a:defRPr>
            </a:lvl2pPr>
            <a:lvl3pPr marL="1143000" indent="-228600" eaLnBrk="0" hangingPunct="0">
              <a:defRPr sz="4000">
                <a:solidFill>
                  <a:schemeClr val="tx1"/>
                </a:solidFill>
                <a:latin typeface="Arial" charset="0"/>
                <a:ea typeface="ＭＳ Ｐゴシック" pitchFamily="34" charset="-128"/>
              </a:defRPr>
            </a:lvl3pPr>
            <a:lvl4pPr marL="1600200" indent="-228600" eaLnBrk="0" hangingPunct="0">
              <a:defRPr sz="4000">
                <a:solidFill>
                  <a:schemeClr val="tx1"/>
                </a:solidFill>
                <a:latin typeface="Arial" charset="0"/>
                <a:ea typeface="ＭＳ Ｐゴシック" pitchFamily="34" charset="-128"/>
              </a:defRPr>
            </a:lvl4pPr>
            <a:lvl5pPr marL="2057400" indent="-228600" eaLnBrk="0" hangingPunct="0">
              <a:defRPr sz="4000">
                <a:solidFill>
                  <a:schemeClr val="tx1"/>
                </a:solidFill>
                <a:latin typeface="Arial" charset="0"/>
                <a:ea typeface="ＭＳ Ｐゴシック" pitchFamily="34" charset="-128"/>
              </a:defRPr>
            </a:lvl5pPr>
            <a:lvl6pPr marL="2514600" indent="-228600" algn="ctr" eaLnBrk="0" fontAlgn="base" hangingPunct="0">
              <a:spcBef>
                <a:spcPct val="0"/>
              </a:spcBef>
              <a:spcAft>
                <a:spcPct val="0"/>
              </a:spcAft>
              <a:defRPr sz="4000">
                <a:solidFill>
                  <a:schemeClr val="tx1"/>
                </a:solidFill>
                <a:latin typeface="Arial" charset="0"/>
                <a:ea typeface="ＭＳ Ｐゴシック" pitchFamily="34" charset="-128"/>
              </a:defRPr>
            </a:lvl6pPr>
            <a:lvl7pPr marL="2971800" indent="-228600" algn="ctr" eaLnBrk="0" fontAlgn="base" hangingPunct="0">
              <a:spcBef>
                <a:spcPct val="0"/>
              </a:spcBef>
              <a:spcAft>
                <a:spcPct val="0"/>
              </a:spcAft>
              <a:defRPr sz="4000">
                <a:solidFill>
                  <a:schemeClr val="tx1"/>
                </a:solidFill>
                <a:latin typeface="Arial" charset="0"/>
                <a:ea typeface="ＭＳ Ｐゴシック" pitchFamily="34" charset="-128"/>
              </a:defRPr>
            </a:lvl7pPr>
            <a:lvl8pPr marL="3429000" indent="-228600" algn="ctr" eaLnBrk="0" fontAlgn="base" hangingPunct="0">
              <a:spcBef>
                <a:spcPct val="0"/>
              </a:spcBef>
              <a:spcAft>
                <a:spcPct val="0"/>
              </a:spcAft>
              <a:defRPr sz="4000">
                <a:solidFill>
                  <a:schemeClr val="tx1"/>
                </a:solidFill>
                <a:latin typeface="Arial" charset="0"/>
                <a:ea typeface="ＭＳ Ｐゴシック" pitchFamily="34" charset="-128"/>
              </a:defRPr>
            </a:lvl8pPr>
            <a:lvl9pPr marL="3886200" indent="-228600" algn="ctr" eaLnBrk="0" fontAlgn="base" hangingPunct="0">
              <a:spcBef>
                <a:spcPct val="0"/>
              </a:spcBef>
              <a:spcAft>
                <a:spcPct val="0"/>
              </a:spcAft>
              <a:defRPr sz="4000">
                <a:solidFill>
                  <a:schemeClr val="tx1"/>
                </a:solidFill>
                <a:latin typeface="Arial" charset="0"/>
                <a:ea typeface="ＭＳ Ｐゴシック" pitchFamily="34" charset="-128"/>
              </a:defRPr>
            </a:lvl9pPr>
          </a:lstStyle>
          <a:p>
            <a:pPr algn="ctr" fontAlgn="base">
              <a:spcBef>
                <a:spcPct val="50000"/>
              </a:spcBef>
              <a:spcAft>
                <a:spcPct val="0"/>
              </a:spcAft>
            </a:pPr>
            <a:r>
              <a:rPr lang="en-US" sz="1600" b="1" dirty="0">
                <a:solidFill>
                  <a:srgbClr val="000000"/>
                </a:solidFill>
              </a:rPr>
              <a:t>GFR                    90 	        60                       30                     15</a:t>
            </a:r>
            <a:endParaRPr lang="en-US" sz="1600" dirty="0">
              <a:solidFill>
                <a:srgbClr val="000000"/>
              </a:solidFill>
            </a:endParaRPr>
          </a:p>
        </p:txBody>
      </p:sp>
      <p:sp>
        <p:nvSpPr>
          <p:cNvPr id="52243" name="Text Box 23"/>
          <p:cNvSpPr txBox="1">
            <a:spLocks noChangeArrowheads="1"/>
          </p:cNvSpPr>
          <p:nvPr/>
        </p:nvSpPr>
        <p:spPr bwMode="auto">
          <a:xfrm>
            <a:off x="1562100" y="224182"/>
            <a:ext cx="8610600" cy="978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000">
                <a:solidFill>
                  <a:schemeClr val="tx1"/>
                </a:solidFill>
                <a:latin typeface="Arial" charset="0"/>
                <a:ea typeface="ＭＳ Ｐゴシック" pitchFamily="34" charset="-128"/>
              </a:defRPr>
            </a:lvl1pPr>
            <a:lvl2pPr marL="742950" indent="-285750" eaLnBrk="0" hangingPunct="0">
              <a:defRPr sz="4000">
                <a:solidFill>
                  <a:schemeClr val="tx1"/>
                </a:solidFill>
                <a:latin typeface="Arial" charset="0"/>
                <a:ea typeface="ＭＳ Ｐゴシック" pitchFamily="34" charset="-128"/>
              </a:defRPr>
            </a:lvl2pPr>
            <a:lvl3pPr marL="1143000" indent="-228600" eaLnBrk="0" hangingPunct="0">
              <a:defRPr sz="4000">
                <a:solidFill>
                  <a:schemeClr val="tx1"/>
                </a:solidFill>
                <a:latin typeface="Arial" charset="0"/>
                <a:ea typeface="ＭＳ Ｐゴシック" pitchFamily="34" charset="-128"/>
              </a:defRPr>
            </a:lvl3pPr>
            <a:lvl4pPr marL="1600200" indent="-228600" eaLnBrk="0" hangingPunct="0">
              <a:defRPr sz="4000">
                <a:solidFill>
                  <a:schemeClr val="tx1"/>
                </a:solidFill>
                <a:latin typeface="Arial" charset="0"/>
                <a:ea typeface="ＭＳ Ｐゴシック" pitchFamily="34" charset="-128"/>
              </a:defRPr>
            </a:lvl4pPr>
            <a:lvl5pPr marL="2057400" indent="-228600" eaLnBrk="0" hangingPunct="0">
              <a:defRPr sz="4000">
                <a:solidFill>
                  <a:schemeClr val="tx1"/>
                </a:solidFill>
                <a:latin typeface="Arial" charset="0"/>
                <a:ea typeface="ＭＳ Ｐゴシック" pitchFamily="34" charset="-128"/>
              </a:defRPr>
            </a:lvl5pPr>
            <a:lvl6pPr marL="2514600" indent="-228600" algn="ctr" eaLnBrk="0" fontAlgn="base" hangingPunct="0">
              <a:spcBef>
                <a:spcPct val="0"/>
              </a:spcBef>
              <a:spcAft>
                <a:spcPct val="0"/>
              </a:spcAft>
              <a:defRPr sz="4000">
                <a:solidFill>
                  <a:schemeClr val="tx1"/>
                </a:solidFill>
                <a:latin typeface="Arial" charset="0"/>
                <a:ea typeface="ＭＳ Ｐゴシック" pitchFamily="34" charset="-128"/>
              </a:defRPr>
            </a:lvl6pPr>
            <a:lvl7pPr marL="2971800" indent="-228600" algn="ctr" eaLnBrk="0" fontAlgn="base" hangingPunct="0">
              <a:spcBef>
                <a:spcPct val="0"/>
              </a:spcBef>
              <a:spcAft>
                <a:spcPct val="0"/>
              </a:spcAft>
              <a:defRPr sz="4000">
                <a:solidFill>
                  <a:schemeClr val="tx1"/>
                </a:solidFill>
                <a:latin typeface="Arial" charset="0"/>
                <a:ea typeface="ＭＳ Ｐゴシック" pitchFamily="34" charset="-128"/>
              </a:defRPr>
            </a:lvl7pPr>
            <a:lvl8pPr marL="3429000" indent="-228600" algn="ctr" eaLnBrk="0" fontAlgn="base" hangingPunct="0">
              <a:spcBef>
                <a:spcPct val="0"/>
              </a:spcBef>
              <a:spcAft>
                <a:spcPct val="0"/>
              </a:spcAft>
              <a:defRPr sz="4000">
                <a:solidFill>
                  <a:schemeClr val="tx1"/>
                </a:solidFill>
                <a:latin typeface="Arial" charset="0"/>
                <a:ea typeface="ＭＳ Ｐゴシック" pitchFamily="34" charset="-128"/>
              </a:defRPr>
            </a:lvl8pPr>
            <a:lvl9pPr marL="3886200" indent="-228600" algn="ctr" eaLnBrk="0" fontAlgn="base" hangingPunct="0">
              <a:spcBef>
                <a:spcPct val="0"/>
              </a:spcBef>
              <a:spcAft>
                <a:spcPct val="0"/>
              </a:spcAft>
              <a:defRPr sz="4000">
                <a:solidFill>
                  <a:schemeClr val="tx1"/>
                </a:solidFill>
                <a:latin typeface="Arial" charset="0"/>
                <a:ea typeface="ＭＳ Ｐゴシック" pitchFamily="34" charset="-128"/>
              </a:defRPr>
            </a:lvl9pPr>
          </a:lstStyle>
          <a:p>
            <a:pPr eaLnBrk="1" fontAlgn="base" hangingPunct="1">
              <a:lnSpc>
                <a:spcPct val="90000"/>
              </a:lnSpc>
              <a:spcBef>
                <a:spcPct val="0"/>
              </a:spcBef>
              <a:spcAft>
                <a:spcPct val="0"/>
              </a:spcAft>
              <a:defRPr/>
            </a:pPr>
            <a:r>
              <a:rPr lang="en-US" sz="3100" dirty="0">
                <a:latin typeface="+mj-lt"/>
                <a:ea typeface="+mj-ea"/>
                <a:cs typeface="+mj-cs"/>
              </a:rPr>
              <a:t>Who Should be Involved in the </a:t>
            </a:r>
          </a:p>
          <a:p>
            <a:pPr eaLnBrk="1" fontAlgn="base" hangingPunct="1">
              <a:lnSpc>
                <a:spcPct val="90000"/>
              </a:lnSpc>
              <a:spcBef>
                <a:spcPct val="0"/>
              </a:spcBef>
              <a:spcAft>
                <a:spcPct val="0"/>
              </a:spcAft>
              <a:defRPr/>
            </a:pPr>
            <a:r>
              <a:rPr lang="en-US" sz="3100" dirty="0">
                <a:latin typeface="+mj-lt"/>
                <a:ea typeface="+mj-ea"/>
                <a:cs typeface="+mj-cs"/>
              </a:rPr>
              <a:t>Patient Safety Approach to CKD?</a:t>
            </a:r>
          </a:p>
        </p:txBody>
      </p:sp>
      <p:sp>
        <p:nvSpPr>
          <p:cNvPr id="113692" name="Text Box 28"/>
          <p:cNvSpPr txBox="1">
            <a:spLocks noChangeArrowheads="1"/>
          </p:cNvSpPr>
          <p:nvPr/>
        </p:nvSpPr>
        <p:spPr bwMode="auto">
          <a:xfrm>
            <a:off x="2743200" y="5638800"/>
            <a:ext cx="3733800" cy="461665"/>
          </a:xfrm>
          <a:prstGeom prst="rect">
            <a:avLst/>
          </a:prstGeom>
          <a:solidFill>
            <a:schemeClr val="bg1"/>
          </a:solidFill>
          <a:ln w="38100">
            <a:solidFill>
              <a:schemeClr val="bg1"/>
            </a:solidFill>
            <a:miter lim="800000"/>
            <a:headEnd/>
            <a:tailEnd/>
          </a:ln>
        </p:spPr>
        <p:txBody>
          <a:bodyPr>
            <a:spAutoFit/>
          </a:bodyPr>
          <a:lstStyle>
            <a:lvl1pPr eaLnBrk="0" hangingPunct="0">
              <a:defRPr sz="4000">
                <a:solidFill>
                  <a:schemeClr val="tx1"/>
                </a:solidFill>
                <a:latin typeface="Arial" charset="0"/>
                <a:ea typeface="ＭＳ Ｐゴシック" pitchFamily="34" charset="-128"/>
              </a:defRPr>
            </a:lvl1pPr>
            <a:lvl2pPr marL="742950" indent="-285750" eaLnBrk="0" hangingPunct="0">
              <a:defRPr sz="4000">
                <a:solidFill>
                  <a:schemeClr val="tx1"/>
                </a:solidFill>
                <a:latin typeface="Arial" charset="0"/>
                <a:ea typeface="ＭＳ Ｐゴシック" pitchFamily="34" charset="-128"/>
              </a:defRPr>
            </a:lvl2pPr>
            <a:lvl3pPr marL="1143000" indent="-228600" eaLnBrk="0" hangingPunct="0">
              <a:defRPr sz="4000">
                <a:solidFill>
                  <a:schemeClr val="tx1"/>
                </a:solidFill>
                <a:latin typeface="Arial" charset="0"/>
                <a:ea typeface="ＭＳ Ｐゴシック" pitchFamily="34" charset="-128"/>
              </a:defRPr>
            </a:lvl3pPr>
            <a:lvl4pPr marL="1600200" indent="-228600" eaLnBrk="0" hangingPunct="0">
              <a:defRPr sz="4000">
                <a:solidFill>
                  <a:schemeClr val="tx1"/>
                </a:solidFill>
                <a:latin typeface="Arial" charset="0"/>
                <a:ea typeface="ＭＳ Ｐゴシック" pitchFamily="34" charset="-128"/>
              </a:defRPr>
            </a:lvl4pPr>
            <a:lvl5pPr marL="2057400" indent="-228600" eaLnBrk="0" hangingPunct="0">
              <a:defRPr sz="4000">
                <a:solidFill>
                  <a:schemeClr val="tx1"/>
                </a:solidFill>
                <a:latin typeface="Arial" charset="0"/>
                <a:ea typeface="ＭＳ Ｐゴシック" pitchFamily="34" charset="-128"/>
              </a:defRPr>
            </a:lvl5pPr>
            <a:lvl6pPr marL="2514600" indent="-228600" algn="ctr" eaLnBrk="0" fontAlgn="base" hangingPunct="0">
              <a:spcBef>
                <a:spcPct val="0"/>
              </a:spcBef>
              <a:spcAft>
                <a:spcPct val="0"/>
              </a:spcAft>
              <a:defRPr sz="4000">
                <a:solidFill>
                  <a:schemeClr val="tx1"/>
                </a:solidFill>
                <a:latin typeface="Arial" charset="0"/>
                <a:ea typeface="ＭＳ Ｐゴシック" pitchFamily="34" charset="-128"/>
              </a:defRPr>
            </a:lvl6pPr>
            <a:lvl7pPr marL="2971800" indent="-228600" algn="ctr" eaLnBrk="0" fontAlgn="base" hangingPunct="0">
              <a:spcBef>
                <a:spcPct val="0"/>
              </a:spcBef>
              <a:spcAft>
                <a:spcPct val="0"/>
              </a:spcAft>
              <a:defRPr sz="4000">
                <a:solidFill>
                  <a:schemeClr val="tx1"/>
                </a:solidFill>
                <a:latin typeface="Arial" charset="0"/>
                <a:ea typeface="ＭＳ Ｐゴシック" pitchFamily="34" charset="-128"/>
              </a:defRPr>
            </a:lvl7pPr>
            <a:lvl8pPr marL="3429000" indent="-228600" algn="ctr" eaLnBrk="0" fontAlgn="base" hangingPunct="0">
              <a:spcBef>
                <a:spcPct val="0"/>
              </a:spcBef>
              <a:spcAft>
                <a:spcPct val="0"/>
              </a:spcAft>
              <a:defRPr sz="4000">
                <a:solidFill>
                  <a:schemeClr val="tx1"/>
                </a:solidFill>
                <a:latin typeface="Arial" charset="0"/>
                <a:ea typeface="ＭＳ Ｐゴシック" pitchFamily="34" charset="-128"/>
              </a:defRPr>
            </a:lvl8pPr>
            <a:lvl9pPr marL="3886200" indent="-228600" algn="ctr" eaLnBrk="0" fontAlgn="base" hangingPunct="0">
              <a:spcBef>
                <a:spcPct val="0"/>
              </a:spcBef>
              <a:spcAft>
                <a:spcPct val="0"/>
              </a:spcAft>
              <a:defRPr sz="4000">
                <a:solidFill>
                  <a:schemeClr val="tx1"/>
                </a:solidFill>
                <a:latin typeface="Arial" charset="0"/>
                <a:ea typeface="ＭＳ Ｐゴシック" pitchFamily="34" charset="-128"/>
              </a:defRPr>
            </a:lvl9pPr>
          </a:lstStyle>
          <a:p>
            <a:pPr algn="ctr" eaLnBrk="1" fontAlgn="base" hangingPunct="1">
              <a:spcBef>
                <a:spcPct val="0"/>
              </a:spcBef>
              <a:spcAft>
                <a:spcPct val="0"/>
              </a:spcAft>
            </a:pPr>
            <a:r>
              <a:rPr lang="en-US" sz="2400" b="1" dirty="0">
                <a:solidFill>
                  <a:srgbClr val="F15E23"/>
                </a:solidFill>
              </a:rPr>
              <a:t>Patient safety                          </a:t>
            </a:r>
          </a:p>
        </p:txBody>
      </p:sp>
      <p:sp>
        <p:nvSpPr>
          <p:cNvPr id="113690" name="Line 26"/>
          <p:cNvSpPr>
            <a:spLocks noChangeShapeType="1"/>
          </p:cNvSpPr>
          <p:nvPr/>
        </p:nvSpPr>
        <p:spPr bwMode="auto">
          <a:xfrm>
            <a:off x="609600" y="5258118"/>
            <a:ext cx="7877175" cy="0"/>
          </a:xfrm>
          <a:prstGeom prst="line">
            <a:avLst/>
          </a:prstGeom>
          <a:noFill/>
          <a:ln w="323850">
            <a:solidFill>
              <a:srgbClr val="F15E23"/>
            </a:solidFill>
            <a:round/>
            <a:headEnd/>
            <a:tailEnd type="triangle" w="med" len="med"/>
          </a:ln>
          <a:extLst>
            <a:ext uri="{909E8E84-426E-40DD-AFC4-6F175D3DCCD1}">
              <a14:hiddenFill xmlns:a14="http://schemas.microsoft.com/office/drawing/2010/main">
                <a:noFill/>
              </a14:hiddenFill>
            </a:ext>
          </a:extLst>
        </p:spPr>
        <p:txBody>
          <a:bodyPr/>
          <a:lstStyle/>
          <a:p>
            <a:pPr algn="ctr" fontAlgn="base">
              <a:spcBef>
                <a:spcPct val="0"/>
              </a:spcBef>
              <a:spcAft>
                <a:spcPct val="0"/>
              </a:spcAft>
            </a:pPr>
            <a:endParaRPr lang="en-US" sz="4000">
              <a:solidFill>
                <a:srgbClr val="FFFFFF"/>
              </a:solidFill>
              <a:ea typeface="ＭＳ Ｐゴシック" pitchFamily="34" charset="-128"/>
            </a:endParaRPr>
          </a:p>
        </p:txBody>
      </p:sp>
      <p:sp>
        <p:nvSpPr>
          <p:cNvPr id="34839" name="TextBox 22"/>
          <p:cNvSpPr txBox="1">
            <a:spLocks noChangeArrowheads="1"/>
          </p:cNvSpPr>
          <p:nvPr/>
        </p:nvSpPr>
        <p:spPr bwMode="auto">
          <a:xfrm>
            <a:off x="4953000" y="4731385"/>
            <a:ext cx="1524000" cy="457200"/>
          </a:xfrm>
          <a:prstGeom prst="rect">
            <a:avLst/>
          </a:prstGeom>
          <a:noFill/>
          <a:ln>
            <a:noFill/>
          </a:ln>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fontAlgn="base" hangingPunct="1">
              <a:spcBef>
                <a:spcPct val="0"/>
              </a:spcBef>
              <a:spcAft>
                <a:spcPct val="0"/>
              </a:spcAft>
              <a:defRPr/>
            </a:pPr>
            <a:r>
              <a:rPr lang="en-US" sz="2400" b="1" dirty="0">
                <a:solidFill>
                  <a:srgbClr val="FFFFFF"/>
                </a:solidFill>
                <a:latin typeface="Arial"/>
              </a:rPr>
              <a:t>Consult?</a:t>
            </a:r>
          </a:p>
        </p:txBody>
      </p:sp>
      <p:pic>
        <p:nvPicPr>
          <p:cNvPr id="52247" name="Picture 24"/>
          <p:cNvPicPr>
            <a:picLocks noChangeAspect="1" noChangeArrowheads="1"/>
          </p:cNvPicPr>
          <p:nvPr/>
        </p:nvPicPr>
        <p:blipFill>
          <a:blip r:embed="rId3">
            <a:duotone>
              <a:prstClr val="black"/>
              <a:schemeClr val="accent3">
                <a:tint val="45000"/>
                <a:satMod val="400000"/>
              </a:schemeClr>
            </a:duotone>
            <a:extLst>
              <a:ext uri="{28A0092B-C50C-407E-A947-70E740481C1C}">
                <a14:useLocalDpi xmlns:a14="http://schemas.microsoft.com/office/drawing/2010/main" val="0"/>
              </a:ext>
            </a:extLst>
          </a:blip>
          <a:srcRect/>
          <a:stretch>
            <a:fillRect/>
          </a:stretch>
        </p:blipFill>
        <p:spPr bwMode="auto">
          <a:xfrm>
            <a:off x="261938" y="1273176"/>
            <a:ext cx="8620125" cy="55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995C00"/>
                  </a:outerShdw>
                </a:effectLst>
              </a14:hiddenEffects>
            </a:ext>
          </a:extLst>
        </p:spPr>
      </p:pic>
    </p:spTree>
    <p:extLst>
      <p:ext uri="{BB962C8B-B14F-4D97-AF65-F5344CB8AC3E}">
        <p14:creationId xmlns:p14="http://schemas.microsoft.com/office/powerpoint/2010/main" val="9087114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54754" name="Rectangle 2"/>
          <p:cNvSpPr>
            <a:spLocks noGrp="1" noChangeArrowheads="1"/>
          </p:cNvSpPr>
          <p:nvPr>
            <p:ph type="title" idx="4294967295"/>
          </p:nvPr>
        </p:nvSpPr>
        <p:spPr>
          <a:xfrm>
            <a:off x="0" y="457200"/>
            <a:ext cx="8543925" cy="1136650"/>
          </a:xfrm>
        </p:spPr>
        <p:txBody>
          <a:bodyPr rtlCol="0">
            <a:noAutofit/>
          </a:bodyPr>
          <a:lstStyle/>
          <a:p>
            <a:pPr fontAlgn="auto">
              <a:spcAft>
                <a:spcPts val="0"/>
              </a:spcAft>
              <a:defRPr/>
            </a:pPr>
            <a:r>
              <a:rPr lang="en-US" sz="3200" dirty="0"/>
              <a:t>Impact of primary care CKD detection </a:t>
            </a:r>
            <a:br>
              <a:rPr lang="en-US" sz="3200" dirty="0"/>
            </a:br>
            <a:r>
              <a:rPr lang="en-US" sz="3200" dirty="0"/>
              <a:t>with a patient safety approach</a:t>
            </a:r>
          </a:p>
        </p:txBody>
      </p:sp>
      <p:sp>
        <p:nvSpPr>
          <p:cNvPr id="30722" name="Text Box 6"/>
          <p:cNvSpPr txBox="1">
            <a:spLocks noChangeArrowheads="1"/>
          </p:cNvSpPr>
          <p:nvPr/>
        </p:nvSpPr>
        <p:spPr bwMode="auto">
          <a:xfrm>
            <a:off x="6019800" y="6581001"/>
            <a:ext cx="314220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fontAlgn="base">
              <a:spcBef>
                <a:spcPct val="0"/>
              </a:spcBef>
              <a:spcAft>
                <a:spcPct val="0"/>
              </a:spcAft>
              <a:defRPr>
                <a:solidFill>
                  <a:schemeClr val="tx1"/>
                </a:solidFill>
                <a:latin typeface="Calibri" pitchFamily="34" charset="0"/>
                <a:cs typeface="Arial" pitchFamily="34" charset="0"/>
              </a:defRPr>
            </a:lvl6pPr>
            <a:lvl7pPr marL="2971800" indent="-228600" fontAlgn="base">
              <a:spcBef>
                <a:spcPct val="0"/>
              </a:spcBef>
              <a:spcAft>
                <a:spcPct val="0"/>
              </a:spcAft>
              <a:defRPr>
                <a:solidFill>
                  <a:schemeClr val="tx1"/>
                </a:solidFill>
                <a:latin typeface="Calibri" pitchFamily="34" charset="0"/>
                <a:cs typeface="Arial" pitchFamily="34" charset="0"/>
              </a:defRPr>
            </a:lvl7pPr>
            <a:lvl8pPr marL="3429000" indent="-228600" fontAlgn="base">
              <a:spcBef>
                <a:spcPct val="0"/>
              </a:spcBef>
              <a:spcAft>
                <a:spcPct val="0"/>
              </a:spcAft>
              <a:defRPr>
                <a:solidFill>
                  <a:schemeClr val="tx1"/>
                </a:solidFill>
                <a:latin typeface="Calibri" pitchFamily="34" charset="0"/>
                <a:cs typeface="Arial" pitchFamily="34" charset="0"/>
              </a:defRPr>
            </a:lvl8pPr>
            <a:lvl9pPr marL="3886200" indent="-228600" fontAlgn="base">
              <a:spcBef>
                <a:spcPct val="0"/>
              </a:spcBef>
              <a:spcAft>
                <a:spcPct val="0"/>
              </a:spcAft>
              <a:defRPr>
                <a:solidFill>
                  <a:schemeClr val="tx1"/>
                </a:solidFill>
                <a:latin typeface="Calibri" pitchFamily="34" charset="0"/>
                <a:cs typeface="Arial" pitchFamily="34" charset="0"/>
              </a:defRPr>
            </a:lvl9pPr>
          </a:lstStyle>
          <a:p>
            <a:pPr algn="ctr" fontAlgn="base">
              <a:spcBef>
                <a:spcPct val="0"/>
              </a:spcBef>
              <a:spcAft>
                <a:spcPct val="0"/>
              </a:spcAft>
            </a:pPr>
            <a:r>
              <a:rPr lang="en-US" sz="1200" dirty="0">
                <a:solidFill>
                  <a:prstClr val="black"/>
                </a:solidFill>
                <a:latin typeface="+mn-lt"/>
              </a:rPr>
              <a:t>Fink et al. </a:t>
            </a:r>
            <a:r>
              <a:rPr lang="en-US" sz="1200" i="1" dirty="0">
                <a:solidFill>
                  <a:prstClr val="black"/>
                </a:solidFill>
                <a:latin typeface="+mn-lt"/>
              </a:rPr>
              <a:t>Am J Kidney Dis</a:t>
            </a:r>
            <a:r>
              <a:rPr lang="en-US" sz="1200" dirty="0">
                <a:solidFill>
                  <a:prstClr val="black"/>
                </a:solidFill>
                <a:latin typeface="+mn-lt"/>
              </a:rPr>
              <a:t>. 2009,53:681-668</a:t>
            </a:r>
          </a:p>
        </p:txBody>
      </p:sp>
      <p:pic>
        <p:nvPicPr>
          <p:cNvPr id="30723"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5255" y="1661160"/>
            <a:ext cx="6630174" cy="4206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4" name="Text Box 5"/>
          <p:cNvSpPr txBox="1">
            <a:spLocks noChangeArrowheads="1"/>
          </p:cNvSpPr>
          <p:nvPr/>
        </p:nvSpPr>
        <p:spPr bwMode="auto">
          <a:xfrm>
            <a:off x="5886203" y="2712719"/>
            <a:ext cx="1962397" cy="15850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fontAlgn="base">
              <a:spcBef>
                <a:spcPct val="0"/>
              </a:spcBef>
              <a:spcAft>
                <a:spcPct val="0"/>
              </a:spcAft>
              <a:defRPr>
                <a:solidFill>
                  <a:schemeClr val="tx1"/>
                </a:solidFill>
                <a:latin typeface="Calibri" pitchFamily="34" charset="0"/>
                <a:cs typeface="Arial" pitchFamily="34" charset="0"/>
              </a:defRPr>
            </a:lvl6pPr>
            <a:lvl7pPr marL="2971800" indent="-228600" fontAlgn="base">
              <a:spcBef>
                <a:spcPct val="0"/>
              </a:spcBef>
              <a:spcAft>
                <a:spcPct val="0"/>
              </a:spcAft>
              <a:defRPr>
                <a:solidFill>
                  <a:schemeClr val="tx1"/>
                </a:solidFill>
                <a:latin typeface="Calibri" pitchFamily="34" charset="0"/>
                <a:cs typeface="Arial" pitchFamily="34" charset="0"/>
              </a:defRPr>
            </a:lvl7pPr>
            <a:lvl8pPr marL="3429000" indent="-228600" fontAlgn="base">
              <a:spcBef>
                <a:spcPct val="0"/>
              </a:spcBef>
              <a:spcAft>
                <a:spcPct val="0"/>
              </a:spcAft>
              <a:defRPr>
                <a:solidFill>
                  <a:schemeClr val="tx1"/>
                </a:solidFill>
                <a:latin typeface="Calibri" pitchFamily="34" charset="0"/>
                <a:cs typeface="Arial" pitchFamily="34" charset="0"/>
              </a:defRPr>
            </a:lvl8pPr>
            <a:lvl9pPr marL="3886200" indent="-228600" fontAlgn="base">
              <a:spcBef>
                <a:spcPct val="0"/>
              </a:spcBef>
              <a:spcAft>
                <a:spcPct val="0"/>
              </a:spcAft>
              <a:defRPr>
                <a:solidFill>
                  <a:schemeClr val="tx1"/>
                </a:solidFill>
                <a:latin typeface="Calibri" pitchFamily="34" charset="0"/>
                <a:cs typeface="Arial" pitchFamily="34" charset="0"/>
              </a:defRPr>
            </a:lvl9pPr>
          </a:lstStyle>
          <a:p>
            <a:pPr algn="ctr" fontAlgn="base">
              <a:spcBef>
                <a:spcPct val="0"/>
              </a:spcBef>
              <a:spcAft>
                <a:spcPct val="0"/>
              </a:spcAft>
            </a:pPr>
            <a:r>
              <a:rPr lang="en-US" sz="1900" dirty="0">
                <a:solidFill>
                  <a:srgbClr val="008000"/>
                </a:solidFill>
                <a:latin typeface="Arial Rounded MT Bold" pitchFamily="34" charset="0"/>
              </a:rPr>
              <a:t>Patient Safety</a:t>
            </a:r>
          </a:p>
          <a:p>
            <a:pPr algn="ctr" fontAlgn="base">
              <a:spcBef>
                <a:spcPct val="0"/>
              </a:spcBef>
              <a:spcAft>
                <a:spcPct val="0"/>
              </a:spcAft>
            </a:pPr>
            <a:r>
              <a:rPr lang="en-US" sz="1900" dirty="0">
                <a:solidFill>
                  <a:srgbClr val="008000"/>
                </a:solidFill>
                <a:latin typeface="Arial Rounded MT Bold" pitchFamily="34" charset="0"/>
              </a:rPr>
              <a:t>Following</a:t>
            </a:r>
          </a:p>
          <a:p>
            <a:pPr algn="ctr" fontAlgn="base">
              <a:spcBef>
                <a:spcPct val="0"/>
              </a:spcBef>
              <a:spcAft>
                <a:spcPct val="0"/>
              </a:spcAft>
            </a:pPr>
            <a:r>
              <a:rPr lang="en-US" sz="1900" dirty="0">
                <a:solidFill>
                  <a:srgbClr val="008000"/>
                </a:solidFill>
                <a:latin typeface="Arial Rounded MT Bold" pitchFamily="34" charset="0"/>
              </a:rPr>
              <a:t>CKD detection</a:t>
            </a:r>
            <a:r>
              <a:rPr lang="en-US" sz="1900" dirty="0">
                <a:solidFill>
                  <a:prstClr val="black"/>
                </a:solidFill>
              </a:rPr>
              <a:t> </a:t>
            </a:r>
          </a:p>
          <a:p>
            <a:pPr algn="ctr" fontAlgn="base">
              <a:spcBef>
                <a:spcPct val="0"/>
              </a:spcBef>
              <a:spcAft>
                <a:spcPct val="0"/>
              </a:spcAft>
            </a:pPr>
            <a:endParaRPr lang="en-US" sz="2000" b="1" dirty="0">
              <a:solidFill>
                <a:prstClr val="black"/>
              </a:solidFill>
            </a:endParaRPr>
          </a:p>
          <a:p>
            <a:pPr algn="ctr" fontAlgn="base">
              <a:spcBef>
                <a:spcPct val="0"/>
              </a:spcBef>
              <a:spcAft>
                <a:spcPct val="0"/>
              </a:spcAft>
            </a:pPr>
            <a:endParaRPr lang="en-US" sz="2000" b="1" dirty="0">
              <a:solidFill>
                <a:prstClr val="black"/>
              </a:solidFill>
            </a:endParaRPr>
          </a:p>
        </p:txBody>
      </p:sp>
      <p:sp>
        <p:nvSpPr>
          <p:cNvPr id="2" name="Rectangle 1"/>
          <p:cNvSpPr/>
          <p:nvPr/>
        </p:nvSpPr>
        <p:spPr>
          <a:xfrm>
            <a:off x="1676400" y="5867400"/>
            <a:ext cx="5867401" cy="584775"/>
          </a:xfrm>
          <a:prstGeom prst="rect">
            <a:avLst/>
          </a:prstGeom>
        </p:spPr>
        <p:txBody>
          <a:bodyPr wrap="square">
            <a:spAutoFit/>
          </a:bodyPr>
          <a:lstStyle/>
          <a:p>
            <a:pPr algn="ctr"/>
            <a:r>
              <a:rPr lang="en-US" sz="1600" b="1" kern="0" dirty="0"/>
              <a:t>Improved diagnosis creates opportunity for strategic preservation of kidney function</a:t>
            </a:r>
          </a:p>
        </p:txBody>
      </p:sp>
    </p:spTree>
    <p:extLst>
      <p:ext uri="{BB962C8B-B14F-4D97-AF65-F5344CB8AC3E}">
        <p14:creationId xmlns:p14="http://schemas.microsoft.com/office/powerpoint/2010/main" val="20622849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2209800"/>
            <a:ext cx="8520891" cy="243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359923" y="457200"/>
            <a:ext cx="8239328" cy="1077218"/>
          </a:xfrm>
          <a:prstGeom prst="rect">
            <a:avLst/>
          </a:prstGeom>
        </p:spPr>
        <p:txBody>
          <a:bodyPr wrap="square">
            <a:spAutoFit/>
          </a:bodyPr>
          <a:lstStyle/>
          <a:p>
            <a:r>
              <a:rPr lang="en-US" sz="3200">
                <a:latin typeface="+mj-lt"/>
                <a:ea typeface="+mj-ea"/>
                <a:cs typeface="+mj-cs"/>
              </a:rPr>
              <a:t>Observational Studies of Early vs. Late </a:t>
            </a:r>
          </a:p>
          <a:p>
            <a:r>
              <a:rPr lang="en-US" sz="3200">
                <a:latin typeface="+mj-lt"/>
                <a:ea typeface="+mj-ea"/>
                <a:cs typeface="+mj-cs"/>
              </a:rPr>
              <a:t>Nephrology Consultation</a:t>
            </a:r>
            <a:endParaRPr lang="en-US" sz="3200" dirty="0">
              <a:latin typeface="+mj-lt"/>
              <a:ea typeface="+mj-ea"/>
              <a:cs typeface="+mj-cs"/>
            </a:endParaRPr>
          </a:p>
        </p:txBody>
      </p:sp>
      <p:sp>
        <p:nvSpPr>
          <p:cNvPr id="3" name="Rectangle 2"/>
          <p:cNvSpPr/>
          <p:nvPr/>
        </p:nvSpPr>
        <p:spPr>
          <a:xfrm>
            <a:off x="5023883" y="5943600"/>
            <a:ext cx="4125433" cy="830997"/>
          </a:xfrm>
          <a:prstGeom prst="rect">
            <a:avLst/>
          </a:prstGeom>
        </p:spPr>
        <p:txBody>
          <a:bodyPr wrap="square">
            <a:spAutoFit/>
          </a:bodyPr>
          <a:lstStyle/>
          <a:p>
            <a:r>
              <a:rPr lang="en-US" sz="1200"/>
              <a:t>Chan M, et al. </a:t>
            </a:r>
            <a:r>
              <a:rPr lang="en-US" sz="1200" i="1"/>
              <a:t>Am J Med</a:t>
            </a:r>
            <a:r>
              <a:rPr lang="en-US" sz="1200"/>
              <a:t>. 2007;120:1063-1070.</a:t>
            </a:r>
          </a:p>
          <a:p>
            <a:r>
              <a:rPr lang="en-US" sz="1200">
                <a:hlinkClick r:id="rId4"/>
              </a:rPr>
              <a:t>http://download.journals.elsevierhealth.com/pdfs/journals/0002-9343/PIIS000293430700664X.pdf</a:t>
            </a:r>
            <a:endParaRPr lang="en-US" sz="1200"/>
          </a:p>
          <a:p>
            <a:r>
              <a:rPr lang="en-US" altLang="en-US" sz="1200"/>
              <a:t>KDIGO CKD Work Group. </a:t>
            </a:r>
            <a:r>
              <a:rPr lang="en-US" altLang="en-US" sz="1200" i="1"/>
              <a:t>Kidney Int Suppls</a:t>
            </a:r>
            <a:r>
              <a:rPr lang="en-US" altLang="en-US" sz="1200"/>
              <a:t>. 2013;3:1-150.</a:t>
            </a:r>
            <a:endParaRPr lang="en-US" sz="1200" dirty="0"/>
          </a:p>
        </p:txBody>
      </p:sp>
    </p:spTree>
    <p:extLst>
      <p:ext uri="{BB962C8B-B14F-4D97-AF65-F5344CB8AC3E}">
        <p14:creationId xmlns:p14="http://schemas.microsoft.com/office/powerpoint/2010/main" val="38415238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lumMod val="110000"/>
              </a:schemeClr>
            </a:gs>
            <a:gs pos="100000">
              <a:schemeClr val="bg2">
                <a:shade val="64000"/>
                <a:lumMod val="98000"/>
              </a:schemeClr>
            </a:gs>
          </a:gsLst>
          <a:lin ang="5400000" scaled="0"/>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03AE710-7D3C-454B-82CF-49B0093E98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039CC2B4-028D-4241-812D-86DEFC665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1"/>
            <a:ext cx="3302781"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p:cNvSpPr>
            <a:spLocks noGrp="1"/>
          </p:cNvSpPr>
          <p:nvPr>
            <p:ph type="title"/>
          </p:nvPr>
        </p:nvSpPr>
        <p:spPr>
          <a:xfrm>
            <a:off x="401265" y="685800"/>
            <a:ext cx="1979972" cy="5105400"/>
          </a:xfrm>
        </p:spPr>
        <p:txBody>
          <a:bodyPr>
            <a:normAutofit/>
          </a:bodyPr>
          <a:lstStyle/>
          <a:p>
            <a:r>
              <a:rPr lang="en-US" altLang="en-US" sz="3400" dirty="0">
                <a:solidFill>
                  <a:srgbClr val="FFFFFF"/>
                </a:solidFill>
                <a:ea typeface="ＭＳ Ｐゴシック" pitchFamily="34" charset="-128"/>
              </a:rPr>
              <a:t>What can primary care providers do?</a:t>
            </a:r>
            <a:endParaRPr lang="en-US" sz="3400" dirty="0">
              <a:solidFill>
                <a:srgbClr val="FFFFFF"/>
              </a:solidFill>
            </a:endParaRPr>
          </a:p>
        </p:txBody>
      </p:sp>
      <p:grpSp>
        <p:nvGrpSpPr>
          <p:cNvPr id="13" name="Group 12">
            <a:extLst>
              <a:ext uri="{FF2B5EF4-FFF2-40B4-BE49-F238E27FC236}">
                <a16:creationId xmlns:a16="http://schemas.microsoft.com/office/drawing/2014/main" id="{CA13242B-E02E-4DE0-859A-2A46B775FBD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486469" y="0"/>
            <a:ext cx="1827609" cy="6858001"/>
            <a:chOff x="1320800" y="0"/>
            <a:chExt cx="2436813" cy="6858001"/>
          </a:xfrm>
        </p:grpSpPr>
        <p:sp>
          <p:nvSpPr>
            <p:cNvPr id="14" name="Freeform 6">
              <a:extLst>
                <a:ext uri="{FF2B5EF4-FFF2-40B4-BE49-F238E27FC236}">
                  <a16:creationId xmlns:a16="http://schemas.microsoft.com/office/drawing/2014/main" id="{5ACFC104-86F4-4D49-B858-F1CA033539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15" name="Freeform 7">
              <a:extLst>
                <a:ext uri="{FF2B5EF4-FFF2-40B4-BE49-F238E27FC236}">
                  <a16:creationId xmlns:a16="http://schemas.microsoft.com/office/drawing/2014/main" id="{80627160-C0E1-4BB7-AA86-D39CB7E794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6" name="Freeform 8">
              <a:extLst>
                <a:ext uri="{FF2B5EF4-FFF2-40B4-BE49-F238E27FC236}">
                  <a16:creationId xmlns:a16="http://schemas.microsoft.com/office/drawing/2014/main" id="{F9C4CF4B-A323-44D9-9FEE-90EFE1D0650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7" name="Freeform 9">
              <a:extLst>
                <a:ext uri="{FF2B5EF4-FFF2-40B4-BE49-F238E27FC236}">
                  <a16:creationId xmlns:a16="http://schemas.microsoft.com/office/drawing/2014/main" id="{13E2B3A4-22DB-49DD-A716-388DEC5F87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8" name="Freeform 10">
              <a:extLst>
                <a:ext uri="{FF2B5EF4-FFF2-40B4-BE49-F238E27FC236}">
                  <a16:creationId xmlns:a16="http://schemas.microsoft.com/office/drawing/2014/main" id="{337CB09C-5543-4330-8C3D-354519D8D4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9" name="Freeform 11">
              <a:extLst>
                <a:ext uri="{FF2B5EF4-FFF2-40B4-BE49-F238E27FC236}">
                  <a16:creationId xmlns:a16="http://schemas.microsoft.com/office/drawing/2014/main" id="{F54B39E1-DFCE-43D0-80F5-D9256E47DF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graphicFrame>
        <p:nvGraphicFramePr>
          <p:cNvPr id="5" name="Content Placeholder 2">
            <a:extLst>
              <a:ext uri="{FF2B5EF4-FFF2-40B4-BE49-F238E27FC236}">
                <a16:creationId xmlns:a16="http://schemas.microsoft.com/office/drawing/2014/main" id="{AD3D4BE1-BE4D-49C4-82D5-59BA69175E8D}"/>
              </a:ext>
            </a:extLst>
          </p:cNvPr>
          <p:cNvGraphicFramePr>
            <a:graphicFrameLocks noGrp="1"/>
          </p:cNvGraphicFramePr>
          <p:nvPr>
            <p:ph idx="1"/>
            <p:extLst>
              <p:ext uri="{D42A27DB-BD31-4B8C-83A1-F6EECF244321}">
                <p14:modId xmlns:p14="http://schemas.microsoft.com/office/powerpoint/2010/main" val="70475407"/>
              </p:ext>
            </p:extLst>
          </p:nvPr>
        </p:nvGraphicFramePr>
        <p:xfrm>
          <a:off x="3758056" y="533400"/>
          <a:ext cx="5157788" cy="5562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45814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lumMod val="110000"/>
              </a:schemeClr>
            </a:gs>
            <a:gs pos="100000">
              <a:schemeClr val="bg2">
                <a:shade val="64000"/>
                <a:lumMod val="98000"/>
              </a:schemeClr>
            </a:gs>
          </a:gsLst>
          <a:lin ang="5400000" scaled="0"/>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03AE710-7D3C-454B-82CF-49B0093E98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039CC2B4-028D-4241-812D-86DEFC665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1"/>
            <a:ext cx="3302781"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p:cNvSpPr>
            <a:spLocks noGrp="1"/>
          </p:cNvSpPr>
          <p:nvPr>
            <p:ph type="title"/>
          </p:nvPr>
        </p:nvSpPr>
        <p:spPr>
          <a:xfrm>
            <a:off x="401265" y="685800"/>
            <a:ext cx="1979972" cy="5105400"/>
          </a:xfrm>
        </p:spPr>
        <p:txBody>
          <a:bodyPr>
            <a:normAutofit/>
          </a:bodyPr>
          <a:lstStyle/>
          <a:p>
            <a:r>
              <a:rPr lang="en-US" altLang="en-US" sz="3400" dirty="0">
                <a:solidFill>
                  <a:srgbClr val="FFFFFF"/>
                </a:solidFill>
                <a:ea typeface="ＭＳ Ｐゴシック" pitchFamily="34" charset="-128"/>
              </a:rPr>
              <a:t>What can primary care providers do?</a:t>
            </a:r>
            <a:endParaRPr lang="en-US" sz="3400" dirty="0">
              <a:solidFill>
                <a:srgbClr val="FFFFFF"/>
              </a:solidFill>
            </a:endParaRPr>
          </a:p>
        </p:txBody>
      </p:sp>
      <p:grpSp>
        <p:nvGrpSpPr>
          <p:cNvPr id="13" name="Group 12">
            <a:extLst>
              <a:ext uri="{FF2B5EF4-FFF2-40B4-BE49-F238E27FC236}">
                <a16:creationId xmlns:a16="http://schemas.microsoft.com/office/drawing/2014/main" id="{CA13242B-E02E-4DE0-859A-2A46B775FBD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486469" y="0"/>
            <a:ext cx="1827609" cy="6858001"/>
            <a:chOff x="1320800" y="0"/>
            <a:chExt cx="2436813" cy="6858001"/>
          </a:xfrm>
        </p:grpSpPr>
        <p:sp>
          <p:nvSpPr>
            <p:cNvPr id="14" name="Freeform 6">
              <a:extLst>
                <a:ext uri="{FF2B5EF4-FFF2-40B4-BE49-F238E27FC236}">
                  <a16:creationId xmlns:a16="http://schemas.microsoft.com/office/drawing/2014/main" id="{5ACFC104-86F4-4D49-B858-F1CA033539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15" name="Freeform 7">
              <a:extLst>
                <a:ext uri="{FF2B5EF4-FFF2-40B4-BE49-F238E27FC236}">
                  <a16:creationId xmlns:a16="http://schemas.microsoft.com/office/drawing/2014/main" id="{80627160-C0E1-4BB7-AA86-D39CB7E794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6" name="Freeform 8">
              <a:extLst>
                <a:ext uri="{FF2B5EF4-FFF2-40B4-BE49-F238E27FC236}">
                  <a16:creationId xmlns:a16="http://schemas.microsoft.com/office/drawing/2014/main" id="{F9C4CF4B-A323-44D9-9FEE-90EFE1D0650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7" name="Freeform 9">
              <a:extLst>
                <a:ext uri="{FF2B5EF4-FFF2-40B4-BE49-F238E27FC236}">
                  <a16:creationId xmlns:a16="http://schemas.microsoft.com/office/drawing/2014/main" id="{13E2B3A4-22DB-49DD-A716-388DEC5F87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8" name="Freeform 10">
              <a:extLst>
                <a:ext uri="{FF2B5EF4-FFF2-40B4-BE49-F238E27FC236}">
                  <a16:creationId xmlns:a16="http://schemas.microsoft.com/office/drawing/2014/main" id="{337CB09C-5543-4330-8C3D-354519D8D4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9" name="Freeform 11">
              <a:extLst>
                <a:ext uri="{FF2B5EF4-FFF2-40B4-BE49-F238E27FC236}">
                  <a16:creationId xmlns:a16="http://schemas.microsoft.com/office/drawing/2014/main" id="{F54B39E1-DFCE-43D0-80F5-D9256E47DF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graphicFrame>
        <p:nvGraphicFramePr>
          <p:cNvPr id="5" name="Content Placeholder 2">
            <a:extLst>
              <a:ext uri="{FF2B5EF4-FFF2-40B4-BE49-F238E27FC236}">
                <a16:creationId xmlns:a16="http://schemas.microsoft.com/office/drawing/2014/main" id="{682F7361-EFB7-4346-8C51-B1E7D93CF438}"/>
              </a:ext>
            </a:extLst>
          </p:cNvPr>
          <p:cNvGraphicFramePr>
            <a:graphicFrameLocks noGrp="1"/>
          </p:cNvGraphicFramePr>
          <p:nvPr>
            <p:ph idx="1"/>
            <p:extLst>
              <p:ext uri="{D42A27DB-BD31-4B8C-83A1-F6EECF244321}">
                <p14:modId xmlns:p14="http://schemas.microsoft.com/office/powerpoint/2010/main" val="817317814"/>
              </p:ext>
            </p:extLst>
          </p:nvPr>
        </p:nvGraphicFramePr>
        <p:xfrm>
          <a:off x="3757612" y="685800"/>
          <a:ext cx="4869656" cy="5105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716929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grpSp>
        <p:nvGrpSpPr>
          <p:cNvPr id="1028" name="Group 70">
            <a:extLst>
              <a:ext uri="{FF2B5EF4-FFF2-40B4-BE49-F238E27FC236}">
                <a16:creationId xmlns:a16="http://schemas.microsoft.com/office/drawing/2014/main" id="{3CF6CC4E-F8AE-46B8-AF42-C264DA9FF8A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3109" y="0"/>
            <a:ext cx="1827609" cy="6858001"/>
            <a:chOff x="1320800" y="0"/>
            <a:chExt cx="2436813" cy="6858001"/>
          </a:xfrm>
        </p:grpSpPr>
        <p:sp>
          <p:nvSpPr>
            <p:cNvPr id="72" name="Freeform 6">
              <a:extLst>
                <a:ext uri="{FF2B5EF4-FFF2-40B4-BE49-F238E27FC236}">
                  <a16:creationId xmlns:a16="http://schemas.microsoft.com/office/drawing/2014/main" id="{DAEAD399-3691-4CD7-B52B-C9B09436EF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73" name="Freeform 7">
              <a:extLst>
                <a:ext uri="{FF2B5EF4-FFF2-40B4-BE49-F238E27FC236}">
                  <a16:creationId xmlns:a16="http://schemas.microsoft.com/office/drawing/2014/main" id="{910AD751-06FB-4939-907D-5875B9B6B8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74" name="Freeform 8">
              <a:extLst>
                <a:ext uri="{FF2B5EF4-FFF2-40B4-BE49-F238E27FC236}">
                  <a16:creationId xmlns:a16="http://schemas.microsoft.com/office/drawing/2014/main" id="{534E01E2-CF3B-4438-B865-7B0F1D94669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75" name="Freeform 9">
              <a:extLst>
                <a:ext uri="{FF2B5EF4-FFF2-40B4-BE49-F238E27FC236}">
                  <a16:creationId xmlns:a16="http://schemas.microsoft.com/office/drawing/2014/main" id="{1779656F-F5D3-4C3F-A487-6302E3652D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76" name="Freeform 10">
              <a:extLst>
                <a:ext uri="{FF2B5EF4-FFF2-40B4-BE49-F238E27FC236}">
                  <a16:creationId xmlns:a16="http://schemas.microsoft.com/office/drawing/2014/main" id="{E472999E-58E4-45E0-8214-7F53A22709B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77" name="Freeform 11">
              <a:extLst>
                <a:ext uri="{FF2B5EF4-FFF2-40B4-BE49-F238E27FC236}">
                  <a16:creationId xmlns:a16="http://schemas.microsoft.com/office/drawing/2014/main" id="{538931F4-BE0D-49CA-A368-314C02CCB7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1"/>
          <p:cNvSpPr>
            <a:spLocks noGrp="1"/>
          </p:cNvSpPr>
          <p:nvPr>
            <p:ph type="title"/>
          </p:nvPr>
        </p:nvSpPr>
        <p:spPr>
          <a:xfrm>
            <a:off x="1113233" y="685800"/>
            <a:ext cx="2349319" cy="1752599"/>
          </a:xfrm>
        </p:spPr>
        <p:txBody>
          <a:bodyPr>
            <a:normAutofit/>
          </a:bodyPr>
          <a:lstStyle/>
          <a:p>
            <a:r>
              <a:rPr lang="en-US" sz="2400" dirty="0"/>
              <a:t>Co-Management Model</a:t>
            </a:r>
          </a:p>
        </p:txBody>
      </p:sp>
      <p:sp>
        <p:nvSpPr>
          <p:cNvPr id="3" name="Content Placeholder 2"/>
          <p:cNvSpPr>
            <a:spLocks noGrp="1"/>
          </p:cNvSpPr>
          <p:nvPr>
            <p:ph idx="1"/>
          </p:nvPr>
        </p:nvSpPr>
        <p:spPr>
          <a:xfrm>
            <a:off x="1113232" y="2666999"/>
            <a:ext cx="2109290" cy="3124201"/>
          </a:xfrm>
        </p:spPr>
        <p:txBody>
          <a:bodyPr>
            <a:normAutofit/>
          </a:bodyPr>
          <a:lstStyle/>
          <a:p>
            <a:pPr>
              <a:lnSpc>
                <a:spcPct val="90000"/>
              </a:lnSpc>
            </a:pPr>
            <a:r>
              <a:rPr lang="en-US" sz="1400" dirty="0"/>
              <a:t>Collaborative care</a:t>
            </a:r>
          </a:p>
          <a:p>
            <a:pPr lvl="1">
              <a:lnSpc>
                <a:spcPct val="90000"/>
              </a:lnSpc>
            </a:pPr>
            <a:r>
              <a:rPr lang="en-US" sz="1400" dirty="0"/>
              <a:t>Formal arrangement</a:t>
            </a:r>
          </a:p>
          <a:p>
            <a:pPr lvl="1">
              <a:lnSpc>
                <a:spcPct val="90000"/>
              </a:lnSpc>
            </a:pPr>
            <a:r>
              <a:rPr lang="en-US" sz="1400" dirty="0"/>
              <a:t>Curbside consult</a:t>
            </a:r>
          </a:p>
          <a:p>
            <a:pPr>
              <a:lnSpc>
                <a:spcPct val="90000"/>
              </a:lnSpc>
            </a:pPr>
            <a:r>
              <a:rPr lang="en-US" sz="1400" dirty="0"/>
              <a:t>Care coordination</a:t>
            </a:r>
          </a:p>
          <a:p>
            <a:pPr>
              <a:lnSpc>
                <a:spcPct val="90000"/>
              </a:lnSpc>
            </a:pPr>
            <a:r>
              <a:rPr lang="en-US" sz="1400" dirty="0"/>
              <a:t>Clinical decision support</a:t>
            </a:r>
          </a:p>
          <a:p>
            <a:pPr>
              <a:lnSpc>
                <a:spcPct val="90000"/>
              </a:lnSpc>
            </a:pPr>
            <a:r>
              <a:rPr lang="en-US" sz="1400" dirty="0"/>
              <a:t>Population health</a:t>
            </a:r>
          </a:p>
          <a:p>
            <a:pPr lvl="1">
              <a:lnSpc>
                <a:spcPct val="90000"/>
              </a:lnSpc>
            </a:pPr>
            <a:r>
              <a:rPr lang="en-US" sz="1400" dirty="0"/>
              <a:t>Development of treatment protocols</a:t>
            </a:r>
          </a:p>
        </p:txBody>
      </p:sp>
      <p:sp>
        <p:nvSpPr>
          <p:cNvPr id="1029" name="Rounded Rectangle 16">
            <a:extLst>
              <a:ext uri="{FF2B5EF4-FFF2-40B4-BE49-F238E27FC236}">
                <a16:creationId xmlns:a16="http://schemas.microsoft.com/office/drawing/2014/main" id="{2D6217BA-2280-4A9E-9B69-707DF50525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65871" y="648931"/>
            <a:ext cx="5161397" cy="5231964"/>
          </a:xfrm>
          <a:prstGeom prst="roundRect">
            <a:avLst>
              <a:gd name="adj" fmla="val 4834"/>
            </a:avLst>
          </a:prstGeom>
          <a:solidFill>
            <a:schemeClr val="bg1"/>
          </a:solidFill>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705901" y="1425606"/>
            <a:ext cx="4678019" cy="3719025"/>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20107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grpSp>
        <p:nvGrpSpPr>
          <p:cNvPr id="138" name="Group 137">
            <a:extLst>
              <a:ext uri="{FF2B5EF4-FFF2-40B4-BE49-F238E27FC236}">
                <a16:creationId xmlns:a16="http://schemas.microsoft.com/office/drawing/2014/main" id="{260ACC13-B825-49F3-93DE-C8B8F2FA37A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3109" y="0"/>
            <a:ext cx="1827609" cy="6858001"/>
            <a:chOff x="1320800" y="0"/>
            <a:chExt cx="2436813" cy="6858001"/>
          </a:xfrm>
        </p:grpSpPr>
        <p:sp>
          <p:nvSpPr>
            <p:cNvPr id="139" name="Freeform 6">
              <a:extLst>
                <a:ext uri="{FF2B5EF4-FFF2-40B4-BE49-F238E27FC236}">
                  <a16:creationId xmlns:a16="http://schemas.microsoft.com/office/drawing/2014/main" id="{F947B31F-CA03-4793-845D-FD86BABC1A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140" name="Freeform 7">
              <a:extLst>
                <a:ext uri="{FF2B5EF4-FFF2-40B4-BE49-F238E27FC236}">
                  <a16:creationId xmlns:a16="http://schemas.microsoft.com/office/drawing/2014/main" id="{DCDDE94D-F78C-4A48-AEA6-E922FC99A1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41" name="Freeform 8">
              <a:extLst>
                <a:ext uri="{FF2B5EF4-FFF2-40B4-BE49-F238E27FC236}">
                  <a16:creationId xmlns:a16="http://schemas.microsoft.com/office/drawing/2014/main" id="{3445A886-F3CA-4DE4-90D7-535F9707B7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42" name="Freeform 9">
              <a:extLst>
                <a:ext uri="{FF2B5EF4-FFF2-40B4-BE49-F238E27FC236}">
                  <a16:creationId xmlns:a16="http://schemas.microsoft.com/office/drawing/2014/main" id="{A8999CB6-C053-418B-AE37-E470804D25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43" name="Freeform 10">
              <a:extLst>
                <a:ext uri="{FF2B5EF4-FFF2-40B4-BE49-F238E27FC236}">
                  <a16:creationId xmlns:a16="http://schemas.microsoft.com/office/drawing/2014/main" id="{81EA3E26-BFCD-4396-AE8A-2A9828BFFB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44" name="Freeform 11">
              <a:extLst>
                <a:ext uri="{FF2B5EF4-FFF2-40B4-BE49-F238E27FC236}">
                  <a16:creationId xmlns:a16="http://schemas.microsoft.com/office/drawing/2014/main" id="{5F9BC582-73A6-4D8A-8738-E364764893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grpSp>
        <p:nvGrpSpPr>
          <p:cNvPr id="146" name="Group 145">
            <a:extLst>
              <a:ext uri="{FF2B5EF4-FFF2-40B4-BE49-F238E27FC236}">
                <a16:creationId xmlns:a16="http://schemas.microsoft.com/office/drawing/2014/main" id="{CE44BAAA-0355-4DE7-A0FE-B7F21F18A48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3109" y="0"/>
            <a:ext cx="1827609" cy="6858001"/>
            <a:chOff x="1320800" y="0"/>
            <a:chExt cx="2436813" cy="6858001"/>
          </a:xfrm>
        </p:grpSpPr>
        <p:sp>
          <p:nvSpPr>
            <p:cNvPr id="147" name="Freeform 6">
              <a:extLst>
                <a:ext uri="{FF2B5EF4-FFF2-40B4-BE49-F238E27FC236}">
                  <a16:creationId xmlns:a16="http://schemas.microsoft.com/office/drawing/2014/main" id="{881F11E1-3B50-4A51-992E-148EA526FB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1670154" name="Freeform 7">
              <a:extLst>
                <a:ext uri="{FF2B5EF4-FFF2-40B4-BE49-F238E27FC236}">
                  <a16:creationId xmlns:a16="http://schemas.microsoft.com/office/drawing/2014/main" id="{10E700E6-F178-46CD-A8F7-C7105888E70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670155" name="Freeform 8">
              <a:extLst>
                <a:ext uri="{FF2B5EF4-FFF2-40B4-BE49-F238E27FC236}">
                  <a16:creationId xmlns:a16="http://schemas.microsoft.com/office/drawing/2014/main" id="{76DA14BF-8092-436D-9DA3-C6E098F982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670156" name="Freeform 9">
              <a:extLst>
                <a:ext uri="{FF2B5EF4-FFF2-40B4-BE49-F238E27FC236}">
                  <a16:creationId xmlns:a16="http://schemas.microsoft.com/office/drawing/2014/main" id="{97EEEB8A-6EE6-421C-BF9F-D7AC6A4E35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51" name="Freeform 10">
              <a:extLst>
                <a:ext uri="{FF2B5EF4-FFF2-40B4-BE49-F238E27FC236}">
                  <a16:creationId xmlns:a16="http://schemas.microsoft.com/office/drawing/2014/main" id="{0910DC29-86B5-4496-8762-C012401629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670157" name="Freeform 11">
              <a:extLst>
                <a:ext uri="{FF2B5EF4-FFF2-40B4-BE49-F238E27FC236}">
                  <a16:creationId xmlns:a16="http://schemas.microsoft.com/office/drawing/2014/main" id="{4F0484A8-90CF-4948-A538-103F963D2B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1670146" name="Rectangle 2"/>
          <p:cNvSpPr>
            <a:spLocks noGrp="1" noChangeArrowheads="1"/>
          </p:cNvSpPr>
          <p:nvPr>
            <p:ph type="title" idx="4294967295"/>
          </p:nvPr>
        </p:nvSpPr>
        <p:spPr>
          <a:xfrm>
            <a:off x="1113233" y="685800"/>
            <a:ext cx="7514035" cy="1752599"/>
          </a:xfrm>
        </p:spPr>
        <p:txBody>
          <a:bodyPr vert="horz" lIns="91440" tIns="45720" rIns="91440" bIns="45720" rtlCol="0" anchor="ctr" anchorCtr="0">
            <a:normAutofit/>
          </a:bodyPr>
          <a:lstStyle/>
          <a:p>
            <a:pPr>
              <a:defRPr/>
            </a:pPr>
            <a:r>
              <a:rPr lang="en-US"/>
              <a:t>CKD Patient Safety Issues</a:t>
            </a:r>
          </a:p>
        </p:txBody>
      </p:sp>
      <p:sp>
        <p:nvSpPr>
          <p:cNvPr id="50181" name="Text Box 6"/>
          <p:cNvSpPr txBox="1">
            <a:spLocks noChangeArrowheads="1"/>
          </p:cNvSpPr>
          <p:nvPr/>
        </p:nvSpPr>
        <p:spPr bwMode="auto">
          <a:xfrm>
            <a:off x="4038600" y="6474023"/>
            <a:ext cx="506162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000">
                <a:solidFill>
                  <a:schemeClr val="tx1"/>
                </a:solidFill>
                <a:latin typeface="Arial" charset="0"/>
                <a:ea typeface="ＭＳ Ｐゴシック" pitchFamily="34" charset="-128"/>
              </a:defRPr>
            </a:lvl1pPr>
            <a:lvl2pPr marL="742950" indent="-285750" eaLnBrk="0" hangingPunct="0">
              <a:defRPr sz="4000">
                <a:solidFill>
                  <a:schemeClr val="tx1"/>
                </a:solidFill>
                <a:latin typeface="Arial" charset="0"/>
                <a:ea typeface="ＭＳ Ｐゴシック" pitchFamily="34" charset="-128"/>
              </a:defRPr>
            </a:lvl2pPr>
            <a:lvl3pPr marL="1143000" indent="-228600" eaLnBrk="0" hangingPunct="0">
              <a:defRPr sz="4000">
                <a:solidFill>
                  <a:schemeClr val="tx1"/>
                </a:solidFill>
                <a:latin typeface="Arial" charset="0"/>
                <a:ea typeface="ＭＳ Ｐゴシック" pitchFamily="34" charset="-128"/>
              </a:defRPr>
            </a:lvl3pPr>
            <a:lvl4pPr marL="1600200" indent="-228600" eaLnBrk="0" hangingPunct="0">
              <a:defRPr sz="4000">
                <a:solidFill>
                  <a:schemeClr val="tx1"/>
                </a:solidFill>
                <a:latin typeface="Arial" charset="0"/>
                <a:ea typeface="ＭＳ Ｐゴシック" pitchFamily="34" charset="-128"/>
              </a:defRPr>
            </a:lvl4pPr>
            <a:lvl5pPr marL="2057400" indent="-228600" eaLnBrk="0" hangingPunct="0">
              <a:defRPr sz="4000">
                <a:solidFill>
                  <a:schemeClr val="tx1"/>
                </a:solidFill>
                <a:latin typeface="Arial" charset="0"/>
                <a:ea typeface="ＭＳ Ｐゴシック" pitchFamily="34" charset="-128"/>
              </a:defRPr>
            </a:lvl5pPr>
            <a:lvl6pPr marL="2514600" indent="-228600" algn="ctr" eaLnBrk="0" fontAlgn="base" hangingPunct="0">
              <a:spcBef>
                <a:spcPct val="0"/>
              </a:spcBef>
              <a:spcAft>
                <a:spcPct val="0"/>
              </a:spcAft>
              <a:defRPr sz="4000">
                <a:solidFill>
                  <a:schemeClr val="tx1"/>
                </a:solidFill>
                <a:latin typeface="Arial" charset="0"/>
                <a:ea typeface="ＭＳ Ｐゴシック" pitchFamily="34" charset="-128"/>
              </a:defRPr>
            </a:lvl6pPr>
            <a:lvl7pPr marL="2971800" indent="-228600" algn="ctr" eaLnBrk="0" fontAlgn="base" hangingPunct="0">
              <a:spcBef>
                <a:spcPct val="0"/>
              </a:spcBef>
              <a:spcAft>
                <a:spcPct val="0"/>
              </a:spcAft>
              <a:defRPr sz="4000">
                <a:solidFill>
                  <a:schemeClr val="tx1"/>
                </a:solidFill>
                <a:latin typeface="Arial" charset="0"/>
                <a:ea typeface="ＭＳ Ｐゴシック" pitchFamily="34" charset="-128"/>
              </a:defRPr>
            </a:lvl7pPr>
            <a:lvl8pPr marL="3429000" indent="-228600" algn="ctr" eaLnBrk="0" fontAlgn="base" hangingPunct="0">
              <a:spcBef>
                <a:spcPct val="0"/>
              </a:spcBef>
              <a:spcAft>
                <a:spcPct val="0"/>
              </a:spcAft>
              <a:defRPr sz="4000">
                <a:solidFill>
                  <a:schemeClr val="tx1"/>
                </a:solidFill>
                <a:latin typeface="Arial" charset="0"/>
                <a:ea typeface="ＭＳ Ｐゴシック" pitchFamily="34" charset="-128"/>
              </a:defRPr>
            </a:lvl8pPr>
            <a:lvl9pPr marL="3886200" indent="-228600" algn="ctr" eaLnBrk="0" fontAlgn="base" hangingPunct="0">
              <a:spcBef>
                <a:spcPct val="0"/>
              </a:spcBef>
              <a:spcAft>
                <a:spcPct val="0"/>
              </a:spcAft>
              <a:defRPr sz="4000">
                <a:solidFill>
                  <a:schemeClr val="tx1"/>
                </a:solidFill>
                <a:latin typeface="Arial" charset="0"/>
                <a:ea typeface="ＭＳ Ｐゴシック" pitchFamily="34" charset="-128"/>
              </a:defRPr>
            </a:lvl9pPr>
          </a:lstStyle>
          <a:p>
            <a:pPr eaLnBrk="1" fontAlgn="base" hangingPunct="1">
              <a:spcBef>
                <a:spcPct val="0"/>
              </a:spcBef>
              <a:spcAft>
                <a:spcPts val="600"/>
              </a:spcAft>
            </a:pPr>
            <a:r>
              <a:rPr lang="en-US" sz="1400">
                <a:latin typeface="Calibri" pitchFamily="34" charset="0"/>
              </a:rPr>
              <a:t>Fink JC, Brown J, Hsu, VD, et al. </a:t>
            </a:r>
            <a:r>
              <a:rPr lang="en-US" sz="1400" i="1">
                <a:latin typeface="Calibri" pitchFamily="34" charset="0"/>
              </a:rPr>
              <a:t>Am J Kidney Dis</a:t>
            </a:r>
            <a:r>
              <a:rPr lang="en-US" sz="1400">
                <a:latin typeface="Calibri" pitchFamily="34" charset="0"/>
              </a:rPr>
              <a:t> 2009;53:681-668.</a:t>
            </a:r>
            <a:endParaRPr lang="en-US" sz="1400">
              <a:solidFill>
                <a:srgbClr val="FFFFFF"/>
              </a:solidFill>
              <a:latin typeface="Calibri" pitchFamily="34" charset="0"/>
              <a:cs typeface="Arial" charset="0"/>
            </a:endParaRPr>
          </a:p>
        </p:txBody>
      </p:sp>
      <p:graphicFrame>
        <p:nvGraphicFramePr>
          <p:cNvPr id="1670149" name="Content Placeholder 2">
            <a:extLst>
              <a:ext uri="{FF2B5EF4-FFF2-40B4-BE49-F238E27FC236}">
                <a16:creationId xmlns:a16="http://schemas.microsoft.com/office/drawing/2014/main" id="{3D6E89EB-6F43-421D-BBBE-E3067DF92B45}"/>
              </a:ext>
            </a:extLst>
          </p:cNvPr>
          <p:cNvGraphicFramePr>
            <a:graphicFrameLocks noGrp="1"/>
          </p:cNvGraphicFramePr>
          <p:nvPr>
            <p:ph sz="half" idx="4294967295"/>
            <p:extLst>
              <p:ext uri="{D42A27DB-BD31-4B8C-83A1-F6EECF244321}">
                <p14:modId xmlns:p14="http://schemas.microsoft.com/office/powerpoint/2010/main" val="4242881351"/>
              </p:ext>
            </p:extLst>
          </p:nvPr>
        </p:nvGraphicFramePr>
        <p:xfrm>
          <a:off x="854195" y="895350"/>
          <a:ext cx="8268890" cy="527685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9525636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grpSp>
        <p:nvGrpSpPr>
          <p:cNvPr id="139" name="Group 138">
            <a:extLst>
              <a:ext uri="{FF2B5EF4-FFF2-40B4-BE49-F238E27FC236}">
                <a16:creationId xmlns:a16="http://schemas.microsoft.com/office/drawing/2014/main" id="{15FF890B-3CE7-403A-AECE-2DE04FC7AF8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3109" y="0"/>
            <a:ext cx="1827609" cy="6858001"/>
            <a:chOff x="1320800" y="0"/>
            <a:chExt cx="2436813" cy="6858001"/>
          </a:xfrm>
        </p:grpSpPr>
        <p:sp>
          <p:nvSpPr>
            <p:cNvPr id="140" name="Freeform 6">
              <a:extLst>
                <a:ext uri="{FF2B5EF4-FFF2-40B4-BE49-F238E27FC236}">
                  <a16:creationId xmlns:a16="http://schemas.microsoft.com/office/drawing/2014/main" id="{99A4E160-6CFD-4514-9E20-CA6692CCDB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141" name="Freeform 7">
              <a:extLst>
                <a:ext uri="{FF2B5EF4-FFF2-40B4-BE49-F238E27FC236}">
                  <a16:creationId xmlns:a16="http://schemas.microsoft.com/office/drawing/2014/main" id="{3DCD16F5-8D15-45FD-BA62-ADAC08183A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42" name="Freeform 8">
              <a:extLst>
                <a:ext uri="{FF2B5EF4-FFF2-40B4-BE49-F238E27FC236}">
                  <a16:creationId xmlns:a16="http://schemas.microsoft.com/office/drawing/2014/main" id="{E7CFAF28-6FDA-4C2C-BE51-123D1115F7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43" name="Freeform 9">
              <a:extLst>
                <a:ext uri="{FF2B5EF4-FFF2-40B4-BE49-F238E27FC236}">
                  <a16:creationId xmlns:a16="http://schemas.microsoft.com/office/drawing/2014/main" id="{1FD12703-0627-4991-B2A4-F96519F908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44" name="Freeform 10">
              <a:extLst>
                <a:ext uri="{FF2B5EF4-FFF2-40B4-BE49-F238E27FC236}">
                  <a16:creationId xmlns:a16="http://schemas.microsoft.com/office/drawing/2014/main" id="{A5758E0B-DF61-40A8-B765-BC6841906A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45" name="Freeform 11">
              <a:extLst>
                <a:ext uri="{FF2B5EF4-FFF2-40B4-BE49-F238E27FC236}">
                  <a16:creationId xmlns:a16="http://schemas.microsoft.com/office/drawing/2014/main" id="{3E063A1F-9566-4436-B4E3-2890FBBC2C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1670146" name="Rectangle 2"/>
          <p:cNvSpPr>
            <a:spLocks noGrp="1" noChangeArrowheads="1"/>
          </p:cNvSpPr>
          <p:nvPr>
            <p:ph type="title" idx="4294967295"/>
          </p:nvPr>
        </p:nvSpPr>
        <p:spPr>
          <a:xfrm>
            <a:off x="1113233" y="685800"/>
            <a:ext cx="7514035" cy="1185333"/>
          </a:xfrm>
        </p:spPr>
        <p:txBody>
          <a:bodyPr vert="horz" lIns="91440" tIns="45720" rIns="91440" bIns="45720" rtlCol="0" anchor="ctr" anchorCtr="0">
            <a:normAutofit/>
          </a:bodyPr>
          <a:lstStyle/>
          <a:p>
            <a:pPr>
              <a:defRPr/>
            </a:pPr>
            <a:r>
              <a:rPr lang="en-US"/>
              <a:t>CKD Patient Safety Issues</a:t>
            </a:r>
          </a:p>
        </p:txBody>
      </p:sp>
      <p:sp>
        <p:nvSpPr>
          <p:cNvPr id="50181" name="Text Box 6"/>
          <p:cNvSpPr txBox="1">
            <a:spLocks noChangeArrowheads="1"/>
          </p:cNvSpPr>
          <p:nvPr/>
        </p:nvSpPr>
        <p:spPr bwMode="auto">
          <a:xfrm>
            <a:off x="2180582" y="6248400"/>
            <a:ext cx="6963418" cy="60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000">
                <a:solidFill>
                  <a:schemeClr val="tx1"/>
                </a:solidFill>
                <a:latin typeface="Arial" charset="0"/>
                <a:ea typeface="ＭＳ Ｐゴシック" pitchFamily="34" charset="-128"/>
              </a:defRPr>
            </a:lvl1pPr>
            <a:lvl2pPr marL="742950" indent="-285750" eaLnBrk="0" hangingPunct="0">
              <a:defRPr sz="4000">
                <a:solidFill>
                  <a:schemeClr val="tx1"/>
                </a:solidFill>
                <a:latin typeface="Arial" charset="0"/>
                <a:ea typeface="ＭＳ Ｐゴシック" pitchFamily="34" charset="-128"/>
              </a:defRPr>
            </a:lvl2pPr>
            <a:lvl3pPr marL="1143000" indent="-228600" eaLnBrk="0" hangingPunct="0">
              <a:defRPr sz="4000">
                <a:solidFill>
                  <a:schemeClr val="tx1"/>
                </a:solidFill>
                <a:latin typeface="Arial" charset="0"/>
                <a:ea typeface="ＭＳ Ｐゴシック" pitchFamily="34" charset="-128"/>
              </a:defRPr>
            </a:lvl3pPr>
            <a:lvl4pPr marL="1600200" indent="-228600" eaLnBrk="0" hangingPunct="0">
              <a:defRPr sz="4000">
                <a:solidFill>
                  <a:schemeClr val="tx1"/>
                </a:solidFill>
                <a:latin typeface="Arial" charset="0"/>
                <a:ea typeface="ＭＳ Ｐゴシック" pitchFamily="34" charset="-128"/>
              </a:defRPr>
            </a:lvl4pPr>
            <a:lvl5pPr marL="2057400" indent="-228600" eaLnBrk="0" hangingPunct="0">
              <a:defRPr sz="4000">
                <a:solidFill>
                  <a:schemeClr val="tx1"/>
                </a:solidFill>
                <a:latin typeface="Arial" charset="0"/>
                <a:ea typeface="ＭＳ Ｐゴシック" pitchFamily="34" charset="-128"/>
              </a:defRPr>
            </a:lvl5pPr>
            <a:lvl6pPr marL="2514600" indent="-228600" algn="ctr" eaLnBrk="0" fontAlgn="base" hangingPunct="0">
              <a:spcBef>
                <a:spcPct val="0"/>
              </a:spcBef>
              <a:spcAft>
                <a:spcPct val="0"/>
              </a:spcAft>
              <a:defRPr sz="4000">
                <a:solidFill>
                  <a:schemeClr val="tx1"/>
                </a:solidFill>
                <a:latin typeface="Arial" charset="0"/>
                <a:ea typeface="ＭＳ Ｐゴシック" pitchFamily="34" charset="-128"/>
              </a:defRPr>
            </a:lvl6pPr>
            <a:lvl7pPr marL="2971800" indent="-228600" algn="ctr" eaLnBrk="0" fontAlgn="base" hangingPunct="0">
              <a:spcBef>
                <a:spcPct val="0"/>
              </a:spcBef>
              <a:spcAft>
                <a:spcPct val="0"/>
              </a:spcAft>
              <a:defRPr sz="4000">
                <a:solidFill>
                  <a:schemeClr val="tx1"/>
                </a:solidFill>
                <a:latin typeface="Arial" charset="0"/>
                <a:ea typeface="ＭＳ Ｐゴシック" pitchFamily="34" charset="-128"/>
              </a:defRPr>
            </a:lvl7pPr>
            <a:lvl8pPr marL="3429000" indent="-228600" algn="ctr" eaLnBrk="0" fontAlgn="base" hangingPunct="0">
              <a:spcBef>
                <a:spcPct val="0"/>
              </a:spcBef>
              <a:spcAft>
                <a:spcPct val="0"/>
              </a:spcAft>
              <a:defRPr sz="4000">
                <a:solidFill>
                  <a:schemeClr val="tx1"/>
                </a:solidFill>
                <a:latin typeface="Arial" charset="0"/>
                <a:ea typeface="ＭＳ Ｐゴシック" pitchFamily="34" charset="-128"/>
              </a:defRPr>
            </a:lvl8pPr>
            <a:lvl9pPr marL="3886200" indent="-228600" algn="ctr" eaLnBrk="0" fontAlgn="base" hangingPunct="0">
              <a:spcBef>
                <a:spcPct val="0"/>
              </a:spcBef>
              <a:spcAft>
                <a:spcPct val="0"/>
              </a:spcAft>
              <a:defRPr sz="4000">
                <a:solidFill>
                  <a:schemeClr val="tx1"/>
                </a:solidFill>
                <a:latin typeface="Arial" charset="0"/>
                <a:ea typeface="ＭＳ Ｐゴシック" pitchFamily="34" charset="-128"/>
              </a:defRPr>
            </a:lvl9pPr>
          </a:lstStyle>
          <a:p>
            <a:pPr fontAlgn="base">
              <a:spcBef>
                <a:spcPct val="0"/>
              </a:spcBef>
              <a:spcAft>
                <a:spcPts val="600"/>
              </a:spcAft>
            </a:pPr>
            <a:r>
              <a:rPr lang="en-US" sz="1400">
                <a:latin typeface="Calibri" pitchFamily="34" charset="0"/>
              </a:rPr>
              <a:t>AKI = acute kidney injury; CHF = congestive heart failure;  NSF = nephrogenic systemic fibrosis.</a:t>
            </a:r>
          </a:p>
          <a:p>
            <a:pPr eaLnBrk="1" fontAlgn="base" hangingPunct="1">
              <a:spcBef>
                <a:spcPct val="0"/>
              </a:spcBef>
              <a:spcAft>
                <a:spcPts val="600"/>
              </a:spcAft>
            </a:pPr>
            <a:r>
              <a:rPr lang="en-US" sz="1400">
                <a:latin typeface="Calibri" pitchFamily="34" charset="0"/>
              </a:rPr>
              <a:t>Fink JC, Brown J, Hsu, VD, et al. </a:t>
            </a:r>
            <a:r>
              <a:rPr lang="en-US" sz="1400" i="1">
                <a:latin typeface="Calibri" pitchFamily="34" charset="0"/>
              </a:rPr>
              <a:t>Am J Kidney Dis</a:t>
            </a:r>
            <a:r>
              <a:rPr lang="en-US" sz="1400">
                <a:latin typeface="Calibri" pitchFamily="34" charset="0"/>
              </a:rPr>
              <a:t> 2009;53:681-668.</a:t>
            </a:r>
            <a:r>
              <a:rPr lang="en-US" sz="1400">
                <a:solidFill>
                  <a:srgbClr val="FFFFFF"/>
                </a:solidFill>
                <a:latin typeface="Calibri" pitchFamily="34" charset="0"/>
              </a:rPr>
              <a:t>.</a:t>
            </a:r>
            <a:endParaRPr lang="en-US" sz="1400">
              <a:solidFill>
                <a:srgbClr val="FFFFFF"/>
              </a:solidFill>
              <a:latin typeface="Calibri" pitchFamily="34" charset="0"/>
              <a:cs typeface="Arial" charset="0"/>
            </a:endParaRPr>
          </a:p>
        </p:txBody>
      </p:sp>
      <p:graphicFrame>
        <p:nvGraphicFramePr>
          <p:cNvPr id="1670150" name="Rectangle 4">
            <a:extLst>
              <a:ext uri="{FF2B5EF4-FFF2-40B4-BE49-F238E27FC236}">
                <a16:creationId xmlns:a16="http://schemas.microsoft.com/office/drawing/2014/main" id="{5D556610-47B2-4806-B761-B97E79E34C49}"/>
              </a:ext>
            </a:extLst>
          </p:cNvPr>
          <p:cNvGraphicFramePr>
            <a:graphicFrameLocks noGrp="1"/>
          </p:cNvGraphicFramePr>
          <p:nvPr>
            <p:ph sz="half" idx="4294967295"/>
            <p:extLst>
              <p:ext uri="{D42A27DB-BD31-4B8C-83A1-F6EECF244321}">
                <p14:modId xmlns:p14="http://schemas.microsoft.com/office/powerpoint/2010/main" val="3649666772"/>
              </p:ext>
            </p:extLst>
          </p:nvPr>
        </p:nvGraphicFramePr>
        <p:xfrm>
          <a:off x="1113233" y="1998133"/>
          <a:ext cx="7687867" cy="379306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225505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2" name="Rectangle 71">
            <a:extLst>
              <a:ext uri="{FF2B5EF4-FFF2-40B4-BE49-F238E27FC236}">
                <a16:creationId xmlns:a16="http://schemas.microsoft.com/office/drawing/2014/main" id="{86A198EF-6B7D-4B36-8666-4EE5A3BC45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003">
            <a:schemeClr val="lt2"/>
          </a:fillRef>
          <a:effectRef idx="0">
            <a:schemeClr val="accent1"/>
          </a:effectRef>
          <a:fontRef idx="minor">
            <a:schemeClr val="lt1"/>
          </a:fontRef>
        </p:style>
        <p:txBody>
          <a:bodyPr rtlCol="0" anchor="ctr"/>
          <a:lstStyle/>
          <a:p>
            <a:pPr algn="ctr"/>
            <a:endParaRPr lang="en-US"/>
          </a:p>
        </p:txBody>
      </p:sp>
      <p:sp>
        <p:nvSpPr>
          <p:cNvPr id="119809" name="Title 1"/>
          <p:cNvSpPr>
            <a:spLocks noGrp="1"/>
          </p:cNvSpPr>
          <p:nvPr>
            <p:ph type="title"/>
          </p:nvPr>
        </p:nvSpPr>
        <p:spPr>
          <a:xfrm>
            <a:off x="1113234" y="1284051"/>
            <a:ext cx="2109288" cy="3723836"/>
          </a:xfrm>
        </p:spPr>
        <p:txBody>
          <a:bodyPr>
            <a:normAutofit/>
          </a:bodyPr>
          <a:lstStyle/>
          <a:p>
            <a:r>
              <a:rPr lang="en-US" altLang="en-US" sz="2900">
                <a:solidFill>
                  <a:srgbClr val="000000"/>
                </a:solidFill>
              </a:rPr>
              <a:t>Key Points on Medications in CKD </a:t>
            </a:r>
          </a:p>
        </p:txBody>
      </p:sp>
      <p:sp useBgFill="1">
        <p:nvSpPr>
          <p:cNvPr id="74" name="Rounded Rectangle 16">
            <a:extLst>
              <a:ext uri="{FF2B5EF4-FFF2-40B4-BE49-F238E27FC236}">
                <a16:creationId xmlns:a16="http://schemas.microsoft.com/office/drawing/2014/main" id="{17348318-06B3-4581-BDC7-8BB5ACC0DD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65871" y="648931"/>
            <a:ext cx="5161397" cy="5231964"/>
          </a:xfrm>
          <a:prstGeom prst="roundRect">
            <a:avLst>
              <a:gd name="adj" fmla="val 4834"/>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284EDEE4-D512-4009-8EEF-CE63D5996DC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3109" y="0"/>
            <a:ext cx="1827609" cy="6858001"/>
            <a:chOff x="1320800" y="0"/>
            <a:chExt cx="2436813" cy="6858001"/>
          </a:xfrm>
        </p:grpSpPr>
        <p:sp>
          <p:nvSpPr>
            <p:cNvPr id="77" name="Freeform 6">
              <a:extLst>
                <a:ext uri="{FF2B5EF4-FFF2-40B4-BE49-F238E27FC236}">
                  <a16:creationId xmlns:a16="http://schemas.microsoft.com/office/drawing/2014/main" id="{0D0D74DB-6C71-4213-85FF-20DD13769E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78" name="Freeform 7">
              <a:extLst>
                <a:ext uri="{FF2B5EF4-FFF2-40B4-BE49-F238E27FC236}">
                  <a16:creationId xmlns:a16="http://schemas.microsoft.com/office/drawing/2014/main" id="{4E2ECCA0-3402-41F6-B3F0-C0614487A0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79" name="Freeform 8">
              <a:extLst>
                <a:ext uri="{FF2B5EF4-FFF2-40B4-BE49-F238E27FC236}">
                  <a16:creationId xmlns:a16="http://schemas.microsoft.com/office/drawing/2014/main" id="{E8D51413-DF87-4855-8485-2BD24C20D3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80" name="Freeform 9">
              <a:extLst>
                <a:ext uri="{FF2B5EF4-FFF2-40B4-BE49-F238E27FC236}">
                  <a16:creationId xmlns:a16="http://schemas.microsoft.com/office/drawing/2014/main" id="{BDD05C6A-7DF1-4600-883B-B5E8D24154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81" name="Freeform 10">
              <a:extLst>
                <a:ext uri="{FF2B5EF4-FFF2-40B4-BE49-F238E27FC236}">
                  <a16:creationId xmlns:a16="http://schemas.microsoft.com/office/drawing/2014/main" id="{47050BDD-AE45-4BCF-A4B4-E66D549931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82" name="Freeform 11">
              <a:extLst>
                <a:ext uri="{FF2B5EF4-FFF2-40B4-BE49-F238E27FC236}">
                  <a16:creationId xmlns:a16="http://schemas.microsoft.com/office/drawing/2014/main" id="{9BFDB4D1-F713-4EE1-9802-3EC51960B2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graphicFrame>
        <p:nvGraphicFramePr>
          <p:cNvPr id="119812" name="Content Placeholder 2">
            <a:extLst>
              <a:ext uri="{FF2B5EF4-FFF2-40B4-BE49-F238E27FC236}">
                <a16:creationId xmlns:a16="http://schemas.microsoft.com/office/drawing/2014/main" id="{61FC6FBF-EA60-4ACF-8902-57E9B870AC45}"/>
              </a:ext>
            </a:extLst>
          </p:cNvPr>
          <p:cNvGraphicFramePr>
            <a:graphicFrameLocks noGrp="1"/>
          </p:cNvGraphicFramePr>
          <p:nvPr>
            <p:ph idx="1"/>
            <p:extLst>
              <p:ext uri="{D42A27DB-BD31-4B8C-83A1-F6EECF244321}">
                <p14:modId xmlns:p14="http://schemas.microsoft.com/office/powerpoint/2010/main" val="363790057"/>
              </p:ext>
            </p:extLst>
          </p:nvPr>
        </p:nvGraphicFramePr>
        <p:xfrm>
          <a:off x="3665895" y="810142"/>
          <a:ext cx="4838277" cy="490485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897143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CD6B11F9-7CF4-4EA5-927D-BD9AB9BAAEE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3109" y="0"/>
            <a:ext cx="1827609" cy="6858001"/>
            <a:chOff x="1320800" y="0"/>
            <a:chExt cx="2436813" cy="6858001"/>
          </a:xfrm>
        </p:grpSpPr>
        <p:sp>
          <p:nvSpPr>
            <p:cNvPr id="31" name="Freeform 6">
              <a:extLst>
                <a:ext uri="{FF2B5EF4-FFF2-40B4-BE49-F238E27FC236}">
                  <a16:creationId xmlns:a16="http://schemas.microsoft.com/office/drawing/2014/main" id="{5583BE8A-798A-49D7-83DC-A870570978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32" name="Freeform 7">
              <a:extLst>
                <a:ext uri="{FF2B5EF4-FFF2-40B4-BE49-F238E27FC236}">
                  <a16:creationId xmlns:a16="http://schemas.microsoft.com/office/drawing/2014/main" id="{6DE657C4-420A-45F7-B1EF-FDF95A5D62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33" name="Freeform 8">
              <a:extLst>
                <a:ext uri="{FF2B5EF4-FFF2-40B4-BE49-F238E27FC236}">
                  <a16:creationId xmlns:a16="http://schemas.microsoft.com/office/drawing/2014/main" id="{1EE460FA-528A-4C78-B916-355E0AE7C5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34" name="Freeform 9">
              <a:extLst>
                <a:ext uri="{FF2B5EF4-FFF2-40B4-BE49-F238E27FC236}">
                  <a16:creationId xmlns:a16="http://schemas.microsoft.com/office/drawing/2014/main" id="{38A1243A-751B-4A0E-B1E7-3437113B2C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35" name="Freeform 10">
              <a:extLst>
                <a:ext uri="{FF2B5EF4-FFF2-40B4-BE49-F238E27FC236}">
                  <a16:creationId xmlns:a16="http://schemas.microsoft.com/office/drawing/2014/main" id="{11550A02-C965-4A16-A9A9-E686940FA6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36" name="Freeform 11">
              <a:extLst>
                <a:ext uri="{FF2B5EF4-FFF2-40B4-BE49-F238E27FC236}">
                  <a16:creationId xmlns:a16="http://schemas.microsoft.com/office/drawing/2014/main" id="{4A579E77-1FA8-4170-94D2-499DB104C0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useBgFill="1">
        <p:nvSpPr>
          <p:cNvPr id="38" name="Rectangle 37">
            <a:extLst>
              <a:ext uri="{FF2B5EF4-FFF2-40B4-BE49-F238E27FC236}">
                <a16:creationId xmlns:a16="http://schemas.microsoft.com/office/drawing/2014/main" id="{441FAA6D-0046-4A2F-8E6E-21A4842EC6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Yellow question mark">
            <a:extLst>
              <a:ext uri="{FF2B5EF4-FFF2-40B4-BE49-F238E27FC236}">
                <a16:creationId xmlns:a16="http://schemas.microsoft.com/office/drawing/2014/main" id="{1817BFCE-EDCA-4A69-AE74-6B971C63D08B}"/>
              </a:ext>
            </a:extLst>
          </p:cNvPr>
          <p:cNvPicPr>
            <a:picLocks noChangeAspect="1"/>
          </p:cNvPicPr>
          <p:nvPr/>
        </p:nvPicPr>
        <p:blipFill rotWithShape="1">
          <a:blip r:embed="rId4"/>
          <a:srcRect l="57597" t="9091" r="14208" b="-1"/>
          <a:stretch/>
        </p:blipFill>
        <p:spPr>
          <a:xfrm>
            <a:off x="20" y="10"/>
            <a:ext cx="3544889" cy="6857990"/>
          </a:xfrm>
          <a:prstGeom prst="rect">
            <a:avLst/>
          </a:prstGeom>
        </p:spPr>
      </p:pic>
      <p:grpSp>
        <p:nvGrpSpPr>
          <p:cNvPr id="40" name="Group 39">
            <a:extLst>
              <a:ext uri="{FF2B5EF4-FFF2-40B4-BE49-F238E27FC236}">
                <a16:creationId xmlns:a16="http://schemas.microsoft.com/office/drawing/2014/main" id="{62E3E11F-3694-4A25-A6CA-2EC311F18B2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717698" y="-12875"/>
            <a:ext cx="1953297" cy="6890194"/>
            <a:chOff x="2199787" y="-12875"/>
            <a:chExt cx="2679011" cy="6890194"/>
          </a:xfrm>
        </p:grpSpPr>
        <p:sp useBgFill="1">
          <p:nvSpPr>
            <p:cNvPr id="41" name="Rectangle 19">
              <a:extLst>
                <a:ext uri="{FF2B5EF4-FFF2-40B4-BE49-F238E27FC236}">
                  <a16:creationId xmlns:a16="http://schemas.microsoft.com/office/drawing/2014/main" id="{80D1B0BD-8DCD-47A1-96F6-2C225035A10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white">
            <a:xfrm>
              <a:off x="2199787" y="-12875"/>
              <a:ext cx="2679011" cy="5301468"/>
            </a:xfrm>
            <a:custGeom>
              <a:avLst/>
              <a:gdLst>
                <a:gd name="connsiteX0" fmla="*/ 0 w 2570017"/>
                <a:gd name="connsiteY0" fmla="*/ 0 h 2554287"/>
                <a:gd name="connsiteX1" fmla="*/ 2570017 w 2570017"/>
                <a:gd name="connsiteY1" fmla="*/ 0 h 2554287"/>
                <a:gd name="connsiteX2" fmla="*/ 2570017 w 2570017"/>
                <a:gd name="connsiteY2" fmla="*/ 2554287 h 2554287"/>
                <a:gd name="connsiteX3" fmla="*/ 0 w 2570017"/>
                <a:gd name="connsiteY3" fmla="*/ 2554287 h 2554287"/>
                <a:gd name="connsiteX4" fmla="*/ 0 w 2570017"/>
                <a:gd name="connsiteY4" fmla="*/ 0 h 2554287"/>
                <a:gd name="connsiteX0" fmla="*/ 904009 w 2570017"/>
                <a:gd name="connsiteY0" fmla="*/ 0 h 2554287"/>
                <a:gd name="connsiteX1" fmla="*/ 2570017 w 2570017"/>
                <a:gd name="connsiteY1" fmla="*/ 0 h 2554287"/>
                <a:gd name="connsiteX2" fmla="*/ 2570017 w 2570017"/>
                <a:gd name="connsiteY2" fmla="*/ 2554287 h 2554287"/>
                <a:gd name="connsiteX3" fmla="*/ 0 w 2570017"/>
                <a:gd name="connsiteY3" fmla="*/ 2554287 h 2554287"/>
                <a:gd name="connsiteX4" fmla="*/ 904009 w 2570017"/>
                <a:gd name="connsiteY4" fmla="*/ 0 h 2554287"/>
                <a:gd name="connsiteX0" fmla="*/ 644236 w 2570017"/>
                <a:gd name="connsiteY0" fmla="*/ 10391 h 2554287"/>
                <a:gd name="connsiteX1" fmla="*/ 2570017 w 2570017"/>
                <a:gd name="connsiteY1" fmla="*/ 0 h 2554287"/>
                <a:gd name="connsiteX2" fmla="*/ 2570017 w 2570017"/>
                <a:gd name="connsiteY2" fmla="*/ 2554287 h 2554287"/>
                <a:gd name="connsiteX3" fmla="*/ 0 w 2570017"/>
                <a:gd name="connsiteY3" fmla="*/ 2554287 h 2554287"/>
                <a:gd name="connsiteX4" fmla="*/ 644236 w 2570017"/>
                <a:gd name="connsiteY4" fmla="*/ 10391 h 2554287"/>
                <a:gd name="connsiteX0" fmla="*/ 633845 w 2570017"/>
                <a:gd name="connsiteY0" fmla="*/ 0 h 2554287"/>
                <a:gd name="connsiteX1" fmla="*/ 2570017 w 2570017"/>
                <a:gd name="connsiteY1" fmla="*/ 0 h 2554287"/>
                <a:gd name="connsiteX2" fmla="*/ 2570017 w 2570017"/>
                <a:gd name="connsiteY2" fmla="*/ 2554287 h 2554287"/>
                <a:gd name="connsiteX3" fmla="*/ 0 w 2570017"/>
                <a:gd name="connsiteY3" fmla="*/ 2554287 h 2554287"/>
                <a:gd name="connsiteX4" fmla="*/ 633845 w 2570017"/>
                <a:gd name="connsiteY4" fmla="*/ 0 h 2554287"/>
                <a:gd name="connsiteX0" fmla="*/ 675409 w 2611581"/>
                <a:gd name="connsiteY0" fmla="*/ 0 h 2554287"/>
                <a:gd name="connsiteX1" fmla="*/ 2611581 w 2611581"/>
                <a:gd name="connsiteY1" fmla="*/ 0 h 2554287"/>
                <a:gd name="connsiteX2" fmla="*/ 2611581 w 2611581"/>
                <a:gd name="connsiteY2" fmla="*/ 2554287 h 2554287"/>
                <a:gd name="connsiteX3" fmla="*/ 0 w 2611581"/>
                <a:gd name="connsiteY3" fmla="*/ 2554287 h 2554287"/>
                <a:gd name="connsiteX4" fmla="*/ 675409 w 2611581"/>
                <a:gd name="connsiteY4" fmla="*/ 0 h 2554287"/>
                <a:gd name="connsiteX0" fmla="*/ 650979 w 2587151"/>
                <a:gd name="connsiteY0" fmla="*/ 0 h 2554287"/>
                <a:gd name="connsiteX1" fmla="*/ 2587151 w 2587151"/>
                <a:gd name="connsiteY1" fmla="*/ 0 h 2554287"/>
                <a:gd name="connsiteX2" fmla="*/ 2587151 w 2587151"/>
                <a:gd name="connsiteY2" fmla="*/ 2554287 h 2554287"/>
                <a:gd name="connsiteX3" fmla="*/ 0 w 2587151"/>
                <a:gd name="connsiteY3" fmla="*/ 2548595 h 2554287"/>
                <a:gd name="connsiteX4" fmla="*/ 650979 w 2587151"/>
                <a:gd name="connsiteY4" fmla="*/ 0 h 2554287"/>
                <a:gd name="connsiteX0" fmla="*/ 730379 w 2587151"/>
                <a:gd name="connsiteY0" fmla="*/ 5692 h 2554287"/>
                <a:gd name="connsiteX1" fmla="*/ 2587151 w 2587151"/>
                <a:gd name="connsiteY1" fmla="*/ 0 h 2554287"/>
                <a:gd name="connsiteX2" fmla="*/ 2587151 w 2587151"/>
                <a:gd name="connsiteY2" fmla="*/ 2554287 h 2554287"/>
                <a:gd name="connsiteX3" fmla="*/ 0 w 2587151"/>
                <a:gd name="connsiteY3" fmla="*/ 2548595 h 2554287"/>
                <a:gd name="connsiteX4" fmla="*/ 730379 w 2587151"/>
                <a:gd name="connsiteY4" fmla="*/ 5692 h 2554287"/>
                <a:gd name="connsiteX0" fmla="*/ 864750 w 2587151"/>
                <a:gd name="connsiteY0" fmla="*/ 2847 h 2554287"/>
                <a:gd name="connsiteX1" fmla="*/ 2587151 w 2587151"/>
                <a:gd name="connsiteY1" fmla="*/ 0 h 2554287"/>
                <a:gd name="connsiteX2" fmla="*/ 2587151 w 2587151"/>
                <a:gd name="connsiteY2" fmla="*/ 2554287 h 2554287"/>
                <a:gd name="connsiteX3" fmla="*/ 0 w 2587151"/>
                <a:gd name="connsiteY3" fmla="*/ 2548595 h 2554287"/>
                <a:gd name="connsiteX4" fmla="*/ 864750 w 2587151"/>
                <a:gd name="connsiteY4" fmla="*/ 2847 h 2554287"/>
                <a:gd name="connsiteX0" fmla="*/ 883073 w 2587151"/>
                <a:gd name="connsiteY0" fmla="*/ 1 h 2554287"/>
                <a:gd name="connsiteX1" fmla="*/ 2587151 w 2587151"/>
                <a:gd name="connsiteY1" fmla="*/ 0 h 2554287"/>
                <a:gd name="connsiteX2" fmla="*/ 2587151 w 2587151"/>
                <a:gd name="connsiteY2" fmla="*/ 2554287 h 2554287"/>
                <a:gd name="connsiteX3" fmla="*/ 0 w 2587151"/>
                <a:gd name="connsiteY3" fmla="*/ 2548595 h 2554287"/>
                <a:gd name="connsiteX4" fmla="*/ 883073 w 2587151"/>
                <a:gd name="connsiteY4" fmla="*/ 1 h 2554287"/>
                <a:gd name="connsiteX0" fmla="*/ 895288 w 2599366"/>
                <a:gd name="connsiteY0" fmla="*/ 1 h 2554287"/>
                <a:gd name="connsiteX1" fmla="*/ 2599366 w 2599366"/>
                <a:gd name="connsiteY1" fmla="*/ 0 h 2554287"/>
                <a:gd name="connsiteX2" fmla="*/ 2599366 w 2599366"/>
                <a:gd name="connsiteY2" fmla="*/ 2554287 h 2554287"/>
                <a:gd name="connsiteX3" fmla="*/ 0 w 2599366"/>
                <a:gd name="connsiteY3" fmla="*/ 2542904 h 2554287"/>
                <a:gd name="connsiteX4" fmla="*/ 895288 w 2599366"/>
                <a:gd name="connsiteY4" fmla="*/ 1 h 2554287"/>
                <a:gd name="connsiteX0" fmla="*/ 895288 w 2599366"/>
                <a:gd name="connsiteY0" fmla="*/ 1 h 2554287"/>
                <a:gd name="connsiteX1" fmla="*/ 2599366 w 2599366"/>
                <a:gd name="connsiteY1" fmla="*/ 0 h 2554287"/>
                <a:gd name="connsiteX2" fmla="*/ 2599366 w 2599366"/>
                <a:gd name="connsiteY2" fmla="*/ 2554287 h 2554287"/>
                <a:gd name="connsiteX3" fmla="*/ 0 w 2599366"/>
                <a:gd name="connsiteY3" fmla="*/ 2542904 h 2554287"/>
                <a:gd name="connsiteX4" fmla="*/ 895288 w 2599366"/>
                <a:gd name="connsiteY4" fmla="*/ 1 h 2554287"/>
                <a:gd name="connsiteX0" fmla="*/ 895288 w 2611581"/>
                <a:gd name="connsiteY0" fmla="*/ 1 h 2565670"/>
                <a:gd name="connsiteX1" fmla="*/ 2599366 w 2611581"/>
                <a:gd name="connsiteY1" fmla="*/ 0 h 2565670"/>
                <a:gd name="connsiteX2" fmla="*/ 2611581 w 2611581"/>
                <a:gd name="connsiteY2" fmla="*/ 2565670 h 2565670"/>
                <a:gd name="connsiteX3" fmla="*/ 0 w 2611581"/>
                <a:gd name="connsiteY3" fmla="*/ 2542904 h 2565670"/>
                <a:gd name="connsiteX4" fmla="*/ 895288 w 2611581"/>
                <a:gd name="connsiteY4" fmla="*/ 1 h 2565670"/>
                <a:gd name="connsiteX0" fmla="*/ 895288 w 2611581"/>
                <a:gd name="connsiteY0" fmla="*/ 1 h 2565670"/>
                <a:gd name="connsiteX1" fmla="*/ 2599366 w 2611581"/>
                <a:gd name="connsiteY1" fmla="*/ 0 h 2565670"/>
                <a:gd name="connsiteX2" fmla="*/ 2611581 w 2611581"/>
                <a:gd name="connsiteY2" fmla="*/ 2565670 h 2565670"/>
                <a:gd name="connsiteX3" fmla="*/ 0 w 2611581"/>
                <a:gd name="connsiteY3" fmla="*/ 2542904 h 2565670"/>
                <a:gd name="connsiteX4" fmla="*/ 895288 w 2611581"/>
                <a:gd name="connsiteY4" fmla="*/ 1 h 2565670"/>
                <a:gd name="connsiteX0" fmla="*/ 895288 w 2611581"/>
                <a:gd name="connsiteY0" fmla="*/ 1 h 2565670"/>
                <a:gd name="connsiteX1" fmla="*/ 2599366 w 2611581"/>
                <a:gd name="connsiteY1" fmla="*/ 0 h 2565670"/>
                <a:gd name="connsiteX2" fmla="*/ 2611581 w 2611581"/>
                <a:gd name="connsiteY2" fmla="*/ 2565670 h 2565670"/>
                <a:gd name="connsiteX3" fmla="*/ 0 w 2611581"/>
                <a:gd name="connsiteY3" fmla="*/ 2545750 h 2565670"/>
                <a:gd name="connsiteX4" fmla="*/ 895288 w 2611581"/>
                <a:gd name="connsiteY4" fmla="*/ 1 h 2565670"/>
                <a:gd name="connsiteX0" fmla="*/ 1544433 w 3260726"/>
                <a:gd name="connsiteY0" fmla="*/ 1 h 2565670"/>
                <a:gd name="connsiteX1" fmla="*/ 3248511 w 3260726"/>
                <a:gd name="connsiteY1" fmla="*/ 0 h 2565670"/>
                <a:gd name="connsiteX2" fmla="*/ 3260726 w 3260726"/>
                <a:gd name="connsiteY2" fmla="*/ 2565670 h 2565670"/>
                <a:gd name="connsiteX3" fmla="*/ 0 w 3260726"/>
                <a:gd name="connsiteY3" fmla="*/ 2521058 h 2565670"/>
                <a:gd name="connsiteX4" fmla="*/ 1544433 w 3260726"/>
                <a:gd name="connsiteY4" fmla="*/ 1 h 2565670"/>
                <a:gd name="connsiteX0" fmla="*/ 921784 w 3260726"/>
                <a:gd name="connsiteY0" fmla="*/ 12347 h 2565670"/>
                <a:gd name="connsiteX1" fmla="*/ 3248511 w 3260726"/>
                <a:gd name="connsiteY1" fmla="*/ 0 h 2565670"/>
                <a:gd name="connsiteX2" fmla="*/ 3260726 w 3260726"/>
                <a:gd name="connsiteY2" fmla="*/ 2565670 h 2565670"/>
                <a:gd name="connsiteX3" fmla="*/ 0 w 3260726"/>
                <a:gd name="connsiteY3" fmla="*/ 2521058 h 2565670"/>
                <a:gd name="connsiteX4" fmla="*/ 921784 w 3260726"/>
                <a:gd name="connsiteY4" fmla="*/ 12347 h 2565670"/>
                <a:gd name="connsiteX0" fmla="*/ 921784 w 3260726"/>
                <a:gd name="connsiteY0" fmla="*/ 12347 h 2565670"/>
                <a:gd name="connsiteX1" fmla="*/ 2321160 w 3260726"/>
                <a:gd name="connsiteY1" fmla="*/ 0 h 2565670"/>
                <a:gd name="connsiteX2" fmla="*/ 3260726 w 3260726"/>
                <a:gd name="connsiteY2" fmla="*/ 2565670 h 2565670"/>
                <a:gd name="connsiteX3" fmla="*/ 0 w 3260726"/>
                <a:gd name="connsiteY3" fmla="*/ 2521058 h 2565670"/>
                <a:gd name="connsiteX4" fmla="*/ 921784 w 3260726"/>
                <a:gd name="connsiteY4" fmla="*/ 12347 h 2565670"/>
                <a:gd name="connsiteX0" fmla="*/ 921784 w 2322228"/>
                <a:gd name="connsiteY0" fmla="*/ 12347 h 2565670"/>
                <a:gd name="connsiteX1" fmla="*/ 2321160 w 2322228"/>
                <a:gd name="connsiteY1" fmla="*/ 0 h 2565670"/>
                <a:gd name="connsiteX2" fmla="*/ 2320129 w 2322228"/>
                <a:gd name="connsiteY2" fmla="*/ 2565670 h 2565670"/>
                <a:gd name="connsiteX3" fmla="*/ 0 w 2322228"/>
                <a:gd name="connsiteY3" fmla="*/ 2521058 h 2565670"/>
                <a:gd name="connsiteX4" fmla="*/ 921784 w 2322228"/>
                <a:gd name="connsiteY4" fmla="*/ 12347 h 2565670"/>
                <a:gd name="connsiteX0" fmla="*/ 921784 w 2322228"/>
                <a:gd name="connsiteY0" fmla="*/ 0 h 2571841"/>
                <a:gd name="connsiteX1" fmla="*/ 2321160 w 2322228"/>
                <a:gd name="connsiteY1" fmla="*/ 6171 h 2571841"/>
                <a:gd name="connsiteX2" fmla="*/ 2320129 w 2322228"/>
                <a:gd name="connsiteY2" fmla="*/ 2571841 h 2571841"/>
                <a:gd name="connsiteX3" fmla="*/ 0 w 2322228"/>
                <a:gd name="connsiteY3" fmla="*/ 2527229 h 2571841"/>
                <a:gd name="connsiteX4" fmla="*/ 921784 w 2322228"/>
                <a:gd name="connsiteY4" fmla="*/ 0 h 2571841"/>
                <a:gd name="connsiteX0" fmla="*/ 921784 w 2611583"/>
                <a:gd name="connsiteY0" fmla="*/ 0 h 2540977"/>
                <a:gd name="connsiteX1" fmla="*/ 2321160 w 2611583"/>
                <a:gd name="connsiteY1" fmla="*/ 6171 h 2540977"/>
                <a:gd name="connsiteX2" fmla="*/ 2611583 w 2611583"/>
                <a:gd name="connsiteY2" fmla="*/ 2540977 h 2540977"/>
                <a:gd name="connsiteX3" fmla="*/ 0 w 2611583"/>
                <a:gd name="connsiteY3" fmla="*/ 2527229 h 2540977"/>
                <a:gd name="connsiteX4" fmla="*/ 921784 w 2611583"/>
                <a:gd name="connsiteY4" fmla="*/ 0 h 2540977"/>
                <a:gd name="connsiteX0" fmla="*/ 921784 w 2611583"/>
                <a:gd name="connsiteY0" fmla="*/ 2 h 2540979"/>
                <a:gd name="connsiteX1" fmla="*/ 2572870 w 2611583"/>
                <a:gd name="connsiteY1" fmla="*/ 0 h 2540979"/>
                <a:gd name="connsiteX2" fmla="*/ 2611583 w 2611583"/>
                <a:gd name="connsiteY2" fmla="*/ 2540979 h 2540979"/>
                <a:gd name="connsiteX3" fmla="*/ 0 w 2611583"/>
                <a:gd name="connsiteY3" fmla="*/ 2527231 h 2540979"/>
                <a:gd name="connsiteX4" fmla="*/ 921784 w 2611583"/>
                <a:gd name="connsiteY4" fmla="*/ 2 h 2540979"/>
                <a:gd name="connsiteX0" fmla="*/ 921784 w 2705467"/>
                <a:gd name="connsiteY0" fmla="*/ 0 h 2540977"/>
                <a:gd name="connsiteX1" fmla="*/ 2705349 w 2705467"/>
                <a:gd name="connsiteY1" fmla="*/ 6171 h 2540977"/>
                <a:gd name="connsiteX2" fmla="*/ 2611583 w 2705467"/>
                <a:gd name="connsiteY2" fmla="*/ 2540977 h 2540977"/>
                <a:gd name="connsiteX3" fmla="*/ 0 w 2705467"/>
                <a:gd name="connsiteY3" fmla="*/ 2527229 h 2540977"/>
                <a:gd name="connsiteX4" fmla="*/ 921784 w 2705467"/>
                <a:gd name="connsiteY4" fmla="*/ 0 h 2540977"/>
                <a:gd name="connsiteX0" fmla="*/ 921784 w 2718702"/>
                <a:gd name="connsiteY0" fmla="*/ 2 h 2540979"/>
                <a:gd name="connsiteX1" fmla="*/ 2718597 w 2718702"/>
                <a:gd name="connsiteY1" fmla="*/ 0 h 2540979"/>
                <a:gd name="connsiteX2" fmla="*/ 2611583 w 2718702"/>
                <a:gd name="connsiteY2" fmla="*/ 2540979 h 2540979"/>
                <a:gd name="connsiteX3" fmla="*/ 0 w 2718702"/>
                <a:gd name="connsiteY3" fmla="*/ 2527231 h 2540979"/>
                <a:gd name="connsiteX4" fmla="*/ 921784 w 2718702"/>
                <a:gd name="connsiteY4" fmla="*/ 2 h 2540979"/>
                <a:gd name="connsiteX0" fmla="*/ 921784 w 2679012"/>
                <a:gd name="connsiteY0" fmla="*/ 0 h 2540977"/>
                <a:gd name="connsiteX1" fmla="*/ 2678853 w 2679012"/>
                <a:gd name="connsiteY1" fmla="*/ 6171 h 2540977"/>
                <a:gd name="connsiteX2" fmla="*/ 2611583 w 2679012"/>
                <a:gd name="connsiteY2" fmla="*/ 2540977 h 2540977"/>
                <a:gd name="connsiteX3" fmla="*/ 0 w 2679012"/>
                <a:gd name="connsiteY3" fmla="*/ 2527229 h 2540977"/>
                <a:gd name="connsiteX4" fmla="*/ 921784 w 2679012"/>
                <a:gd name="connsiteY4" fmla="*/ 0 h 25409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79012" h="2540977">
                  <a:moveTo>
                    <a:pt x="921784" y="0"/>
                  </a:moveTo>
                  <a:lnTo>
                    <a:pt x="2678853" y="6171"/>
                  </a:lnTo>
                  <a:cubicBezTo>
                    <a:pt x="2682925" y="861394"/>
                    <a:pt x="2607511" y="1685754"/>
                    <a:pt x="2611583" y="2540977"/>
                  </a:cubicBezTo>
                  <a:lnTo>
                    <a:pt x="0" y="2527229"/>
                  </a:lnTo>
                  <a:lnTo>
                    <a:pt x="921784" y="0"/>
                  </a:lnTo>
                  <a:close/>
                </a:path>
              </a:pathLst>
            </a:custGeom>
            <a:blipFill rotWithShape="0">
              <a:blip r:embed="rId3">
                <a:duotone>
                  <a:schemeClr val="bg2">
                    <a:shade val="76000"/>
                    <a:satMod val="180000"/>
                  </a:schemeClr>
                  <a:schemeClr val="bg2">
                    <a:tint val="80000"/>
                    <a:satMod val="120000"/>
                    <a:lumMod val="180000"/>
                  </a:schemeClr>
                </a:duotone>
              </a:blip>
              <a:stretch>
                <a:fillRect l="-114598" r="-265621" b="-28686"/>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42" name="Rectangle 20">
              <a:extLst>
                <a:ext uri="{FF2B5EF4-FFF2-40B4-BE49-F238E27FC236}">
                  <a16:creationId xmlns:a16="http://schemas.microsoft.com/office/drawing/2014/main" id="{24A95C9A-B923-432F-9745-6446EF8D5B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white">
            <a:xfrm>
              <a:off x="2211875" y="5257482"/>
              <a:ext cx="2586931" cy="1619837"/>
            </a:xfrm>
            <a:custGeom>
              <a:avLst/>
              <a:gdLst>
                <a:gd name="connsiteX0" fmla="*/ 0 w 2611581"/>
                <a:gd name="connsiteY0" fmla="*/ 0 h 4303713"/>
                <a:gd name="connsiteX1" fmla="*/ 2611581 w 2611581"/>
                <a:gd name="connsiteY1" fmla="*/ 0 h 4303713"/>
                <a:gd name="connsiteX2" fmla="*/ 2611581 w 2611581"/>
                <a:gd name="connsiteY2" fmla="*/ 4303713 h 4303713"/>
                <a:gd name="connsiteX3" fmla="*/ 0 w 2611581"/>
                <a:gd name="connsiteY3" fmla="*/ 4303713 h 4303713"/>
                <a:gd name="connsiteX4" fmla="*/ 0 w 2611581"/>
                <a:gd name="connsiteY4" fmla="*/ 0 h 4303713"/>
                <a:gd name="connsiteX0" fmla="*/ 0 w 2611581"/>
                <a:gd name="connsiteY0" fmla="*/ 0 h 4314104"/>
                <a:gd name="connsiteX1" fmla="*/ 2611581 w 2611581"/>
                <a:gd name="connsiteY1" fmla="*/ 0 h 4314104"/>
                <a:gd name="connsiteX2" fmla="*/ 2611581 w 2611581"/>
                <a:gd name="connsiteY2" fmla="*/ 4303713 h 4314104"/>
                <a:gd name="connsiteX3" fmla="*/ 1693718 w 2611581"/>
                <a:gd name="connsiteY3" fmla="*/ 4314104 h 4314104"/>
                <a:gd name="connsiteX4" fmla="*/ 0 w 2611581"/>
                <a:gd name="connsiteY4" fmla="*/ 0 h 4314104"/>
                <a:gd name="connsiteX0" fmla="*/ 0 w 2611581"/>
                <a:gd name="connsiteY0" fmla="*/ 0 h 4314104"/>
                <a:gd name="connsiteX1" fmla="*/ 2611581 w 2611581"/>
                <a:gd name="connsiteY1" fmla="*/ 0 h 4314104"/>
                <a:gd name="connsiteX2" fmla="*/ 2611581 w 2611581"/>
                <a:gd name="connsiteY2" fmla="*/ 4303713 h 4314104"/>
                <a:gd name="connsiteX3" fmla="*/ 1963882 w 2611581"/>
                <a:gd name="connsiteY3" fmla="*/ 4314104 h 4314104"/>
                <a:gd name="connsiteX4" fmla="*/ 0 w 2611581"/>
                <a:gd name="connsiteY4" fmla="*/ 0 h 4314104"/>
                <a:gd name="connsiteX0" fmla="*/ 0 w 2611581"/>
                <a:gd name="connsiteY0" fmla="*/ 0 h 4303713"/>
                <a:gd name="connsiteX1" fmla="*/ 2611581 w 2611581"/>
                <a:gd name="connsiteY1" fmla="*/ 0 h 4303713"/>
                <a:gd name="connsiteX2" fmla="*/ 2611581 w 2611581"/>
                <a:gd name="connsiteY2" fmla="*/ 4303713 h 4303713"/>
                <a:gd name="connsiteX3" fmla="*/ 2213264 w 2611581"/>
                <a:gd name="connsiteY3" fmla="*/ 4293322 h 4303713"/>
                <a:gd name="connsiteX4" fmla="*/ 0 w 2611581"/>
                <a:gd name="connsiteY4" fmla="*/ 0 h 4303713"/>
                <a:gd name="connsiteX0" fmla="*/ 0 w 2611581"/>
                <a:gd name="connsiteY0" fmla="*/ 0 h 4303713"/>
                <a:gd name="connsiteX1" fmla="*/ 2611581 w 2611581"/>
                <a:gd name="connsiteY1" fmla="*/ 0 h 4303713"/>
                <a:gd name="connsiteX2" fmla="*/ 2611581 w 2611581"/>
                <a:gd name="connsiteY2" fmla="*/ 4303713 h 4303713"/>
                <a:gd name="connsiteX3" fmla="*/ 2171701 w 2611581"/>
                <a:gd name="connsiteY3" fmla="*/ 3638695 h 4303713"/>
                <a:gd name="connsiteX4" fmla="*/ 0 w 2611581"/>
                <a:gd name="connsiteY4" fmla="*/ 0 h 4303713"/>
                <a:gd name="connsiteX0" fmla="*/ 0 w 2720934"/>
                <a:gd name="connsiteY0" fmla="*/ 268283 h 4303713"/>
                <a:gd name="connsiteX1" fmla="*/ 2720934 w 2720934"/>
                <a:gd name="connsiteY1" fmla="*/ 0 h 4303713"/>
                <a:gd name="connsiteX2" fmla="*/ 2720934 w 2720934"/>
                <a:gd name="connsiteY2" fmla="*/ 4303713 h 4303713"/>
                <a:gd name="connsiteX3" fmla="*/ 2281054 w 2720934"/>
                <a:gd name="connsiteY3" fmla="*/ 3638695 h 4303713"/>
                <a:gd name="connsiteX4" fmla="*/ 0 w 2720934"/>
                <a:gd name="connsiteY4" fmla="*/ 268283 h 4303713"/>
                <a:gd name="connsiteX0" fmla="*/ 0 w 2720934"/>
                <a:gd name="connsiteY0" fmla="*/ 268283 h 4303713"/>
                <a:gd name="connsiteX1" fmla="*/ 2720934 w 2720934"/>
                <a:gd name="connsiteY1" fmla="*/ 0 h 4303713"/>
                <a:gd name="connsiteX2" fmla="*/ 2720934 w 2720934"/>
                <a:gd name="connsiteY2" fmla="*/ 4303713 h 4303713"/>
                <a:gd name="connsiteX3" fmla="*/ 2264231 w 2720934"/>
                <a:gd name="connsiteY3" fmla="*/ 3717600 h 4303713"/>
                <a:gd name="connsiteX4" fmla="*/ 0 w 2720934"/>
                <a:gd name="connsiteY4" fmla="*/ 268283 h 4303713"/>
                <a:gd name="connsiteX0" fmla="*/ 0 w 2720934"/>
                <a:gd name="connsiteY0" fmla="*/ 268283 h 4335275"/>
                <a:gd name="connsiteX1" fmla="*/ 2720934 w 2720934"/>
                <a:gd name="connsiteY1" fmla="*/ 0 h 4335275"/>
                <a:gd name="connsiteX2" fmla="*/ 2653639 w 2720934"/>
                <a:gd name="connsiteY2" fmla="*/ 4335275 h 4335275"/>
                <a:gd name="connsiteX3" fmla="*/ 2264231 w 2720934"/>
                <a:gd name="connsiteY3" fmla="*/ 3717600 h 4335275"/>
                <a:gd name="connsiteX4" fmla="*/ 0 w 2720934"/>
                <a:gd name="connsiteY4" fmla="*/ 268283 h 4335275"/>
                <a:gd name="connsiteX0" fmla="*/ 0 w 2737757"/>
                <a:gd name="connsiteY0" fmla="*/ 236721 h 4335275"/>
                <a:gd name="connsiteX1" fmla="*/ 2737757 w 2737757"/>
                <a:gd name="connsiteY1" fmla="*/ 0 h 4335275"/>
                <a:gd name="connsiteX2" fmla="*/ 2670462 w 2737757"/>
                <a:gd name="connsiteY2" fmla="*/ 4335275 h 4335275"/>
                <a:gd name="connsiteX3" fmla="*/ 2281054 w 2737757"/>
                <a:gd name="connsiteY3" fmla="*/ 3717600 h 4335275"/>
                <a:gd name="connsiteX4" fmla="*/ 0 w 2737757"/>
                <a:gd name="connsiteY4" fmla="*/ 236721 h 4335275"/>
                <a:gd name="connsiteX0" fmla="*/ 0 w 2729346"/>
                <a:gd name="connsiteY0" fmla="*/ 0 h 4098554"/>
                <a:gd name="connsiteX1" fmla="*/ 2729346 w 2729346"/>
                <a:gd name="connsiteY1" fmla="*/ 126250 h 4098554"/>
                <a:gd name="connsiteX2" fmla="*/ 2670462 w 2729346"/>
                <a:gd name="connsiteY2" fmla="*/ 4098554 h 4098554"/>
                <a:gd name="connsiteX3" fmla="*/ 2281054 w 2729346"/>
                <a:gd name="connsiteY3" fmla="*/ 3480879 h 4098554"/>
                <a:gd name="connsiteX4" fmla="*/ 0 w 2729346"/>
                <a:gd name="connsiteY4" fmla="*/ 0 h 4098554"/>
                <a:gd name="connsiteX0" fmla="*/ 0 w 2720934"/>
                <a:gd name="connsiteY0" fmla="*/ 0 h 4098554"/>
                <a:gd name="connsiteX1" fmla="*/ 2720934 w 2720934"/>
                <a:gd name="connsiteY1" fmla="*/ 31562 h 4098554"/>
                <a:gd name="connsiteX2" fmla="*/ 2670462 w 2720934"/>
                <a:gd name="connsiteY2" fmla="*/ 4098554 h 4098554"/>
                <a:gd name="connsiteX3" fmla="*/ 2281054 w 2720934"/>
                <a:gd name="connsiteY3" fmla="*/ 3480879 h 4098554"/>
                <a:gd name="connsiteX4" fmla="*/ 0 w 2720934"/>
                <a:gd name="connsiteY4" fmla="*/ 0 h 4098554"/>
                <a:gd name="connsiteX0" fmla="*/ 0 w 2720934"/>
                <a:gd name="connsiteY0" fmla="*/ 15782 h 4114336"/>
                <a:gd name="connsiteX1" fmla="*/ 2720934 w 2720934"/>
                <a:gd name="connsiteY1" fmla="*/ 0 h 4114336"/>
                <a:gd name="connsiteX2" fmla="*/ 2670462 w 2720934"/>
                <a:gd name="connsiteY2" fmla="*/ 4114336 h 4114336"/>
                <a:gd name="connsiteX3" fmla="*/ 2281054 w 2720934"/>
                <a:gd name="connsiteY3" fmla="*/ 3496661 h 4114336"/>
                <a:gd name="connsiteX4" fmla="*/ 0 w 2720934"/>
                <a:gd name="connsiteY4" fmla="*/ 15782 h 4114336"/>
                <a:gd name="connsiteX0" fmla="*/ 0 w 2820289"/>
                <a:gd name="connsiteY0" fmla="*/ 15782 h 4114336"/>
                <a:gd name="connsiteX1" fmla="*/ 2820289 w 2820289"/>
                <a:gd name="connsiteY1" fmla="*/ 0 h 4114336"/>
                <a:gd name="connsiteX2" fmla="*/ 2769817 w 2820289"/>
                <a:gd name="connsiteY2" fmla="*/ 4114336 h 4114336"/>
                <a:gd name="connsiteX3" fmla="*/ 2380409 w 2820289"/>
                <a:gd name="connsiteY3" fmla="*/ 3496661 h 4114336"/>
                <a:gd name="connsiteX4" fmla="*/ 0 w 2820289"/>
                <a:gd name="connsiteY4" fmla="*/ 15782 h 4114336"/>
                <a:gd name="connsiteX0" fmla="*/ 0 w 2820289"/>
                <a:gd name="connsiteY0" fmla="*/ 15782 h 4114336"/>
                <a:gd name="connsiteX1" fmla="*/ 2820289 w 2820289"/>
                <a:gd name="connsiteY1" fmla="*/ 0 h 4114336"/>
                <a:gd name="connsiteX2" fmla="*/ 2769817 w 2820289"/>
                <a:gd name="connsiteY2" fmla="*/ 4114336 h 4114336"/>
                <a:gd name="connsiteX3" fmla="*/ 2362876 w 2820289"/>
                <a:gd name="connsiteY3" fmla="*/ 3517980 h 4114336"/>
                <a:gd name="connsiteX4" fmla="*/ 0 w 2820289"/>
                <a:gd name="connsiteY4" fmla="*/ 15782 h 4114336"/>
                <a:gd name="connsiteX0" fmla="*/ 0 w 2820289"/>
                <a:gd name="connsiteY0" fmla="*/ 15782 h 4114336"/>
                <a:gd name="connsiteX1" fmla="*/ 2820289 w 2820289"/>
                <a:gd name="connsiteY1" fmla="*/ 0 h 4114336"/>
                <a:gd name="connsiteX2" fmla="*/ 2763972 w 2820289"/>
                <a:gd name="connsiteY2" fmla="*/ 4114336 h 4114336"/>
                <a:gd name="connsiteX3" fmla="*/ 2362876 w 2820289"/>
                <a:gd name="connsiteY3" fmla="*/ 3517980 h 4114336"/>
                <a:gd name="connsiteX4" fmla="*/ 0 w 2820289"/>
                <a:gd name="connsiteY4" fmla="*/ 15782 h 4114336"/>
                <a:gd name="connsiteX0" fmla="*/ 0 w 3721149"/>
                <a:gd name="connsiteY0" fmla="*/ 0 h 4269703"/>
                <a:gd name="connsiteX1" fmla="*/ 3721149 w 3721149"/>
                <a:gd name="connsiteY1" fmla="*/ 155367 h 4269703"/>
                <a:gd name="connsiteX2" fmla="*/ 3664832 w 3721149"/>
                <a:gd name="connsiteY2" fmla="*/ 4269703 h 4269703"/>
                <a:gd name="connsiteX3" fmla="*/ 3263736 w 3721149"/>
                <a:gd name="connsiteY3" fmla="*/ 3673347 h 4269703"/>
                <a:gd name="connsiteX4" fmla="*/ 0 w 3721149"/>
                <a:gd name="connsiteY4" fmla="*/ 0 h 4269703"/>
                <a:gd name="connsiteX0" fmla="*/ 0 w 3721149"/>
                <a:gd name="connsiteY0" fmla="*/ 0 h 4289488"/>
                <a:gd name="connsiteX1" fmla="*/ 3721149 w 3721149"/>
                <a:gd name="connsiteY1" fmla="*/ 155367 h 4289488"/>
                <a:gd name="connsiteX2" fmla="*/ 3664832 w 3721149"/>
                <a:gd name="connsiteY2" fmla="*/ 4269703 h 4289488"/>
                <a:gd name="connsiteX3" fmla="*/ 1705997 w 3721149"/>
                <a:gd name="connsiteY3" fmla="*/ 4289488 h 4289488"/>
                <a:gd name="connsiteX4" fmla="*/ 0 w 3721149"/>
                <a:gd name="connsiteY4" fmla="*/ 0 h 4289488"/>
                <a:gd name="connsiteX0" fmla="*/ 0 w 3664846"/>
                <a:gd name="connsiteY0" fmla="*/ 15785 h 4305273"/>
                <a:gd name="connsiteX1" fmla="*/ 3664846 w 3664846"/>
                <a:gd name="connsiteY1" fmla="*/ 0 h 4305273"/>
                <a:gd name="connsiteX2" fmla="*/ 3664832 w 3664846"/>
                <a:gd name="connsiteY2" fmla="*/ 4285488 h 4305273"/>
                <a:gd name="connsiteX3" fmla="*/ 1705997 w 3664846"/>
                <a:gd name="connsiteY3" fmla="*/ 4305273 h 4305273"/>
                <a:gd name="connsiteX4" fmla="*/ 0 w 3664846"/>
                <a:gd name="connsiteY4" fmla="*/ 15785 h 43052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64846" h="4305273">
                  <a:moveTo>
                    <a:pt x="0" y="15785"/>
                  </a:moveTo>
                  <a:lnTo>
                    <a:pt x="3664846" y="0"/>
                  </a:lnTo>
                  <a:cubicBezTo>
                    <a:pt x="3664841" y="1428496"/>
                    <a:pt x="3664837" y="2856992"/>
                    <a:pt x="3664832" y="4285488"/>
                  </a:cubicBezTo>
                  <a:lnTo>
                    <a:pt x="1705997" y="4305273"/>
                  </a:lnTo>
                  <a:lnTo>
                    <a:pt x="0" y="15785"/>
                  </a:lnTo>
                  <a:close/>
                </a:path>
              </a:pathLst>
            </a:custGeom>
            <a:blipFill rotWithShape="0">
              <a:blip r:embed="rId3">
                <a:duotone>
                  <a:schemeClr val="bg2">
                    <a:shade val="76000"/>
                    <a:satMod val="180000"/>
                  </a:schemeClr>
                  <a:schemeClr val="bg2">
                    <a:tint val="80000"/>
                    <a:satMod val="120000"/>
                    <a:lumMod val="180000"/>
                  </a:schemeClr>
                </a:duotone>
              </a:blip>
              <a:stretch>
                <a:fillRect l="-163116" t="-323529" r="-398251"/>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4" name="Group 43">
            <a:extLst>
              <a:ext uri="{FF2B5EF4-FFF2-40B4-BE49-F238E27FC236}">
                <a16:creationId xmlns:a16="http://schemas.microsoft.com/office/drawing/2014/main" id="{CECD1690-220A-4E9A-8B42-6231686EAFC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770459" y="0"/>
            <a:ext cx="1827609" cy="6858001"/>
            <a:chOff x="1320800" y="0"/>
            <a:chExt cx="2436813" cy="6858001"/>
          </a:xfrm>
        </p:grpSpPr>
        <p:sp>
          <p:nvSpPr>
            <p:cNvPr id="45" name="Freeform 6">
              <a:extLst>
                <a:ext uri="{FF2B5EF4-FFF2-40B4-BE49-F238E27FC236}">
                  <a16:creationId xmlns:a16="http://schemas.microsoft.com/office/drawing/2014/main" id="{806DE5A7-D018-46AF-BDF7-6CDCC6C3F4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46" name="Freeform 7">
              <a:extLst>
                <a:ext uri="{FF2B5EF4-FFF2-40B4-BE49-F238E27FC236}">
                  <a16:creationId xmlns:a16="http://schemas.microsoft.com/office/drawing/2014/main" id="{43AE4CE0-B238-4049-B45D-71494D7777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47" name="Freeform 8">
              <a:extLst>
                <a:ext uri="{FF2B5EF4-FFF2-40B4-BE49-F238E27FC236}">
                  <a16:creationId xmlns:a16="http://schemas.microsoft.com/office/drawing/2014/main" id="{3BB59F37-4598-48D0-9D73-9F329F8829E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48" name="Freeform 9">
              <a:extLst>
                <a:ext uri="{FF2B5EF4-FFF2-40B4-BE49-F238E27FC236}">
                  <a16:creationId xmlns:a16="http://schemas.microsoft.com/office/drawing/2014/main" id="{37017D10-4E71-48C1-AD3D-C35CFF6B3E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49" name="Freeform 10">
              <a:extLst>
                <a:ext uri="{FF2B5EF4-FFF2-40B4-BE49-F238E27FC236}">
                  <a16:creationId xmlns:a16="http://schemas.microsoft.com/office/drawing/2014/main" id="{ED5EA6CC-320E-4952-AF54-24697E7F9A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50" name="Freeform 11">
              <a:extLst>
                <a:ext uri="{FF2B5EF4-FFF2-40B4-BE49-F238E27FC236}">
                  <a16:creationId xmlns:a16="http://schemas.microsoft.com/office/drawing/2014/main" id="{8AE947FD-5039-485D-B8C4-761C15A958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3" name="Title 4"/>
          <p:cNvSpPr txBox="1">
            <a:spLocks/>
          </p:cNvSpPr>
          <p:nvPr/>
        </p:nvSpPr>
        <p:spPr>
          <a:xfrm>
            <a:off x="2844384" y="275166"/>
            <a:ext cx="5509418" cy="1413933"/>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4400" kern="1200">
                <a:solidFill>
                  <a:schemeClr val="tx1">
                    <a:lumMod val="65000"/>
                    <a:lumOff val="35000"/>
                  </a:schemeClr>
                </a:solidFill>
                <a:latin typeface="+mj-lt"/>
                <a:ea typeface="+mj-ea"/>
                <a:cs typeface="+mj-cs"/>
              </a:defRPr>
            </a:lvl1pPr>
          </a:lstStyle>
          <a:p>
            <a:pPr algn="ctr" defTabSz="457200">
              <a:spcAft>
                <a:spcPts val="600"/>
              </a:spcAft>
            </a:pPr>
            <a:r>
              <a:rPr lang="en-US" sz="4000" dirty="0">
                <a:ln w="3175" cmpd="sng">
                  <a:noFill/>
                </a:ln>
                <a:solidFill>
                  <a:schemeClr val="tx1"/>
                </a:solidFill>
              </a:rPr>
              <a:t>Case Question 3</a:t>
            </a:r>
          </a:p>
        </p:txBody>
      </p:sp>
      <p:sp>
        <p:nvSpPr>
          <p:cNvPr id="2" name="Rectangle 1"/>
          <p:cNvSpPr/>
          <p:nvPr/>
        </p:nvSpPr>
        <p:spPr>
          <a:xfrm>
            <a:off x="2882900" y="2048933"/>
            <a:ext cx="5744367" cy="3742267"/>
          </a:xfrm>
          <a:prstGeom prst="rect">
            <a:avLst/>
          </a:prstGeom>
        </p:spPr>
        <p:txBody>
          <a:bodyPr vert="horz" lIns="91440" tIns="45720" rIns="91440" bIns="45720" rtlCol="0" anchor="ctr">
            <a:noAutofit/>
          </a:bodyPr>
          <a:lstStyle/>
          <a:p>
            <a:pPr>
              <a:lnSpc>
                <a:spcPct val="90000"/>
              </a:lnSpc>
              <a:spcBef>
                <a:spcPct val="20000"/>
              </a:spcBef>
              <a:spcAft>
                <a:spcPts val="600"/>
              </a:spcAft>
              <a:buClr>
                <a:schemeClr val="accent1">
                  <a:lumMod val="75000"/>
                </a:schemeClr>
              </a:buClr>
              <a:buSzPct val="145000"/>
              <a:buFont typeface="Arial"/>
              <a:buChar char="•"/>
            </a:pPr>
            <a:r>
              <a:rPr lang="en-US" sz="2000" dirty="0"/>
              <a:t>A 42-year-old African American man with diabetic nephropathy and hypertension has a stable eGFR of 25 mL/min/1.73m</a:t>
            </a:r>
            <a:r>
              <a:rPr lang="en-US" sz="2000" baseline="30000" dirty="0"/>
              <a:t>2</a:t>
            </a:r>
            <a:r>
              <a:rPr lang="en-US" sz="2000" dirty="0"/>
              <a:t>. Observational Studies of Early as compared to Late Nephrology Referral have demonstrated which of the following?</a:t>
            </a:r>
          </a:p>
          <a:p>
            <a:pPr>
              <a:lnSpc>
                <a:spcPct val="90000"/>
              </a:lnSpc>
              <a:spcBef>
                <a:spcPct val="20000"/>
              </a:spcBef>
              <a:spcAft>
                <a:spcPts val="600"/>
              </a:spcAft>
              <a:buClr>
                <a:schemeClr val="accent1">
                  <a:lumMod val="75000"/>
                </a:schemeClr>
              </a:buClr>
              <a:buSzPct val="145000"/>
            </a:pPr>
            <a:endParaRPr lang="en-US" sz="2000" dirty="0"/>
          </a:p>
          <a:p>
            <a:pPr lvl="0">
              <a:lnSpc>
                <a:spcPct val="90000"/>
              </a:lnSpc>
              <a:spcBef>
                <a:spcPct val="20000"/>
              </a:spcBef>
              <a:spcAft>
                <a:spcPts val="600"/>
              </a:spcAft>
              <a:buClr>
                <a:schemeClr val="accent1">
                  <a:lumMod val="75000"/>
                </a:schemeClr>
              </a:buClr>
              <a:buSzPct val="145000"/>
              <a:buFont typeface="Arial"/>
              <a:buChar char="•"/>
            </a:pPr>
            <a:r>
              <a:rPr lang="en-US" sz="2000" dirty="0"/>
              <a:t>A. Reduced 1-year Mortality </a:t>
            </a:r>
          </a:p>
          <a:p>
            <a:pPr lvl="0">
              <a:lnSpc>
                <a:spcPct val="90000"/>
              </a:lnSpc>
              <a:spcBef>
                <a:spcPct val="20000"/>
              </a:spcBef>
              <a:spcAft>
                <a:spcPts val="600"/>
              </a:spcAft>
              <a:buClr>
                <a:schemeClr val="accent1">
                  <a:lumMod val="75000"/>
                </a:schemeClr>
              </a:buClr>
              <a:buSzPct val="145000"/>
              <a:buFont typeface="Arial"/>
              <a:buChar char="•"/>
            </a:pPr>
            <a:r>
              <a:rPr lang="en-US" sz="2000" dirty="0"/>
              <a:t>B. Increase in Mean Hospital Days </a:t>
            </a:r>
          </a:p>
          <a:p>
            <a:pPr lvl="0">
              <a:lnSpc>
                <a:spcPct val="90000"/>
              </a:lnSpc>
              <a:spcBef>
                <a:spcPct val="20000"/>
              </a:spcBef>
              <a:spcAft>
                <a:spcPts val="600"/>
              </a:spcAft>
              <a:buClr>
                <a:schemeClr val="accent1">
                  <a:lumMod val="75000"/>
                </a:schemeClr>
              </a:buClr>
              <a:buSzPct val="145000"/>
              <a:buFont typeface="Arial"/>
              <a:buChar char="•"/>
            </a:pPr>
            <a:r>
              <a:rPr lang="en-US" sz="2000" dirty="0"/>
              <a:t>C. No change in serum albumin at the initiation of dialysis or kidney transplantation </a:t>
            </a:r>
          </a:p>
          <a:p>
            <a:pPr lvl="0">
              <a:lnSpc>
                <a:spcPct val="90000"/>
              </a:lnSpc>
              <a:spcBef>
                <a:spcPct val="20000"/>
              </a:spcBef>
              <a:spcAft>
                <a:spcPts val="600"/>
              </a:spcAft>
              <a:buClr>
                <a:schemeClr val="accent1">
                  <a:lumMod val="75000"/>
                </a:schemeClr>
              </a:buClr>
              <a:buSzPct val="145000"/>
              <a:buFont typeface="Arial"/>
              <a:buChar char="•"/>
            </a:pPr>
            <a:r>
              <a:rPr lang="en-US" sz="2000" dirty="0"/>
              <a:t>D. Decrease in hematocrit at the initiation of dialysis or kidney transplantation</a:t>
            </a:r>
          </a:p>
          <a:p>
            <a:pPr lvl="0">
              <a:lnSpc>
                <a:spcPct val="90000"/>
              </a:lnSpc>
              <a:spcBef>
                <a:spcPct val="20000"/>
              </a:spcBef>
              <a:spcAft>
                <a:spcPts val="600"/>
              </a:spcAft>
              <a:buClr>
                <a:schemeClr val="accent1">
                  <a:lumMod val="75000"/>
                </a:schemeClr>
              </a:buClr>
              <a:buSzPct val="145000"/>
              <a:buFont typeface="Arial"/>
              <a:buChar char="•"/>
            </a:pPr>
            <a:r>
              <a:rPr lang="en-US" sz="2000" dirty="0"/>
              <a:t>E. Delayed referral for kidney transplantation </a:t>
            </a:r>
          </a:p>
        </p:txBody>
      </p:sp>
    </p:spTree>
    <p:extLst>
      <p:ext uri="{BB962C8B-B14F-4D97-AF65-F5344CB8AC3E}">
        <p14:creationId xmlns:p14="http://schemas.microsoft.com/office/powerpoint/2010/main" val="1822500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9666" y="-76200"/>
            <a:ext cx="7704667" cy="1981200"/>
          </a:xfrm>
        </p:spPr>
        <p:txBody>
          <a:bodyPr>
            <a:noAutofit/>
          </a:bodyPr>
          <a:lstStyle/>
          <a:p>
            <a:r>
              <a:rPr lang="en-US" sz="3400" dirty="0"/>
              <a:t>Common Medications Requiring Dose</a:t>
            </a:r>
            <a:br>
              <a:rPr lang="en-US" sz="3400" dirty="0"/>
            </a:br>
            <a:r>
              <a:rPr lang="en-US" sz="3400" dirty="0"/>
              <a:t>Reduction in CKD</a:t>
            </a:r>
          </a:p>
        </p:txBody>
      </p:sp>
      <p:sp>
        <p:nvSpPr>
          <p:cNvPr id="3" name="Content Placeholder 2"/>
          <p:cNvSpPr>
            <a:spLocks noGrp="1"/>
          </p:cNvSpPr>
          <p:nvPr>
            <p:ph idx="1"/>
          </p:nvPr>
        </p:nvSpPr>
        <p:spPr>
          <a:xfrm>
            <a:off x="533400" y="1676400"/>
            <a:ext cx="3796900" cy="4800600"/>
          </a:xfrm>
        </p:spPr>
        <p:txBody>
          <a:bodyPr>
            <a:normAutofit lnSpcReduction="10000"/>
          </a:bodyPr>
          <a:lstStyle/>
          <a:p>
            <a:r>
              <a:rPr lang="en-US" sz="1800" dirty="0"/>
              <a:t>Allopurinol</a:t>
            </a:r>
          </a:p>
          <a:p>
            <a:r>
              <a:rPr lang="en-US" sz="1800" dirty="0"/>
              <a:t>Gabapentin</a:t>
            </a:r>
          </a:p>
          <a:p>
            <a:pPr lvl="1"/>
            <a:r>
              <a:rPr lang="en-US" sz="1800" dirty="0"/>
              <a:t>CKD 4- Max dose 300mg </a:t>
            </a:r>
            <a:r>
              <a:rPr lang="en-US" sz="1800" dirty="0" err="1"/>
              <a:t>qd</a:t>
            </a:r>
            <a:endParaRPr lang="en-US" sz="1800" dirty="0"/>
          </a:p>
          <a:p>
            <a:pPr lvl="1"/>
            <a:r>
              <a:rPr lang="en-US" sz="1800" dirty="0"/>
              <a:t>CKD 5- Max dose 300mg </a:t>
            </a:r>
            <a:r>
              <a:rPr lang="en-US" sz="1800" dirty="0" err="1"/>
              <a:t>qod</a:t>
            </a:r>
            <a:endParaRPr lang="en-US" sz="1800" dirty="0"/>
          </a:p>
          <a:p>
            <a:r>
              <a:rPr lang="en-US" sz="1800" dirty="0"/>
              <a:t>Reglan</a:t>
            </a:r>
          </a:p>
          <a:p>
            <a:pPr lvl="1"/>
            <a:r>
              <a:rPr lang="en-US" sz="1800" dirty="0"/>
              <a:t>Reduce 50% for </a:t>
            </a:r>
            <a:r>
              <a:rPr lang="en-US" sz="1800" dirty="0" err="1"/>
              <a:t>eGFR</a:t>
            </a:r>
            <a:r>
              <a:rPr lang="en-US" sz="1800" dirty="0"/>
              <a:t>&lt; 40</a:t>
            </a:r>
          </a:p>
          <a:p>
            <a:pPr lvl="1"/>
            <a:r>
              <a:rPr lang="en-US" sz="1800" dirty="0"/>
              <a:t>Can cause irreversible EPS with chronic use</a:t>
            </a:r>
          </a:p>
          <a:p>
            <a:r>
              <a:rPr lang="en-US" sz="1800" dirty="0"/>
              <a:t>Narcotics</a:t>
            </a:r>
          </a:p>
          <a:p>
            <a:pPr lvl="1"/>
            <a:r>
              <a:rPr lang="en-US" sz="1800" dirty="0"/>
              <a:t>Methadone and fentanyl best for ESRD patients</a:t>
            </a:r>
          </a:p>
          <a:p>
            <a:pPr lvl="2"/>
            <a:r>
              <a:rPr lang="en-US" sz="1800" dirty="0"/>
              <a:t>Lowest risk of toxic metabolites</a:t>
            </a:r>
          </a:p>
        </p:txBody>
      </p:sp>
      <p:sp>
        <p:nvSpPr>
          <p:cNvPr id="4" name="Content Placeholder 2"/>
          <p:cNvSpPr txBox="1">
            <a:spLocks/>
          </p:cNvSpPr>
          <p:nvPr/>
        </p:nvSpPr>
        <p:spPr>
          <a:xfrm>
            <a:off x="4769925" y="1459960"/>
            <a:ext cx="3796900" cy="4800600"/>
          </a:xfrm>
          <a:prstGeom prst="rect">
            <a:avLst/>
          </a:prstGeom>
        </p:spPr>
        <p:txBody>
          <a:bodyPr vert="horz" lIns="0" tIns="228600" rIns="0" bIns="45720" rtlCol="0">
            <a:noAutofit/>
          </a:bodyPr>
          <a:lstStyle>
            <a:lvl1pPr marL="228600" indent="-228600" algn="l" defTabSz="914400" rtl="0" eaLnBrk="1" latinLnBrk="0" hangingPunct="1">
              <a:lnSpc>
                <a:spcPct val="90000"/>
              </a:lnSpc>
              <a:spcBef>
                <a:spcPts val="1500"/>
              </a:spcBef>
              <a:buClr>
                <a:schemeClr val="tx2"/>
              </a:buClr>
              <a:buSzPct val="125000"/>
              <a:buFont typeface="Arial" pitchFamily="34" charset="0"/>
              <a:buChar char="•"/>
              <a:defRPr sz="2800" kern="1200">
                <a:solidFill>
                  <a:schemeClr val="tx1"/>
                </a:solidFill>
                <a:latin typeface="+mn-lt"/>
                <a:ea typeface="+mn-ea"/>
                <a:cs typeface="+mn-cs"/>
              </a:defRPr>
            </a:lvl1pPr>
            <a:lvl2pPr marL="692150" indent="-234950" algn="l" defTabSz="914400" rtl="0" eaLnBrk="1" latinLnBrk="0" hangingPunct="1">
              <a:lnSpc>
                <a:spcPct val="90000"/>
              </a:lnSpc>
              <a:spcBef>
                <a:spcPts val="600"/>
              </a:spcBef>
              <a:buClr>
                <a:schemeClr val="tx2">
                  <a:lumMod val="40000"/>
                  <a:lumOff val="60000"/>
                </a:schemeClr>
              </a:buClr>
              <a:buSzPct val="75000"/>
              <a:buFont typeface="Courier New" panose="02070309020205020404" pitchFamily="49" charset="0"/>
              <a:buChar char="o"/>
              <a:defRPr sz="2800" kern="1200">
                <a:solidFill>
                  <a:schemeClr val="tx1"/>
                </a:solidFill>
                <a:latin typeface="+mn-lt"/>
                <a:ea typeface="+mn-ea"/>
                <a:cs typeface="+mn-cs"/>
              </a:defRPr>
            </a:lvl2pPr>
            <a:lvl3pPr marL="1143000" indent="-228600" algn="l" defTabSz="914400" rtl="0" eaLnBrk="1" latinLnBrk="0" hangingPunct="1">
              <a:lnSpc>
                <a:spcPct val="90000"/>
              </a:lnSpc>
              <a:spcBef>
                <a:spcPts val="600"/>
              </a:spcBef>
              <a:buClr>
                <a:schemeClr val="bg2"/>
              </a:buClr>
              <a:buSzPct val="100000"/>
              <a:buFont typeface="Arial" pitchFamily="34" charset="0"/>
              <a:buChar char="•"/>
              <a:defRPr sz="2800" kern="1200">
                <a:solidFill>
                  <a:schemeClr val="tx1"/>
                </a:solidFill>
                <a:latin typeface="+mn-lt"/>
                <a:ea typeface="+mn-ea"/>
                <a:cs typeface="+mn-cs"/>
              </a:defRPr>
            </a:lvl3pPr>
            <a:lvl4pPr marL="1600200" indent="-228600" algn="l" defTabSz="914400" rtl="0" eaLnBrk="1" latinLnBrk="0" hangingPunct="1">
              <a:lnSpc>
                <a:spcPct val="90000"/>
              </a:lnSpc>
              <a:spcBef>
                <a:spcPts val="600"/>
              </a:spcBef>
              <a:buClr>
                <a:schemeClr val="bg2"/>
              </a:buClr>
              <a:buSzPct val="80000"/>
              <a:buFont typeface="Arial" panose="020B0604020202020204" pitchFamily="34" charset="0"/>
              <a:buChar char="•"/>
              <a:defRPr sz="2800" kern="1200">
                <a:solidFill>
                  <a:schemeClr val="tx1"/>
                </a:solidFill>
                <a:latin typeface="+mn-lt"/>
                <a:ea typeface="+mn-ea"/>
                <a:cs typeface="+mn-cs"/>
              </a:defRPr>
            </a:lvl4pPr>
            <a:lvl5pPr marL="2057400" indent="-228600" algn="l" defTabSz="914400" rtl="0" eaLnBrk="1" latinLnBrk="0" hangingPunct="1">
              <a:lnSpc>
                <a:spcPct val="90000"/>
              </a:lnSpc>
              <a:spcBef>
                <a:spcPts val="600"/>
              </a:spcBef>
              <a:buClr>
                <a:schemeClr val="bg2"/>
              </a:buClr>
              <a:buSzPct val="60000"/>
              <a:buFont typeface="Arial" pitchFamily="34" charset="0"/>
              <a:buChar char="•"/>
              <a:defRPr sz="2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Clr>
                <a:srgbClr val="F07C1C"/>
              </a:buClr>
            </a:pPr>
            <a:r>
              <a:rPr lang="en-US" sz="1800" dirty="0"/>
              <a:t>Renally cleared beta blockers</a:t>
            </a:r>
          </a:p>
          <a:p>
            <a:pPr lvl="1">
              <a:buClr>
                <a:srgbClr val="F07C1C"/>
              </a:buClr>
            </a:pPr>
            <a:r>
              <a:rPr lang="en-US" sz="1800" dirty="0"/>
              <a:t>Atenolol, </a:t>
            </a:r>
            <a:r>
              <a:rPr lang="en-US" sz="1800" dirty="0" err="1"/>
              <a:t>bisoprolol</a:t>
            </a:r>
            <a:r>
              <a:rPr lang="en-US" sz="1800" dirty="0"/>
              <a:t>, </a:t>
            </a:r>
            <a:r>
              <a:rPr lang="en-US" sz="1800" dirty="0" err="1"/>
              <a:t>nadolol</a:t>
            </a:r>
            <a:endParaRPr lang="en-US" sz="1800" dirty="0"/>
          </a:p>
          <a:p>
            <a:pPr>
              <a:buClr>
                <a:srgbClr val="F07C1C"/>
              </a:buClr>
            </a:pPr>
            <a:r>
              <a:rPr lang="en-US" sz="1800" dirty="0"/>
              <a:t>Digoxin</a:t>
            </a:r>
          </a:p>
          <a:p>
            <a:pPr>
              <a:buClr>
                <a:srgbClr val="F07C1C"/>
              </a:buClr>
            </a:pPr>
            <a:r>
              <a:rPr lang="en-US" sz="1800" dirty="0"/>
              <a:t>Some Statins</a:t>
            </a:r>
          </a:p>
          <a:p>
            <a:pPr lvl="1">
              <a:buClr>
                <a:srgbClr val="F07C1C"/>
              </a:buClr>
            </a:pPr>
            <a:r>
              <a:rPr lang="en-US" sz="1800" dirty="0"/>
              <a:t>Lovastatin, pravastatin, simvastatin. </a:t>
            </a:r>
            <a:r>
              <a:rPr lang="en-US" sz="1800" dirty="0" err="1"/>
              <a:t>Fluvastatin</a:t>
            </a:r>
            <a:r>
              <a:rPr lang="en-US" sz="1800" dirty="0"/>
              <a:t>, </a:t>
            </a:r>
            <a:r>
              <a:rPr lang="en-US" sz="1800" dirty="0" err="1"/>
              <a:t>rosuvastatin</a:t>
            </a:r>
            <a:endParaRPr lang="en-US" sz="1800" dirty="0"/>
          </a:p>
          <a:p>
            <a:pPr>
              <a:buClr>
                <a:srgbClr val="F07C1C"/>
              </a:buClr>
            </a:pPr>
            <a:r>
              <a:rPr lang="en-US" sz="1800" dirty="0"/>
              <a:t>Antimicrobials</a:t>
            </a:r>
          </a:p>
          <a:p>
            <a:pPr lvl="1">
              <a:buClr>
                <a:srgbClr val="F07C1C"/>
              </a:buClr>
            </a:pPr>
            <a:r>
              <a:rPr lang="en-US" sz="1800" dirty="0"/>
              <a:t>Antifungals, aminoglycosides, Bactrim, </a:t>
            </a:r>
            <a:r>
              <a:rPr lang="en-US" sz="1800" dirty="0" err="1"/>
              <a:t>Macrobid</a:t>
            </a:r>
            <a:endParaRPr lang="en-US" sz="1800" dirty="0"/>
          </a:p>
          <a:p>
            <a:pPr>
              <a:buClr>
                <a:srgbClr val="F07C1C"/>
              </a:buClr>
            </a:pPr>
            <a:r>
              <a:rPr lang="en-US" sz="1800" dirty="0"/>
              <a:t>Enoxaparin</a:t>
            </a:r>
          </a:p>
          <a:p>
            <a:pPr>
              <a:buClr>
                <a:srgbClr val="F07C1C"/>
              </a:buClr>
            </a:pPr>
            <a:r>
              <a:rPr lang="en-US" sz="1800" dirty="0"/>
              <a:t>Methotrexate</a:t>
            </a:r>
          </a:p>
          <a:p>
            <a:pPr>
              <a:buClr>
                <a:srgbClr val="F07C1C"/>
              </a:buClr>
            </a:pPr>
            <a:r>
              <a:rPr lang="en-US" sz="1800" dirty="0"/>
              <a:t>Colchicine</a:t>
            </a:r>
          </a:p>
        </p:txBody>
      </p:sp>
    </p:spTree>
    <p:extLst>
      <p:ext uri="{BB962C8B-B14F-4D97-AF65-F5344CB8AC3E}">
        <p14:creationId xmlns:p14="http://schemas.microsoft.com/office/powerpoint/2010/main" val="1105535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
          <p:cNvSpPr>
            <a:spLocks noChangeArrowheads="1"/>
          </p:cNvSpPr>
          <p:nvPr/>
        </p:nvSpPr>
        <p:spPr bwMode="auto">
          <a:xfrm>
            <a:off x="914400" y="5853752"/>
            <a:ext cx="8375513"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a:ln>
                  <a:noFill/>
                </a:ln>
                <a:solidFill>
                  <a:srgbClr val="231F20"/>
                </a:solidFill>
                <a:effectLst/>
                <a:latin typeface="Lucida Grande"/>
                <a:ea typeface="Calibri" pitchFamily="34" charset="0"/>
                <a:cs typeface="Times New Roman" pitchFamily="18" charset="0"/>
              </a:rPr>
              <a:t>*</a:t>
            </a:r>
            <a:endParaRPr kumimoji="0" lang="en-US" altLang="en-US" sz="1200" b="0" i="0" u="none" strike="noStrike" cap="none" normalizeH="0" baseline="0" dirty="0">
              <a:ln>
                <a:noFill/>
              </a:ln>
              <a:solidFill>
                <a:schemeClr val="tx1"/>
              </a:solidFill>
              <a:effectLst/>
              <a:latin typeface="+mj-lt"/>
              <a:cs typeface="Arial" pitchFamily="34" charset="0"/>
            </a:endParaRPr>
          </a:p>
        </p:txBody>
      </p:sp>
      <p:sp>
        <p:nvSpPr>
          <p:cNvPr id="4" name="Rectangle 3"/>
          <p:cNvSpPr/>
          <p:nvPr/>
        </p:nvSpPr>
        <p:spPr>
          <a:xfrm>
            <a:off x="937261" y="284820"/>
            <a:ext cx="8229599" cy="977191"/>
          </a:xfrm>
          <a:prstGeom prst="rect">
            <a:avLst/>
          </a:prstGeom>
        </p:spPr>
        <p:txBody>
          <a:bodyPr wrap="square">
            <a:spAutoFit/>
          </a:bodyPr>
          <a:lstStyle/>
          <a:p>
            <a:pPr>
              <a:lnSpc>
                <a:spcPct val="115000"/>
              </a:lnSpc>
              <a:defRPr/>
            </a:pPr>
            <a:r>
              <a:rPr lang="en-US" sz="2500" dirty="0">
                <a:latin typeface="+mj-lt"/>
                <a:ea typeface="+mj-ea"/>
                <a:cs typeface="+mj-cs"/>
              </a:rPr>
              <a:t>Indications for Referral to Specialist Kidney Care Services for People with CKD</a:t>
            </a:r>
          </a:p>
        </p:txBody>
      </p:sp>
      <p:graphicFrame>
        <p:nvGraphicFramePr>
          <p:cNvPr id="9" name="Content Placeholder 2">
            <a:extLst>
              <a:ext uri="{FF2B5EF4-FFF2-40B4-BE49-F238E27FC236}">
                <a16:creationId xmlns:a16="http://schemas.microsoft.com/office/drawing/2014/main" id="{1B9B3F29-8E4A-4B20-AF30-C89CFF8C209E}"/>
              </a:ext>
            </a:extLst>
          </p:cNvPr>
          <p:cNvGraphicFramePr/>
          <p:nvPr>
            <p:extLst>
              <p:ext uri="{D42A27DB-BD31-4B8C-83A1-F6EECF244321}">
                <p14:modId xmlns:p14="http://schemas.microsoft.com/office/powerpoint/2010/main" val="3089959580"/>
              </p:ext>
            </p:extLst>
          </p:nvPr>
        </p:nvGraphicFramePr>
        <p:xfrm>
          <a:off x="685800" y="2119952"/>
          <a:ext cx="8229600" cy="3733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65220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grpSp>
        <p:nvGrpSpPr>
          <p:cNvPr id="31" name="Group 30">
            <a:extLst>
              <a:ext uri="{FF2B5EF4-FFF2-40B4-BE49-F238E27FC236}">
                <a16:creationId xmlns:a16="http://schemas.microsoft.com/office/drawing/2014/main" id="{DD65B30C-427F-449E-B039-E288E85D8AF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3109" y="0"/>
            <a:ext cx="1827609" cy="6858001"/>
            <a:chOff x="1320800" y="0"/>
            <a:chExt cx="2436813" cy="6858001"/>
          </a:xfrm>
        </p:grpSpPr>
        <p:sp>
          <p:nvSpPr>
            <p:cNvPr id="32" name="Freeform 6">
              <a:extLst>
                <a:ext uri="{FF2B5EF4-FFF2-40B4-BE49-F238E27FC236}">
                  <a16:creationId xmlns:a16="http://schemas.microsoft.com/office/drawing/2014/main" id="{9F47D947-83F7-46E3-872B-0777122A0A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33" name="Freeform 7">
              <a:extLst>
                <a:ext uri="{FF2B5EF4-FFF2-40B4-BE49-F238E27FC236}">
                  <a16:creationId xmlns:a16="http://schemas.microsoft.com/office/drawing/2014/main" id="{60C7B45B-6634-46FA-862D-B86F1C3C50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34" name="Freeform 8">
              <a:extLst>
                <a:ext uri="{FF2B5EF4-FFF2-40B4-BE49-F238E27FC236}">
                  <a16:creationId xmlns:a16="http://schemas.microsoft.com/office/drawing/2014/main" id="{C7504CC0-DD94-4ED9-ADC9-6FE7AEA33F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35" name="Freeform 9">
              <a:extLst>
                <a:ext uri="{FF2B5EF4-FFF2-40B4-BE49-F238E27FC236}">
                  <a16:creationId xmlns:a16="http://schemas.microsoft.com/office/drawing/2014/main" id="{64268326-B6DD-4E00-9788-6C319279AC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36" name="Freeform 10">
              <a:extLst>
                <a:ext uri="{FF2B5EF4-FFF2-40B4-BE49-F238E27FC236}">
                  <a16:creationId xmlns:a16="http://schemas.microsoft.com/office/drawing/2014/main" id="{92C7B3DE-DB23-4AAC-B142-C803C0C0A1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37" name="Freeform 11">
              <a:extLst>
                <a:ext uri="{FF2B5EF4-FFF2-40B4-BE49-F238E27FC236}">
                  <a16:creationId xmlns:a16="http://schemas.microsoft.com/office/drawing/2014/main" id="{1EEF04DC-4E0D-4127-A98D-EA81C3B2DE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39" name="Freeform: Shape 38">
            <a:extLst>
              <a:ext uri="{FF2B5EF4-FFF2-40B4-BE49-F238E27FC236}">
                <a16:creationId xmlns:a16="http://schemas.microsoft.com/office/drawing/2014/main" id="{084966D2-3C9B-4F47-8231-1DEC33D3BD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7049" y="321734"/>
            <a:ext cx="8305651" cy="6214533"/>
          </a:xfrm>
          <a:custGeom>
            <a:avLst/>
            <a:gdLst>
              <a:gd name="connsiteX0" fmla="*/ 815396 w 11074201"/>
              <a:gd name="connsiteY0" fmla="*/ 0 h 6214533"/>
              <a:gd name="connsiteX1" fmla="*/ 11074201 w 11074201"/>
              <a:gd name="connsiteY1" fmla="*/ 0 h 6214533"/>
              <a:gd name="connsiteX2" fmla="*/ 11074201 w 11074201"/>
              <a:gd name="connsiteY2" fmla="*/ 6214533 h 6214533"/>
              <a:gd name="connsiteX3" fmla="*/ 1498193 w 11074201"/>
              <a:gd name="connsiteY3" fmla="*/ 6214533 h 6214533"/>
              <a:gd name="connsiteX4" fmla="*/ 0 w 11074201"/>
              <a:gd name="connsiteY4" fmla="*/ 4992543 h 6214533"/>
              <a:gd name="connsiteX5" fmla="*/ 433971 w 11074201"/>
              <a:gd name="connsiteY5" fmla="*/ 2335405 h 6214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074201" h="6214533">
                <a:moveTo>
                  <a:pt x="815396" y="0"/>
                </a:moveTo>
                <a:lnTo>
                  <a:pt x="11074201" y="0"/>
                </a:lnTo>
                <a:lnTo>
                  <a:pt x="11074201" y="6214533"/>
                </a:lnTo>
                <a:lnTo>
                  <a:pt x="1498193" y="6214533"/>
                </a:lnTo>
                <a:lnTo>
                  <a:pt x="0" y="4992543"/>
                </a:lnTo>
                <a:cubicBezTo>
                  <a:pt x="141071" y="4106831"/>
                  <a:pt x="287521" y="3221118"/>
                  <a:pt x="433971" y="2335405"/>
                </a:cubicBezTo>
                <a:close/>
              </a:path>
            </a:pathLst>
          </a:custGeom>
          <a:solidFill>
            <a:srgbClr val="FFFFFF"/>
          </a:solidFill>
          <a:ln w="38100">
            <a:gradFill flip="none" rotWithShape="1">
              <a:gsLst>
                <a:gs pos="0">
                  <a:schemeClr val="bg2"/>
                </a:gs>
                <a:gs pos="100000">
                  <a:schemeClr val="bg2">
                    <a:lumMod val="75000"/>
                  </a:schemeClr>
                </a:gs>
              </a:gsLst>
              <a:lin ang="5400000" scaled="1"/>
              <a:tileRect/>
            </a:gradFill>
          </a:ln>
          <a:effectLst>
            <a:innerShdw blurRad="57150" dist="38100" dir="14460000">
              <a:prstClr val="black">
                <a:alpha val="7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648A3EDE-1537-456A-AE52-0B91FA4E7A29}"/>
              </a:ext>
            </a:extLst>
          </p:cNvPr>
          <p:cNvPicPr>
            <a:picLocks noChangeAspect="1"/>
          </p:cNvPicPr>
          <p:nvPr/>
        </p:nvPicPr>
        <p:blipFill>
          <a:blip r:embed="rId4"/>
          <a:stretch>
            <a:fillRect/>
          </a:stretch>
        </p:blipFill>
        <p:spPr>
          <a:xfrm>
            <a:off x="1274665" y="685800"/>
            <a:ext cx="7412135" cy="5418619"/>
          </a:xfrm>
          <a:prstGeom prst="rect">
            <a:avLst/>
          </a:prstGeom>
        </p:spPr>
      </p:pic>
    </p:spTree>
    <p:extLst>
      <p:ext uri="{BB962C8B-B14F-4D97-AF65-F5344CB8AC3E}">
        <p14:creationId xmlns:p14="http://schemas.microsoft.com/office/powerpoint/2010/main" val="30260199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DD65B30C-427F-449E-B039-E288E85D8AF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3109" y="0"/>
            <a:ext cx="1827609" cy="6858001"/>
            <a:chOff x="1320800" y="0"/>
            <a:chExt cx="2436813" cy="6858001"/>
          </a:xfrm>
        </p:grpSpPr>
        <p:sp>
          <p:nvSpPr>
            <p:cNvPr id="11" name="Freeform 6">
              <a:extLst>
                <a:ext uri="{FF2B5EF4-FFF2-40B4-BE49-F238E27FC236}">
                  <a16:creationId xmlns:a16="http://schemas.microsoft.com/office/drawing/2014/main" id="{9F47D947-83F7-46E3-872B-0777122A0A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12" name="Freeform 7">
              <a:extLst>
                <a:ext uri="{FF2B5EF4-FFF2-40B4-BE49-F238E27FC236}">
                  <a16:creationId xmlns:a16="http://schemas.microsoft.com/office/drawing/2014/main" id="{60C7B45B-6634-46FA-862D-B86F1C3C50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3" name="Freeform 8">
              <a:extLst>
                <a:ext uri="{FF2B5EF4-FFF2-40B4-BE49-F238E27FC236}">
                  <a16:creationId xmlns:a16="http://schemas.microsoft.com/office/drawing/2014/main" id="{C7504CC0-DD94-4ED9-ADC9-6FE7AEA33F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4" name="Freeform 9">
              <a:extLst>
                <a:ext uri="{FF2B5EF4-FFF2-40B4-BE49-F238E27FC236}">
                  <a16:creationId xmlns:a16="http://schemas.microsoft.com/office/drawing/2014/main" id="{64268326-B6DD-4E00-9788-6C319279AC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5" name="Freeform 10">
              <a:extLst>
                <a:ext uri="{FF2B5EF4-FFF2-40B4-BE49-F238E27FC236}">
                  <a16:creationId xmlns:a16="http://schemas.microsoft.com/office/drawing/2014/main" id="{92C7B3DE-DB23-4AAC-B142-C803C0C0A1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6" name="Freeform 11">
              <a:extLst>
                <a:ext uri="{FF2B5EF4-FFF2-40B4-BE49-F238E27FC236}">
                  <a16:creationId xmlns:a16="http://schemas.microsoft.com/office/drawing/2014/main" id="{1EEF04DC-4E0D-4127-A98D-EA81C3B2DE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18" name="Freeform: Shape 17">
            <a:extLst>
              <a:ext uri="{FF2B5EF4-FFF2-40B4-BE49-F238E27FC236}">
                <a16:creationId xmlns:a16="http://schemas.microsoft.com/office/drawing/2014/main" id="{084966D2-3C9B-4F47-8231-1DEC33D3BD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7049" y="321734"/>
            <a:ext cx="8305651" cy="6214533"/>
          </a:xfrm>
          <a:custGeom>
            <a:avLst/>
            <a:gdLst>
              <a:gd name="connsiteX0" fmla="*/ 815396 w 11074201"/>
              <a:gd name="connsiteY0" fmla="*/ 0 h 6214533"/>
              <a:gd name="connsiteX1" fmla="*/ 11074201 w 11074201"/>
              <a:gd name="connsiteY1" fmla="*/ 0 h 6214533"/>
              <a:gd name="connsiteX2" fmla="*/ 11074201 w 11074201"/>
              <a:gd name="connsiteY2" fmla="*/ 6214533 h 6214533"/>
              <a:gd name="connsiteX3" fmla="*/ 1498193 w 11074201"/>
              <a:gd name="connsiteY3" fmla="*/ 6214533 h 6214533"/>
              <a:gd name="connsiteX4" fmla="*/ 0 w 11074201"/>
              <a:gd name="connsiteY4" fmla="*/ 4992543 h 6214533"/>
              <a:gd name="connsiteX5" fmla="*/ 433971 w 11074201"/>
              <a:gd name="connsiteY5" fmla="*/ 2335405 h 6214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074201" h="6214533">
                <a:moveTo>
                  <a:pt x="815396" y="0"/>
                </a:moveTo>
                <a:lnTo>
                  <a:pt x="11074201" y="0"/>
                </a:lnTo>
                <a:lnTo>
                  <a:pt x="11074201" y="6214533"/>
                </a:lnTo>
                <a:lnTo>
                  <a:pt x="1498193" y="6214533"/>
                </a:lnTo>
                <a:lnTo>
                  <a:pt x="0" y="4992543"/>
                </a:lnTo>
                <a:cubicBezTo>
                  <a:pt x="141071" y="4106831"/>
                  <a:pt x="287521" y="3221118"/>
                  <a:pt x="433971" y="2335405"/>
                </a:cubicBezTo>
                <a:close/>
              </a:path>
            </a:pathLst>
          </a:custGeom>
          <a:solidFill>
            <a:srgbClr val="FFFFFF"/>
          </a:solidFill>
          <a:ln w="38100">
            <a:gradFill flip="none" rotWithShape="1">
              <a:gsLst>
                <a:gs pos="0">
                  <a:schemeClr val="bg2"/>
                </a:gs>
                <a:gs pos="100000">
                  <a:schemeClr val="bg2">
                    <a:lumMod val="75000"/>
                  </a:schemeClr>
                </a:gs>
              </a:gsLst>
              <a:lin ang="5400000" scaled="1"/>
              <a:tileRect/>
            </a:gradFill>
          </a:ln>
          <a:effectLst>
            <a:innerShdw blurRad="57150" dist="38100" dir="14460000">
              <a:prstClr val="black">
                <a:alpha val="7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2D98601B-CE21-4FDF-80CC-CD9DC56CDD6D}"/>
              </a:ext>
            </a:extLst>
          </p:cNvPr>
          <p:cNvPicPr>
            <a:picLocks noChangeAspect="1"/>
          </p:cNvPicPr>
          <p:nvPr/>
        </p:nvPicPr>
        <p:blipFill>
          <a:blip r:embed="rId3"/>
          <a:stretch>
            <a:fillRect/>
          </a:stretch>
        </p:blipFill>
        <p:spPr>
          <a:xfrm>
            <a:off x="1274665" y="685801"/>
            <a:ext cx="7504853" cy="5486400"/>
          </a:xfrm>
          <a:prstGeom prst="rect">
            <a:avLst/>
          </a:prstGeom>
        </p:spPr>
      </p:pic>
    </p:spTree>
    <p:extLst>
      <p:ext uri="{BB962C8B-B14F-4D97-AF65-F5344CB8AC3E}">
        <p14:creationId xmlns:p14="http://schemas.microsoft.com/office/powerpoint/2010/main" val="30250655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113233" y="685800"/>
            <a:ext cx="7514035" cy="1185333"/>
          </a:xfrm>
        </p:spPr>
        <p:txBody>
          <a:bodyPr>
            <a:normAutofit/>
          </a:bodyPr>
          <a:lstStyle/>
          <a:p>
            <a:r>
              <a:rPr lang="en-US"/>
              <a:t>Take Home Points</a:t>
            </a:r>
          </a:p>
        </p:txBody>
      </p:sp>
      <p:sp>
        <p:nvSpPr>
          <p:cNvPr id="3" name="Content Placeholder 2"/>
          <p:cNvSpPr>
            <a:spLocks noGrp="1"/>
          </p:cNvSpPr>
          <p:nvPr>
            <p:ph idx="1"/>
          </p:nvPr>
        </p:nvSpPr>
        <p:spPr>
          <a:xfrm>
            <a:off x="1113233" y="1998133"/>
            <a:ext cx="5141517" cy="3793067"/>
          </a:xfrm>
        </p:spPr>
        <p:txBody>
          <a:bodyPr>
            <a:normAutofit/>
          </a:bodyPr>
          <a:lstStyle/>
          <a:p>
            <a:r>
              <a:rPr lang="en-US" dirty="0"/>
              <a:t>PCPs play an important role</a:t>
            </a:r>
          </a:p>
          <a:p>
            <a:r>
              <a:rPr lang="en-US" dirty="0"/>
              <a:t>Identify risk factors</a:t>
            </a:r>
          </a:p>
          <a:p>
            <a:r>
              <a:rPr lang="en-US" dirty="0"/>
              <a:t>Know patient’s GFR using appropriate screening tools</a:t>
            </a:r>
          </a:p>
          <a:p>
            <a:r>
              <a:rPr lang="en-US" dirty="0"/>
              <a:t>Help your patient adjust medication</a:t>
            </a:r>
          </a:p>
          <a:p>
            <a:r>
              <a:rPr lang="en-US" dirty="0"/>
              <a:t>Modify diet</a:t>
            </a:r>
          </a:p>
          <a:p>
            <a:r>
              <a:rPr lang="en-US" dirty="0"/>
              <a:t>Partner and refer to specialist</a:t>
            </a:r>
          </a:p>
          <a:p>
            <a:endParaRPr lang="en-US" dirty="0"/>
          </a:p>
        </p:txBody>
      </p:sp>
      <p:pic>
        <p:nvPicPr>
          <p:cNvPr id="7" name="Graphic 6" descr="Doctor">
            <a:extLst>
              <a:ext uri="{FF2B5EF4-FFF2-40B4-BE49-F238E27FC236}">
                <a16:creationId xmlns:a16="http://schemas.microsoft.com/office/drawing/2014/main" id="{5035DD84-1E3D-484E-94B2-86EB6661550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589430" y="2874971"/>
            <a:ext cx="2037837" cy="2037837"/>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pic>
    </p:spTree>
    <p:extLst>
      <p:ext uri="{BB962C8B-B14F-4D97-AF65-F5344CB8AC3E}">
        <p14:creationId xmlns:p14="http://schemas.microsoft.com/office/powerpoint/2010/main" val="2217131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52436" y="533400"/>
            <a:ext cx="6639128" cy="1077218"/>
          </a:xfrm>
          <a:prstGeom prst="rect">
            <a:avLst/>
          </a:prstGeom>
        </p:spPr>
        <p:txBody>
          <a:bodyPr wrap="square">
            <a:spAutoFit/>
          </a:bodyPr>
          <a:lstStyle/>
          <a:p>
            <a:r>
              <a:rPr lang="en-US" sz="3200" dirty="0">
                <a:latin typeface="+mj-lt"/>
                <a:ea typeface="+mj-ea"/>
                <a:cs typeface="+mj-cs"/>
              </a:rPr>
              <a:t>Additional Online Resources for CKD Learning</a:t>
            </a:r>
          </a:p>
        </p:txBody>
      </p:sp>
      <p:sp>
        <p:nvSpPr>
          <p:cNvPr id="4" name="Rectangle 3"/>
          <p:cNvSpPr txBox="1">
            <a:spLocks noChangeArrowheads="1"/>
          </p:cNvSpPr>
          <p:nvPr/>
        </p:nvSpPr>
        <p:spPr>
          <a:xfrm>
            <a:off x="685800" y="2057400"/>
            <a:ext cx="8052556" cy="3867934"/>
          </a:xfrm>
          <a:prstGeom prst="rect">
            <a:avLst/>
          </a:prstGeom>
        </p:spPr>
        <p:txBody>
          <a:bodyPr/>
          <a:lstStyle>
            <a:lvl1pPr marL="228600" indent="-228600" algn="l" defTabSz="914400" rtl="0" eaLnBrk="1" latinLnBrk="0" hangingPunct="1">
              <a:lnSpc>
                <a:spcPct val="90000"/>
              </a:lnSpc>
              <a:spcBef>
                <a:spcPts val="1500"/>
              </a:spcBef>
              <a:buClr>
                <a:schemeClr val="tx2"/>
              </a:buClr>
              <a:buSzPct val="125000"/>
              <a:buFont typeface="Arial" pitchFamily="34" charset="0"/>
              <a:buChar char="•"/>
              <a:defRPr sz="2800" kern="1200">
                <a:solidFill>
                  <a:schemeClr val="tx1"/>
                </a:solidFill>
                <a:latin typeface="+mn-lt"/>
                <a:ea typeface="+mn-ea"/>
                <a:cs typeface="+mn-cs"/>
              </a:defRPr>
            </a:lvl1pPr>
            <a:lvl2pPr marL="692150" indent="-234950" algn="l" defTabSz="914400" rtl="0" eaLnBrk="1" latinLnBrk="0" hangingPunct="1">
              <a:lnSpc>
                <a:spcPct val="90000"/>
              </a:lnSpc>
              <a:spcBef>
                <a:spcPts val="600"/>
              </a:spcBef>
              <a:buClr>
                <a:schemeClr val="tx2">
                  <a:lumMod val="40000"/>
                  <a:lumOff val="60000"/>
                </a:schemeClr>
              </a:buClr>
              <a:buSzPct val="75000"/>
              <a:buFont typeface="Courier New" panose="02070309020205020404" pitchFamily="49" charset="0"/>
              <a:buChar char="o"/>
              <a:defRPr sz="2800" kern="1200">
                <a:solidFill>
                  <a:schemeClr val="tx1"/>
                </a:solidFill>
                <a:latin typeface="+mn-lt"/>
                <a:ea typeface="+mn-ea"/>
                <a:cs typeface="+mn-cs"/>
              </a:defRPr>
            </a:lvl2pPr>
            <a:lvl3pPr marL="1143000" indent="-228600" algn="l" defTabSz="914400" rtl="0" eaLnBrk="1" latinLnBrk="0" hangingPunct="1">
              <a:lnSpc>
                <a:spcPct val="90000"/>
              </a:lnSpc>
              <a:spcBef>
                <a:spcPts val="600"/>
              </a:spcBef>
              <a:buClr>
                <a:schemeClr val="bg2"/>
              </a:buClr>
              <a:buSzPct val="100000"/>
              <a:buFont typeface="Arial" pitchFamily="34" charset="0"/>
              <a:buChar char="•"/>
              <a:defRPr sz="2800" kern="1200">
                <a:solidFill>
                  <a:schemeClr val="tx1"/>
                </a:solidFill>
                <a:latin typeface="+mn-lt"/>
                <a:ea typeface="+mn-ea"/>
                <a:cs typeface="+mn-cs"/>
              </a:defRPr>
            </a:lvl3pPr>
            <a:lvl4pPr marL="1600200" indent="-228600" algn="l" defTabSz="914400" rtl="0" eaLnBrk="1" latinLnBrk="0" hangingPunct="1">
              <a:lnSpc>
                <a:spcPct val="90000"/>
              </a:lnSpc>
              <a:spcBef>
                <a:spcPts val="600"/>
              </a:spcBef>
              <a:buClr>
                <a:schemeClr val="bg2"/>
              </a:buClr>
              <a:buSzPct val="80000"/>
              <a:buFont typeface="Arial" panose="020B0604020202020204" pitchFamily="34" charset="0"/>
              <a:buChar char="•"/>
              <a:defRPr sz="2800" kern="1200">
                <a:solidFill>
                  <a:schemeClr val="tx1"/>
                </a:solidFill>
                <a:latin typeface="+mn-lt"/>
                <a:ea typeface="+mn-ea"/>
                <a:cs typeface="+mn-cs"/>
              </a:defRPr>
            </a:lvl4pPr>
            <a:lvl5pPr marL="2057400" indent="-228600" algn="l" defTabSz="914400" rtl="0" eaLnBrk="1" latinLnBrk="0" hangingPunct="1">
              <a:lnSpc>
                <a:spcPct val="90000"/>
              </a:lnSpc>
              <a:spcBef>
                <a:spcPts val="600"/>
              </a:spcBef>
              <a:buClr>
                <a:schemeClr val="bg2"/>
              </a:buClr>
              <a:buSzPct val="60000"/>
              <a:buFont typeface="Arial" pitchFamily="34" charset="0"/>
              <a:buChar char="•"/>
              <a:defRPr sz="2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Clr>
                <a:srgbClr val="F07C1C"/>
              </a:buClr>
            </a:pPr>
            <a:r>
              <a:rPr lang="en-US" altLang="en-US" sz="2400" dirty="0">
                <a:ea typeface="ＭＳ Ｐゴシック" pitchFamily="34" charset="-128"/>
              </a:rPr>
              <a:t>National Kidney Foundation: </a:t>
            </a:r>
            <a:r>
              <a:rPr lang="en-US" altLang="en-US" sz="2400" dirty="0">
                <a:ea typeface="ＭＳ Ｐゴシック" pitchFamily="34" charset="-128"/>
                <a:hlinkClick r:id="rId2"/>
              </a:rPr>
              <a:t>www.kidney.org</a:t>
            </a:r>
            <a:endParaRPr lang="en-US" altLang="en-US" sz="2400" dirty="0">
              <a:ea typeface="ＭＳ Ｐゴシック" pitchFamily="34" charset="-128"/>
            </a:endParaRPr>
          </a:p>
          <a:p>
            <a:pPr>
              <a:buClr>
                <a:srgbClr val="F07C1C"/>
              </a:buClr>
            </a:pPr>
            <a:r>
              <a:rPr lang="en-US" altLang="en-US" sz="2400" dirty="0">
                <a:ea typeface="ＭＳ Ｐゴシック" pitchFamily="34" charset="-128"/>
              </a:rPr>
              <a:t>United States Renal Data Service: </a:t>
            </a:r>
            <a:r>
              <a:rPr lang="en-US" altLang="en-US" sz="2400" dirty="0">
                <a:ea typeface="ＭＳ Ｐゴシック" pitchFamily="34" charset="-128"/>
                <a:hlinkClick r:id="rId3"/>
              </a:rPr>
              <a:t>www.usrds.org</a:t>
            </a:r>
            <a:endParaRPr lang="en-US" altLang="en-US" sz="2400" dirty="0">
              <a:ea typeface="ＭＳ Ｐゴシック" pitchFamily="34" charset="-128"/>
            </a:endParaRPr>
          </a:p>
          <a:p>
            <a:pPr>
              <a:buClr>
                <a:srgbClr val="F07C1C"/>
              </a:buClr>
            </a:pPr>
            <a:r>
              <a:rPr lang="en-US" altLang="en-US" sz="2400" dirty="0">
                <a:ea typeface="ＭＳ Ｐゴシック" pitchFamily="34" charset="-128"/>
              </a:rPr>
              <a:t>CDC’s CKD Surveillance Project: </a:t>
            </a:r>
            <a:r>
              <a:rPr lang="en-US" altLang="en-US" sz="2400" dirty="0">
                <a:ea typeface="ＭＳ Ｐゴシック" pitchFamily="34" charset="-128"/>
                <a:hlinkClick r:id="rId4"/>
              </a:rPr>
              <a:t>http://nccd.cdc.gov/ckd</a:t>
            </a:r>
            <a:endParaRPr lang="en-US" altLang="en-US" sz="2400" dirty="0">
              <a:ea typeface="ＭＳ Ｐゴシック" pitchFamily="34" charset="-128"/>
            </a:endParaRPr>
          </a:p>
          <a:p>
            <a:pPr>
              <a:buClr>
                <a:srgbClr val="F07C1C"/>
              </a:buClr>
            </a:pPr>
            <a:r>
              <a:rPr lang="en-US" altLang="en-US" sz="2400" dirty="0">
                <a:ea typeface="ＭＳ Ｐゴシック" pitchFamily="34" charset="-128"/>
              </a:rPr>
              <a:t>National Kidney Disease Education Program (NKDEP): </a:t>
            </a:r>
            <a:r>
              <a:rPr lang="en-US" altLang="en-US" sz="2400" dirty="0">
                <a:ea typeface="ＭＳ Ｐゴシック" pitchFamily="34" charset="-128"/>
                <a:hlinkClick r:id="rId5"/>
              </a:rPr>
              <a:t>http://nkdep.nih.gov</a:t>
            </a:r>
            <a:r>
              <a:rPr lang="en-US" altLang="en-US" sz="2400" dirty="0">
                <a:ea typeface="ＭＳ Ｐゴシック" pitchFamily="34" charset="-128"/>
              </a:rPr>
              <a:t> </a:t>
            </a:r>
          </a:p>
        </p:txBody>
      </p:sp>
    </p:spTree>
    <p:extLst>
      <p:ext uri="{BB962C8B-B14F-4D97-AF65-F5344CB8AC3E}">
        <p14:creationId xmlns:p14="http://schemas.microsoft.com/office/powerpoint/2010/main" val="30050338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2EAC6F4-CC14-4018-8EB7-80E98A20725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3109" y="0"/>
            <a:ext cx="1827609" cy="6858001"/>
            <a:chOff x="1320800" y="0"/>
            <a:chExt cx="2436813" cy="6858001"/>
          </a:xfrm>
        </p:grpSpPr>
        <p:sp>
          <p:nvSpPr>
            <p:cNvPr id="8" name="Freeform 6">
              <a:extLst>
                <a:ext uri="{FF2B5EF4-FFF2-40B4-BE49-F238E27FC236}">
                  <a16:creationId xmlns:a16="http://schemas.microsoft.com/office/drawing/2014/main" id="{20B54FFC-1F45-4851-B17E-27AA9F2AA7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9" name="Freeform 7">
              <a:extLst>
                <a:ext uri="{FF2B5EF4-FFF2-40B4-BE49-F238E27FC236}">
                  <a16:creationId xmlns:a16="http://schemas.microsoft.com/office/drawing/2014/main" id="{41D2D494-2435-4150-B9D3-974CD924E5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0" name="Freeform 8">
              <a:extLst>
                <a:ext uri="{FF2B5EF4-FFF2-40B4-BE49-F238E27FC236}">
                  <a16:creationId xmlns:a16="http://schemas.microsoft.com/office/drawing/2014/main" id="{1919E1BB-9B82-4C97-919D-92ED3FFE66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1" name="Freeform 9">
              <a:extLst>
                <a:ext uri="{FF2B5EF4-FFF2-40B4-BE49-F238E27FC236}">
                  <a16:creationId xmlns:a16="http://schemas.microsoft.com/office/drawing/2014/main" id="{6F8ACC16-1243-4719-B21E-C286C1026B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2" name="Freeform 10">
              <a:extLst>
                <a:ext uri="{FF2B5EF4-FFF2-40B4-BE49-F238E27FC236}">
                  <a16:creationId xmlns:a16="http://schemas.microsoft.com/office/drawing/2014/main" id="{453E1702-AF03-4993-9127-D048E931435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3" name="Freeform 11">
              <a:extLst>
                <a:ext uri="{FF2B5EF4-FFF2-40B4-BE49-F238E27FC236}">
                  <a16:creationId xmlns:a16="http://schemas.microsoft.com/office/drawing/2014/main" id="{B0A6365B-1292-4142-BA51-04BCB3D4C1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pic>
        <p:nvPicPr>
          <p:cNvPr id="2" name="Picture 1">
            <a:extLst>
              <a:ext uri="{FF2B5EF4-FFF2-40B4-BE49-F238E27FC236}">
                <a16:creationId xmlns:a16="http://schemas.microsoft.com/office/drawing/2014/main" id="{CFA9F015-ED10-4746-A5D7-50BEB747F17C}"/>
              </a:ext>
            </a:extLst>
          </p:cNvPr>
          <p:cNvPicPr>
            <a:picLocks noChangeAspect="1"/>
          </p:cNvPicPr>
          <p:nvPr/>
        </p:nvPicPr>
        <p:blipFill rotWithShape="1">
          <a:blip r:embed="rId3"/>
          <a:srcRect r="-2" b="6968"/>
          <a:stretch/>
        </p:blipFill>
        <p:spPr>
          <a:xfrm>
            <a:off x="597048" y="10"/>
            <a:ext cx="8546951" cy="6857990"/>
          </a:xfrm>
          <a:custGeom>
            <a:avLst/>
            <a:gdLst/>
            <a:ahLst/>
            <a:cxnLst/>
            <a:rect l="l" t="t" r="r" b="b"/>
            <a:pathLst>
              <a:path w="11395934" h="6858000">
                <a:moveTo>
                  <a:pt x="867942" y="0"/>
                </a:moveTo>
                <a:lnTo>
                  <a:pt x="1786638" y="0"/>
                </a:lnTo>
                <a:lnTo>
                  <a:pt x="11395934" y="0"/>
                </a:lnTo>
                <a:lnTo>
                  <a:pt x="11395934" y="6858000"/>
                </a:lnTo>
                <a:lnTo>
                  <a:pt x="1925619" y="6858000"/>
                </a:lnTo>
                <a:lnTo>
                  <a:pt x="1924311" y="6820097"/>
                </a:lnTo>
                <a:lnTo>
                  <a:pt x="1925076" y="6858000"/>
                </a:lnTo>
                <a:lnTo>
                  <a:pt x="1892647" y="6858000"/>
                </a:lnTo>
                <a:lnTo>
                  <a:pt x="0" y="5314276"/>
                </a:lnTo>
                <a:cubicBezTo>
                  <a:pt x="282142" y="3542851"/>
                  <a:pt x="585800" y="1771425"/>
                  <a:pt x="867942" y="0"/>
                </a:cubicBezTo>
                <a:close/>
              </a:path>
            </a:pathLst>
          </a:custGeom>
        </p:spPr>
      </p:pic>
    </p:spTree>
    <p:extLst>
      <p:ext uri="{BB962C8B-B14F-4D97-AF65-F5344CB8AC3E}">
        <p14:creationId xmlns:p14="http://schemas.microsoft.com/office/powerpoint/2010/main" val="33951532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en-US" dirty="0">
                <a:ea typeface="ＭＳ Ｐゴシック" pitchFamily="34" charset="-128"/>
              </a:rPr>
              <a:t>Primary Care Providers – </a:t>
            </a:r>
            <a:br>
              <a:rPr lang="en-US" altLang="en-US" dirty="0">
                <a:ea typeface="ＭＳ Ｐゴシック" pitchFamily="34" charset="-128"/>
              </a:rPr>
            </a:br>
            <a:r>
              <a:rPr lang="en-US" altLang="en-US" dirty="0">
                <a:ea typeface="ＭＳ Ｐゴシック" pitchFamily="34" charset="-128"/>
              </a:rPr>
              <a:t>First Line of Defense Against CKD</a:t>
            </a:r>
            <a:endParaRPr lang="en-US" dirty="0"/>
          </a:p>
        </p:txBody>
      </p:sp>
      <p:sp>
        <p:nvSpPr>
          <p:cNvPr id="3" name="Content Placeholder 2"/>
          <p:cNvSpPr>
            <a:spLocks noGrp="1"/>
          </p:cNvSpPr>
          <p:nvPr>
            <p:ph idx="1"/>
          </p:nvPr>
        </p:nvSpPr>
        <p:spPr>
          <a:xfrm>
            <a:off x="762000" y="2136036"/>
            <a:ext cx="7827264" cy="2585928"/>
          </a:xfrm>
        </p:spPr>
        <p:txBody>
          <a:bodyPr/>
          <a:lstStyle/>
          <a:p>
            <a:r>
              <a:rPr lang="en-US" altLang="en-US" sz="2400" dirty="0"/>
              <a:t>Primary care professionals can play a significant role in early diagnosis, treatment, and patient education</a:t>
            </a:r>
          </a:p>
          <a:p>
            <a:pPr>
              <a:spcBef>
                <a:spcPct val="50000"/>
              </a:spcBef>
            </a:pPr>
            <a:r>
              <a:rPr lang="en-US" altLang="en-US" sz="2400" dirty="0"/>
              <a:t>A greater emphasis on detecting CKD, and managing it prior to referral, can improve patient outcomes</a:t>
            </a:r>
          </a:p>
          <a:p>
            <a:endParaRPr lang="en-US" dirty="0"/>
          </a:p>
        </p:txBody>
      </p:sp>
      <p:sp>
        <p:nvSpPr>
          <p:cNvPr id="4" name="Rectangle 10"/>
          <p:cNvSpPr>
            <a:spLocks noChangeArrowheads="1"/>
          </p:cNvSpPr>
          <p:nvPr/>
        </p:nvSpPr>
        <p:spPr bwMode="auto">
          <a:xfrm>
            <a:off x="0" y="5029200"/>
            <a:ext cx="9144000" cy="533400"/>
          </a:xfrm>
          <a:prstGeom prst="rect">
            <a:avLst/>
          </a:prstGeom>
          <a:solidFill>
            <a:srgbClr val="013878"/>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rgbClr val="7D6B5D"/>
              </a:buClr>
              <a:buChar char="•"/>
              <a:defRPr sz="2000">
                <a:solidFill>
                  <a:srgbClr val="7D6B5D"/>
                </a:solidFill>
                <a:latin typeface="Arial" charset="0"/>
                <a:ea typeface="ＭＳ Ｐゴシック" pitchFamily="34" charset="-128"/>
              </a:defRPr>
            </a:lvl1pPr>
            <a:lvl2pPr marL="742950" indent="-285750">
              <a:spcBef>
                <a:spcPct val="20000"/>
              </a:spcBef>
              <a:buClr>
                <a:srgbClr val="7D6B5D"/>
              </a:buClr>
              <a:buChar char="–"/>
              <a:defRPr sz="2000">
                <a:solidFill>
                  <a:srgbClr val="7D6B5D"/>
                </a:solidFill>
                <a:latin typeface="Arial" charset="0"/>
                <a:ea typeface="ＭＳ Ｐゴシック" pitchFamily="34" charset="-128"/>
              </a:defRPr>
            </a:lvl2pPr>
            <a:lvl3pPr marL="1143000" indent="-228600">
              <a:spcBef>
                <a:spcPct val="20000"/>
              </a:spcBef>
              <a:buClr>
                <a:srgbClr val="7D6B5D"/>
              </a:buClr>
              <a:buChar char="•"/>
              <a:defRPr sz="2000">
                <a:solidFill>
                  <a:srgbClr val="7D6B5D"/>
                </a:solidFill>
                <a:latin typeface="Arial" charset="0"/>
                <a:ea typeface="ＭＳ Ｐゴシック" pitchFamily="34" charset="-128"/>
              </a:defRPr>
            </a:lvl3pPr>
            <a:lvl4pPr marL="1600200" indent="-228600">
              <a:spcBef>
                <a:spcPct val="20000"/>
              </a:spcBef>
              <a:buClr>
                <a:srgbClr val="7D6B5D"/>
              </a:buClr>
              <a:buChar char="–"/>
              <a:defRPr sz="2000">
                <a:solidFill>
                  <a:srgbClr val="7D6B5D"/>
                </a:solidFill>
                <a:latin typeface="Arial" charset="0"/>
                <a:ea typeface="ＭＳ Ｐゴシック" pitchFamily="34" charset="-128"/>
              </a:defRPr>
            </a:lvl4pPr>
            <a:lvl5pPr marL="2057400" indent="-228600">
              <a:spcBef>
                <a:spcPct val="20000"/>
              </a:spcBef>
              <a:buClr>
                <a:srgbClr val="7D6B5D"/>
              </a:buClr>
              <a:buChar char="»"/>
              <a:defRPr sz="2000">
                <a:solidFill>
                  <a:srgbClr val="7D6B5D"/>
                </a:solidFill>
                <a:latin typeface="Arial" charset="0"/>
                <a:ea typeface="ＭＳ Ｐゴシック" pitchFamily="34" charset="-128"/>
              </a:defRPr>
            </a:lvl5pPr>
            <a:lvl6pPr marL="2514600" indent="-228600" eaLnBrk="0" fontAlgn="base" hangingPunct="0">
              <a:spcBef>
                <a:spcPct val="20000"/>
              </a:spcBef>
              <a:spcAft>
                <a:spcPct val="0"/>
              </a:spcAft>
              <a:buClr>
                <a:srgbClr val="7D6B5D"/>
              </a:buClr>
              <a:buChar char="»"/>
              <a:defRPr sz="2000">
                <a:solidFill>
                  <a:srgbClr val="7D6B5D"/>
                </a:solidFill>
                <a:latin typeface="Arial" charset="0"/>
                <a:ea typeface="ＭＳ Ｐゴシック" pitchFamily="34" charset="-128"/>
              </a:defRPr>
            </a:lvl6pPr>
            <a:lvl7pPr marL="2971800" indent="-228600" eaLnBrk="0" fontAlgn="base" hangingPunct="0">
              <a:spcBef>
                <a:spcPct val="20000"/>
              </a:spcBef>
              <a:spcAft>
                <a:spcPct val="0"/>
              </a:spcAft>
              <a:buClr>
                <a:srgbClr val="7D6B5D"/>
              </a:buClr>
              <a:buChar char="»"/>
              <a:defRPr sz="2000">
                <a:solidFill>
                  <a:srgbClr val="7D6B5D"/>
                </a:solidFill>
                <a:latin typeface="Arial" charset="0"/>
                <a:ea typeface="ＭＳ Ｐゴシック" pitchFamily="34" charset="-128"/>
              </a:defRPr>
            </a:lvl7pPr>
            <a:lvl8pPr marL="3429000" indent="-228600" eaLnBrk="0" fontAlgn="base" hangingPunct="0">
              <a:spcBef>
                <a:spcPct val="20000"/>
              </a:spcBef>
              <a:spcAft>
                <a:spcPct val="0"/>
              </a:spcAft>
              <a:buClr>
                <a:srgbClr val="7D6B5D"/>
              </a:buClr>
              <a:buChar char="»"/>
              <a:defRPr sz="2000">
                <a:solidFill>
                  <a:srgbClr val="7D6B5D"/>
                </a:solidFill>
                <a:latin typeface="Arial" charset="0"/>
                <a:ea typeface="ＭＳ Ｐゴシック" pitchFamily="34" charset="-128"/>
              </a:defRPr>
            </a:lvl8pPr>
            <a:lvl9pPr marL="3886200" indent="-228600" eaLnBrk="0" fontAlgn="base" hangingPunct="0">
              <a:spcBef>
                <a:spcPct val="20000"/>
              </a:spcBef>
              <a:spcAft>
                <a:spcPct val="0"/>
              </a:spcAft>
              <a:buClr>
                <a:srgbClr val="7D6B5D"/>
              </a:buClr>
              <a:buChar char="»"/>
              <a:defRPr sz="2000">
                <a:solidFill>
                  <a:srgbClr val="7D6B5D"/>
                </a:solidFill>
                <a:latin typeface="Arial" charset="0"/>
                <a:ea typeface="ＭＳ Ｐゴシック" pitchFamily="34" charset="-128"/>
              </a:defRPr>
            </a:lvl9pPr>
          </a:lstStyle>
          <a:p>
            <a:pPr algn="ctr" eaLnBrk="1" hangingPunct="1">
              <a:buFontTx/>
              <a:buNone/>
            </a:pPr>
            <a:endParaRPr lang="en-US" altLang="en-US" sz="1800" b="1" dirty="0">
              <a:solidFill>
                <a:schemeClr val="bg1"/>
              </a:solidFill>
            </a:endParaRPr>
          </a:p>
          <a:p>
            <a:pPr algn="ctr" eaLnBrk="1" hangingPunct="1">
              <a:buFontTx/>
              <a:buNone/>
            </a:pPr>
            <a:r>
              <a:rPr lang="en-US" altLang="en-US" sz="2600" b="1" dirty="0">
                <a:solidFill>
                  <a:srgbClr val="FFFF00"/>
                </a:solidFill>
              </a:rPr>
              <a:t>CKD is Part of Primary Care</a:t>
            </a:r>
            <a:endParaRPr lang="en-US" altLang="en-US" sz="2600" dirty="0">
              <a:solidFill>
                <a:srgbClr val="FFFF00"/>
              </a:solidFill>
            </a:endParaRPr>
          </a:p>
          <a:p>
            <a:pPr algn="ctr" eaLnBrk="1" hangingPunct="1">
              <a:spcBef>
                <a:spcPct val="0"/>
              </a:spcBef>
              <a:buClrTx/>
              <a:buFontTx/>
              <a:buNone/>
            </a:pPr>
            <a:endParaRPr lang="en-US" altLang="en-US" sz="2600" dirty="0">
              <a:solidFill>
                <a:schemeClr val="tx1"/>
              </a:solidFill>
            </a:endParaRPr>
          </a:p>
        </p:txBody>
      </p:sp>
    </p:spTree>
    <p:extLst>
      <p:ext uri="{BB962C8B-B14F-4D97-AF65-F5344CB8AC3E}">
        <p14:creationId xmlns:p14="http://schemas.microsoft.com/office/powerpoint/2010/main" val="38683816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6608" y="2286000"/>
            <a:ext cx="7827264" cy="1371600"/>
          </a:xfrm>
        </p:spPr>
        <p:txBody>
          <a:bodyPr/>
          <a:lstStyle/>
          <a:p>
            <a:pPr algn="ctr"/>
            <a:r>
              <a:rPr lang="en-US" dirty="0"/>
              <a:t>The Public Burden of CKD</a:t>
            </a:r>
          </a:p>
        </p:txBody>
      </p:sp>
    </p:spTree>
    <p:extLst>
      <p:ext uri="{BB962C8B-B14F-4D97-AF65-F5344CB8AC3E}">
        <p14:creationId xmlns:p14="http://schemas.microsoft.com/office/powerpoint/2010/main" val="23698038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3CF6CC4E-F8AE-46B8-AF42-C264DA9FF8A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3109" y="0"/>
            <a:ext cx="1827609" cy="6858001"/>
            <a:chOff x="1320800" y="0"/>
            <a:chExt cx="2436813" cy="6858001"/>
          </a:xfrm>
        </p:grpSpPr>
        <p:sp>
          <p:nvSpPr>
            <p:cNvPr id="15" name="Freeform 6">
              <a:extLst>
                <a:ext uri="{FF2B5EF4-FFF2-40B4-BE49-F238E27FC236}">
                  <a16:creationId xmlns:a16="http://schemas.microsoft.com/office/drawing/2014/main" id="{DAEAD399-3691-4CD7-B52B-C9B09436EF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16" name="Freeform 7">
              <a:extLst>
                <a:ext uri="{FF2B5EF4-FFF2-40B4-BE49-F238E27FC236}">
                  <a16:creationId xmlns:a16="http://schemas.microsoft.com/office/drawing/2014/main" id="{910AD751-06FB-4939-907D-5875B9B6B8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7" name="Freeform 8">
              <a:extLst>
                <a:ext uri="{FF2B5EF4-FFF2-40B4-BE49-F238E27FC236}">
                  <a16:creationId xmlns:a16="http://schemas.microsoft.com/office/drawing/2014/main" id="{534E01E2-CF3B-4438-B865-7B0F1D94669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8" name="Freeform 9">
              <a:extLst>
                <a:ext uri="{FF2B5EF4-FFF2-40B4-BE49-F238E27FC236}">
                  <a16:creationId xmlns:a16="http://schemas.microsoft.com/office/drawing/2014/main" id="{1779656F-F5D3-4C3F-A487-6302E3652D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9" name="Freeform 10">
              <a:extLst>
                <a:ext uri="{FF2B5EF4-FFF2-40B4-BE49-F238E27FC236}">
                  <a16:creationId xmlns:a16="http://schemas.microsoft.com/office/drawing/2014/main" id="{E472999E-58E4-45E0-8214-7F53A22709B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20" name="Freeform 11">
              <a:extLst>
                <a:ext uri="{FF2B5EF4-FFF2-40B4-BE49-F238E27FC236}">
                  <a16:creationId xmlns:a16="http://schemas.microsoft.com/office/drawing/2014/main" id="{538931F4-BE0D-49CA-A368-314C02CCB7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1">
            <a:extLst>
              <a:ext uri="{FF2B5EF4-FFF2-40B4-BE49-F238E27FC236}">
                <a16:creationId xmlns:a16="http://schemas.microsoft.com/office/drawing/2014/main" id="{3132BAEE-BA24-4EAE-90E7-9C6D4BA6D384}"/>
              </a:ext>
            </a:extLst>
          </p:cNvPr>
          <p:cNvSpPr>
            <a:spLocks noGrp="1"/>
          </p:cNvSpPr>
          <p:nvPr>
            <p:ph type="title"/>
          </p:nvPr>
        </p:nvSpPr>
        <p:spPr>
          <a:xfrm>
            <a:off x="1113234" y="685800"/>
            <a:ext cx="2109288" cy="1752599"/>
          </a:xfrm>
        </p:spPr>
        <p:txBody>
          <a:bodyPr>
            <a:normAutofit/>
          </a:bodyPr>
          <a:lstStyle/>
          <a:p>
            <a:r>
              <a:rPr lang="en-US" sz="2800" dirty="0"/>
              <a:t>CKD as a Public Health Issue</a:t>
            </a:r>
          </a:p>
        </p:txBody>
      </p:sp>
      <p:sp>
        <p:nvSpPr>
          <p:cNvPr id="11" name="Content Placeholder 10">
            <a:extLst>
              <a:ext uri="{FF2B5EF4-FFF2-40B4-BE49-F238E27FC236}">
                <a16:creationId xmlns:a16="http://schemas.microsoft.com/office/drawing/2014/main" id="{85893051-E6E0-4BCA-B072-DD8010A5C829}"/>
              </a:ext>
            </a:extLst>
          </p:cNvPr>
          <p:cNvSpPr>
            <a:spLocks noGrp="1"/>
          </p:cNvSpPr>
          <p:nvPr>
            <p:ph idx="1"/>
          </p:nvPr>
        </p:nvSpPr>
        <p:spPr>
          <a:xfrm>
            <a:off x="1159174" y="3040379"/>
            <a:ext cx="2109290" cy="3124201"/>
          </a:xfrm>
        </p:spPr>
        <p:txBody>
          <a:bodyPr>
            <a:normAutofit lnSpcReduction="10000"/>
          </a:bodyPr>
          <a:lstStyle/>
          <a:p>
            <a:r>
              <a:rPr lang="en-US" sz="1400" dirty="0"/>
              <a:t>Increases risk for all-cause mortality, CV mortality, kidney failure (ESRD), and other adverse outcomes.</a:t>
            </a:r>
          </a:p>
          <a:p>
            <a:r>
              <a:rPr lang="en-US" sz="1400" dirty="0"/>
              <a:t>6 fold increase in mortality rate with DM + CKD</a:t>
            </a:r>
          </a:p>
          <a:p>
            <a:r>
              <a:rPr lang="en-US" sz="1400" dirty="0"/>
              <a:t>Disproportionately affects African Americans and Hispanics</a:t>
            </a:r>
          </a:p>
          <a:p>
            <a:endParaRPr lang="en-US" sz="1050" dirty="0"/>
          </a:p>
          <a:p>
            <a:endParaRPr lang="en-US" sz="1200" dirty="0"/>
          </a:p>
          <a:p>
            <a:endParaRPr lang="en-US" sz="1600" dirty="0"/>
          </a:p>
        </p:txBody>
      </p:sp>
      <p:sp>
        <p:nvSpPr>
          <p:cNvPr id="22" name="Rounded Rectangle 16">
            <a:extLst>
              <a:ext uri="{FF2B5EF4-FFF2-40B4-BE49-F238E27FC236}">
                <a16:creationId xmlns:a16="http://schemas.microsoft.com/office/drawing/2014/main" id="{2D6217BA-2280-4A9E-9B69-707DF50525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65871" y="648931"/>
            <a:ext cx="5161397" cy="5231964"/>
          </a:xfrm>
          <a:prstGeom prst="roundRect">
            <a:avLst>
              <a:gd name="adj" fmla="val 4834"/>
            </a:avLst>
          </a:prstGeom>
          <a:solidFill>
            <a:schemeClr val="bg1"/>
          </a:solidFill>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Content Placeholder 6">
            <a:extLst>
              <a:ext uri="{FF2B5EF4-FFF2-40B4-BE49-F238E27FC236}">
                <a16:creationId xmlns:a16="http://schemas.microsoft.com/office/drawing/2014/main" id="{84255DED-B1D0-44B6-ABEC-63BDFA4EE9D7}"/>
              </a:ext>
            </a:extLst>
          </p:cNvPr>
          <p:cNvPicPr>
            <a:picLocks noChangeAspect="1"/>
          </p:cNvPicPr>
          <p:nvPr/>
        </p:nvPicPr>
        <p:blipFill>
          <a:blip r:embed="rId3"/>
          <a:stretch>
            <a:fillRect/>
          </a:stretch>
        </p:blipFill>
        <p:spPr>
          <a:xfrm>
            <a:off x="3511814" y="685801"/>
            <a:ext cx="5115454" cy="5195094"/>
          </a:xfrm>
          <a:prstGeom prst="rect">
            <a:avLst/>
          </a:prstGeom>
        </p:spPr>
      </p:pic>
    </p:spTree>
    <p:extLst>
      <p:ext uri="{BB962C8B-B14F-4D97-AF65-F5344CB8AC3E}">
        <p14:creationId xmlns:p14="http://schemas.microsoft.com/office/powerpoint/2010/main" val="3803127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lax">
  <a:themeElements>
    <a:clrScheme name="Parallax">
      <a:dk1>
        <a:sysClr val="windowText" lastClr="000000"/>
      </a:dk1>
      <a:lt1>
        <a:sysClr val="window" lastClr="FFFFFF"/>
      </a:lt1>
      <a:dk2>
        <a:srgbClr val="212121"/>
      </a:dk2>
      <a:lt2>
        <a:srgbClr val="CDD0D1"/>
      </a:lt2>
      <a:accent1>
        <a:srgbClr val="BC1C1C"/>
      </a:accent1>
      <a:accent2>
        <a:srgbClr val="F67534"/>
      </a:accent2>
      <a:accent3>
        <a:srgbClr val="EAAC35"/>
      </a:accent3>
      <a:accent4>
        <a:srgbClr val="9BAF68"/>
      </a:accent4>
      <a:accent5>
        <a:srgbClr val="68B9A6"/>
      </a:accent5>
      <a:accent6>
        <a:srgbClr val="50B1D4"/>
      </a:accent6>
      <a:hlink>
        <a:srgbClr val="E46416"/>
      </a:hlink>
      <a:folHlink>
        <a:srgbClr val="EE9340"/>
      </a:folHlink>
    </a:clrScheme>
    <a:fontScheme name="Parallax">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93B4CCAC-FD5A-4D59-B1AC-EAF45910B5A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TM03457496[[fn=Parallax]]</Template>
  <TotalTime>836</TotalTime>
  <Words>5642</Words>
  <Application>Microsoft Office PowerPoint</Application>
  <PresentationFormat>On-screen Show (4:3)</PresentationFormat>
  <Paragraphs>670</Paragraphs>
  <Slides>66</Slides>
  <Notes>20</Notes>
  <HiddenSlides>0</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66</vt:i4>
      </vt:variant>
    </vt:vector>
  </HeadingPairs>
  <TitlesOfParts>
    <vt:vector size="81" baseType="lpstr">
      <vt:lpstr>MS PGothic</vt:lpstr>
      <vt:lpstr>Arial</vt:lpstr>
      <vt:lpstr>Arial Rounded MT Bold</vt:lpstr>
      <vt:lpstr>Calibri</vt:lpstr>
      <vt:lpstr>Corbel</vt:lpstr>
      <vt:lpstr>Courier New</vt:lpstr>
      <vt:lpstr>Graphik-Light</vt:lpstr>
      <vt:lpstr>Graphik-Medium</vt:lpstr>
      <vt:lpstr>Lucida Grande</vt:lpstr>
      <vt:lpstr>Segoe UI</vt:lpstr>
      <vt:lpstr>Symbol</vt:lpstr>
      <vt:lpstr>Times New Roman</vt:lpstr>
      <vt:lpstr>Verdana</vt:lpstr>
      <vt:lpstr>Wingdings</vt:lpstr>
      <vt:lpstr>Parallax</vt:lpstr>
      <vt:lpstr>A Primary Care Approach to CKD Management</vt:lpstr>
      <vt:lpstr> Disclosures</vt:lpstr>
      <vt:lpstr>Learning Objectives</vt:lpstr>
      <vt:lpstr>PowerPoint Presentation</vt:lpstr>
      <vt:lpstr>PowerPoint Presentation</vt:lpstr>
      <vt:lpstr>PowerPoint Presentation</vt:lpstr>
      <vt:lpstr>Primary Care Providers –  First Line of Defense Against CKD</vt:lpstr>
      <vt:lpstr>The Public Burden of CKD</vt:lpstr>
      <vt:lpstr>CKD as a Public Health Issue</vt:lpstr>
      <vt:lpstr> The Role of CKD Recognition in Population Health   •Early recognition of CKD:  </vt:lpstr>
      <vt:lpstr>Per person per month (PPPM) expenditures during the transition to ESRD, by dataset, 2011</vt:lpstr>
      <vt:lpstr>Gaps in CKD Diagnosis</vt:lpstr>
      <vt:lpstr>CKD Screening and Evaluation</vt:lpstr>
      <vt:lpstr>Criteria for CKD</vt:lpstr>
      <vt:lpstr>Screening Tools: eGFR</vt:lpstr>
      <vt:lpstr>PowerPoint Presentation</vt:lpstr>
      <vt:lpstr>Classification of CKD Based on GFR and Albuminuria Categories: “Heat Map”</vt:lpstr>
      <vt:lpstr>PowerPoint Presentation</vt:lpstr>
      <vt:lpstr>CKD Risk Factors*</vt:lpstr>
      <vt:lpstr>PowerPoint Presentation</vt:lpstr>
      <vt:lpstr>Steps to CKD Patient Care</vt:lpstr>
      <vt:lpstr>Definition of Chronic Kidney Disease</vt:lpstr>
      <vt:lpstr>Assign Albuminuria Category</vt:lpstr>
      <vt:lpstr>Assign GFR Category</vt:lpstr>
      <vt:lpstr>Use These Equations Cautiously, if at all  in ….</vt:lpstr>
      <vt:lpstr>Goals of Care in CKD </vt:lpstr>
      <vt:lpstr>Clinical Evaluation of Patients with CKD</vt:lpstr>
      <vt:lpstr>Clinical Evaluation of Patients with CKD</vt:lpstr>
      <vt:lpstr>Clinical Evaluation of Patients with CKD</vt:lpstr>
      <vt:lpstr>Definitions: Albuminuria and Proteinuria</vt:lpstr>
      <vt:lpstr>Slowing Progression of CKD</vt:lpstr>
      <vt:lpstr>CKD- Progression of Kidney Failure Concept</vt:lpstr>
      <vt:lpstr>Blood Pressure and CKD Progression</vt:lpstr>
      <vt:lpstr>Slowing CKD Progression: ACEi/ARB</vt:lpstr>
      <vt:lpstr>Goals for Renoprotection</vt:lpstr>
      <vt:lpstr>Relationship Between Achieved BP and Decline in Kidney  Function from Primary Renal Endpoint Trials</vt:lpstr>
      <vt:lpstr>ARBs and Progression of Diabetic Nephropathy</vt:lpstr>
      <vt:lpstr>Managing Hyperglycemia</vt:lpstr>
      <vt:lpstr>Other Goals of CKD Management</vt:lpstr>
      <vt:lpstr>Lipid Disorders in CKD</vt:lpstr>
      <vt:lpstr>Lipid Disorders in CKD</vt:lpstr>
      <vt:lpstr>10-Year Coronary Risk Based on Age and Other  Patient Characteristics</vt:lpstr>
      <vt:lpstr>Complications of Kidney Failure Start in Stage 3  and Progress</vt:lpstr>
      <vt:lpstr>Detect and Manage CKD Complications</vt:lpstr>
      <vt:lpstr>Detect and Manage CKD Complications</vt:lpstr>
      <vt:lpstr>Vaccination in CKD</vt:lpstr>
      <vt:lpstr>Malnutrition and CKD</vt:lpstr>
      <vt:lpstr>A Balanced Approach to Nutrition in CKD:  Macronutrient Composition and Mineral Content*</vt:lpstr>
      <vt:lpstr>Education and Counseling</vt:lpstr>
      <vt:lpstr>Co-Management, Patient Safety, and Nephrology Specialist Referral</vt:lpstr>
      <vt:lpstr>PowerPoint Presentation</vt:lpstr>
      <vt:lpstr>Impact of primary care CKD detection  with a patient safety approach</vt:lpstr>
      <vt:lpstr>PowerPoint Presentation</vt:lpstr>
      <vt:lpstr>What can primary care providers do?</vt:lpstr>
      <vt:lpstr>What can primary care providers do?</vt:lpstr>
      <vt:lpstr>Co-Management Model</vt:lpstr>
      <vt:lpstr>CKD Patient Safety Issues</vt:lpstr>
      <vt:lpstr>CKD Patient Safety Issues</vt:lpstr>
      <vt:lpstr>Key Points on Medications in CKD </vt:lpstr>
      <vt:lpstr>Common Medications Requiring Dose Reduction in CKD</vt:lpstr>
      <vt:lpstr>PowerPoint Presentation</vt:lpstr>
      <vt:lpstr>PowerPoint Presentation</vt:lpstr>
      <vt:lpstr>PowerPoint Presentation</vt:lpstr>
      <vt:lpstr>Take Home Points</vt:lpstr>
      <vt:lpstr>PowerPoint Presentation</vt:lpstr>
      <vt:lpstr>PowerPoint Presentation</vt:lpstr>
    </vt:vector>
  </TitlesOfParts>
  <Company>National Kidney Foundation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James Papanikolaw</dc:creator>
  <cp:lastModifiedBy>Ramani, Karthik</cp:lastModifiedBy>
  <cp:revision>129</cp:revision>
  <dcterms:created xsi:type="dcterms:W3CDTF">2014-11-18T20:22:37Z</dcterms:created>
  <dcterms:modified xsi:type="dcterms:W3CDTF">2022-01-31T03:14:36Z</dcterms:modified>
</cp:coreProperties>
</file>