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3.xml" ContentType="application/vnd.openxmlformats-officedocument.presentationml.tags+xml"/>
  <Override PartName="/ppt/notesSlides/notesSlide31.xml" ContentType="application/vnd.openxmlformats-officedocument.presentationml.notesSlide+xml"/>
  <Override PartName="/ppt/tags/tag4.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256" r:id="rId2"/>
    <p:sldId id="2145706953" r:id="rId3"/>
    <p:sldId id="260" r:id="rId4"/>
    <p:sldId id="340" r:id="rId5"/>
    <p:sldId id="2145706956" r:id="rId6"/>
    <p:sldId id="2145706942" r:id="rId7"/>
    <p:sldId id="314" r:id="rId8"/>
    <p:sldId id="322" r:id="rId9"/>
    <p:sldId id="323" r:id="rId10"/>
    <p:sldId id="324" r:id="rId11"/>
    <p:sldId id="325" r:id="rId12"/>
    <p:sldId id="326" r:id="rId13"/>
    <p:sldId id="327" r:id="rId14"/>
    <p:sldId id="328" r:id="rId15"/>
    <p:sldId id="329" r:id="rId16"/>
    <p:sldId id="330" r:id="rId17"/>
    <p:sldId id="331" r:id="rId18"/>
    <p:sldId id="332" r:id="rId19"/>
    <p:sldId id="333" r:id="rId20"/>
    <p:sldId id="339" r:id="rId21"/>
    <p:sldId id="262" r:id="rId22"/>
    <p:sldId id="311" r:id="rId23"/>
    <p:sldId id="334" r:id="rId24"/>
    <p:sldId id="297" r:id="rId25"/>
    <p:sldId id="296" r:id="rId26"/>
    <p:sldId id="302" r:id="rId27"/>
    <p:sldId id="298" r:id="rId28"/>
    <p:sldId id="335" r:id="rId29"/>
    <p:sldId id="264" r:id="rId30"/>
    <p:sldId id="336" r:id="rId31"/>
    <p:sldId id="290" r:id="rId32"/>
    <p:sldId id="261" r:id="rId33"/>
    <p:sldId id="263" r:id="rId34"/>
    <p:sldId id="287" r:id="rId35"/>
    <p:sldId id="279" r:id="rId36"/>
    <p:sldId id="268" r:id="rId37"/>
    <p:sldId id="269" r:id="rId38"/>
    <p:sldId id="270" r:id="rId39"/>
    <p:sldId id="258" r:id="rId40"/>
    <p:sldId id="266" r:id="rId41"/>
    <p:sldId id="267" r:id="rId42"/>
    <p:sldId id="274" r:id="rId43"/>
    <p:sldId id="281" r:id="rId44"/>
    <p:sldId id="276" r:id="rId45"/>
    <p:sldId id="288" r:id="rId46"/>
    <p:sldId id="271" r:id="rId47"/>
    <p:sldId id="272" r:id="rId48"/>
    <p:sldId id="273" r:id="rId49"/>
    <p:sldId id="277" r:id="rId50"/>
    <p:sldId id="282" r:id="rId51"/>
    <p:sldId id="283" r:id="rId52"/>
    <p:sldId id="284" r:id="rId53"/>
    <p:sldId id="285" r:id="rId54"/>
    <p:sldId id="289" r:id="rId55"/>
    <p:sldId id="291" r:id="rId56"/>
    <p:sldId id="337" r:id="rId57"/>
    <p:sldId id="2145706954" r:id="rId58"/>
    <p:sldId id="2145706955" r:id="rId59"/>
    <p:sldId id="295" r:id="rId60"/>
    <p:sldId id="286" r:id="rId61"/>
    <p:sldId id="2145706959"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154" autoAdjust="0"/>
  </p:normalViewPr>
  <p:slideViewPr>
    <p:cSldViewPr snapToGrid="0">
      <p:cViewPr varScale="1">
        <p:scale>
          <a:sx n="92" d="100"/>
          <a:sy n="92" d="100"/>
        </p:scale>
        <p:origin x="96" y="84"/>
      </p:cViewPr>
      <p:guideLst/>
    </p:cSldViewPr>
  </p:slideViewPr>
  <p:notesTextViewPr>
    <p:cViewPr>
      <p:scale>
        <a:sx n="1" d="1"/>
        <a:sy n="1" d="1"/>
      </p:scale>
      <p:origin x="0" y="0"/>
    </p:cViewPr>
  </p:notesTextViewPr>
  <p:sorterViewPr>
    <p:cViewPr varScale="1">
      <p:scale>
        <a:sx n="100" d="100"/>
        <a:sy n="100" d="100"/>
      </p:scale>
      <p:origin x="0" y="-550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35D664-0D56-4574-9991-A542C641727D}" type="doc">
      <dgm:prSet loTypeId="urn:microsoft.com/office/officeart/2005/8/layout/list1" loCatId="list" qsTypeId="urn:microsoft.com/office/officeart/2005/8/quickstyle/simple1" qsCatId="simple" csTypeId="urn:microsoft.com/office/officeart/2005/8/colors/colorful5" csCatId="colorful"/>
      <dgm:spPr/>
      <dgm:t>
        <a:bodyPr/>
        <a:lstStyle/>
        <a:p>
          <a:endParaRPr lang="en-US"/>
        </a:p>
      </dgm:t>
    </dgm:pt>
    <dgm:pt modelId="{40420FE3-3369-41BD-A2A1-0FA7EAF4A9EB}">
      <dgm:prSet/>
      <dgm:spPr/>
      <dgm:t>
        <a:bodyPr/>
        <a:lstStyle/>
        <a:p>
          <a:r>
            <a:rPr lang="en-US" b="1"/>
            <a:t>Risk for Exposure</a:t>
          </a:r>
          <a:endParaRPr lang="en-US"/>
        </a:p>
      </dgm:t>
    </dgm:pt>
    <dgm:pt modelId="{7089D4A8-D968-4552-925B-F7F78F024E02}" type="parTrans" cxnId="{30F8CAF0-6D89-4334-BA37-70D17C587C25}">
      <dgm:prSet/>
      <dgm:spPr/>
      <dgm:t>
        <a:bodyPr/>
        <a:lstStyle/>
        <a:p>
          <a:endParaRPr lang="en-US"/>
        </a:p>
      </dgm:t>
    </dgm:pt>
    <dgm:pt modelId="{1DF62D96-D985-4994-8F65-21E75AECD49F}" type="sibTrans" cxnId="{30F8CAF0-6D89-4334-BA37-70D17C587C25}">
      <dgm:prSet/>
      <dgm:spPr/>
      <dgm:t>
        <a:bodyPr/>
        <a:lstStyle/>
        <a:p>
          <a:endParaRPr lang="en-US"/>
        </a:p>
      </dgm:t>
    </dgm:pt>
    <dgm:pt modelId="{D6794CE4-DEC3-4682-ABA7-544BB978BA72}">
      <dgm:prSet/>
      <dgm:spPr/>
      <dgm:t>
        <a:bodyPr/>
        <a:lstStyle/>
        <a:p>
          <a:r>
            <a:rPr lang="en-US"/>
            <a:t>Close contacts</a:t>
          </a:r>
        </a:p>
      </dgm:t>
    </dgm:pt>
    <dgm:pt modelId="{77A9D29B-88CA-4BFB-9986-64BFAA5CB40F}" type="parTrans" cxnId="{743B030F-A4EF-4005-A9E5-DFB2F261685C}">
      <dgm:prSet/>
      <dgm:spPr/>
      <dgm:t>
        <a:bodyPr/>
        <a:lstStyle/>
        <a:p>
          <a:endParaRPr lang="en-US"/>
        </a:p>
      </dgm:t>
    </dgm:pt>
    <dgm:pt modelId="{B6643DA1-6011-47A9-B9E3-6230DF4167F6}" type="sibTrans" cxnId="{743B030F-A4EF-4005-A9E5-DFB2F261685C}">
      <dgm:prSet/>
      <dgm:spPr/>
      <dgm:t>
        <a:bodyPr/>
        <a:lstStyle/>
        <a:p>
          <a:endParaRPr lang="en-US"/>
        </a:p>
      </dgm:t>
    </dgm:pt>
    <dgm:pt modelId="{4A1D1022-1B0E-4635-AFE3-A5C2114CB417}">
      <dgm:prSet/>
      <dgm:spPr/>
      <dgm:t>
        <a:bodyPr/>
        <a:lstStyle/>
        <a:p>
          <a:r>
            <a:rPr lang="en-US"/>
            <a:t>Persons who live in areas with high rates of TB</a:t>
          </a:r>
        </a:p>
      </dgm:t>
    </dgm:pt>
    <dgm:pt modelId="{B7CDEB0F-85BD-44BA-9395-2660F0C56DE5}" type="parTrans" cxnId="{4570082A-7F40-4B13-AC4B-ED8A43C0F2B6}">
      <dgm:prSet/>
      <dgm:spPr/>
      <dgm:t>
        <a:bodyPr/>
        <a:lstStyle/>
        <a:p>
          <a:endParaRPr lang="en-US"/>
        </a:p>
      </dgm:t>
    </dgm:pt>
    <dgm:pt modelId="{B8C7BD3F-7B22-4091-AEE8-803A61F51722}" type="sibTrans" cxnId="{4570082A-7F40-4B13-AC4B-ED8A43C0F2B6}">
      <dgm:prSet/>
      <dgm:spPr/>
      <dgm:t>
        <a:bodyPr/>
        <a:lstStyle/>
        <a:p>
          <a:endParaRPr lang="en-US"/>
        </a:p>
      </dgm:t>
    </dgm:pt>
    <dgm:pt modelId="{F37F07B3-BFD9-48D4-B8D2-2C94E128B9D6}">
      <dgm:prSet/>
      <dgm:spPr/>
      <dgm:t>
        <a:bodyPr/>
        <a:lstStyle/>
        <a:p>
          <a:r>
            <a:rPr lang="en-US"/>
            <a:t>PEH, substance use</a:t>
          </a:r>
        </a:p>
      </dgm:t>
    </dgm:pt>
    <dgm:pt modelId="{BB3AA0DE-1BFB-4DDF-B404-0DAF36D7A9A5}" type="parTrans" cxnId="{21D9E7F5-8E54-4BF0-8277-1BBB15100A76}">
      <dgm:prSet/>
      <dgm:spPr/>
      <dgm:t>
        <a:bodyPr/>
        <a:lstStyle/>
        <a:p>
          <a:endParaRPr lang="en-US"/>
        </a:p>
      </dgm:t>
    </dgm:pt>
    <dgm:pt modelId="{50B007E3-6E25-4539-AE97-2B7CDCBB160C}" type="sibTrans" cxnId="{21D9E7F5-8E54-4BF0-8277-1BBB15100A76}">
      <dgm:prSet/>
      <dgm:spPr/>
      <dgm:t>
        <a:bodyPr/>
        <a:lstStyle/>
        <a:p>
          <a:endParaRPr lang="en-US"/>
        </a:p>
      </dgm:t>
    </dgm:pt>
    <dgm:pt modelId="{1F21ED4A-C2B0-4DEB-953A-BE0FA5712D84}">
      <dgm:prSet/>
      <dgm:spPr/>
      <dgm:t>
        <a:bodyPr/>
        <a:lstStyle/>
        <a:p>
          <a:r>
            <a:rPr lang="en-US" dirty="0"/>
            <a:t>Work or live in congregate setting (homeless shelters, correctional facilities, nursing homes, etc.)</a:t>
          </a:r>
        </a:p>
      </dgm:t>
    </dgm:pt>
    <dgm:pt modelId="{BBCB7181-B5AF-4997-8125-B54E2B7155BE}" type="parTrans" cxnId="{8329395F-69CB-4218-93F2-142DCED29A8F}">
      <dgm:prSet/>
      <dgm:spPr/>
      <dgm:t>
        <a:bodyPr/>
        <a:lstStyle/>
        <a:p>
          <a:endParaRPr lang="en-US"/>
        </a:p>
      </dgm:t>
    </dgm:pt>
    <dgm:pt modelId="{5FBE9257-8B71-4C49-86E4-5C968901AE09}" type="sibTrans" cxnId="{8329395F-69CB-4218-93F2-142DCED29A8F}">
      <dgm:prSet/>
      <dgm:spPr/>
      <dgm:t>
        <a:bodyPr/>
        <a:lstStyle/>
        <a:p>
          <a:endParaRPr lang="en-US"/>
        </a:p>
      </dgm:t>
    </dgm:pt>
    <dgm:pt modelId="{7837A299-07B3-471B-84A0-EA207C033E7E}">
      <dgm:prSet/>
      <dgm:spPr/>
      <dgm:t>
        <a:bodyPr/>
        <a:lstStyle/>
        <a:p>
          <a:r>
            <a:rPr lang="en-US" b="1"/>
            <a:t>Risk for Infection/Progression</a:t>
          </a:r>
          <a:endParaRPr lang="en-US"/>
        </a:p>
      </dgm:t>
    </dgm:pt>
    <dgm:pt modelId="{A3C153F9-BC7C-49E1-937F-C3F28CF88A41}" type="parTrans" cxnId="{8F80CC90-3B6A-4334-9543-E601757879AD}">
      <dgm:prSet/>
      <dgm:spPr/>
      <dgm:t>
        <a:bodyPr/>
        <a:lstStyle/>
        <a:p>
          <a:endParaRPr lang="en-US"/>
        </a:p>
      </dgm:t>
    </dgm:pt>
    <dgm:pt modelId="{80599107-991A-4DA6-AD3F-029FBBA3CF39}" type="sibTrans" cxnId="{8F80CC90-3B6A-4334-9543-E601757879AD}">
      <dgm:prSet/>
      <dgm:spPr/>
      <dgm:t>
        <a:bodyPr/>
        <a:lstStyle/>
        <a:p>
          <a:endParaRPr lang="en-US"/>
        </a:p>
      </dgm:t>
    </dgm:pt>
    <dgm:pt modelId="{B316B610-B46E-48DA-B99A-4A7EC08DF14C}">
      <dgm:prSet/>
      <dgm:spPr/>
      <dgm:t>
        <a:bodyPr/>
        <a:lstStyle/>
        <a:p>
          <a:r>
            <a:rPr lang="en-US"/>
            <a:t>Immunocompromise</a:t>
          </a:r>
        </a:p>
      </dgm:t>
    </dgm:pt>
    <dgm:pt modelId="{AE728F7D-9080-451D-88FD-282B2094B902}" type="parTrans" cxnId="{E8C151C6-54A7-490A-9258-F15CFD516FF9}">
      <dgm:prSet/>
      <dgm:spPr/>
      <dgm:t>
        <a:bodyPr/>
        <a:lstStyle/>
        <a:p>
          <a:endParaRPr lang="en-US"/>
        </a:p>
      </dgm:t>
    </dgm:pt>
    <dgm:pt modelId="{A0613A4C-101B-40F0-A317-A4AD09CD48EF}" type="sibTrans" cxnId="{E8C151C6-54A7-490A-9258-F15CFD516FF9}">
      <dgm:prSet/>
      <dgm:spPr/>
      <dgm:t>
        <a:bodyPr/>
        <a:lstStyle/>
        <a:p>
          <a:endParaRPr lang="en-US"/>
        </a:p>
      </dgm:t>
    </dgm:pt>
    <dgm:pt modelId="{E9CB3454-F64F-4BAF-AE5C-967917956D0A}">
      <dgm:prSet/>
      <dgm:spPr/>
      <dgm:t>
        <a:bodyPr/>
        <a:lstStyle/>
        <a:p>
          <a:r>
            <a:rPr lang="en-US"/>
            <a:t>Children under 5</a:t>
          </a:r>
        </a:p>
      </dgm:t>
    </dgm:pt>
    <dgm:pt modelId="{FA00C375-FA4D-4DBC-95E9-C3ACF3E9B813}" type="parTrans" cxnId="{935F7658-D4CE-441C-B26B-14D4F9AE33D9}">
      <dgm:prSet/>
      <dgm:spPr/>
      <dgm:t>
        <a:bodyPr/>
        <a:lstStyle/>
        <a:p>
          <a:endParaRPr lang="en-US"/>
        </a:p>
      </dgm:t>
    </dgm:pt>
    <dgm:pt modelId="{2AAB4E22-E92F-4F89-8AE8-48676AE898AA}" type="sibTrans" cxnId="{935F7658-D4CE-441C-B26B-14D4F9AE33D9}">
      <dgm:prSet/>
      <dgm:spPr/>
      <dgm:t>
        <a:bodyPr/>
        <a:lstStyle/>
        <a:p>
          <a:endParaRPr lang="en-US"/>
        </a:p>
      </dgm:t>
    </dgm:pt>
    <dgm:pt modelId="{92AC3EAE-75CF-4851-B4D4-7AC341A24FA3}">
      <dgm:prSet/>
      <dgm:spPr/>
      <dgm:t>
        <a:bodyPr/>
        <a:lstStyle/>
        <a:p>
          <a:r>
            <a:rPr lang="en-US"/>
            <a:t>HIV</a:t>
          </a:r>
        </a:p>
      </dgm:t>
    </dgm:pt>
    <dgm:pt modelId="{E067EEC4-0DD0-46B5-8AF2-A0D3B7A62B15}" type="parTrans" cxnId="{F8667AF6-A68A-4308-8995-DC398FC0DB20}">
      <dgm:prSet/>
      <dgm:spPr/>
      <dgm:t>
        <a:bodyPr/>
        <a:lstStyle/>
        <a:p>
          <a:endParaRPr lang="en-US"/>
        </a:p>
      </dgm:t>
    </dgm:pt>
    <dgm:pt modelId="{A1A1D2B4-083A-427C-A3B9-FDF7964B246C}" type="sibTrans" cxnId="{F8667AF6-A68A-4308-8995-DC398FC0DB20}">
      <dgm:prSet/>
      <dgm:spPr/>
      <dgm:t>
        <a:bodyPr/>
        <a:lstStyle/>
        <a:p>
          <a:endParaRPr lang="en-US"/>
        </a:p>
      </dgm:t>
    </dgm:pt>
    <dgm:pt modelId="{6F3CAC1C-4288-42E0-8B6D-0F9613BB3A73}">
      <dgm:prSet/>
      <dgm:spPr/>
      <dgm:t>
        <a:bodyPr/>
        <a:lstStyle/>
        <a:p>
          <a:r>
            <a:rPr lang="en-US" dirty="0"/>
            <a:t>Diabetes</a:t>
          </a:r>
        </a:p>
      </dgm:t>
    </dgm:pt>
    <dgm:pt modelId="{84CAE877-3726-4C0F-8A05-F575DA614E95}" type="parTrans" cxnId="{BE9448DF-E23B-4F2C-BF8B-519B9B047F0C}">
      <dgm:prSet/>
      <dgm:spPr/>
      <dgm:t>
        <a:bodyPr/>
        <a:lstStyle/>
        <a:p>
          <a:endParaRPr lang="en-US"/>
        </a:p>
      </dgm:t>
    </dgm:pt>
    <dgm:pt modelId="{EF3CFE86-14FC-47F9-8094-51434B7F936B}" type="sibTrans" cxnId="{BE9448DF-E23B-4F2C-BF8B-519B9B047F0C}">
      <dgm:prSet/>
      <dgm:spPr/>
      <dgm:t>
        <a:bodyPr/>
        <a:lstStyle/>
        <a:p>
          <a:endParaRPr lang="en-US"/>
        </a:p>
      </dgm:t>
    </dgm:pt>
    <dgm:pt modelId="{BF8020A2-CD75-4F17-BB54-FB5835E07C2C}">
      <dgm:prSet/>
      <dgm:spPr/>
      <dgm:t>
        <a:bodyPr/>
        <a:lstStyle/>
        <a:p>
          <a:r>
            <a:rPr lang="en-US"/>
            <a:t>Immunosuppressive meds</a:t>
          </a:r>
        </a:p>
      </dgm:t>
    </dgm:pt>
    <dgm:pt modelId="{5E0C0AE1-CBCA-48B1-95E3-AA25743D2744}" type="parTrans" cxnId="{B3A7BAA6-93B2-49FF-896D-488E9F01EA58}">
      <dgm:prSet/>
      <dgm:spPr/>
      <dgm:t>
        <a:bodyPr/>
        <a:lstStyle/>
        <a:p>
          <a:endParaRPr lang="en-US"/>
        </a:p>
      </dgm:t>
    </dgm:pt>
    <dgm:pt modelId="{A27E628F-995E-4EF5-97A6-CB3BCBAA6D90}" type="sibTrans" cxnId="{B3A7BAA6-93B2-49FF-896D-488E9F01EA58}">
      <dgm:prSet/>
      <dgm:spPr/>
      <dgm:t>
        <a:bodyPr/>
        <a:lstStyle/>
        <a:p>
          <a:endParaRPr lang="en-US"/>
        </a:p>
      </dgm:t>
    </dgm:pt>
    <dgm:pt modelId="{1DA6AC02-67F7-42B6-8FB0-9A6158AD3987}">
      <dgm:prSet/>
      <dgm:spPr/>
      <dgm:t>
        <a:bodyPr/>
        <a:lstStyle/>
        <a:p>
          <a:r>
            <a:rPr lang="en-US"/>
            <a:t>Severe kidney disease</a:t>
          </a:r>
        </a:p>
      </dgm:t>
    </dgm:pt>
    <dgm:pt modelId="{7892A7A5-C6AD-4B67-8266-207427B64CBD}" type="parTrans" cxnId="{DE77623B-4AD0-487C-8498-CAC89C144902}">
      <dgm:prSet/>
      <dgm:spPr/>
      <dgm:t>
        <a:bodyPr/>
        <a:lstStyle/>
        <a:p>
          <a:endParaRPr lang="en-US"/>
        </a:p>
      </dgm:t>
    </dgm:pt>
    <dgm:pt modelId="{5A183812-B2B6-43B5-BCE8-7C1D0CFF043A}" type="sibTrans" cxnId="{DE77623B-4AD0-487C-8498-CAC89C144902}">
      <dgm:prSet/>
      <dgm:spPr/>
      <dgm:t>
        <a:bodyPr/>
        <a:lstStyle/>
        <a:p>
          <a:endParaRPr lang="en-US"/>
        </a:p>
      </dgm:t>
    </dgm:pt>
    <dgm:pt modelId="{E54300FC-13AC-4269-A7B8-AFDD9FEBAAAC}">
      <dgm:prSet/>
      <dgm:spPr/>
      <dgm:t>
        <a:bodyPr/>
        <a:lstStyle/>
        <a:p>
          <a:r>
            <a:rPr lang="en-US"/>
            <a:t>Malnutrition/low body weight</a:t>
          </a:r>
        </a:p>
      </dgm:t>
    </dgm:pt>
    <dgm:pt modelId="{DFB3E497-A67F-4A3B-B38D-A067D908F723}" type="parTrans" cxnId="{3648C33E-2C4F-4791-AC50-731DC26BE338}">
      <dgm:prSet/>
      <dgm:spPr/>
      <dgm:t>
        <a:bodyPr/>
        <a:lstStyle/>
        <a:p>
          <a:endParaRPr lang="en-US"/>
        </a:p>
      </dgm:t>
    </dgm:pt>
    <dgm:pt modelId="{8F5CBAC7-F3AD-4461-9E3A-0A8312EF2C7A}" type="sibTrans" cxnId="{3648C33E-2C4F-4791-AC50-731DC26BE338}">
      <dgm:prSet/>
      <dgm:spPr/>
      <dgm:t>
        <a:bodyPr/>
        <a:lstStyle/>
        <a:p>
          <a:endParaRPr lang="en-US"/>
        </a:p>
      </dgm:t>
    </dgm:pt>
    <dgm:pt modelId="{98382E0C-47E9-40F8-B89B-56AC15F7B6F0}">
      <dgm:prSet/>
      <dgm:spPr/>
      <dgm:t>
        <a:bodyPr/>
        <a:lstStyle/>
        <a:p>
          <a:r>
            <a:rPr lang="en-US"/>
            <a:t>Substance use</a:t>
          </a:r>
        </a:p>
      </dgm:t>
    </dgm:pt>
    <dgm:pt modelId="{47701CE8-0386-4375-8D7E-671D17C503B3}" type="parTrans" cxnId="{1A132AB7-69EB-4FE3-B2D6-675402B32DA5}">
      <dgm:prSet/>
      <dgm:spPr/>
      <dgm:t>
        <a:bodyPr/>
        <a:lstStyle/>
        <a:p>
          <a:endParaRPr lang="en-US"/>
        </a:p>
      </dgm:t>
    </dgm:pt>
    <dgm:pt modelId="{C1A6C4B5-2944-4CB7-8358-5D9F9EB216FC}" type="sibTrans" cxnId="{1A132AB7-69EB-4FE3-B2D6-675402B32DA5}">
      <dgm:prSet/>
      <dgm:spPr/>
      <dgm:t>
        <a:bodyPr/>
        <a:lstStyle/>
        <a:p>
          <a:endParaRPr lang="en-US"/>
        </a:p>
      </dgm:t>
    </dgm:pt>
    <dgm:pt modelId="{C7DB08DB-2D2D-4AC8-864D-A7749FF52294}" type="pres">
      <dgm:prSet presAssocID="{FB35D664-0D56-4574-9991-A542C641727D}" presName="linear" presStyleCnt="0">
        <dgm:presLayoutVars>
          <dgm:dir/>
          <dgm:animLvl val="lvl"/>
          <dgm:resizeHandles val="exact"/>
        </dgm:presLayoutVars>
      </dgm:prSet>
      <dgm:spPr/>
    </dgm:pt>
    <dgm:pt modelId="{8BE8E4FA-49C7-437C-B61C-BD3C1D07E3B8}" type="pres">
      <dgm:prSet presAssocID="{40420FE3-3369-41BD-A2A1-0FA7EAF4A9EB}" presName="parentLin" presStyleCnt="0"/>
      <dgm:spPr/>
    </dgm:pt>
    <dgm:pt modelId="{64094719-ED5E-4D2B-B138-FC18A087ACFC}" type="pres">
      <dgm:prSet presAssocID="{40420FE3-3369-41BD-A2A1-0FA7EAF4A9EB}" presName="parentLeftMargin" presStyleLbl="node1" presStyleIdx="0" presStyleCnt="2"/>
      <dgm:spPr/>
    </dgm:pt>
    <dgm:pt modelId="{0F34EAB3-00F7-4FFF-886F-D09B00D074C3}" type="pres">
      <dgm:prSet presAssocID="{40420FE3-3369-41BD-A2A1-0FA7EAF4A9EB}" presName="parentText" presStyleLbl="node1" presStyleIdx="0" presStyleCnt="2">
        <dgm:presLayoutVars>
          <dgm:chMax val="0"/>
          <dgm:bulletEnabled val="1"/>
        </dgm:presLayoutVars>
      </dgm:prSet>
      <dgm:spPr/>
    </dgm:pt>
    <dgm:pt modelId="{27EAB2F7-113A-4DDD-97F7-FB5B01F35FA3}" type="pres">
      <dgm:prSet presAssocID="{40420FE3-3369-41BD-A2A1-0FA7EAF4A9EB}" presName="negativeSpace" presStyleCnt="0"/>
      <dgm:spPr/>
    </dgm:pt>
    <dgm:pt modelId="{6D19B505-7074-4121-8ED1-8F1B5B727B91}" type="pres">
      <dgm:prSet presAssocID="{40420FE3-3369-41BD-A2A1-0FA7EAF4A9EB}" presName="childText" presStyleLbl="conFgAcc1" presStyleIdx="0" presStyleCnt="2">
        <dgm:presLayoutVars>
          <dgm:bulletEnabled val="1"/>
        </dgm:presLayoutVars>
      </dgm:prSet>
      <dgm:spPr/>
    </dgm:pt>
    <dgm:pt modelId="{83B6F712-0633-4FDC-9B7F-74D2FF5A6900}" type="pres">
      <dgm:prSet presAssocID="{1DF62D96-D985-4994-8F65-21E75AECD49F}" presName="spaceBetweenRectangles" presStyleCnt="0"/>
      <dgm:spPr/>
    </dgm:pt>
    <dgm:pt modelId="{E8B40594-8D38-4CA9-BD05-6A11D5564537}" type="pres">
      <dgm:prSet presAssocID="{7837A299-07B3-471B-84A0-EA207C033E7E}" presName="parentLin" presStyleCnt="0"/>
      <dgm:spPr/>
    </dgm:pt>
    <dgm:pt modelId="{6D7582CC-2BC0-4F1F-BA7D-45A4F665A040}" type="pres">
      <dgm:prSet presAssocID="{7837A299-07B3-471B-84A0-EA207C033E7E}" presName="parentLeftMargin" presStyleLbl="node1" presStyleIdx="0" presStyleCnt="2"/>
      <dgm:spPr/>
    </dgm:pt>
    <dgm:pt modelId="{CFAD2BED-5833-4A43-95A3-2907EE8491BD}" type="pres">
      <dgm:prSet presAssocID="{7837A299-07B3-471B-84A0-EA207C033E7E}" presName="parentText" presStyleLbl="node1" presStyleIdx="1" presStyleCnt="2">
        <dgm:presLayoutVars>
          <dgm:chMax val="0"/>
          <dgm:bulletEnabled val="1"/>
        </dgm:presLayoutVars>
      </dgm:prSet>
      <dgm:spPr/>
    </dgm:pt>
    <dgm:pt modelId="{ADE6C62E-4C38-4A3F-AC14-AE596C28E29B}" type="pres">
      <dgm:prSet presAssocID="{7837A299-07B3-471B-84A0-EA207C033E7E}" presName="negativeSpace" presStyleCnt="0"/>
      <dgm:spPr/>
    </dgm:pt>
    <dgm:pt modelId="{11A9362D-FB43-4666-A8AD-F9EF88840445}" type="pres">
      <dgm:prSet presAssocID="{7837A299-07B3-471B-84A0-EA207C033E7E}" presName="childText" presStyleLbl="conFgAcc1" presStyleIdx="1" presStyleCnt="2">
        <dgm:presLayoutVars>
          <dgm:bulletEnabled val="1"/>
        </dgm:presLayoutVars>
      </dgm:prSet>
      <dgm:spPr/>
    </dgm:pt>
  </dgm:ptLst>
  <dgm:cxnLst>
    <dgm:cxn modelId="{724B700A-BDB5-419F-81BE-EADB618C9DA5}" type="presOf" srcId="{E54300FC-13AC-4269-A7B8-AFDD9FEBAAAC}" destId="{11A9362D-FB43-4666-A8AD-F9EF88840445}" srcOrd="0" destOrd="6" presId="urn:microsoft.com/office/officeart/2005/8/layout/list1"/>
    <dgm:cxn modelId="{672BCC0E-49E2-4F19-936E-4BF9E42B74E7}" type="presOf" srcId="{40420FE3-3369-41BD-A2A1-0FA7EAF4A9EB}" destId="{64094719-ED5E-4D2B-B138-FC18A087ACFC}" srcOrd="0" destOrd="0" presId="urn:microsoft.com/office/officeart/2005/8/layout/list1"/>
    <dgm:cxn modelId="{743B030F-A4EF-4005-A9E5-DFB2F261685C}" srcId="{40420FE3-3369-41BD-A2A1-0FA7EAF4A9EB}" destId="{D6794CE4-DEC3-4682-ABA7-544BB978BA72}" srcOrd="0" destOrd="0" parTransId="{77A9D29B-88CA-4BFB-9986-64BFAA5CB40F}" sibTransId="{B6643DA1-6011-47A9-B9E3-6230DF4167F6}"/>
    <dgm:cxn modelId="{78FA2512-C795-4F6D-B692-83106E694A98}" type="presOf" srcId="{6F3CAC1C-4288-42E0-8B6D-0F9613BB3A73}" destId="{11A9362D-FB43-4666-A8AD-F9EF88840445}" srcOrd="0" destOrd="3" presId="urn:microsoft.com/office/officeart/2005/8/layout/list1"/>
    <dgm:cxn modelId="{63D34518-F194-409E-910F-6C00D5ECF405}" type="presOf" srcId="{40420FE3-3369-41BD-A2A1-0FA7EAF4A9EB}" destId="{0F34EAB3-00F7-4FFF-886F-D09B00D074C3}" srcOrd="1" destOrd="0" presId="urn:microsoft.com/office/officeart/2005/8/layout/list1"/>
    <dgm:cxn modelId="{07268D18-FD47-4E41-A7F3-7D1133A9DCE8}" type="presOf" srcId="{D6794CE4-DEC3-4682-ABA7-544BB978BA72}" destId="{6D19B505-7074-4121-8ED1-8F1B5B727B91}" srcOrd="0" destOrd="0" presId="urn:microsoft.com/office/officeart/2005/8/layout/list1"/>
    <dgm:cxn modelId="{494E2E24-B4EE-45B4-B3CE-15A21F11693A}" type="presOf" srcId="{E9CB3454-F64F-4BAF-AE5C-967917956D0A}" destId="{11A9362D-FB43-4666-A8AD-F9EF88840445}" srcOrd="0" destOrd="1" presId="urn:microsoft.com/office/officeart/2005/8/layout/list1"/>
    <dgm:cxn modelId="{4570082A-7F40-4B13-AC4B-ED8A43C0F2B6}" srcId="{40420FE3-3369-41BD-A2A1-0FA7EAF4A9EB}" destId="{4A1D1022-1B0E-4635-AFE3-A5C2114CB417}" srcOrd="1" destOrd="0" parTransId="{B7CDEB0F-85BD-44BA-9395-2660F0C56DE5}" sibTransId="{B8C7BD3F-7B22-4091-AEE8-803A61F51722}"/>
    <dgm:cxn modelId="{DE77623B-4AD0-487C-8498-CAC89C144902}" srcId="{B316B610-B46E-48DA-B99A-4A7EC08DF14C}" destId="{1DA6AC02-67F7-42B6-8FB0-9A6158AD3987}" srcOrd="4" destOrd="0" parTransId="{7892A7A5-C6AD-4B67-8266-207427B64CBD}" sibTransId="{5A183812-B2B6-43B5-BCE8-7C1D0CFF043A}"/>
    <dgm:cxn modelId="{3648C33E-2C4F-4791-AC50-731DC26BE338}" srcId="{B316B610-B46E-48DA-B99A-4A7EC08DF14C}" destId="{E54300FC-13AC-4269-A7B8-AFDD9FEBAAAC}" srcOrd="5" destOrd="0" parTransId="{DFB3E497-A67F-4A3B-B38D-A067D908F723}" sibTransId="{8F5CBAC7-F3AD-4461-9E3A-0A8312EF2C7A}"/>
    <dgm:cxn modelId="{8329395F-69CB-4218-93F2-142DCED29A8F}" srcId="{40420FE3-3369-41BD-A2A1-0FA7EAF4A9EB}" destId="{1F21ED4A-C2B0-4DEB-953A-BE0FA5712D84}" srcOrd="3" destOrd="0" parTransId="{BBCB7181-B5AF-4997-8125-B54E2B7155BE}" sibTransId="{5FBE9257-8B71-4C49-86E4-5C968901AE09}"/>
    <dgm:cxn modelId="{49807461-59F9-4074-95C9-4C99320DEB48}" type="presOf" srcId="{FB35D664-0D56-4574-9991-A542C641727D}" destId="{C7DB08DB-2D2D-4AC8-864D-A7749FF52294}" srcOrd="0" destOrd="0" presId="urn:microsoft.com/office/officeart/2005/8/layout/list1"/>
    <dgm:cxn modelId="{F601C663-A7CB-4804-8058-8F26D0B062C8}" type="presOf" srcId="{BF8020A2-CD75-4F17-BB54-FB5835E07C2C}" destId="{11A9362D-FB43-4666-A8AD-F9EF88840445}" srcOrd="0" destOrd="4" presId="urn:microsoft.com/office/officeart/2005/8/layout/list1"/>
    <dgm:cxn modelId="{54FAE96E-50EB-4230-B64B-77D0CCF17A37}" type="presOf" srcId="{B316B610-B46E-48DA-B99A-4A7EC08DF14C}" destId="{11A9362D-FB43-4666-A8AD-F9EF88840445}" srcOrd="0" destOrd="0" presId="urn:microsoft.com/office/officeart/2005/8/layout/list1"/>
    <dgm:cxn modelId="{38961276-3B68-415C-9215-F5B3E9B5F7E0}" type="presOf" srcId="{1DA6AC02-67F7-42B6-8FB0-9A6158AD3987}" destId="{11A9362D-FB43-4666-A8AD-F9EF88840445}" srcOrd="0" destOrd="5" presId="urn:microsoft.com/office/officeart/2005/8/layout/list1"/>
    <dgm:cxn modelId="{7EDB2A77-9D88-46EE-9C4E-22D8849EB38C}" type="presOf" srcId="{4A1D1022-1B0E-4635-AFE3-A5C2114CB417}" destId="{6D19B505-7074-4121-8ED1-8F1B5B727B91}" srcOrd="0" destOrd="1" presId="urn:microsoft.com/office/officeart/2005/8/layout/list1"/>
    <dgm:cxn modelId="{935F7658-D4CE-441C-B26B-14D4F9AE33D9}" srcId="{B316B610-B46E-48DA-B99A-4A7EC08DF14C}" destId="{E9CB3454-F64F-4BAF-AE5C-967917956D0A}" srcOrd="0" destOrd="0" parTransId="{FA00C375-FA4D-4DBC-95E9-C3ACF3E9B813}" sibTransId="{2AAB4E22-E92F-4F89-8AE8-48676AE898AA}"/>
    <dgm:cxn modelId="{8D699579-F858-4ECC-9A61-D4EE1597B88A}" type="presOf" srcId="{F37F07B3-BFD9-48D4-B8D2-2C94E128B9D6}" destId="{6D19B505-7074-4121-8ED1-8F1B5B727B91}" srcOrd="0" destOrd="2" presId="urn:microsoft.com/office/officeart/2005/8/layout/list1"/>
    <dgm:cxn modelId="{95DAF28D-1267-4D7E-A2A5-2948AB728E42}" type="presOf" srcId="{98382E0C-47E9-40F8-B89B-56AC15F7B6F0}" destId="{11A9362D-FB43-4666-A8AD-F9EF88840445}" srcOrd="0" destOrd="7" presId="urn:microsoft.com/office/officeart/2005/8/layout/list1"/>
    <dgm:cxn modelId="{8F80CC90-3B6A-4334-9543-E601757879AD}" srcId="{FB35D664-0D56-4574-9991-A542C641727D}" destId="{7837A299-07B3-471B-84A0-EA207C033E7E}" srcOrd="1" destOrd="0" parTransId="{A3C153F9-BC7C-49E1-937F-C3F28CF88A41}" sibTransId="{80599107-991A-4DA6-AD3F-029FBBA3CF39}"/>
    <dgm:cxn modelId="{B9644F9D-315B-491F-8E8B-31DEA184342C}" type="presOf" srcId="{92AC3EAE-75CF-4851-B4D4-7AC341A24FA3}" destId="{11A9362D-FB43-4666-A8AD-F9EF88840445}" srcOrd="0" destOrd="2" presId="urn:microsoft.com/office/officeart/2005/8/layout/list1"/>
    <dgm:cxn modelId="{81D9569F-A872-42C2-B2AA-9A52F6E97B3B}" type="presOf" srcId="{7837A299-07B3-471B-84A0-EA207C033E7E}" destId="{CFAD2BED-5833-4A43-95A3-2907EE8491BD}" srcOrd="1" destOrd="0" presId="urn:microsoft.com/office/officeart/2005/8/layout/list1"/>
    <dgm:cxn modelId="{B3A7BAA6-93B2-49FF-896D-488E9F01EA58}" srcId="{B316B610-B46E-48DA-B99A-4A7EC08DF14C}" destId="{BF8020A2-CD75-4F17-BB54-FB5835E07C2C}" srcOrd="3" destOrd="0" parTransId="{5E0C0AE1-CBCA-48B1-95E3-AA25743D2744}" sibTransId="{A27E628F-995E-4EF5-97A6-CB3BCBAA6D90}"/>
    <dgm:cxn modelId="{1A132AB7-69EB-4FE3-B2D6-675402B32DA5}" srcId="{B316B610-B46E-48DA-B99A-4A7EC08DF14C}" destId="{98382E0C-47E9-40F8-B89B-56AC15F7B6F0}" srcOrd="6" destOrd="0" parTransId="{47701CE8-0386-4375-8D7E-671D17C503B3}" sibTransId="{C1A6C4B5-2944-4CB7-8358-5D9F9EB216FC}"/>
    <dgm:cxn modelId="{E8C151C6-54A7-490A-9258-F15CFD516FF9}" srcId="{7837A299-07B3-471B-84A0-EA207C033E7E}" destId="{B316B610-B46E-48DA-B99A-4A7EC08DF14C}" srcOrd="0" destOrd="0" parTransId="{AE728F7D-9080-451D-88FD-282B2094B902}" sibTransId="{A0613A4C-101B-40F0-A317-A4AD09CD48EF}"/>
    <dgm:cxn modelId="{93D843D8-7EFC-42C1-83FA-0643EF63882B}" type="presOf" srcId="{7837A299-07B3-471B-84A0-EA207C033E7E}" destId="{6D7582CC-2BC0-4F1F-BA7D-45A4F665A040}" srcOrd="0" destOrd="0" presId="urn:microsoft.com/office/officeart/2005/8/layout/list1"/>
    <dgm:cxn modelId="{BE9448DF-E23B-4F2C-BF8B-519B9B047F0C}" srcId="{B316B610-B46E-48DA-B99A-4A7EC08DF14C}" destId="{6F3CAC1C-4288-42E0-8B6D-0F9613BB3A73}" srcOrd="2" destOrd="0" parTransId="{84CAE877-3726-4C0F-8A05-F575DA614E95}" sibTransId="{EF3CFE86-14FC-47F9-8094-51434B7F936B}"/>
    <dgm:cxn modelId="{BAEF90E4-DD2E-4916-97CC-A5888C868F3F}" type="presOf" srcId="{1F21ED4A-C2B0-4DEB-953A-BE0FA5712D84}" destId="{6D19B505-7074-4121-8ED1-8F1B5B727B91}" srcOrd="0" destOrd="3" presId="urn:microsoft.com/office/officeart/2005/8/layout/list1"/>
    <dgm:cxn modelId="{30F8CAF0-6D89-4334-BA37-70D17C587C25}" srcId="{FB35D664-0D56-4574-9991-A542C641727D}" destId="{40420FE3-3369-41BD-A2A1-0FA7EAF4A9EB}" srcOrd="0" destOrd="0" parTransId="{7089D4A8-D968-4552-925B-F7F78F024E02}" sibTransId="{1DF62D96-D985-4994-8F65-21E75AECD49F}"/>
    <dgm:cxn modelId="{21D9E7F5-8E54-4BF0-8277-1BBB15100A76}" srcId="{40420FE3-3369-41BD-A2A1-0FA7EAF4A9EB}" destId="{F37F07B3-BFD9-48D4-B8D2-2C94E128B9D6}" srcOrd="2" destOrd="0" parTransId="{BB3AA0DE-1BFB-4DDF-B404-0DAF36D7A9A5}" sibTransId="{50B007E3-6E25-4539-AE97-2B7CDCBB160C}"/>
    <dgm:cxn modelId="{F8667AF6-A68A-4308-8995-DC398FC0DB20}" srcId="{B316B610-B46E-48DA-B99A-4A7EC08DF14C}" destId="{92AC3EAE-75CF-4851-B4D4-7AC341A24FA3}" srcOrd="1" destOrd="0" parTransId="{E067EEC4-0DD0-46B5-8AF2-A0D3B7A62B15}" sibTransId="{A1A1D2B4-083A-427C-A3B9-FDF7964B246C}"/>
    <dgm:cxn modelId="{D5909CE9-EDAB-4DF8-BD13-A29D8A415F85}" type="presParOf" srcId="{C7DB08DB-2D2D-4AC8-864D-A7749FF52294}" destId="{8BE8E4FA-49C7-437C-B61C-BD3C1D07E3B8}" srcOrd="0" destOrd="0" presId="urn:microsoft.com/office/officeart/2005/8/layout/list1"/>
    <dgm:cxn modelId="{DF04EB7A-1141-4C5A-A8A0-0337688BCEEC}" type="presParOf" srcId="{8BE8E4FA-49C7-437C-B61C-BD3C1D07E3B8}" destId="{64094719-ED5E-4D2B-B138-FC18A087ACFC}" srcOrd="0" destOrd="0" presId="urn:microsoft.com/office/officeart/2005/8/layout/list1"/>
    <dgm:cxn modelId="{F1F070C6-C6EC-47F9-9F18-F50A4C2C0CAD}" type="presParOf" srcId="{8BE8E4FA-49C7-437C-B61C-BD3C1D07E3B8}" destId="{0F34EAB3-00F7-4FFF-886F-D09B00D074C3}" srcOrd="1" destOrd="0" presId="urn:microsoft.com/office/officeart/2005/8/layout/list1"/>
    <dgm:cxn modelId="{20D57A0C-DE5A-41AE-A389-AE6101EBC72F}" type="presParOf" srcId="{C7DB08DB-2D2D-4AC8-864D-A7749FF52294}" destId="{27EAB2F7-113A-4DDD-97F7-FB5B01F35FA3}" srcOrd="1" destOrd="0" presId="urn:microsoft.com/office/officeart/2005/8/layout/list1"/>
    <dgm:cxn modelId="{0E8B413F-9DF5-48DE-8923-0E93BF2B9B9A}" type="presParOf" srcId="{C7DB08DB-2D2D-4AC8-864D-A7749FF52294}" destId="{6D19B505-7074-4121-8ED1-8F1B5B727B91}" srcOrd="2" destOrd="0" presId="urn:microsoft.com/office/officeart/2005/8/layout/list1"/>
    <dgm:cxn modelId="{76175D10-0243-4018-9D2B-F00874742D1E}" type="presParOf" srcId="{C7DB08DB-2D2D-4AC8-864D-A7749FF52294}" destId="{83B6F712-0633-4FDC-9B7F-74D2FF5A6900}" srcOrd="3" destOrd="0" presId="urn:microsoft.com/office/officeart/2005/8/layout/list1"/>
    <dgm:cxn modelId="{7AEC3791-C423-4048-B38F-661A0529E10C}" type="presParOf" srcId="{C7DB08DB-2D2D-4AC8-864D-A7749FF52294}" destId="{E8B40594-8D38-4CA9-BD05-6A11D5564537}" srcOrd="4" destOrd="0" presId="urn:microsoft.com/office/officeart/2005/8/layout/list1"/>
    <dgm:cxn modelId="{E147CA84-8A29-48F0-AE1B-7A73CF610ACD}" type="presParOf" srcId="{E8B40594-8D38-4CA9-BD05-6A11D5564537}" destId="{6D7582CC-2BC0-4F1F-BA7D-45A4F665A040}" srcOrd="0" destOrd="0" presId="urn:microsoft.com/office/officeart/2005/8/layout/list1"/>
    <dgm:cxn modelId="{678BCD76-951E-4F6E-B943-A75A8132AA71}" type="presParOf" srcId="{E8B40594-8D38-4CA9-BD05-6A11D5564537}" destId="{CFAD2BED-5833-4A43-95A3-2907EE8491BD}" srcOrd="1" destOrd="0" presId="urn:microsoft.com/office/officeart/2005/8/layout/list1"/>
    <dgm:cxn modelId="{1E307D0E-B5C0-4FA1-A464-117DB1DB1326}" type="presParOf" srcId="{C7DB08DB-2D2D-4AC8-864D-A7749FF52294}" destId="{ADE6C62E-4C38-4A3F-AC14-AE596C28E29B}" srcOrd="5" destOrd="0" presId="urn:microsoft.com/office/officeart/2005/8/layout/list1"/>
    <dgm:cxn modelId="{60D98F8C-391A-4E18-8DDD-7D9332D75E7C}" type="presParOf" srcId="{C7DB08DB-2D2D-4AC8-864D-A7749FF52294}" destId="{11A9362D-FB43-4666-A8AD-F9EF88840445}"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F090BE-6B64-4AC6-9DDA-8E1DBC246D5C}"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F080CB64-CFD3-4A19-B59F-632384610F80}">
      <dgm:prSet/>
      <dgm:spPr/>
      <dgm:t>
        <a:bodyPr/>
        <a:lstStyle/>
        <a:p>
          <a:r>
            <a:rPr lang="en-US"/>
            <a:t>TST and IGRA are both acceptable in most situations</a:t>
          </a:r>
        </a:p>
      </dgm:t>
    </dgm:pt>
    <dgm:pt modelId="{A016C50F-2050-4D45-A9CF-661DA5AEDFAC}" type="parTrans" cxnId="{57E71E7B-3675-4ED3-A3CC-A9E02291A9B6}">
      <dgm:prSet/>
      <dgm:spPr/>
      <dgm:t>
        <a:bodyPr/>
        <a:lstStyle/>
        <a:p>
          <a:endParaRPr lang="en-US"/>
        </a:p>
      </dgm:t>
    </dgm:pt>
    <dgm:pt modelId="{F3F9AD7D-A5A3-456D-BBEC-02CE62F75C9D}" type="sibTrans" cxnId="{57E71E7B-3675-4ED3-A3CC-A9E02291A9B6}">
      <dgm:prSet/>
      <dgm:spPr/>
      <dgm:t>
        <a:bodyPr/>
        <a:lstStyle/>
        <a:p>
          <a:endParaRPr lang="en-US"/>
        </a:p>
      </dgm:t>
    </dgm:pt>
    <dgm:pt modelId="{040B328D-EA75-4D14-B033-540321BCCE04}">
      <dgm:prSet/>
      <dgm:spPr/>
      <dgm:t>
        <a:bodyPr/>
        <a:lstStyle/>
        <a:p>
          <a:r>
            <a:rPr lang="en-US"/>
            <a:t>IGRA is preferred in foreign-born and those who might not return for TST read</a:t>
          </a:r>
        </a:p>
      </dgm:t>
    </dgm:pt>
    <dgm:pt modelId="{88CC61B3-B40A-447F-87D7-50F7AEC014BE}" type="parTrans" cxnId="{986B451A-3B04-48F3-81B9-6192CB020C8E}">
      <dgm:prSet/>
      <dgm:spPr/>
      <dgm:t>
        <a:bodyPr/>
        <a:lstStyle/>
        <a:p>
          <a:endParaRPr lang="en-US"/>
        </a:p>
      </dgm:t>
    </dgm:pt>
    <dgm:pt modelId="{C54F98B0-8A68-4A47-858A-8D587E384B18}" type="sibTrans" cxnId="{986B451A-3B04-48F3-81B9-6192CB020C8E}">
      <dgm:prSet/>
      <dgm:spPr/>
      <dgm:t>
        <a:bodyPr/>
        <a:lstStyle/>
        <a:p>
          <a:endParaRPr lang="en-US"/>
        </a:p>
      </dgm:t>
    </dgm:pt>
    <dgm:pt modelId="{7424D1B1-3B47-4F07-A51D-58A5EB3F85AD}">
      <dgm:prSet/>
      <dgm:spPr/>
      <dgm:t>
        <a:bodyPr/>
        <a:lstStyle/>
        <a:p>
          <a:r>
            <a:rPr lang="en-US"/>
            <a:t>TST is currently preferred in children &lt;2 years old</a:t>
          </a:r>
        </a:p>
      </dgm:t>
    </dgm:pt>
    <dgm:pt modelId="{B546FDBE-EA33-4A1B-813F-9C14BA4901A7}" type="parTrans" cxnId="{09DAAF41-72F8-40D4-82BB-AA54CC3BA567}">
      <dgm:prSet/>
      <dgm:spPr/>
      <dgm:t>
        <a:bodyPr/>
        <a:lstStyle/>
        <a:p>
          <a:endParaRPr lang="en-US"/>
        </a:p>
      </dgm:t>
    </dgm:pt>
    <dgm:pt modelId="{2423C361-BC94-4F0E-8C3C-1DCF9F7E57D1}" type="sibTrans" cxnId="{09DAAF41-72F8-40D4-82BB-AA54CC3BA567}">
      <dgm:prSet/>
      <dgm:spPr/>
      <dgm:t>
        <a:bodyPr/>
        <a:lstStyle/>
        <a:p>
          <a:endParaRPr lang="en-US"/>
        </a:p>
      </dgm:t>
    </dgm:pt>
    <dgm:pt modelId="{87CCC623-7493-4854-9C0C-E6620B461F32}" type="pres">
      <dgm:prSet presAssocID="{BAF090BE-6B64-4AC6-9DDA-8E1DBC246D5C}" presName="linear" presStyleCnt="0">
        <dgm:presLayoutVars>
          <dgm:animLvl val="lvl"/>
          <dgm:resizeHandles val="exact"/>
        </dgm:presLayoutVars>
      </dgm:prSet>
      <dgm:spPr/>
    </dgm:pt>
    <dgm:pt modelId="{955B471F-3C0C-4FA7-9547-2D1F6EED24D8}" type="pres">
      <dgm:prSet presAssocID="{F080CB64-CFD3-4A19-B59F-632384610F80}" presName="parentText" presStyleLbl="node1" presStyleIdx="0" presStyleCnt="3">
        <dgm:presLayoutVars>
          <dgm:chMax val="0"/>
          <dgm:bulletEnabled val="1"/>
        </dgm:presLayoutVars>
      </dgm:prSet>
      <dgm:spPr/>
    </dgm:pt>
    <dgm:pt modelId="{55D48781-E41E-424F-A7DE-E63847CB0440}" type="pres">
      <dgm:prSet presAssocID="{F3F9AD7D-A5A3-456D-BBEC-02CE62F75C9D}" presName="spacer" presStyleCnt="0"/>
      <dgm:spPr/>
    </dgm:pt>
    <dgm:pt modelId="{25818635-9B92-4587-B0F4-9247744C047D}" type="pres">
      <dgm:prSet presAssocID="{040B328D-EA75-4D14-B033-540321BCCE04}" presName="parentText" presStyleLbl="node1" presStyleIdx="1" presStyleCnt="3">
        <dgm:presLayoutVars>
          <dgm:chMax val="0"/>
          <dgm:bulletEnabled val="1"/>
        </dgm:presLayoutVars>
      </dgm:prSet>
      <dgm:spPr/>
    </dgm:pt>
    <dgm:pt modelId="{D3E2ADFE-F0D4-4CCF-9530-589D096C244A}" type="pres">
      <dgm:prSet presAssocID="{C54F98B0-8A68-4A47-858A-8D587E384B18}" presName="spacer" presStyleCnt="0"/>
      <dgm:spPr/>
    </dgm:pt>
    <dgm:pt modelId="{594E481C-E3EA-4D46-A6EA-518DAC14F166}" type="pres">
      <dgm:prSet presAssocID="{7424D1B1-3B47-4F07-A51D-58A5EB3F85AD}" presName="parentText" presStyleLbl="node1" presStyleIdx="2" presStyleCnt="3">
        <dgm:presLayoutVars>
          <dgm:chMax val="0"/>
          <dgm:bulletEnabled val="1"/>
        </dgm:presLayoutVars>
      </dgm:prSet>
      <dgm:spPr/>
    </dgm:pt>
  </dgm:ptLst>
  <dgm:cxnLst>
    <dgm:cxn modelId="{4D696508-E2EF-4F6C-B83C-2344AC06A454}" type="presOf" srcId="{040B328D-EA75-4D14-B033-540321BCCE04}" destId="{25818635-9B92-4587-B0F4-9247744C047D}" srcOrd="0" destOrd="0" presId="urn:microsoft.com/office/officeart/2005/8/layout/vList2"/>
    <dgm:cxn modelId="{986B451A-3B04-48F3-81B9-6192CB020C8E}" srcId="{BAF090BE-6B64-4AC6-9DDA-8E1DBC246D5C}" destId="{040B328D-EA75-4D14-B033-540321BCCE04}" srcOrd="1" destOrd="0" parTransId="{88CC61B3-B40A-447F-87D7-50F7AEC014BE}" sibTransId="{C54F98B0-8A68-4A47-858A-8D587E384B18}"/>
    <dgm:cxn modelId="{09DAAF41-72F8-40D4-82BB-AA54CC3BA567}" srcId="{BAF090BE-6B64-4AC6-9DDA-8E1DBC246D5C}" destId="{7424D1B1-3B47-4F07-A51D-58A5EB3F85AD}" srcOrd="2" destOrd="0" parTransId="{B546FDBE-EA33-4A1B-813F-9C14BA4901A7}" sibTransId="{2423C361-BC94-4F0E-8C3C-1DCF9F7E57D1}"/>
    <dgm:cxn modelId="{57E71E7B-3675-4ED3-A3CC-A9E02291A9B6}" srcId="{BAF090BE-6B64-4AC6-9DDA-8E1DBC246D5C}" destId="{F080CB64-CFD3-4A19-B59F-632384610F80}" srcOrd="0" destOrd="0" parTransId="{A016C50F-2050-4D45-A9CF-661DA5AEDFAC}" sibTransId="{F3F9AD7D-A5A3-456D-BBEC-02CE62F75C9D}"/>
    <dgm:cxn modelId="{5A77CC89-B6CF-4733-BB7B-C1E6AF4C5FEA}" type="presOf" srcId="{F080CB64-CFD3-4A19-B59F-632384610F80}" destId="{955B471F-3C0C-4FA7-9547-2D1F6EED24D8}" srcOrd="0" destOrd="0" presId="urn:microsoft.com/office/officeart/2005/8/layout/vList2"/>
    <dgm:cxn modelId="{C2FFBD8D-A051-4F4A-9F9A-5EB84CB7BCD3}" type="presOf" srcId="{BAF090BE-6B64-4AC6-9DDA-8E1DBC246D5C}" destId="{87CCC623-7493-4854-9C0C-E6620B461F32}" srcOrd="0" destOrd="0" presId="urn:microsoft.com/office/officeart/2005/8/layout/vList2"/>
    <dgm:cxn modelId="{29FFE2C1-4312-4F5F-90CA-F2A9C36A6028}" type="presOf" srcId="{7424D1B1-3B47-4F07-A51D-58A5EB3F85AD}" destId="{594E481C-E3EA-4D46-A6EA-518DAC14F166}" srcOrd="0" destOrd="0" presId="urn:microsoft.com/office/officeart/2005/8/layout/vList2"/>
    <dgm:cxn modelId="{A8C7C532-2DBB-4271-A3A4-4E437D055423}" type="presParOf" srcId="{87CCC623-7493-4854-9C0C-E6620B461F32}" destId="{955B471F-3C0C-4FA7-9547-2D1F6EED24D8}" srcOrd="0" destOrd="0" presId="urn:microsoft.com/office/officeart/2005/8/layout/vList2"/>
    <dgm:cxn modelId="{2126C346-F5D4-40E5-8E3F-516B7FBF2AC7}" type="presParOf" srcId="{87CCC623-7493-4854-9C0C-E6620B461F32}" destId="{55D48781-E41E-424F-A7DE-E63847CB0440}" srcOrd="1" destOrd="0" presId="urn:microsoft.com/office/officeart/2005/8/layout/vList2"/>
    <dgm:cxn modelId="{E15F504C-4E23-471E-8307-6436F89620D9}" type="presParOf" srcId="{87CCC623-7493-4854-9C0C-E6620B461F32}" destId="{25818635-9B92-4587-B0F4-9247744C047D}" srcOrd="2" destOrd="0" presId="urn:microsoft.com/office/officeart/2005/8/layout/vList2"/>
    <dgm:cxn modelId="{15DCC400-AFD9-4F83-BA9C-22A646F98FCE}" type="presParOf" srcId="{87CCC623-7493-4854-9C0C-E6620B461F32}" destId="{D3E2ADFE-F0D4-4CCF-9530-589D096C244A}" srcOrd="3" destOrd="0" presId="urn:microsoft.com/office/officeart/2005/8/layout/vList2"/>
    <dgm:cxn modelId="{2178FD25-9F99-477B-866D-20DA5F70F066}" type="presParOf" srcId="{87CCC623-7493-4854-9C0C-E6620B461F32}" destId="{594E481C-E3EA-4D46-A6EA-518DAC14F166}"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17F99F-ABAF-4F7F-83E1-BA13ABD5DA96}"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0ADF4995-1597-483B-945A-721AFFE66295}">
      <dgm:prSet/>
      <dgm:spPr/>
      <dgm:t>
        <a:bodyPr/>
        <a:lstStyle/>
        <a:p>
          <a:r>
            <a:rPr lang="en-US" dirty="0"/>
            <a:t>It can take 2-8 weeks after TB infection for TB test to become positive</a:t>
          </a:r>
        </a:p>
      </dgm:t>
    </dgm:pt>
    <dgm:pt modelId="{15524D84-97CD-465D-8CEB-7BE08E0F79C3}" type="parTrans" cxnId="{842D54D5-01A6-4E81-8932-FEBF102A9A8B}">
      <dgm:prSet/>
      <dgm:spPr/>
      <dgm:t>
        <a:bodyPr/>
        <a:lstStyle/>
        <a:p>
          <a:endParaRPr lang="en-US"/>
        </a:p>
      </dgm:t>
    </dgm:pt>
    <dgm:pt modelId="{F50EEC1B-6A38-45E4-B017-1B6C2855CA9A}" type="sibTrans" cxnId="{842D54D5-01A6-4E81-8932-FEBF102A9A8B}">
      <dgm:prSet/>
      <dgm:spPr/>
      <dgm:t>
        <a:bodyPr/>
        <a:lstStyle/>
        <a:p>
          <a:endParaRPr lang="en-US"/>
        </a:p>
      </dgm:t>
    </dgm:pt>
    <dgm:pt modelId="{938008E1-9484-4CFB-80EB-8E83867CE6D3}">
      <dgm:prSet/>
      <dgm:spPr/>
      <dgm:t>
        <a:bodyPr/>
        <a:lstStyle/>
        <a:p>
          <a:r>
            <a:rPr lang="en-US" dirty="0"/>
            <a:t>High-risk contacts have a higher risk of progressing to active disease</a:t>
          </a:r>
        </a:p>
      </dgm:t>
    </dgm:pt>
    <dgm:pt modelId="{2C68A0F9-6260-4AC8-8D94-BD401C2733C1}" type="parTrans" cxnId="{0E8A51F0-1D4D-4A29-A51B-CB74C4EFDBB7}">
      <dgm:prSet/>
      <dgm:spPr/>
      <dgm:t>
        <a:bodyPr/>
        <a:lstStyle/>
        <a:p>
          <a:endParaRPr lang="en-US"/>
        </a:p>
      </dgm:t>
    </dgm:pt>
    <dgm:pt modelId="{80B7C862-643C-4528-83C1-9162F3C59546}" type="sibTrans" cxnId="{0E8A51F0-1D4D-4A29-A51B-CB74C4EFDBB7}">
      <dgm:prSet/>
      <dgm:spPr/>
      <dgm:t>
        <a:bodyPr/>
        <a:lstStyle/>
        <a:p>
          <a:endParaRPr lang="en-US"/>
        </a:p>
      </dgm:t>
    </dgm:pt>
    <dgm:pt modelId="{27344B15-86A2-4187-8872-63AAB3242C12}">
      <dgm:prSet/>
      <dgm:spPr/>
      <dgm:t>
        <a:bodyPr/>
        <a:lstStyle/>
        <a:p>
          <a:r>
            <a:rPr lang="en-US" dirty="0"/>
            <a:t>Progression can occur quickly (within weeks of infection)</a:t>
          </a:r>
        </a:p>
      </dgm:t>
    </dgm:pt>
    <dgm:pt modelId="{B163CF7F-7B95-46AB-9469-737904F8B600}" type="parTrans" cxnId="{50696F05-B8CA-4C5C-A675-05C2224ACFD6}">
      <dgm:prSet/>
      <dgm:spPr/>
      <dgm:t>
        <a:bodyPr/>
        <a:lstStyle/>
        <a:p>
          <a:endParaRPr lang="en-US"/>
        </a:p>
      </dgm:t>
    </dgm:pt>
    <dgm:pt modelId="{1C1E1021-20D9-4568-9474-FBEEC22A3E35}" type="sibTrans" cxnId="{50696F05-B8CA-4C5C-A675-05C2224ACFD6}">
      <dgm:prSet/>
      <dgm:spPr/>
      <dgm:t>
        <a:bodyPr/>
        <a:lstStyle/>
        <a:p>
          <a:endParaRPr lang="en-US"/>
        </a:p>
      </dgm:t>
    </dgm:pt>
    <dgm:pt modelId="{A22E92D2-421D-4A3D-ADBD-AEE6AB581CD2}">
      <dgm:prSet/>
      <dgm:spPr/>
      <dgm:t>
        <a:bodyPr/>
        <a:lstStyle/>
        <a:p>
          <a:r>
            <a:rPr lang="en-US" dirty="0"/>
            <a:t>Higher risk of developing life-threatening forms of TB disease</a:t>
          </a:r>
        </a:p>
      </dgm:t>
    </dgm:pt>
    <dgm:pt modelId="{23033C92-3203-478B-940D-53DDABE28CB2}" type="parTrans" cxnId="{A378CCB1-C7E5-45EE-B7B9-80FD82B4DD0A}">
      <dgm:prSet/>
      <dgm:spPr/>
      <dgm:t>
        <a:bodyPr/>
        <a:lstStyle/>
        <a:p>
          <a:endParaRPr lang="en-US"/>
        </a:p>
      </dgm:t>
    </dgm:pt>
    <dgm:pt modelId="{6FCDFB40-6255-4037-85C0-241C4CDB6706}" type="sibTrans" cxnId="{A378CCB1-C7E5-45EE-B7B9-80FD82B4DD0A}">
      <dgm:prSet/>
      <dgm:spPr/>
      <dgm:t>
        <a:bodyPr/>
        <a:lstStyle/>
        <a:p>
          <a:endParaRPr lang="en-US"/>
        </a:p>
      </dgm:t>
    </dgm:pt>
    <dgm:pt modelId="{CBB9222B-FB78-463E-800E-DE3D17ECF9F9}">
      <dgm:prSet/>
      <dgm:spPr/>
      <dgm:t>
        <a:bodyPr/>
        <a:lstStyle/>
        <a:p>
          <a:r>
            <a:rPr lang="en-US" dirty="0"/>
            <a:t>TB can be more difficult to diagnose in these contacts</a:t>
          </a:r>
        </a:p>
      </dgm:t>
    </dgm:pt>
    <dgm:pt modelId="{E16D80B5-2359-48C2-942B-6B1BB10BE38E}" type="parTrans" cxnId="{F461D08A-D886-4AC0-8AA1-6684D44FB05C}">
      <dgm:prSet/>
      <dgm:spPr/>
      <dgm:t>
        <a:bodyPr/>
        <a:lstStyle/>
        <a:p>
          <a:endParaRPr lang="en-US"/>
        </a:p>
      </dgm:t>
    </dgm:pt>
    <dgm:pt modelId="{265321A9-CE98-4399-AF84-1EDEE163BB6C}" type="sibTrans" cxnId="{F461D08A-D886-4AC0-8AA1-6684D44FB05C}">
      <dgm:prSet/>
      <dgm:spPr/>
      <dgm:t>
        <a:bodyPr/>
        <a:lstStyle/>
        <a:p>
          <a:endParaRPr lang="en-US"/>
        </a:p>
      </dgm:t>
    </dgm:pt>
    <dgm:pt modelId="{22541AA8-626A-41C8-9A7E-7C38FBAA0AC9}" type="pres">
      <dgm:prSet presAssocID="{7217F99F-ABAF-4F7F-83E1-BA13ABD5DA96}" presName="linear" presStyleCnt="0">
        <dgm:presLayoutVars>
          <dgm:animLvl val="lvl"/>
          <dgm:resizeHandles val="exact"/>
        </dgm:presLayoutVars>
      </dgm:prSet>
      <dgm:spPr/>
    </dgm:pt>
    <dgm:pt modelId="{96CD01EC-5950-4F63-8E90-4D0BA564F66D}" type="pres">
      <dgm:prSet presAssocID="{0ADF4995-1597-483B-945A-721AFFE66295}" presName="parentText" presStyleLbl="node1" presStyleIdx="0" presStyleCnt="5">
        <dgm:presLayoutVars>
          <dgm:chMax val="0"/>
          <dgm:bulletEnabled val="1"/>
        </dgm:presLayoutVars>
      </dgm:prSet>
      <dgm:spPr/>
    </dgm:pt>
    <dgm:pt modelId="{1F23B1EF-4FF8-49CE-B94A-7E623AEE2AC5}" type="pres">
      <dgm:prSet presAssocID="{F50EEC1B-6A38-45E4-B017-1B6C2855CA9A}" presName="spacer" presStyleCnt="0"/>
      <dgm:spPr/>
    </dgm:pt>
    <dgm:pt modelId="{ADAE90B3-7EB4-4DDE-A0E7-9DC4F90ED4BF}" type="pres">
      <dgm:prSet presAssocID="{938008E1-9484-4CFB-80EB-8E83867CE6D3}" presName="parentText" presStyleLbl="node1" presStyleIdx="1" presStyleCnt="5">
        <dgm:presLayoutVars>
          <dgm:chMax val="0"/>
          <dgm:bulletEnabled val="1"/>
        </dgm:presLayoutVars>
      </dgm:prSet>
      <dgm:spPr/>
    </dgm:pt>
    <dgm:pt modelId="{E4201C21-9DA0-4C95-8625-774519418BA5}" type="pres">
      <dgm:prSet presAssocID="{80B7C862-643C-4528-83C1-9162F3C59546}" presName="spacer" presStyleCnt="0"/>
      <dgm:spPr/>
    </dgm:pt>
    <dgm:pt modelId="{50D56176-1BB2-4805-97C5-67F9CA60D2AE}" type="pres">
      <dgm:prSet presAssocID="{27344B15-86A2-4187-8872-63AAB3242C12}" presName="parentText" presStyleLbl="node1" presStyleIdx="2" presStyleCnt="5">
        <dgm:presLayoutVars>
          <dgm:chMax val="0"/>
          <dgm:bulletEnabled val="1"/>
        </dgm:presLayoutVars>
      </dgm:prSet>
      <dgm:spPr/>
    </dgm:pt>
    <dgm:pt modelId="{C994BEDF-1A93-4DE6-B36E-D08B0205C70C}" type="pres">
      <dgm:prSet presAssocID="{1C1E1021-20D9-4568-9474-FBEEC22A3E35}" presName="spacer" presStyleCnt="0"/>
      <dgm:spPr/>
    </dgm:pt>
    <dgm:pt modelId="{FB97BD06-3FF1-409A-9EBA-E7B8CA6B0C58}" type="pres">
      <dgm:prSet presAssocID="{A22E92D2-421D-4A3D-ADBD-AEE6AB581CD2}" presName="parentText" presStyleLbl="node1" presStyleIdx="3" presStyleCnt="5">
        <dgm:presLayoutVars>
          <dgm:chMax val="0"/>
          <dgm:bulletEnabled val="1"/>
        </dgm:presLayoutVars>
      </dgm:prSet>
      <dgm:spPr/>
    </dgm:pt>
    <dgm:pt modelId="{3825A0BA-BB44-4700-9F9F-37F46459A737}" type="pres">
      <dgm:prSet presAssocID="{6FCDFB40-6255-4037-85C0-241C4CDB6706}" presName="spacer" presStyleCnt="0"/>
      <dgm:spPr/>
    </dgm:pt>
    <dgm:pt modelId="{0FD3D550-9C40-4A99-B567-1AC4C5401CD7}" type="pres">
      <dgm:prSet presAssocID="{CBB9222B-FB78-463E-800E-DE3D17ECF9F9}" presName="parentText" presStyleLbl="node1" presStyleIdx="4" presStyleCnt="5">
        <dgm:presLayoutVars>
          <dgm:chMax val="0"/>
          <dgm:bulletEnabled val="1"/>
        </dgm:presLayoutVars>
      </dgm:prSet>
      <dgm:spPr/>
    </dgm:pt>
  </dgm:ptLst>
  <dgm:cxnLst>
    <dgm:cxn modelId="{50696F05-B8CA-4C5C-A675-05C2224ACFD6}" srcId="{7217F99F-ABAF-4F7F-83E1-BA13ABD5DA96}" destId="{27344B15-86A2-4187-8872-63AAB3242C12}" srcOrd="2" destOrd="0" parTransId="{B163CF7F-7B95-46AB-9469-737904F8B600}" sibTransId="{1C1E1021-20D9-4568-9474-FBEEC22A3E35}"/>
    <dgm:cxn modelId="{67DE9033-1B82-44CF-9B49-B798CC4ADB18}" type="presOf" srcId="{CBB9222B-FB78-463E-800E-DE3D17ECF9F9}" destId="{0FD3D550-9C40-4A99-B567-1AC4C5401CD7}" srcOrd="0" destOrd="0" presId="urn:microsoft.com/office/officeart/2005/8/layout/vList2"/>
    <dgm:cxn modelId="{D0DA9761-A497-494B-8AF3-6A41E8131A6F}" type="presOf" srcId="{0ADF4995-1597-483B-945A-721AFFE66295}" destId="{96CD01EC-5950-4F63-8E90-4D0BA564F66D}" srcOrd="0" destOrd="0" presId="urn:microsoft.com/office/officeart/2005/8/layout/vList2"/>
    <dgm:cxn modelId="{F461D08A-D886-4AC0-8AA1-6684D44FB05C}" srcId="{7217F99F-ABAF-4F7F-83E1-BA13ABD5DA96}" destId="{CBB9222B-FB78-463E-800E-DE3D17ECF9F9}" srcOrd="4" destOrd="0" parTransId="{E16D80B5-2359-48C2-942B-6B1BB10BE38E}" sibTransId="{265321A9-CE98-4399-AF84-1EDEE163BB6C}"/>
    <dgm:cxn modelId="{95047A8D-8DEC-49A2-9ABF-4C20E83A8A51}" type="presOf" srcId="{A22E92D2-421D-4A3D-ADBD-AEE6AB581CD2}" destId="{FB97BD06-3FF1-409A-9EBA-E7B8CA6B0C58}" srcOrd="0" destOrd="0" presId="urn:microsoft.com/office/officeart/2005/8/layout/vList2"/>
    <dgm:cxn modelId="{63004EAC-43D8-487F-B72A-0D6DBEFC797F}" type="presOf" srcId="{27344B15-86A2-4187-8872-63AAB3242C12}" destId="{50D56176-1BB2-4805-97C5-67F9CA60D2AE}" srcOrd="0" destOrd="0" presId="urn:microsoft.com/office/officeart/2005/8/layout/vList2"/>
    <dgm:cxn modelId="{5702D4AF-C466-4644-AC23-66804506178D}" type="presOf" srcId="{7217F99F-ABAF-4F7F-83E1-BA13ABD5DA96}" destId="{22541AA8-626A-41C8-9A7E-7C38FBAA0AC9}" srcOrd="0" destOrd="0" presId="urn:microsoft.com/office/officeart/2005/8/layout/vList2"/>
    <dgm:cxn modelId="{A378CCB1-C7E5-45EE-B7B9-80FD82B4DD0A}" srcId="{7217F99F-ABAF-4F7F-83E1-BA13ABD5DA96}" destId="{A22E92D2-421D-4A3D-ADBD-AEE6AB581CD2}" srcOrd="3" destOrd="0" parTransId="{23033C92-3203-478B-940D-53DDABE28CB2}" sibTransId="{6FCDFB40-6255-4037-85C0-241C4CDB6706}"/>
    <dgm:cxn modelId="{842D54D5-01A6-4E81-8932-FEBF102A9A8B}" srcId="{7217F99F-ABAF-4F7F-83E1-BA13ABD5DA96}" destId="{0ADF4995-1597-483B-945A-721AFFE66295}" srcOrd="0" destOrd="0" parTransId="{15524D84-97CD-465D-8CEB-7BE08E0F79C3}" sibTransId="{F50EEC1B-6A38-45E4-B017-1B6C2855CA9A}"/>
    <dgm:cxn modelId="{5CE7A5E3-E936-419B-BF5D-B0BA54A4B957}" type="presOf" srcId="{938008E1-9484-4CFB-80EB-8E83867CE6D3}" destId="{ADAE90B3-7EB4-4DDE-A0E7-9DC4F90ED4BF}" srcOrd="0" destOrd="0" presId="urn:microsoft.com/office/officeart/2005/8/layout/vList2"/>
    <dgm:cxn modelId="{0E8A51F0-1D4D-4A29-A51B-CB74C4EFDBB7}" srcId="{7217F99F-ABAF-4F7F-83E1-BA13ABD5DA96}" destId="{938008E1-9484-4CFB-80EB-8E83867CE6D3}" srcOrd="1" destOrd="0" parTransId="{2C68A0F9-6260-4AC8-8D94-BD401C2733C1}" sibTransId="{80B7C862-643C-4528-83C1-9162F3C59546}"/>
    <dgm:cxn modelId="{45E3ED17-E648-4FAB-BF1C-594890260850}" type="presParOf" srcId="{22541AA8-626A-41C8-9A7E-7C38FBAA0AC9}" destId="{96CD01EC-5950-4F63-8E90-4D0BA564F66D}" srcOrd="0" destOrd="0" presId="urn:microsoft.com/office/officeart/2005/8/layout/vList2"/>
    <dgm:cxn modelId="{177060B1-34DF-4D5C-94A9-57928F231B52}" type="presParOf" srcId="{22541AA8-626A-41C8-9A7E-7C38FBAA0AC9}" destId="{1F23B1EF-4FF8-49CE-B94A-7E623AEE2AC5}" srcOrd="1" destOrd="0" presId="urn:microsoft.com/office/officeart/2005/8/layout/vList2"/>
    <dgm:cxn modelId="{6ABCBAB7-838A-4B1A-97FE-A54C8B84BFB7}" type="presParOf" srcId="{22541AA8-626A-41C8-9A7E-7C38FBAA0AC9}" destId="{ADAE90B3-7EB4-4DDE-A0E7-9DC4F90ED4BF}" srcOrd="2" destOrd="0" presId="urn:microsoft.com/office/officeart/2005/8/layout/vList2"/>
    <dgm:cxn modelId="{C887EF13-FCD8-4D39-9FE3-66DB35FCA0EF}" type="presParOf" srcId="{22541AA8-626A-41C8-9A7E-7C38FBAA0AC9}" destId="{E4201C21-9DA0-4C95-8625-774519418BA5}" srcOrd="3" destOrd="0" presId="urn:microsoft.com/office/officeart/2005/8/layout/vList2"/>
    <dgm:cxn modelId="{CCB2420E-8AD6-40B3-9606-67E23300F191}" type="presParOf" srcId="{22541AA8-626A-41C8-9A7E-7C38FBAA0AC9}" destId="{50D56176-1BB2-4805-97C5-67F9CA60D2AE}" srcOrd="4" destOrd="0" presId="urn:microsoft.com/office/officeart/2005/8/layout/vList2"/>
    <dgm:cxn modelId="{43B9C098-EB94-4714-8986-A710F68AF60D}" type="presParOf" srcId="{22541AA8-626A-41C8-9A7E-7C38FBAA0AC9}" destId="{C994BEDF-1A93-4DE6-B36E-D08B0205C70C}" srcOrd="5" destOrd="0" presId="urn:microsoft.com/office/officeart/2005/8/layout/vList2"/>
    <dgm:cxn modelId="{8CEAEE18-E2F7-4358-9A94-951F668F75CD}" type="presParOf" srcId="{22541AA8-626A-41C8-9A7E-7C38FBAA0AC9}" destId="{FB97BD06-3FF1-409A-9EBA-E7B8CA6B0C58}" srcOrd="6" destOrd="0" presId="urn:microsoft.com/office/officeart/2005/8/layout/vList2"/>
    <dgm:cxn modelId="{88FD4374-0E27-4205-AE93-EAE2D6E1A742}" type="presParOf" srcId="{22541AA8-626A-41C8-9A7E-7C38FBAA0AC9}" destId="{3825A0BA-BB44-4700-9F9F-37F46459A737}" srcOrd="7" destOrd="0" presId="urn:microsoft.com/office/officeart/2005/8/layout/vList2"/>
    <dgm:cxn modelId="{1B442016-D643-4853-86E5-29EFB7A7A67F}" type="presParOf" srcId="{22541AA8-626A-41C8-9A7E-7C38FBAA0AC9}" destId="{0FD3D550-9C40-4A99-B567-1AC4C5401CD7}"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17F99F-ABAF-4F7F-83E1-BA13ABD5DA96}"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0ADF4995-1597-483B-945A-721AFFE66295}">
      <dgm:prSet/>
      <dgm:spPr/>
      <dgm:t>
        <a:bodyPr/>
        <a:lstStyle/>
        <a:p>
          <a:r>
            <a:rPr lang="en-US" dirty="0"/>
            <a:t>Close contact to an infectious TB case</a:t>
          </a:r>
        </a:p>
      </dgm:t>
    </dgm:pt>
    <dgm:pt modelId="{15524D84-97CD-465D-8CEB-7BE08E0F79C3}" type="parTrans" cxnId="{842D54D5-01A6-4E81-8932-FEBF102A9A8B}">
      <dgm:prSet/>
      <dgm:spPr/>
      <dgm:t>
        <a:bodyPr/>
        <a:lstStyle/>
        <a:p>
          <a:endParaRPr lang="en-US"/>
        </a:p>
      </dgm:t>
    </dgm:pt>
    <dgm:pt modelId="{F50EEC1B-6A38-45E4-B017-1B6C2855CA9A}" type="sibTrans" cxnId="{842D54D5-01A6-4E81-8932-FEBF102A9A8B}">
      <dgm:prSet/>
      <dgm:spPr/>
      <dgm:t>
        <a:bodyPr/>
        <a:lstStyle/>
        <a:p>
          <a:endParaRPr lang="en-US"/>
        </a:p>
      </dgm:t>
    </dgm:pt>
    <dgm:pt modelId="{938008E1-9484-4CFB-80EB-8E83867CE6D3}">
      <dgm:prSet/>
      <dgm:spPr/>
      <dgm:t>
        <a:bodyPr/>
        <a:lstStyle/>
        <a:p>
          <a:r>
            <a:rPr lang="en-US" dirty="0"/>
            <a:t>Active TB has been ruled out</a:t>
          </a:r>
        </a:p>
      </dgm:t>
    </dgm:pt>
    <dgm:pt modelId="{2C68A0F9-6260-4AC8-8D94-BD401C2733C1}" type="parTrans" cxnId="{0E8A51F0-1D4D-4A29-A51B-CB74C4EFDBB7}">
      <dgm:prSet/>
      <dgm:spPr/>
      <dgm:t>
        <a:bodyPr/>
        <a:lstStyle/>
        <a:p>
          <a:endParaRPr lang="en-US"/>
        </a:p>
      </dgm:t>
    </dgm:pt>
    <dgm:pt modelId="{80B7C862-643C-4528-83C1-9162F3C59546}" type="sibTrans" cxnId="{0E8A51F0-1D4D-4A29-A51B-CB74C4EFDBB7}">
      <dgm:prSet/>
      <dgm:spPr/>
      <dgm:t>
        <a:bodyPr/>
        <a:lstStyle/>
        <a:p>
          <a:endParaRPr lang="en-US"/>
        </a:p>
      </dgm:t>
    </dgm:pt>
    <dgm:pt modelId="{27344B15-86A2-4187-8872-63AAB3242C12}">
      <dgm:prSet/>
      <dgm:spPr/>
      <dgm:t>
        <a:bodyPr/>
        <a:lstStyle/>
        <a:p>
          <a:r>
            <a:rPr lang="en-US" dirty="0"/>
            <a:t>Initial TB test is NEGATIVE</a:t>
          </a:r>
        </a:p>
      </dgm:t>
    </dgm:pt>
    <dgm:pt modelId="{B163CF7F-7B95-46AB-9469-737904F8B600}" type="parTrans" cxnId="{50696F05-B8CA-4C5C-A675-05C2224ACFD6}">
      <dgm:prSet/>
      <dgm:spPr/>
      <dgm:t>
        <a:bodyPr/>
        <a:lstStyle/>
        <a:p>
          <a:endParaRPr lang="en-US"/>
        </a:p>
      </dgm:t>
    </dgm:pt>
    <dgm:pt modelId="{1C1E1021-20D9-4568-9474-FBEEC22A3E35}" type="sibTrans" cxnId="{50696F05-B8CA-4C5C-A675-05C2224ACFD6}">
      <dgm:prSet/>
      <dgm:spPr/>
      <dgm:t>
        <a:bodyPr/>
        <a:lstStyle/>
        <a:p>
          <a:endParaRPr lang="en-US"/>
        </a:p>
      </dgm:t>
    </dgm:pt>
    <dgm:pt modelId="{A22E92D2-421D-4A3D-ADBD-AEE6AB581CD2}">
      <dgm:prSet/>
      <dgm:spPr/>
      <dgm:t>
        <a:bodyPr/>
        <a:lstStyle/>
        <a:p>
          <a:r>
            <a:rPr lang="en-US" dirty="0"/>
            <a:t>Last contact was &lt;8 weeks ago</a:t>
          </a:r>
        </a:p>
      </dgm:t>
    </dgm:pt>
    <dgm:pt modelId="{23033C92-3203-478B-940D-53DDABE28CB2}" type="parTrans" cxnId="{A378CCB1-C7E5-45EE-B7B9-80FD82B4DD0A}">
      <dgm:prSet/>
      <dgm:spPr/>
      <dgm:t>
        <a:bodyPr/>
        <a:lstStyle/>
        <a:p>
          <a:endParaRPr lang="en-US"/>
        </a:p>
      </dgm:t>
    </dgm:pt>
    <dgm:pt modelId="{6FCDFB40-6255-4037-85C0-241C4CDB6706}" type="sibTrans" cxnId="{A378CCB1-C7E5-45EE-B7B9-80FD82B4DD0A}">
      <dgm:prSet/>
      <dgm:spPr/>
      <dgm:t>
        <a:bodyPr/>
        <a:lstStyle/>
        <a:p>
          <a:endParaRPr lang="en-US"/>
        </a:p>
      </dgm:t>
    </dgm:pt>
    <dgm:pt modelId="{CBB9222B-FB78-463E-800E-DE3D17ECF9F9}">
      <dgm:prSet/>
      <dgm:spPr/>
      <dgm:t>
        <a:bodyPr/>
        <a:lstStyle/>
        <a:p>
          <a:r>
            <a:rPr lang="en-US"/>
            <a:t>Child &lt; 5 or immunocompromised</a:t>
          </a:r>
        </a:p>
      </dgm:t>
    </dgm:pt>
    <dgm:pt modelId="{E16D80B5-2359-48C2-942B-6B1BB10BE38E}" type="parTrans" cxnId="{F461D08A-D886-4AC0-8AA1-6684D44FB05C}">
      <dgm:prSet/>
      <dgm:spPr/>
      <dgm:t>
        <a:bodyPr/>
        <a:lstStyle/>
        <a:p>
          <a:endParaRPr lang="en-US"/>
        </a:p>
      </dgm:t>
    </dgm:pt>
    <dgm:pt modelId="{265321A9-CE98-4399-AF84-1EDEE163BB6C}" type="sibTrans" cxnId="{F461D08A-D886-4AC0-8AA1-6684D44FB05C}">
      <dgm:prSet/>
      <dgm:spPr/>
      <dgm:t>
        <a:bodyPr/>
        <a:lstStyle/>
        <a:p>
          <a:endParaRPr lang="en-US"/>
        </a:p>
      </dgm:t>
    </dgm:pt>
    <dgm:pt modelId="{22541AA8-626A-41C8-9A7E-7C38FBAA0AC9}" type="pres">
      <dgm:prSet presAssocID="{7217F99F-ABAF-4F7F-83E1-BA13ABD5DA96}" presName="linear" presStyleCnt="0">
        <dgm:presLayoutVars>
          <dgm:animLvl val="lvl"/>
          <dgm:resizeHandles val="exact"/>
        </dgm:presLayoutVars>
      </dgm:prSet>
      <dgm:spPr/>
    </dgm:pt>
    <dgm:pt modelId="{96CD01EC-5950-4F63-8E90-4D0BA564F66D}" type="pres">
      <dgm:prSet presAssocID="{0ADF4995-1597-483B-945A-721AFFE66295}" presName="parentText" presStyleLbl="node1" presStyleIdx="0" presStyleCnt="5">
        <dgm:presLayoutVars>
          <dgm:chMax val="0"/>
          <dgm:bulletEnabled val="1"/>
        </dgm:presLayoutVars>
      </dgm:prSet>
      <dgm:spPr/>
    </dgm:pt>
    <dgm:pt modelId="{1F23B1EF-4FF8-49CE-B94A-7E623AEE2AC5}" type="pres">
      <dgm:prSet presAssocID="{F50EEC1B-6A38-45E4-B017-1B6C2855CA9A}" presName="spacer" presStyleCnt="0"/>
      <dgm:spPr/>
    </dgm:pt>
    <dgm:pt modelId="{ADAE90B3-7EB4-4DDE-A0E7-9DC4F90ED4BF}" type="pres">
      <dgm:prSet presAssocID="{938008E1-9484-4CFB-80EB-8E83867CE6D3}" presName="parentText" presStyleLbl="node1" presStyleIdx="1" presStyleCnt="5">
        <dgm:presLayoutVars>
          <dgm:chMax val="0"/>
          <dgm:bulletEnabled val="1"/>
        </dgm:presLayoutVars>
      </dgm:prSet>
      <dgm:spPr/>
    </dgm:pt>
    <dgm:pt modelId="{E4201C21-9DA0-4C95-8625-774519418BA5}" type="pres">
      <dgm:prSet presAssocID="{80B7C862-643C-4528-83C1-9162F3C59546}" presName="spacer" presStyleCnt="0"/>
      <dgm:spPr/>
    </dgm:pt>
    <dgm:pt modelId="{50D56176-1BB2-4805-97C5-67F9CA60D2AE}" type="pres">
      <dgm:prSet presAssocID="{27344B15-86A2-4187-8872-63AAB3242C12}" presName="parentText" presStyleLbl="node1" presStyleIdx="2" presStyleCnt="5">
        <dgm:presLayoutVars>
          <dgm:chMax val="0"/>
          <dgm:bulletEnabled val="1"/>
        </dgm:presLayoutVars>
      </dgm:prSet>
      <dgm:spPr/>
    </dgm:pt>
    <dgm:pt modelId="{C994BEDF-1A93-4DE6-B36E-D08B0205C70C}" type="pres">
      <dgm:prSet presAssocID="{1C1E1021-20D9-4568-9474-FBEEC22A3E35}" presName="spacer" presStyleCnt="0"/>
      <dgm:spPr/>
    </dgm:pt>
    <dgm:pt modelId="{FB97BD06-3FF1-409A-9EBA-E7B8CA6B0C58}" type="pres">
      <dgm:prSet presAssocID="{A22E92D2-421D-4A3D-ADBD-AEE6AB581CD2}" presName="parentText" presStyleLbl="node1" presStyleIdx="3" presStyleCnt="5">
        <dgm:presLayoutVars>
          <dgm:chMax val="0"/>
          <dgm:bulletEnabled val="1"/>
        </dgm:presLayoutVars>
      </dgm:prSet>
      <dgm:spPr/>
    </dgm:pt>
    <dgm:pt modelId="{3825A0BA-BB44-4700-9F9F-37F46459A737}" type="pres">
      <dgm:prSet presAssocID="{6FCDFB40-6255-4037-85C0-241C4CDB6706}" presName="spacer" presStyleCnt="0"/>
      <dgm:spPr/>
    </dgm:pt>
    <dgm:pt modelId="{0FD3D550-9C40-4A99-B567-1AC4C5401CD7}" type="pres">
      <dgm:prSet presAssocID="{CBB9222B-FB78-463E-800E-DE3D17ECF9F9}" presName="parentText" presStyleLbl="node1" presStyleIdx="4" presStyleCnt="5">
        <dgm:presLayoutVars>
          <dgm:chMax val="0"/>
          <dgm:bulletEnabled val="1"/>
        </dgm:presLayoutVars>
      </dgm:prSet>
      <dgm:spPr/>
    </dgm:pt>
  </dgm:ptLst>
  <dgm:cxnLst>
    <dgm:cxn modelId="{50696F05-B8CA-4C5C-A675-05C2224ACFD6}" srcId="{7217F99F-ABAF-4F7F-83E1-BA13ABD5DA96}" destId="{27344B15-86A2-4187-8872-63AAB3242C12}" srcOrd="2" destOrd="0" parTransId="{B163CF7F-7B95-46AB-9469-737904F8B600}" sibTransId="{1C1E1021-20D9-4568-9474-FBEEC22A3E35}"/>
    <dgm:cxn modelId="{67DE9033-1B82-44CF-9B49-B798CC4ADB18}" type="presOf" srcId="{CBB9222B-FB78-463E-800E-DE3D17ECF9F9}" destId="{0FD3D550-9C40-4A99-B567-1AC4C5401CD7}" srcOrd="0" destOrd="0" presId="urn:microsoft.com/office/officeart/2005/8/layout/vList2"/>
    <dgm:cxn modelId="{D0DA9761-A497-494B-8AF3-6A41E8131A6F}" type="presOf" srcId="{0ADF4995-1597-483B-945A-721AFFE66295}" destId="{96CD01EC-5950-4F63-8E90-4D0BA564F66D}" srcOrd="0" destOrd="0" presId="urn:microsoft.com/office/officeart/2005/8/layout/vList2"/>
    <dgm:cxn modelId="{F461D08A-D886-4AC0-8AA1-6684D44FB05C}" srcId="{7217F99F-ABAF-4F7F-83E1-BA13ABD5DA96}" destId="{CBB9222B-FB78-463E-800E-DE3D17ECF9F9}" srcOrd="4" destOrd="0" parTransId="{E16D80B5-2359-48C2-942B-6B1BB10BE38E}" sibTransId="{265321A9-CE98-4399-AF84-1EDEE163BB6C}"/>
    <dgm:cxn modelId="{95047A8D-8DEC-49A2-9ABF-4C20E83A8A51}" type="presOf" srcId="{A22E92D2-421D-4A3D-ADBD-AEE6AB581CD2}" destId="{FB97BD06-3FF1-409A-9EBA-E7B8CA6B0C58}" srcOrd="0" destOrd="0" presId="urn:microsoft.com/office/officeart/2005/8/layout/vList2"/>
    <dgm:cxn modelId="{63004EAC-43D8-487F-B72A-0D6DBEFC797F}" type="presOf" srcId="{27344B15-86A2-4187-8872-63AAB3242C12}" destId="{50D56176-1BB2-4805-97C5-67F9CA60D2AE}" srcOrd="0" destOrd="0" presId="urn:microsoft.com/office/officeart/2005/8/layout/vList2"/>
    <dgm:cxn modelId="{5702D4AF-C466-4644-AC23-66804506178D}" type="presOf" srcId="{7217F99F-ABAF-4F7F-83E1-BA13ABD5DA96}" destId="{22541AA8-626A-41C8-9A7E-7C38FBAA0AC9}" srcOrd="0" destOrd="0" presId="urn:microsoft.com/office/officeart/2005/8/layout/vList2"/>
    <dgm:cxn modelId="{A378CCB1-C7E5-45EE-B7B9-80FD82B4DD0A}" srcId="{7217F99F-ABAF-4F7F-83E1-BA13ABD5DA96}" destId="{A22E92D2-421D-4A3D-ADBD-AEE6AB581CD2}" srcOrd="3" destOrd="0" parTransId="{23033C92-3203-478B-940D-53DDABE28CB2}" sibTransId="{6FCDFB40-6255-4037-85C0-241C4CDB6706}"/>
    <dgm:cxn modelId="{842D54D5-01A6-4E81-8932-FEBF102A9A8B}" srcId="{7217F99F-ABAF-4F7F-83E1-BA13ABD5DA96}" destId="{0ADF4995-1597-483B-945A-721AFFE66295}" srcOrd="0" destOrd="0" parTransId="{15524D84-97CD-465D-8CEB-7BE08E0F79C3}" sibTransId="{F50EEC1B-6A38-45E4-B017-1B6C2855CA9A}"/>
    <dgm:cxn modelId="{5CE7A5E3-E936-419B-BF5D-B0BA54A4B957}" type="presOf" srcId="{938008E1-9484-4CFB-80EB-8E83867CE6D3}" destId="{ADAE90B3-7EB4-4DDE-A0E7-9DC4F90ED4BF}" srcOrd="0" destOrd="0" presId="urn:microsoft.com/office/officeart/2005/8/layout/vList2"/>
    <dgm:cxn modelId="{0E8A51F0-1D4D-4A29-A51B-CB74C4EFDBB7}" srcId="{7217F99F-ABAF-4F7F-83E1-BA13ABD5DA96}" destId="{938008E1-9484-4CFB-80EB-8E83867CE6D3}" srcOrd="1" destOrd="0" parTransId="{2C68A0F9-6260-4AC8-8D94-BD401C2733C1}" sibTransId="{80B7C862-643C-4528-83C1-9162F3C59546}"/>
    <dgm:cxn modelId="{45E3ED17-E648-4FAB-BF1C-594890260850}" type="presParOf" srcId="{22541AA8-626A-41C8-9A7E-7C38FBAA0AC9}" destId="{96CD01EC-5950-4F63-8E90-4D0BA564F66D}" srcOrd="0" destOrd="0" presId="urn:microsoft.com/office/officeart/2005/8/layout/vList2"/>
    <dgm:cxn modelId="{177060B1-34DF-4D5C-94A9-57928F231B52}" type="presParOf" srcId="{22541AA8-626A-41C8-9A7E-7C38FBAA0AC9}" destId="{1F23B1EF-4FF8-49CE-B94A-7E623AEE2AC5}" srcOrd="1" destOrd="0" presId="urn:microsoft.com/office/officeart/2005/8/layout/vList2"/>
    <dgm:cxn modelId="{6ABCBAB7-838A-4B1A-97FE-A54C8B84BFB7}" type="presParOf" srcId="{22541AA8-626A-41C8-9A7E-7C38FBAA0AC9}" destId="{ADAE90B3-7EB4-4DDE-A0E7-9DC4F90ED4BF}" srcOrd="2" destOrd="0" presId="urn:microsoft.com/office/officeart/2005/8/layout/vList2"/>
    <dgm:cxn modelId="{C887EF13-FCD8-4D39-9FE3-66DB35FCA0EF}" type="presParOf" srcId="{22541AA8-626A-41C8-9A7E-7C38FBAA0AC9}" destId="{E4201C21-9DA0-4C95-8625-774519418BA5}" srcOrd="3" destOrd="0" presId="urn:microsoft.com/office/officeart/2005/8/layout/vList2"/>
    <dgm:cxn modelId="{CCB2420E-8AD6-40B3-9606-67E23300F191}" type="presParOf" srcId="{22541AA8-626A-41C8-9A7E-7C38FBAA0AC9}" destId="{50D56176-1BB2-4805-97C5-67F9CA60D2AE}" srcOrd="4" destOrd="0" presId="urn:microsoft.com/office/officeart/2005/8/layout/vList2"/>
    <dgm:cxn modelId="{43B9C098-EB94-4714-8986-A710F68AF60D}" type="presParOf" srcId="{22541AA8-626A-41C8-9A7E-7C38FBAA0AC9}" destId="{C994BEDF-1A93-4DE6-B36E-D08B0205C70C}" srcOrd="5" destOrd="0" presId="urn:microsoft.com/office/officeart/2005/8/layout/vList2"/>
    <dgm:cxn modelId="{8CEAEE18-E2F7-4358-9A94-951F668F75CD}" type="presParOf" srcId="{22541AA8-626A-41C8-9A7E-7C38FBAA0AC9}" destId="{FB97BD06-3FF1-409A-9EBA-E7B8CA6B0C58}" srcOrd="6" destOrd="0" presId="urn:microsoft.com/office/officeart/2005/8/layout/vList2"/>
    <dgm:cxn modelId="{88FD4374-0E27-4205-AE93-EAE2D6E1A742}" type="presParOf" srcId="{22541AA8-626A-41C8-9A7E-7C38FBAA0AC9}" destId="{3825A0BA-BB44-4700-9F9F-37F46459A737}" srcOrd="7" destOrd="0" presId="urn:microsoft.com/office/officeart/2005/8/layout/vList2"/>
    <dgm:cxn modelId="{1B442016-D643-4853-86E5-29EFB7A7A67F}" type="presParOf" srcId="{22541AA8-626A-41C8-9A7E-7C38FBAA0AC9}" destId="{0FD3D550-9C40-4A99-B567-1AC4C5401CD7}"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217F99F-ABAF-4F7F-83E1-BA13ABD5DA96}"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0ADF4995-1597-483B-945A-721AFFE66295}">
      <dgm:prSet/>
      <dgm:spPr>
        <a:ln w="57150">
          <a:solidFill>
            <a:srgbClr val="FF0000"/>
          </a:solidFill>
        </a:ln>
      </dgm:spPr>
      <dgm:t>
        <a:bodyPr/>
        <a:lstStyle/>
        <a:p>
          <a:r>
            <a:rPr lang="en-US" dirty="0"/>
            <a:t>Close contact to an infectious TB case</a:t>
          </a:r>
        </a:p>
      </dgm:t>
    </dgm:pt>
    <dgm:pt modelId="{15524D84-97CD-465D-8CEB-7BE08E0F79C3}" type="parTrans" cxnId="{842D54D5-01A6-4E81-8932-FEBF102A9A8B}">
      <dgm:prSet/>
      <dgm:spPr/>
      <dgm:t>
        <a:bodyPr/>
        <a:lstStyle/>
        <a:p>
          <a:endParaRPr lang="en-US"/>
        </a:p>
      </dgm:t>
    </dgm:pt>
    <dgm:pt modelId="{F50EEC1B-6A38-45E4-B017-1B6C2855CA9A}" type="sibTrans" cxnId="{842D54D5-01A6-4E81-8932-FEBF102A9A8B}">
      <dgm:prSet/>
      <dgm:spPr/>
      <dgm:t>
        <a:bodyPr/>
        <a:lstStyle/>
        <a:p>
          <a:endParaRPr lang="en-US"/>
        </a:p>
      </dgm:t>
    </dgm:pt>
    <dgm:pt modelId="{938008E1-9484-4CFB-80EB-8E83867CE6D3}">
      <dgm:prSet/>
      <dgm:spPr/>
      <dgm:t>
        <a:bodyPr/>
        <a:lstStyle/>
        <a:p>
          <a:r>
            <a:rPr lang="en-US" dirty="0"/>
            <a:t>Active TB has been ruled out</a:t>
          </a:r>
        </a:p>
      </dgm:t>
    </dgm:pt>
    <dgm:pt modelId="{2C68A0F9-6260-4AC8-8D94-BD401C2733C1}" type="parTrans" cxnId="{0E8A51F0-1D4D-4A29-A51B-CB74C4EFDBB7}">
      <dgm:prSet/>
      <dgm:spPr/>
      <dgm:t>
        <a:bodyPr/>
        <a:lstStyle/>
        <a:p>
          <a:endParaRPr lang="en-US"/>
        </a:p>
      </dgm:t>
    </dgm:pt>
    <dgm:pt modelId="{80B7C862-643C-4528-83C1-9162F3C59546}" type="sibTrans" cxnId="{0E8A51F0-1D4D-4A29-A51B-CB74C4EFDBB7}">
      <dgm:prSet/>
      <dgm:spPr/>
      <dgm:t>
        <a:bodyPr/>
        <a:lstStyle/>
        <a:p>
          <a:endParaRPr lang="en-US"/>
        </a:p>
      </dgm:t>
    </dgm:pt>
    <dgm:pt modelId="{27344B15-86A2-4187-8872-63AAB3242C12}">
      <dgm:prSet/>
      <dgm:spPr/>
      <dgm:t>
        <a:bodyPr/>
        <a:lstStyle/>
        <a:p>
          <a:r>
            <a:rPr lang="en-US" dirty="0"/>
            <a:t>Initial TB test is NEGATIVE</a:t>
          </a:r>
        </a:p>
      </dgm:t>
    </dgm:pt>
    <dgm:pt modelId="{B163CF7F-7B95-46AB-9469-737904F8B600}" type="parTrans" cxnId="{50696F05-B8CA-4C5C-A675-05C2224ACFD6}">
      <dgm:prSet/>
      <dgm:spPr/>
      <dgm:t>
        <a:bodyPr/>
        <a:lstStyle/>
        <a:p>
          <a:endParaRPr lang="en-US"/>
        </a:p>
      </dgm:t>
    </dgm:pt>
    <dgm:pt modelId="{1C1E1021-20D9-4568-9474-FBEEC22A3E35}" type="sibTrans" cxnId="{50696F05-B8CA-4C5C-A675-05C2224ACFD6}">
      <dgm:prSet/>
      <dgm:spPr/>
      <dgm:t>
        <a:bodyPr/>
        <a:lstStyle/>
        <a:p>
          <a:endParaRPr lang="en-US"/>
        </a:p>
      </dgm:t>
    </dgm:pt>
    <dgm:pt modelId="{A22E92D2-421D-4A3D-ADBD-AEE6AB581CD2}">
      <dgm:prSet/>
      <dgm:spPr/>
      <dgm:t>
        <a:bodyPr/>
        <a:lstStyle/>
        <a:p>
          <a:r>
            <a:rPr lang="en-US" dirty="0"/>
            <a:t>Last contact was &lt;8 weeks ago</a:t>
          </a:r>
        </a:p>
      </dgm:t>
    </dgm:pt>
    <dgm:pt modelId="{23033C92-3203-478B-940D-53DDABE28CB2}" type="parTrans" cxnId="{A378CCB1-C7E5-45EE-B7B9-80FD82B4DD0A}">
      <dgm:prSet/>
      <dgm:spPr/>
      <dgm:t>
        <a:bodyPr/>
        <a:lstStyle/>
        <a:p>
          <a:endParaRPr lang="en-US"/>
        </a:p>
      </dgm:t>
    </dgm:pt>
    <dgm:pt modelId="{6FCDFB40-6255-4037-85C0-241C4CDB6706}" type="sibTrans" cxnId="{A378CCB1-C7E5-45EE-B7B9-80FD82B4DD0A}">
      <dgm:prSet/>
      <dgm:spPr/>
      <dgm:t>
        <a:bodyPr/>
        <a:lstStyle/>
        <a:p>
          <a:endParaRPr lang="en-US"/>
        </a:p>
      </dgm:t>
    </dgm:pt>
    <dgm:pt modelId="{CBB9222B-FB78-463E-800E-DE3D17ECF9F9}">
      <dgm:prSet/>
      <dgm:spPr/>
      <dgm:t>
        <a:bodyPr/>
        <a:lstStyle/>
        <a:p>
          <a:r>
            <a:rPr lang="en-US" dirty="0"/>
            <a:t>Child &lt; 5 or immunocompromised</a:t>
          </a:r>
        </a:p>
      </dgm:t>
    </dgm:pt>
    <dgm:pt modelId="{E16D80B5-2359-48C2-942B-6B1BB10BE38E}" type="parTrans" cxnId="{F461D08A-D886-4AC0-8AA1-6684D44FB05C}">
      <dgm:prSet/>
      <dgm:spPr/>
      <dgm:t>
        <a:bodyPr/>
        <a:lstStyle/>
        <a:p>
          <a:endParaRPr lang="en-US"/>
        </a:p>
      </dgm:t>
    </dgm:pt>
    <dgm:pt modelId="{265321A9-CE98-4399-AF84-1EDEE163BB6C}" type="sibTrans" cxnId="{F461D08A-D886-4AC0-8AA1-6684D44FB05C}">
      <dgm:prSet/>
      <dgm:spPr/>
      <dgm:t>
        <a:bodyPr/>
        <a:lstStyle/>
        <a:p>
          <a:endParaRPr lang="en-US"/>
        </a:p>
      </dgm:t>
    </dgm:pt>
    <dgm:pt modelId="{22541AA8-626A-41C8-9A7E-7C38FBAA0AC9}" type="pres">
      <dgm:prSet presAssocID="{7217F99F-ABAF-4F7F-83E1-BA13ABD5DA96}" presName="linear" presStyleCnt="0">
        <dgm:presLayoutVars>
          <dgm:animLvl val="lvl"/>
          <dgm:resizeHandles val="exact"/>
        </dgm:presLayoutVars>
      </dgm:prSet>
      <dgm:spPr/>
    </dgm:pt>
    <dgm:pt modelId="{96CD01EC-5950-4F63-8E90-4D0BA564F66D}" type="pres">
      <dgm:prSet presAssocID="{0ADF4995-1597-483B-945A-721AFFE66295}" presName="parentText" presStyleLbl="node1" presStyleIdx="0" presStyleCnt="5">
        <dgm:presLayoutVars>
          <dgm:chMax val="0"/>
          <dgm:bulletEnabled val="1"/>
        </dgm:presLayoutVars>
      </dgm:prSet>
      <dgm:spPr/>
    </dgm:pt>
    <dgm:pt modelId="{1F23B1EF-4FF8-49CE-B94A-7E623AEE2AC5}" type="pres">
      <dgm:prSet presAssocID="{F50EEC1B-6A38-45E4-B017-1B6C2855CA9A}" presName="spacer" presStyleCnt="0"/>
      <dgm:spPr/>
    </dgm:pt>
    <dgm:pt modelId="{ADAE90B3-7EB4-4DDE-A0E7-9DC4F90ED4BF}" type="pres">
      <dgm:prSet presAssocID="{938008E1-9484-4CFB-80EB-8E83867CE6D3}" presName="parentText" presStyleLbl="node1" presStyleIdx="1" presStyleCnt="5">
        <dgm:presLayoutVars>
          <dgm:chMax val="0"/>
          <dgm:bulletEnabled val="1"/>
        </dgm:presLayoutVars>
      </dgm:prSet>
      <dgm:spPr/>
    </dgm:pt>
    <dgm:pt modelId="{E4201C21-9DA0-4C95-8625-774519418BA5}" type="pres">
      <dgm:prSet presAssocID="{80B7C862-643C-4528-83C1-9162F3C59546}" presName="spacer" presStyleCnt="0"/>
      <dgm:spPr/>
    </dgm:pt>
    <dgm:pt modelId="{50D56176-1BB2-4805-97C5-67F9CA60D2AE}" type="pres">
      <dgm:prSet presAssocID="{27344B15-86A2-4187-8872-63AAB3242C12}" presName="parentText" presStyleLbl="node1" presStyleIdx="2" presStyleCnt="5">
        <dgm:presLayoutVars>
          <dgm:chMax val="0"/>
          <dgm:bulletEnabled val="1"/>
        </dgm:presLayoutVars>
      </dgm:prSet>
      <dgm:spPr/>
    </dgm:pt>
    <dgm:pt modelId="{C994BEDF-1A93-4DE6-B36E-D08B0205C70C}" type="pres">
      <dgm:prSet presAssocID="{1C1E1021-20D9-4568-9474-FBEEC22A3E35}" presName="spacer" presStyleCnt="0"/>
      <dgm:spPr/>
    </dgm:pt>
    <dgm:pt modelId="{FB97BD06-3FF1-409A-9EBA-E7B8CA6B0C58}" type="pres">
      <dgm:prSet presAssocID="{A22E92D2-421D-4A3D-ADBD-AEE6AB581CD2}" presName="parentText" presStyleLbl="node1" presStyleIdx="3" presStyleCnt="5">
        <dgm:presLayoutVars>
          <dgm:chMax val="0"/>
          <dgm:bulletEnabled val="1"/>
        </dgm:presLayoutVars>
      </dgm:prSet>
      <dgm:spPr/>
    </dgm:pt>
    <dgm:pt modelId="{3825A0BA-BB44-4700-9F9F-37F46459A737}" type="pres">
      <dgm:prSet presAssocID="{6FCDFB40-6255-4037-85C0-241C4CDB6706}" presName="spacer" presStyleCnt="0"/>
      <dgm:spPr/>
    </dgm:pt>
    <dgm:pt modelId="{0FD3D550-9C40-4A99-B567-1AC4C5401CD7}" type="pres">
      <dgm:prSet presAssocID="{CBB9222B-FB78-463E-800E-DE3D17ECF9F9}" presName="parentText" presStyleLbl="node1" presStyleIdx="4" presStyleCnt="5">
        <dgm:presLayoutVars>
          <dgm:chMax val="0"/>
          <dgm:bulletEnabled val="1"/>
        </dgm:presLayoutVars>
      </dgm:prSet>
      <dgm:spPr/>
    </dgm:pt>
  </dgm:ptLst>
  <dgm:cxnLst>
    <dgm:cxn modelId="{50696F05-B8CA-4C5C-A675-05C2224ACFD6}" srcId="{7217F99F-ABAF-4F7F-83E1-BA13ABD5DA96}" destId="{27344B15-86A2-4187-8872-63AAB3242C12}" srcOrd="2" destOrd="0" parTransId="{B163CF7F-7B95-46AB-9469-737904F8B600}" sibTransId="{1C1E1021-20D9-4568-9474-FBEEC22A3E35}"/>
    <dgm:cxn modelId="{67DE9033-1B82-44CF-9B49-B798CC4ADB18}" type="presOf" srcId="{CBB9222B-FB78-463E-800E-DE3D17ECF9F9}" destId="{0FD3D550-9C40-4A99-B567-1AC4C5401CD7}" srcOrd="0" destOrd="0" presId="urn:microsoft.com/office/officeart/2005/8/layout/vList2"/>
    <dgm:cxn modelId="{D0DA9761-A497-494B-8AF3-6A41E8131A6F}" type="presOf" srcId="{0ADF4995-1597-483B-945A-721AFFE66295}" destId="{96CD01EC-5950-4F63-8E90-4D0BA564F66D}" srcOrd="0" destOrd="0" presId="urn:microsoft.com/office/officeart/2005/8/layout/vList2"/>
    <dgm:cxn modelId="{F461D08A-D886-4AC0-8AA1-6684D44FB05C}" srcId="{7217F99F-ABAF-4F7F-83E1-BA13ABD5DA96}" destId="{CBB9222B-FB78-463E-800E-DE3D17ECF9F9}" srcOrd="4" destOrd="0" parTransId="{E16D80B5-2359-48C2-942B-6B1BB10BE38E}" sibTransId="{265321A9-CE98-4399-AF84-1EDEE163BB6C}"/>
    <dgm:cxn modelId="{95047A8D-8DEC-49A2-9ABF-4C20E83A8A51}" type="presOf" srcId="{A22E92D2-421D-4A3D-ADBD-AEE6AB581CD2}" destId="{FB97BD06-3FF1-409A-9EBA-E7B8CA6B0C58}" srcOrd="0" destOrd="0" presId="urn:microsoft.com/office/officeart/2005/8/layout/vList2"/>
    <dgm:cxn modelId="{63004EAC-43D8-487F-B72A-0D6DBEFC797F}" type="presOf" srcId="{27344B15-86A2-4187-8872-63AAB3242C12}" destId="{50D56176-1BB2-4805-97C5-67F9CA60D2AE}" srcOrd="0" destOrd="0" presId="urn:microsoft.com/office/officeart/2005/8/layout/vList2"/>
    <dgm:cxn modelId="{5702D4AF-C466-4644-AC23-66804506178D}" type="presOf" srcId="{7217F99F-ABAF-4F7F-83E1-BA13ABD5DA96}" destId="{22541AA8-626A-41C8-9A7E-7C38FBAA0AC9}" srcOrd="0" destOrd="0" presId="urn:microsoft.com/office/officeart/2005/8/layout/vList2"/>
    <dgm:cxn modelId="{A378CCB1-C7E5-45EE-B7B9-80FD82B4DD0A}" srcId="{7217F99F-ABAF-4F7F-83E1-BA13ABD5DA96}" destId="{A22E92D2-421D-4A3D-ADBD-AEE6AB581CD2}" srcOrd="3" destOrd="0" parTransId="{23033C92-3203-478B-940D-53DDABE28CB2}" sibTransId="{6FCDFB40-6255-4037-85C0-241C4CDB6706}"/>
    <dgm:cxn modelId="{842D54D5-01A6-4E81-8932-FEBF102A9A8B}" srcId="{7217F99F-ABAF-4F7F-83E1-BA13ABD5DA96}" destId="{0ADF4995-1597-483B-945A-721AFFE66295}" srcOrd="0" destOrd="0" parTransId="{15524D84-97CD-465D-8CEB-7BE08E0F79C3}" sibTransId="{F50EEC1B-6A38-45E4-B017-1B6C2855CA9A}"/>
    <dgm:cxn modelId="{5CE7A5E3-E936-419B-BF5D-B0BA54A4B957}" type="presOf" srcId="{938008E1-9484-4CFB-80EB-8E83867CE6D3}" destId="{ADAE90B3-7EB4-4DDE-A0E7-9DC4F90ED4BF}" srcOrd="0" destOrd="0" presId="urn:microsoft.com/office/officeart/2005/8/layout/vList2"/>
    <dgm:cxn modelId="{0E8A51F0-1D4D-4A29-A51B-CB74C4EFDBB7}" srcId="{7217F99F-ABAF-4F7F-83E1-BA13ABD5DA96}" destId="{938008E1-9484-4CFB-80EB-8E83867CE6D3}" srcOrd="1" destOrd="0" parTransId="{2C68A0F9-6260-4AC8-8D94-BD401C2733C1}" sibTransId="{80B7C862-643C-4528-83C1-9162F3C59546}"/>
    <dgm:cxn modelId="{45E3ED17-E648-4FAB-BF1C-594890260850}" type="presParOf" srcId="{22541AA8-626A-41C8-9A7E-7C38FBAA0AC9}" destId="{96CD01EC-5950-4F63-8E90-4D0BA564F66D}" srcOrd="0" destOrd="0" presId="urn:microsoft.com/office/officeart/2005/8/layout/vList2"/>
    <dgm:cxn modelId="{177060B1-34DF-4D5C-94A9-57928F231B52}" type="presParOf" srcId="{22541AA8-626A-41C8-9A7E-7C38FBAA0AC9}" destId="{1F23B1EF-4FF8-49CE-B94A-7E623AEE2AC5}" srcOrd="1" destOrd="0" presId="urn:microsoft.com/office/officeart/2005/8/layout/vList2"/>
    <dgm:cxn modelId="{6ABCBAB7-838A-4B1A-97FE-A54C8B84BFB7}" type="presParOf" srcId="{22541AA8-626A-41C8-9A7E-7C38FBAA0AC9}" destId="{ADAE90B3-7EB4-4DDE-A0E7-9DC4F90ED4BF}" srcOrd="2" destOrd="0" presId="urn:microsoft.com/office/officeart/2005/8/layout/vList2"/>
    <dgm:cxn modelId="{C887EF13-FCD8-4D39-9FE3-66DB35FCA0EF}" type="presParOf" srcId="{22541AA8-626A-41C8-9A7E-7C38FBAA0AC9}" destId="{E4201C21-9DA0-4C95-8625-774519418BA5}" srcOrd="3" destOrd="0" presId="urn:microsoft.com/office/officeart/2005/8/layout/vList2"/>
    <dgm:cxn modelId="{CCB2420E-8AD6-40B3-9606-67E23300F191}" type="presParOf" srcId="{22541AA8-626A-41C8-9A7E-7C38FBAA0AC9}" destId="{50D56176-1BB2-4805-97C5-67F9CA60D2AE}" srcOrd="4" destOrd="0" presId="urn:microsoft.com/office/officeart/2005/8/layout/vList2"/>
    <dgm:cxn modelId="{43B9C098-EB94-4714-8986-A710F68AF60D}" type="presParOf" srcId="{22541AA8-626A-41C8-9A7E-7C38FBAA0AC9}" destId="{C994BEDF-1A93-4DE6-B36E-D08B0205C70C}" srcOrd="5" destOrd="0" presId="urn:microsoft.com/office/officeart/2005/8/layout/vList2"/>
    <dgm:cxn modelId="{8CEAEE18-E2F7-4358-9A94-951F668F75CD}" type="presParOf" srcId="{22541AA8-626A-41C8-9A7E-7C38FBAA0AC9}" destId="{FB97BD06-3FF1-409A-9EBA-E7B8CA6B0C58}" srcOrd="6" destOrd="0" presId="urn:microsoft.com/office/officeart/2005/8/layout/vList2"/>
    <dgm:cxn modelId="{88FD4374-0E27-4205-AE93-EAE2D6E1A742}" type="presParOf" srcId="{22541AA8-626A-41C8-9A7E-7C38FBAA0AC9}" destId="{3825A0BA-BB44-4700-9F9F-37F46459A737}" srcOrd="7" destOrd="0" presId="urn:microsoft.com/office/officeart/2005/8/layout/vList2"/>
    <dgm:cxn modelId="{1B442016-D643-4853-86E5-29EFB7A7A67F}" type="presParOf" srcId="{22541AA8-626A-41C8-9A7E-7C38FBAA0AC9}" destId="{0FD3D550-9C40-4A99-B567-1AC4C5401CD7}"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217F99F-ABAF-4F7F-83E1-BA13ABD5DA96}"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0ADF4995-1597-483B-945A-721AFFE66295}">
      <dgm:prSet/>
      <dgm:spPr>
        <a:ln w="57150">
          <a:solidFill>
            <a:srgbClr val="FF0000"/>
          </a:solidFill>
        </a:ln>
      </dgm:spPr>
      <dgm:t>
        <a:bodyPr/>
        <a:lstStyle/>
        <a:p>
          <a:r>
            <a:rPr lang="en-US" dirty="0"/>
            <a:t>Close contact to an infectious TB case</a:t>
          </a:r>
        </a:p>
      </dgm:t>
    </dgm:pt>
    <dgm:pt modelId="{15524D84-97CD-465D-8CEB-7BE08E0F79C3}" type="parTrans" cxnId="{842D54D5-01A6-4E81-8932-FEBF102A9A8B}">
      <dgm:prSet/>
      <dgm:spPr/>
      <dgm:t>
        <a:bodyPr/>
        <a:lstStyle/>
        <a:p>
          <a:endParaRPr lang="en-US"/>
        </a:p>
      </dgm:t>
    </dgm:pt>
    <dgm:pt modelId="{F50EEC1B-6A38-45E4-B017-1B6C2855CA9A}" type="sibTrans" cxnId="{842D54D5-01A6-4E81-8932-FEBF102A9A8B}">
      <dgm:prSet/>
      <dgm:spPr/>
      <dgm:t>
        <a:bodyPr/>
        <a:lstStyle/>
        <a:p>
          <a:endParaRPr lang="en-US"/>
        </a:p>
      </dgm:t>
    </dgm:pt>
    <dgm:pt modelId="{938008E1-9484-4CFB-80EB-8E83867CE6D3}">
      <dgm:prSet/>
      <dgm:spPr>
        <a:ln w="57150">
          <a:solidFill>
            <a:srgbClr val="FF0000"/>
          </a:solidFill>
        </a:ln>
      </dgm:spPr>
      <dgm:t>
        <a:bodyPr/>
        <a:lstStyle/>
        <a:p>
          <a:r>
            <a:rPr lang="en-US" dirty="0"/>
            <a:t>Active TB has been ruled out</a:t>
          </a:r>
        </a:p>
      </dgm:t>
    </dgm:pt>
    <dgm:pt modelId="{2C68A0F9-6260-4AC8-8D94-BD401C2733C1}" type="parTrans" cxnId="{0E8A51F0-1D4D-4A29-A51B-CB74C4EFDBB7}">
      <dgm:prSet/>
      <dgm:spPr/>
      <dgm:t>
        <a:bodyPr/>
        <a:lstStyle/>
        <a:p>
          <a:endParaRPr lang="en-US"/>
        </a:p>
      </dgm:t>
    </dgm:pt>
    <dgm:pt modelId="{80B7C862-643C-4528-83C1-9162F3C59546}" type="sibTrans" cxnId="{0E8A51F0-1D4D-4A29-A51B-CB74C4EFDBB7}">
      <dgm:prSet/>
      <dgm:spPr/>
      <dgm:t>
        <a:bodyPr/>
        <a:lstStyle/>
        <a:p>
          <a:endParaRPr lang="en-US"/>
        </a:p>
      </dgm:t>
    </dgm:pt>
    <dgm:pt modelId="{27344B15-86A2-4187-8872-63AAB3242C12}">
      <dgm:prSet/>
      <dgm:spPr/>
      <dgm:t>
        <a:bodyPr/>
        <a:lstStyle/>
        <a:p>
          <a:r>
            <a:rPr lang="en-US" dirty="0"/>
            <a:t>Initial TB test is NEGATIVE</a:t>
          </a:r>
        </a:p>
      </dgm:t>
    </dgm:pt>
    <dgm:pt modelId="{B163CF7F-7B95-46AB-9469-737904F8B600}" type="parTrans" cxnId="{50696F05-B8CA-4C5C-A675-05C2224ACFD6}">
      <dgm:prSet/>
      <dgm:spPr/>
      <dgm:t>
        <a:bodyPr/>
        <a:lstStyle/>
        <a:p>
          <a:endParaRPr lang="en-US"/>
        </a:p>
      </dgm:t>
    </dgm:pt>
    <dgm:pt modelId="{1C1E1021-20D9-4568-9474-FBEEC22A3E35}" type="sibTrans" cxnId="{50696F05-B8CA-4C5C-A675-05C2224ACFD6}">
      <dgm:prSet/>
      <dgm:spPr/>
      <dgm:t>
        <a:bodyPr/>
        <a:lstStyle/>
        <a:p>
          <a:endParaRPr lang="en-US"/>
        </a:p>
      </dgm:t>
    </dgm:pt>
    <dgm:pt modelId="{A22E92D2-421D-4A3D-ADBD-AEE6AB581CD2}">
      <dgm:prSet/>
      <dgm:spPr/>
      <dgm:t>
        <a:bodyPr/>
        <a:lstStyle/>
        <a:p>
          <a:r>
            <a:rPr lang="en-US" dirty="0"/>
            <a:t>Last contact was &lt;8 weeks ago</a:t>
          </a:r>
        </a:p>
      </dgm:t>
    </dgm:pt>
    <dgm:pt modelId="{23033C92-3203-478B-940D-53DDABE28CB2}" type="parTrans" cxnId="{A378CCB1-C7E5-45EE-B7B9-80FD82B4DD0A}">
      <dgm:prSet/>
      <dgm:spPr/>
      <dgm:t>
        <a:bodyPr/>
        <a:lstStyle/>
        <a:p>
          <a:endParaRPr lang="en-US"/>
        </a:p>
      </dgm:t>
    </dgm:pt>
    <dgm:pt modelId="{6FCDFB40-6255-4037-85C0-241C4CDB6706}" type="sibTrans" cxnId="{A378CCB1-C7E5-45EE-B7B9-80FD82B4DD0A}">
      <dgm:prSet/>
      <dgm:spPr/>
      <dgm:t>
        <a:bodyPr/>
        <a:lstStyle/>
        <a:p>
          <a:endParaRPr lang="en-US"/>
        </a:p>
      </dgm:t>
    </dgm:pt>
    <dgm:pt modelId="{CBB9222B-FB78-463E-800E-DE3D17ECF9F9}">
      <dgm:prSet/>
      <dgm:spPr/>
      <dgm:t>
        <a:bodyPr/>
        <a:lstStyle/>
        <a:p>
          <a:r>
            <a:rPr lang="en-US"/>
            <a:t>Child &lt; 5 or immunocompromised</a:t>
          </a:r>
        </a:p>
      </dgm:t>
    </dgm:pt>
    <dgm:pt modelId="{E16D80B5-2359-48C2-942B-6B1BB10BE38E}" type="parTrans" cxnId="{F461D08A-D886-4AC0-8AA1-6684D44FB05C}">
      <dgm:prSet/>
      <dgm:spPr/>
      <dgm:t>
        <a:bodyPr/>
        <a:lstStyle/>
        <a:p>
          <a:endParaRPr lang="en-US"/>
        </a:p>
      </dgm:t>
    </dgm:pt>
    <dgm:pt modelId="{265321A9-CE98-4399-AF84-1EDEE163BB6C}" type="sibTrans" cxnId="{F461D08A-D886-4AC0-8AA1-6684D44FB05C}">
      <dgm:prSet/>
      <dgm:spPr/>
      <dgm:t>
        <a:bodyPr/>
        <a:lstStyle/>
        <a:p>
          <a:endParaRPr lang="en-US"/>
        </a:p>
      </dgm:t>
    </dgm:pt>
    <dgm:pt modelId="{22541AA8-626A-41C8-9A7E-7C38FBAA0AC9}" type="pres">
      <dgm:prSet presAssocID="{7217F99F-ABAF-4F7F-83E1-BA13ABD5DA96}" presName="linear" presStyleCnt="0">
        <dgm:presLayoutVars>
          <dgm:animLvl val="lvl"/>
          <dgm:resizeHandles val="exact"/>
        </dgm:presLayoutVars>
      </dgm:prSet>
      <dgm:spPr/>
    </dgm:pt>
    <dgm:pt modelId="{96CD01EC-5950-4F63-8E90-4D0BA564F66D}" type="pres">
      <dgm:prSet presAssocID="{0ADF4995-1597-483B-945A-721AFFE66295}" presName="parentText" presStyleLbl="node1" presStyleIdx="0" presStyleCnt="5">
        <dgm:presLayoutVars>
          <dgm:chMax val="0"/>
          <dgm:bulletEnabled val="1"/>
        </dgm:presLayoutVars>
      </dgm:prSet>
      <dgm:spPr/>
    </dgm:pt>
    <dgm:pt modelId="{1F23B1EF-4FF8-49CE-B94A-7E623AEE2AC5}" type="pres">
      <dgm:prSet presAssocID="{F50EEC1B-6A38-45E4-B017-1B6C2855CA9A}" presName="spacer" presStyleCnt="0"/>
      <dgm:spPr/>
    </dgm:pt>
    <dgm:pt modelId="{ADAE90B3-7EB4-4DDE-A0E7-9DC4F90ED4BF}" type="pres">
      <dgm:prSet presAssocID="{938008E1-9484-4CFB-80EB-8E83867CE6D3}" presName="parentText" presStyleLbl="node1" presStyleIdx="1" presStyleCnt="5">
        <dgm:presLayoutVars>
          <dgm:chMax val="0"/>
          <dgm:bulletEnabled val="1"/>
        </dgm:presLayoutVars>
      </dgm:prSet>
      <dgm:spPr/>
    </dgm:pt>
    <dgm:pt modelId="{E4201C21-9DA0-4C95-8625-774519418BA5}" type="pres">
      <dgm:prSet presAssocID="{80B7C862-643C-4528-83C1-9162F3C59546}" presName="spacer" presStyleCnt="0"/>
      <dgm:spPr/>
    </dgm:pt>
    <dgm:pt modelId="{50D56176-1BB2-4805-97C5-67F9CA60D2AE}" type="pres">
      <dgm:prSet presAssocID="{27344B15-86A2-4187-8872-63AAB3242C12}" presName="parentText" presStyleLbl="node1" presStyleIdx="2" presStyleCnt="5">
        <dgm:presLayoutVars>
          <dgm:chMax val="0"/>
          <dgm:bulletEnabled val="1"/>
        </dgm:presLayoutVars>
      </dgm:prSet>
      <dgm:spPr/>
    </dgm:pt>
    <dgm:pt modelId="{C994BEDF-1A93-4DE6-B36E-D08B0205C70C}" type="pres">
      <dgm:prSet presAssocID="{1C1E1021-20D9-4568-9474-FBEEC22A3E35}" presName="spacer" presStyleCnt="0"/>
      <dgm:spPr/>
    </dgm:pt>
    <dgm:pt modelId="{FB97BD06-3FF1-409A-9EBA-E7B8CA6B0C58}" type="pres">
      <dgm:prSet presAssocID="{A22E92D2-421D-4A3D-ADBD-AEE6AB581CD2}" presName="parentText" presStyleLbl="node1" presStyleIdx="3" presStyleCnt="5">
        <dgm:presLayoutVars>
          <dgm:chMax val="0"/>
          <dgm:bulletEnabled val="1"/>
        </dgm:presLayoutVars>
      </dgm:prSet>
      <dgm:spPr/>
    </dgm:pt>
    <dgm:pt modelId="{3825A0BA-BB44-4700-9F9F-37F46459A737}" type="pres">
      <dgm:prSet presAssocID="{6FCDFB40-6255-4037-85C0-241C4CDB6706}" presName="spacer" presStyleCnt="0"/>
      <dgm:spPr/>
    </dgm:pt>
    <dgm:pt modelId="{0FD3D550-9C40-4A99-B567-1AC4C5401CD7}" type="pres">
      <dgm:prSet presAssocID="{CBB9222B-FB78-463E-800E-DE3D17ECF9F9}" presName="parentText" presStyleLbl="node1" presStyleIdx="4" presStyleCnt="5">
        <dgm:presLayoutVars>
          <dgm:chMax val="0"/>
          <dgm:bulletEnabled val="1"/>
        </dgm:presLayoutVars>
      </dgm:prSet>
      <dgm:spPr/>
    </dgm:pt>
  </dgm:ptLst>
  <dgm:cxnLst>
    <dgm:cxn modelId="{50696F05-B8CA-4C5C-A675-05C2224ACFD6}" srcId="{7217F99F-ABAF-4F7F-83E1-BA13ABD5DA96}" destId="{27344B15-86A2-4187-8872-63AAB3242C12}" srcOrd="2" destOrd="0" parTransId="{B163CF7F-7B95-46AB-9469-737904F8B600}" sibTransId="{1C1E1021-20D9-4568-9474-FBEEC22A3E35}"/>
    <dgm:cxn modelId="{67DE9033-1B82-44CF-9B49-B798CC4ADB18}" type="presOf" srcId="{CBB9222B-FB78-463E-800E-DE3D17ECF9F9}" destId="{0FD3D550-9C40-4A99-B567-1AC4C5401CD7}" srcOrd="0" destOrd="0" presId="urn:microsoft.com/office/officeart/2005/8/layout/vList2"/>
    <dgm:cxn modelId="{D0DA9761-A497-494B-8AF3-6A41E8131A6F}" type="presOf" srcId="{0ADF4995-1597-483B-945A-721AFFE66295}" destId="{96CD01EC-5950-4F63-8E90-4D0BA564F66D}" srcOrd="0" destOrd="0" presId="urn:microsoft.com/office/officeart/2005/8/layout/vList2"/>
    <dgm:cxn modelId="{F461D08A-D886-4AC0-8AA1-6684D44FB05C}" srcId="{7217F99F-ABAF-4F7F-83E1-BA13ABD5DA96}" destId="{CBB9222B-FB78-463E-800E-DE3D17ECF9F9}" srcOrd="4" destOrd="0" parTransId="{E16D80B5-2359-48C2-942B-6B1BB10BE38E}" sibTransId="{265321A9-CE98-4399-AF84-1EDEE163BB6C}"/>
    <dgm:cxn modelId="{95047A8D-8DEC-49A2-9ABF-4C20E83A8A51}" type="presOf" srcId="{A22E92D2-421D-4A3D-ADBD-AEE6AB581CD2}" destId="{FB97BD06-3FF1-409A-9EBA-E7B8CA6B0C58}" srcOrd="0" destOrd="0" presId="urn:microsoft.com/office/officeart/2005/8/layout/vList2"/>
    <dgm:cxn modelId="{63004EAC-43D8-487F-B72A-0D6DBEFC797F}" type="presOf" srcId="{27344B15-86A2-4187-8872-63AAB3242C12}" destId="{50D56176-1BB2-4805-97C5-67F9CA60D2AE}" srcOrd="0" destOrd="0" presId="urn:microsoft.com/office/officeart/2005/8/layout/vList2"/>
    <dgm:cxn modelId="{5702D4AF-C466-4644-AC23-66804506178D}" type="presOf" srcId="{7217F99F-ABAF-4F7F-83E1-BA13ABD5DA96}" destId="{22541AA8-626A-41C8-9A7E-7C38FBAA0AC9}" srcOrd="0" destOrd="0" presId="urn:microsoft.com/office/officeart/2005/8/layout/vList2"/>
    <dgm:cxn modelId="{A378CCB1-C7E5-45EE-B7B9-80FD82B4DD0A}" srcId="{7217F99F-ABAF-4F7F-83E1-BA13ABD5DA96}" destId="{A22E92D2-421D-4A3D-ADBD-AEE6AB581CD2}" srcOrd="3" destOrd="0" parTransId="{23033C92-3203-478B-940D-53DDABE28CB2}" sibTransId="{6FCDFB40-6255-4037-85C0-241C4CDB6706}"/>
    <dgm:cxn modelId="{842D54D5-01A6-4E81-8932-FEBF102A9A8B}" srcId="{7217F99F-ABAF-4F7F-83E1-BA13ABD5DA96}" destId="{0ADF4995-1597-483B-945A-721AFFE66295}" srcOrd="0" destOrd="0" parTransId="{15524D84-97CD-465D-8CEB-7BE08E0F79C3}" sibTransId="{F50EEC1B-6A38-45E4-B017-1B6C2855CA9A}"/>
    <dgm:cxn modelId="{5CE7A5E3-E936-419B-BF5D-B0BA54A4B957}" type="presOf" srcId="{938008E1-9484-4CFB-80EB-8E83867CE6D3}" destId="{ADAE90B3-7EB4-4DDE-A0E7-9DC4F90ED4BF}" srcOrd="0" destOrd="0" presId="urn:microsoft.com/office/officeart/2005/8/layout/vList2"/>
    <dgm:cxn modelId="{0E8A51F0-1D4D-4A29-A51B-CB74C4EFDBB7}" srcId="{7217F99F-ABAF-4F7F-83E1-BA13ABD5DA96}" destId="{938008E1-9484-4CFB-80EB-8E83867CE6D3}" srcOrd="1" destOrd="0" parTransId="{2C68A0F9-6260-4AC8-8D94-BD401C2733C1}" sibTransId="{80B7C862-643C-4528-83C1-9162F3C59546}"/>
    <dgm:cxn modelId="{45E3ED17-E648-4FAB-BF1C-594890260850}" type="presParOf" srcId="{22541AA8-626A-41C8-9A7E-7C38FBAA0AC9}" destId="{96CD01EC-5950-4F63-8E90-4D0BA564F66D}" srcOrd="0" destOrd="0" presId="urn:microsoft.com/office/officeart/2005/8/layout/vList2"/>
    <dgm:cxn modelId="{177060B1-34DF-4D5C-94A9-57928F231B52}" type="presParOf" srcId="{22541AA8-626A-41C8-9A7E-7C38FBAA0AC9}" destId="{1F23B1EF-4FF8-49CE-B94A-7E623AEE2AC5}" srcOrd="1" destOrd="0" presId="urn:microsoft.com/office/officeart/2005/8/layout/vList2"/>
    <dgm:cxn modelId="{6ABCBAB7-838A-4B1A-97FE-A54C8B84BFB7}" type="presParOf" srcId="{22541AA8-626A-41C8-9A7E-7C38FBAA0AC9}" destId="{ADAE90B3-7EB4-4DDE-A0E7-9DC4F90ED4BF}" srcOrd="2" destOrd="0" presId="urn:microsoft.com/office/officeart/2005/8/layout/vList2"/>
    <dgm:cxn modelId="{C887EF13-FCD8-4D39-9FE3-66DB35FCA0EF}" type="presParOf" srcId="{22541AA8-626A-41C8-9A7E-7C38FBAA0AC9}" destId="{E4201C21-9DA0-4C95-8625-774519418BA5}" srcOrd="3" destOrd="0" presId="urn:microsoft.com/office/officeart/2005/8/layout/vList2"/>
    <dgm:cxn modelId="{CCB2420E-8AD6-40B3-9606-67E23300F191}" type="presParOf" srcId="{22541AA8-626A-41C8-9A7E-7C38FBAA0AC9}" destId="{50D56176-1BB2-4805-97C5-67F9CA60D2AE}" srcOrd="4" destOrd="0" presId="urn:microsoft.com/office/officeart/2005/8/layout/vList2"/>
    <dgm:cxn modelId="{43B9C098-EB94-4714-8986-A710F68AF60D}" type="presParOf" srcId="{22541AA8-626A-41C8-9A7E-7C38FBAA0AC9}" destId="{C994BEDF-1A93-4DE6-B36E-D08B0205C70C}" srcOrd="5" destOrd="0" presId="urn:microsoft.com/office/officeart/2005/8/layout/vList2"/>
    <dgm:cxn modelId="{8CEAEE18-E2F7-4358-9A94-951F668F75CD}" type="presParOf" srcId="{22541AA8-626A-41C8-9A7E-7C38FBAA0AC9}" destId="{FB97BD06-3FF1-409A-9EBA-E7B8CA6B0C58}" srcOrd="6" destOrd="0" presId="urn:microsoft.com/office/officeart/2005/8/layout/vList2"/>
    <dgm:cxn modelId="{88FD4374-0E27-4205-AE93-EAE2D6E1A742}" type="presParOf" srcId="{22541AA8-626A-41C8-9A7E-7C38FBAA0AC9}" destId="{3825A0BA-BB44-4700-9F9F-37F46459A737}" srcOrd="7" destOrd="0" presId="urn:microsoft.com/office/officeart/2005/8/layout/vList2"/>
    <dgm:cxn modelId="{1B442016-D643-4853-86E5-29EFB7A7A67F}" type="presParOf" srcId="{22541AA8-626A-41C8-9A7E-7C38FBAA0AC9}" destId="{0FD3D550-9C40-4A99-B567-1AC4C5401CD7}" srcOrd="8" destOrd="0" presId="urn:microsoft.com/office/officeart/2005/8/layout/vList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217F99F-ABAF-4F7F-83E1-BA13ABD5DA96}"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0ADF4995-1597-483B-945A-721AFFE66295}">
      <dgm:prSet/>
      <dgm:spPr>
        <a:ln w="57150">
          <a:solidFill>
            <a:srgbClr val="FF0000"/>
          </a:solidFill>
        </a:ln>
      </dgm:spPr>
      <dgm:t>
        <a:bodyPr/>
        <a:lstStyle/>
        <a:p>
          <a:r>
            <a:rPr lang="en-US" dirty="0"/>
            <a:t>Close contact to an infectious TB case</a:t>
          </a:r>
        </a:p>
      </dgm:t>
    </dgm:pt>
    <dgm:pt modelId="{15524D84-97CD-465D-8CEB-7BE08E0F79C3}" type="parTrans" cxnId="{842D54D5-01A6-4E81-8932-FEBF102A9A8B}">
      <dgm:prSet/>
      <dgm:spPr/>
      <dgm:t>
        <a:bodyPr/>
        <a:lstStyle/>
        <a:p>
          <a:endParaRPr lang="en-US"/>
        </a:p>
      </dgm:t>
    </dgm:pt>
    <dgm:pt modelId="{F50EEC1B-6A38-45E4-B017-1B6C2855CA9A}" type="sibTrans" cxnId="{842D54D5-01A6-4E81-8932-FEBF102A9A8B}">
      <dgm:prSet/>
      <dgm:spPr/>
      <dgm:t>
        <a:bodyPr/>
        <a:lstStyle/>
        <a:p>
          <a:endParaRPr lang="en-US"/>
        </a:p>
      </dgm:t>
    </dgm:pt>
    <dgm:pt modelId="{938008E1-9484-4CFB-80EB-8E83867CE6D3}">
      <dgm:prSet/>
      <dgm:spPr>
        <a:ln w="57150">
          <a:solidFill>
            <a:srgbClr val="FF0000"/>
          </a:solidFill>
        </a:ln>
      </dgm:spPr>
      <dgm:t>
        <a:bodyPr/>
        <a:lstStyle/>
        <a:p>
          <a:r>
            <a:rPr lang="en-US" dirty="0"/>
            <a:t>Active TB has been ruled out</a:t>
          </a:r>
        </a:p>
      </dgm:t>
    </dgm:pt>
    <dgm:pt modelId="{2C68A0F9-6260-4AC8-8D94-BD401C2733C1}" type="parTrans" cxnId="{0E8A51F0-1D4D-4A29-A51B-CB74C4EFDBB7}">
      <dgm:prSet/>
      <dgm:spPr/>
      <dgm:t>
        <a:bodyPr/>
        <a:lstStyle/>
        <a:p>
          <a:endParaRPr lang="en-US"/>
        </a:p>
      </dgm:t>
    </dgm:pt>
    <dgm:pt modelId="{80B7C862-643C-4528-83C1-9162F3C59546}" type="sibTrans" cxnId="{0E8A51F0-1D4D-4A29-A51B-CB74C4EFDBB7}">
      <dgm:prSet/>
      <dgm:spPr/>
      <dgm:t>
        <a:bodyPr/>
        <a:lstStyle/>
        <a:p>
          <a:endParaRPr lang="en-US"/>
        </a:p>
      </dgm:t>
    </dgm:pt>
    <dgm:pt modelId="{27344B15-86A2-4187-8872-63AAB3242C12}">
      <dgm:prSet/>
      <dgm:spPr>
        <a:ln w="57150">
          <a:solidFill>
            <a:srgbClr val="FF0000"/>
          </a:solidFill>
        </a:ln>
      </dgm:spPr>
      <dgm:t>
        <a:bodyPr/>
        <a:lstStyle/>
        <a:p>
          <a:r>
            <a:rPr lang="en-US" dirty="0"/>
            <a:t>Initial TB test is NEGATIVE</a:t>
          </a:r>
        </a:p>
      </dgm:t>
    </dgm:pt>
    <dgm:pt modelId="{B163CF7F-7B95-46AB-9469-737904F8B600}" type="parTrans" cxnId="{50696F05-B8CA-4C5C-A675-05C2224ACFD6}">
      <dgm:prSet/>
      <dgm:spPr/>
      <dgm:t>
        <a:bodyPr/>
        <a:lstStyle/>
        <a:p>
          <a:endParaRPr lang="en-US"/>
        </a:p>
      </dgm:t>
    </dgm:pt>
    <dgm:pt modelId="{1C1E1021-20D9-4568-9474-FBEEC22A3E35}" type="sibTrans" cxnId="{50696F05-B8CA-4C5C-A675-05C2224ACFD6}">
      <dgm:prSet/>
      <dgm:spPr/>
      <dgm:t>
        <a:bodyPr/>
        <a:lstStyle/>
        <a:p>
          <a:endParaRPr lang="en-US"/>
        </a:p>
      </dgm:t>
    </dgm:pt>
    <dgm:pt modelId="{A22E92D2-421D-4A3D-ADBD-AEE6AB581CD2}">
      <dgm:prSet/>
      <dgm:spPr/>
      <dgm:t>
        <a:bodyPr/>
        <a:lstStyle/>
        <a:p>
          <a:r>
            <a:rPr lang="en-US" dirty="0"/>
            <a:t>Last contact was &lt;8 weeks ago</a:t>
          </a:r>
        </a:p>
      </dgm:t>
    </dgm:pt>
    <dgm:pt modelId="{23033C92-3203-478B-940D-53DDABE28CB2}" type="parTrans" cxnId="{A378CCB1-C7E5-45EE-B7B9-80FD82B4DD0A}">
      <dgm:prSet/>
      <dgm:spPr/>
      <dgm:t>
        <a:bodyPr/>
        <a:lstStyle/>
        <a:p>
          <a:endParaRPr lang="en-US"/>
        </a:p>
      </dgm:t>
    </dgm:pt>
    <dgm:pt modelId="{6FCDFB40-6255-4037-85C0-241C4CDB6706}" type="sibTrans" cxnId="{A378CCB1-C7E5-45EE-B7B9-80FD82B4DD0A}">
      <dgm:prSet/>
      <dgm:spPr/>
      <dgm:t>
        <a:bodyPr/>
        <a:lstStyle/>
        <a:p>
          <a:endParaRPr lang="en-US"/>
        </a:p>
      </dgm:t>
    </dgm:pt>
    <dgm:pt modelId="{CBB9222B-FB78-463E-800E-DE3D17ECF9F9}">
      <dgm:prSet/>
      <dgm:spPr/>
      <dgm:t>
        <a:bodyPr/>
        <a:lstStyle/>
        <a:p>
          <a:r>
            <a:rPr lang="en-US"/>
            <a:t>Child &lt; 5 or immunocompromised</a:t>
          </a:r>
        </a:p>
      </dgm:t>
    </dgm:pt>
    <dgm:pt modelId="{E16D80B5-2359-48C2-942B-6B1BB10BE38E}" type="parTrans" cxnId="{F461D08A-D886-4AC0-8AA1-6684D44FB05C}">
      <dgm:prSet/>
      <dgm:spPr/>
      <dgm:t>
        <a:bodyPr/>
        <a:lstStyle/>
        <a:p>
          <a:endParaRPr lang="en-US"/>
        </a:p>
      </dgm:t>
    </dgm:pt>
    <dgm:pt modelId="{265321A9-CE98-4399-AF84-1EDEE163BB6C}" type="sibTrans" cxnId="{F461D08A-D886-4AC0-8AA1-6684D44FB05C}">
      <dgm:prSet/>
      <dgm:spPr/>
      <dgm:t>
        <a:bodyPr/>
        <a:lstStyle/>
        <a:p>
          <a:endParaRPr lang="en-US"/>
        </a:p>
      </dgm:t>
    </dgm:pt>
    <dgm:pt modelId="{22541AA8-626A-41C8-9A7E-7C38FBAA0AC9}" type="pres">
      <dgm:prSet presAssocID="{7217F99F-ABAF-4F7F-83E1-BA13ABD5DA96}" presName="linear" presStyleCnt="0">
        <dgm:presLayoutVars>
          <dgm:animLvl val="lvl"/>
          <dgm:resizeHandles val="exact"/>
        </dgm:presLayoutVars>
      </dgm:prSet>
      <dgm:spPr/>
    </dgm:pt>
    <dgm:pt modelId="{96CD01EC-5950-4F63-8E90-4D0BA564F66D}" type="pres">
      <dgm:prSet presAssocID="{0ADF4995-1597-483B-945A-721AFFE66295}" presName="parentText" presStyleLbl="node1" presStyleIdx="0" presStyleCnt="5">
        <dgm:presLayoutVars>
          <dgm:chMax val="0"/>
          <dgm:bulletEnabled val="1"/>
        </dgm:presLayoutVars>
      </dgm:prSet>
      <dgm:spPr/>
    </dgm:pt>
    <dgm:pt modelId="{1F23B1EF-4FF8-49CE-B94A-7E623AEE2AC5}" type="pres">
      <dgm:prSet presAssocID="{F50EEC1B-6A38-45E4-B017-1B6C2855CA9A}" presName="spacer" presStyleCnt="0"/>
      <dgm:spPr/>
    </dgm:pt>
    <dgm:pt modelId="{ADAE90B3-7EB4-4DDE-A0E7-9DC4F90ED4BF}" type="pres">
      <dgm:prSet presAssocID="{938008E1-9484-4CFB-80EB-8E83867CE6D3}" presName="parentText" presStyleLbl="node1" presStyleIdx="1" presStyleCnt="5">
        <dgm:presLayoutVars>
          <dgm:chMax val="0"/>
          <dgm:bulletEnabled val="1"/>
        </dgm:presLayoutVars>
      </dgm:prSet>
      <dgm:spPr/>
    </dgm:pt>
    <dgm:pt modelId="{E4201C21-9DA0-4C95-8625-774519418BA5}" type="pres">
      <dgm:prSet presAssocID="{80B7C862-643C-4528-83C1-9162F3C59546}" presName="spacer" presStyleCnt="0"/>
      <dgm:spPr/>
    </dgm:pt>
    <dgm:pt modelId="{50D56176-1BB2-4805-97C5-67F9CA60D2AE}" type="pres">
      <dgm:prSet presAssocID="{27344B15-86A2-4187-8872-63AAB3242C12}" presName="parentText" presStyleLbl="node1" presStyleIdx="2" presStyleCnt="5">
        <dgm:presLayoutVars>
          <dgm:chMax val="0"/>
          <dgm:bulletEnabled val="1"/>
        </dgm:presLayoutVars>
      </dgm:prSet>
      <dgm:spPr/>
    </dgm:pt>
    <dgm:pt modelId="{C994BEDF-1A93-4DE6-B36E-D08B0205C70C}" type="pres">
      <dgm:prSet presAssocID="{1C1E1021-20D9-4568-9474-FBEEC22A3E35}" presName="spacer" presStyleCnt="0"/>
      <dgm:spPr/>
    </dgm:pt>
    <dgm:pt modelId="{FB97BD06-3FF1-409A-9EBA-E7B8CA6B0C58}" type="pres">
      <dgm:prSet presAssocID="{A22E92D2-421D-4A3D-ADBD-AEE6AB581CD2}" presName="parentText" presStyleLbl="node1" presStyleIdx="3" presStyleCnt="5">
        <dgm:presLayoutVars>
          <dgm:chMax val="0"/>
          <dgm:bulletEnabled val="1"/>
        </dgm:presLayoutVars>
      </dgm:prSet>
      <dgm:spPr/>
    </dgm:pt>
    <dgm:pt modelId="{3825A0BA-BB44-4700-9F9F-37F46459A737}" type="pres">
      <dgm:prSet presAssocID="{6FCDFB40-6255-4037-85C0-241C4CDB6706}" presName="spacer" presStyleCnt="0"/>
      <dgm:spPr/>
    </dgm:pt>
    <dgm:pt modelId="{0FD3D550-9C40-4A99-B567-1AC4C5401CD7}" type="pres">
      <dgm:prSet presAssocID="{CBB9222B-FB78-463E-800E-DE3D17ECF9F9}" presName="parentText" presStyleLbl="node1" presStyleIdx="4" presStyleCnt="5">
        <dgm:presLayoutVars>
          <dgm:chMax val="0"/>
          <dgm:bulletEnabled val="1"/>
        </dgm:presLayoutVars>
      </dgm:prSet>
      <dgm:spPr/>
    </dgm:pt>
  </dgm:ptLst>
  <dgm:cxnLst>
    <dgm:cxn modelId="{50696F05-B8CA-4C5C-A675-05C2224ACFD6}" srcId="{7217F99F-ABAF-4F7F-83E1-BA13ABD5DA96}" destId="{27344B15-86A2-4187-8872-63AAB3242C12}" srcOrd="2" destOrd="0" parTransId="{B163CF7F-7B95-46AB-9469-737904F8B600}" sibTransId="{1C1E1021-20D9-4568-9474-FBEEC22A3E35}"/>
    <dgm:cxn modelId="{67DE9033-1B82-44CF-9B49-B798CC4ADB18}" type="presOf" srcId="{CBB9222B-FB78-463E-800E-DE3D17ECF9F9}" destId="{0FD3D550-9C40-4A99-B567-1AC4C5401CD7}" srcOrd="0" destOrd="0" presId="urn:microsoft.com/office/officeart/2005/8/layout/vList2"/>
    <dgm:cxn modelId="{D0DA9761-A497-494B-8AF3-6A41E8131A6F}" type="presOf" srcId="{0ADF4995-1597-483B-945A-721AFFE66295}" destId="{96CD01EC-5950-4F63-8E90-4D0BA564F66D}" srcOrd="0" destOrd="0" presId="urn:microsoft.com/office/officeart/2005/8/layout/vList2"/>
    <dgm:cxn modelId="{F461D08A-D886-4AC0-8AA1-6684D44FB05C}" srcId="{7217F99F-ABAF-4F7F-83E1-BA13ABD5DA96}" destId="{CBB9222B-FB78-463E-800E-DE3D17ECF9F9}" srcOrd="4" destOrd="0" parTransId="{E16D80B5-2359-48C2-942B-6B1BB10BE38E}" sibTransId="{265321A9-CE98-4399-AF84-1EDEE163BB6C}"/>
    <dgm:cxn modelId="{95047A8D-8DEC-49A2-9ABF-4C20E83A8A51}" type="presOf" srcId="{A22E92D2-421D-4A3D-ADBD-AEE6AB581CD2}" destId="{FB97BD06-3FF1-409A-9EBA-E7B8CA6B0C58}" srcOrd="0" destOrd="0" presId="urn:microsoft.com/office/officeart/2005/8/layout/vList2"/>
    <dgm:cxn modelId="{63004EAC-43D8-487F-B72A-0D6DBEFC797F}" type="presOf" srcId="{27344B15-86A2-4187-8872-63AAB3242C12}" destId="{50D56176-1BB2-4805-97C5-67F9CA60D2AE}" srcOrd="0" destOrd="0" presId="urn:microsoft.com/office/officeart/2005/8/layout/vList2"/>
    <dgm:cxn modelId="{5702D4AF-C466-4644-AC23-66804506178D}" type="presOf" srcId="{7217F99F-ABAF-4F7F-83E1-BA13ABD5DA96}" destId="{22541AA8-626A-41C8-9A7E-7C38FBAA0AC9}" srcOrd="0" destOrd="0" presId="urn:microsoft.com/office/officeart/2005/8/layout/vList2"/>
    <dgm:cxn modelId="{A378CCB1-C7E5-45EE-B7B9-80FD82B4DD0A}" srcId="{7217F99F-ABAF-4F7F-83E1-BA13ABD5DA96}" destId="{A22E92D2-421D-4A3D-ADBD-AEE6AB581CD2}" srcOrd="3" destOrd="0" parTransId="{23033C92-3203-478B-940D-53DDABE28CB2}" sibTransId="{6FCDFB40-6255-4037-85C0-241C4CDB6706}"/>
    <dgm:cxn modelId="{842D54D5-01A6-4E81-8932-FEBF102A9A8B}" srcId="{7217F99F-ABAF-4F7F-83E1-BA13ABD5DA96}" destId="{0ADF4995-1597-483B-945A-721AFFE66295}" srcOrd="0" destOrd="0" parTransId="{15524D84-97CD-465D-8CEB-7BE08E0F79C3}" sibTransId="{F50EEC1B-6A38-45E4-B017-1B6C2855CA9A}"/>
    <dgm:cxn modelId="{5CE7A5E3-E936-419B-BF5D-B0BA54A4B957}" type="presOf" srcId="{938008E1-9484-4CFB-80EB-8E83867CE6D3}" destId="{ADAE90B3-7EB4-4DDE-A0E7-9DC4F90ED4BF}" srcOrd="0" destOrd="0" presId="urn:microsoft.com/office/officeart/2005/8/layout/vList2"/>
    <dgm:cxn modelId="{0E8A51F0-1D4D-4A29-A51B-CB74C4EFDBB7}" srcId="{7217F99F-ABAF-4F7F-83E1-BA13ABD5DA96}" destId="{938008E1-9484-4CFB-80EB-8E83867CE6D3}" srcOrd="1" destOrd="0" parTransId="{2C68A0F9-6260-4AC8-8D94-BD401C2733C1}" sibTransId="{80B7C862-643C-4528-83C1-9162F3C59546}"/>
    <dgm:cxn modelId="{45E3ED17-E648-4FAB-BF1C-594890260850}" type="presParOf" srcId="{22541AA8-626A-41C8-9A7E-7C38FBAA0AC9}" destId="{96CD01EC-5950-4F63-8E90-4D0BA564F66D}" srcOrd="0" destOrd="0" presId="urn:microsoft.com/office/officeart/2005/8/layout/vList2"/>
    <dgm:cxn modelId="{177060B1-34DF-4D5C-94A9-57928F231B52}" type="presParOf" srcId="{22541AA8-626A-41C8-9A7E-7C38FBAA0AC9}" destId="{1F23B1EF-4FF8-49CE-B94A-7E623AEE2AC5}" srcOrd="1" destOrd="0" presId="urn:microsoft.com/office/officeart/2005/8/layout/vList2"/>
    <dgm:cxn modelId="{6ABCBAB7-838A-4B1A-97FE-A54C8B84BFB7}" type="presParOf" srcId="{22541AA8-626A-41C8-9A7E-7C38FBAA0AC9}" destId="{ADAE90B3-7EB4-4DDE-A0E7-9DC4F90ED4BF}" srcOrd="2" destOrd="0" presId="urn:microsoft.com/office/officeart/2005/8/layout/vList2"/>
    <dgm:cxn modelId="{C887EF13-FCD8-4D39-9FE3-66DB35FCA0EF}" type="presParOf" srcId="{22541AA8-626A-41C8-9A7E-7C38FBAA0AC9}" destId="{E4201C21-9DA0-4C95-8625-774519418BA5}" srcOrd="3" destOrd="0" presId="urn:microsoft.com/office/officeart/2005/8/layout/vList2"/>
    <dgm:cxn modelId="{CCB2420E-8AD6-40B3-9606-67E23300F191}" type="presParOf" srcId="{22541AA8-626A-41C8-9A7E-7C38FBAA0AC9}" destId="{50D56176-1BB2-4805-97C5-67F9CA60D2AE}" srcOrd="4" destOrd="0" presId="urn:microsoft.com/office/officeart/2005/8/layout/vList2"/>
    <dgm:cxn modelId="{43B9C098-EB94-4714-8986-A710F68AF60D}" type="presParOf" srcId="{22541AA8-626A-41C8-9A7E-7C38FBAA0AC9}" destId="{C994BEDF-1A93-4DE6-B36E-D08B0205C70C}" srcOrd="5" destOrd="0" presId="urn:microsoft.com/office/officeart/2005/8/layout/vList2"/>
    <dgm:cxn modelId="{8CEAEE18-E2F7-4358-9A94-951F668F75CD}" type="presParOf" srcId="{22541AA8-626A-41C8-9A7E-7C38FBAA0AC9}" destId="{FB97BD06-3FF1-409A-9EBA-E7B8CA6B0C58}" srcOrd="6" destOrd="0" presId="urn:microsoft.com/office/officeart/2005/8/layout/vList2"/>
    <dgm:cxn modelId="{88FD4374-0E27-4205-AE93-EAE2D6E1A742}" type="presParOf" srcId="{22541AA8-626A-41C8-9A7E-7C38FBAA0AC9}" destId="{3825A0BA-BB44-4700-9F9F-37F46459A737}" srcOrd="7" destOrd="0" presId="urn:microsoft.com/office/officeart/2005/8/layout/vList2"/>
    <dgm:cxn modelId="{1B442016-D643-4853-86E5-29EFB7A7A67F}" type="presParOf" srcId="{22541AA8-626A-41C8-9A7E-7C38FBAA0AC9}" destId="{0FD3D550-9C40-4A99-B567-1AC4C5401CD7}" srcOrd="8" destOrd="0" presId="urn:microsoft.com/office/officeart/2005/8/layout/vList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217F99F-ABAF-4F7F-83E1-BA13ABD5DA96}"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0ADF4995-1597-483B-945A-721AFFE66295}">
      <dgm:prSet/>
      <dgm:spPr>
        <a:ln w="57150">
          <a:solidFill>
            <a:srgbClr val="FF0000"/>
          </a:solidFill>
        </a:ln>
      </dgm:spPr>
      <dgm:t>
        <a:bodyPr/>
        <a:lstStyle/>
        <a:p>
          <a:r>
            <a:rPr lang="en-US" dirty="0"/>
            <a:t>Close contact to an infectious TB case</a:t>
          </a:r>
        </a:p>
      </dgm:t>
    </dgm:pt>
    <dgm:pt modelId="{15524D84-97CD-465D-8CEB-7BE08E0F79C3}" type="parTrans" cxnId="{842D54D5-01A6-4E81-8932-FEBF102A9A8B}">
      <dgm:prSet/>
      <dgm:spPr/>
      <dgm:t>
        <a:bodyPr/>
        <a:lstStyle/>
        <a:p>
          <a:endParaRPr lang="en-US"/>
        </a:p>
      </dgm:t>
    </dgm:pt>
    <dgm:pt modelId="{F50EEC1B-6A38-45E4-B017-1B6C2855CA9A}" type="sibTrans" cxnId="{842D54D5-01A6-4E81-8932-FEBF102A9A8B}">
      <dgm:prSet/>
      <dgm:spPr/>
      <dgm:t>
        <a:bodyPr/>
        <a:lstStyle/>
        <a:p>
          <a:endParaRPr lang="en-US"/>
        </a:p>
      </dgm:t>
    </dgm:pt>
    <dgm:pt modelId="{938008E1-9484-4CFB-80EB-8E83867CE6D3}">
      <dgm:prSet/>
      <dgm:spPr>
        <a:ln w="57150">
          <a:solidFill>
            <a:srgbClr val="FF0000"/>
          </a:solidFill>
        </a:ln>
      </dgm:spPr>
      <dgm:t>
        <a:bodyPr/>
        <a:lstStyle/>
        <a:p>
          <a:r>
            <a:rPr lang="en-US" dirty="0"/>
            <a:t>Active TB has been ruled out</a:t>
          </a:r>
        </a:p>
      </dgm:t>
    </dgm:pt>
    <dgm:pt modelId="{2C68A0F9-6260-4AC8-8D94-BD401C2733C1}" type="parTrans" cxnId="{0E8A51F0-1D4D-4A29-A51B-CB74C4EFDBB7}">
      <dgm:prSet/>
      <dgm:spPr/>
      <dgm:t>
        <a:bodyPr/>
        <a:lstStyle/>
        <a:p>
          <a:endParaRPr lang="en-US"/>
        </a:p>
      </dgm:t>
    </dgm:pt>
    <dgm:pt modelId="{80B7C862-643C-4528-83C1-9162F3C59546}" type="sibTrans" cxnId="{0E8A51F0-1D4D-4A29-A51B-CB74C4EFDBB7}">
      <dgm:prSet/>
      <dgm:spPr/>
      <dgm:t>
        <a:bodyPr/>
        <a:lstStyle/>
        <a:p>
          <a:endParaRPr lang="en-US"/>
        </a:p>
      </dgm:t>
    </dgm:pt>
    <dgm:pt modelId="{27344B15-86A2-4187-8872-63AAB3242C12}">
      <dgm:prSet/>
      <dgm:spPr>
        <a:ln w="57150">
          <a:solidFill>
            <a:srgbClr val="FF0000"/>
          </a:solidFill>
        </a:ln>
      </dgm:spPr>
      <dgm:t>
        <a:bodyPr/>
        <a:lstStyle/>
        <a:p>
          <a:r>
            <a:rPr lang="en-US" dirty="0"/>
            <a:t>Initial TB test is NEGATIVE</a:t>
          </a:r>
        </a:p>
      </dgm:t>
    </dgm:pt>
    <dgm:pt modelId="{B163CF7F-7B95-46AB-9469-737904F8B600}" type="parTrans" cxnId="{50696F05-B8CA-4C5C-A675-05C2224ACFD6}">
      <dgm:prSet/>
      <dgm:spPr/>
      <dgm:t>
        <a:bodyPr/>
        <a:lstStyle/>
        <a:p>
          <a:endParaRPr lang="en-US"/>
        </a:p>
      </dgm:t>
    </dgm:pt>
    <dgm:pt modelId="{1C1E1021-20D9-4568-9474-FBEEC22A3E35}" type="sibTrans" cxnId="{50696F05-B8CA-4C5C-A675-05C2224ACFD6}">
      <dgm:prSet/>
      <dgm:spPr/>
      <dgm:t>
        <a:bodyPr/>
        <a:lstStyle/>
        <a:p>
          <a:endParaRPr lang="en-US"/>
        </a:p>
      </dgm:t>
    </dgm:pt>
    <dgm:pt modelId="{A22E92D2-421D-4A3D-ADBD-AEE6AB581CD2}">
      <dgm:prSet/>
      <dgm:spPr>
        <a:ln w="57150">
          <a:solidFill>
            <a:srgbClr val="FF0000"/>
          </a:solidFill>
        </a:ln>
      </dgm:spPr>
      <dgm:t>
        <a:bodyPr/>
        <a:lstStyle/>
        <a:p>
          <a:r>
            <a:rPr lang="en-US" dirty="0"/>
            <a:t>Last contact was &lt;8 weeks ago</a:t>
          </a:r>
        </a:p>
      </dgm:t>
    </dgm:pt>
    <dgm:pt modelId="{23033C92-3203-478B-940D-53DDABE28CB2}" type="parTrans" cxnId="{A378CCB1-C7E5-45EE-B7B9-80FD82B4DD0A}">
      <dgm:prSet/>
      <dgm:spPr/>
      <dgm:t>
        <a:bodyPr/>
        <a:lstStyle/>
        <a:p>
          <a:endParaRPr lang="en-US"/>
        </a:p>
      </dgm:t>
    </dgm:pt>
    <dgm:pt modelId="{6FCDFB40-6255-4037-85C0-241C4CDB6706}" type="sibTrans" cxnId="{A378CCB1-C7E5-45EE-B7B9-80FD82B4DD0A}">
      <dgm:prSet/>
      <dgm:spPr/>
      <dgm:t>
        <a:bodyPr/>
        <a:lstStyle/>
        <a:p>
          <a:endParaRPr lang="en-US"/>
        </a:p>
      </dgm:t>
    </dgm:pt>
    <dgm:pt modelId="{CBB9222B-FB78-463E-800E-DE3D17ECF9F9}">
      <dgm:prSet/>
      <dgm:spPr/>
      <dgm:t>
        <a:bodyPr/>
        <a:lstStyle/>
        <a:p>
          <a:r>
            <a:rPr lang="en-US"/>
            <a:t>Child &lt; 5 or immunocompromised</a:t>
          </a:r>
        </a:p>
      </dgm:t>
    </dgm:pt>
    <dgm:pt modelId="{E16D80B5-2359-48C2-942B-6B1BB10BE38E}" type="parTrans" cxnId="{F461D08A-D886-4AC0-8AA1-6684D44FB05C}">
      <dgm:prSet/>
      <dgm:spPr/>
      <dgm:t>
        <a:bodyPr/>
        <a:lstStyle/>
        <a:p>
          <a:endParaRPr lang="en-US"/>
        </a:p>
      </dgm:t>
    </dgm:pt>
    <dgm:pt modelId="{265321A9-CE98-4399-AF84-1EDEE163BB6C}" type="sibTrans" cxnId="{F461D08A-D886-4AC0-8AA1-6684D44FB05C}">
      <dgm:prSet/>
      <dgm:spPr/>
      <dgm:t>
        <a:bodyPr/>
        <a:lstStyle/>
        <a:p>
          <a:endParaRPr lang="en-US"/>
        </a:p>
      </dgm:t>
    </dgm:pt>
    <dgm:pt modelId="{22541AA8-626A-41C8-9A7E-7C38FBAA0AC9}" type="pres">
      <dgm:prSet presAssocID="{7217F99F-ABAF-4F7F-83E1-BA13ABD5DA96}" presName="linear" presStyleCnt="0">
        <dgm:presLayoutVars>
          <dgm:animLvl val="lvl"/>
          <dgm:resizeHandles val="exact"/>
        </dgm:presLayoutVars>
      </dgm:prSet>
      <dgm:spPr/>
    </dgm:pt>
    <dgm:pt modelId="{96CD01EC-5950-4F63-8E90-4D0BA564F66D}" type="pres">
      <dgm:prSet presAssocID="{0ADF4995-1597-483B-945A-721AFFE66295}" presName="parentText" presStyleLbl="node1" presStyleIdx="0" presStyleCnt="5">
        <dgm:presLayoutVars>
          <dgm:chMax val="0"/>
          <dgm:bulletEnabled val="1"/>
        </dgm:presLayoutVars>
      </dgm:prSet>
      <dgm:spPr/>
    </dgm:pt>
    <dgm:pt modelId="{1F23B1EF-4FF8-49CE-B94A-7E623AEE2AC5}" type="pres">
      <dgm:prSet presAssocID="{F50EEC1B-6A38-45E4-B017-1B6C2855CA9A}" presName="spacer" presStyleCnt="0"/>
      <dgm:spPr/>
    </dgm:pt>
    <dgm:pt modelId="{ADAE90B3-7EB4-4DDE-A0E7-9DC4F90ED4BF}" type="pres">
      <dgm:prSet presAssocID="{938008E1-9484-4CFB-80EB-8E83867CE6D3}" presName="parentText" presStyleLbl="node1" presStyleIdx="1" presStyleCnt="5">
        <dgm:presLayoutVars>
          <dgm:chMax val="0"/>
          <dgm:bulletEnabled val="1"/>
        </dgm:presLayoutVars>
      </dgm:prSet>
      <dgm:spPr/>
    </dgm:pt>
    <dgm:pt modelId="{E4201C21-9DA0-4C95-8625-774519418BA5}" type="pres">
      <dgm:prSet presAssocID="{80B7C862-643C-4528-83C1-9162F3C59546}" presName="spacer" presStyleCnt="0"/>
      <dgm:spPr/>
    </dgm:pt>
    <dgm:pt modelId="{50D56176-1BB2-4805-97C5-67F9CA60D2AE}" type="pres">
      <dgm:prSet presAssocID="{27344B15-86A2-4187-8872-63AAB3242C12}" presName="parentText" presStyleLbl="node1" presStyleIdx="2" presStyleCnt="5">
        <dgm:presLayoutVars>
          <dgm:chMax val="0"/>
          <dgm:bulletEnabled val="1"/>
        </dgm:presLayoutVars>
      </dgm:prSet>
      <dgm:spPr/>
    </dgm:pt>
    <dgm:pt modelId="{C994BEDF-1A93-4DE6-B36E-D08B0205C70C}" type="pres">
      <dgm:prSet presAssocID="{1C1E1021-20D9-4568-9474-FBEEC22A3E35}" presName="spacer" presStyleCnt="0"/>
      <dgm:spPr/>
    </dgm:pt>
    <dgm:pt modelId="{FB97BD06-3FF1-409A-9EBA-E7B8CA6B0C58}" type="pres">
      <dgm:prSet presAssocID="{A22E92D2-421D-4A3D-ADBD-AEE6AB581CD2}" presName="parentText" presStyleLbl="node1" presStyleIdx="3" presStyleCnt="5">
        <dgm:presLayoutVars>
          <dgm:chMax val="0"/>
          <dgm:bulletEnabled val="1"/>
        </dgm:presLayoutVars>
      </dgm:prSet>
      <dgm:spPr/>
    </dgm:pt>
    <dgm:pt modelId="{3825A0BA-BB44-4700-9F9F-37F46459A737}" type="pres">
      <dgm:prSet presAssocID="{6FCDFB40-6255-4037-85C0-241C4CDB6706}" presName="spacer" presStyleCnt="0"/>
      <dgm:spPr/>
    </dgm:pt>
    <dgm:pt modelId="{0FD3D550-9C40-4A99-B567-1AC4C5401CD7}" type="pres">
      <dgm:prSet presAssocID="{CBB9222B-FB78-463E-800E-DE3D17ECF9F9}" presName="parentText" presStyleLbl="node1" presStyleIdx="4" presStyleCnt="5">
        <dgm:presLayoutVars>
          <dgm:chMax val="0"/>
          <dgm:bulletEnabled val="1"/>
        </dgm:presLayoutVars>
      </dgm:prSet>
      <dgm:spPr/>
    </dgm:pt>
  </dgm:ptLst>
  <dgm:cxnLst>
    <dgm:cxn modelId="{50696F05-B8CA-4C5C-A675-05C2224ACFD6}" srcId="{7217F99F-ABAF-4F7F-83E1-BA13ABD5DA96}" destId="{27344B15-86A2-4187-8872-63AAB3242C12}" srcOrd="2" destOrd="0" parTransId="{B163CF7F-7B95-46AB-9469-737904F8B600}" sibTransId="{1C1E1021-20D9-4568-9474-FBEEC22A3E35}"/>
    <dgm:cxn modelId="{67DE9033-1B82-44CF-9B49-B798CC4ADB18}" type="presOf" srcId="{CBB9222B-FB78-463E-800E-DE3D17ECF9F9}" destId="{0FD3D550-9C40-4A99-B567-1AC4C5401CD7}" srcOrd="0" destOrd="0" presId="urn:microsoft.com/office/officeart/2005/8/layout/vList2"/>
    <dgm:cxn modelId="{D0DA9761-A497-494B-8AF3-6A41E8131A6F}" type="presOf" srcId="{0ADF4995-1597-483B-945A-721AFFE66295}" destId="{96CD01EC-5950-4F63-8E90-4D0BA564F66D}" srcOrd="0" destOrd="0" presId="urn:microsoft.com/office/officeart/2005/8/layout/vList2"/>
    <dgm:cxn modelId="{F461D08A-D886-4AC0-8AA1-6684D44FB05C}" srcId="{7217F99F-ABAF-4F7F-83E1-BA13ABD5DA96}" destId="{CBB9222B-FB78-463E-800E-DE3D17ECF9F9}" srcOrd="4" destOrd="0" parTransId="{E16D80B5-2359-48C2-942B-6B1BB10BE38E}" sibTransId="{265321A9-CE98-4399-AF84-1EDEE163BB6C}"/>
    <dgm:cxn modelId="{95047A8D-8DEC-49A2-9ABF-4C20E83A8A51}" type="presOf" srcId="{A22E92D2-421D-4A3D-ADBD-AEE6AB581CD2}" destId="{FB97BD06-3FF1-409A-9EBA-E7B8CA6B0C58}" srcOrd="0" destOrd="0" presId="urn:microsoft.com/office/officeart/2005/8/layout/vList2"/>
    <dgm:cxn modelId="{63004EAC-43D8-487F-B72A-0D6DBEFC797F}" type="presOf" srcId="{27344B15-86A2-4187-8872-63AAB3242C12}" destId="{50D56176-1BB2-4805-97C5-67F9CA60D2AE}" srcOrd="0" destOrd="0" presId="urn:microsoft.com/office/officeart/2005/8/layout/vList2"/>
    <dgm:cxn modelId="{5702D4AF-C466-4644-AC23-66804506178D}" type="presOf" srcId="{7217F99F-ABAF-4F7F-83E1-BA13ABD5DA96}" destId="{22541AA8-626A-41C8-9A7E-7C38FBAA0AC9}" srcOrd="0" destOrd="0" presId="urn:microsoft.com/office/officeart/2005/8/layout/vList2"/>
    <dgm:cxn modelId="{A378CCB1-C7E5-45EE-B7B9-80FD82B4DD0A}" srcId="{7217F99F-ABAF-4F7F-83E1-BA13ABD5DA96}" destId="{A22E92D2-421D-4A3D-ADBD-AEE6AB581CD2}" srcOrd="3" destOrd="0" parTransId="{23033C92-3203-478B-940D-53DDABE28CB2}" sibTransId="{6FCDFB40-6255-4037-85C0-241C4CDB6706}"/>
    <dgm:cxn modelId="{842D54D5-01A6-4E81-8932-FEBF102A9A8B}" srcId="{7217F99F-ABAF-4F7F-83E1-BA13ABD5DA96}" destId="{0ADF4995-1597-483B-945A-721AFFE66295}" srcOrd="0" destOrd="0" parTransId="{15524D84-97CD-465D-8CEB-7BE08E0F79C3}" sibTransId="{F50EEC1B-6A38-45E4-B017-1B6C2855CA9A}"/>
    <dgm:cxn modelId="{5CE7A5E3-E936-419B-BF5D-B0BA54A4B957}" type="presOf" srcId="{938008E1-9484-4CFB-80EB-8E83867CE6D3}" destId="{ADAE90B3-7EB4-4DDE-A0E7-9DC4F90ED4BF}" srcOrd="0" destOrd="0" presId="urn:microsoft.com/office/officeart/2005/8/layout/vList2"/>
    <dgm:cxn modelId="{0E8A51F0-1D4D-4A29-A51B-CB74C4EFDBB7}" srcId="{7217F99F-ABAF-4F7F-83E1-BA13ABD5DA96}" destId="{938008E1-9484-4CFB-80EB-8E83867CE6D3}" srcOrd="1" destOrd="0" parTransId="{2C68A0F9-6260-4AC8-8D94-BD401C2733C1}" sibTransId="{80B7C862-643C-4528-83C1-9162F3C59546}"/>
    <dgm:cxn modelId="{45E3ED17-E648-4FAB-BF1C-594890260850}" type="presParOf" srcId="{22541AA8-626A-41C8-9A7E-7C38FBAA0AC9}" destId="{96CD01EC-5950-4F63-8E90-4D0BA564F66D}" srcOrd="0" destOrd="0" presId="urn:microsoft.com/office/officeart/2005/8/layout/vList2"/>
    <dgm:cxn modelId="{177060B1-34DF-4D5C-94A9-57928F231B52}" type="presParOf" srcId="{22541AA8-626A-41C8-9A7E-7C38FBAA0AC9}" destId="{1F23B1EF-4FF8-49CE-B94A-7E623AEE2AC5}" srcOrd="1" destOrd="0" presId="urn:microsoft.com/office/officeart/2005/8/layout/vList2"/>
    <dgm:cxn modelId="{6ABCBAB7-838A-4B1A-97FE-A54C8B84BFB7}" type="presParOf" srcId="{22541AA8-626A-41C8-9A7E-7C38FBAA0AC9}" destId="{ADAE90B3-7EB4-4DDE-A0E7-9DC4F90ED4BF}" srcOrd="2" destOrd="0" presId="urn:microsoft.com/office/officeart/2005/8/layout/vList2"/>
    <dgm:cxn modelId="{C887EF13-FCD8-4D39-9FE3-66DB35FCA0EF}" type="presParOf" srcId="{22541AA8-626A-41C8-9A7E-7C38FBAA0AC9}" destId="{E4201C21-9DA0-4C95-8625-774519418BA5}" srcOrd="3" destOrd="0" presId="urn:microsoft.com/office/officeart/2005/8/layout/vList2"/>
    <dgm:cxn modelId="{CCB2420E-8AD6-40B3-9606-67E23300F191}" type="presParOf" srcId="{22541AA8-626A-41C8-9A7E-7C38FBAA0AC9}" destId="{50D56176-1BB2-4805-97C5-67F9CA60D2AE}" srcOrd="4" destOrd="0" presId="urn:microsoft.com/office/officeart/2005/8/layout/vList2"/>
    <dgm:cxn modelId="{43B9C098-EB94-4714-8986-A710F68AF60D}" type="presParOf" srcId="{22541AA8-626A-41C8-9A7E-7C38FBAA0AC9}" destId="{C994BEDF-1A93-4DE6-B36E-D08B0205C70C}" srcOrd="5" destOrd="0" presId="urn:microsoft.com/office/officeart/2005/8/layout/vList2"/>
    <dgm:cxn modelId="{8CEAEE18-E2F7-4358-9A94-951F668F75CD}" type="presParOf" srcId="{22541AA8-626A-41C8-9A7E-7C38FBAA0AC9}" destId="{FB97BD06-3FF1-409A-9EBA-E7B8CA6B0C58}" srcOrd="6" destOrd="0" presId="urn:microsoft.com/office/officeart/2005/8/layout/vList2"/>
    <dgm:cxn modelId="{88FD4374-0E27-4205-AE93-EAE2D6E1A742}" type="presParOf" srcId="{22541AA8-626A-41C8-9A7E-7C38FBAA0AC9}" destId="{3825A0BA-BB44-4700-9F9F-37F46459A737}" srcOrd="7" destOrd="0" presId="urn:microsoft.com/office/officeart/2005/8/layout/vList2"/>
    <dgm:cxn modelId="{1B442016-D643-4853-86E5-29EFB7A7A67F}" type="presParOf" srcId="{22541AA8-626A-41C8-9A7E-7C38FBAA0AC9}" destId="{0FD3D550-9C40-4A99-B567-1AC4C5401CD7}" srcOrd="8" destOrd="0" presId="urn:microsoft.com/office/officeart/2005/8/layout/vList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217F99F-ABAF-4F7F-83E1-BA13ABD5DA96}"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0ADF4995-1597-483B-945A-721AFFE66295}">
      <dgm:prSet/>
      <dgm:spPr>
        <a:ln w="57150">
          <a:solidFill>
            <a:srgbClr val="FF0000"/>
          </a:solidFill>
        </a:ln>
      </dgm:spPr>
      <dgm:t>
        <a:bodyPr/>
        <a:lstStyle/>
        <a:p>
          <a:r>
            <a:rPr lang="en-US" dirty="0"/>
            <a:t>Close contact to an infectious TB case</a:t>
          </a:r>
        </a:p>
      </dgm:t>
    </dgm:pt>
    <dgm:pt modelId="{15524D84-97CD-465D-8CEB-7BE08E0F79C3}" type="parTrans" cxnId="{842D54D5-01A6-4E81-8932-FEBF102A9A8B}">
      <dgm:prSet/>
      <dgm:spPr/>
      <dgm:t>
        <a:bodyPr/>
        <a:lstStyle/>
        <a:p>
          <a:endParaRPr lang="en-US"/>
        </a:p>
      </dgm:t>
    </dgm:pt>
    <dgm:pt modelId="{F50EEC1B-6A38-45E4-B017-1B6C2855CA9A}" type="sibTrans" cxnId="{842D54D5-01A6-4E81-8932-FEBF102A9A8B}">
      <dgm:prSet/>
      <dgm:spPr/>
      <dgm:t>
        <a:bodyPr/>
        <a:lstStyle/>
        <a:p>
          <a:endParaRPr lang="en-US"/>
        </a:p>
      </dgm:t>
    </dgm:pt>
    <dgm:pt modelId="{938008E1-9484-4CFB-80EB-8E83867CE6D3}">
      <dgm:prSet/>
      <dgm:spPr>
        <a:ln w="57150">
          <a:solidFill>
            <a:srgbClr val="FF0000"/>
          </a:solidFill>
        </a:ln>
      </dgm:spPr>
      <dgm:t>
        <a:bodyPr/>
        <a:lstStyle/>
        <a:p>
          <a:r>
            <a:rPr lang="en-US" dirty="0"/>
            <a:t>Active TB has been ruled out</a:t>
          </a:r>
        </a:p>
      </dgm:t>
    </dgm:pt>
    <dgm:pt modelId="{2C68A0F9-6260-4AC8-8D94-BD401C2733C1}" type="parTrans" cxnId="{0E8A51F0-1D4D-4A29-A51B-CB74C4EFDBB7}">
      <dgm:prSet/>
      <dgm:spPr/>
      <dgm:t>
        <a:bodyPr/>
        <a:lstStyle/>
        <a:p>
          <a:endParaRPr lang="en-US"/>
        </a:p>
      </dgm:t>
    </dgm:pt>
    <dgm:pt modelId="{80B7C862-643C-4528-83C1-9162F3C59546}" type="sibTrans" cxnId="{0E8A51F0-1D4D-4A29-A51B-CB74C4EFDBB7}">
      <dgm:prSet/>
      <dgm:spPr/>
      <dgm:t>
        <a:bodyPr/>
        <a:lstStyle/>
        <a:p>
          <a:endParaRPr lang="en-US"/>
        </a:p>
      </dgm:t>
    </dgm:pt>
    <dgm:pt modelId="{27344B15-86A2-4187-8872-63AAB3242C12}">
      <dgm:prSet/>
      <dgm:spPr>
        <a:ln w="57150">
          <a:solidFill>
            <a:srgbClr val="FF0000"/>
          </a:solidFill>
        </a:ln>
      </dgm:spPr>
      <dgm:t>
        <a:bodyPr/>
        <a:lstStyle/>
        <a:p>
          <a:r>
            <a:rPr lang="en-US" dirty="0"/>
            <a:t>Initial TB test is NEGATIVE</a:t>
          </a:r>
        </a:p>
      </dgm:t>
    </dgm:pt>
    <dgm:pt modelId="{B163CF7F-7B95-46AB-9469-737904F8B600}" type="parTrans" cxnId="{50696F05-B8CA-4C5C-A675-05C2224ACFD6}">
      <dgm:prSet/>
      <dgm:spPr/>
      <dgm:t>
        <a:bodyPr/>
        <a:lstStyle/>
        <a:p>
          <a:endParaRPr lang="en-US"/>
        </a:p>
      </dgm:t>
    </dgm:pt>
    <dgm:pt modelId="{1C1E1021-20D9-4568-9474-FBEEC22A3E35}" type="sibTrans" cxnId="{50696F05-B8CA-4C5C-A675-05C2224ACFD6}">
      <dgm:prSet/>
      <dgm:spPr/>
      <dgm:t>
        <a:bodyPr/>
        <a:lstStyle/>
        <a:p>
          <a:endParaRPr lang="en-US"/>
        </a:p>
      </dgm:t>
    </dgm:pt>
    <dgm:pt modelId="{A22E92D2-421D-4A3D-ADBD-AEE6AB581CD2}">
      <dgm:prSet/>
      <dgm:spPr>
        <a:ln w="57150">
          <a:solidFill>
            <a:srgbClr val="FF0000"/>
          </a:solidFill>
        </a:ln>
      </dgm:spPr>
      <dgm:t>
        <a:bodyPr/>
        <a:lstStyle/>
        <a:p>
          <a:r>
            <a:rPr lang="en-US" dirty="0"/>
            <a:t>Last contact was &lt;8 weeks ago</a:t>
          </a:r>
        </a:p>
      </dgm:t>
    </dgm:pt>
    <dgm:pt modelId="{23033C92-3203-478B-940D-53DDABE28CB2}" type="parTrans" cxnId="{A378CCB1-C7E5-45EE-B7B9-80FD82B4DD0A}">
      <dgm:prSet/>
      <dgm:spPr/>
      <dgm:t>
        <a:bodyPr/>
        <a:lstStyle/>
        <a:p>
          <a:endParaRPr lang="en-US"/>
        </a:p>
      </dgm:t>
    </dgm:pt>
    <dgm:pt modelId="{6FCDFB40-6255-4037-85C0-241C4CDB6706}" type="sibTrans" cxnId="{A378CCB1-C7E5-45EE-B7B9-80FD82B4DD0A}">
      <dgm:prSet/>
      <dgm:spPr/>
      <dgm:t>
        <a:bodyPr/>
        <a:lstStyle/>
        <a:p>
          <a:endParaRPr lang="en-US"/>
        </a:p>
      </dgm:t>
    </dgm:pt>
    <dgm:pt modelId="{CBB9222B-FB78-463E-800E-DE3D17ECF9F9}">
      <dgm:prSet/>
      <dgm:spPr>
        <a:ln w="57150">
          <a:solidFill>
            <a:srgbClr val="FF0000"/>
          </a:solidFill>
        </a:ln>
      </dgm:spPr>
      <dgm:t>
        <a:bodyPr/>
        <a:lstStyle/>
        <a:p>
          <a:r>
            <a:rPr lang="en-US" dirty="0"/>
            <a:t>Child &lt; 5 or immunocompromised</a:t>
          </a:r>
        </a:p>
      </dgm:t>
    </dgm:pt>
    <dgm:pt modelId="{E16D80B5-2359-48C2-942B-6B1BB10BE38E}" type="parTrans" cxnId="{F461D08A-D886-4AC0-8AA1-6684D44FB05C}">
      <dgm:prSet/>
      <dgm:spPr/>
      <dgm:t>
        <a:bodyPr/>
        <a:lstStyle/>
        <a:p>
          <a:endParaRPr lang="en-US"/>
        </a:p>
      </dgm:t>
    </dgm:pt>
    <dgm:pt modelId="{265321A9-CE98-4399-AF84-1EDEE163BB6C}" type="sibTrans" cxnId="{F461D08A-D886-4AC0-8AA1-6684D44FB05C}">
      <dgm:prSet/>
      <dgm:spPr/>
      <dgm:t>
        <a:bodyPr/>
        <a:lstStyle/>
        <a:p>
          <a:endParaRPr lang="en-US"/>
        </a:p>
      </dgm:t>
    </dgm:pt>
    <dgm:pt modelId="{22541AA8-626A-41C8-9A7E-7C38FBAA0AC9}" type="pres">
      <dgm:prSet presAssocID="{7217F99F-ABAF-4F7F-83E1-BA13ABD5DA96}" presName="linear" presStyleCnt="0">
        <dgm:presLayoutVars>
          <dgm:animLvl val="lvl"/>
          <dgm:resizeHandles val="exact"/>
        </dgm:presLayoutVars>
      </dgm:prSet>
      <dgm:spPr/>
    </dgm:pt>
    <dgm:pt modelId="{96CD01EC-5950-4F63-8E90-4D0BA564F66D}" type="pres">
      <dgm:prSet presAssocID="{0ADF4995-1597-483B-945A-721AFFE66295}" presName="parentText" presStyleLbl="node1" presStyleIdx="0" presStyleCnt="5">
        <dgm:presLayoutVars>
          <dgm:chMax val="0"/>
          <dgm:bulletEnabled val="1"/>
        </dgm:presLayoutVars>
      </dgm:prSet>
      <dgm:spPr/>
    </dgm:pt>
    <dgm:pt modelId="{1F23B1EF-4FF8-49CE-B94A-7E623AEE2AC5}" type="pres">
      <dgm:prSet presAssocID="{F50EEC1B-6A38-45E4-B017-1B6C2855CA9A}" presName="spacer" presStyleCnt="0"/>
      <dgm:spPr/>
    </dgm:pt>
    <dgm:pt modelId="{ADAE90B3-7EB4-4DDE-A0E7-9DC4F90ED4BF}" type="pres">
      <dgm:prSet presAssocID="{938008E1-9484-4CFB-80EB-8E83867CE6D3}" presName="parentText" presStyleLbl="node1" presStyleIdx="1" presStyleCnt="5">
        <dgm:presLayoutVars>
          <dgm:chMax val="0"/>
          <dgm:bulletEnabled val="1"/>
        </dgm:presLayoutVars>
      </dgm:prSet>
      <dgm:spPr/>
    </dgm:pt>
    <dgm:pt modelId="{E4201C21-9DA0-4C95-8625-774519418BA5}" type="pres">
      <dgm:prSet presAssocID="{80B7C862-643C-4528-83C1-9162F3C59546}" presName="spacer" presStyleCnt="0"/>
      <dgm:spPr/>
    </dgm:pt>
    <dgm:pt modelId="{50D56176-1BB2-4805-97C5-67F9CA60D2AE}" type="pres">
      <dgm:prSet presAssocID="{27344B15-86A2-4187-8872-63AAB3242C12}" presName="parentText" presStyleLbl="node1" presStyleIdx="2" presStyleCnt="5">
        <dgm:presLayoutVars>
          <dgm:chMax val="0"/>
          <dgm:bulletEnabled val="1"/>
        </dgm:presLayoutVars>
      </dgm:prSet>
      <dgm:spPr/>
    </dgm:pt>
    <dgm:pt modelId="{C994BEDF-1A93-4DE6-B36E-D08B0205C70C}" type="pres">
      <dgm:prSet presAssocID="{1C1E1021-20D9-4568-9474-FBEEC22A3E35}" presName="spacer" presStyleCnt="0"/>
      <dgm:spPr/>
    </dgm:pt>
    <dgm:pt modelId="{FB97BD06-3FF1-409A-9EBA-E7B8CA6B0C58}" type="pres">
      <dgm:prSet presAssocID="{A22E92D2-421D-4A3D-ADBD-AEE6AB581CD2}" presName="parentText" presStyleLbl="node1" presStyleIdx="3" presStyleCnt="5">
        <dgm:presLayoutVars>
          <dgm:chMax val="0"/>
          <dgm:bulletEnabled val="1"/>
        </dgm:presLayoutVars>
      </dgm:prSet>
      <dgm:spPr/>
    </dgm:pt>
    <dgm:pt modelId="{3825A0BA-BB44-4700-9F9F-37F46459A737}" type="pres">
      <dgm:prSet presAssocID="{6FCDFB40-6255-4037-85C0-241C4CDB6706}" presName="spacer" presStyleCnt="0"/>
      <dgm:spPr/>
    </dgm:pt>
    <dgm:pt modelId="{0FD3D550-9C40-4A99-B567-1AC4C5401CD7}" type="pres">
      <dgm:prSet presAssocID="{CBB9222B-FB78-463E-800E-DE3D17ECF9F9}" presName="parentText" presStyleLbl="node1" presStyleIdx="4" presStyleCnt="5">
        <dgm:presLayoutVars>
          <dgm:chMax val="0"/>
          <dgm:bulletEnabled val="1"/>
        </dgm:presLayoutVars>
      </dgm:prSet>
      <dgm:spPr/>
    </dgm:pt>
  </dgm:ptLst>
  <dgm:cxnLst>
    <dgm:cxn modelId="{50696F05-B8CA-4C5C-A675-05C2224ACFD6}" srcId="{7217F99F-ABAF-4F7F-83E1-BA13ABD5DA96}" destId="{27344B15-86A2-4187-8872-63AAB3242C12}" srcOrd="2" destOrd="0" parTransId="{B163CF7F-7B95-46AB-9469-737904F8B600}" sibTransId="{1C1E1021-20D9-4568-9474-FBEEC22A3E35}"/>
    <dgm:cxn modelId="{67DE9033-1B82-44CF-9B49-B798CC4ADB18}" type="presOf" srcId="{CBB9222B-FB78-463E-800E-DE3D17ECF9F9}" destId="{0FD3D550-9C40-4A99-B567-1AC4C5401CD7}" srcOrd="0" destOrd="0" presId="urn:microsoft.com/office/officeart/2005/8/layout/vList2"/>
    <dgm:cxn modelId="{D0DA9761-A497-494B-8AF3-6A41E8131A6F}" type="presOf" srcId="{0ADF4995-1597-483B-945A-721AFFE66295}" destId="{96CD01EC-5950-4F63-8E90-4D0BA564F66D}" srcOrd="0" destOrd="0" presId="urn:microsoft.com/office/officeart/2005/8/layout/vList2"/>
    <dgm:cxn modelId="{F461D08A-D886-4AC0-8AA1-6684D44FB05C}" srcId="{7217F99F-ABAF-4F7F-83E1-BA13ABD5DA96}" destId="{CBB9222B-FB78-463E-800E-DE3D17ECF9F9}" srcOrd="4" destOrd="0" parTransId="{E16D80B5-2359-48C2-942B-6B1BB10BE38E}" sibTransId="{265321A9-CE98-4399-AF84-1EDEE163BB6C}"/>
    <dgm:cxn modelId="{95047A8D-8DEC-49A2-9ABF-4C20E83A8A51}" type="presOf" srcId="{A22E92D2-421D-4A3D-ADBD-AEE6AB581CD2}" destId="{FB97BD06-3FF1-409A-9EBA-E7B8CA6B0C58}" srcOrd="0" destOrd="0" presId="urn:microsoft.com/office/officeart/2005/8/layout/vList2"/>
    <dgm:cxn modelId="{63004EAC-43D8-487F-B72A-0D6DBEFC797F}" type="presOf" srcId="{27344B15-86A2-4187-8872-63AAB3242C12}" destId="{50D56176-1BB2-4805-97C5-67F9CA60D2AE}" srcOrd="0" destOrd="0" presId="urn:microsoft.com/office/officeart/2005/8/layout/vList2"/>
    <dgm:cxn modelId="{5702D4AF-C466-4644-AC23-66804506178D}" type="presOf" srcId="{7217F99F-ABAF-4F7F-83E1-BA13ABD5DA96}" destId="{22541AA8-626A-41C8-9A7E-7C38FBAA0AC9}" srcOrd="0" destOrd="0" presId="urn:microsoft.com/office/officeart/2005/8/layout/vList2"/>
    <dgm:cxn modelId="{A378CCB1-C7E5-45EE-B7B9-80FD82B4DD0A}" srcId="{7217F99F-ABAF-4F7F-83E1-BA13ABD5DA96}" destId="{A22E92D2-421D-4A3D-ADBD-AEE6AB581CD2}" srcOrd="3" destOrd="0" parTransId="{23033C92-3203-478B-940D-53DDABE28CB2}" sibTransId="{6FCDFB40-6255-4037-85C0-241C4CDB6706}"/>
    <dgm:cxn modelId="{842D54D5-01A6-4E81-8932-FEBF102A9A8B}" srcId="{7217F99F-ABAF-4F7F-83E1-BA13ABD5DA96}" destId="{0ADF4995-1597-483B-945A-721AFFE66295}" srcOrd="0" destOrd="0" parTransId="{15524D84-97CD-465D-8CEB-7BE08E0F79C3}" sibTransId="{F50EEC1B-6A38-45E4-B017-1B6C2855CA9A}"/>
    <dgm:cxn modelId="{5CE7A5E3-E936-419B-BF5D-B0BA54A4B957}" type="presOf" srcId="{938008E1-9484-4CFB-80EB-8E83867CE6D3}" destId="{ADAE90B3-7EB4-4DDE-A0E7-9DC4F90ED4BF}" srcOrd="0" destOrd="0" presId="urn:microsoft.com/office/officeart/2005/8/layout/vList2"/>
    <dgm:cxn modelId="{0E8A51F0-1D4D-4A29-A51B-CB74C4EFDBB7}" srcId="{7217F99F-ABAF-4F7F-83E1-BA13ABD5DA96}" destId="{938008E1-9484-4CFB-80EB-8E83867CE6D3}" srcOrd="1" destOrd="0" parTransId="{2C68A0F9-6260-4AC8-8D94-BD401C2733C1}" sibTransId="{80B7C862-643C-4528-83C1-9162F3C59546}"/>
    <dgm:cxn modelId="{45E3ED17-E648-4FAB-BF1C-594890260850}" type="presParOf" srcId="{22541AA8-626A-41C8-9A7E-7C38FBAA0AC9}" destId="{96CD01EC-5950-4F63-8E90-4D0BA564F66D}" srcOrd="0" destOrd="0" presId="urn:microsoft.com/office/officeart/2005/8/layout/vList2"/>
    <dgm:cxn modelId="{177060B1-34DF-4D5C-94A9-57928F231B52}" type="presParOf" srcId="{22541AA8-626A-41C8-9A7E-7C38FBAA0AC9}" destId="{1F23B1EF-4FF8-49CE-B94A-7E623AEE2AC5}" srcOrd="1" destOrd="0" presId="urn:microsoft.com/office/officeart/2005/8/layout/vList2"/>
    <dgm:cxn modelId="{6ABCBAB7-838A-4B1A-97FE-A54C8B84BFB7}" type="presParOf" srcId="{22541AA8-626A-41C8-9A7E-7C38FBAA0AC9}" destId="{ADAE90B3-7EB4-4DDE-A0E7-9DC4F90ED4BF}" srcOrd="2" destOrd="0" presId="urn:microsoft.com/office/officeart/2005/8/layout/vList2"/>
    <dgm:cxn modelId="{C887EF13-FCD8-4D39-9FE3-66DB35FCA0EF}" type="presParOf" srcId="{22541AA8-626A-41C8-9A7E-7C38FBAA0AC9}" destId="{E4201C21-9DA0-4C95-8625-774519418BA5}" srcOrd="3" destOrd="0" presId="urn:microsoft.com/office/officeart/2005/8/layout/vList2"/>
    <dgm:cxn modelId="{CCB2420E-8AD6-40B3-9606-67E23300F191}" type="presParOf" srcId="{22541AA8-626A-41C8-9A7E-7C38FBAA0AC9}" destId="{50D56176-1BB2-4805-97C5-67F9CA60D2AE}" srcOrd="4" destOrd="0" presId="urn:microsoft.com/office/officeart/2005/8/layout/vList2"/>
    <dgm:cxn modelId="{43B9C098-EB94-4714-8986-A710F68AF60D}" type="presParOf" srcId="{22541AA8-626A-41C8-9A7E-7C38FBAA0AC9}" destId="{C994BEDF-1A93-4DE6-B36E-D08B0205C70C}" srcOrd="5" destOrd="0" presId="urn:microsoft.com/office/officeart/2005/8/layout/vList2"/>
    <dgm:cxn modelId="{8CEAEE18-E2F7-4358-9A94-951F668F75CD}" type="presParOf" srcId="{22541AA8-626A-41C8-9A7E-7C38FBAA0AC9}" destId="{FB97BD06-3FF1-409A-9EBA-E7B8CA6B0C58}" srcOrd="6" destOrd="0" presId="urn:microsoft.com/office/officeart/2005/8/layout/vList2"/>
    <dgm:cxn modelId="{88FD4374-0E27-4205-AE93-EAE2D6E1A742}" type="presParOf" srcId="{22541AA8-626A-41C8-9A7E-7C38FBAA0AC9}" destId="{3825A0BA-BB44-4700-9F9F-37F46459A737}" srcOrd="7" destOrd="0" presId="urn:microsoft.com/office/officeart/2005/8/layout/vList2"/>
    <dgm:cxn modelId="{1B442016-D643-4853-86E5-29EFB7A7A67F}" type="presParOf" srcId="{22541AA8-626A-41C8-9A7E-7C38FBAA0AC9}" destId="{0FD3D550-9C40-4A99-B567-1AC4C5401CD7}" srcOrd="8" destOrd="0" presId="urn:microsoft.com/office/officeart/2005/8/layout/vList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19B505-7074-4121-8ED1-8F1B5B727B91}">
      <dsp:nvSpPr>
        <dsp:cNvPr id="0" name=""/>
        <dsp:cNvSpPr/>
      </dsp:nvSpPr>
      <dsp:spPr>
        <a:xfrm>
          <a:off x="0" y="423130"/>
          <a:ext cx="6562394" cy="2142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9315" tIns="416560" rIns="509315"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Close contacts</a:t>
          </a:r>
        </a:p>
        <a:p>
          <a:pPr marL="228600" lvl="1" indent="-228600" algn="l" defTabSz="889000">
            <a:lnSpc>
              <a:spcPct val="90000"/>
            </a:lnSpc>
            <a:spcBef>
              <a:spcPct val="0"/>
            </a:spcBef>
            <a:spcAft>
              <a:spcPct val="15000"/>
            </a:spcAft>
            <a:buChar char="•"/>
          </a:pPr>
          <a:r>
            <a:rPr lang="en-US" sz="2000" kern="1200"/>
            <a:t>Persons who live in areas with high rates of TB</a:t>
          </a:r>
        </a:p>
        <a:p>
          <a:pPr marL="228600" lvl="1" indent="-228600" algn="l" defTabSz="889000">
            <a:lnSpc>
              <a:spcPct val="90000"/>
            </a:lnSpc>
            <a:spcBef>
              <a:spcPct val="0"/>
            </a:spcBef>
            <a:spcAft>
              <a:spcPct val="15000"/>
            </a:spcAft>
            <a:buChar char="•"/>
          </a:pPr>
          <a:r>
            <a:rPr lang="en-US" sz="2000" kern="1200"/>
            <a:t>PEH, substance use</a:t>
          </a:r>
        </a:p>
        <a:p>
          <a:pPr marL="228600" lvl="1" indent="-228600" algn="l" defTabSz="889000">
            <a:lnSpc>
              <a:spcPct val="90000"/>
            </a:lnSpc>
            <a:spcBef>
              <a:spcPct val="0"/>
            </a:spcBef>
            <a:spcAft>
              <a:spcPct val="15000"/>
            </a:spcAft>
            <a:buChar char="•"/>
          </a:pPr>
          <a:r>
            <a:rPr lang="en-US" sz="2000" kern="1200" dirty="0"/>
            <a:t>Work or live in congregate setting (homeless shelters, correctional facilities, nursing homes, etc.)</a:t>
          </a:r>
        </a:p>
      </dsp:txBody>
      <dsp:txXfrm>
        <a:off x="0" y="423130"/>
        <a:ext cx="6562394" cy="2142000"/>
      </dsp:txXfrm>
    </dsp:sp>
    <dsp:sp modelId="{0F34EAB3-00F7-4FFF-886F-D09B00D074C3}">
      <dsp:nvSpPr>
        <dsp:cNvPr id="0" name=""/>
        <dsp:cNvSpPr/>
      </dsp:nvSpPr>
      <dsp:spPr>
        <a:xfrm>
          <a:off x="328119" y="127930"/>
          <a:ext cx="4593675" cy="590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630" tIns="0" rIns="173630" bIns="0" numCol="1" spcCol="1270" anchor="ctr" anchorCtr="0">
          <a:noAutofit/>
        </a:bodyPr>
        <a:lstStyle/>
        <a:p>
          <a:pPr marL="0" lvl="0" indent="0" algn="l" defTabSz="889000">
            <a:lnSpc>
              <a:spcPct val="90000"/>
            </a:lnSpc>
            <a:spcBef>
              <a:spcPct val="0"/>
            </a:spcBef>
            <a:spcAft>
              <a:spcPct val="35000"/>
            </a:spcAft>
            <a:buNone/>
          </a:pPr>
          <a:r>
            <a:rPr lang="en-US" sz="2000" b="1" kern="1200"/>
            <a:t>Risk for Exposure</a:t>
          </a:r>
          <a:endParaRPr lang="en-US" sz="2000" kern="1200"/>
        </a:p>
      </dsp:txBody>
      <dsp:txXfrm>
        <a:off x="356940" y="156751"/>
        <a:ext cx="4536033" cy="532758"/>
      </dsp:txXfrm>
    </dsp:sp>
    <dsp:sp modelId="{11A9362D-FB43-4666-A8AD-F9EF88840445}">
      <dsp:nvSpPr>
        <dsp:cNvPr id="0" name=""/>
        <dsp:cNvSpPr/>
      </dsp:nvSpPr>
      <dsp:spPr>
        <a:xfrm>
          <a:off x="0" y="2968331"/>
          <a:ext cx="6562394" cy="31500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9315" tIns="416560" rIns="509315"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Immunocompromise</a:t>
          </a:r>
        </a:p>
        <a:p>
          <a:pPr marL="457200" lvl="2" indent="-228600" algn="l" defTabSz="889000">
            <a:lnSpc>
              <a:spcPct val="90000"/>
            </a:lnSpc>
            <a:spcBef>
              <a:spcPct val="0"/>
            </a:spcBef>
            <a:spcAft>
              <a:spcPct val="15000"/>
            </a:spcAft>
            <a:buChar char="•"/>
          </a:pPr>
          <a:r>
            <a:rPr lang="en-US" sz="2000" kern="1200"/>
            <a:t>Children under 5</a:t>
          </a:r>
        </a:p>
        <a:p>
          <a:pPr marL="457200" lvl="2" indent="-228600" algn="l" defTabSz="889000">
            <a:lnSpc>
              <a:spcPct val="90000"/>
            </a:lnSpc>
            <a:spcBef>
              <a:spcPct val="0"/>
            </a:spcBef>
            <a:spcAft>
              <a:spcPct val="15000"/>
            </a:spcAft>
            <a:buChar char="•"/>
          </a:pPr>
          <a:r>
            <a:rPr lang="en-US" sz="2000" kern="1200"/>
            <a:t>HIV</a:t>
          </a:r>
        </a:p>
        <a:p>
          <a:pPr marL="457200" lvl="2" indent="-228600" algn="l" defTabSz="889000">
            <a:lnSpc>
              <a:spcPct val="90000"/>
            </a:lnSpc>
            <a:spcBef>
              <a:spcPct val="0"/>
            </a:spcBef>
            <a:spcAft>
              <a:spcPct val="15000"/>
            </a:spcAft>
            <a:buChar char="•"/>
          </a:pPr>
          <a:r>
            <a:rPr lang="en-US" sz="2000" kern="1200" dirty="0"/>
            <a:t>Diabetes</a:t>
          </a:r>
        </a:p>
        <a:p>
          <a:pPr marL="457200" lvl="2" indent="-228600" algn="l" defTabSz="889000">
            <a:lnSpc>
              <a:spcPct val="90000"/>
            </a:lnSpc>
            <a:spcBef>
              <a:spcPct val="0"/>
            </a:spcBef>
            <a:spcAft>
              <a:spcPct val="15000"/>
            </a:spcAft>
            <a:buChar char="•"/>
          </a:pPr>
          <a:r>
            <a:rPr lang="en-US" sz="2000" kern="1200"/>
            <a:t>Immunosuppressive meds</a:t>
          </a:r>
        </a:p>
        <a:p>
          <a:pPr marL="457200" lvl="2" indent="-228600" algn="l" defTabSz="889000">
            <a:lnSpc>
              <a:spcPct val="90000"/>
            </a:lnSpc>
            <a:spcBef>
              <a:spcPct val="0"/>
            </a:spcBef>
            <a:spcAft>
              <a:spcPct val="15000"/>
            </a:spcAft>
            <a:buChar char="•"/>
          </a:pPr>
          <a:r>
            <a:rPr lang="en-US" sz="2000" kern="1200"/>
            <a:t>Severe kidney disease</a:t>
          </a:r>
        </a:p>
        <a:p>
          <a:pPr marL="457200" lvl="2" indent="-228600" algn="l" defTabSz="889000">
            <a:lnSpc>
              <a:spcPct val="90000"/>
            </a:lnSpc>
            <a:spcBef>
              <a:spcPct val="0"/>
            </a:spcBef>
            <a:spcAft>
              <a:spcPct val="15000"/>
            </a:spcAft>
            <a:buChar char="•"/>
          </a:pPr>
          <a:r>
            <a:rPr lang="en-US" sz="2000" kern="1200"/>
            <a:t>Malnutrition/low body weight</a:t>
          </a:r>
        </a:p>
        <a:p>
          <a:pPr marL="457200" lvl="2" indent="-228600" algn="l" defTabSz="889000">
            <a:lnSpc>
              <a:spcPct val="90000"/>
            </a:lnSpc>
            <a:spcBef>
              <a:spcPct val="0"/>
            </a:spcBef>
            <a:spcAft>
              <a:spcPct val="15000"/>
            </a:spcAft>
            <a:buChar char="•"/>
          </a:pPr>
          <a:r>
            <a:rPr lang="en-US" sz="2000" kern="1200"/>
            <a:t>Substance use</a:t>
          </a:r>
        </a:p>
      </dsp:txBody>
      <dsp:txXfrm>
        <a:off x="0" y="2968331"/>
        <a:ext cx="6562394" cy="3150000"/>
      </dsp:txXfrm>
    </dsp:sp>
    <dsp:sp modelId="{CFAD2BED-5833-4A43-95A3-2907EE8491BD}">
      <dsp:nvSpPr>
        <dsp:cNvPr id="0" name=""/>
        <dsp:cNvSpPr/>
      </dsp:nvSpPr>
      <dsp:spPr>
        <a:xfrm>
          <a:off x="328119" y="2673131"/>
          <a:ext cx="4593675" cy="5904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630" tIns="0" rIns="173630" bIns="0" numCol="1" spcCol="1270" anchor="ctr" anchorCtr="0">
          <a:noAutofit/>
        </a:bodyPr>
        <a:lstStyle/>
        <a:p>
          <a:pPr marL="0" lvl="0" indent="0" algn="l" defTabSz="889000">
            <a:lnSpc>
              <a:spcPct val="90000"/>
            </a:lnSpc>
            <a:spcBef>
              <a:spcPct val="0"/>
            </a:spcBef>
            <a:spcAft>
              <a:spcPct val="35000"/>
            </a:spcAft>
            <a:buNone/>
          </a:pPr>
          <a:r>
            <a:rPr lang="en-US" sz="2000" b="1" kern="1200"/>
            <a:t>Risk for Infection/Progression</a:t>
          </a:r>
          <a:endParaRPr lang="en-US" sz="2000" kern="1200"/>
        </a:p>
      </dsp:txBody>
      <dsp:txXfrm>
        <a:off x="356940" y="2701952"/>
        <a:ext cx="4536033" cy="532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5B471F-3C0C-4FA7-9547-2D1F6EED24D8}">
      <dsp:nvSpPr>
        <dsp:cNvPr id="0" name=""/>
        <dsp:cNvSpPr/>
      </dsp:nvSpPr>
      <dsp:spPr>
        <a:xfrm>
          <a:off x="0" y="17363"/>
          <a:ext cx="6245265" cy="17901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TST and IGRA are both acceptable in most situations</a:t>
          </a:r>
        </a:p>
      </dsp:txBody>
      <dsp:txXfrm>
        <a:off x="87385" y="104748"/>
        <a:ext cx="6070495" cy="1615330"/>
      </dsp:txXfrm>
    </dsp:sp>
    <dsp:sp modelId="{25818635-9B92-4587-B0F4-9247744C047D}">
      <dsp:nvSpPr>
        <dsp:cNvPr id="0" name=""/>
        <dsp:cNvSpPr/>
      </dsp:nvSpPr>
      <dsp:spPr>
        <a:xfrm>
          <a:off x="0" y="1899623"/>
          <a:ext cx="6245265" cy="179010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IGRA is preferred in foreign-born and those who might not return for TST read</a:t>
          </a:r>
        </a:p>
      </dsp:txBody>
      <dsp:txXfrm>
        <a:off x="87385" y="1987008"/>
        <a:ext cx="6070495" cy="1615330"/>
      </dsp:txXfrm>
    </dsp:sp>
    <dsp:sp modelId="{594E481C-E3EA-4D46-A6EA-518DAC14F166}">
      <dsp:nvSpPr>
        <dsp:cNvPr id="0" name=""/>
        <dsp:cNvSpPr/>
      </dsp:nvSpPr>
      <dsp:spPr>
        <a:xfrm>
          <a:off x="0" y="3781883"/>
          <a:ext cx="6245265" cy="179010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TST is currently preferred in children &lt;2 years old</a:t>
          </a:r>
        </a:p>
      </dsp:txBody>
      <dsp:txXfrm>
        <a:off x="87385" y="3869268"/>
        <a:ext cx="6070495" cy="16153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CD01EC-5950-4F63-8E90-4D0BA564F66D}">
      <dsp:nvSpPr>
        <dsp:cNvPr id="0" name=""/>
        <dsp:cNvSpPr/>
      </dsp:nvSpPr>
      <dsp:spPr>
        <a:xfrm>
          <a:off x="0" y="16883"/>
          <a:ext cx="6263640" cy="10342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It can take 2-8 weeks after TB infection for TB test to become positive</a:t>
          </a:r>
        </a:p>
      </dsp:txBody>
      <dsp:txXfrm>
        <a:off x="50489" y="67372"/>
        <a:ext cx="6162662" cy="933302"/>
      </dsp:txXfrm>
    </dsp:sp>
    <dsp:sp modelId="{ADAE90B3-7EB4-4DDE-A0E7-9DC4F90ED4BF}">
      <dsp:nvSpPr>
        <dsp:cNvPr id="0" name=""/>
        <dsp:cNvSpPr/>
      </dsp:nvSpPr>
      <dsp:spPr>
        <a:xfrm>
          <a:off x="0" y="1126043"/>
          <a:ext cx="6263640" cy="1034280"/>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High-risk contacts have a higher risk of progressing to active disease</a:t>
          </a:r>
        </a:p>
      </dsp:txBody>
      <dsp:txXfrm>
        <a:off x="50489" y="1176532"/>
        <a:ext cx="6162662" cy="933302"/>
      </dsp:txXfrm>
    </dsp:sp>
    <dsp:sp modelId="{50D56176-1BB2-4805-97C5-67F9CA60D2AE}">
      <dsp:nvSpPr>
        <dsp:cNvPr id="0" name=""/>
        <dsp:cNvSpPr/>
      </dsp:nvSpPr>
      <dsp:spPr>
        <a:xfrm>
          <a:off x="0" y="2235203"/>
          <a:ext cx="6263640" cy="103428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Progression can occur quickly (within weeks of infection)</a:t>
          </a:r>
        </a:p>
      </dsp:txBody>
      <dsp:txXfrm>
        <a:off x="50489" y="2285692"/>
        <a:ext cx="6162662" cy="933302"/>
      </dsp:txXfrm>
    </dsp:sp>
    <dsp:sp modelId="{FB97BD06-3FF1-409A-9EBA-E7B8CA6B0C58}">
      <dsp:nvSpPr>
        <dsp:cNvPr id="0" name=""/>
        <dsp:cNvSpPr/>
      </dsp:nvSpPr>
      <dsp:spPr>
        <a:xfrm>
          <a:off x="0" y="3344363"/>
          <a:ext cx="6263640" cy="1034280"/>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Higher risk of developing life-threatening forms of TB disease</a:t>
          </a:r>
        </a:p>
      </dsp:txBody>
      <dsp:txXfrm>
        <a:off x="50489" y="3394852"/>
        <a:ext cx="6162662" cy="933302"/>
      </dsp:txXfrm>
    </dsp:sp>
    <dsp:sp modelId="{0FD3D550-9C40-4A99-B567-1AC4C5401CD7}">
      <dsp:nvSpPr>
        <dsp:cNvPr id="0" name=""/>
        <dsp:cNvSpPr/>
      </dsp:nvSpPr>
      <dsp:spPr>
        <a:xfrm>
          <a:off x="0" y="4453523"/>
          <a:ext cx="6263640" cy="103428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TB can be more difficult to diagnose in these contacts</a:t>
          </a:r>
        </a:p>
      </dsp:txBody>
      <dsp:txXfrm>
        <a:off x="50489" y="4504012"/>
        <a:ext cx="6162662" cy="9333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CD01EC-5950-4F63-8E90-4D0BA564F66D}">
      <dsp:nvSpPr>
        <dsp:cNvPr id="0" name=""/>
        <dsp:cNvSpPr/>
      </dsp:nvSpPr>
      <dsp:spPr>
        <a:xfrm>
          <a:off x="0" y="780668"/>
          <a:ext cx="6263640" cy="71954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Close contact to an infectious TB case</a:t>
          </a:r>
        </a:p>
      </dsp:txBody>
      <dsp:txXfrm>
        <a:off x="35125" y="815793"/>
        <a:ext cx="6193390" cy="649299"/>
      </dsp:txXfrm>
    </dsp:sp>
    <dsp:sp modelId="{ADAE90B3-7EB4-4DDE-A0E7-9DC4F90ED4BF}">
      <dsp:nvSpPr>
        <dsp:cNvPr id="0" name=""/>
        <dsp:cNvSpPr/>
      </dsp:nvSpPr>
      <dsp:spPr>
        <a:xfrm>
          <a:off x="0" y="1586618"/>
          <a:ext cx="6263640" cy="719549"/>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Active TB has been ruled out</a:t>
          </a:r>
        </a:p>
      </dsp:txBody>
      <dsp:txXfrm>
        <a:off x="35125" y="1621743"/>
        <a:ext cx="6193390" cy="649299"/>
      </dsp:txXfrm>
    </dsp:sp>
    <dsp:sp modelId="{50D56176-1BB2-4805-97C5-67F9CA60D2AE}">
      <dsp:nvSpPr>
        <dsp:cNvPr id="0" name=""/>
        <dsp:cNvSpPr/>
      </dsp:nvSpPr>
      <dsp:spPr>
        <a:xfrm>
          <a:off x="0" y="2392568"/>
          <a:ext cx="6263640" cy="719549"/>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Initial TB test is NEGATIVE</a:t>
          </a:r>
        </a:p>
      </dsp:txBody>
      <dsp:txXfrm>
        <a:off x="35125" y="2427693"/>
        <a:ext cx="6193390" cy="649299"/>
      </dsp:txXfrm>
    </dsp:sp>
    <dsp:sp modelId="{FB97BD06-3FF1-409A-9EBA-E7B8CA6B0C58}">
      <dsp:nvSpPr>
        <dsp:cNvPr id="0" name=""/>
        <dsp:cNvSpPr/>
      </dsp:nvSpPr>
      <dsp:spPr>
        <a:xfrm>
          <a:off x="0" y="3198518"/>
          <a:ext cx="6263640" cy="719549"/>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Last contact was &lt;8 weeks ago</a:t>
          </a:r>
        </a:p>
      </dsp:txBody>
      <dsp:txXfrm>
        <a:off x="35125" y="3233643"/>
        <a:ext cx="6193390" cy="649299"/>
      </dsp:txXfrm>
    </dsp:sp>
    <dsp:sp modelId="{0FD3D550-9C40-4A99-B567-1AC4C5401CD7}">
      <dsp:nvSpPr>
        <dsp:cNvPr id="0" name=""/>
        <dsp:cNvSpPr/>
      </dsp:nvSpPr>
      <dsp:spPr>
        <a:xfrm>
          <a:off x="0" y="4004469"/>
          <a:ext cx="6263640" cy="71954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Child &lt; 5 or immunocompromised</a:t>
          </a:r>
        </a:p>
      </dsp:txBody>
      <dsp:txXfrm>
        <a:off x="35125" y="4039594"/>
        <a:ext cx="6193390" cy="6492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CD01EC-5950-4F63-8E90-4D0BA564F66D}">
      <dsp:nvSpPr>
        <dsp:cNvPr id="0" name=""/>
        <dsp:cNvSpPr/>
      </dsp:nvSpPr>
      <dsp:spPr>
        <a:xfrm>
          <a:off x="0" y="56292"/>
          <a:ext cx="6263640" cy="551655"/>
        </a:xfrm>
        <a:prstGeom prst="roundRect">
          <a:avLst/>
        </a:prstGeom>
        <a:solidFill>
          <a:schemeClr val="accent5">
            <a:hueOff val="0"/>
            <a:satOff val="0"/>
            <a:lumOff val="0"/>
            <a:alphaOff val="0"/>
          </a:schemeClr>
        </a:solidFill>
        <a:ln w="5715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Close contact to an infectious TB case</a:t>
          </a:r>
        </a:p>
      </dsp:txBody>
      <dsp:txXfrm>
        <a:off x="26930" y="83222"/>
        <a:ext cx="6209780" cy="497795"/>
      </dsp:txXfrm>
    </dsp:sp>
    <dsp:sp modelId="{ADAE90B3-7EB4-4DDE-A0E7-9DC4F90ED4BF}">
      <dsp:nvSpPr>
        <dsp:cNvPr id="0" name=""/>
        <dsp:cNvSpPr/>
      </dsp:nvSpPr>
      <dsp:spPr>
        <a:xfrm>
          <a:off x="0" y="674187"/>
          <a:ext cx="6263640" cy="551655"/>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Active TB has been ruled out</a:t>
          </a:r>
        </a:p>
      </dsp:txBody>
      <dsp:txXfrm>
        <a:off x="26930" y="701117"/>
        <a:ext cx="6209780" cy="497795"/>
      </dsp:txXfrm>
    </dsp:sp>
    <dsp:sp modelId="{50D56176-1BB2-4805-97C5-67F9CA60D2AE}">
      <dsp:nvSpPr>
        <dsp:cNvPr id="0" name=""/>
        <dsp:cNvSpPr/>
      </dsp:nvSpPr>
      <dsp:spPr>
        <a:xfrm>
          <a:off x="0" y="1292082"/>
          <a:ext cx="6263640" cy="551655"/>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Initial TB test is NEGATIVE</a:t>
          </a:r>
        </a:p>
      </dsp:txBody>
      <dsp:txXfrm>
        <a:off x="26930" y="1319012"/>
        <a:ext cx="6209780" cy="497795"/>
      </dsp:txXfrm>
    </dsp:sp>
    <dsp:sp modelId="{FB97BD06-3FF1-409A-9EBA-E7B8CA6B0C58}">
      <dsp:nvSpPr>
        <dsp:cNvPr id="0" name=""/>
        <dsp:cNvSpPr/>
      </dsp:nvSpPr>
      <dsp:spPr>
        <a:xfrm>
          <a:off x="0" y="1909977"/>
          <a:ext cx="6263640" cy="551655"/>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Last contact was &lt;8 weeks ago</a:t>
          </a:r>
        </a:p>
      </dsp:txBody>
      <dsp:txXfrm>
        <a:off x="26930" y="1936907"/>
        <a:ext cx="6209780" cy="497795"/>
      </dsp:txXfrm>
    </dsp:sp>
    <dsp:sp modelId="{0FD3D550-9C40-4A99-B567-1AC4C5401CD7}">
      <dsp:nvSpPr>
        <dsp:cNvPr id="0" name=""/>
        <dsp:cNvSpPr/>
      </dsp:nvSpPr>
      <dsp:spPr>
        <a:xfrm>
          <a:off x="0" y="2527872"/>
          <a:ext cx="6263640" cy="55165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Child &lt; 5 or immunocompromised</a:t>
          </a:r>
        </a:p>
      </dsp:txBody>
      <dsp:txXfrm>
        <a:off x="26930" y="2554802"/>
        <a:ext cx="6209780" cy="49779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CD01EC-5950-4F63-8E90-4D0BA564F66D}">
      <dsp:nvSpPr>
        <dsp:cNvPr id="0" name=""/>
        <dsp:cNvSpPr/>
      </dsp:nvSpPr>
      <dsp:spPr>
        <a:xfrm>
          <a:off x="0" y="21946"/>
          <a:ext cx="6263640" cy="575639"/>
        </a:xfrm>
        <a:prstGeom prst="roundRect">
          <a:avLst/>
        </a:prstGeom>
        <a:solidFill>
          <a:schemeClr val="accent5">
            <a:hueOff val="0"/>
            <a:satOff val="0"/>
            <a:lumOff val="0"/>
            <a:alphaOff val="0"/>
          </a:schemeClr>
        </a:solidFill>
        <a:ln w="5715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Close contact to an infectious TB case</a:t>
          </a:r>
        </a:p>
      </dsp:txBody>
      <dsp:txXfrm>
        <a:off x="28100" y="50046"/>
        <a:ext cx="6207440" cy="519439"/>
      </dsp:txXfrm>
    </dsp:sp>
    <dsp:sp modelId="{ADAE90B3-7EB4-4DDE-A0E7-9DC4F90ED4BF}">
      <dsp:nvSpPr>
        <dsp:cNvPr id="0" name=""/>
        <dsp:cNvSpPr/>
      </dsp:nvSpPr>
      <dsp:spPr>
        <a:xfrm>
          <a:off x="0" y="666706"/>
          <a:ext cx="6263640" cy="575639"/>
        </a:xfrm>
        <a:prstGeom prst="roundRect">
          <a:avLst/>
        </a:prstGeom>
        <a:solidFill>
          <a:schemeClr val="accent5">
            <a:hueOff val="-1689636"/>
            <a:satOff val="-4355"/>
            <a:lumOff val="-2941"/>
            <a:alphaOff val="0"/>
          </a:schemeClr>
        </a:solidFill>
        <a:ln w="5715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Active TB has been ruled out</a:t>
          </a:r>
        </a:p>
      </dsp:txBody>
      <dsp:txXfrm>
        <a:off x="28100" y="694806"/>
        <a:ext cx="6207440" cy="519439"/>
      </dsp:txXfrm>
    </dsp:sp>
    <dsp:sp modelId="{50D56176-1BB2-4805-97C5-67F9CA60D2AE}">
      <dsp:nvSpPr>
        <dsp:cNvPr id="0" name=""/>
        <dsp:cNvSpPr/>
      </dsp:nvSpPr>
      <dsp:spPr>
        <a:xfrm>
          <a:off x="0" y="1311466"/>
          <a:ext cx="6263640" cy="575639"/>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Initial TB test is NEGATIVE</a:t>
          </a:r>
        </a:p>
      </dsp:txBody>
      <dsp:txXfrm>
        <a:off x="28100" y="1339566"/>
        <a:ext cx="6207440" cy="519439"/>
      </dsp:txXfrm>
    </dsp:sp>
    <dsp:sp modelId="{FB97BD06-3FF1-409A-9EBA-E7B8CA6B0C58}">
      <dsp:nvSpPr>
        <dsp:cNvPr id="0" name=""/>
        <dsp:cNvSpPr/>
      </dsp:nvSpPr>
      <dsp:spPr>
        <a:xfrm>
          <a:off x="0" y="1956226"/>
          <a:ext cx="6263640" cy="575639"/>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Last contact was &lt;8 weeks ago</a:t>
          </a:r>
        </a:p>
      </dsp:txBody>
      <dsp:txXfrm>
        <a:off x="28100" y="1984326"/>
        <a:ext cx="6207440" cy="519439"/>
      </dsp:txXfrm>
    </dsp:sp>
    <dsp:sp modelId="{0FD3D550-9C40-4A99-B567-1AC4C5401CD7}">
      <dsp:nvSpPr>
        <dsp:cNvPr id="0" name=""/>
        <dsp:cNvSpPr/>
      </dsp:nvSpPr>
      <dsp:spPr>
        <a:xfrm>
          <a:off x="0" y="2600986"/>
          <a:ext cx="6263640" cy="57563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Child &lt; 5 or immunocompromised</a:t>
          </a:r>
        </a:p>
      </dsp:txBody>
      <dsp:txXfrm>
        <a:off x="28100" y="2629086"/>
        <a:ext cx="6207440" cy="51943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CD01EC-5950-4F63-8E90-4D0BA564F66D}">
      <dsp:nvSpPr>
        <dsp:cNvPr id="0" name=""/>
        <dsp:cNvSpPr/>
      </dsp:nvSpPr>
      <dsp:spPr>
        <a:xfrm>
          <a:off x="0" y="21946"/>
          <a:ext cx="6263640" cy="575639"/>
        </a:xfrm>
        <a:prstGeom prst="roundRect">
          <a:avLst/>
        </a:prstGeom>
        <a:solidFill>
          <a:schemeClr val="accent5">
            <a:hueOff val="0"/>
            <a:satOff val="0"/>
            <a:lumOff val="0"/>
            <a:alphaOff val="0"/>
          </a:schemeClr>
        </a:solidFill>
        <a:ln w="5715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Close contact to an infectious TB case</a:t>
          </a:r>
        </a:p>
      </dsp:txBody>
      <dsp:txXfrm>
        <a:off x="28100" y="50046"/>
        <a:ext cx="6207440" cy="519439"/>
      </dsp:txXfrm>
    </dsp:sp>
    <dsp:sp modelId="{ADAE90B3-7EB4-4DDE-A0E7-9DC4F90ED4BF}">
      <dsp:nvSpPr>
        <dsp:cNvPr id="0" name=""/>
        <dsp:cNvSpPr/>
      </dsp:nvSpPr>
      <dsp:spPr>
        <a:xfrm>
          <a:off x="0" y="666706"/>
          <a:ext cx="6263640" cy="575639"/>
        </a:xfrm>
        <a:prstGeom prst="roundRect">
          <a:avLst/>
        </a:prstGeom>
        <a:solidFill>
          <a:schemeClr val="accent5">
            <a:hueOff val="-1689636"/>
            <a:satOff val="-4355"/>
            <a:lumOff val="-2941"/>
            <a:alphaOff val="0"/>
          </a:schemeClr>
        </a:solidFill>
        <a:ln w="5715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Active TB has been ruled out</a:t>
          </a:r>
        </a:p>
      </dsp:txBody>
      <dsp:txXfrm>
        <a:off x="28100" y="694806"/>
        <a:ext cx="6207440" cy="519439"/>
      </dsp:txXfrm>
    </dsp:sp>
    <dsp:sp modelId="{50D56176-1BB2-4805-97C5-67F9CA60D2AE}">
      <dsp:nvSpPr>
        <dsp:cNvPr id="0" name=""/>
        <dsp:cNvSpPr/>
      </dsp:nvSpPr>
      <dsp:spPr>
        <a:xfrm>
          <a:off x="0" y="1311466"/>
          <a:ext cx="6263640" cy="575639"/>
        </a:xfrm>
        <a:prstGeom prst="roundRect">
          <a:avLst/>
        </a:prstGeom>
        <a:solidFill>
          <a:schemeClr val="accent5">
            <a:hueOff val="-3379271"/>
            <a:satOff val="-8710"/>
            <a:lumOff val="-5883"/>
            <a:alphaOff val="0"/>
          </a:schemeClr>
        </a:solidFill>
        <a:ln w="5715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Initial TB test is NEGATIVE</a:t>
          </a:r>
        </a:p>
      </dsp:txBody>
      <dsp:txXfrm>
        <a:off x="28100" y="1339566"/>
        <a:ext cx="6207440" cy="519439"/>
      </dsp:txXfrm>
    </dsp:sp>
    <dsp:sp modelId="{FB97BD06-3FF1-409A-9EBA-E7B8CA6B0C58}">
      <dsp:nvSpPr>
        <dsp:cNvPr id="0" name=""/>
        <dsp:cNvSpPr/>
      </dsp:nvSpPr>
      <dsp:spPr>
        <a:xfrm>
          <a:off x="0" y="1956226"/>
          <a:ext cx="6263640" cy="575639"/>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Last contact was &lt;8 weeks ago</a:t>
          </a:r>
        </a:p>
      </dsp:txBody>
      <dsp:txXfrm>
        <a:off x="28100" y="1984326"/>
        <a:ext cx="6207440" cy="519439"/>
      </dsp:txXfrm>
    </dsp:sp>
    <dsp:sp modelId="{0FD3D550-9C40-4A99-B567-1AC4C5401CD7}">
      <dsp:nvSpPr>
        <dsp:cNvPr id="0" name=""/>
        <dsp:cNvSpPr/>
      </dsp:nvSpPr>
      <dsp:spPr>
        <a:xfrm>
          <a:off x="0" y="2600986"/>
          <a:ext cx="6263640" cy="57563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Child &lt; 5 or immunocompromised</a:t>
          </a:r>
        </a:p>
      </dsp:txBody>
      <dsp:txXfrm>
        <a:off x="28100" y="2629086"/>
        <a:ext cx="6207440" cy="51943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CD01EC-5950-4F63-8E90-4D0BA564F66D}">
      <dsp:nvSpPr>
        <dsp:cNvPr id="0" name=""/>
        <dsp:cNvSpPr/>
      </dsp:nvSpPr>
      <dsp:spPr>
        <a:xfrm>
          <a:off x="0" y="21946"/>
          <a:ext cx="6263640" cy="575639"/>
        </a:xfrm>
        <a:prstGeom prst="roundRect">
          <a:avLst/>
        </a:prstGeom>
        <a:solidFill>
          <a:schemeClr val="accent5">
            <a:hueOff val="0"/>
            <a:satOff val="0"/>
            <a:lumOff val="0"/>
            <a:alphaOff val="0"/>
          </a:schemeClr>
        </a:solidFill>
        <a:ln w="5715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Close contact to an infectious TB case</a:t>
          </a:r>
        </a:p>
      </dsp:txBody>
      <dsp:txXfrm>
        <a:off x="28100" y="50046"/>
        <a:ext cx="6207440" cy="519439"/>
      </dsp:txXfrm>
    </dsp:sp>
    <dsp:sp modelId="{ADAE90B3-7EB4-4DDE-A0E7-9DC4F90ED4BF}">
      <dsp:nvSpPr>
        <dsp:cNvPr id="0" name=""/>
        <dsp:cNvSpPr/>
      </dsp:nvSpPr>
      <dsp:spPr>
        <a:xfrm>
          <a:off x="0" y="666706"/>
          <a:ext cx="6263640" cy="575639"/>
        </a:xfrm>
        <a:prstGeom prst="roundRect">
          <a:avLst/>
        </a:prstGeom>
        <a:solidFill>
          <a:schemeClr val="accent5">
            <a:hueOff val="-1689636"/>
            <a:satOff val="-4355"/>
            <a:lumOff val="-2941"/>
            <a:alphaOff val="0"/>
          </a:schemeClr>
        </a:solidFill>
        <a:ln w="5715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Active TB has been ruled out</a:t>
          </a:r>
        </a:p>
      </dsp:txBody>
      <dsp:txXfrm>
        <a:off x="28100" y="694806"/>
        <a:ext cx="6207440" cy="519439"/>
      </dsp:txXfrm>
    </dsp:sp>
    <dsp:sp modelId="{50D56176-1BB2-4805-97C5-67F9CA60D2AE}">
      <dsp:nvSpPr>
        <dsp:cNvPr id="0" name=""/>
        <dsp:cNvSpPr/>
      </dsp:nvSpPr>
      <dsp:spPr>
        <a:xfrm>
          <a:off x="0" y="1311466"/>
          <a:ext cx="6263640" cy="575639"/>
        </a:xfrm>
        <a:prstGeom prst="roundRect">
          <a:avLst/>
        </a:prstGeom>
        <a:solidFill>
          <a:schemeClr val="accent5">
            <a:hueOff val="-3379271"/>
            <a:satOff val="-8710"/>
            <a:lumOff val="-5883"/>
            <a:alphaOff val="0"/>
          </a:schemeClr>
        </a:solidFill>
        <a:ln w="5715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Initial TB test is NEGATIVE</a:t>
          </a:r>
        </a:p>
      </dsp:txBody>
      <dsp:txXfrm>
        <a:off x="28100" y="1339566"/>
        <a:ext cx="6207440" cy="519439"/>
      </dsp:txXfrm>
    </dsp:sp>
    <dsp:sp modelId="{FB97BD06-3FF1-409A-9EBA-E7B8CA6B0C58}">
      <dsp:nvSpPr>
        <dsp:cNvPr id="0" name=""/>
        <dsp:cNvSpPr/>
      </dsp:nvSpPr>
      <dsp:spPr>
        <a:xfrm>
          <a:off x="0" y="1956226"/>
          <a:ext cx="6263640" cy="575639"/>
        </a:xfrm>
        <a:prstGeom prst="roundRect">
          <a:avLst/>
        </a:prstGeom>
        <a:solidFill>
          <a:schemeClr val="accent5">
            <a:hueOff val="-5068907"/>
            <a:satOff val="-13064"/>
            <a:lumOff val="-8824"/>
            <a:alphaOff val="0"/>
          </a:schemeClr>
        </a:solidFill>
        <a:ln w="5715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Last contact was &lt;8 weeks ago</a:t>
          </a:r>
        </a:p>
      </dsp:txBody>
      <dsp:txXfrm>
        <a:off x="28100" y="1984326"/>
        <a:ext cx="6207440" cy="519439"/>
      </dsp:txXfrm>
    </dsp:sp>
    <dsp:sp modelId="{0FD3D550-9C40-4A99-B567-1AC4C5401CD7}">
      <dsp:nvSpPr>
        <dsp:cNvPr id="0" name=""/>
        <dsp:cNvSpPr/>
      </dsp:nvSpPr>
      <dsp:spPr>
        <a:xfrm>
          <a:off x="0" y="2600986"/>
          <a:ext cx="6263640" cy="57563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Child &lt; 5 or immunocompromised</a:t>
          </a:r>
        </a:p>
      </dsp:txBody>
      <dsp:txXfrm>
        <a:off x="28100" y="2629086"/>
        <a:ext cx="6207440" cy="51943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CD01EC-5950-4F63-8E90-4D0BA564F66D}">
      <dsp:nvSpPr>
        <dsp:cNvPr id="0" name=""/>
        <dsp:cNvSpPr/>
      </dsp:nvSpPr>
      <dsp:spPr>
        <a:xfrm>
          <a:off x="0" y="21946"/>
          <a:ext cx="6263640" cy="575639"/>
        </a:xfrm>
        <a:prstGeom prst="roundRect">
          <a:avLst/>
        </a:prstGeom>
        <a:solidFill>
          <a:schemeClr val="accent5">
            <a:hueOff val="0"/>
            <a:satOff val="0"/>
            <a:lumOff val="0"/>
            <a:alphaOff val="0"/>
          </a:schemeClr>
        </a:solidFill>
        <a:ln w="5715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Close contact to an infectious TB case</a:t>
          </a:r>
        </a:p>
      </dsp:txBody>
      <dsp:txXfrm>
        <a:off x="28100" y="50046"/>
        <a:ext cx="6207440" cy="519439"/>
      </dsp:txXfrm>
    </dsp:sp>
    <dsp:sp modelId="{ADAE90B3-7EB4-4DDE-A0E7-9DC4F90ED4BF}">
      <dsp:nvSpPr>
        <dsp:cNvPr id="0" name=""/>
        <dsp:cNvSpPr/>
      </dsp:nvSpPr>
      <dsp:spPr>
        <a:xfrm>
          <a:off x="0" y="666706"/>
          <a:ext cx="6263640" cy="575639"/>
        </a:xfrm>
        <a:prstGeom prst="roundRect">
          <a:avLst/>
        </a:prstGeom>
        <a:solidFill>
          <a:schemeClr val="accent5">
            <a:hueOff val="-1689636"/>
            <a:satOff val="-4355"/>
            <a:lumOff val="-2941"/>
            <a:alphaOff val="0"/>
          </a:schemeClr>
        </a:solidFill>
        <a:ln w="5715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Active TB has been ruled out</a:t>
          </a:r>
        </a:p>
      </dsp:txBody>
      <dsp:txXfrm>
        <a:off x="28100" y="694806"/>
        <a:ext cx="6207440" cy="519439"/>
      </dsp:txXfrm>
    </dsp:sp>
    <dsp:sp modelId="{50D56176-1BB2-4805-97C5-67F9CA60D2AE}">
      <dsp:nvSpPr>
        <dsp:cNvPr id="0" name=""/>
        <dsp:cNvSpPr/>
      </dsp:nvSpPr>
      <dsp:spPr>
        <a:xfrm>
          <a:off x="0" y="1311466"/>
          <a:ext cx="6263640" cy="575639"/>
        </a:xfrm>
        <a:prstGeom prst="roundRect">
          <a:avLst/>
        </a:prstGeom>
        <a:solidFill>
          <a:schemeClr val="accent5">
            <a:hueOff val="-3379271"/>
            <a:satOff val="-8710"/>
            <a:lumOff val="-5883"/>
            <a:alphaOff val="0"/>
          </a:schemeClr>
        </a:solidFill>
        <a:ln w="5715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Initial TB test is NEGATIVE</a:t>
          </a:r>
        </a:p>
      </dsp:txBody>
      <dsp:txXfrm>
        <a:off x="28100" y="1339566"/>
        <a:ext cx="6207440" cy="519439"/>
      </dsp:txXfrm>
    </dsp:sp>
    <dsp:sp modelId="{FB97BD06-3FF1-409A-9EBA-E7B8CA6B0C58}">
      <dsp:nvSpPr>
        <dsp:cNvPr id="0" name=""/>
        <dsp:cNvSpPr/>
      </dsp:nvSpPr>
      <dsp:spPr>
        <a:xfrm>
          <a:off x="0" y="1956226"/>
          <a:ext cx="6263640" cy="575639"/>
        </a:xfrm>
        <a:prstGeom prst="roundRect">
          <a:avLst/>
        </a:prstGeom>
        <a:solidFill>
          <a:schemeClr val="accent5">
            <a:hueOff val="-5068907"/>
            <a:satOff val="-13064"/>
            <a:lumOff val="-8824"/>
            <a:alphaOff val="0"/>
          </a:schemeClr>
        </a:solidFill>
        <a:ln w="5715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Last contact was &lt;8 weeks ago</a:t>
          </a:r>
        </a:p>
      </dsp:txBody>
      <dsp:txXfrm>
        <a:off x="28100" y="1984326"/>
        <a:ext cx="6207440" cy="519439"/>
      </dsp:txXfrm>
    </dsp:sp>
    <dsp:sp modelId="{0FD3D550-9C40-4A99-B567-1AC4C5401CD7}">
      <dsp:nvSpPr>
        <dsp:cNvPr id="0" name=""/>
        <dsp:cNvSpPr/>
      </dsp:nvSpPr>
      <dsp:spPr>
        <a:xfrm>
          <a:off x="0" y="2600986"/>
          <a:ext cx="6263640" cy="575639"/>
        </a:xfrm>
        <a:prstGeom prst="roundRect">
          <a:avLst/>
        </a:prstGeom>
        <a:solidFill>
          <a:schemeClr val="accent5">
            <a:hueOff val="-6758543"/>
            <a:satOff val="-17419"/>
            <a:lumOff val="-11765"/>
            <a:alphaOff val="0"/>
          </a:schemeClr>
        </a:solidFill>
        <a:ln w="5715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Child &lt; 5 or immunocompromised</a:t>
          </a:r>
        </a:p>
      </dsp:txBody>
      <dsp:txXfrm>
        <a:off x="28100" y="2629086"/>
        <a:ext cx="6207440" cy="51943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B5CBC8-3CAB-4CAD-895B-781B86062AF3}" type="datetimeFigureOut">
              <a:rPr lang="en-US" smtClean="0"/>
              <a:t>5/25/2023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D281A5-3D67-4584-AA49-29CD6329514C}" type="slidenum">
              <a:rPr lang="en-US" smtClean="0"/>
              <a:t>‹#›</a:t>
            </a:fld>
            <a:endParaRPr lang="en-US"/>
          </a:p>
        </p:txBody>
      </p:sp>
    </p:spTree>
    <p:extLst>
      <p:ext uri="{BB962C8B-B14F-4D97-AF65-F5344CB8AC3E}">
        <p14:creationId xmlns:p14="http://schemas.microsoft.com/office/powerpoint/2010/main" val="2567359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D281A5-3D67-4584-AA49-29CD6329514C}" type="slidenum">
              <a:rPr lang="en-US" smtClean="0"/>
              <a:t>1</a:t>
            </a:fld>
            <a:endParaRPr lang="en-US"/>
          </a:p>
        </p:txBody>
      </p:sp>
    </p:spTree>
    <p:extLst>
      <p:ext uri="{BB962C8B-B14F-4D97-AF65-F5344CB8AC3E}">
        <p14:creationId xmlns:p14="http://schemas.microsoft.com/office/powerpoint/2010/main" val="2145187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4306888" cy="24241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Anyone on this list you wouldn’t test?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a:t>
            </a:r>
          </a:p>
        </p:txBody>
      </p:sp>
      <p:sp>
        <p:nvSpPr>
          <p:cNvPr id="4" name="Slide Number Placeholder 3"/>
          <p:cNvSpPr>
            <a:spLocks noGrp="1"/>
          </p:cNvSpPr>
          <p:nvPr>
            <p:ph type="sldNum" sz="quarter" idx="10"/>
          </p:nvPr>
        </p:nvSpPr>
        <p:spPr/>
        <p:txBody>
          <a:bodyPr/>
          <a:lstStyle/>
          <a:p>
            <a:fld id="{1CEA1734-4E8C-4743-94E9-CB22D8D00913}" type="slidenum">
              <a:rPr lang="en-US" smtClean="0"/>
              <a:t>10</a:t>
            </a:fld>
            <a:endParaRPr lang="en-US"/>
          </a:p>
        </p:txBody>
      </p:sp>
    </p:spTree>
    <p:extLst>
      <p:ext uri="{BB962C8B-B14F-4D97-AF65-F5344CB8AC3E}">
        <p14:creationId xmlns:p14="http://schemas.microsoft.com/office/powerpoint/2010/main" val="1065161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B8F2E4-4058-47E7-986E-00B27AE140D0}" type="slidenum">
              <a:rPr lang="en-US" smtClean="0"/>
              <a:t>11</a:t>
            </a:fld>
            <a:endParaRPr lang="en-US"/>
          </a:p>
        </p:txBody>
      </p:sp>
    </p:spTree>
    <p:extLst>
      <p:ext uri="{BB962C8B-B14F-4D97-AF65-F5344CB8AC3E}">
        <p14:creationId xmlns:p14="http://schemas.microsoft.com/office/powerpoint/2010/main" val="2761981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B8F2E4-4058-47E7-986E-00B27AE140D0}" type="slidenum">
              <a:rPr lang="en-US" smtClean="0"/>
              <a:t>12</a:t>
            </a:fld>
            <a:endParaRPr lang="en-US"/>
          </a:p>
        </p:txBody>
      </p:sp>
    </p:spTree>
    <p:extLst>
      <p:ext uri="{BB962C8B-B14F-4D97-AF65-F5344CB8AC3E}">
        <p14:creationId xmlns:p14="http://schemas.microsoft.com/office/powerpoint/2010/main" val="1904409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 identify those who are at risk</a:t>
            </a:r>
            <a:r>
              <a:rPr lang="en-US" baseline="0" dirty="0"/>
              <a:t> for TB infection, we also want to take in consideration who among these people are at greatest risk to progress to active TB disease once they’re infected because we want to prioritize finding and treating these people before that happens.</a:t>
            </a:r>
          </a:p>
          <a:p>
            <a:r>
              <a:rPr lang="en-US" baseline="0" dirty="0"/>
              <a:t>People with treated HIV have a lower risk of progression than untreated, but still higher than non-HIV even with preserved CD4 counts.  ARV reduces TB risk by about 2/3, but long-term recovery of TB-specific immune function is incomplete.  Risk is highest early in infection, possibly before ARV initiated.</a:t>
            </a:r>
          </a:p>
          <a:p>
            <a:r>
              <a:rPr lang="en-US" baseline="0" dirty="0"/>
              <a:t>This is why we do yearly screening for TB in many of our HIV pts.</a:t>
            </a:r>
            <a:endParaRPr lang="en-US" dirty="0"/>
          </a:p>
        </p:txBody>
      </p:sp>
      <p:sp>
        <p:nvSpPr>
          <p:cNvPr id="4" name="Slide Number Placeholder 3"/>
          <p:cNvSpPr>
            <a:spLocks noGrp="1"/>
          </p:cNvSpPr>
          <p:nvPr>
            <p:ph type="sldNum" sz="quarter" idx="10"/>
          </p:nvPr>
        </p:nvSpPr>
        <p:spPr/>
        <p:txBody>
          <a:bodyPr/>
          <a:lstStyle/>
          <a:p>
            <a:fld id="{13B8F2E4-4058-47E7-986E-00B27AE140D0}" type="slidenum">
              <a:rPr lang="en-US" smtClean="0"/>
              <a:t>13</a:t>
            </a:fld>
            <a:endParaRPr lang="en-US"/>
          </a:p>
        </p:txBody>
      </p:sp>
    </p:spTree>
    <p:extLst>
      <p:ext uri="{BB962C8B-B14F-4D97-AF65-F5344CB8AC3E}">
        <p14:creationId xmlns:p14="http://schemas.microsoft.com/office/powerpoint/2010/main" val="2836422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4306888" cy="2424113"/>
          </a:xfrm>
        </p:spPr>
      </p:sp>
      <p:sp>
        <p:nvSpPr>
          <p:cNvPr id="3" name="Notes Placeholder 2"/>
          <p:cNvSpPr>
            <a:spLocks noGrp="1"/>
          </p:cNvSpPr>
          <p:nvPr>
            <p:ph type="body" idx="1"/>
          </p:nvPr>
        </p:nvSpPr>
        <p:spPr/>
        <p:txBody>
          <a:bodyPr/>
          <a:lstStyle/>
          <a:p>
            <a:r>
              <a:rPr lang="en-US" dirty="0"/>
              <a:t>Is age a consideration in testing and treatment?</a:t>
            </a:r>
          </a:p>
          <a:p>
            <a:r>
              <a:rPr lang="en-US" dirty="0"/>
              <a:t>T</a:t>
            </a:r>
            <a:r>
              <a:rPr lang="en-US" baseline="0" dirty="0"/>
              <a:t>he risks and benefits for those with limited life left and higher toxicity risk should be factored into each decision in the older age group. </a:t>
            </a:r>
            <a:endParaRPr lang="en-US" dirty="0"/>
          </a:p>
        </p:txBody>
      </p:sp>
      <p:sp>
        <p:nvSpPr>
          <p:cNvPr id="4" name="Slide Number Placeholder 3"/>
          <p:cNvSpPr>
            <a:spLocks noGrp="1"/>
          </p:cNvSpPr>
          <p:nvPr>
            <p:ph type="sldNum" sz="quarter" idx="10"/>
          </p:nvPr>
        </p:nvSpPr>
        <p:spPr/>
        <p:txBody>
          <a:bodyPr/>
          <a:lstStyle/>
          <a:p>
            <a:fld id="{1CEA1734-4E8C-4743-94E9-CB22D8D00913}" type="slidenum">
              <a:rPr lang="en-US" smtClean="0"/>
              <a:t>14</a:t>
            </a:fld>
            <a:endParaRPr lang="en-US"/>
          </a:p>
        </p:txBody>
      </p:sp>
    </p:spTree>
    <p:extLst>
      <p:ext uri="{BB962C8B-B14F-4D97-AF65-F5344CB8AC3E}">
        <p14:creationId xmlns:p14="http://schemas.microsoft.com/office/powerpoint/2010/main" val="2803252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There are 2 diagnostic tests we have available to us:</a:t>
            </a:r>
          </a:p>
          <a:p>
            <a:pPr marL="342900" indent="-342900">
              <a:buAutoNum type="arabicParenR"/>
            </a:pPr>
            <a:r>
              <a:rPr lang="en-US" sz="1200" dirty="0"/>
              <a:t>The tuberculin</a:t>
            </a:r>
            <a:r>
              <a:rPr lang="en-US" sz="1200" baseline="0" dirty="0"/>
              <a:t> skin test or TST</a:t>
            </a:r>
          </a:p>
          <a:p>
            <a:pPr marL="342900" indent="-342900">
              <a:buAutoNum type="arabicParenR"/>
            </a:pPr>
            <a:r>
              <a:rPr lang="en-US" sz="1200" baseline="0" dirty="0"/>
              <a:t>And the interferon gamma release assays also called IGRAs</a:t>
            </a:r>
          </a:p>
          <a:p>
            <a:pPr marL="342900" indent="-342900">
              <a:buAutoNum type="arabicParenR"/>
            </a:pPr>
            <a:endParaRPr lang="en-US" sz="1200" baseline="0" dirty="0"/>
          </a:p>
          <a:p>
            <a:pPr marL="0" indent="0">
              <a:buNone/>
            </a:pPr>
            <a:r>
              <a:rPr lang="en-US" sz="1200" baseline="0" dirty="0"/>
              <a:t>Both of these are indirect tests that measure the body’s immune response to TB antigens.</a:t>
            </a:r>
          </a:p>
          <a:p>
            <a:pPr marL="0" indent="0">
              <a:buNone/>
            </a:pPr>
            <a:r>
              <a:rPr lang="en-US" sz="1200" baseline="0" dirty="0"/>
              <a:t>Because they are indirect tests, they have significant limitations and it’s important that these results are used as a piece of the larger diagnostic puzzle.</a:t>
            </a:r>
          </a:p>
          <a:p>
            <a:pPr marL="0" indent="0">
              <a:buNone/>
            </a:pPr>
            <a:r>
              <a:rPr lang="en-US" sz="1200" baseline="0" dirty="0"/>
              <a:t>Both the TST and IGRAs are surrogate markers for LTBI as they cannot distinguish between LTI and active TB disease.  You will still need to use other clinical parameters including chest x-rays and symptom review.</a:t>
            </a:r>
          </a:p>
          <a:p>
            <a:pPr marL="0" indent="0">
              <a:buNone/>
            </a:pPr>
            <a:r>
              <a:rPr lang="en-US" sz="1200" baseline="0" dirty="0"/>
              <a:t>NTM not a significant cause of false positive IGRAs and not TSTs unless in high-NTM prevalence area</a:t>
            </a:r>
            <a:endParaRPr lang="en-US" sz="1200" dirty="0"/>
          </a:p>
          <a:p>
            <a:endParaRPr lang="en-US" dirty="0"/>
          </a:p>
          <a:p>
            <a:r>
              <a:rPr lang="en-US" dirty="0"/>
              <a:t>IGRA now recommended down to age of 2 (AAP/Red</a:t>
            </a:r>
            <a:r>
              <a:rPr lang="en-US" baseline="0" dirty="0"/>
              <a:t> Book)</a:t>
            </a:r>
          </a:p>
          <a:p>
            <a:r>
              <a:rPr lang="en-US" baseline="0" dirty="0"/>
              <a:t>Booster:  occurs in someone sensitized to TB whose immunity has waned but is boosted by the TST; 2-step test helps distinguish booster (-,+) from infection (+).  Helps to provide accurate baseline for those who will be repeatedly tested who were infected a long time ago so that they are not thought to be new converters.</a:t>
            </a:r>
          </a:p>
        </p:txBody>
      </p:sp>
      <p:sp>
        <p:nvSpPr>
          <p:cNvPr id="4" name="Slide Number Placeholder 3"/>
          <p:cNvSpPr>
            <a:spLocks noGrp="1"/>
          </p:cNvSpPr>
          <p:nvPr>
            <p:ph type="sldNum" sz="quarter" idx="10"/>
          </p:nvPr>
        </p:nvSpPr>
        <p:spPr/>
        <p:txBody>
          <a:bodyPr/>
          <a:lstStyle/>
          <a:p>
            <a:fld id="{13B8F2E4-4058-47E7-986E-00B27AE140D0}" type="slidenum">
              <a:rPr lang="en-US" smtClean="0"/>
              <a:t>15</a:t>
            </a:fld>
            <a:endParaRPr lang="en-US"/>
          </a:p>
        </p:txBody>
      </p:sp>
    </p:spTree>
    <p:extLst>
      <p:ext uri="{BB962C8B-B14F-4D97-AF65-F5344CB8AC3E}">
        <p14:creationId xmlns:p14="http://schemas.microsoft.com/office/powerpoint/2010/main" val="21990638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4306888" cy="2424113"/>
          </a:xfrm>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B4C41-7D1B-4D1E-BAEF-EA67CEB0C6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109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4306888" cy="2424113"/>
          </a:xfrm>
        </p:spPr>
      </p:sp>
      <p:sp>
        <p:nvSpPr>
          <p:cNvPr id="3" name="Notes Placeholder 2"/>
          <p:cNvSpPr>
            <a:spLocks noGrp="1"/>
          </p:cNvSpPr>
          <p:nvPr>
            <p:ph type="body" idx="1"/>
          </p:nvPr>
        </p:nvSpPr>
        <p:spPr/>
        <p:txBody>
          <a:bodyPr/>
          <a:lstStyle/>
          <a:p>
            <a:r>
              <a:rPr lang="en-US" sz="1800" dirty="0"/>
              <a:t>IGRA/TST are NOT great tests, but they’re what we’ve got</a:t>
            </a:r>
          </a:p>
          <a:p>
            <a:r>
              <a:rPr lang="en-US" sz="1800" dirty="0"/>
              <a:t>IGRA/TST </a:t>
            </a:r>
            <a:r>
              <a:rPr lang="en-US" sz="1800" dirty="0" err="1"/>
              <a:t>sens</a:t>
            </a:r>
            <a:r>
              <a:rPr lang="en-US" sz="1800" dirty="0"/>
              <a:t> 80%, spec 95%</a:t>
            </a:r>
          </a:p>
          <a:p>
            <a:r>
              <a:rPr lang="en-US" sz="1800" dirty="0"/>
              <a:t>19% of all confirmed TB cases have a negative</a:t>
            </a:r>
            <a:r>
              <a:rPr lang="en-US" sz="1800" baseline="0" dirty="0"/>
              <a:t> skin test and 39% of all HIV+ TB cases have a negative skin test</a:t>
            </a:r>
          </a:p>
          <a:p>
            <a:r>
              <a:rPr lang="en-US" sz="1800" baseline="0" dirty="0"/>
              <a:t>False negative rates for IGRA are lower, but still not zero.</a:t>
            </a:r>
          </a:p>
          <a:p>
            <a:endParaRPr lang="en-US" sz="1800" baseline="0" dirty="0"/>
          </a:p>
          <a:p>
            <a:r>
              <a:rPr lang="en-US" sz="1800" baseline="0" dirty="0"/>
              <a:t>So neither a negative IGRA or TST rules out TB.</a:t>
            </a:r>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B4C41-7D1B-4D1E-BAEF-EA67CEB0C6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7422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Generally not recommended to use both TST and IGRA or to repeat testing.  However, there are certain scenarios</a:t>
            </a:r>
            <a:r>
              <a:rPr lang="en-US" baseline="0" dirty="0"/>
              <a:t> in which you might consider using both in order to increase either the sensitivity or specificity of the testing.</a:t>
            </a:r>
          </a:p>
          <a:p>
            <a:r>
              <a:rPr lang="en-US" baseline="0" dirty="0"/>
              <a:t>Think of TST and IGRA results as more of a probability of TB infection rather than a definitive answer.</a:t>
            </a:r>
            <a:endParaRPr lang="en-US" dirty="0"/>
          </a:p>
        </p:txBody>
      </p:sp>
      <p:sp>
        <p:nvSpPr>
          <p:cNvPr id="4" name="Slide Number Placeholder 3"/>
          <p:cNvSpPr>
            <a:spLocks noGrp="1"/>
          </p:cNvSpPr>
          <p:nvPr>
            <p:ph type="sldNum" sz="quarter" idx="10"/>
          </p:nvPr>
        </p:nvSpPr>
        <p:spPr/>
        <p:txBody>
          <a:bodyPr/>
          <a:lstStyle/>
          <a:p>
            <a:fld id="{13B8F2E4-4058-47E7-986E-00B27AE140D0}" type="slidenum">
              <a:rPr lang="en-US" smtClean="0"/>
              <a:t>18</a:t>
            </a:fld>
            <a:endParaRPr lang="en-US"/>
          </a:p>
        </p:txBody>
      </p:sp>
    </p:spTree>
    <p:extLst>
      <p:ext uri="{BB962C8B-B14F-4D97-AF65-F5344CB8AC3E}">
        <p14:creationId xmlns:p14="http://schemas.microsoft.com/office/powerpoint/2010/main" val="2738773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BCG World Atlas</a:t>
            </a:r>
          </a:p>
        </p:txBody>
      </p:sp>
      <p:sp>
        <p:nvSpPr>
          <p:cNvPr id="4" name="Slide Number Placeholder 3"/>
          <p:cNvSpPr>
            <a:spLocks noGrp="1"/>
          </p:cNvSpPr>
          <p:nvPr>
            <p:ph type="sldNum" sz="quarter" idx="10"/>
          </p:nvPr>
        </p:nvSpPr>
        <p:spPr/>
        <p:txBody>
          <a:bodyPr/>
          <a:lstStyle/>
          <a:p>
            <a:fld id="{13B8F2E4-4058-47E7-986E-00B27AE140D0}" type="slidenum">
              <a:rPr lang="en-US" smtClean="0"/>
              <a:t>19</a:t>
            </a:fld>
            <a:endParaRPr lang="en-US"/>
          </a:p>
        </p:txBody>
      </p:sp>
    </p:spTree>
    <p:extLst>
      <p:ext uri="{BB962C8B-B14F-4D97-AF65-F5344CB8AC3E}">
        <p14:creationId xmlns:p14="http://schemas.microsoft.com/office/powerpoint/2010/main" val="2590683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B8F2E4-4058-47E7-986E-00B27AE140D0}" type="slidenum">
              <a:rPr lang="en-US" smtClean="0"/>
              <a:t>2</a:t>
            </a:fld>
            <a:endParaRPr lang="en-US"/>
          </a:p>
        </p:txBody>
      </p:sp>
    </p:spTree>
    <p:extLst>
      <p:ext uri="{BB962C8B-B14F-4D97-AF65-F5344CB8AC3E}">
        <p14:creationId xmlns:p14="http://schemas.microsoft.com/office/powerpoint/2010/main" val="12211669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 green = current national BCG vax policy for all; note that it’s most of the world</a:t>
            </a:r>
          </a:p>
        </p:txBody>
      </p:sp>
      <p:sp>
        <p:nvSpPr>
          <p:cNvPr id="4" name="Slide Number Placeholder 3"/>
          <p:cNvSpPr>
            <a:spLocks noGrp="1"/>
          </p:cNvSpPr>
          <p:nvPr>
            <p:ph type="sldNum" sz="quarter" idx="10"/>
          </p:nvPr>
        </p:nvSpPr>
        <p:spPr/>
        <p:txBody>
          <a:bodyPr/>
          <a:lstStyle/>
          <a:p>
            <a:fld id="{13B8F2E4-4058-47E7-986E-00B27AE140D0}" type="slidenum">
              <a:rPr lang="en-US" smtClean="0"/>
              <a:t>20</a:t>
            </a:fld>
            <a:endParaRPr lang="en-US"/>
          </a:p>
        </p:txBody>
      </p:sp>
    </p:spTree>
    <p:extLst>
      <p:ext uri="{BB962C8B-B14F-4D97-AF65-F5344CB8AC3E}">
        <p14:creationId xmlns:p14="http://schemas.microsoft.com/office/powerpoint/2010/main" val="1493669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r/o active:  good history and physical, CXR; +/- sputa if any doubt.  If </a:t>
            </a:r>
            <a:r>
              <a:rPr lang="en-US" dirty="0" err="1"/>
              <a:t>sx</a:t>
            </a:r>
            <a:r>
              <a:rPr lang="en-US" dirty="0"/>
              <a:t> or abnormal CXR, must have </a:t>
            </a:r>
            <a:r>
              <a:rPr lang="en-US" dirty="0" err="1"/>
              <a:t>neg</a:t>
            </a:r>
            <a:r>
              <a:rPr lang="en-US" dirty="0"/>
              <a:t> culture X 3 prior to starting LTBI</a:t>
            </a:r>
            <a:r>
              <a:rPr lang="en-US" baseline="0" dirty="0"/>
              <a:t> </a:t>
            </a:r>
            <a:r>
              <a:rPr lang="en-US" baseline="0" dirty="0" err="1"/>
              <a:t>tx</a:t>
            </a:r>
            <a:r>
              <a:rPr lang="en-US" baseline="0" dirty="0"/>
              <a:t>.</a:t>
            </a:r>
            <a:endParaRPr lang="en-US" dirty="0"/>
          </a:p>
          <a:p>
            <a:r>
              <a:rPr lang="en-US" dirty="0"/>
              <a:t>How do we present</a:t>
            </a:r>
            <a:r>
              <a:rPr lang="en-US" baseline="0" dirty="0"/>
              <a:t> this info to the </a:t>
            </a:r>
            <a:r>
              <a:rPr lang="en-US" baseline="0" dirty="0" err="1"/>
              <a:t>pt</a:t>
            </a:r>
            <a:r>
              <a:rPr lang="en-US" baseline="0" dirty="0"/>
              <a:t> &amp; engage them?  </a:t>
            </a:r>
          </a:p>
          <a:p>
            <a:pPr marL="171450" indent="-171450">
              <a:buFont typeface="Arial" panose="020B0604020202020204" pitchFamily="34" charset="0"/>
              <a:buChar char="•"/>
            </a:pPr>
            <a:r>
              <a:rPr lang="en-US" baseline="0" dirty="0"/>
              <a:t>Use “you are infected with TB” rather than “you have latent or inactive TB”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Decision to test is a decision to consider treatment.</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3B8F2E4-4058-47E7-986E-00B27AE140D0}" type="slidenum">
              <a:rPr lang="en-US" smtClean="0"/>
              <a:t>21</a:t>
            </a:fld>
            <a:endParaRPr lang="en-US"/>
          </a:p>
        </p:txBody>
      </p:sp>
    </p:spTree>
    <p:extLst>
      <p:ext uri="{BB962C8B-B14F-4D97-AF65-F5344CB8AC3E}">
        <p14:creationId xmlns:p14="http://schemas.microsoft.com/office/powerpoint/2010/main" val="20538057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as primary care providers can and should be testing for and treating LTBI!</a:t>
            </a:r>
          </a:p>
        </p:txBody>
      </p:sp>
      <p:sp>
        <p:nvSpPr>
          <p:cNvPr id="4" name="Slide Number Placeholder 3"/>
          <p:cNvSpPr>
            <a:spLocks noGrp="1"/>
          </p:cNvSpPr>
          <p:nvPr>
            <p:ph type="sldNum" sz="quarter" idx="5"/>
          </p:nvPr>
        </p:nvSpPr>
        <p:spPr/>
        <p:txBody>
          <a:bodyPr/>
          <a:lstStyle/>
          <a:p>
            <a:fld id="{13B8F2E4-4058-47E7-986E-00B27AE140D0}" type="slidenum">
              <a:rPr lang="en-US" smtClean="0"/>
              <a:t>22</a:t>
            </a:fld>
            <a:endParaRPr lang="en-US"/>
          </a:p>
        </p:txBody>
      </p:sp>
    </p:spTree>
    <p:extLst>
      <p:ext uri="{BB962C8B-B14F-4D97-AF65-F5344CB8AC3E}">
        <p14:creationId xmlns:p14="http://schemas.microsoft.com/office/powerpoint/2010/main" val="35990405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4306888" cy="2424113"/>
          </a:xfrm>
        </p:spPr>
      </p:sp>
      <p:sp>
        <p:nvSpPr>
          <p:cNvPr id="3" name="Notes Placeholder 2"/>
          <p:cNvSpPr>
            <a:spLocks noGrp="1"/>
          </p:cNvSpPr>
          <p:nvPr>
            <p:ph type="body" idx="1"/>
          </p:nvPr>
        </p:nvSpPr>
        <p:spPr/>
        <p:txBody>
          <a:bodyPr/>
          <a:lstStyle/>
          <a:p>
            <a:r>
              <a:rPr lang="en-US" dirty="0"/>
              <a:t>The good news</a:t>
            </a:r>
            <a:r>
              <a:rPr lang="en-US" baseline="0" dirty="0"/>
              <a:t> is that LTBI is now much easier to treat than it used to be.</a:t>
            </a:r>
          </a:p>
          <a:p>
            <a:r>
              <a:rPr lang="en-US" baseline="0" dirty="0"/>
              <a:t>There are now regimens that are shorter, better tolerated, and just as effective.</a:t>
            </a:r>
          </a:p>
          <a:p>
            <a:r>
              <a:rPr lang="en-US" dirty="0"/>
              <a:t>Currently four</a:t>
            </a:r>
            <a:r>
              <a:rPr lang="en-US" baseline="0" dirty="0"/>
              <a:t> regimens are approved for use in the U.S. The focus is on shorter treatment regimen due to increased completion and less toxicity</a:t>
            </a:r>
          </a:p>
          <a:p>
            <a:endParaRPr lang="en-US"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INH plus Rifapentine given weekly for 3 months (12 weeks)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INH plus Rifampin daily for 3 months</a:t>
            </a: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Rifampin daily for 4 months</a:t>
            </a:r>
          </a:p>
          <a:p>
            <a:pPr marL="228600" indent="-228600">
              <a:buAutoNum type="arabicPeriod"/>
            </a:pPr>
            <a:r>
              <a:rPr lang="en-US" baseline="0" dirty="0"/>
              <a:t>INH daily for 6-9 months</a:t>
            </a:r>
          </a:p>
          <a:p>
            <a:pPr marL="685800" lvl="1" indent="-228600">
              <a:buAutoNum type="arabicPeriod"/>
            </a:pPr>
            <a:r>
              <a:rPr lang="en-US" b="0" i="0" dirty="0">
                <a:solidFill>
                  <a:srgbClr val="000000"/>
                </a:solidFill>
                <a:effectLst/>
                <a:latin typeface="Open Sans"/>
              </a:rPr>
              <a:t>6 months daily is strongly recommended for HIV-negative adults and children of all ages and conditionally for HIV-positive adults and children of all ages and 9 months daily is conditionally recommended for adults and children of all ages, both HIV-negative and HIV-positive</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A1734-4E8C-4743-94E9-CB22D8D009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7911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RIF should be given on an empty stomach to aid absorption</a:t>
            </a:r>
          </a:p>
        </p:txBody>
      </p:sp>
      <p:sp>
        <p:nvSpPr>
          <p:cNvPr id="4" name="Slide Number Placeholder 3"/>
          <p:cNvSpPr>
            <a:spLocks noGrp="1"/>
          </p:cNvSpPr>
          <p:nvPr>
            <p:ph type="sldNum" sz="quarter" idx="10"/>
          </p:nvPr>
        </p:nvSpPr>
        <p:spPr/>
        <p:txBody>
          <a:bodyPr/>
          <a:lstStyle/>
          <a:p>
            <a:fld id="{13B8F2E4-4058-47E7-986E-00B27AE140D0}" type="slidenum">
              <a:rPr lang="en-US" smtClean="0"/>
              <a:t>24</a:t>
            </a:fld>
            <a:endParaRPr lang="en-US"/>
          </a:p>
        </p:txBody>
      </p:sp>
    </p:spTree>
    <p:extLst>
      <p:ext uri="{BB962C8B-B14F-4D97-AF65-F5344CB8AC3E}">
        <p14:creationId xmlns:p14="http://schemas.microsoft.com/office/powerpoint/2010/main" val="38254872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 low pill burden (9-10 pills for most people)</a:t>
            </a:r>
          </a:p>
          <a:p>
            <a:r>
              <a:rPr lang="en-US" dirty="0"/>
              <a:t>INH should be taken on empty stomach</a:t>
            </a:r>
          </a:p>
          <a:p>
            <a:r>
              <a:rPr lang="en-US" dirty="0"/>
              <a:t>Drug-resistance</a:t>
            </a:r>
          </a:p>
        </p:txBody>
      </p:sp>
      <p:sp>
        <p:nvSpPr>
          <p:cNvPr id="4" name="Slide Number Placeholder 3"/>
          <p:cNvSpPr>
            <a:spLocks noGrp="1"/>
          </p:cNvSpPr>
          <p:nvPr>
            <p:ph type="sldNum" sz="quarter" idx="10"/>
          </p:nvPr>
        </p:nvSpPr>
        <p:spPr/>
        <p:txBody>
          <a:bodyPr/>
          <a:lstStyle/>
          <a:p>
            <a:fld id="{13B8F2E4-4058-47E7-986E-00B27AE140D0}" type="slidenum">
              <a:rPr lang="en-US" smtClean="0"/>
              <a:t>25</a:t>
            </a:fld>
            <a:endParaRPr lang="en-US"/>
          </a:p>
        </p:txBody>
      </p:sp>
    </p:spTree>
    <p:extLst>
      <p:ext uri="{BB962C8B-B14F-4D97-AF65-F5344CB8AC3E}">
        <p14:creationId xmlns:p14="http://schemas.microsoft.com/office/powerpoint/2010/main" val="35916923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used as much in the U.S. (increased toxicity with daily INH/RIF, less experience, less RCT data)</a:t>
            </a:r>
          </a:p>
        </p:txBody>
      </p:sp>
      <p:sp>
        <p:nvSpPr>
          <p:cNvPr id="4" name="Slide Number Placeholder 3"/>
          <p:cNvSpPr>
            <a:spLocks noGrp="1"/>
          </p:cNvSpPr>
          <p:nvPr>
            <p:ph type="sldNum" sz="quarter" idx="5"/>
          </p:nvPr>
        </p:nvSpPr>
        <p:spPr/>
        <p:txBody>
          <a:bodyPr/>
          <a:lstStyle/>
          <a:p>
            <a:fld id="{13B8F2E4-4058-47E7-986E-00B27AE140D0}" type="slidenum">
              <a:rPr lang="en-US" smtClean="0"/>
              <a:t>26</a:t>
            </a:fld>
            <a:endParaRPr lang="en-US"/>
          </a:p>
        </p:txBody>
      </p:sp>
    </p:spTree>
    <p:extLst>
      <p:ext uri="{BB962C8B-B14F-4D97-AF65-F5344CB8AC3E}">
        <p14:creationId xmlns:p14="http://schemas.microsoft.com/office/powerpoint/2010/main" val="15312997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B8F2E4-4058-47E7-986E-00B27AE140D0}" type="slidenum">
              <a:rPr lang="en-US" smtClean="0"/>
              <a:t>27</a:t>
            </a:fld>
            <a:endParaRPr lang="en-US"/>
          </a:p>
        </p:txBody>
      </p:sp>
    </p:spTree>
    <p:extLst>
      <p:ext uri="{BB962C8B-B14F-4D97-AF65-F5344CB8AC3E}">
        <p14:creationId xmlns:p14="http://schemas.microsoft.com/office/powerpoint/2010/main" val="4576042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INH:  10-20% LFT</a:t>
            </a:r>
            <a:r>
              <a:rPr lang="en-US" baseline="0" dirty="0"/>
              <a:t> elevation; usually resolves even with continued </a:t>
            </a:r>
            <a:r>
              <a:rPr lang="en-US" baseline="0" dirty="0" err="1"/>
              <a:t>tx</a:t>
            </a:r>
            <a:r>
              <a:rPr lang="en-US" baseline="0" dirty="0"/>
              <a:t>; 0.1% risk hepatitis; neuropathy 0.2%</a:t>
            </a:r>
          </a:p>
          <a:p>
            <a:r>
              <a:rPr lang="en-US" baseline="0" dirty="0"/>
              <a:t>Stop INH if LFT’s &gt;3X normal with </a:t>
            </a:r>
            <a:r>
              <a:rPr lang="en-US" baseline="0" dirty="0" err="1"/>
              <a:t>sx</a:t>
            </a:r>
            <a:r>
              <a:rPr lang="en-US" baseline="0" dirty="0"/>
              <a:t> or &gt;5X normal w/o </a:t>
            </a:r>
            <a:r>
              <a:rPr lang="en-US" baseline="0" dirty="0" err="1"/>
              <a:t>sx</a:t>
            </a:r>
            <a:endParaRPr lang="en-US" baseline="0" dirty="0"/>
          </a:p>
          <a:p>
            <a:r>
              <a:rPr lang="en-US" baseline="0" dirty="0"/>
              <a:t>RFM:  rare hypersensitivity (hypotension, fever, thrombocytopenia)</a:t>
            </a:r>
            <a:endParaRPr lang="en-US" dirty="0"/>
          </a:p>
        </p:txBody>
      </p:sp>
      <p:sp>
        <p:nvSpPr>
          <p:cNvPr id="4" name="Slide Number Placeholder 3"/>
          <p:cNvSpPr>
            <a:spLocks noGrp="1"/>
          </p:cNvSpPr>
          <p:nvPr>
            <p:ph type="sldNum" sz="quarter" idx="10"/>
          </p:nvPr>
        </p:nvSpPr>
        <p:spPr/>
        <p:txBody>
          <a:bodyPr/>
          <a:lstStyle/>
          <a:p>
            <a:fld id="{13B8F2E4-4058-47E7-986E-00B27AE140D0}" type="slidenum">
              <a:rPr lang="en-US" smtClean="0"/>
              <a:t>28</a:t>
            </a:fld>
            <a:endParaRPr lang="en-US"/>
          </a:p>
        </p:txBody>
      </p:sp>
    </p:spTree>
    <p:extLst>
      <p:ext uri="{BB962C8B-B14F-4D97-AF65-F5344CB8AC3E}">
        <p14:creationId xmlns:p14="http://schemas.microsoft.com/office/powerpoint/2010/main" val="3336989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don’t already know your </a:t>
            </a:r>
            <a:r>
              <a:rPr lang="en-US" dirty="0" err="1"/>
              <a:t>pt’s</a:t>
            </a:r>
            <a:r>
              <a:rPr lang="en-US" dirty="0"/>
              <a:t> pregnancy, HIV, hepatitis status, you may want to check these first as they may influence your choice of treatment and need for monitoring.</a:t>
            </a:r>
          </a:p>
          <a:p>
            <a:r>
              <a:rPr lang="en-US" baseline="0" dirty="0"/>
              <a:t>CDC recs only LFTs, other experts rec CBC at baseline as well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RFM can cause leukopenia, thrombocytopenia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Increased risk of hepatotoxicity during</a:t>
            </a:r>
            <a:r>
              <a:rPr lang="en-US" baseline="0" dirty="0"/>
              <a:t> pregnancy and immediate PP period</a:t>
            </a:r>
          </a:p>
        </p:txBody>
      </p:sp>
      <p:sp>
        <p:nvSpPr>
          <p:cNvPr id="4" name="Slide Number Placeholder 3"/>
          <p:cNvSpPr>
            <a:spLocks noGrp="1"/>
          </p:cNvSpPr>
          <p:nvPr>
            <p:ph type="sldNum" sz="quarter" idx="10"/>
          </p:nvPr>
        </p:nvSpPr>
        <p:spPr/>
        <p:txBody>
          <a:bodyPr/>
          <a:lstStyle/>
          <a:p>
            <a:fld id="{13B8F2E4-4058-47E7-986E-00B27AE140D0}" type="slidenum">
              <a:rPr lang="en-US" smtClean="0"/>
              <a:t>29</a:t>
            </a:fld>
            <a:endParaRPr lang="en-US"/>
          </a:p>
        </p:txBody>
      </p:sp>
    </p:spTree>
    <p:extLst>
      <p:ext uri="{BB962C8B-B14F-4D97-AF65-F5344CB8AC3E}">
        <p14:creationId xmlns:p14="http://schemas.microsoft.com/office/powerpoint/2010/main" val="4058126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B7D281A5-3D67-4584-AA49-29CD6329514C}" type="slidenum">
              <a:rPr lang="en-US" smtClean="0"/>
              <a:t>3</a:t>
            </a:fld>
            <a:endParaRPr lang="en-US"/>
          </a:p>
        </p:txBody>
      </p:sp>
    </p:spTree>
    <p:extLst>
      <p:ext uri="{BB962C8B-B14F-4D97-AF65-F5344CB8AC3E}">
        <p14:creationId xmlns:p14="http://schemas.microsoft.com/office/powerpoint/2010/main" val="35072225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B8F2E4-4058-47E7-986E-00B27AE140D0}" type="slidenum">
              <a:rPr lang="en-US" smtClean="0"/>
              <a:t>30</a:t>
            </a:fld>
            <a:endParaRPr lang="en-US"/>
          </a:p>
        </p:txBody>
      </p:sp>
    </p:spTree>
    <p:extLst>
      <p:ext uri="{BB962C8B-B14F-4D97-AF65-F5344CB8AC3E}">
        <p14:creationId xmlns:p14="http://schemas.microsoft.com/office/powerpoint/2010/main" val="19500972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TB is slow-growing</a:t>
            </a:r>
          </a:p>
          <a:p>
            <a:pPr marL="228600" indent="-228600">
              <a:buAutoNum type="arabicPeriod"/>
            </a:pPr>
            <a:r>
              <a:rPr lang="en-US" dirty="0"/>
              <a:t>Tests for TB infection test for immune response, takes time to develop</a:t>
            </a:r>
          </a:p>
          <a:p>
            <a:pPr marL="228600" indent="-228600">
              <a:buAutoNum type="arabicPeriod"/>
            </a:pPr>
            <a:r>
              <a:rPr lang="en-US" dirty="0"/>
              <a:t>If someone has a positive test during the window period, this indicates TB infection and they should be evaluated and treated for LTBI.</a:t>
            </a:r>
          </a:p>
          <a:p>
            <a:pPr marL="228600" indent="-228600">
              <a:buAutoNum type="arabicPeriod"/>
            </a:pPr>
            <a:r>
              <a:rPr lang="en-US" dirty="0"/>
              <a:t>If they have a negative TB test during the window period, we don’t know if it means that the person is truly uninfected or that it’s just too early for the test to be positive</a:t>
            </a:r>
          </a:p>
        </p:txBody>
      </p:sp>
      <p:sp>
        <p:nvSpPr>
          <p:cNvPr id="4" name="Slide Number Placeholder 3"/>
          <p:cNvSpPr>
            <a:spLocks noGrp="1"/>
          </p:cNvSpPr>
          <p:nvPr>
            <p:ph type="sldNum" sz="quarter" idx="5"/>
          </p:nvPr>
        </p:nvSpPr>
        <p:spPr/>
        <p:txBody>
          <a:bodyPr/>
          <a:lstStyle/>
          <a:p>
            <a:fld id="{B7D281A5-3D67-4584-AA49-29CD6329514C}" type="slidenum">
              <a:rPr lang="en-US" smtClean="0"/>
              <a:t>31</a:t>
            </a:fld>
            <a:endParaRPr lang="en-US"/>
          </a:p>
        </p:txBody>
      </p:sp>
    </p:spTree>
    <p:extLst>
      <p:ext uri="{BB962C8B-B14F-4D97-AF65-F5344CB8AC3E}">
        <p14:creationId xmlns:p14="http://schemas.microsoft.com/office/powerpoint/2010/main" val="23888206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High-risk contacts are at higher risk of getting sick with active TB disease after exposure, developing it more rapidly, and getting worse forms of it.  Goal is to abort early infection.</a:t>
            </a:r>
          </a:p>
        </p:txBody>
      </p:sp>
      <p:sp>
        <p:nvSpPr>
          <p:cNvPr id="4" name="Slide Number Placeholder 3"/>
          <p:cNvSpPr>
            <a:spLocks noGrp="1"/>
          </p:cNvSpPr>
          <p:nvPr>
            <p:ph type="sldNum" sz="quarter" idx="5"/>
          </p:nvPr>
        </p:nvSpPr>
        <p:spPr/>
        <p:txBody>
          <a:bodyPr/>
          <a:lstStyle/>
          <a:p>
            <a:fld id="{B7D281A5-3D67-4584-AA49-29CD6329514C}" type="slidenum">
              <a:rPr lang="en-US" smtClean="0"/>
              <a:t>33</a:t>
            </a:fld>
            <a:endParaRPr lang="en-US"/>
          </a:p>
        </p:txBody>
      </p:sp>
    </p:spTree>
    <p:extLst>
      <p:ext uri="{BB962C8B-B14F-4D97-AF65-F5344CB8AC3E}">
        <p14:creationId xmlns:p14="http://schemas.microsoft.com/office/powerpoint/2010/main" val="14739705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High-risk contacts are at higher risk of getting sick with active TB disease after exposure, developing it more rapidly, and getting worse forms of it</a:t>
            </a:r>
          </a:p>
          <a:p>
            <a:r>
              <a:rPr lang="en-US" dirty="0"/>
              <a:t>Loeffler recommends consideration of window prophy on a case-by-case basis in kids &gt;5 also (HH or prolonged exposure, </a:t>
            </a:r>
            <a:r>
              <a:rPr lang="en-US" dirty="0" err="1"/>
              <a:t>sm</a:t>
            </a:r>
            <a:r>
              <a:rPr lang="en-US" dirty="0"/>
              <a:t>+ index case, etc.)</a:t>
            </a:r>
          </a:p>
        </p:txBody>
      </p:sp>
      <p:sp>
        <p:nvSpPr>
          <p:cNvPr id="4" name="Slide Number Placeholder 3"/>
          <p:cNvSpPr>
            <a:spLocks noGrp="1"/>
          </p:cNvSpPr>
          <p:nvPr>
            <p:ph type="sldNum" sz="quarter" idx="5"/>
          </p:nvPr>
        </p:nvSpPr>
        <p:spPr/>
        <p:txBody>
          <a:bodyPr/>
          <a:lstStyle/>
          <a:p>
            <a:fld id="{B7D281A5-3D67-4584-AA49-29CD6329514C}" type="slidenum">
              <a:rPr lang="en-US" smtClean="0"/>
              <a:t>35</a:t>
            </a:fld>
            <a:endParaRPr lang="en-US"/>
          </a:p>
        </p:txBody>
      </p:sp>
    </p:spTree>
    <p:extLst>
      <p:ext uri="{BB962C8B-B14F-4D97-AF65-F5344CB8AC3E}">
        <p14:creationId xmlns:p14="http://schemas.microsoft.com/office/powerpoint/2010/main" val="41117602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from a 2004 review of pediatric TB outcomes from the pre-chemo era.</a:t>
            </a:r>
          </a:p>
          <a:p>
            <a:r>
              <a:rPr lang="en-US" dirty="0"/>
              <a:t>Kids under 5 are at high risk for bad forms of TB and they can develop it quickly.  </a:t>
            </a:r>
            <a:r>
              <a:rPr lang="en-US" dirty="0" err="1"/>
              <a:t>Approx</a:t>
            </a:r>
            <a:r>
              <a:rPr lang="en-US" dirty="0"/>
              <a:t> 50-60% of kids &lt;1 and 25% of kids 1-2 developed TB disease.</a:t>
            </a:r>
          </a:p>
        </p:txBody>
      </p:sp>
      <p:sp>
        <p:nvSpPr>
          <p:cNvPr id="4" name="Slide Number Placeholder 3"/>
          <p:cNvSpPr>
            <a:spLocks noGrp="1"/>
          </p:cNvSpPr>
          <p:nvPr>
            <p:ph type="sldNum" sz="quarter" idx="5"/>
          </p:nvPr>
        </p:nvSpPr>
        <p:spPr/>
        <p:txBody>
          <a:bodyPr/>
          <a:lstStyle/>
          <a:p>
            <a:fld id="{B7D281A5-3D67-4584-AA49-29CD6329514C}" type="slidenum">
              <a:rPr lang="en-US" smtClean="0"/>
              <a:t>37</a:t>
            </a:fld>
            <a:endParaRPr lang="en-US"/>
          </a:p>
        </p:txBody>
      </p:sp>
    </p:spTree>
    <p:extLst>
      <p:ext uri="{BB962C8B-B14F-4D97-AF65-F5344CB8AC3E}">
        <p14:creationId xmlns:p14="http://schemas.microsoft.com/office/powerpoint/2010/main" val="20320423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Important to rule out active TB prior to starting meds for window prophylaxis.  H&amp;P, CXR in kids &lt;5 or IC.  Immediate eval, don’t wait for TB test result.  (</a:t>
            </a:r>
            <a:r>
              <a:rPr lang="en-US" dirty="0" err="1"/>
              <a:t>Sx</a:t>
            </a:r>
            <a:r>
              <a:rPr lang="en-US" dirty="0"/>
              <a:t> review OK for most kids &gt;5).</a:t>
            </a:r>
          </a:p>
          <a:p>
            <a:r>
              <a:rPr lang="en-US" dirty="0"/>
              <a:t>Ruling out active TB is the first step!  </a:t>
            </a:r>
          </a:p>
          <a:p>
            <a:r>
              <a:rPr lang="en-US" dirty="0"/>
              <a:t>For </a:t>
            </a:r>
            <a:r>
              <a:rPr lang="en-US" dirty="0" err="1"/>
              <a:t>non-high-risk</a:t>
            </a:r>
            <a:r>
              <a:rPr lang="en-US" dirty="0" err="1">
                <a:sym typeface="Wingdings" panose="05000000000000000000" pitchFamily="2" charset="2"/>
              </a:rPr>
              <a:t>eval</a:t>
            </a:r>
            <a:r>
              <a:rPr lang="en-US" dirty="0">
                <a:sym typeface="Wingdings" panose="05000000000000000000" pitchFamily="2" charset="2"/>
              </a:rPr>
              <a:t> for symptoms and TB test</a:t>
            </a:r>
          </a:p>
          <a:p>
            <a:r>
              <a:rPr lang="en-US" dirty="0">
                <a:sym typeface="Wingdings" panose="05000000000000000000" pitchFamily="2" charset="2"/>
              </a:rPr>
              <a:t>For </a:t>
            </a:r>
            <a:r>
              <a:rPr lang="en-US" dirty="0" err="1">
                <a:sym typeface="Wingdings" panose="05000000000000000000" pitchFamily="2" charset="2"/>
              </a:rPr>
              <a:t>high-riskneed</a:t>
            </a:r>
            <a:r>
              <a:rPr lang="en-US" dirty="0">
                <a:sym typeface="Wingdings" panose="05000000000000000000" pitchFamily="2" charset="2"/>
              </a:rPr>
              <a:t> CXR as part of initial eval regardless of presence or absence of </a:t>
            </a:r>
            <a:r>
              <a:rPr lang="en-US" dirty="0" err="1">
                <a:sym typeface="Wingdings" panose="05000000000000000000" pitchFamily="2" charset="2"/>
              </a:rPr>
              <a:t>sx</a:t>
            </a:r>
            <a:r>
              <a:rPr lang="en-US" dirty="0">
                <a:sym typeface="Wingdings" panose="05000000000000000000" pitchFamily="2" charset="2"/>
              </a:rPr>
              <a:t>, TB test result, and t</a:t>
            </a:r>
            <a:r>
              <a:rPr lang="en-US" dirty="0"/>
              <a:t>ime since exposure </a:t>
            </a:r>
          </a:p>
        </p:txBody>
      </p:sp>
      <p:sp>
        <p:nvSpPr>
          <p:cNvPr id="4" name="Slide Number Placeholder 3"/>
          <p:cNvSpPr>
            <a:spLocks noGrp="1"/>
          </p:cNvSpPr>
          <p:nvPr>
            <p:ph type="sldNum" sz="quarter" idx="5"/>
          </p:nvPr>
        </p:nvSpPr>
        <p:spPr/>
        <p:txBody>
          <a:bodyPr/>
          <a:lstStyle/>
          <a:p>
            <a:fld id="{B7D281A5-3D67-4584-AA49-29CD6329514C}" type="slidenum">
              <a:rPr lang="en-US" smtClean="0"/>
              <a:t>41</a:t>
            </a:fld>
            <a:endParaRPr lang="en-US"/>
          </a:p>
        </p:txBody>
      </p:sp>
    </p:spTree>
    <p:extLst>
      <p:ext uri="{BB962C8B-B14F-4D97-AF65-F5344CB8AC3E}">
        <p14:creationId xmlns:p14="http://schemas.microsoft.com/office/powerpoint/2010/main" val="27206347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Positive test at any point during window period indicates the presence of TB infection.  Proceed with LTBI treatment once active TB ruled out.</a:t>
            </a:r>
          </a:p>
        </p:txBody>
      </p:sp>
      <p:sp>
        <p:nvSpPr>
          <p:cNvPr id="4" name="Slide Number Placeholder 3"/>
          <p:cNvSpPr>
            <a:spLocks noGrp="1"/>
          </p:cNvSpPr>
          <p:nvPr>
            <p:ph type="sldNum" sz="quarter" idx="5"/>
          </p:nvPr>
        </p:nvSpPr>
        <p:spPr/>
        <p:txBody>
          <a:bodyPr/>
          <a:lstStyle/>
          <a:p>
            <a:fld id="{B7D281A5-3D67-4584-AA49-29CD6329514C}" type="slidenum">
              <a:rPr lang="en-US" smtClean="0"/>
              <a:t>42</a:t>
            </a:fld>
            <a:endParaRPr lang="en-US"/>
          </a:p>
        </p:txBody>
      </p:sp>
    </p:spTree>
    <p:extLst>
      <p:ext uri="{BB962C8B-B14F-4D97-AF65-F5344CB8AC3E}">
        <p14:creationId xmlns:p14="http://schemas.microsoft.com/office/powerpoint/2010/main" val="31009515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last contact to infectious index was 8 or more weeks ago, they are no longer in the window period and we can trust the test results, IF the child is 6 </a:t>
            </a:r>
            <a:r>
              <a:rPr lang="en-US" dirty="0" err="1"/>
              <a:t>mos</a:t>
            </a:r>
            <a:r>
              <a:rPr lang="en-US" dirty="0"/>
              <a:t> of age or older.</a:t>
            </a:r>
          </a:p>
        </p:txBody>
      </p:sp>
      <p:sp>
        <p:nvSpPr>
          <p:cNvPr id="4" name="Slide Number Placeholder 3"/>
          <p:cNvSpPr>
            <a:spLocks noGrp="1"/>
          </p:cNvSpPr>
          <p:nvPr>
            <p:ph type="sldNum" sz="quarter" idx="5"/>
          </p:nvPr>
        </p:nvSpPr>
        <p:spPr/>
        <p:txBody>
          <a:bodyPr/>
          <a:lstStyle/>
          <a:p>
            <a:fld id="{B7D281A5-3D67-4584-AA49-29CD6329514C}" type="slidenum">
              <a:rPr lang="en-US" smtClean="0"/>
              <a:t>43</a:t>
            </a:fld>
            <a:endParaRPr lang="en-US"/>
          </a:p>
        </p:txBody>
      </p:sp>
    </p:spTree>
    <p:extLst>
      <p:ext uri="{BB962C8B-B14F-4D97-AF65-F5344CB8AC3E}">
        <p14:creationId xmlns:p14="http://schemas.microsoft.com/office/powerpoint/2010/main" val="40191047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these groups need window prophy?</a:t>
            </a:r>
          </a:p>
        </p:txBody>
      </p:sp>
      <p:sp>
        <p:nvSpPr>
          <p:cNvPr id="4" name="Slide Number Placeholder 3"/>
          <p:cNvSpPr>
            <a:spLocks noGrp="1"/>
          </p:cNvSpPr>
          <p:nvPr>
            <p:ph type="sldNum" sz="quarter" idx="5"/>
          </p:nvPr>
        </p:nvSpPr>
        <p:spPr/>
        <p:txBody>
          <a:bodyPr/>
          <a:lstStyle/>
          <a:p>
            <a:fld id="{B7D281A5-3D67-4584-AA49-29CD6329514C}" type="slidenum">
              <a:rPr lang="en-US" smtClean="0"/>
              <a:t>44</a:t>
            </a:fld>
            <a:endParaRPr lang="en-US"/>
          </a:p>
        </p:txBody>
      </p:sp>
    </p:spTree>
    <p:extLst>
      <p:ext uri="{BB962C8B-B14F-4D97-AF65-F5344CB8AC3E}">
        <p14:creationId xmlns:p14="http://schemas.microsoft.com/office/powerpoint/2010/main" val="7708928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Ruling out active TB is the first step!  </a:t>
            </a:r>
          </a:p>
          <a:p>
            <a:r>
              <a:rPr lang="en-US" dirty="0"/>
              <a:t>For </a:t>
            </a:r>
            <a:r>
              <a:rPr lang="en-US" dirty="0" err="1"/>
              <a:t>non-high-risk</a:t>
            </a:r>
            <a:r>
              <a:rPr lang="en-US" dirty="0" err="1">
                <a:sym typeface="Wingdings" panose="05000000000000000000" pitchFamily="2" charset="2"/>
              </a:rPr>
              <a:t>eval</a:t>
            </a:r>
            <a:r>
              <a:rPr lang="en-US" dirty="0">
                <a:sym typeface="Wingdings" panose="05000000000000000000" pitchFamily="2" charset="2"/>
              </a:rPr>
              <a:t> for symptoms and TB test</a:t>
            </a:r>
          </a:p>
          <a:p>
            <a:r>
              <a:rPr lang="en-US" dirty="0">
                <a:sym typeface="Wingdings" panose="05000000000000000000" pitchFamily="2" charset="2"/>
              </a:rPr>
              <a:t>For </a:t>
            </a:r>
            <a:r>
              <a:rPr lang="en-US" dirty="0" err="1">
                <a:sym typeface="Wingdings" panose="05000000000000000000" pitchFamily="2" charset="2"/>
              </a:rPr>
              <a:t>high-riskneed</a:t>
            </a:r>
            <a:r>
              <a:rPr lang="en-US" dirty="0">
                <a:sym typeface="Wingdings" panose="05000000000000000000" pitchFamily="2" charset="2"/>
              </a:rPr>
              <a:t> CXR as part of initial eval regardless of presence or absence of </a:t>
            </a:r>
            <a:r>
              <a:rPr lang="en-US" dirty="0" err="1">
                <a:sym typeface="Wingdings" panose="05000000000000000000" pitchFamily="2" charset="2"/>
              </a:rPr>
              <a:t>sx</a:t>
            </a:r>
            <a:r>
              <a:rPr lang="en-US" dirty="0">
                <a:sym typeface="Wingdings" panose="05000000000000000000" pitchFamily="2" charset="2"/>
              </a:rPr>
              <a:t>, TB test result, and t</a:t>
            </a:r>
            <a:r>
              <a:rPr lang="en-US" dirty="0"/>
              <a:t>ime since exposure </a:t>
            </a:r>
          </a:p>
          <a:p>
            <a:r>
              <a:rPr lang="en-US" dirty="0"/>
              <a:t>Only difference for IC is to consider completing LTBI treatment even if f/u TB test is negative d/t possibility of anergy</a:t>
            </a:r>
          </a:p>
        </p:txBody>
      </p:sp>
      <p:sp>
        <p:nvSpPr>
          <p:cNvPr id="4" name="Slide Number Placeholder 3"/>
          <p:cNvSpPr>
            <a:spLocks noGrp="1"/>
          </p:cNvSpPr>
          <p:nvPr>
            <p:ph type="sldNum" sz="quarter" idx="5"/>
          </p:nvPr>
        </p:nvSpPr>
        <p:spPr/>
        <p:txBody>
          <a:bodyPr/>
          <a:lstStyle/>
          <a:p>
            <a:fld id="{B7D281A5-3D67-4584-AA49-29CD6329514C}" type="slidenum">
              <a:rPr lang="en-US" smtClean="0"/>
              <a:t>45</a:t>
            </a:fld>
            <a:endParaRPr lang="en-US"/>
          </a:p>
        </p:txBody>
      </p:sp>
    </p:spTree>
    <p:extLst>
      <p:ext uri="{BB962C8B-B14F-4D97-AF65-F5344CB8AC3E}">
        <p14:creationId xmlns:p14="http://schemas.microsoft.com/office/powerpoint/2010/main" val="250738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 is one of oldest known human pathogens.</a:t>
            </a:r>
          </a:p>
          <a:p>
            <a:r>
              <a:rPr lang="en-US" dirty="0"/>
              <a:t>It is very good at what it does because it has developed ways to evade elimination by the immune system.</a:t>
            </a:r>
          </a:p>
          <a:p>
            <a:r>
              <a:rPr lang="en-US" dirty="0"/>
              <a:t>It takes a Trojan horse approach by entering the body in a stealthy manner and lying low biding its time until the opportune time arises for it to re-activate and cause disease.</a:t>
            </a:r>
          </a:p>
          <a:p>
            <a:endParaRPr lang="en-US" dirty="0"/>
          </a:p>
          <a:p>
            <a:r>
              <a:rPr lang="en-US" dirty="0"/>
              <a:t>TB is an airborne disease; highly aerobic bacterium, small droplets</a:t>
            </a:r>
          </a:p>
          <a:p>
            <a:r>
              <a:rPr lang="en-US" dirty="0"/>
              <a:t>Typically infects the lungs but can infect any part of the body</a:t>
            </a:r>
          </a:p>
          <a:p>
            <a:r>
              <a:rPr lang="en-US" dirty="0"/>
              <a:t>Granuloma = balance between bug and immune system; if the balance shifts and a breach occurs, the bug escapes and causes active disease</a:t>
            </a:r>
          </a:p>
        </p:txBody>
      </p:sp>
      <p:sp>
        <p:nvSpPr>
          <p:cNvPr id="4" name="Slide Number Placeholder 3"/>
          <p:cNvSpPr>
            <a:spLocks noGrp="1"/>
          </p:cNvSpPr>
          <p:nvPr>
            <p:ph type="sldNum" sz="quarter" idx="10"/>
          </p:nvPr>
        </p:nvSpPr>
        <p:spPr/>
        <p:txBody>
          <a:bodyPr/>
          <a:lstStyle/>
          <a:p>
            <a:fld id="{13B8F2E4-4058-47E7-986E-00B27AE140D0}" type="slidenum">
              <a:rPr lang="en-US" smtClean="0"/>
              <a:t>4</a:t>
            </a:fld>
            <a:endParaRPr lang="en-US"/>
          </a:p>
        </p:txBody>
      </p:sp>
    </p:spTree>
    <p:extLst>
      <p:ext uri="{BB962C8B-B14F-4D97-AF65-F5344CB8AC3E}">
        <p14:creationId xmlns:p14="http://schemas.microsoft.com/office/powerpoint/2010/main" val="38164673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their f/u test is positive and no active TB, you will continue regimen to complete LTBI treatment course.</a:t>
            </a:r>
          </a:p>
        </p:txBody>
      </p:sp>
      <p:sp>
        <p:nvSpPr>
          <p:cNvPr id="4" name="Slide Number Placeholder 3"/>
          <p:cNvSpPr>
            <a:spLocks noGrp="1"/>
          </p:cNvSpPr>
          <p:nvPr>
            <p:ph type="sldNum" sz="quarter" idx="5"/>
          </p:nvPr>
        </p:nvSpPr>
        <p:spPr/>
        <p:txBody>
          <a:bodyPr/>
          <a:lstStyle/>
          <a:p>
            <a:fld id="{B7D281A5-3D67-4584-AA49-29CD6329514C}" type="slidenum">
              <a:rPr lang="en-US" smtClean="0"/>
              <a:t>46</a:t>
            </a:fld>
            <a:endParaRPr lang="en-US"/>
          </a:p>
        </p:txBody>
      </p:sp>
    </p:spTree>
    <p:extLst>
      <p:ext uri="{BB962C8B-B14F-4D97-AF65-F5344CB8AC3E}">
        <p14:creationId xmlns:p14="http://schemas.microsoft.com/office/powerpoint/2010/main" val="39801083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Avoid suspension if possible—larger volumes and sorbitol more likely to cause diarrhea.</a:t>
            </a:r>
          </a:p>
          <a:p>
            <a:r>
              <a:rPr lang="en-US" dirty="0"/>
              <a:t>Frequent check-ins (weekly) are a good idea</a:t>
            </a:r>
          </a:p>
          <a:p>
            <a:r>
              <a:rPr lang="en-US" dirty="0"/>
              <a:t>Remember dose adjustments for weight gain</a:t>
            </a:r>
          </a:p>
        </p:txBody>
      </p:sp>
      <p:sp>
        <p:nvSpPr>
          <p:cNvPr id="4" name="Slide Number Placeholder 3"/>
          <p:cNvSpPr>
            <a:spLocks noGrp="1"/>
          </p:cNvSpPr>
          <p:nvPr>
            <p:ph type="sldNum" sz="quarter" idx="5"/>
          </p:nvPr>
        </p:nvSpPr>
        <p:spPr/>
        <p:txBody>
          <a:bodyPr/>
          <a:lstStyle/>
          <a:p>
            <a:fld id="{B7D281A5-3D67-4584-AA49-29CD6329514C}" type="slidenum">
              <a:rPr lang="en-US" smtClean="0"/>
              <a:t>48</a:t>
            </a:fld>
            <a:endParaRPr lang="en-US"/>
          </a:p>
        </p:txBody>
      </p:sp>
    </p:spTree>
    <p:extLst>
      <p:ext uri="{BB962C8B-B14F-4D97-AF65-F5344CB8AC3E}">
        <p14:creationId xmlns:p14="http://schemas.microsoft.com/office/powerpoint/2010/main" val="6253009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Infants under 6 </a:t>
            </a:r>
            <a:r>
              <a:rPr lang="en-US" dirty="0" err="1"/>
              <a:t>mos</a:t>
            </a:r>
            <a:r>
              <a:rPr lang="en-US" dirty="0"/>
              <a:t> may be anergic</a:t>
            </a:r>
          </a:p>
          <a:p>
            <a:r>
              <a:rPr lang="en-US" dirty="0"/>
              <a:t>May choose to continue and complete LTBI treatment in IC adults (may be anergic and 2</a:t>
            </a:r>
            <a:r>
              <a:rPr lang="en-US" baseline="30000" dirty="0"/>
              <a:t>nd</a:t>
            </a:r>
            <a:r>
              <a:rPr lang="en-US" dirty="0"/>
              <a:t> test might be false negative).</a:t>
            </a:r>
          </a:p>
          <a:p>
            <a:r>
              <a:rPr lang="en-US" dirty="0"/>
              <a:t>What if repeat testing is delayed?  Continue LTBI treatment either to f/u test or completion.  Nothing magic about 8 weeks—NEED f/u test to stop.</a:t>
            </a:r>
          </a:p>
        </p:txBody>
      </p:sp>
      <p:sp>
        <p:nvSpPr>
          <p:cNvPr id="4" name="Slide Number Placeholder 3"/>
          <p:cNvSpPr>
            <a:spLocks noGrp="1"/>
          </p:cNvSpPr>
          <p:nvPr>
            <p:ph type="sldNum" sz="quarter" idx="5"/>
          </p:nvPr>
        </p:nvSpPr>
        <p:spPr/>
        <p:txBody>
          <a:bodyPr/>
          <a:lstStyle/>
          <a:p>
            <a:fld id="{B7D281A5-3D67-4584-AA49-29CD6329514C}" type="slidenum">
              <a:rPr lang="en-US" smtClean="0"/>
              <a:t>49</a:t>
            </a:fld>
            <a:endParaRPr lang="en-US"/>
          </a:p>
        </p:txBody>
      </p:sp>
    </p:spTree>
    <p:extLst>
      <p:ext uri="{BB962C8B-B14F-4D97-AF65-F5344CB8AC3E}">
        <p14:creationId xmlns:p14="http://schemas.microsoft.com/office/powerpoint/2010/main" val="22652598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28600">
              <a:lnSpc>
                <a:spcPct val="90000"/>
              </a:lnSpc>
              <a:spcAft>
                <a:spcPts val="600"/>
              </a:spcAft>
              <a:buFont typeface="Arial" panose="020B0604020202020204" pitchFamily="34" charset="0"/>
              <a:buChar char="•"/>
            </a:pPr>
            <a:r>
              <a:rPr lang="en-US" sz="1200" dirty="0"/>
              <a:t>&lt;5 CXR is </a:t>
            </a:r>
            <a:r>
              <a:rPr lang="en-US" sz="1200" b="1" dirty="0"/>
              <a:t>strongly</a:t>
            </a:r>
            <a:r>
              <a:rPr lang="en-US" sz="1200" dirty="0"/>
              <a:t> recommended; case-by-case, have to balance risk of undertreating active TB with delaying treatment. &gt;5 and no </a:t>
            </a:r>
            <a:r>
              <a:rPr lang="en-US" sz="1200" dirty="0" err="1"/>
              <a:t>sx</a:t>
            </a:r>
            <a:r>
              <a:rPr lang="en-US" sz="1200" dirty="0"/>
              <a:t>, probably OK to start. </a:t>
            </a:r>
          </a:p>
          <a:p>
            <a:pPr marL="742950" lvl="1" indent="-228600">
              <a:lnSpc>
                <a:spcPct val="90000"/>
              </a:lnSpc>
              <a:spcAft>
                <a:spcPts val="600"/>
              </a:spcAft>
              <a:buFont typeface="Arial" panose="020B0604020202020204" pitchFamily="34" charset="0"/>
              <a:buChar char="•"/>
            </a:pPr>
            <a:r>
              <a:rPr lang="en-US" sz="1200" dirty="0"/>
              <a:t>Whether initial TB test is positive or negative in this case—active TB must be ruled out and treatment for TB infection should be started.</a:t>
            </a:r>
          </a:p>
        </p:txBody>
      </p:sp>
      <p:sp>
        <p:nvSpPr>
          <p:cNvPr id="4" name="Slide Number Placeholder 3"/>
          <p:cNvSpPr>
            <a:spLocks noGrp="1"/>
          </p:cNvSpPr>
          <p:nvPr>
            <p:ph type="sldNum" sz="quarter" idx="5"/>
          </p:nvPr>
        </p:nvSpPr>
        <p:spPr/>
        <p:txBody>
          <a:bodyPr/>
          <a:lstStyle/>
          <a:p>
            <a:fld id="{B7D281A5-3D67-4584-AA49-29CD6329514C}" type="slidenum">
              <a:rPr lang="en-US" smtClean="0"/>
              <a:t>50</a:t>
            </a:fld>
            <a:endParaRPr lang="en-US"/>
          </a:p>
        </p:txBody>
      </p:sp>
    </p:spTree>
    <p:extLst>
      <p:ext uri="{BB962C8B-B14F-4D97-AF65-F5344CB8AC3E}">
        <p14:creationId xmlns:p14="http://schemas.microsoft.com/office/powerpoint/2010/main" val="122098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28600">
              <a:lnSpc>
                <a:spcPct val="90000"/>
              </a:lnSpc>
              <a:spcAft>
                <a:spcPts val="600"/>
              </a:spcAft>
              <a:buFont typeface="Arial" panose="020B0604020202020204" pitchFamily="34" charset="0"/>
              <a:buChar char="•"/>
            </a:pPr>
            <a:r>
              <a:rPr lang="en-US" sz="1200" dirty="0"/>
              <a:t>Continue LTBI treatment either to f/u test or completion.  8 weeks of 1 or 2 meds doesn’t treat anything—NEED f/u test to stop.</a:t>
            </a:r>
          </a:p>
        </p:txBody>
      </p:sp>
      <p:sp>
        <p:nvSpPr>
          <p:cNvPr id="4" name="Slide Number Placeholder 3"/>
          <p:cNvSpPr>
            <a:spLocks noGrp="1"/>
          </p:cNvSpPr>
          <p:nvPr>
            <p:ph type="sldNum" sz="quarter" idx="5"/>
          </p:nvPr>
        </p:nvSpPr>
        <p:spPr/>
        <p:txBody>
          <a:bodyPr/>
          <a:lstStyle/>
          <a:p>
            <a:fld id="{B7D281A5-3D67-4584-AA49-29CD6329514C}" type="slidenum">
              <a:rPr lang="en-US" smtClean="0"/>
              <a:t>51</a:t>
            </a:fld>
            <a:endParaRPr lang="en-US"/>
          </a:p>
        </p:txBody>
      </p:sp>
    </p:spTree>
    <p:extLst>
      <p:ext uri="{BB962C8B-B14F-4D97-AF65-F5344CB8AC3E}">
        <p14:creationId xmlns:p14="http://schemas.microsoft.com/office/powerpoint/2010/main" val="31140998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28600">
              <a:lnSpc>
                <a:spcPct val="90000"/>
              </a:lnSpc>
              <a:spcAft>
                <a:spcPts val="600"/>
              </a:spcAft>
              <a:buFont typeface="Arial" panose="020B0604020202020204" pitchFamily="34" charset="0"/>
              <a:buChar char="•"/>
            </a:pPr>
            <a:r>
              <a:rPr lang="en-US" sz="1200" dirty="0"/>
              <a:t>Need to extend window prophy and f/u testing to 8 weeks after LAST exposure, in this case, when mother ceases to be infectious.  </a:t>
            </a:r>
          </a:p>
          <a:p>
            <a:pPr marL="742950" lvl="1" indent="-228600">
              <a:lnSpc>
                <a:spcPct val="90000"/>
              </a:lnSpc>
              <a:spcAft>
                <a:spcPts val="600"/>
              </a:spcAft>
              <a:buFont typeface="Arial" panose="020B0604020202020204" pitchFamily="34" charset="0"/>
              <a:buChar char="•"/>
            </a:pPr>
            <a:r>
              <a:rPr lang="en-US" sz="1200" dirty="0"/>
              <a:t>Do not seem to be recs to repeat CXR or other eval once already on treatment unless </a:t>
            </a:r>
            <a:r>
              <a:rPr lang="en-US" sz="1200" dirty="0" err="1"/>
              <a:t>sx</a:t>
            </a:r>
            <a:r>
              <a:rPr lang="en-US" sz="1200" dirty="0"/>
              <a:t> arise (?)</a:t>
            </a:r>
          </a:p>
        </p:txBody>
      </p:sp>
      <p:sp>
        <p:nvSpPr>
          <p:cNvPr id="4" name="Slide Number Placeholder 3"/>
          <p:cNvSpPr>
            <a:spLocks noGrp="1"/>
          </p:cNvSpPr>
          <p:nvPr>
            <p:ph type="sldNum" sz="quarter" idx="5"/>
          </p:nvPr>
        </p:nvSpPr>
        <p:spPr/>
        <p:txBody>
          <a:bodyPr/>
          <a:lstStyle/>
          <a:p>
            <a:fld id="{B7D281A5-3D67-4584-AA49-29CD6329514C}" type="slidenum">
              <a:rPr lang="en-US" smtClean="0"/>
              <a:t>52</a:t>
            </a:fld>
            <a:endParaRPr lang="en-US"/>
          </a:p>
        </p:txBody>
      </p:sp>
    </p:spTree>
    <p:extLst>
      <p:ext uri="{BB962C8B-B14F-4D97-AF65-F5344CB8AC3E}">
        <p14:creationId xmlns:p14="http://schemas.microsoft.com/office/powerpoint/2010/main" val="34486375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28600">
              <a:lnSpc>
                <a:spcPct val="90000"/>
              </a:lnSpc>
              <a:spcAft>
                <a:spcPts val="600"/>
              </a:spcAft>
              <a:buFont typeface="Arial" panose="020B0604020202020204" pitchFamily="34" charset="0"/>
              <a:buChar char="•"/>
            </a:pPr>
            <a:r>
              <a:rPr lang="en-US" sz="1200" dirty="0"/>
              <a:t>Needs immediate re-evaluation for TB disease (H&amp;P, CXR, etc.)</a:t>
            </a:r>
          </a:p>
          <a:p>
            <a:pPr marL="742950" lvl="1" indent="-228600">
              <a:lnSpc>
                <a:spcPct val="90000"/>
              </a:lnSpc>
              <a:spcAft>
                <a:spcPts val="600"/>
              </a:spcAft>
              <a:buFont typeface="Arial" panose="020B0604020202020204" pitchFamily="34" charset="0"/>
              <a:buChar char="•"/>
            </a:pPr>
            <a:r>
              <a:rPr lang="en-US" sz="1200" dirty="0"/>
              <a:t>Remember that the </a:t>
            </a:r>
            <a:r>
              <a:rPr lang="en-US" sz="1200" dirty="0" err="1"/>
              <a:t>sx</a:t>
            </a:r>
            <a:r>
              <a:rPr lang="en-US" sz="1200" dirty="0"/>
              <a:t> of active TB in young kids and immunosuppressed persons can be atypical and nonspecific</a:t>
            </a:r>
          </a:p>
        </p:txBody>
      </p:sp>
      <p:sp>
        <p:nvSpPr>
          <p:cNvPr id="4" name="Slide Number Placeholder 3"/>
          <p:cNvSpPr>
            <a:spLocks noGrp="1"/>
          </p:cNvSpPr>
          <p:nvPr>
            <p:ph type="sldNum" sz="quarter" idx="5"/>
          </p:nvPr>
        </p:nvSpPr>
        <p:spPr/>
        <p:txBody>
          <a:bodyPr/>
          <a:lstStyle/>
          <a:p>
            <a:fld id="{B7D281A5-3D67-4584-AA49-29CD6329514C}" type="slidenum">
              <a:rPr lang="en-US" smtClean="0"/>
              <a:t>53</a:t>
            </a:fld>
            <a:endParaRPr lang="en-US"/>
          </a:p>
        </p:txBody>
      </p:sp>
    </p:spTree>
    <p:extLst>
      <p:ext uri="{BB962C8B-B14F-4D97-AF65-F5344CB8AC3E}">
        <p14:creationId xmlns:p14="http://schemas.microsoft.com/office/powerpoint/2010/main" val="29785894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28600">
              <a:lnSpc>
                <a:spcPct val="90000"/>
              </a:lnSpc>
              <a:spcAft>
                <a:spcPts val="600"/>
              </a:spcAft>
              <a:buFont typeface="Arial" panose="020B0604020202020204" pitchFamily="34" charset="0"/>
              <a:buChar char="•"/>
            </a:pPr>
            <a:r>
              <a:rPr lang="en-US" sz="1200" dirty="0"/>
              <a:t>Needs immediate re-evaluation for TB disease (H&amp;P, CXR, etc.)</a:t>
            </a:r>
          </a:p>
          <a:p>
            <a:pPr marL="742950" lvl="1" indent="-228600">
              <a:lnSpc>
                <a:spcPct val="90000"/>
              </a:lnSpc>
              <a:spcAft>
                <a:spcPts val="600"/>
              </a:spcAft>
              <a:buFont typeface="Arial" panose="020B0604020202020204" pitchFamily="34" charset="0"/>
              <a:buChar char="•"/>
            </a:pPr>
            <a:r>
              <a:rPr lang="en-US" sz="1200" dirty="0"/>
              <a:t>Remember that the </a:t>
            </a:r>
            <a:r>
              <a:rPr lang="en-US" sz="1200" dirty="0" err="1"/>
              <a:t>sx</a:t>
            </a:r>
            <a:r>
              <a:rPr lang="en-US" sz="1200" dirty="0"/>
              <a:t> of active TB in young kids and immunosuppressed persons can be atypical and nonspecific</a:t>
            </a:r>
          </a:p>
          <a:p>
            <a:pPr marL="742950" lvl="1" indent="-228600">
              <a:lnSpc>
                <a:spcPct val="90000"/>
              </a:lnSpc>
              <a:spcAft>
                <a:spcPts val="600"/>
              </a:spcAft>
              <a:buFont typeface="Arial" panose="020B0604020202020204" pitchFamily="34" charset="0"/>
              <a:buChar char="•"/>
            </a:pPr>
            <a:r>
              <a:rPr lang="en-US" b="0" i="0" dirty="0">
                <a:solidFill>
                  <a:srgbClr val="000000"/>
                </a:solidFill>
                <a:effectLst/>
                <a:latin typeface="Times New Roman" panose="02020603050405020304" pitchFamily="18" charset="0"/>
              </a:rPr>
              <a:t>Contacts who are immunocompromised or otherwise susceptible are recommended for diagnostic testing to exclude TB disease and for a full course of treatment for latent </a:t>
            </a:r>
            <a:r>
              <a:rPr lang="en-US" b="0" i="1" dirty="0">
                <a:solidFill>
                  <a:srgbClr val="000000"/>
                </a:solidFill>
                <a:effectLst/>
                <a:latin typeface="Times New Roman" panose="02020603050405020304" pitchFamily="18" charset="0"/>
              </a:rPr>
              <a:t>M. tuberculosis</a:t>
            </a:r>
            <a:r>
              <a:rPr lang="en-US" b="0" i="0" dirty="0">
                <a:solidFill>
                  <a:srgbClr val="000000"/>
                </a:solidFill>
                <a:effectLst/>
                <a:latin typeface="Times New Roman" panose="02020603050405020304" pitchFamily="18" charset="0"/>
              </a:rPr>
              <a:t> infection after TB disease has been excluded, regardless of their previous TB history and documentation.</a:t>
            </a:r>
            <a:endParaRPr lang="en-US" sz="1200" dirty="0"/>
          </a:p>
        </p:txBody>
      </p:sp>
      <p:sp>
        <p:nvSpPr>
          <p:cNvPr id="4" name="Slide Number Placeholder 3"/>
          <p:cNvSpPr>
            <a:spLocks noGrp="1"/>
          </p:cNvSpPr>
          <p:nvPr>
            <p:ph type="sldNum" sz="quarter" idx="5"/>
          </p:nvPr>
        </p:nvSpPr>
        <p:spPr/>
        <p:txBody>
          <a:bodyPr/>
          <a:lstStyle/>
          <a:p>
            <a:fld id="{B7D281A5-3D67-4584-AA49-29CD6329514C}" type="slidenum">
              <a:rPr lang="en-US" smtClean="0"/>
              <a:t>54</a:t>
            </a:fld>
            <a:endParaRPr lang="en-US"/>
          </a:p>
        </p:txBody>
      </p:sp>
    </p:spTree>
    <p:extLst>
      <p:ext uri="{BB962C8B-B14F-4D97-AF65-F5344CB8AC3E}">
        <p14:creationId xmlns:p14="http://schemas.microsoft.com/office/powerpoint/2010/main" val="19941393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CONCLUSIONS:</a:t>
            </a:r>
            <a:r>
              <a:rPr lang="en-US" sz="1200" b="0" i="0" kern="1200" dirty="0">
                <a:solidFill>
                  <a:schemeClr val="tx1"/>
                </a:solidFill>
                <a:effectLst/>
                <a:latin typeface="+mn-lt"/>
                <a:ea typeface="+mn-ea"/>
                <a:cs typeface="+mn-cs"/>
              </a:rPr>
              <a:t> While progress has been made in controlling the rate of TB in Alaska over the past decades, much work remains to be done. Alaska faces significant challenges related to geography, health care infrastructure, health disparities, and a remarkable history of TB in Alaska Native people which continues to make TB control in Alaska a challenging job</a:t>
            </a:r>
            <a:endParaRPr lang="en-US" dirty="0"/>
          </a:p>
        </p:txBody>
      </p:sp>
      <p:sp>
        <p:nvSpPr>
          <p:cNvPr id="4" name="Slide Number Placeholder 3"/>
          <p:cNvSpPr>
            <a:spLocks noGrp="1"/>
          </p:cNvSpPr>
          <p:nvPr>
            <p:ph type="sldNum" sz="quarter" idx="10"/>
          </p:nvPr>
        </p:nvSpPr>
        <p:spPr/>
        <p:txBody>
          <a:bodyPr/>
          <a:lstStyle/>
          <a:p>
            <a:fld id="{EDE9B8BE-2B82-4210-857C-AE7F56280B4A}" type="slidenum">
              <a:rPr lang="en-US" smtClean="0"/>
              <a:pPr/>
              <a:t>55</a:t>
            </a:fld>
            <a:endParaRPr lang="en-US" dirty="0"/>
          </a:p>
        </p:txBody>
      </p:sp>
    </p:spTree>
    <p:extLst>
      <p:ext uri="{BB962C8B-B14F-4D97-AF65-F5344CB8AC3E}">
        <p14:creationId xmlns:p14="http://schemas.microsoft.com/office/powerpoint/2010/main" val="32165086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B8F2E4-4058-47E7-986E-00B27AE140D0}" type="slidenum">
              <a:rPr lang="en-US" smtClean="0"/>
              <a:t>56</a:t>
            </a:fld>
            <a:endParaRPr lang="en-US"/>
          </a:p>
        </p:txBody>
      </p:sp>
    </p:spTree>
    <p:extLst>
      <p:ext uri="{BB962C8B-B14F-4D97-AF65-F5344CB8AC3E}">
        <p14:creationId xmlns:p14="http://schemas.microsoft.com/office/powerpoint/2010/main" val="3164169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think of TB as existing in 2 discrete phases:  TBI and ATB</a:t>
            </a:r>
          </a:p>
          <a:p>
            <a:r>
              <a:rPr lang="en-US" dirty="0"/>
              <a:t>TBI:  no symptoms or radiographic/micro findings, not contagious</a:t>
            </a:r>
          </a:p>
        </p:txBody>
      </p:sp>
      <p:sp>
        <p:nvSpPr>
          <p:cNvPr id="4" name="Slide Number Placeholder 3"/>
          <p:cNvSpPr>
            <a:spLocks noGrp="1"/>
          </p:cNvSpPr>
          <p:nvPr>
            <p:ph type="sldNum" sz="quarter" idx="10"/>
          </p:nvPr>
        </p:nvSpPr>
        <p:spPr/>
        <p:txBody>
          <a:bodyPr/>
          <a:lstStyle/>
          <a:p>
            <a:fld id="{13B8F2E4-4058-47E7-986E-00B27AE140D0}" type="slidenum">
              <a:rPr lang="en-US" smtClean="0"/>
              <a:t>5</a:t>
            </a:fld>
            <a:endParaRPr lang="en-US"/>
          </a:p>
        </p:txBody>
      </p:sp>
    </p:spTree>
    <p:extLst>
      <p:ext uri="{BB962C8B-B14F-4D97-AF65-F5344CB8AC3E}">
        <p14:creationId xmlns:p14="http://schemas.microsoft.com/office/powerpoint/2010/main" val="28364225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B8F2E4-4058-47E7-986E-00B27AE140D0}" type="slidenum">
              <a:rPr lang="en-US" smtClean="0"/>
              <a:t>57</a:t>
            </a:fld>
            <a:endParaRPr lang="en-US"/>
          </a:p>
        </p:txBody>
      </p:sp>
    </p:spTree>
    <p:extLst>
      <p:ext uri="{BB962C8B-B14F-4D97-AF65-F5344CB8AC3E}">
        <p14:creationId xmlns:p14="http://schemas.microsoft.com/office/powerpoint/2010/main" val="2032534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B8F2E4-4058-47E7-986E-00B27AE140D0}" type="slidenum">
              <a:rPr lang="en-US" smtClean="0"/>
              <a:t>58</a:t>
            </a:fld>
            <a:endParaRPr lang="en-US"/>
          </a:p>
        </p:txBody>
      </p:sp>
    </p:spTree>
    <p:extLst>
      <p:ext uri="{BB962C8B-B14F-4D97-AF65-F5344CB8AC3E}">
        <p14:creationId xmlns:p14="http://schemas.microsoft.com/office/powerpoint/2010/main" val="12756849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B8F2E4-4058-47E7-986E-00B27AE140D0}" type="slidenum">
              <a:rPr lang="en-US" smtClean="0"/>
              <a:t>59</a:t>
            </a:fld>
            <a:endParaRPr lang="en-US"/>
          </a:p>
        </p:txBody>
      </p:sp>
    </p:spTree>
    <p:extLst>
      <p:ext uri="{BB962C8B-B14F-4D97-AF65-F5344CB8AC3E}">
        <p14:creationId xmlns:p14="http://schemas.microsoft.com/office/powerpoint/2010/main" val="12546812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D281A5-3D67-4584-AA49-29CD6329514C}" type="slidenum">
              <a:rPr lang="en-US" smtClean="0"/>
              <a:t>60</a:t>
            </a:fld>
            <a:endParaRPr lang="en-US"/>
          </a:p>
        </p:txBody>
      </p:sp>
    </p:spTree>
    <p:extLst>
      <p:ext uri="{BB962C8B-B14F-4D97-AF65-F5344CB8AC3E}">
        <p14:creationId xmlns:p14="http://schemas.microsoft.com/office/powerpoint/2010/main" val="38995081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B8F2E4-4058-47E7-986E-00B27AE140D0}" type="slidenum">
              <a:rPr lang="en-US" smtClean="0"/>
              <a:t>61</a:t>
            </a:fld>
            <a:endParaRPr lang="en-US"/>
          </a:p>
        </p:txBody>
      </p:sp>
    </p:spTree>
    <p:extLst>
      <p:ext uri="{BB962C8B-B14F-4D97-AF65-F5344CB8AC3E}">
        <p14:creationId xmlns:p14="http://schemas.microsoft.com/office/powerpoint/2010/main" val="3167493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Most infections result in latent/inactive infection which can last for years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5-10% lifetime risk of converting to active disease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Higher in people with immunocompromise, diabetes, other comorbidities, kids &lt;5 years old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Most active TB disease is the result of “re-activation” of longstanding latent infection</a:t>
            </a:r>
          </a:p>
          <a:p>
            <a:endParaRPr lang="en-US" dirty="0"/>
          </a:p>
        </p:txBody>
      </p:sp>
      <p:sp>
        <p:nvSpPr>
          <p:cNvPr id="4" name="Slide Number Placeholder 3"/>
          <p:cNvSpPr>
            <a:spLocks noGrp="1"/>
          </p:cNvSpPr>
          <p:nvPr>
            <p:ph type="sldNum" sz="quarter" idx="5"/>
          </p:nvPr>
        </p:nvSpPr>
        <p:spPr/>
        <p:txBody>
          <a:bodyPr/>
          <a:lstStyle/>
          <a:p>
            <a:fld id="{B4782DC2-9519-4034-BEC8-D5E1926E9E44}" type="slidenum">
              <a:rPr lang="en-US" smtClean="0"/>
              <a:t>6</a:t>
            </a:fld>
            <a:endParaRPr lang="en-US"/>
          </a:p>
        </p:txBody>
      </p:sp>
    </p:spTree>
    <p:extLst>
      <p:ext uri="{BB962C8B-B14F-4D97-AF65-F5344CB8AC3E}">
        <p14:creationId xmlns:p14="http://schemas.microsoft.com/office/powerpoint/2010/main" val="2173908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a:solidFill>
                  <a:schemeClr val="bg1"/>
                </a:solidFill>
              </a:rPr>
              <a:t>Some estimates are as high as 1/3 of global population</a:t>
            </a:r>
          </a:p>
          <a:p>
            <a:r>
              <a:rPr lang="en-US" sz="1800" baseline="0" dirty="0">
                <a:solidFill>
                  <a:schemeClr val="bg1"/>
                </a:solidFill>
              </a:rPr>
              <a:t>With increasing global mobility and living in a state like Alaska which is a crossroads for visitors, workers, immigrants, and refugees, this is important.</a:t>
            </a:r>
            <a:endParaRPr lang="en-US" sz="1800" baseline="0" dirty="0"/>
          </a:p>
          <a:p>
            <a:endParaRPr lang="en-US" dirty="0"/>
          </a:p>
        </p:txBody>
      </p:sp>
      <p:sp>
        <p:nvSpPr>
          <p:cNvPr id="4" name="Slide Number Placeholder 3"/>
          <p:cNvSpPr>
            <a:spLocks noGrp="1"/>
          </p:cNvSpPr>
          <p:nvPr>
            <p:ph type="sldNum" sz="quarter" idx="5"/>
          </p:nvPr>
        </p:nvSpPr>
        <p:spPr/>
        <p:txBody>
          <a:bodyPr/>
          <a:lstStyle/>
          <a:p>
            <a:fld id="{13B8F2E4-4058-47E7-986E-00B27AE140D0}" type="slidenum">
              <a:rPr lang="en-US" smtClean="0"/>
              <a:t>7</a:t>
            </a:fld>
            <a:endParaRPr lang="en-US"/>
          </a:p>
        </p:txBody>
      </p:sp>
    </p:spTree>
    <p:extLst>
      <p:ext uri="{BB962C8B-B14F-4D97-AF65-F5344CB8AC3E}">
        <p14:creationId xmlns:p14="http://schemas.microsoft.com/office/powerpoint/2010/main" val="2846764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USPSTF:  no optimal screening frequency; can range from 1-time for low-risk to annual for those at continued risk of exposure</a:t>
            </a:r>
          </a:p>
        </p:txBody>
      </p:sp>
      <p:sp>
        <p:nvSpPr>
          <p:cNvPr id="4" name="Slide Number Placeholder 3"/>
          <p:cNvSpPr>
            <a:spLocks noGrp="1"/>
          </p:cNvSpPr>
          <p:nvPr>
            <p:ph type="sldNum" sz="quarter" idx="5"/>
          </p:nvPr>
        </p:nvSpPr>
        <p:spPr/>
        <p:txBody>
          <a:bodyPr/>
          <a:lstStyle/>
          <a:p>
            <a:fld id="{13B8F2E4-4058-47E7-986E-00B27AE140D0}" type="slidenum">
              <a:rPr lang="en-US" smtClean="0"/>
              <a:t>8</a:t>
            </a:fld>
            <a:endParaRPr lang="en-US"/>
          </a:p>
        </p:txBody>
      </p:sp>
    </p:spTree>
    <p:extLst>
      <p:ext uri="{BB962C8B-B14F-4D97-AF65-F5344CB8AC3E}">
        <p14:creationId xmlns:p14="http://schemas.microsoft.com/office/powerpoint/2010/main" val="907861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4306888" cy="24241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past, there was a lot of routine universal screening for TB, but we are now moving away from that.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CDC recommends targeted testing</a:t>
            </a:r>
            <a:r>
              <a:rPr lang="en-US" baseline="0" dirty="0"/>
              <a:t> for LTBI.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Testing people who do not have TB risk and</a:t>
            </a:r>
            <a:r>
              <a:rPr lang="en-US" baseline="0" dirty="0"/>
              <a:t> are unlikely to be infected yields many false-positive test results.  PPV depends on both test specificity (high) and prevalence.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Specificity and PPV depend quite a bit on prevalence/pretest likelihood.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a:t>
            </a:r>
            <a:r>
              <a:rPr lang="en-US" baseline="0" dirty="0"/>
              <a:t> are CA data.  AK prevalence is probably somewhere in between these 2 numbers.</a:t>
            </a:r>
            <a:endParaRPr lang="en-US" dirty="0"/>
          </a:p>
          <a:p>
            <a:r>
              <a:rPr lang="en-US" dirty="0"/>
              <a:t>Based on Sensitivity of 80% and Specificity of 98% (estimated for TST and IGRA; estimates</a:t>
            </a:r>
            <a:r>
              <a:rPr lang="en-US" baseline="0" dirty="0"/>
              <a:t> limited by lack of gold standard for LTBI diagnosis)</a:t>
            </a:r>
            <a:endParaRPr lang="en-US" dirty="0"/>
          </a:p>
        </p:txBody>
      </p:sp>
      <p:sp>
        <p:nvSpPr>
          <p:cNvPr id="4" name="Slide Number Placeholder 3"/>
          <p:cNvSpPr>
            <a:spLocks noGrp="1"/>
          </p:cNvSpPr>
          <p:nvPr>
            <p:ph type="sldNum" sz="quarter" idx="10"/>
          </p:nvPr>
        </p:nvSpPr>
        <p:spPr/>
        <p:txBody>
          <a:bodyPr/>
          <a:lstStyle/>
          <a:p>
            <a:fld id="{1CEA1734-4E8C-4743-94E9-CB22D8D00913}" type="slidenum">
              <a:rPr lang="en-US" smtClean="0"/>
              <a:t>9</a:t>
            </a:fld>
            <a:endParaRPr lang="en-US"/>
          </a:p>
        </p:txBody>
      </p:sp>
    </p:spTree>
    <p:extLst>
      <p:ext uri="{BB962C8B-B14F-4D97-AF65-F5344CB8AC3E}">
        <p14:creationId xmlns:p14="http://schemas.microsoft.com/office/powerpoint/2010/main" val="543090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74B04-A141-4E77-BE9E-515A825620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54EC1F-4550-4631-A78B-642F6D2767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805329-FF48-4F9D-AB79-9FC2121437C9}"/>
              </a:ext>
            </a:extLst>
          </p:cNvPr>
          <p:cNvSpPr>
            <a:spLocks noGrp="1"/>
          </p:cNvSpPr>
          <p:nvPr>
            <p:ph type="dt" sz="half" idx="10"/>
          </p:nvPr>
        </p:nvSpPr>
        <p:spPr/>
        <p:txBody>
          <a:bodyPr/>
          <a:lstStyle/>
          <a:p>
            <a:fld id="{20A5A072-9173-4F26-ADAA-6714440B79D8}" type="datetimeFigureOut">
              <a:rPr lang="en-US" smtClean="0"/>
              <a:t>5/25/2023</a:t>
            </a:fld>
            <a:endParaRPr lang="en-US"/>
          </a:p>
        </p:txBody>
      </p:sp>
      <p:sp>
        <p:nvSpPr>
          <p:cNvPr id="5" name="Footer Placeholder 4">
            <a:extLst>
              <a:ext uri="{FF2B5EF4-FFF2-40B4-BE49-F238E27FC236}">
                <a16:creationId xmlns:a16="http://schemas.microsoft.com/office/drawing/2014/main" id="{1B89AD0D-0163-4079-B66C-C48B9DCAE0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430AB2-88C8-4D6C-A06A-ED0C59CC55FB}"/>
              </a:ext>
            </a:extLst>
          </p:cNvPr>
          <p:cNvSpPr>
            <a:spLocks noGrp="1"/>
          </p:cNvSpPr>
          <p:nvPr>
            <p:ph type="sldNum" sz="quarter" idx="12"/>
          </p:nvPr>
        </p:nvSpPr>
        <p:spPr/>
        <p:txBody>
          <a:bodyPr/>
          <a:lstStyle/>
          <a:p>
            <a:fld id="{F8599DED-E213-43E8-A66A-8C1EA3DDBF1F}" type="slidenum">
              <a:rPr lang="en-US" smtClean="0"/>
              <a:t>‹#›</a:t>
            </a:fld>
            <a:endParaRPr lang="en-US"/>
          </a:p>
        </p:txBody>
      </p:sp>
    </p:spTree>
    <p:extLst>
      <p:ext uri="{BB962C8B-B14F-4D97-AF65-F5344CB8AC3E}">
        <p14:creationId xmlns:p14="http://schemas.microsoft.com/office/powerpoint/2010/main" val="3849059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20857-FD8F-4B22-B985-037A653ED3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466185-827B-4C15-8D3E-472DBBFE87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C5329F-8B1E-46CF-BBC7-42BC5BCE0820}"/>
              </a:ext>
            </a:extLst>
          </p:cNvPr>
          <p:cNvSpPr>
            <a:spLocks noGrp="1"/>
          </p:cNvSpPr>
          <p:nvPr>
            <p:ph type="dt" sz="half" idx="10"/>
          </p:nvPr>
        </p:nvSpPr>
        <p:spPr/>
        <p:txBody>
          <a:bodyPr/>
          <a:lstStyle/>
          <a:p>
            <a:fld id="{20A5A072-9173-4F26-ADAA-6714440B79D8}" type="datetimeFigureOut">
              <a:rPr lang="en-US" smtClean="0"/>
              <a:t>5/25/2023</a:t>
            </a:fld>
            <a:endParaRPr lang="en-US"/>
          </a:p>
        </p:txBody>
      </p:sp>
      <p:sp>
        <p:nvSpPr>
          <p:cNvPr id="5" name="Footer Placeholder 4">
            <a:extLst>
              <a:ext uri="{FF2B5EF4-FFF2-40B4-BE49-F238E27FC236}">
                <a16:creationId xmlns:a16="http://schemas.microsoft.com/office/drawing/2014/main" id="{46C3A6FF-1DF0-4129-86FB-065C90C4E5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69F65-E097-43BF-B0D9-186E042EE81E}"/>
              </a:ext>
            </a:extLst>
          </p:cNvPr>
          <p:cNvSpPr>
            <a:spLocks noGrp="1"/>
          </p:cNvSpPr>
          <p:nvPr>
            <p:ph type="sldNum" sz="quarter" idx="12"/>
          </p:nvPr>
        </p:nvSpPr>
        <p:spPr/>
        <p:txBody>
          <a:bodyPr/>
          <a:lstStyle/>
          <a:p>
            <a:fld id="{F8599DED-E213-43E8-A66A-8C1EA3DDBF1F}" type="slidenum">
              <a:rPr lang="en-US" smtClean="0"/>
              <a:t>‹#›</a:t>
            </a:fld>
            <a:endParaRPr lang="en-US"/>
          </a:p>
        </p:txBody>
      </p:sp>
    </p:spTree>
    <p:extLst>
      <p:ext uri="{BB962C8B-B14F-4D97-AF65-F5344CB8AC3E}">
        <p14:creationId xmlns:p14="http://schemas.microsoft.com/office/powerpoint/2010/main" val="1903450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166046-295B-449A-A460-908AF3D7DC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C11DBC-0BBD-47CF-9E0A-F11720DB1E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428E68-8678-4163-8A2D-507CC4A3ADA5}"/>
              </a:ext>
            </a:extLst>
          </p:cNvPr>
          <p:cNvSpPr>
            <a:spLocks noGrp="1"/>
          </p:cNvSpPr>
          <p:nvPr>
            <p:ph type="dt" sz="half" idx="10"/>
          </p:nvPr>
        </p:nvSpPr>
        <p:spPr/>
        <p:txBody>
          <a:bodyPr/>
          <a:lstStyle/>
          <a:p>
            <a:fld id="{20A5A072-9173-4F26-ADAA-6714440B79D8}" type="datetimeFigureOut">
              <a:rPr lang="en-US" smtClean="0"/>
              <a:t>5/25/2023</a:t>
            </a:fld>
            <a:endParaRPr lang="en-US"/>
          </a:p>
        </p:txBody>
      </p:sp>
      <p:sp>
        <p:nvSpPr>
          <p:cNvPr id="5" name="Footer Placeholder 4">
            <a:extLst>
              <a:ext uri="{FF2B5EF4-FFF2-40B4-BE49-F238E27FC236}">
                <a16:creationId xmlns:a16="http://schemas.microsoft.com/office/drawing/2014/main" id="{86B6E15A-63A2-4627-B0E7-F0EED19AC4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4F6792-B8D6-4228-B966-A685B7113029}"/>
              </a:ext>
            </a:extLst>
          </p:cNvPr>
          <p:cNvSpPr>
            <a:spLocks noGrp="1"/>
          </p:cNvSpPr>
          <p:nvPr>
            <p:ph type="sldNum" sz="quarter" idx="12"/>
          </p:nvPr>
        </p:nvSpPr>
        <p:spPr/>
        <p:txBody>
          <a:bodyPr/>
          <a:lstStyle/>
          <a:p>
            <a:fld id="{F8599DED-E213-43E8-A66A-8C1EA3DDBF1F}" type="slidenum">
              <a:rPr lang="en-US" smtClean="0"/>
              <a:t>‹#›</a:t>
            </a:fld>
            <a:endParaRPr lang="en-US"/>
          </a:p>
        </p:txBody>
      </p:sp>
    </p:spTree>
    <p:extLst>
      <p:ext uri="{BB962C8B-B14F-4D97-AF65-F5344CB8AC3E}">
        <p14:creationId xmlns:p14="http://schemas.microsoft.com/office/powerpoint/2010/main" val="1181525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3735B-12CB-4885-9BDA-BC37EF93D99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82806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1E7B5-E6A4-4267-A79F-73BA97A781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F9A2C7-C8A0-4547-A7D2-6BD4BB55F1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38FF76-5AD7-42BC-AC1A-81488984C6C2}"/>
              </a:ext>
            </a:extLst>
          </p:cNvPr>
          <p:cNvSpPr>
            <a:spLocks noGrp="1"/>
          </p:cNvSpPr>
          <p:nvPr>
            <p:ph type="dt" sz="half" idx="10"/>
          </p:nvPr>
        </p:nvSpPr>
        <p:spPr/>
        <p:txBody>
          <a:bodyPr/>
          <a:lstStyle/>
          <a:p>
            <a:fld id="{20A5A072-9173-4F26-ADAA-6714440B79D8}" type="datetimeFigureOut">
              <a:rPr lang="en-US" smtClean="0"/>
              <a:t>5/25/2023</a:t>
            </a:fld>
            <a:endParaRPr lang="en-US"/>
          </a:p>
        </p:txBody>
      </p:sp>
      <p:sp>
        <p:nvSpPr>
          <p:cNvPr id="5" name="Footer Placeholder 4">
            <a:extLst>
              <a:ext uri="{FF2B5EF4-FFF2-40B4-BE49-F238E27FC236}">
                <a16:creationId xmlns:a16="http://schemas.microsoft.com/office/drawing/2014/main" id="{47C21DEA-8500-404D-BEDC-B2C724E0CB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163528-18D5-405A-80E5-E910D1144C17}"/>
              </a:ext>
            </a:extLst>
          </p:cNvPr>
          <p:cNvSpPr>
            <a:spLocks noGrp="1"/>
          </p:cNvSpPr>
          <p:nvPr>
            <p:ph type="sldNum" sz="quarter" idx="12"/>
          </p:nvPr>
        </p:nvSpPr>
        <p:spPr/>
        <p:txBody>
          <a:bodyPr/>
          <a:lstStyle/>
          <a:p>
            <a:fld id="{F8599DED-E213-43E8-A66A-8C1EA3DDBF1F}" type="slidenum">
              <a:rPr lang="en-US" smtClean="0"/>
              <a:t>‹#›</a:t>
            </a:fld>
            <a:endParaRPr lang="en-US"/>
          </a:p>
        </p:txBody>
      </p:sp>
    </p:spTree>
    <p:extLst>
      <p:ext uri="{BB962C8B-B14F-4D97-AF65-F5344CB8AC3E}">
        <p14:creationId xmlns:p14="http://schemas.microsoft.com/office/powerpoint/2010/main" val="175485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27983-7851-474C-A14A-7C96CD8901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4D8162-3F0D-4753-A733-F43850C731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4EBA7A-EDD0-4D57-9C67-D7BAA57A9289}"/>
              </a:ext>
            </a:extLst>
          </p:cNvPr>
          <p:cNvSpPr>
            <a:spLocks noGrp="1"/>
          </p:cNvSpPr>
          <p:nvPr>
            <p:ph type="dt" sz="half" idx="10"/>
          </p:nvPr>
        </p:nvSpPr>
        <p:spPr/>
        <p:txBody>
          <a:bodyPr/>
          <a:lstStyle/>
          <a:p>
            <a:fld id="{20A5A072-9173-4F26-ADAA-6714440B79D8}" type="datetimeFigureOut">
              <a:rPr lang="en-US" smtClean="0"/>
              <a:t>5/25/2023</a:t>
            </a:fld>
            <a:endParaRPr lang="en-US"/>
          </a:p>
        </p:txBody>
      </p:sp>
      <p:sp>
        <p:nvSpPr>
          <p:cNvPr id="5" name="Footer Placeholder 4">
            <a:extLst>
              <a:ext uri="{FF2B5EF4-FFF2-40B4-BE49-F238E27FC236}">
                <a16:creationId xmlns:a16="http://schemas.microsoft.com/office/drawing/2014/main" id="{17F2BBFE-9C7B-43DE-9EA1-3C28C43814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BEE6DF-5361-48A0-A3D5-D0D13E1D5183}"/>
              </a:ext>
            </a:extLst>
          </p:cNvPr>
          <p:cNvSpPr>
            <a:spLocks noGrp="1"/>
          </p:cNvSpPr>
          <p:nvPr>
            <p:ph type="sldNum" sz="quarter" idx="12"/>
          </p:nvPr>
        </p:nvSpPr>
        <p:spPr/>
        <p:txBody>
          <a:bodyPr/>
          <a:lstStyle/>
          <a:p>
            <a:fld id="{F8599DED-E213-43E8-A66A-8C1EA3DDBF1F}" type="slidenum">
              <a:rPr lang="en-US" smtClean="0"/>
              <a:t>‹#›</a:t>
            </a:fld>
            <a:endParaRPr lang="en-US"/>
          </a:p>
        </p:txBody>
      </p:sp>
    </p:spTree>
    <p:extLst>
      <p:ext uri="{BB962C8B-B14F-4D97-AF65-F5344CB8AC3E}">
        <p14:creationId xmlns:p14="http://schemas.microsoft.com/office/powerpoint/2010/main" val="2338829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A641D-1F58-4CBB-A3E8-9FC6DEC8E7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93D34A-FF9B-4CC9-8FBA-F96B020666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A13733-3EC0-4DD9-9CCB-4938111A1F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1ED01C-D46B-43D8-BA48-A6DAB581AFC9}"/>
              </a:ext>
            </a:extLst>
          </p:cNvPr>
          <p:cNvSpPr>
            <a:spLocks noGrp="1"/>
          </p:cNvSpPr>
          <p:nvPr>
            <p:ph type="dt" sz="half" idx="10"/>
          </p:nvPr>
        </p:nvSpPr>
        <p:spPr/>
        <p:txBody>
          <a:bodyPr/>
          <a:lstStyle/>
          <a:p>
            <a:fld id="{20A5A072-9173-4F26-ADAA-6714440B79D8}" type="datetimeFigureOut">
              <a:rPr lang="en-US" smtClean="0"/>
              <a:t>5/25/2023</a:t>
            </a:fld>
            <a:endParaRPr lang="en-US"/>
          </a:p>
        </p:txBody>
      </p:sp>
      <p:sp>
        <p:nvSpPr>
          <p:cNvPr id="6" name="Footer Placeholder 5">
            <a:extLst>
              <a:ext uri="{FF2B5EF4-FFF2-40B4-BE49-F238E27FC236}">
                <a16:creationId xmlns:a16="http://schemas.microsoft.com/office/drawing/2014/main" id="{3452B5DA-6FB4-4220-896C-61401783AD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689A1E-9229-41E4-AECE-6E7DAE0E53EE}"/>
              </a:ext>
            </a:extLst>
          </p:cNvPr>
          <p:cNvSpPr>
            <a:spLocks noGrp="1"/>
          </p:cNvSpPr>
          <p:nvPr>
            <p:ph type="sldNum" sz="quarter" idx="12"/>
          </p:nvPr>
        </p:nvSpPr>
        <p:spPr/>
        <p:txBody>
          <a:bodyPr/>
          <a:lstStyle/>
          <a:p>
            <a:fld id="{F8599DED-E213-43E8-A66A-8C1EA3DDBF1F}" type="slidenum">
              <a:rPr lang="en-US" smtClean="0"/>
              <a:t>‹#›</a:t>
            </a:fld>
            <a:endParaRPr lang="en-US"/>
          </a:p>
        </p:txBody>
      </p:sp>
    </p:spTree>
    <p:extLst>
      <p:ext uri="{BB962C8B-B14F-4D97-AF65-F5344CB8AC3E}">
        <p14:creationId xmlns:p14="http://schemas.microsoft.com/office/powerpoint/2010/main" val="2401370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D523F-6150-4284-9454-F0B5437E0E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C86A63-84AF-4733-8EB1-55CE9E2414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776D15-8E0F-444C-91BE-F5FD59834D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D4B552-7183-4D24-AC46-DE5BC5E3E5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3A04EA-6854-4D19-939F-4521407D91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B66DB7-D87E-48FE-AB3C-9B83F4731BC6}"/>
              </a:ext>
            </a:extLst>
          </p:cNvPr>
          <p:cNvSpPr>
            <a:spLocks noGrp="1"/>
          </p:cNvSpPr>
          <p:nvPr>
            <p:ph type="dt" sz="half" idx="10"/>
          </p:nvPr>
        </p:nvSpPr>
        <p:spPr/>
        <p:txBody>
          <a:bodyPr/>
          <a:lstStyle/>
          <a:p>
            <a:fld id="{20A5A072-9173-4F26-ADAA-6714440B79D8}" type="datetimeFigureOut">
              <a:rPr lang="en-US" smtClean="0"/>
              <a:t>5/25/2023</a:t>
            </a:fld>
            <a:endParaRPr lang="en-US"/>
          </a:p>
        </p:txBody>
      </p:sp>
      <p:sp>
        <p:nvSpPr>
          <p:cNvPr id="8" name="Footer Placeholder 7">
            <a:extLst>
              <a:ext uri="{FF2B5EF4-FFF2-40B4-BE49-F238E27FC236}">
                <a16:creationId xmlns:a16="http://schemas.microsoft.com/office/drawing/2014/main" id="{5F799760-58D9-41C6-A157-0357445FA1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DE8EAE-1577-4CD0-B895-083366E358FA}"/>
              </a:ext>
            </a:extLst>
          </p:cNvPr>
          <p:cNvSpPr>
            <a:spLocks noGrp="1"/>
          </p:cNvSpPr>
          <p:nvPr>
            <p:ph type="sldNum" sz="quarter" idx="12"/>
          </p:nvPr>
        </p:nvSpPr>
        <p:spPr/>
        <p:txBody>
          <a:bodyPr/>
          <a:lstStyle/>
          <a:p>
            <a:fld id="{F8599DED-E213-43E8-A66A-8C1EA3DDBF1F}" type="slidenum">
              <a:rPr lang="en-US" smtClean="0"/>
              <a:t>‹#›</a:t>
            </a:fld>
            <a:endParaRPr lang="en-US"/>
          </a:p>
        </p:txBody>
      </p:sp>
    </p:spTree>
    <p:extLst>
      <p:ext uri="{BB962C8B-B14F-4D97-AF65-F5344CB8AC3E}">
        <p14:creationId xmlns:p14="http://schemas.microsoft.com/office/powerpoint/2010/main" val="3864835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8D1A2-3EC9-4BFA-862C-12C7736BAE79}"/>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F34A7E7A-D172-4FA8-A0CC-C99CD272B688}"/>
              </a:ext>
            </a:extLst>
          </p:cNvPr>
          <p:cNvSpPr>
            <a:spLocks noGrp="1"/>
          </p:cNvSpPr>
          <p:nvPr>
            <p:ph type="dt" sz="half" idx="10"/>
          </p:nvPr>
        </p:nvSpPr>
        <p:spPr/>
        <p:txBody>
          <a:bodyPr/>
          <a:lstStyle/>
          <a:p>
            <a:fld id="{20A5A072-9173-4F26-ADAA-6714440B79D8}" type="datetimeFigureOut">
              <a:rPr lang="en-US" smtClean="0"/>
              <a:t>5/25/2023</a:t>
            </a:fld>
            <a:endParaRPr lang="en-US"/>
          </a:p>
        </p:txBody>
      </p:sp>
      <p:sp>
        <p:nvSpPr>
          <p:cNvPr id="4" name="Footer Placeholder 3">
            <a:extLst>
              <a:ext uri="{FF2B5EF4-FFF2-40B4-BE49-F238E27FC236}">
                <a16:creationId xmlns:a16="http://schemas.microsoft.com/office/drawing/2014/main" id="{4D803DD2-DD5F-415A-9999-60D98F545F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01B27E-CDEE-4E25-A74D-53A0ECF0D236}"/>
              </a:ext>
            </a:extLst>
          </p:cNvPr>
          <p:cNvSpPr>
            <a:spLocks noGrp="1"/>
          </p:cNvSpPr>
          <p:nvPr>
            <p:ph type="sldNum" sz="quarter" idx="12"/>
          </p:nvPr>
        </p:nvSpPr>
        <p:spPr/>
        <p:txBody>
          <a:bodyPr/>
          <a:lstStyle/>
          <a:p>
            <a:fld id="{F8599DED-E213-43E8-A66A-8C1EA3DDBF1F}" type="slidenum">
              <a:rPr lang="en-US" smtClean="0"/>
              <a:t>‹#›</a:t>
            </a:fld>
            <a:endParaRPr lang="en-US"/>
          </a:p>
        </p:txBody>
      </p:sp>
    </p:spTree>
    <p:extLst>
      <p:ext uri="{BB962C8B-B14F-4D97-AF65-F5344CB8AC3E}">
        <p14:creationId xmlns:p14="http://schemas.microsoft.com/office/powerpoint/2010/main" val="452374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391989-E7EA-4A87-8B62-AD2ACAF741E5}"/>
              </a:ext>
            </a:extLst>
          </p:cNvPr>
          <p:cNvSpPr>
            <a:spLocks noGrp="1"/>
          </p:cNvSpPr>
          <p:nvPr>
            <p:ph type="dt" sz="half" idx="10"/>
          </p:nvPr>
        </p:nvSpPr>
        <p:spPr/>
        <p:txBody>
          <a:bodyPr/>
          <a:lstStyle/>
          <a:p>
            <a:fld id="{20A5A072-9173-4F26-ADAA-6714440B79D8}" type="datetimeFigureOut">
              <a:rPr lang="en-US" smtClean="0"/>
              <a:t>5/25/2023</a:t>
            </a:fld>
            <a:endParaRPr lang="en-US"/>
          </a:p>
        </p:txBody>
      </p:sp>
      <p:sp>
        <p:nvSpPr>
          <p:cNvPr id="3" name="Footer Placeholder 2">
            <a:extLst>
              <a:ext uri="{FF2B5EF4-FFF2-40B4-BE49-F238E27FC236}">
                <a16:creationId xmlns:a16="http://schemas.microsoft.com/office/drawing/2014/main" id="{82E4A583-2A77-4CD0-AB38-2256603610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0A0331-613D-4CC3-88CB-EA152A372D00}"/>
              </a:ext>
            </a:extLst>
          </p:cNvPr>
          <p:cNvSpPr>
            <a:spLocks noGrp="1"/>
          </p:cNvSpPr>
          <p:nvPr>
            <p:ph type="sldNum" sz="quarter" idx="12"/>
          </p:nvPr>
        </p:nvSpPr>
        <p:spPr/>
        <p:txBody>
          <a:bodyPr/>
          <a:lstStyle/>
          <a:p>
            <a:fld id="{F8599DED-E213-43E8-A66A-8C1EA3DDBF1F}" type="slidenum">
              <a:rPr lang="en-US" smtClean="0"/>
              <a:t>‹#›</a:t>
            </a:fld>
            <a:endParaRPr lang="en-US"/>
          </a:p>
        </p:txBody>
      </p:sp>
    </p:spTree>
    <p:extLst>
      <p:ext uri="{BB962C8B-B14F-4D97-AF65-F5344CB8AC3E}">
        <p14:creationId xmlns:p14="http://schemas.microsoft.com/office/powerpoint/2010/main" val="1752530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B5D85-6B5B-4E26-A20E-80A5E7281F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59A4A2-E1E3-4616-9B7B-C575795EB9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99CE8F-B681-4B09-864E-C491D6AC7A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9D90AF-108B-4556-96CC-A03BC5FB25C9}"/>
              </a:ext>
            </a:extLst>
          </p:cNvPr>
          <p:cNvSpPr>
            <a:spLocks noGrp="1"/>
          </p:cNvSpPr>
          <p:nvPr>
            <p:ph type="dt" sz="half" idx="10"/>
          </p:nvPr>
        </p:nvSpPr>
        <p:spPr/>
        <p:txBody>
          <a:bodyPr/>
          <a:lstStyle/>
          <a:p>
            <a:fld id="{20A5A072-9173-4F26-ADAA-6714440B79D8}" type="datetimeFigureOut">
              <a:rPr lang="en-US" smtClean="0"/>
              <a:t>5/25/2023</a:t>
            </a:fld>
            <a:endParaRPr lang="en-US"/>
          </a:p>
        </p:txBody>
      </p:sp>
      <p:sp>
        <p:nvSpPr>
          <p:cNvPr id="6" name="Footer Placeholder 5">
            <a:extLst>
              <a:ext uri="{FF2B5EF4-FFF2-40B4-BE49-F238E27FC236}">
                <a16:creationId xmlns:a16="http://schemas.microsoft.com/office/drawing/2014/main" id="{CF892429-CEEE-4FA7-BE17-34D8A29C9C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FA46AF-0295-43AD-800C-99C5EFFF3CA0}"/>
              </a:ext>
            </a:extLst>
          </p:cNvPr>
          <p:cNvSpPr>
            <a:spLocks noGrp="1"/>
          </p:cNvSpPr>
          <p:nvPr>
            <p:ph type="sldNum" sz="quarter" idx="12"/>
          </p:nvPr>
        </p:nvSpPr>
        <p:spPr/>
        <p:txBody>
          <a:bodyPr/>
          <a:lstStyle/>
          <a:p>
            <a:fld id="{F8599DED-E213-43E8-A66A-8C1EA3DDBF1F}" type="slidenum">
              <a:rPr lang="en-US" smtClean="0"/>
              <a:t>‹#›</a:t>
            </a:fld>
            <a:endParaRPr lang="en-US"/>
          </a:p>
        </p:txBody>
      </p:sp>
    </p:spTree>
    <p:extLst>
      <p:ext uri="{BB962C8B-B14F-4D97-AF65-F5344CB8AC3E}">
        <p14:creationId xmlns:p14="http://schemas.microsoft.com/office/powerpoint/2010/main" val="3842899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FBFFE-0E5E-48A6-9154-13DE1071A7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0D17949-81EC-4735-AD96-A7B53F4AF0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EF885C-D056-4740-B26D-59EC218F24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D55397-7803-4455-B8CD-5B8C2360E71E}"/>
              </a:ext>
            </a:extLst>
          </p:cNvPr>
          <p:cNvSpPr>
            <a:spLocks noGrp="1"/>
          </p:cNvSpPr>
          <p:nvPr>
            <p:ph type="dt" sz="half" idx="10"/>
          </p:nvPr>
        </p:nvSpPr>
        <p:spPr/>
        <p:txBody>
          <a:bodyPr/>
          <a:lstStyle/>
          <a:p>
            <a:fld id="{20A5A072-9173-4F26-ADAA-6714440B79D8}" type="datetimeFigureOut">
              <a:rPr lang="en-US" smtClean="0"/>
              <a:t>5/25/2023</a:t>
            </a:fld>
            <a:endParaRPr lang="en-US"/>
          </a:p>
        </p:txBody>
      </p:sp>
      <p:sp>
        <p:nvSpPr>
          <p:cNvPr id="6" name="Footer Placeholder 5">
            <a:extLst>
              <a:ext uri="{FF2B5EF4-FFF2-40B4-BE49-F238E27FC236}">
                <a16:creationId xmlns:a16="http://schemas.microsoft.com/office/drawing/2014/main" id="{ED374141-7CC2-4F59-B2E6-8F4485AF61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C2B711-C425-4D66-958B-7789F08F950C}"/>
              </a:ext>
            </a:extLst>
          </p:cNvPr>
          <p:cNvSpPr>
            <a:spLocks noGrp="1"/>
          </p:cNvSpPr>
          <p:nvPr>
            <p:ph type="sldNum" sz="quarter" idx="12"/>
          </p:nvPr>
        </p:nvSpPr>
        <p:spPr/>
        <p:txBody>
          <a:bodyPr/>
          <a:lstStyle/>
          <a:p>
            <a:fld id="{F8599DED-E213-43E8-A66A-8C1EA3DDBF1F}" type="slidenum">
              <a:rPr lang="en-US" smtClean="0"/>
              <a:t>‹#›</a:t>
            </a:fld>
            <a:endParaRPr lang="en-US"/>
          </a:p>
        </p:txBody>
      </p:sp>
    </p:spTree>
    <p:extLst>
      <p:ext uri="{BB962C8B-B14F-4D97-AF65-F5344CB8AC3E}">
        <p14:creationId xmlns:p14="http://schemas.microsoft.com/office/powerpoint/2010/main" val="1369251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EE01AA-DF98-47C6-94B2-BA289E9F59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2013FA-C386-49A4-B36F-7D76A0189B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9F037C-69FB-45D6-8BC0-BAB97DE224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A5A072-9173-4F26-ADAA-6714440B79D8}" type="datetimeFigureOut">
              <a:rPr lang="en-US" smtClean="0"/>
              <a:t>5/25/2023</a:t>
            </a:fld>
            <a:endParaRPr lang="en-US"/>
          </a:p>
        </p:txBody>
      </p:sp>
      <p:sp>
        <p:nvSpPr>
          <p:cNvPr id="5" name="Footer Placeholder 4">
            <a:extLst>
              <a:ext uri="{FF2B5EF4-FFF2-40B4-BE49-F238E27FC236}">
                <a16:creationId xmlns:a16="http://schemas.microsoft.com/office/drawing/2014/main" id="{27F35D66-9B83-485F-8868-58CACBCB04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558088-9239-4C97-88B8-CF59D7711F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599DED-E213-43E8-A66A-8C1EA3DDBF1F}" type="slidenum">
              <a:rPr lang="en-US" smtClean="0"/>
              <a:t>‹#›</a:t>
            </a:fld>
            <a:endParaRPr lang="en-US"/>
          </a:p>
        </p:txBody>
      </p:sp>
    </p:spTree>
    <p:extLst>
      <p:ext uri="{BB962C8B-B14F-4D97-AF65-F5344CB8AC3E}">
        <p14:creationId xmlns:p14="http://schemas.microsoft.com/office/powerpoint/2010/main" val="352315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7.sv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9.jfif"/><Relationship Id="rId4" Type="http://schemas.openxmlformats.org/officeDocument/2006/relationships/image" Target="../media/image28.jfif"/></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31.xml"/><Relationship Id="rId7" Type="http://schemas.openxmlformats.org/officeDocument/2006/relationships/image" Target="../media/image40.sv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s>
</file>

<file path=ppt/slides/_rels/slide32.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43.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42.sv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48.svg"/><Relationship Id="rId11" Type="http://schemas.openxmlformats.org/officeDocument/2006/relationships/image" Target="../media/image41.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 Id="rId14" Type="http://schemas.openxmlformats.org/officeDocument/2006/relationships/image" Target="../media/image44.svg"/></Relationships>
</file>

<file path=ppt/slides/_rels/slide33.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7.jpeg"/><Relationship Id="rId3" Type="http://schemas.openxmlformats.org/officeDocument/2006/relationships/image" Target="../media/image53.jpe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6.svg"/><Relationship Id="rId4" Type="http://schemas.openxmlformats.org/officeDocument/2006/relationships/image" Target="../media/image54.jpeg"/><Relationship Id="rId9" Type="http://schemas.openxmlformats.org/officeDocument/2006/relationships/image" Target="../media/image55.png"/></Relationships>
</file>

<file path=ppt/slides/_rels/slide3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42.svg"/><Relationship Id="rId3" Type="http://schemas.openxmlformats.org/officeDocument/2006/relationships/image" Target="../media/image59.svg"/><Relationship Id="rId7" Type="http://schemas.openxmlformats.org/officeDocument/2006/relationships/image" Target="../media/image46.svg"/><Relationship Id="rId12" Type="http://schemas.openxmlformats.org/officeDocument/2006/relationships/image" Target="../media/image41.png"/><Relationship Id="rId17" Type="http://schemas.openxmlformats.org/officeDocument/2006/relationships/image" Target="../media/image63.svg"/><Relationship Id="rId2" Type="http://schemas.openxmlformats.org/officeDocument/2006/relationships/image" Target="../media/image58.png"/><Relationship Id="rId16"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2.svg"/><Relationship Id="rId5" Type="http://schemas.openxmlformats.org/officeDocument/2006/relationships/image" Target="../media/image61.svg"/><Relationship Id="rId15" Type="http://schemas.openxmlformats.org/officeDocument/2006/relationships/image" Target="../media/image44.svg"/><Relationship Id="rId10" Type="http://schemas.openxmlformats.org/officeDocument/2006/relationships/image" Target="../media/image51.png"/><Relationship Id="rId4" Type="http://schemas.openxmlformats.org/officeDocument/2006/relationships/image" Target="../media/image60.png"/><Relationship Id="rId9" Type="http://schemas.openxmlformats.org/officeDocument/2006/relationships/image" Target="../media/image48.svg"/><Relationship Id="rId14" Type="http://schemas.openxmlformats.org/officeDocument/2006/relationships/image" Target="../media/image43.png"/></Relationships>
</file>

<file path=ppt/slides/_rels/slide35.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45.png"/><Relationship Id="rId7"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8.sv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www.ncbi.nlm.nih.gov/pmc/articles/PMC2804291/#R29"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3" Type="http://schemas.openxmlformats.org/officeDocument/2006/relationships/diagramLayout" Target="../diagrams/layout5.xml"/><Relationship Id="rId7" Type="http://schemas.openxmlformats.org/officeDocument/2006/relationships/image" Target="../media/image45.png"/><Relationship Id="rId12" Type="http://schemas.openxmlformats.org/officeDocument/2006/relationships/image" Target="../media/image56.sv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openxmlformats.org/officeDocument/2006/relationships/image" Target="../media/image55.png"/><Relationship Id="rId5" Type="http://schemas.openxmlformats.org/officeDocument/2006/relationships/diagramColors" Target="../diagrams/colors5.xml"/><Relationship Id="rId10" Type="http://schemas.openxmlformats.org/officeDocument/2006/relationships/image" Target="../media/image48.svg"/><Relationship Id="rId4" Type="http://schemas.openxmlformats.org/officeDocument/2006/relationships/diagramQuickStyle" Target="../diagrams/quickStyle5.xml"/><Relationship Id="rId9" Type="http://schemas.openxmlformats.org/officeDocument/2006/relationships/image" Target="../media/image47.png"/><Relationship Id="rId14" Type="http://schemas.openxmlformats.org/officeDocument/2006/relationships/image" Target="../media/image52.svg"/></Relationships>
</file>

<file path=ppt/slides/_rels/slide4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6.sv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image" Target="../media/image48.svg"/><Relationship Id="rId5" Type="http://schemas.openxmlformats.org/officeDocument/2006/relationships/diagramQuickStyle" Target="../diagrams/quickStyle6.xml"/><Relationship Id="rId15" Type="http://schemas.openxmlformats.org/officeDocument/2006/relationships/image" Target="../media/image52.svg"/><Relationship Id="rId10" Type="http://schemas.openxmlformats.org/officeDocument/2006/relationships/image" Target="../media/image47.png"/><Relationship Id="rId4" Type="http://schemas.openxmlformats.org/officeDocument/2006/relationships/diagramLayout" Target="../diagrams/layout6.xml"/><Relationship Id="rId9" Type="http://schemas.openxmlformats.org/officeDocument/2006/relationships/image" Target="../media/image46.svg"/><Relationship Id="rId14" Type="http://schemas.openxmlformats.org/officeDocument/2006/relationships/image" Target="../media/image51.png"/></Relationships>
</file>

<file path=ppt/slides/_rels/slide4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6.sv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image" Target="../media/image48.svg"/><Relationship Id="rId5" Type="http://schemas.openxmlformats.org/officeDocument/2006/relationships/diagramQuickStyle" Target="../diagrams/quickStyle7.xml"/><Relationship Id="rId15" Type="http://schemas.openxmlformats.org/officeDocument/2006/relationships/image" Target="../media/image52.svg"/><Relationship Id="rId10" Type="http://schemas.openxmlformats.org/officeDocument/2006/relationships/image" Target="../media/image47.png"/><Relationship Id="rId4" Type="http://schemas.openxmlformats.org/officeDocument/2006/relationships/diagramLayout" Target="../diagrams/layout7.xml"/><Relationship Id="rId9" Type="http://schemas.openxmlformats.org/officeDocument/2006/relationships/image" Target="../media/image46.svg"/><Relationship Id="rId14" Type="http://schemas.openxmlformats.org/officeDocument/2006/relationships/image" Target="../media/image51.png"/></Relationships>
</file>

<file path=ppt/slides/_rels/slide4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6.svg"/><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8.xml"/><Relationship Id="rId11" Type="http://schemas.openxmlformats.org/officeDocument/2006/relationships/image" Target="../media/image48.svg"/><Relationship Id="rId5" Type="http://schemas.openxmlformats.org/officeDocument/2006/relationships/diagramQuickStyle" Target="../diagrams/quickStyle8.xml"/><Relationship Id="rId15" Type="http://schemas.openxmlformats.org/officeDocument/2006/relationships/image" Target="../media/image52.svg"/><Relationship Id="rId10" Type="http://schemas.openxmlformats.org/officeDocument/2006/relationships/image" Target="../media/image47.png"/><Relationship Id="rId4" Type="http://schemas.openxmlformats.org/officeDocument/2006/relationships/diagramLayout" Target="../diagrams/layout8.xml"/><Relationship Id="rId9" Type="http://schemas.openxmlformats.org/officeDocument/2006/relationships/image" Target="../media/image46.svg"/><Relationship Id="rId14" Type="http://schemas.openxmlformats.org/officeDocument/2006/relationships/image" Target="../media/image51.png"/></Relationships>
</file>

<file path=ppt/slides/_rels/slide4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6.svg"/><Relationship Id="rId3" Type="http://schemas.openxmlformats.org/officeDocument/2006/relationships/diagramData" Target="../diagrams/data9.xml"/><Relationship Id="rId7" Type="http://schemas.microsoft.com/office/2007/relationships/diagramDrawing" Target="../diagrams/drawing9.xml"/><Relationship Id="rId12"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9.xml"/><Relationship Id="rId11" Type="http://schemas.openxmlformats.org/officeDocument/2006/relationships/image" Target="../media/image48.svg"/><Relationship Id="rId5" Type="http://schemas.openxmlformats.org/officeDocument/2006/relationships/diagramQuickStyle" Target="../diagrams/quickStyle9.xml"/><Relationship Id="rId15" Type="http://schemas.openxmlformats.org/officeDocument/2006/relationships/image" Target="../media/image52.svg"/><Relationship Id="rId10" Type="http://schemas.openxmlformats.org/officeDocument/2006/relationships/image" Target="../media/image47.png"/><Relationship Id="rId4" Type="http://schemas.openxmlformats.org/officeDocument/2006/relationships/diagramLayout" Target="../diagrams/layout9.xml"/><Relationship Id="rId9" Type="http://schemas.openxmlformats.org/officeDocument/2006/relationships/image" Target="../media/image46.svg"/><Relationship Id="rId14" Type="http://schemas.openxmlformats.org/officeDocument/2006/relationships/image" Target="../media/image51.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56.xml.rels><?xml version="1.0" encoding="UTF-8" standalone="yes"?>
<Relationships xmlns="http://schemas.openxmlformats.org/package/2006/relationships"><Relationship Id="rId3" Type="http://schemas.openxmlformats.org/officeDocument/2006/relationships/hyperlink" Target="https://globaltb.njms.rutgers.edu/educationalmaterials/LTBI-ASSIST%20-%20Storyline%20output/story.html"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5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hyperlink" Target="https://www.cdc.gov/tb/publications/ltbi/ltbiresources.htm" TargetMode="External"/><Relationship Id="rId5" Type="http://schemas.openxmlformats.org/officeDocument/2006/relationships/image" Target="../media/image76.jpeg"/><Relationship Id="rId4" Type="http://schemas.openxmlformats.org/officeDocument/2006/relationships/hyperlink" Target="https://www.cdc.gov/tb/publications/ltbi/default.htm"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www.tbcontrollers.org/resources/tb-infection/clinical-recommendations/"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hyperlink" Target="https://www.cdc.gov/mmwr/preview/mmwrhtml/rr5415a1.htm#top"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hyperlink" Target="https://health.alaska.gov/dph/Epi/id/Pages/Alaska-TB-Manual.aspx" TargetMode="External"/><Relationship Id="rId4" Type="http://schemas.openxmlformats.org/officeDocument/2006/relationships/hyperlink" Target="https://www.currytbcenter.ucsf.edu/product/guide/pediatric-tuberculosis-an-online-presentation"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jp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Young girl looking out a window">
            <a:extLst>
              <a:ext uri="{FF2B5EF4-FFF2-40B4-BE49-F238E27FC236}">
                <a16:creationId xmlns:a16="http://schemas.microsoft.com/office/drawing/2014/main" id="{4E20D902-DEE3-4FF2-B208-2B319ECDD40A}"/>
              </a:ext>
            </a:extLst>
          </p:cNvPr>
          <p:cNvPicPr>
            <a:picLocks noChangeAspect="1"/>
          </p:cNvPicPr>
          <p:nvPr/>
        </p:nvPicPr>
        <p:blipFill rotWithShape="1">
          <a:blip r:embed="rId3">
            <a:extLst>
              <a:ext uri="{28A0092B-C50C-407E-A947-70E740481C1C}">
                <a14:useLocalDpi xmlns:a14="http://schemas.microsoft.com/office/drawing/2010/main" val="0"/>
              </a:ext>
            </a:extLst>
          </a:blip>
          <a:srcRect l="9091" t="18518" b="4874"/>
          <a:stretch/>
        </p:blipFill>
        <p:spPr>
          <a:xfrm>
            <a:off x="17776" y="10"/>
            <a:ext cx="12191981" cy="6857990"/>
          </a:xfrm>
          <a:prstGeom prst="rect">
            <a:avLst/>
          </a:prstGeom>
        </p:spPr>
      </p:pic>
      <p:sp>
        <p:nvSpPr>
          <p:cNvPr id="26" name="Rectangle 25">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0D316B6-A9A1-44E0-8807-2998BBE0CBFF}"/>
              </a:ext>
            </a:extLst>
          </p:cNvPr>
          <p:cNvSpPr>
            <a:spLocks noGrp="1"/>
          </p:cNvSpPr>
          <p:nvPr>
            <p:ph type="ctrTitle"/>
          </p:nvPr>
        </p:nvSpPr>
        <p:spPr>
          <a:xfrm>
            <a:off x="404553" y="3091928"/>
            <a:ext cx="9078562" cy="2387600"/>
          </a:xfrm>
        </p:spPr>
        <p:txBody>
          <a:bodyPr>
            <a:normAutofit fontScale="90000"/>
          </a:bodyPr>
          <a:lstStyle/>
          <a:p>
            <a:pPr algn="l"/>
            <a:r>
              <a:rPr lang="en-US" sz="6600" dirty="0"/>
              <a:t>TB Infection and Preventive Therapy</a:t>
            </a:r>
            <a:br>
              <a:rPr lang="en-US" sz="6600" dirty="0"/>
            </a:br>
            <a:r>
              <a:rPr lang="en-US" sz="3200" dirty="0"/>
              <a:t>Michelle M. Rothoff, MD</a:t>
            </a:r>
            <a:br>
              <a:rPr lang="en-US" sz="3200" dirty="0"/>
            </a:br>
            <a:r>
              <a:rPr lang="en-US" sz="3200" dirty="0"/>
              <a:t>State of Alaska TB Program</a:t>
            </a:r>
            <a:endParaRPr lang="en-US" sz="6600" dirty="0"/>
          </a:p>
        </p:txBody>
      </p:sp>
      <p:sp>
        <p:nvSpPr>
          <p:cNvPr id="28" name="Rectangle: Rounded Corners 27">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79707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60532"/>
    </mc:Choice>
    <mc:Fallback xmlns="">
      <p:transition spd="slow" advTm="6053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p:spPr>
        <p:txBody>
          <a:bodyPr vert="horz" lIns="91440" tIns="45720" rIns="91440" bIns="45720" rtlCol="0" anchor="ctr">
            <a:normAutofit/>
          </a:bodyPr>
          <a:lstStyle/>
          <a:p>
            <a:r>
              <a:rPr lang="en-US" sz="5400" kern="1200" dirty="0">
                <a:solidFill>
                  <a:schemeClr val="tx1"/>
                </a:solidFill>
                <a:latin typeface="+mj-lt"/>
                <a:ea typeface="+mj-ea"/>
                <a:cs typeface="+mj-cs"/>
              </a:rPr>
              <a:t>LTBI—Who to test</a:t>
            </a:r>
          </a:p>
        </p:txBody>
      </p:sp>
      <p:sp>
        <p:nvSpPr>
          <p:cNvPr id="17"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ED72AEF-8933-7AC0-2241-10B5615D77F8}"/>
              </a:ext>
            </a:extLst>
          </p:cNvPr>
          <p:cNvSpPr txBox="1"/>
          <p:nvPr/>
        </p:nvSpPr>
        <p:spPr>
          <a:xfrm>
            <a:off x="838200" y="1929384"/>
            <a:ext cx="10515600" cy="4251960"/>
          </a:xfrm>
          <a:prstGeom prst="rect">
            <a:avLst/>
          </a:prstGeom>
        </p:spPr>
        <p:txBody>
          <a:bodyPr vert="horz" lIns="91440" tIns="45720" rIns="91440" bIns="45720" rtlCol="0">
            <a:normAutofit/>
          </a:bodyPr>
          <a:lstStyle/>
          <a:p>
            <a:pPr>
              <a:lnSpc>
                <a:spcPct val="90000"/>
              </a:lnSpc>
              <a:spcAft>
                <a:spcPts val="600"/>
              </a:spcAft>
            </a:pPr>
            <a:r>
              <a:rPr lang="en-US" sz="3200" dirty="0"/>
              <a:t>Which of your patients would you consider testing for TBI?</a:t>
            </a:r>
          </a:p>
          <a:p>
            <a:pPr marL="285750" indent="-228600">
              <a:lnSpc>
                <a:spcPct val="90000"/>
              </a:lnSpc>
              <a:spcAft>
                <a:spcPts val="600"/>
              </a:spcAft>
              <a:buFont typeface="Arial" panose="020B0604020202020204" pitchFamily="34" charset="0"/>
              <a:buChar char="•"/>
            </a:pPr>
            <a:r>
              <a:rPr lang="en-US" sz="2800" dirty="0"/>
              <a:t>5 </a:t>
            </a:r>
            <a:r>
              <a:rPr lang="en-US" sz="2800" dirty="0" err="1"/>
              <a:t>yo</a:t>
            </a:r>
            <a:r>
              <a:rPr lang="en-US" sz="2800" dirty="0"/>
              <a:t> healthy AN female from Nome</a:t>
            </a:r>
          </a:p>
          <a:p>
            <a:pPr marL="285750" indent="-228600">
              <a:lnSpc>
                <a:spcPct val="90000"/>
              </a:lnSpc>
              <a:spcAft>
                <a:spcPts val="600"/>
              </a:spcAft>
              <a:buFont typeface="Arial" panose="020B0604020202020204" pitchFamily="34" charset="0"/>
              <a:buChar char="•"/>
            </a:pPr>
            <a:r>
              <a:rPr lang="en-US" sz="2800" dirty="0"/>
              <a:t>34 </a:t>
            </a:r>
            <a:r>
              <a:rPr lang="en-US" sz="2800" dirty="0" err="1"/>
              <a:t>yo</a:t>
            </a:r>
            <a:r>
              <a:rPr lang="en-US" sz="2800" dirty="0"/>
              <a:t> male originally from Fairbanks</a:t>
            </a:r>
          </a:p>
          <a:p>
            <a:pPr marL="285750" indent="-228600">
              <a:lnSpc>
                <a:spcPct val="90000"/>
              </a:lnSpc>
              <a:spcAft>
                <a:spcPts val="600"/>
              </a:spcAft>
              <a:buFont typeface="Arial" panose="020B0604020202020204" pitchFamily="34" charset="0"/>
              <a:buChar char="•"/>
            </a:pPr>
            <a:r>
              <a:rPr lang="en-US" sz="2800" dirty="0"/>
              <a:t>28 </a:t>
            </a:r>
            <a:r>
              <a:rPr lang="en-US" sz="2800" dirty="0" err="1"/>
              <a:t>yo</a:t>
            </a:r>
            <a:r>
              <a:rPr lang="en-US" sz="2800" dirty="0"/>
              <a:t> female nurse who was born in the Philippines</a:t>
            </a:r>
          </a:p>
          <a:p>
            <a:pPr marL="285750" indent="-228600">
              <a:lnSpc>
                <a:spcPct val="90000"/>
              </a:lnSpc>
              <a:spcAft>
                <a:spcPts val="600"/>
              </a:spcAft>
              <a:buFont typeface="Arial" panose="020B0604020202020204" pitchFamily="34" charset="0"/>
              <a:buChar char="•"/>
            </a:pPr>
            <a:r>
              <a:rPr lang="en-US" sz="2800" dirty="0"/>
              <a:t>46 </a:t>
            </a:r>
            <a:r>
              <a:rPr lang="en-US" sz="2800" dirty="0" err="1"/>
              <a:t>yo</a:t>
            </a:r>
            <a:r>
              <a:rPr lang="en-US" sz="2800" dirty="0"/>
              <a:t> homeless male with heavy alcohol use</a:t>
            </a:r>
          </a:p>
          <a:p>
            <a:pPr marL="285750" indent="-228600">
              <a:lnSpc>
                <a:spcPct val="90000"/>
              </a:lnSpc>
              <a:spcAft>
                <a:spcPts val="600"/>
              </a:spcAft>
              <a:buFont typeface="Arial" panose="020B0604020202020204" pitchFamily="34" charset="0"/>
              <a:buChar char="•"/>
            </a:pPr>
            <a:r>
              <a:rPr lang="en-US" sz="2800" dirty="0"/>
              <a:t>52 </a:t>
            </a:r>
            <a:r>
              <a:rPr lang="en-US" sz="2800" dirty="0" err="1"/>
              <a:t>yo</a:t>
            </a:r>
            <a:r>
              <a:rPr lang="en-US" sz="2800" dirty="0"/>
              <a:t> female with DM2</a:t>
            </a:r>
          </a:p>
          <a:p>
            <a:pPr marL="285750" indent="-228600">
              <a:lnSpc>
                <a:spcPct val="90000"/>
              </a:lnSpc>
              <a:spcAft>
                <a:spcPts val="600"/>
              </a:spcAft>
              <a:buFont typeface="Arial" panose="020B0604020202020204" pitchFamily="34" charset="0"/>
              <a:buChar char="•"/>
            </a:pPr>
            <a:r>
              <a:rPr lang="en-US" sz="2800" dirty="0"/>
              <a:t>78 </a:t>
            </a:r>
            <a:r>
              <a:rPr lang="en-US" sz="2800" dirty="0" err="1"/>
              <a:t>yo</a:t>
            </a:r>
            <a:r>
              <a:rPr lang="en-US" sz="2800" dirty="0"/>
              <a:t> AN male from </a:t>
            </a:r>
            <a:r>
              <a:rPr lang="en-US" sz="2800" dirty="0" err="1"/>
              <a:t>Savoonga</a:t>
            </a:r>
            <a:endParaRPr lang="en-US" sz="2800" dirty="0"/>
          </a:p>
          <a:p>
            <a:pPr marL="285750" indent="-228600">
              <a:lnSpc>
                <a:spcPct val="90000"/>
              </a:lnSpc>
              <a:spcAft>
                <a:spcPts val="600"/>
              </a:spcAft>
              <a:buFont typeface="Arial" panose="020B0604020202020204" pitchFamily="34" charset="0"/>
              <a:buChar char="•"/>
            </a:pPr>
            <a:r>
              <a:rPr lang="en-US" sz="2800" dirty="0"/>
              <a:t>All of the above</a:t>
            </a:r>
          </a:p>
          <a:p>
            <a:pPr marL="285750" indent="-228600">
              <a:lnSpc>
                <a:spcPct val="90000"/>
              </a:lnSpc>
              <a:spcAft>
                <a:spcPts val="600"/>
              </a:spcAft>
              <a:buFont typeface="Arial" panose="020B0604020202020204" pitchFamily="34" charset="0"/>
              <a:buChar char="•"/>
            </a:pPr>
            <a:endParaRPr lang="en-US" sz="2200" dirty="0"/>
          </a:p>
        </p:txBody>
      </p:sp>
    </p:spTree>
    <p:extLst>
      <p:ext uri="{BB962C8B-B14F-4D97-AF65-F5344CB8AC3E}">
        <p14:creationId xmlns:p14="http://schemas.microsoft.com/office/powerpoint/2010/main" val="2548450"/>
      </p:ext>
    </p:extLst>
  </p:cSld>
  <p:clrMapOvr>
    <a:masterClrMapping/>
  </p:clrMapOvr>
  <mc:AlternateContent xmlns:mc="http://schemas.openxmlformats.org/markup-compatibility/2006" xmlns:p14="http://schemas.microsoft.com/office/powerpoint/2010/main">
    <mc:Choice Requires="p14">
      <p:transition spd="med" p14:dur="700" advTm="66896">
        <p:fade/>
      </p:transition>
    </mc:Choice>
    <mc:Fallback xmlns="">
      <p:transition spd="med" advTm="66896">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42405B62-8248-BB35-0C1D-ADE916002D9E}"/>
              </a:ext>
            </a:extLst>
          </p:cNvPr>
          <p:cNvSpPr>
            <a:spLocks noGrp="1"/>
          </p:cNvSpPr>
          <p:nvPr>
            <p:ph type="title"/>
          </p:nvPr>
        </p:nvSpPr>
        <p:spPr>
          <a:xfrm>
            <a:off x="203942" y="560661"/>
            <a:ext cx="3939688" cy="5583126"/>
          </a:xfrm>
        </p:spPr>
        <p:txBody>
          <a:bodyPr vert="horz" lIns="91440" tIns="45720" rIns="91440" bIns="45720" rtlCol="0" anchor="ctr">
            <a:normAutofit/>
          </a:bodyPr>
          <a:lstStyle/>
          <a:p>
            <a:pPr algn="r"/>
            <a:r>
              <a:rPr lang="en-US" sz="8000" kern="1200" dirty="0">
                <a:solidFill>
                  <a:schemeClr val="tx1"/>
                </a:solidFill>
                <a:latin typeface="+mj-lt"/>
                <a:ea typeface="+mj-ea"/>
                <a:cs typeface="+mj-cs"/>
              </a:rPr>
              <a:t>Who is at risk for TB?</a:t>
            </a:r>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TextBox 2">
            <a:extLst>
              <a:ext uri="{FF2B5EF4-FFF2-40B4-BE49-F238E27FC236}">
                <a16:creationId xmlns:a16="http://schemas.microsoft.com/office/drawing/2014/main" id="{12211F41-FF4D-B854-144F-A96D583D13E8}"/>
              </a:ext>
            </a:extLst>
          </p:cNvPr>
          <p:cNvGraphicFramePr/>
          <p:nvPr>
            <p:extLst>
              <p:ext uri="{D42A27DB-BD31-4B8C-83A1-F6EECF244321}">
                <p14:modId xmlns:p14="http://schemas.microsoft.com/office/powerpoint/2010/main" val="3943666005"/>
              </p:ext>
            </p:extLst>
          </p:nvPr>
        </p:nvGraphicFramePr>
        <p:xfrm>
          <a:off x="4728054" y="231007"/>
          <a:ext cx="6562394" cy="62462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2186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05B62-8248-BB35-0C1D-ADE916002D9E}"/>
              </a:ext>
            </a:extLst>
          </p:cNvPr>
          <p:cNvSpPr>
            <a:spLocks noGrp="1"/>
          </p:cNvSpPr>
          <p:nvPr>
            <p:ph type="title"/>
          </p:nvPr>
        </p:nvSpPr>
        <p:spPr/>
        <p:txBody>
          <a:bodyPr>
            <a:normAutofit/>
          </a:bodyPr>
          <a:lstStyle/>
          <a:p>
            <a:r>
              <a:rPr lang="en-US" sz="4000" dirty="0"/>
              <a:t>Who is at risk for TB in Alaska?</a:t>
            </a:r>
          </a:p>
        </p:txBody>
      </p:sp>
      <p:grpSp>
        <p:nvGrpSpPr>
          <p:cNvPr id="4" name="Group 3">
            <a:extLst>
              <a:ext uri="{FF2B5EF4-FFF2-40B4-BE49-F238E27FC236}">
                <a16:creationId xmlns:a16="http://schemas.microsoft.com/office/drawing/2014/main" id="{3360915B-8266-8CE9-43E5-1E1A19BD2C88}"/>
              </a:ext>
            </a:extLst>
          </p:cNvPr>
          <p:cNvGrpSpPr/>
          <p:nvPr/>
        </p:nvGrpSpPr>
        <p:grpSpPr>
          <a:xfrm>
            <a:off x="3437179" y="1690688"/>
            <a:ext cx="5646531" cy="4635997"/>
            <a:chOff x="5607624" y="539017"/>
            <a:chExt cx="6204626" cy="6090740"/>
          </a:xfrm>
        </p:grpSpPr>
        <p:grpSp>
          <p:nvGrpSpPr>
            <p:cNvPr id="5" name="Group 4">
              <a:extLst>
                <a:ext uri="{FF2B5EF4-FFF2-40B4-BE49-F238E27FC236}">
                  <a16:creationId xmlns:a16="http://schemas.microsoft.com/office/drawing/2014/main" id="{8A9D6693-EB17-3B13-4891-247733C6EBE2}"/>
                </a:ext>
              </a:extLst>
            </p:cNvPr>
            <p:cNvGrpSpPr/>
            <p:nvPr/>
          </p:nvGrpSpPr>
          <p:grpSpPr>
            <a:xfrm>
              <a:off x="5607624" y="539017"/>
              <a:ext cx="6204626" cy="6090740"/>
              <a:chOff x="293413" y="1556084"/>
              <a:chExt cx="3331458" cy="3657601"/>
            </a:xfrm>
          </p:grpSpPr>
          <p:grpSp>
            <p:nvGrpSpPr>
              <p:cNvPr id="8" name="Group 7">
                <a:extLst>
                  <a:ext uri="{FF2B5EF4-FFF2-40B4-BE49-F238E27FC236}">
                    <a16:creationId xmlns:a16="http://schemas.microsoft.com/office/drawing/2014/main" id="{73E5FF59-6420-F2A6-A4A5-84C1C0F23702}"/>
                  </a:ext>
                </a:extLst>
              </p:cNvPr>
              <p:cNvGrpSpPr/>
              <p:nvPr/>
            </p:nvGrpSpPr>
            <p:grpSpPr>
              <a:xfrm>
                <a:off x="293413" y="1556084"/>
                <a:ext cx="3331458" cy="3657601"/>
                <a:chOff x="213202" y="1600199"/>
                <a:chExt cx="3331458" cy="3657601"/>
              </a:xfrm>
            </p:grpSpPr>
            <p:grpSp>
              <p:nvGrpSpPr>
                <p:cNvPr id="10" name="Group 9">
                  <a:extLst>
                    <a:ext uri="{FF2B5EF4-FFF2-40B4-BE49-F238E27FC236}">
                      <a16:creationId xmlns:a16="http://schemas.microsoft.com/office/drawing/2014/main" id="{D5DD24F9-C9B3-7999-E292-466593B537AA}"/>
                    </a:ext>
                  </a:extLst>
                </p:cNvPr>
                <p:cNvGrpSpPr/>
                <p:nvPr/>
              </p:nvGrpSpPr>
              <p:grpSpPr>
                <a:xfrm>
                  <a:off x="213202" y="1600199"/>
                  <a:ext cx="3331458" cy="3657601"/>
                  <a:chOff x="166122" y="1052089"/>
                  <a:chExt cx="3331458" cy="3610763"/>
                </a:xfrm>
              </p:grpSpPr>
              <p:sp>
                <p:nvSpPr>
                  <p:cNvPr id="16" name="Rectangle 15">
                    <a:extLst>
                      <a:ext uri="{FF2B5EF4-FFF2-40B4-BE49-F238E27FC236}">
                        <a16:creationId xmlns:a16="http://schemas.microsoft.com/office/drawing/2014/main" id="{AECC95B2-00D8-221E-7E64-DF0A88447F51}"/>
                      </a:ext>
                    </a:extLst>
                  </p:cNvPr>
                  <p:cNvSpPr/>
                  <p:nvPr/>
                </p:nvSpPr>
                <p:spPr>
                  <a:xfrm>
                    <a:off x="166122" y="1052089"/>
                    <a:ext cx="3229655" cy="3610763"/>
                  </a:xfrm>
                  <a:prstGeom prst="rect">
                    <a:avLst/>
                  </a:prstGeom>
                  <a:solidFill>
                    <a:schemeClr val="bg1"/>
                  </a:solidFill>
                  <a:ln w="57150" cmpd="thickThin">
                    <a:solidFill>
                      <a:schemeClr val="accent1">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51F6404-CDF1-3AEA-4AEC-8B62391ED976}"/>
                      </a:ext>
                    </a:extLst>
                  </p:cNvPr>
                  <p:cNvSpPr txBox="1"/>
                  <p:nvPr/>
                </p:nvSpPr>
                <p:spPr>
                  <a:xfrm>
                    <a:off x="181520" y="1052089"/>
                    <a:ext cx="3316060" cy="263684"/>
                  </a:xfrm>
                  <a:prstGeom prst="rect">
                    <a:avLst/>
                  </a:prstGeom>
                  <a:noFill/>
                  <a:ln>
                    <a:noFill/>
                  </a:ln>
                </p:spPr>
                <p:txBody>
                  <a:bodyPr wrap="square" rtlCol="0">
                    <a:spAutoFit/>
                  </a:bodyPr>
                  <a:lstStyle/>
                  <a:p>
                    <a:pPr algn="ctr">
                      <a:spcBef>
                        <a:spcPts val="900"/>
                      </a:spcBef>
                    </a:pPr>
                    <a:endParaRPr lang="en-US" sz="1600" dirty="0">
                      <a:solidFill>
                        <a:srgbClr val="416981"/>
                      </a:solidFill>
                    </a:endParaRPr>
                  </a:p>
                </p:txBody>
              </p:sp>
            </p:grpSp>
            <p:pic>
              <p:nvPicPr>
                <p:cNvPr id="11" name="Picture 10">
                  <a:extLst>
                    <a:ext uri="{FF2B5EF4-FFF2-40B4-BE49-F238E27FC236}">
                      <a16:creationId xmlns:a16="http://schemas.microsoft.com/office/drawing/2014/main" id="{F1ECD53C-4E16-190F-BFC6-FA58232AB623}"/>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70874" y="2482446"/>
                  <a:ext cx="486069" cy="586425"/>
                </a:xfrm>
                <a:prstGeom prst="rect">
                  <a:avLst/>
                </a:prstGeom>
              </p:spPr>
            </p:pic>
            <p:pic>
              <p:nvPicPr>
                <p:cNvPr id="12" name="Picture 11">
                  <a:extLst>
                    <a:ext uri="{FF2B5EF4-FFF2-40B4-BE49-F238E27FC236}">
                      <a16:creationId xmlns:a16="http://schemas.microsoft.com/office/drawing/2014/main" id="{B5C3740F-2C41-072D-499D-280E5C1BB0DD}"/>
                    </a:ext>
                  </a:extLst>
                </p:cNvPr>
                <p:cNvPicPr>
                  <a:picLocks noChangeAspect="1"/>
                </p:cNvPicPr>
                <p:nvPr/>
              </p:nvPicPr>
              <p:blipFill rotWithShape="1">
                <a:blip r:embed="rId4" cstate="print">
                  <a:duotone>
                    <a:schemeClr val="accent5">
                      <a:shade val="45000"/>
                      <a:satMod val="135000"/>
                    </a:schemeClr>
                    <a:prstClr val="white"/>
                  </a:duotone>
                  <a:lum bright="-11000" contrast="20000"/>
                  <a:extLst>
                    <a:ext uri="{28A0092B-C50C-407E-A947-70E740481C1C}">
                      <a14:useLocalDpi xmlns:a14="http://schemas.microsoft.com/office/drawing/2010/main" val="0"/>
                    </a:ext>
                  </a:extLst>
                </a:blip>
                <a:srcRect l="15950" r="19718"/>
                <a:stretch/>
              </p:blipFill>
              <p:spPr>
                <a:xfrm>
                  <a:off x="399718" y="3230232"/>
                  <a:ext cx="619369" cy="527309"/>
                </a:xfrm>
                <a:prstGeom prst="rect">
                  <a:avLst/>
                </a:prstGeom>
              </p:spPr>
            </p:pic>
            <p:sp>
              <p:nvSpPr>
                <p:cNvPr id="13" name="TextBox 12">
                  <a:extLst>
                    <a:ext uri="{FF2B5EF4-FFF2-40B4-BE49-F238E27FC236}">
                      <a16:creationId xmlns:a16="http://schemas.microsoft.com/office/drawing/2014/main" id="{F1F6E9AC-F40D-0963-B241-2B9196A694F0}"/>
                    </a:ext>
                  </a:extLst>
                </p:cNvPr>
                <p:cNvSpPr txBox="1"/>
                <p:nvPr/>
              </p:nvSpPr>
              <p:spPr>
                <a:xfrm>
                  <a:off x="1209681" y="2432921"/>
                  <a:ext cx="2076960" cy="509927"/>
                </a:xfrm>
                <a:prstGeom prst="rect">
                  <a:avLst/>
                </a:prstGeom>
                <a:noFill/>
              </p:spPr>
              <p:txBody>
                <a:bodyPr wrap="square" rtlCol="0">
                  <a:spAutoFit/>
                </a:bodyPr>
                <a:lstStyle/>
                <a:p>
                  <a:r>
                    <a:rPr lang="en-US" b="1" dirty="0">
                      <a:solidFill>
                        <a:srgbClr val="0070C0"/>
                      </a:solidFill>
                    </a:rPr>
                    <a:t>Birth, travel, or residence in a country with an elevated TB rate</a:t>
                  </a:r>
                </a:p>
              </p:txBody>
            </p:sp>
            <p:sp>
              <p:nvSpPr>
                <p:cNvPr id="14" name="TextBox 13">
                  <a:extLst>
                    <a:ext uri="{FF2B5EF4-FFF2-40B4-BE49-F238E27FC236}">
                      <a16:creationId xmlns:a16="http://schemas.microsoft.com/office/drawing/2014/main" id="{CEB39B8D-3620-2CB7-FEF7-ACFD9637D8D6}"/>
                    </a:ext>
                  </a:extLst>
                </p:cNvPr>
                <p:cNvSpPr txBox="1"/>
                <p:nvPr/>
              </p:nvSpPr>
              <p:spPr>
                <a:xfrm>
                  <a:off x="1205412" y="3230232"/>
                  <a:ext cx="1972185" cy="315669"/>
                </a:xfrm>
                <a:prstGeom prst="rect">
                  <a:avLst/>
                </a:prstGeom>
                <a:noFill/>
              </p:spPr>
              <p:txBody>
                <a:bodyPr wrap="square" rtlCol="0">
                  <a:spAutoFit/>
                </a:bodyPr>
                <a:lstStyle/>
                <a:p>
                  <a:r>
                    <a:rPr lang="en-US" sz="2000" b="1" dirty="0">
                      <a:solidFill>
                        <a:srgbClr val="2E75B6"/>
                      </a:solidFill>
                    </a:rPr>
                    <a:t>Immunocompromise</a:t>
                  </a:r>
                  <a:endParaRPr lang="en-US" sz="2000" b="1" baseline="30000" dirty="0">
                    <a:solidFill>
                      <a:srgbClr val="2E75B6"/>
                    </a:solidFill>
                  </a:endParaRPr>
                </a:p>
              </p:txBody>
            </p:sp>
            <p:sp>
              <p:nvSpPr>
                <p:cNvPr id="15" name="TextBox 14">
                  <a:extLst>
                    <a:ext uri="{FF2B5EF4-FFF2-40B4-BE49-F238E27FC236}">
                      <a16:creationId xmlns:a16="http://schemas.microsoft.com/office/drawing/2014/main" id="{C72F8FCC-B853-0719-E181-298940EA7BD7}"/>
                    </a:ext>
                  </a:extLst>
                </p:cNvPr>
                <p:cNvSpPr txBox="1"/>
                <p:nvPr/>
              </p:nvSpPr>
              <p:spPr>
                <a:xfrm>
                  <a:off x="1173618" y="3843359"/>
                  <a:ext cx="2003979" cy="558491"/>
                </a:xfrm>
                <a:prstGeom prst="rect">
                  <a:avLst/>
                </a:prstGeom>
                <a:noFill/>
              </p:spPr>
              <p:txBody>
                <a:bodyPr wrap="square" rtlCol="0">
                  <a:spAutoFit/>
                </a:bodyPr>
                <a:lstStyle/>
                <a:p>
                  <a:r>
                    <a:rPr lang="en-US" sz="2000" b="1" dirty="0">
                      <a:solidFill>
                        <a:srgbClr val="2E75B6"/>
                      </a:solidFill>
                    </a:rPr>
                    <a:t>Close contact to someone with infectious TB disease</a:t>
                  </a:r>
                </a:p>
              </p:txBody>
            </p:sp>
          </p:grpSp>
          <p:pic>
            <p:nvPicPr>
              <p:cNvPr id="9" name="Picture 8" descr="Screen Shot 2017-11-19 at 5.26.00 PM.png">
                <a:extLst>
                  <a:ext uri="{FF2B5EF4-FFF2-40B4-BE49-F238E27FC236}">
                    <a16:creationId xmlns:a16="http://schemas.microsoft.com/office/drawing/2014/main" id="{3FABF268-97DD-A676-CE20-6F8A43FA1E60}"/>
                  </a:ext>
                </a:extLst>
              </p:cNvPr>
              <p:cNvPicPr>
                <a:picLocks noChangeAspect="1"/>
              </p:cNvPicPr>
              <p:nvPr/>
            </p:nvPicPr>
            <p:blipFill>
              <a:blip r:embed="rId5">
                <a:duotone>
                  <a:schemeClr val="accent5">
                    <a:shade val="45000"/>
                    <a:satMod val="135000"/>
                  </a:schemeClr>
                  <a:prstClr val="white"/>
                </a:duotone>
              </a:blip>
              <a:stretch>
                <a:fillRect/>
              </a:stretch>
            </p:blipFill>
            <p:spPr>
              <a:xfrm>
                <a:off x="417785" y="3891624"/>
                <a:ext cx="619369" cy="548399"/>
              </a:xfrm>
              <a:prstGeom prst="rect">
                <a:avLst/>
              </a:prstGeom>
            </p:spPr>
          </p:pic>
        </p:grpSp>
        <p:pic>
          <p:nvPicPr>
            <p:cNvPr id="6" name="Picture 5">
              <a:extLst>
                <a:ext uri="{FF2B5EF4-FFF2-40B4-BE49-F238E27FC236}">
                  <a16:creationId xmlns:a16="http://schemas.microsoft.com/office/drawing/2014/main" id="{D1E273F8-73C3-8BCB-3B99-5B457F9814D3}"/>
                </a:ext>
              </a:extLst>
            </p:cNvPr>
            <p:cNvPicPr>
              <a:picLocks noChangeAspect="1"/>
            </p:cNvPicPr>
            <p:nvPr/>
          </p:nvPicPr>
          <p:blipFill>
            <a:blip r:embed="rId6">
              <a:duotone>
                <a:schemeClr val="accent5">
                  <a:shade val="45000"/>
                  <a:satMod val="135000"/>
                </a:schemeClr>
                <a:prstClr val="white"/>
              </a:duotone>
              <a:extLst>
                <a:ext uri="{BEBA8EAE-BF5A-486C-A8C5-ECC9F3942E4B}">
                  <a14:imgProps xmlns:a14="http://schemas.microsoft.com/office/drawing/2010/main">
                    <a14:imgLayer r:embed="rId7">
                      <a14:imgEffect>
                        <a14:saturation sat="400000"/>
                      </a14:imgEffect>
                      <a14:imgEffect>
                        <a14:brightnessContrast contrast="40000"/>
                      </a14:imgEffect>
                    </a14:imgLayer>
                  </a14:imgProps>
                </a:ext>
              </a:extLst>
            </a:blip>
            <a:stretch>
              <a:fillRect/>
            </a:stretch>
          </p:blipFill>
          <p:spPr>
            <a:xfrm>
              <a:off x="5787647" y="762713"/>
              <a:ext cx="1320885" cy="976746"/>
            </a:xfrm>
            <a:prstGeom prst="rect">
              <a:avLst/>
            </a:prstGeom>
          </p:spPr>
        </p:pic>
        <p:sp>
          <p:nvSpPr>
            <p:cNvPr id="7" name="TextBox 6">
              <a:extLst>
                <a:ext uri="{FF2B5EF4-FFF2-40B4-BE49-F238E27FC236}">
                  <a16:creationId xmlns:a16="http://schemas.microsoft.com/office/drawing/2014/main" id="{1ABF8056-32D6-2582-211E-16D5CDE9EE93}"/>
                </a:ext>
              </a:extLst>
            </p:cNvPr>
            <p:cNvSpPr txBox="1"/>
            <p:nvPr/>
          </p:nvSpPr>
          <p:spPr>
            <a:xfrm>
              <a:off x="7393281" y="786077"/>
              <a:ext cx="3673068" cy="930016"/>
            </a:xfrm>
            <a:prstGeom prst="rect">
              <a:avLst/>
            </a:prstGeom>
            <a:noFill/>
          </p:spPr>
          <p:txBody>
            <a:bodyPr wrap="square" rtlCol="0">
              <a:spAutoFit/>
            </a:bodyPr>
            <a:lstStyle/>
            <a:p>
              <a:r>
                <a:rPr lang="en-US" sz="2000" b="1" dirty="0">
                  <a:solidFill>
                    <a:srgbClr val="2E75B6"/>
                  </a:solidFill>
                </a:rPr>
                <a:t>Alaska Native individuals from N or SW regions</a:t>
              </a:r>
              <a:endParaRPr lang="en-US" sz="2000" b="1" baseline="30000" dirty="0">
                <a:solidFill>
                  <a:srgbClr val="2E75B6"/>
                </a:solidFill>
              </a:endParaRPr>
            </a:p>
          </p:txBody>
        </p:sp>
      </p:grpSp>
      <p:pic>
        <p:nvPicPr>
          <p:cNvPr id="19" name="Graphic 18" descr="Group of men with solid fill">
            <a:extLst>
              <a:ext uri="{FF2B5EF4-FFF2-40B4-BE49-F238E27FC236}">
                <a16:creationId xmlns:a16="http://schemas.microsoft.com/office/drawing/2014/main" id="{275DC88F-CAF3-88E8-C18D-73C2BB4EAAD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73910" y="5656440"/>
            <a:ext cx="695094" cy="695094"/>
          </a:xfrm>
          <a:prstGeom prst="rect">
            <a:avLst/>
          </a:prstGeom>
        </p:spPr>
      </p:pic>
      <p:sp>
        <p:nvSpPr>
          <p:cNvPr id="20" name="TextBox 19">
            <a:extLst>
              <a:ext uri="{FF2B5EF4-FFF2-40B4-BE49-F238E27FC236}">
                <a16:creationId xmlns:a16="http://schemas.microsoft.com/office/drawing/2014/main" id="{B833DB4E-A78B-D4D7-535D-99703C434793}"/>
              </a:ext>
            </a:extLst>
          </p:cNvPr>
          <p:cNvSpPr txBox="1"/>
          <p:nvPr/>
        </p:nvSpPr>
        <p:spPr>
          <a:xfrm>
            <a:off x="5126124" y="5671653"/>
            <a:ext cx="3527502" cy="707886"/>
          </a:xfrm>
          <a:prstGeom prst="rect">
            <a:avLst/>
          </a:prstGeom>
          <a:noFill/>
        </p:spPr>
        <p:txBody>
          <a:bodyPr wrap="square" rtlCol="0">
            <a:spAutoFit/>
          </a:bodyPr>
          <a:lstStyle/>
          <a:p>
            <a:r>
              <a:rPr lang="en-US" sz="2000" b="1" dirty="0">
                <a:solidFill>
                  <a:srgbClr val="2E75B6"/>
                </a:solidFill>
              </a:rPr>
              <a:t>Reside or work in congregate setting</a:t>
            </a:r>
          </a:p>
        </p:txBody>
      </p:sp>
    </p:spTree>
    <p:extLst>
      <p:ext uri="{BB962C8B-B14F-4D97-AF65-F5344CB8AC3E}">
        <p14:creationId xmlns:p14="http://schemas.microsoft.com/office/powerpoint/2010/main" val="19930894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87" y="365126"/>
            <a:ext cx="10896613" cy="895784"/>
          </a:xfrm>
        </p:spPr>
        <p:txBody>
          <a:bodyPr>
            <a:normAutofit fontScale="90000"/>
          </a:bodyPr>
          <a:lstStyle/>
          <a:p>
            <a:r>
              <a:rPr lang="en-US" dirty="0"/>
              <a:t>Who is at MOST risk for progression to TB Disease?</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187" y="1478188"/>
            <a:ext cx="10607040" cy="4466120"/>
          </a:xfrm>
        </p:spPr>
      </p:pic>
      <p:sp>
        <p:nvSpPr>
          <p:cNvPr id="3" name="Oval 2">
            <a:extLst>
              <a:ext uri="{FF2B5EF4-FFF2-40B4-BE49-F238E27FC236}">
                <a16:creationId xmlns:a16="http://schemas.microsoft.com/office/drawing/2014/main" id="{82AAB14F-7A26-2568-DE52-6B5565259FFE}"/>
              </a:ext>
            </a:extLst>
          </p:cNvPr>
          <p:cNvSpPr/>
          <p:nvPr/>
        </p:nvSpPr>
        <p:spPr>
          <a:xfrm>
            <a:off x="4467765" y="1616526"/>
            <a:ext cx="2585884" cy="10987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5275014"/>
      </p:ext>
    </p:extLst>
  </p:cSld>
  <p:clrMapOvr>
    <a:masterClrMapping/>
  </p:clrMapOvr>
  <mc:AlternateContent xmlns:mc="http://schemas.openxmlformats.org/markup-compatibility/2006" xmlns:p14="http://schemas.microsoft.com/office/powerpoint/2010/main">
    <mc:Choice Requires="p14">
      <p:transition spd="slow" p14:dur="2000" advTm="52959"/>
    </mc:Choice>
    <mc:Fallback xmlns="">
      <p:transition spd="slow" advTm="52959"/>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468281" y="3320716"/>
            <a:ext cx="5307640" cy="1592292"/>
          </a:xfrm>
          <a:prstGeom prst="rect">
            <a:avLst/>
          </a:prstGeom>
        </p:spPr>
      </p:pic>
      <p:sp>
        <p:nvSpPr>
          <p:cNvPr id="2" name="Title 1"/>
          <p:cNvSpPr>
            <a:spLocks noGrp="1"/>
          </p:cNvSpPr>
          <p:nvPr>
            <p:ph type="title"/>
          </p:nvPr>
        </p:nvSpPr>
        <p:spPr>
          <a:xfrm>
            <a:off x="838200" y="674914"/>
            <a:ext cx="10515600" cy="1001133"/>
          </a:xfrm>
        </p:spPr>
        <p:txBody>
          <a:bodyPr>
            <a:noAutofit/>
          </a:bodyPr>
          <a:lstStyle/>
          <a:p>
            <a:r>
              <a:rPr lang="en-US" sz="4000" dirty="0"/>
              <a:t>LTBI—Who to test</a:t>
            </a:r>
            <a:br>
              <a:rPr lang="en-US" sz="4000" dirty="0"/>
            </a:br>
            <a:r>
              <a:rPr lang="en-US" sz="4000" dirty="0"/>
              <a:t>What about age?</a:t>
            </a:r>
          </a:p>
        </p:txBody>
      </p:sp>
      <p:sp>
        <p:nvSpPr>
          <p:cNvPr id="4" name="Text Placeholder 3"/>
          <p:cNvSpPr>
            <a:spLocks noGrp="1"/>
          </p:cNvSpPr>
          <p:nvPr>
            <p:ph idx="1"/>
          </p:nvPr>
        </p:nvSpPr>
        <p:spPr>
          <a:xfrm>
            <a:off x="283029" y="2013238"/>
            <a:ext cx="6011893" cy="4844762"/>
          </a:xfrm>
        </p:spPr>
        <p:txBody>
          <a:bodyPr>
            <a:normAutofit/>
          </a:bodyPr>
          <a:lstStyle/>
          <a:p>
            <a:r>
              <a:rPr lang="en-US" sz="2000" dirty="0"/>
              <a:t> </a:t>
            </a:r>
            <a:r>
              <a:rPr lang="en-US" sz="2800" b="1" dirty="0">
                <a:solidFill>
                  <a:srgbClr val="FF0000"/>
                </a:solidFill>
              </a:rPr>
              <a:t>No upper limit </a:t>
            </a:r>
            <a:r>
              <a:rPr lang="en-US" sz="2800" dirty="0"/>
              <a:t>of age for TB screening</a:t>
            </a:r>
          </a:p>
          <a:p>
            <a:pPr lvl="1"/>
            <a:r>
              <a:rPr lang="en-US" sz="2000" dirty="0"/>
              <a:t>Consider individual TB risks, comorbidities, and life expectancy</a:t>
            </a:r>
          </a:p>
          <a:p>
            <a:pPr lvl="1"/>
            <a:endParaRPr lang="en-US" sz="1800" dirty="0"/>
          </a:p>
          <a:p>
            <a:r>
              <a:rPr lang="en-US" sz="2800" dirty="0"/>
              <a:t>LTBI prevalence increases with age</a:t>
            </a:r>
          </a:p>
          <a:p>
            <a:pPr lvl="1"/>
            <a:r>
              <a:rPr lang="en-US" sz="2000" dirty="0"/>
              <a:t>14% of 2021 AK TB cases in 65+ age group</a:t>
            </a:r>
          </a:p>
          <a:p>
            <a:pPr lvl="1"/>
            <a:r>
              <a:rPr lang="en-US" sz="2000" dirty="0"/>
              <a:t>Older age is a risk factor for </a:t>
            </a:r>
            <a:r>
              <a:rPr lang="en-US" sz="2000" dirty="0">
                <a:solidFill>
                  <a:srgbClr val="FF0000"/>
                </a:solidFill>
              </a:rPr>
              <a:t>death</a:t>
            </a:r>
            <a:r>
              <a:rPr lang="en-US" sz="2000" dirty="0"/>
              <a:t> if active TB develops</a:t>
            </a:r>
          </a:p>
        </p:txBody>
      </p:sp>
      <p:sp>
        <p:nvSpPr>
          <p:cNvPr id="5" name="Footer Placeholder 4"/>
          <p:cNvSpPr>
            <a:spLocks noGrp="1"/>
          </p:cNvSpPr>
          <p:nvPr>
            <p:ph type="ftr" sz="quarter" idx="11"/>
          </p:nvPr>
        </p:nvSpPr>
        <p:spPr>
          <a:xfrm>
            <a:off x="283029" y="6254780"/>
            <a:ext cx="6917210" cy="365125"/>
          </a:xfrm>
        </p:spPr>
        <p:txBody>
          <a:bodyPr/>
          <a:lstStyle/>
          <a:p>
            <a:r>
              <a:rPr lang="en-US"/>
              <a:t>adapted from "LTBI Basics," presentation by Drs. Lisa Chen and Neha Shah</a:t>
            </a:r>
            <a:endParaRPr lang="en-US" dirty="0"/>
          </a:p>
        </p:txBody>
      </p:sp>
      <p:sp>
        <p:nvSpPr>
          <p:cNvPr id="3" name="Content Placeholder 2"/>
          <p:cNvSpPr>
            <a:spLocks noGrp="1"/>
          </p:cNvSpPr>
          <p:nvPr>
            <p:ph sz="quarter" idx="4294967295"/>
          </p:nvPr>
        </p:nvSpPr>
        <p:spPr>
          <a:xfrm>
            <a:off x="2184400" y="5867400"/>
            <a:ext cx="10007600" cy="414338"/>
          </a:xfrm>
        </p:spPr>
        <p:txBody>
          <a:bodyPr>
            <a:normAutofit/>
          </a:bodyPr>
          <a:lstStyle/>
          <a:p>
            <a:pPr marL="0" indent="0" algn="ctr">
              <a:buNone/>
            </a:pPr>
            <a:r>
              <a:rPr lang="en-US" sz="1800" dirty="0">
                <a:solidFill>
                  <a:schemeClr val="bg1"/>
                </a:solidFill>
              </a:rPr>
              <a:t>CDC Annual Report, 2015  2015</a:t>
            </a:r>
          </a:p>
          <a:p>
            <a:endParaRPr lang="en-US" sz="1400" dirty="0">
              <a:solidFill>
                <a:schemeClr val="bg1"/>
              </a:solidFill>
            </a:endParaRPr>
          </a:p>
        </p:txBody>
      </p:sp>
      <p:sp>
        <p:nvSpPr>
          <p:cNvPr id="9" name="Text Placeholder 3"/>
          <p:cNvSpPr txBox="1">
            <a:spLocks/>
          </p:cNvSpPr>
          <p:nvPr/>
        </p:nvSpPr>
        <p:spPr>
          <a:xfrm>
            <a:off x="6917267" y="5791200"/>
            <a:ext cx="3276600" cy="609600"/>
          </a:xfrm>
          <a:prstGeom prst="rect">
            <a:avLst/>
          </a:prstGeom>
        </p:spPr>
        <p:txBody>
          <a:bodyPr anchor="b"/>
          <a:lstStyle>
            <a:lvl1pPr marL="342900" indent="-342900" algn="l" defTabSz="914400" rtl="0" eaLnBrk="1" latinLnBrk="0" hangingPunct="1">
              <a:spcBef>
                <a:spcPct val="20000"/>
              </a:spcBef>
              <a:buFont typeface="Arial" pitchFamily="34" charset="0"/>
              <a:buNone/>
              <a:defRPr sz="11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endParaRPr lang="en-US" sz="1400" b="1" dirty="0"/>
          </a:p>
        </p:txBody>
      </p:sp>
    </p:spTree>
    <p:extLst>
      <p:ext uri="{BB962C8B-B14F-4D97-AF65-F5344CB8AC3E}">
        <p14:creationId xmlns:p14="http://schemas.microsoft.com/office/powerpoint/2010/main" val="3285897439"/>
      </p:ext>
    </p:extLst>
  </p:cSld>
  <p:clrMapOvr>
    <a:masterClrMapping/>
  </p:clrMapOvr>
  <mc:AlternateContent xmlns:mc="http://schemas.openxmlformats.org/markup-compatibility/2006" xmlns:p14="http://schemas.microsoft.com/office/powerpoint/2010/main">
    <mc:Choice Requires="p14">
      <p:transition spd="med" p14:dur="700" advTm="49920">
        <p:fade/>
      </p:transition>
    </mc:Choice>
    <mc:Fallback xmlns="">
      <p:transition spd="med" advTm="4992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LTBI—How to test</a:t>
            </a:r>
            <a:br>
              <a:rPr lang="en-US" dirty="0"/>
            </a:br>
            <a:r>
              <a:rPr lang="en-US" dirty="0"/>
              <a:t>TST Vs. IGRA</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660572" y="1843768"/>
            <a:ext cx="6330191" cy="4937760"/>
          </a:xfrm>
        </p:spPr>
      </p:pic>
      <p:sp>
        <p:nvSpPr>
          <p:cNvPr id="5" name="Lightning Bolt 4"/>
          <p:cNvSpPr/>
          <p:nvPr/>
        </p:nvSpPr>
        <p:spPr>
          <a:xfrm>
            <a:off x="2061882" y="5961529"/>
            <a:ext cx="717177" cy="466165"/>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ightning Bolt 5"/>
          <p:cNvSpPr/>
          <p:nvPr/>
        </p:nvSpPr>
        <p:spPr>
          <a:xfrm rot="-16260000">
            <a:off x="8855849" y="5831063"/>
            <a:ext cx="609600" cy="573741"/>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715000" y="5127171"/>
            <a:ext cx="2710543" cy="834358"/>
          </a:xfrm>
          <a:prstGeom prst="rect">
            <a:avLst/>
          </a:prstGeom>
          <a:solidFill>
            <a:srgbClr val="FFFF00">
              <a:alpha val="35000"/>
            </a:srgbClr>
          </a:solidFill>
        </p:spPr>
        <p:txBody>
          <a:bodyPr wrap="square" rtlCol="0">
            <a:spAutoFit/>
          </a:bodyPr>
          <a:lstStyle/>
          <a:p>
            <a:endParaRPr lang="en-US" dirty="0"/>
          </a:p>
        </p:txBody>
      </p:sp>
      <p:pic>
        <p:nvPicPr>
          <p:cNvPr id="3" name="Picture 2">
            <a:extLst>
              <a:ext uri="{FF2B5EF4-FFF2-40B4-BE49-F238E27FC236}">
                <a16:creationId xmlns:a16="http://schemas.microsoft.com/office/drawing/2014/main" id="{F2790581-9487-4F57-B7FE-E2BD2ADD3CA7}"/>
              </a:ext>
            </a:extLst>
          </p:cNvPr>
          <p:cNvPicPr>
            <a:picLocks noChangeAspect="1"/>
          </p:cNvPicPr>
          <p:nvPr/>
        </p:nvPicPr>
        <p:blipFill>
          <a:blip r:embed="rId5"/>
          <a:stretch>
            <a:fillRect/>
          </a:stretch>
        </p:blipFill>
        <p:spPr>
          <a:xfrm>
            <a:off x="193950" y="2297917"/>
            <a:ext cx="2406559" cy="2262166"/>
          </a:xfrm>
          <a:prstGeom prst="rect">
            <a:avLst/>
          </a:prstGeom>
        </p:spPr>
      </p:pic>
      <p:pic>
        <p:nvPicPr>
          <p:cNvPr id="7" name="Picture 6">
            <a:extLst>
              <a:ext uri="{FF2B5EF4-FFF2-40B4-BE49-F238E27FC236}">
                <a16:creationId xmlns:a16="http://schemas.microsoft.com/office/drawing/2014/main" id="{A2910C1C-D698-43E7-977F-0B16784F77D1}"/>
              </a:ext>
            </a:extLst>
          </p:cNvPr>
          <p:cNvPicPr>
            <a:picLocks noChangeAspect="1"/>
          </p:cNvPicPr>
          <p:nvPr/>
        </p:nvPicPr>
        <p:blipFill>
          <a:blip r:embed="rId6"/>
          <a:stretch>
            <a:fillRect/>
          </a:stretch>
        </p:blipFill>
        <p:spPr>
          <a:xfrm>
            <a:off x="9178640" y="2189812"/>
            <a:ext cx="2608134" cy="2478376"/>
          </a:xfrm>
          <a:prstGeom prst="rect">
            <a:avLst/>
          </a:prstGeom>
        </p:spPr>
      </p:pic>
    </p:spTree>
    <p:custDataLst>
      <p:tags r:id="rId1"/>
    </p:custDataLst>
    <p:extLst>
      <p:ext uri="{BB962C8B-B14F-4D97-AF65-F5344CB8AC3E}">
        <p14:creationId xmlns:p14="http://schemas.microsoft.com/office/powerpoint/2010/main" val="3166959283"/>
      </p:ext>
    </p:extLst>
  </p:cSld>
  <p:clrMapOvr>
    <a:masterClrMapping/>
  </p:clrMapOvr>
  <mc:AlternateContent xmlns:mc="http://schemas.openxmlformats.org/markup-compatibility/2006" xmlns:p14="http://schemas.microsoft.com/office/powerpoint/2010/main">
    <mc:Choice Requires="p14">
      <p:transition spd="slow" p14:dur="2000" advTm="85447"/>
    </mc:Choice>
    <mc:Fallback xmlns="">
      <p:transition spd="slow" advTm="854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99"/>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6" presetClass="emph" presetSubtype="0" fill="hold" grpId="1" nodeType="withEffect">
                                  <p:stCondLst>
                                    <p:cond delay="0"/>
                                  </p:stCondLst>
                                  <p:childTnLst>
                                    <p:animEffect transition="out" filter="fade">
                                      <p:cBhvr>
                                        <p:cTn id="18" dur="1250" tmFilter="0, 0; .2, .5; .8, .5; 1, 0"/>
                                        <p:tgtEl>
                                          <p:spTgt spid="6"/>
                                        </p:tgtEl>
                                      </p:cBhvr>
                                    </p:animEffect>
                                    <p:animScale>
                                      <p:cBhvr>
                                        <p:cTn id="19" dur="6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p:nvPr>
        </p:nvSpPr>
        <p:spPr>
          <a:xfrm>
            <a:off x="479394" y="1070800"/>
            <a:ext cx="3939688" cy="5583126"/>
          </a:xfrm>
        </p:spPr>
        <p:txBody>
          <a:bodyPr>
            <a:normAutofit/>
          </a:bodyPr>
          <a:lstStyle/>
          <a:p>
            <a:pPr algn="r"/>
            <a:r>
              <a:rPr lang="en-US" sz="8000"/>
              <a:t>LTBI—How to test</a:t>
            </a:r>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DD165083-DE42-9762-B140-28A873773797}"/>
              </a:ext>
            </a:extLst>
          </p:cNvPr>
          <p:cNvGraphicFramePr>
            <a:graphicFrameLocks noGrp="1"/>
          </p:cNvGraphicFramePr>
          <p:nvPr>
            <p:ph idx="1"/>
            <p:extLst>
              <p:ext uri="{D42A27DB-BD31-4B8C-83A1-F6EECF244321}">
                <p14:modId xmlns:p14="http://schemas.microsoft.com/office/powerpoint/2010/main" val="2954134447"/>
              </p:ext>
            </p:extLst>
          </p:nvPr>
        </p:nvGraphicFramePr>
        <p:xfrm>
          <a:off x="5037025" y="435532"/>
          <a:ext cx="6245265" cy="5589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96936125"/>
      </p:ext>
    </p:extLst>
  </p:cSld>
  <p:clrMapOvr>
    <a:masterClrMapping/>
  </p:clrMapOvr>
  <mc:AlternateContent xmlns:mc="http://schemas.openxmlformats.org/markup-compatibility/2006" xmlns:p14="http://schemas.microsoft.com/office/powerpoint/2010/main">
    <mc:Choice Requires="p14">
      <p:transition spd="med" p14:dur="700" advTm="18715">
        <p:fade/>
      </p:transition>
    </mc:Choice>
    <mc:Fallback xmlns="">
      <p:transition spd="med" advTm="18715">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2493" y="238539"/>
            <a:ext cx="11018520" cy="1434415"/>
          </a:xfrm>
        </p:spPr>
        <p:txBody>
          <a:bodyPr anchor="b">
            <a:normAutofit/>
          </a:bodyPr>
          <a:lstStyle/>
          <a:p>
            <a:r>
              <a:rPr lang="en-US" sz="4600" dirty="0"/>
              <a:t>LTBI—How to test</a:t>
            </a:r>
            <a:br>
              <a:rPr lang="en-US" sz="4600" dirty="0"/>
            </a:br>
            <a:r>
              <a:rPr lang="en-US" sz="4600" dirty="0" err="1"/>
              <a:t>Test</a:t>
            </a:r>
            <a:r>
              <a:rPr lang="en-US" sz="4600" dirty="0"/>
              <a:t> limitations</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72493" y="2071316"/>
            <a:ext cx="6713552" cy="4119172"/>
          </a:xfrm>
        </p:spPr>
        <p:txBody>
          <a:bodyPr anchor="t">
            <a:normAutofit/>
          </a:bodyPr>
          <a:lstStyle/>
          <a:p>
            <a:r>
              <a:rPr lang="en-US" sz="2200" dirty="0"/>
              <a:t>TST/IGRA are tests for TB infection; they CAN NOT be used to rule in/out active TB disease</a:t>
            </a:r>
          </a:p>
          <a:p>
            <a:pPr lvl="1"/>
            <a:r>
              <a:rPr lang="en-US" sz="2200" dirty="0">
                <a:solidFill>
                  <a:srgbClr val="FF0000"/>
                </a:solidFill>
                <a:latin typeface="Arial Black" panose="020B0A04020102020204" pitchFamily="34" charset="0"/>
              </a:rPr>
              <a:t>Negative IGRA or TST does NOT rule out active TB!!!</a:t>
            </a:r>
            <a:endParaRPr lang="en-US" sz="2200" dirty="0">
              <a:solidFill>
                <a:srgbClr val="FF0000"/>
              </a:solidFill>
            </a:endParaRPr>
          </a:p>
          <a:p>
            <a:r>
              <a:rPr lang="en-US" sz="2200" dirty="0"/>
              <a:t>TST and IGRA are indirect tests (of immune response); abnormalities of immune system can affect the results</a:t>
            </a:r>
          </a:p>
          <a:p>
            <a:r>
              <a:rPr lang="en-US" sz="2200" dirty="0"/>
              <a:t>Sensitivity/specificity and reproducibility are not 100%--Pretest probability is important in interpreting the results</a:t>
            </a:r>
          </a:p>
          <a:p>
            <a:pPr>
              <a:spcAft>
                <a:spcPts val="0"/>
              </a:spcAft>
            </a:pPr>
            <a:r>
              <a:rPr lang="en-US" sz="2200" dirty="0"/>
              <a:t>They do not discriminate between infection/active disease or past/present/resolved infection/disease</a:t>
            </a:r>
          </a:p>
          <a:p>
            <a:endParaRPr lang="en-US" sz="2200" dirty="0"/>
          </a:p>
        </p:txBody>
      </p:sp>
      <p:pic>
        <p:nvPicPr>
          <p:cNvPr id="4" name="Picture 2" descr="2,964 Puzzle Pieces Coming Together Illustrations, Royalty-Free Vector  Graphics &amp; Clip Art - iStock">
            <a:extLst>
              <a:ext uri="{FF2B5EF4-FFF2-40B4-BE49-F238E27FC236}">
                <a16:creationId xmlns:a16="http://schemas.microsoft.com/office/drawing/2014/main" id="{49E8E21C-0CCA-EAAE-5458-B39C99F21C7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57" r="13086" b="-1"/>
          <a:stretch/>
        </p:blipFill>
        <p:spPr bwMode="auto">
          <a:xfrm>
            <a:off x="8114095" y="2735110"/>
            <a:ext cx="3194617" cy="3320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2018760"/>
      </p:ext>
    </p:extLst>
  </p:cSld>
  <p:clrMapOvr>
    <a:masterClrMapping/>
  </p:clrMapOvr>
  <mc:AlternateContent xmlns:mc="http://schemas.openxmlformats.org/markup-compatibility/2006" xmlns:p14="http://schemas.microsoft.com/office/powerpoint/2010/main">
    <mc:Choice Requires="p14">
      <p:transition spd="med" p14:dur="700" advTm="18715">
        <p:fade/>
      </p:transition>
    </mc:Choice>
    <mc:Fallback xmlns="">
      <p:transition spd="med" advTm="18715">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LTBI—How to test</a:t>
            </a:r>
          </a:p>
        </p:txBody>
      </p:sp>
      <p:sp>
        <p:nvSpPr>
          <p:cNvPr id="3" name="Content Placeholder 2"/>
          <p:cNvSpPr>
            <a:spLocks noGrp="1"/>
          </p:cNvSpPr>
          <p:nvPr>
            <p:ph idx="1"/>
          </p:nvPr>
        </p:nvSpPr>
        <p:spPr>
          <a:xfrm>
            <a:off x="581192" y="1817914"/>
            <a:ext cx="11029615" cy="4822371"/>
          </a:xfrm>
        </p:spPr>
        <p:txBody>
          <a:bodyPr>
            <a:normAutofit/>
          </a:bodyPr>
          <a:lstStyle/>
          <a:p>
            <a:r>
              <a:rPr lang="en-US" sz="3200" dirty="0"/>
              <a:t>When to consider repeating a test:</a:t>
            </a:r>
          </a:p>
          <a:p>
            <a:pPr lvl="1"/>
            <a:r>
              <a:rPr lang="en-US" dirty="0">
                <a:solidFill>
                  <a:srgbClr val="FF0000"/>
                </a:solidFill>
              </a:rPr>
              <a:t>High-risk</a:t>
            </a:r>
            <a:r>
              <a:rPr lang="en-US" dirty="0"/>
              <a:t> individuals (in whom you don’t want to miss diagnosis) who have an initial </a:t>
            </a:r>
            <a:r>
              <a:rPr lang="en-US" dirty="0">
                <a:solidFill>
                  <a:srgbClr val="FF0000"/>
                </a:solidFill>
              </a:rPr>
              <a:t>negative</a:t>
            </a:r>
            <a:r>
              <a:rPr lang="en-US" dirty="0"/>
              <a:t> test</a:t>
            </a:r>
          </a:p>
          <a:p>
            <a:pPr lvl="2"/>
            <a:r>
              <a:rPr lang="en-US" dirty="0"/>
              <a:t>r/o initial false-negative with a repeat test; consider infected if ONE of the tests is positive</a:t>
            </a:r>
          </a:p>
          <a:p>
            <a:pPr lvl="1"/>
            <a:r>
              <a:rPr lang="en-US" dirty="0">
                <a:solidFill>
                  <a:srgbClr val="FF0000"/>
                </a:solidFill>
              </a:rPr>
              <a:t>Low-risk</a:t>
            </a:r>
            <a:r>
              <a:rPr lang="en-US" dirty="0"/>
              <a:t> individuals tested for other reasons (i.e., job entry) who have an initial </a:t>
            </a:r>
            <a:r>
              <a:rPr lang="en-US" dirty="0">
                <a:solidFill>
                  <a:srgbClr val="FF0000"/>
                </a:solidFill>
              </a:rPr>
              <a:t>positive</a:t>
            </a:r>
            <a:r>
              <a:rPr lang="en-US" dirty="0"/>
              <a:t> test</a:t>
            </a:r>
            <a:r>
              <a:rPr lang="en-US" sz="3200" dirty="0"/>
              <a:t> </a:t>
            </a:r>
          </a:p>
          <a:p>
            <a:pPr lvl="2"/>
            <a:r>
              <a:rPr lang="en-US" dirty="0"/>
              <a:t>r/o initial false-positive with a repeat test; consider infected only if BOTH tests are positive</a:t>
            </a:r>
          </a:p>
          <a:p>
            <a:pPr lvl="1"/>
            <a:r>
              <a:rPr lang="en-US" dirty="0"/>
              <a:t>Someone who may have received BCG (foreign-born) and has an initial positive skin test</a:t>
            </a:r>
          </a:p>
          <a:p>
            <a:pPr lvl="2"/>
            <a:r>
              <a:rPr lang="en-US" dirty="0"/>
              <a:t>r/o false-positive TST d/t BCG with an IGRA</a:t>
            </a:r>
          </a:p>
          <a:p>
            <a:pPr lvl="2"/>
            <a:r>
              <a:rPr lang="en-US" dirty="0"/>
              <a:t>IGRA may also be used to help convince a pt in this scenario that they are infected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0126" y="135503"/>
            <a:ext cx="2476012" cy="2061572"/>
          </a:xfrm>
          <a:prstGeom prst="rect">
            <a:avLst/>
          </a:prstGeom>
        </p:spPr>
      </p:pic>
      <p:sp>
        <p:nvSpPr>
          <p:cNvPr id="5" name="Rectangle 4">
            <a:extLst>
              <a:ext uri="{FF2B5EF4-FFF2-40B4-BE49-F238E27FC236}">
                <a16:creationId xmlns:a16="http://schemas.microsoft.com/office/drawing/2014/main" id="{ACE96078-08F0-2F51-B96E-8F98C644D5EE}"/>
              </a:ext>
            </a:extLst>
          </p:cNvPr>
          <p:cNvSpPr/>
          <p:nvPr/>
        </p:nvSpPr>
        <p:spPr>
          <a:xfrm>
            <a:off x="10212404" y="2040556"/>
            <a:ext cx="1141396" cy="156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3044923"/>
      </p:ext>
    </p:extLst>
  </p:cSld>
  <p:clrMapOvr>
    <a:masterClrMapping/>
  </p:clrMapOvr>
  <mc:AlternateContent xmlns:mc="http://schemas.openxmlformats.org/markup-compatibility/2006" xmlns:p14="http://schemas.microsoft.com/office/powerpoint/2010/main">
    <mc:Choice Requires="p14">
      <p:transition spd="slow" p14:dur="2000" advTm="103128"/>
    </mc:Choice>
    <mc:Fallback xmlns="">
      <p:transition spd="slow" advTm="103128"/>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5750"/>
            <a:ext cx="10515600" cy="1325563"/>
          </a:xfrm>
        </p:spPr>
        <p:txBody>
          <a:bodyPr/>
          <a:lstStyle/>
          <a:p>
            <a:r>
              <a:rPr lang="en-US" dirty="0"/>
              <a:t>LTBI—How to test</a:t>
            </a:r>
          </a:p>
        </p:txBody>
      </p:sp>
      <p:sp>
        <p:nvSpPr>
          <p:cNvPr id="3" name="Content Placeholder 2"/>
          <p:cNvSpPr>
            <a:spLocks noGrp="1"/>
          </p:cNvSpPr>
          <p:nvPr>
            <p:ph idx="1"/>
          </p:nvPr>
        </p:nvSpPr>
        <p:spPr/>
        <p:txBody>
          <a:bodyPr>
            <a:normAutofit/>
          </a:bodyPr>
          <a:lstStyle/>
          <a:p>
            <a:r>
              <a:rPr lang="en-US" sz="4400" b="1" u="sng" dirty="0">
                <a:solidFill>
                  <a:srgbClr val="FF0000"/>
                </a:solidFill>
              </a:rPr>
              <a:t>tstin3d.com</a:t>
            </a:r>
          </a:p>
        </p:txBody>
      </p:sp>
      <p:pic>
        <p:nvPicPr>
          <p:cNvPr id="4" name="Picture 3"/>
          <p:cNvPicPr>
            <a:picLocks noChangeAspect="1"/>
          </p:cNvPicPr>
          <p:nvPr/>
        </p:nvPicPr>
        <p:blipFill>
          <a:blip r:embed="rId3"/>
          <a:stretch>
            <a:fillRect/>
          </a:stretch>
        </p:blipFill>
        <p:spPr>
          <a:xfrm>
            <a:off x="4947920" y="1097001"/>
            <a:ext cx="6662887" cy="5469534"/>
          </a:xfrm>
          <a:prstGeom prst="rect">
            <a:avLst/>
          </a:prstGeom>
        </p:spPr>
      </p:pic>
      <p:sp>
        <p:nvSpPr>
          <p:cNvPr id="6" name="Oval 5">
            <a:extLst>
              <a:ext uri="{FF2B5EF4-FFF2-40B4-BE49-F238E27FC236}">
                <a16:creationId xmlns:a16="http://schemas.microsoft.com/office/drawing/2014/main" id="{17D5F999-58C0-47CD-918B-CEB2A2619195}"/>
              </a:ext>
            </a:extLst>
          </p:cNvPr>
          <p:cNvSpPr/>
          <p:nvPr/>
        </p:nvSpPr>
        <p:spPr>
          <a:xfrm>
            <a:off x="6597445" y="5858799"/>
            <a:ext cx="914400" cy="29704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1270757364"/>
      </p:ext>
    </p:extLst>
  </p:cSld>
  <p:clrMapOvr>
    <a:masterClrMapping/>
  </p:clrMapOvr>
  <mc:AlternateContent xmlns:mc="http://schemas.openxmlformats.org/markup-compatibility/2006" xmlns:p14="http://schemas.microsoft.com/office/powerpoint/2010/main">
    <mc:Choice Requires="p14">
      <p:transition spd="slow" p14:dur="2000" advTm="42199"/>
    </mc:Choice>
    <mc:Fallback xmlns="">
      <p:transition spd="slow" advTm="4219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721" y="149464"/>
            <a:ext cx="10515600" cy="1325563"/>
          </a:xfrm>
        </p:spPr>
        <p:txBody>
          <a:bodyPr>
            <a:normAutofit/>
          </a:bodyPr>
          <a:lstStyle/>
          <a:p>
            <a:r>
              <a:rPr lang="en-US" dirty="0"/>
              <a:t>Disclosures</a:t>
            </a:r>
          </a:p>
        </p:txBody>
      </p:sp>
      <p:sp>
        <p:nvSpPr>
          <p:cNvPr id="3" name="Content Placeholder 2"/>
          <p:cNvSpPr>
            <a:spLocks noGrp="1"/>
          </p:cNvSpPr>
          <p:nvPr>
            <p:ph idx="1"/>
          </p:nvPr>
        </p:nvSpPr>
        <p:spPr>
          <a:xfrm>
            <a:off x="446721" y="1847795"/>
            <a:ext cx="11029615" cy="3678303"/>
          </a:xfrm>
        </p:spPr>
        <p:txBody>
          <a:bodyPr>
            <a:normAutofit/>
          </a:bodyPr>
          <a:lstStyle/>
          <a:p>
            <a:r>
              <a:rPr lang="en-US" sz="3600" dirty="0"/>
              <a:t>none</a:t>
            </a:r>
            <a:endParaRPr lang="en-US" dirty="0"/>
          </a:p>
          <a:p>
            <a:endParaRPr lang="en-US" sz="2800" dirty="0"/>
          </a:p>
          <a:p>
            <a:endParaRPr lang="en-US" sz="2800" dirty="0"/>
          </a:p>
          <a:p>
            <a:endParaRPr lang="en-US" dirty="0"/>
          </a:p>
          <a:p>
            <a:endParaRPr lang="en-US" dirty="0"/>
          </a:p>
        </p:txBody>
      </p:sp>
      <p:pic>
        <p:nvPicPr>
          <p:cNvPr id="3074" name="Picture 2" descr="United to End TB | Nature Portfolio Microbiology Community">
            <a:extLst>
              <a:ext uri="{FF2B5EF4-FFF2-40B4-BE49-F238E27FC236}">
                <a16:creationId xmlns:a16="http://schemas.microsoft.com/office/drawing/2014/main" id="{177AA5C0-8B57-62CE-6960-28EA55384B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5927" y="406746"/>
            <a:ext cx="5119352" cy="5119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458446"/>
      </p:ext>
    </p:extLst>
  </p:cSld>
  <p:clrMapOvr>
    <a:masterClrMapping/>
  </p:clrMapOvr>
  <mc:AlternateContent xmlns:mc="http://schemas.openxmlformats.org/markup-compatibility/2006" xmlns:p14="http://schemas.microsoft.com/office/powerpoint/2010/main">
    <mc:Choice Requires="p14">
      <p:transition spd="slow" p14:dur="2000" advTm="66088"/>
    </mc:Choice>
    <mc:Fallback xmlns="">
      <p:transition spd="slow" advTm="6608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TBI—How to test</a:t>
            </a:r>
          </a:p>
        </p:txBody>
      </p:sp>
      <p:sp>
        <p:nvSpPr>
          <p:cNvPr id="3" name="Content Placeholder 2"/>
          <p:cNvSpPr>
            <a:spLocks noGrp="1"/>
          </p:cNvSpPr>
          <p:nvPr>
            <p:ph idx="1"/>
          </p:nvPr>
        </p:nvSpPr>
        <p:spPr>
          <a:xfrm>
            <a:off x="327420" y="2180496"/>
            <a:ext cx="11283387" cy="3678303"/>
          </a:xfrm>
        </p:spPr>
        <p:txBody>
          <a:bodyPr>
            <a:normAutofit/>
          </a:bodyPr>
          <a:lstStyle/>
          <a:p>
            <a:pPr marL="0" indent="0">
              <a:buNone/>
            </a:pPr>
            <a:r>
              <a:rPr lang="en-US" sz="4400" b="1" u="sng" dirty="0">
                <a:solidFill>
                  <a:srgbClr val="FF0000"/>
                </a:solidFill>
              </a:rPr>
              <a:t>bcgatlas.org</a:t>
            </a:r>
          </a:p>
        </p:txBody>
      </p:sp>
      <p:sp>
        <p:nvSpPr>
          <p:cNvPr id="6" name="Oval 5">
            <a:extLst>
              <a:ext uri="{FF2B5EF4-FFF2-40B4-BE49-F238E27FC236}">
                <a16:creationId xmlns:a16="http://schemas.microsoft.com/office/drawing/2014/main" id="{17D5F999-58C0-47CD-918B-CEB2A2619195}"/>
              </a:ext>
            </a:extLst>
          </p:cNvPr>
          <p:cNvSpPr/>
          <p:nvPr/>
        </p:nvSpPr>
        <p:spPr>
          <a:xfrm>
            <a:off x="6597445" y="5858799"/>
            <a:ext cx="914400" cy="29704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7" name="Picture 6">
            <a:extLst>
              <a:ext uri="{FF2B5EF4-FFF2-40B4-BE49-F238E27FC236}">
                <a16:creationId xmlns:a16="http://schemas.microsoft.com/office/drawing/2014/main" id="{C432799C-A0A0-88BF-C9E6-D8F4A15A097B}"/>
              </a:ext>
            </a:extLst>
          </p:cNvPr>
          <p:cNvPicPr>
            <a:picLocks noChangeAspect="1"/>
          </p:cNvPicPr>
          <p:nvPr/>
        </p:nvPicPr>
        <p:blipFill>
          <a:blip r:embed="rId3"/>
          <a:stretch>
            <a:fillRect/>
          </a:stretch>
        </p:blipFill>
        <p:spPr>
          <a:xfrm>
            <a:off x="3665526" y="1603369"/>
            <a:ext cx="8199054" cy="4832555"/>
          </a:xfrm>
          <a:prstGeom prst="rect">
            <a:avLst/>
          </a:prstGeom>
        </p:spPr>
      </p:pic>
    </p:spTree>
    <p:extLst>
      <p:ext uri="{BB962C8B-B14F-4D97-AF65-F5344CB8AC3E}">
        <p14:creationId xmlns:p14="http://schemas.microsoft.com/office/powerpoint/2010/main" val="3089550320"/>
      </p:ext>
    </p:extLst>
  </p:cSld>
  <p:clrMapOvr>
    <a:masterClrMapping/>
  </p:clrMapOvr>
  <mc:AlternateContent xmlns:mc="http://schemas.openxmlformats.org/markup-compatibility/2006" xmlns:p14="http://schemas.microsoft.com/office/powerpoint/2010/main">
    <mc:Choice Requires="p14">
      <p:transition spd="slow" p14:dur="2000" advTm="42199"/>
    </mc:Choice>
    <mc:Fallback xmlns="">
      <p:transition spd="slow" advTm="42199"/>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LTBI—Who to treat</a:t>
            </a:r>
          </a:p>
        </p:txBody>
      </p:sp>
      <p:sp>
        <p:nvSpPr>
          <p:cNvPr id="3" name="Content Placeholder 2"/>
          <p:cNvSpPr>
            <a:spLocks noGrp="1"/>
          </p:cNvSpPr>
          <p:nvPr>
            <p:ph idx="1"/>
          </p:nvPr>
        </p:nvSpPr>
        <p:spPr>
          <a:xfrm>
            <a:off x="433710" y="2043993"/>
            <a:ext cx="4171522" cy="4446446"/>
          </a:xfrm>
        </p:spPr>
        <p:txBody>
          <a:bodyPr>
            <a:normAutofit/>
          </a:bodyPr>
          <a:lstStyle/>
          <a:p>
            <a:r>
              <a:rPr lang="en-US" sz="3600" dirty="0"/>
              <a:t>Decision to test = decision to consider treatment</a:t>
            </a:r>
          </a:p>
          <a:p>
            <a:r>
              <a:rPr lang="en-US" sz="3600" dirty="0">
                <a:solidFill>
                  <a:srgbClr val="FF0000"/>
                </a:solidFill>
              </a:rPr>
              <a:t>Rule out active TB first!</a:t>
            </a:r>
          </a:p>
          <a:p>
            <a:r>
              <a:rPr lang="en-US" sz="3600" dirty="0"/>
              <a:t>How to deliver diagnosis (language)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8835" y="1548854"/>
            <a:ext cx="6365852" cy="4941585"/>
          </a:xfrm>
          <a:prstGeom prst="rect">
            <a:avLst/>
          </a:prstGeom>
        </p:spPr>
      </p:pic>
      <p:pic>
        <p:nvPicPr>
          <p:cNvPr id="6" name="Picture 5" descr="A bear sleeping in a hole&#10;&#10;Description automatically generated with medium confidence">
            <a:extLst>
              <a:ext uri="{FF2B5EF4-FFF2-40B4-BE49-F238E27FC236}">
                <a16:creationId xmlns:a16="http://schemas.microsoft.com/office/drawing/2014/main" id="{2CC73300-B9DF-A2A8-9E7D-FDD987FD3E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0438" y="227286"/>
            <a:ext cx="2143126" cy="1439180"/>
          </a:xfrm>
          <a:prstGeom prst="rect">
            <a:avLst/>
          </a:prstGeom>
        </p:spPr>
      </p:pic>
      <p:pic>
        <p:nvPicPr>
          <p:cNvPr id="8" name="Picture 7" descr="A bear with its mouth open&#10;&#10;Description automatically generated">
            <a:extLst>
              <a:ext uri="{FF2B5EF4-FFF2-40B4-BE49-F238E27FC236}">
                <a16:creationId xmlns:a16="http://schemas.microsoft.com/office/drawing/2014/main" id="{05F84E37-B7FA-DAFD-F5E7-F05042D37D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2119" y="227286"/>
            <a:ext cx="2143126" cy="1426153"/>
          </a:xfrm>
          <a:prstGeom prst="rect">
            <a:avLst/>
          </a:prstGeom>
        </p:spPr>
      </p:pic>
    </p:spTree>
    <p:extLst>
      <p:ext uri="{BB962C8B-B14F-4D97-AF65-F5344CB8AC3E}">
        <p14:creationId xmlns:p14="http://schemas.microsoft.com/office/powerpoint/2010/main" val="612720241"/>
      </p:ext>
    </p:extLst>
  </p:cSld>
  <p:clrMapOvr>
    <a:masterClrMapping/>
  </p:clrMapOvr>
  <mc:AlternateContent xmlns:mc="http://schemas.openxmlformats.org/markup-compatibility/2006" xmlns:p14="http://schemas.microsoft.com/office/powerpoint/2010/main">
    <mc:Choice Requires="p14">
      <p:transition spd="slow" p14:dur="2000" advTm="100528"/>
    </mc:Choice>
    <mc:Fallback xmlns="">
      <p:transition spd="slow" advTm="1005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994D2-43FC-44BE-98CD-4896BDF9DE9B}"/>
              </a:ext>
            </a:extLst>
          </p:cNvPr>
          <p:cNvSpPr>
            <a:spLocks noGrp="1"/>
          </p:cNvSpPr>
          <p:nvPr>
            <p:ph type="title"/>
          </p:nvPr>
        </p:nvSpPr>
        <p:spPr/>
        <p:txBody>
          <a:bodyPr/>
          <a:lstStyle/>
          <a:p>
            <a:r>
              <a:rPr lang="en-US" dirty="0"/>
              <a:t>LTBI treatment</a:t>
            </a:r>
          </a:p>
        </p:txBody>
      </p:sp>
      <p:pic>
        <p:nvPicPr>
          <p:cNvPr id="5122" name="Picture 2" descr="Rosie the Riveter | Definition, Poster, &amp; Facts | Britannica">
            <a:extLst>
              <a:ext uri="{FF2B5EF4-FFF2-40B4-BE49-F238E27FC236}">
                <a16:creationId xmlns:a16="http://schemas.microsoft.com/office/drawing/2014/main" id="{B91D4940-5685-4CEB-B8DE-8471F2B11030}"/>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411683" y="1546780"/>
            <a:ext cx="3569103" cy="4642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319236"/>
      </p:ext>
    </p:extLst>
  </p:cSld>
  <p:clrMapOvr>
    <a:masterClrMapping/>
  </p:clrMapOvr>
  <mc:AlternateContent xmlns:mc="http://schemas.openxmlformats.org/markup-compatibility/2006" xmlns:p14="http://schemas.microsoft.com/office/powerpoint/2010/main">
    <mc:Choice Requires="p14">
      <p:transition spd="slow" p14:dur="2000" advTm="4384"/>
    </mc:Choice>
    <mc:Fallback xmlns="">
      <p:transition spd="slow" advTm="4384"/>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LTBI—How to treat</a:t>
            </a:r>
            <a:endParaRPr lang="en-US" dirty="0"/>
          </a:p>
        </p:txBody>
      </p:sp>
      <p:graphicFrame>
        <p:nvGraphicFramePr>
          <p:cNvPr id="6" name="Table 6">
            <a:extLst>
              <a:ext uri="{FF2B5EF4-FFF2-40B4-BE49-F238E27FC236}">
                <a16:creationId xmlns:a16="http://schemas.microsoft.com/office/drawing/2014/main" id="{6EEF70C2-6DF0-4F8B-BBA8-ADC5A2697174}"/>
              </a:ext>
            </a:extLst>
          </p:cNvPr>
          <p:cNvGraphicFramePr>
            <a:graphicFrameLocks noGrp="1"/>
          </p:cNvGraphicFramePr>
          <p:nvPr>
            <p:extLst>
              <p:ext uri="{D42A27DB-BD31-4B8C-83A1-F6EECF244321}">
                <p14:modId xmlns:p14="http://schemas.microsoft.com/office/powerpoint/2010/main" val="1688760481"/>
              </p:ext>
            </p:extLst>
          </p:nvPr>
        </p:nvGraphicFramePr>
        <p:xfrm>
          <a:off x="412218" y="2136947"/>
          <a:ext cx="11312596" cy="4287027"/>
        </p:xfrm>
        <a:graphic>
          <a:graphicData uri="http://schemas.openxmlformats.org/drawingml/2006/table">
            <a:tbl>
              <a:tblPr firstRow="1" bandRow="1">
                <a:tableStyleId>{5C22544A-7EE6-4342-B048-85BDC9FD1C3A}</a:tableStyleId>
              </a:tblPr>
              <a:tblGrid>
                <a:gridCol w="2828149">
                  <a:extLst>
                    <a:ext uri="{9D8B030D-6E8A-4147-A177-3AD203B41FA5}">
                      <a16:colId xmlns:a16="http://schemas.microsoft.com/office/drawing/2014/main" val="3190373012"/>
                    </a:ext>
                  </a:extLst>
                </a:gridCol>
                <a:gridCol w="2828149">
                  <a:extLst>
                    <a:ext uri="{9D8B030D-6E8A-4147-A177-3AD203B41FA5}">
                      <a16:colId xmlns:a16="http://schemas.microsoft.com/office/drawing/2014/main" val="3416749501"/>
                    </a:ext>
                  </a:extLst>
                </a:gridCol>
                <a:gridCol w="2828149">
                  <a:extLst>
                    <a:ext uri="{9D8B030D-6E8A-4147-A177-3AD203B41FA5}">
                      <a16:colId xmlns:a16="http://schemas.microsoft.com/office/drawing/2014/main" val="4235442181"/>
                    </a:ext>
                  </a:extLst>
                </a:gridCol>
                <a:gridCol w="2828149">
                  <a:extLst>
                    <a:ext uri="{9D8B030D-6E8A-4147-A177-3AD203B41FA5}">
                      <a16:colId xmlns:a16="http://schemas.microsoft.com/office/drawing/2014/main" val="1638888909"/>
                    </a:ext>
                  </a:extLst>
                </a:gridCol>
              </a:tblGrid>
              <a:tr h="799089">
                <a:tc>
                  <a:txBody>
                    <a:bodyPr/>
                    <a:lstStyle/>
                    <a:p>
                      <a:r>
                        <a:rPr lang="en-US" sz="2800" dirty="0"/>
                        <a:t>Medication(s)</a:t>
                      </a:r>
                    </a:p>
                  </a:txBody>
                  <a:tcPr/>
                </a:tc>
                <a:tc>
                  <a:txBody>
                    <a:bodyPr/>
                    <a:lstStyle/>
                    <a:p>
                      <a:r>
                        <a:rPr lang="en-US" sz="2800" dirty="0"/>
                        <a:t>Frequency</a:t>
                      </a:r>
                    </a:p>
                  </a:txBody>
                  <a:tcPr/>
                </a:tc>
                <a:tc>
                  <a:txBody>
                    <a:bodyPr/>
                    <a:lstStyle/>
                    <a:p>
                      <a:r>
                        <a:rPr lang="en-US" sz="2800" dirty="0"/>
                        <a:t>Duration</a:t>
                      </a:r>
                    </a:p>
                  </a:txBody>
                  <a:tcPr/>
                </a:tc>
                <a:tc>
                  <a:txBody>
                    <a:bodyPr/>
                    <a:lstStyle/>
                    <a:p>
                      <a:r>
                        <a:rPr lang="en-US" sz="2800" dirty="0"/>
                        <a:t>Doses</a:t>
                      </a:r>
                    </a:p>
                  </a:txBody>
                  <a:tcPr/>
                </a:tc>
                <a:extLst>
                  <a:ext uri="{0D108BD9-81ED-4DB2-BD59-A6C34878D82A}">
                    <a16:rowId xmlns:a16="http://schemas.microsoft.com/office/drawing/2014/main" val="1302170415"/>
                  </a:ext>
                </a:extLst>
              </a:tr>
              <a:tr h="799089">
                <a:tc>
                  <a:txBody>
                    <a:bodyPr/>
                    <a:lstStyle/>
                    <a:p>
                      <a:r>
                        <a:rPr lang="en-US" sz="2800" b="1" dirty="0"/>
                        <a:t>Isoniazid/</a:t>
                      </a:r>
                    </a:p>
                    <a:p>
                      <a:r>
                        <a:rPr lang="en-US" sz="2800" b="1" dirty="0"/>
                        <a:t>Rifapentine</a:t>
                      </a:r>
                    </a:p>
                  </a:txBody>
                  <a:tcPr/>
                </a:tc>
                <a:tc>
                  <a:txBody>
                    <a:bodyPr/>
                    <a:lstStyle/>
                    <a:p>
                      <a:r>
                        <a:rPr lang="en-US" sz="2400" dirty="0"/>
                        <a:t>Weekly</a:t>
                      </a:r>
                    </a:p>
                  </a:txBody>
                  <a:tcPr/>
                </a:tc>
                <a:tc>
                  <a:txBody>
                    <a:bodyPr/>
                    <a:lstStyle/>
                    <a:p>
                      <a:r>
                        <a:rPr lang="en-US" sz="2400" dirty="0"/>
                        <a:t>3 months</a:t>
                      </a:r>
                    </a:p>
                  </a:txBody>
                  <a:tcPr/>
                </a:tc>
                <a:tc>
                  <a:txBody>
                    <a:bodyPr/>
                    <a:lstStyle/>
                    <a:p>
                      <a:r>
                        <a:rPr lang="en-US" sz="2400" dirty="0"/>
                        <a:t>12</a:t>
                      </a:r>
                    </a:p>
                  </a:txBody>
                  <a:tcPr/>
                </a:tc>
                <a:extLst>
                  <a:ext uri="{0D108BD9-81ED-4DB2-BD59-A6C34878D82A}">
                    <a16:rowId xmlns:a16="http://schemas.microsoft.com/office/drawing/2014/main" val="356301323"/>
                  </a:ext>
                </a:extLst>
              </a:tr>
              <a:tr h="799089">
                <a:tc>
                  <a:txBody>
                    <a:bodyPr/>
                    <a:lstStyle/>
                    <a:p>
                      <a:r>
                        <a:rPr lang="en-US" sz="2800" b="1" dirty="0"/>
                        <a:t>Isoniazid/</a:t>
                      </a:r>
                    </a:p>
                    <a:p>
                      <a:r>
                        <a:rPr lang="en-US" sz="2800" b="1" dirty="0"/>
                        <a:t>Rifampin</a:t>
                      </a:r>
                    </a:p>
                  </a:txBody>
                  <a:tcPr/>
                </a:tc>
                <a:tc>
                  <a:txBody>
                    <a:bodyPr/>
                    <a:lstStyle/>
                    <a:p>
                      <a:r>
                        <a:rPr lang="en-US" sz="2400" dirty="0"/>
                        <a:t>Daily</a:t>
                      </a:r>
                    </a:p>
                  </a:txBody>
                  <a:tcPr/>
                </a:tc>
                <a:tc>
                  <a:txBody>
                    <a:bodyPr/>
                    <a:lstStyle/>
                    <a:p>
                      <a:r>
                        <a:rPr lang="en-US" sz="2400" dirty="0"/>
                        <a:t>3 months</a:t>
                      </a:r>
                    </a:p>
                  </a:txBody>
                  <a:tcPr/>
                </a:tc>
                <a:tc>
                  <a:txBody>
                    <a:bodyPr/>
                    <a:lstStyle/>
                    <a:p>
                      <a:r>
                        <a:rPr lang="en-US" sz="2400" dirty="0"/>
                        <a:t>90</a:t>
                      </a:r>
                    </a:p>
                  </a:txBody>
                  <a:tcPr/>
                </a:tc>
                <a:extLst>
                  <a:ext uri="{0D108BD9-81ED-4DB2-BD59-A6C34878D82A}">
                    <a16:rowId xmlns:a16="http://schemas.microsoft.com/office/drawing/2014/main" val="1700713016"/>
                  </a:ext>
                </a:extLst>
              </a:tr>
              <a:tr h="799089">
                <a:tc>
                  <a:txBody>
                    <a:bodyPr/>
                    <a:lstStyle/>
                    <a:p>
                      <a:r>
                        <a:rPr lang="en-US" sz="2800" b="1" dirty="0"/>
                        <a:t>Rifampin</a:t>
                      </a:r>
                      <a:endParaRPr lang="en-US" b="1" dirty="0"/>
                    </a:p>
                  </a:txBody>
                  <a:tcPr/>
                </a:tc>
                <a:tc>
                  <a:txBody>
                    <a:bodyPr/>
                    <a:lstStyle/>
                    <a:p>
                      <a:r>
                        <a:rPr lang="en-US" sz="2400" dirty="0"/>
                        <a:t>Daily</a:t>
                      </a:r>
                    </a:p>
                  </a:txBody>
                  <a:tcPr/>
                </a:tc>
                <a:tc>
                  <a:txBody>
                    <a:bodyPr/>
                    <a:lstStyle/>
                    <a:p>
                      <a:r>
                        <a:rPr lang="en-US" sz="2400" dirty="0"/>
                        <a:t>4 months</a:t>
                      </a:r>
                    </a:p>
                  </a:txBody>
                  <a:tcPr/>
                </a:tc>
                <a:tc>
                  <a:txBody>
                    <a:bodyPr/>
                    <a:lstStyle/>
                    <a:p>
                      <a:r>
                        <a:rPr lang="en-US" sz="2400" dirty="0"/>
                        <a:t>120</a:t>
                      </a:r>
                    </a:p>
                  </a:txBody>
                  <a:tcPr/>
                </a:tc>
                <a:extLst>
                  <a:ext uri="{0D108BD9-81ED-4DB2-BD59-A6C34878D82A}">
                    <a16:rowId xmlns:a16="http://schemas.microsoft.com/office/drawing/2014/main" val="4284640405"/>
                  </a:ext>
                </a:extLst>
              </a:tr>
              <a:tr h="799089">
                <a:tc>
                  <a:txBody>
                    <a:bodyPr/>
                    <a:lstStyle/>
                    <a:p>
                      <a:r>
                        <a:rPr lang="en-US" sz="2400" dirty="0"/>
                        <a:t>Isoniazid</a:t>
                      </a:r>
                    </a:p>
                  </a:txBody>
                  <a:tcPr/>
                </a:tc>
                <a:tc>
                  <a:txBody>
                    <a:bodyPr/>
                    <a:lstStyle/>
                    <a:p>
                      <a:r>
                        <a:rPr lang="en-US" sz="2400" dirty="0"/>
                        <a:t>Daily</a:t>
                      </a:r>
                    </a:p>
                  </a:txBody>
                  <a:tcPr/>
                </a:tc>
                <a:tc>
                  <a:txBody>
                    <a:bodyPr/>
                    <a:lstStyle/>
                    <a:p>
                      <a:r>
                        <a:rPr lang="en-US" sz="2400" dirty="0"/>
                        <a:t>6-9 months</a:t>
                      </a:r>
                    </a:p>
                  </a:txBody>
                  <a:tcPr/>
                </a:tc>
                <a:tc>
                  <a:txBody>
                    <a:bodyPr/>
                    <a:lstStyle/>
                    <a:p>
                      <a:r>
                        <a:rPr lang="en-US" sz="2400" dirty="0"/>
                        <a:t>180-270</a:t>
                      </a:r>
                    </a:p>
                  </a:txBody>
                  <a:tcPr/>
                </a:tc>
                <a:extLst>
                  <a:ext uri="{0D108BD9-81ED-4DB2-BD59-A6C34878D82A}">
                    <a16:rowId xmlns:a16="http://schemas.microsoft.com/office/drawing/2014/main" val="1093993984"/>
                  </a:ext>
                </a:extLst>
              </a:tr>
            </a:tbl>
          </a:graphicData>
        </a:graphic>
      </p:graphicFrame>
      <p:sp>
        <p:nvSpPr>
          <p:cNvPr id="4" name="Rounded Rectangle 3"/>
          <p:cNvSpPr/>
          <p:nvPr/>
        </p:nvSpPr>
        <p:spPr>
          <a:xfrm>
            <a:off x="413830" y="2933667"/>
            <a:ext cx="11312596" cy="240200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1004086"/>
      </p:ext>
    </p:extLst>
  </p:cSld>
  <p:clrMapOvr>
    <a:masterClrMapping/>
  </p:clrMapOvr>
  <mc:AlternateContent xmlns:mc="http://schemas.openxmlformats.org/markup-compatibility/2006" xmlns:p14="http://schemas.microsoft.com/office/powerpoint/2010/main">
    <mc:Choice Requires="p14">
      <p:transition spd="med" p14:dur="700" advTm="60994">
        <p:fade/>
      </p:transition>
    </mc:Choice>
    <mc:Fallback xmlns="">
      <p:transition spd="med" advTm="60994">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2493" y="238539"/>
            <a:ext cx="11018520" cy="1434415"/>
          </a:xfrm>
        </p:spPr>
        <p:txBody>
          <a:bodyPr anchor="b">
            <a:normAutofit/>
          </a:bodyPr>
          <a:lstStyle/>
          <a:p>
            <a:r>
              <a:rPr lang="en-US" sz="5400" dirty="0"/>
              <a:t>LTBI—How to treat</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72493" y="2071316"/>
            <a:ext cx="6713552" cy="4119172"/>
          </a:xfrm>
        </p:spPr>
        <p:txBody>
          <a:bodyPr anchor="t">
            <a:normAutofit/>
          </a:bodyPr>
          <a:lstStyle/>
          <a:p>
            <a:pPr marL="0" indent="0">
              <a:buNone/>
            </a:pPr>
            <a:r>
              <a:rPr lang="en-US" sz="3200" u="sng" dirty="0"/>
              <a:t>Rifampin daily X 4 </a:t>
            </a:r>
            <a:r>
              <a:rPr lang="en-US" sz="3200" u="sng" dirty="0" err="1"/>
              <a:t>mos</a:t>
            </a:r>
            <a:endParaRPr lang="en-US" sz="3200" u="sng" dirty="0"/>
          </a:p>
          <a:p>
            <a:pPr lvl="1"/>
            <a:r>
              <a:rPr lang="en-US" sz="3200" dirty="0"/>
              <a:t>300 mg caps, usual adult dose = 600 mg (2 pills </a:t>
            </a:r>
            <a:r>
              <a:rPr lang="en-US" sz="3200" dirty="0" err="1"/>
              <a:t>qd</a:t>
            </a:r>
            <a:r>
              <a:rPr lang="en-US" sz="3200" dirty="0"/>
              <a:t>)</a:t>
            </a:r>
          </a:p>
          <a:p>
            <a:pPr lvl="1"/>
            <a:r>
              <a:rPr lang="en-US" sz="3200" dirty="0"/>
              <a:t>Not recommended in:  potential for drug interactions</a:t>
            </a:r>
          </a:p>
          <a:p>
            <a:pPr marL="324000" lvl="1" indent="0">
              <a:buNone/>
            </a:pPr>
            <a:endParaRPr lang="en-US" sz="22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9000" r="18845" b="-2"/>
          <a:stretch/>
        </p:blipFill>
        <p:spPr>
          <a:xfrm>
            <a:off x="8281850" y="2456457"/>
            <a:ext cx="3165053" cy="3289893"/>
          </a:xfrm>
          <a:prstGeom prst="rect">
            <a:avLst/>
          </a:prstGeom>
        </p:spPr>
      </p:pic>
    </p:spTree>
    <p:extLst>
      <p:ext uri="{BB962C8B-B14F-4D97-AF65-F5344CB8AC3E}">
        <p14:creationId xmlns:p14="http://schemas.microsoft.com/office/powerpoint/2010/main" val="1138428814"/>
      </p:ext>
    </p:extLst>
  </p:cSld>
  <p:clrMapOvr>
    <a:masterClrMapping/>
  </p:clrMapOvr>
  <mc:AlternateContent xmlns:mc="http://schemas.openxmlformats.org/markup-compatibility/2006" xmlns:p14="http://schemas.microsoft.com/office/powerpoint/2010/main">
    <mc:Choice Requires="p14">
      <p:transition spd="slow" p14:dur="2000" advTm="41104"/>
    </mc:Choice>
    <mc:Fallback xmlns="">
      <p:transition spd="slow" advTm="41104"/>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329184"/>
            <a:ext cx="6894576" cy="1783080"/>
          </a:xfrm>
        </p:spPr>
        <p:txBody>
          <a:bodyPr anchor="b">
            <a:normAutofit/>
          </a:bodyPr>
          <a:lstStyle/>
          <a:p>
            <a:r>
              <a:rPr lang="en-US" sz="5400" dirty="0"/>
              <a:t>LTBI—How to treat</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711664" y="2702053"/>
            <a:ext cx="7277793" cy="3483864"/>
          </a:xfrm>
        </p:spPr>
        <p:txBody>
          <a:bodyPr>
            <a:normAutofit fontScale="92500" lnSpcReduction="20000"/>
          </a:bodyPr>
          <a:lstStyle/>
          <a:p>
            <a:pPr marL="0" indent="0">
              <a:lnSpc>
                <a:spcPct val="160000"/>
              </a:lnSpc>
              <a:buNone/>
            </a:pPr>
            <a:r>
              <a:rPr lang="en-US" sz="3500" u="sng" dirty="0"/>
              <a:t>3HP regimen (12 weekly doses of INH/RPT)</a:t>
            </a:r>
          </a:p>
          <a:p>
            <a:pPr lvl="1"/>
            <a:r>
              <a:rPr lang="en-US" sz="2800" dirty="0"/>
              <a:t>Isoniazid (INH) 300 mg tabs, normal adult dose = 900 mg (3 tabs q week)</a:t>
            </a:r>
          </a:p>
          <a:p>
            <a:pPr lvl="1"/>
            <a:r>
              <a:rPr lang="en-US" sz="2800" dirty="0"/>
              <a:t>Rifapentine (RPT) 150 mg tabs, normal adult dose = 900 mg (6 tabs q week)</a:t>
            </a:r>
          </a:p>
          <a:p>
            <a:pPr lvl="1"/>
            <a:r>
              <a:rPr lang="en-US" sz="2800" dirty="0"/>
              <a:t>+/- Pyridoxine 50 mg/week (conditions associated with neuropathy)</a:t>
            </a:r>
          </a:p>
          <a:p>
            <a:pPr lvl="1"/>
            <a:r>
              <a:rPr lang="en-US" sz="2800" dirty="0"/>
              <a:t>Not recommended for:  children &lt;2, pregnant women, potential drug interactions (RFM/ARV)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3371" y="3606353"/>
            <a:ext cx="2538549" cy="202449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7753" y="1500438"/>
            <a:ext cx="2504562" cy="1678057"/>
          </a:xfrm>
          <a:prstGeom prst="rect">
            <a:avLst/>
          </a:prstGeom>
        </p:spPr>
      </p:pic>
    </p:spTree>
    <p:extLst>
      <p:ext uri="{BB962C8B-B14F-4D97-AF65-F5344CB8AC3E}">
        <p14:creationId xmlns:p14="http://schemas.microsoft.com/office/powerpoint/2010/main" val="2747424443"/>
      </p:ext>
    </p:extLst>
  </p:cSld>
  <p:clrMapOvr>
    <a:masterClrMapping/>
  </p:clrMapOvr>
  <mc:AlternateContent xmlns:mc="http://schemas.openxmlformats.org/markup-compatibility/2006" xmlns:p14="http://schemas.microsoft.com/office/powerpoint/2010/main">
    <mc:Choice Requires="p14">
      <p:transition spd="slow" p14:dur="2000" advTm="100751"/>
    </mc:Choice>
    <mc:Fallback xmlns="">
      <p:transition spd="slow" advTm="100751"/>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9F2F00-1617-424D-A628-BEB717C67FB2}"/>
              </a:ext>
            </a:extLst>
          </p:cNvPr>
          <p:cNvSpPr>
            <a:spLocks noGrp="1"/>
          </p:cNvSpPr>
          <p:nvPr>
            <p:ph type="title"/>
          </p:nvPr>
        </p:nvSpPr>
        <p:spPr>
          <a:xfrm>
            <a:off x="640080" y="329184"/>
            <a:ext cx="6894576" cy="1783080"/>
          </a:xfrm>
        </p:spPr>
        <p:txBody>
          <a:bodyPr anchor="b">
            <a:normAutofit/>
          </a:bodyPr>
          <a:lstStyle/>
          <a:p>
            <a:r>
              <a:rPr lang="en-US" sz="5400"/>
              <a:t>LTBI—How to treat</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79A0527-92E2-485E-A7B4-18D2090F67F4}"/>
              </a:ext>
            </a:extLst>
          </p:cNvPr>
          <p:cNvSpPr>
            <a:spLocks noGrp="1"/>
          </p:cNvSpPr>
          <p:nvPr>
            <p:ph idx="1"/>
          </p:nvPr>
        </p:nvSpPr>
        <p:spPr>
          <a:xfrm>
            <a:off x="640080" y="2706624"/>
            <a:ext cx="6894576" cy="3483864"/>
          </a:xfrm>
        </p:spPr>
        <p:txBody>
          <a:bodyPr>
            <a:normAutofit fontScale="92500" lnSpcReduction="20000"/>
          </a:bodyPr>
          <a:lstStyle/>
          <a:p>
            <a:pPr marL="0" indent="0">
              <a:buNone/>
            </a:pPr>
            <a:r>
              <a:rPr lang="en-US" sz="3500" u="sng" dirty="0"/>
              <a:t>3-month INH/RIF regimen</a:t>
            </a:r>
          </a:p>
          <a:p>
            <a:pPr lvl="1"/>
            <a:r>
              <a:rPr lang="en-US" sz="3000" dirty="0"/>
              <a:t>Isoniazid 300 mg tabs, normal adult dose = 300 mg (1 tab </a:t>
            </a:r>
            <a:r>
              <a:rPr lang="en-US" sz="3000" dirty="0" err="1"/>
              <a:t>qd</a:t>
            </a:r>
            <a:r>
              <a:rPr lang="en-US" sz="3000" dirty="0"/>
              <a:t>)</a:t>
            </a:r>
          </a:p>
          <a:p>
            <a:pPr lvl="1"/>
            <a:r>
              <a:rPr lang="en-US" sz="3000" dirty="0"/>
              <a:t>Rifampin 150 mg caps, normal adult dose = 600 mg (4 tabs </a:t>
            </a:r>
            <a:r>
              <a:rPr lang="en-US" sz="3000" dirty="0" err="1"/>
              <a:t>qd</a:t>
            </a:r>
            <a:r>
              <a:rPr lang="en-US" sz="3000" dirty="0"/>
              <a:t>)</a:t>
            </a:r>
          </a:p>
          <a:p>
            <a:pPr lvl="1"/>
            <a:r>
              <a:rPr lang="en-US" sz="3000" dirty="0"/>
              <a:t>+/- Pyridoxine 25 mg/day (pregnant, breastfeeding, conditions associated with neuropathy)</a:t>
            </a:r>
          </a:p>
          <a:p>
            <a:pPr lvl="1"/>
            <a:r>
              <a:rPr lang="en-US" sz="3000" dirty="0"/>
              <a:t>Not recommended for:  potential drug interactions (e.g., RIF-ARV)</a:t>
            </a:r>
          </a:p>
          <a:p>
            <a:endParaRPr lang="en-US" sz="2200" dirty="0"/>
          </a:p>
        </p:txBody>
      </p:sp>
      <p:pic>
        <p:nvPicPr>
          <p:cNvPr id="5" name="Picture 4">
            <a:extLst>
              <a:ext uri="{FF2B5EF4-FFF2-40B4-BE49-F238E27FC236}">
                <a16:creationId xmlns:a16="http://schemas.microsoft.com/office/drawing/2014/main" id="{BBE1607D-FBF8-424D-9BEF-4B695C848D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1110" y="3429000"/>
            <a:ext cx="2890810" cy="2168108"/>
          </a:xfrm>
          <a:prstGeom prst="rect">
            <a:avLst/>
          </a:prstGeom>
        </p:spPr>
      </p:pic>
      <p:pic>
        <p:nvPicPr>
          <p:cNvPr id="4" name="Picture 3">
            <a:extLst>
              <a:ext uri="{FF2B5EF4-FFF2-40B4-BE49-F238E27FC236}">
                <a16:creationId xmlns:a16="http://schemas.microsoft.com/office/drawing/2014/main" id="{4DA6D3F6-45B5-41C7-BC2B-5FA0DF9D27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59922" y="1269065"/>
            <a:ext cx="2891998" cy="1937639"/>
          </a:xfrm>
          <a:prstGeom prst="rect">
            <a:avLst/>
          </a:prstGeom>
        </p:spPr>
      </p:pic>
    </p:spTree>
    <p:extLst>
      <p:ext uri="{BB962C8B-B14F-4D97-AF65-F5344CB8AC3E}">
        <p14:creationId xmlns:p14="http://schemas.microsoft.com/office/powerpoint/2010/main" val="3842279253"/>
      </p:ext>
    </p:extLst>
  </p:cSld>
  <p:clrMapOvr>
    <a:masterClrMapping/>
  </p:clrMapOvr>
  <mc:AlternateContent xmlns:mc="http://schemas.openxmlformats.org/markup-compatibility/2006" xmlns:p14="http://schemas.microsoft.com/office/powerpoint/2010/main">
    <mc:Choice Requires="p14">
      <p:transition spd="slow" p14:dur="2000" advTm="32359"/>
    </mc:Choice>
    <mc:Fallback xmlns="">
      <p:transition spd="slow" advTm="32359"/>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5" y="640080"/>
            <a:ext cx="6396881" cy="1481328"/>
          </a:xfrm>
        </p:spPr>
        <p:txBody>
          <a:bodyPr anchor="b">
            <a:normAutofit/>
          </a:bodyPr>
          <a:lstStyle/>
          <a:p>
            <a:r>
              <a:rPr lang="en-US" sz="5000" dirty="0"/>
              <a:t>LTBI—How to treat</a:t>
            </a:r>
          </a:p>
        </p:txBody>
      </p:sp>
      <p:sp>
        <p:nvSpPr>
          <p:cNvPr id="1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30935" y="2660904"/>
            <a:ext cx="6988455" cy="3547872"/>
          </a:xfrm>
        </p:spPr>
        <p:txBody>
          <a:bodyPr anchor="t">
            <a:normAutofit/>
          </a:bodyPr>
          <a:lstStyle/>
          <a:p>
            <a:pPr marL="0" indent="0">
              <a:buNone/>
            </a:pPr>
            <a:r>
              <a:rPr lang="en-US" sz="3600" u="sng" dirty="0"/>
              <a:t>Isoniazid daily for 9 </a:t>
            </a:r>
            <a:r>
              <a:rPr lang="en-US" sz="3600" u="sng" dirty="0" err="1"/>
              <a:t>mos</a:t>
            </a:r>
            <a:endParaRPr lang="en-US" sz="3600" u="sng" dirty="0"/>
          </a:p>
          <a:p>
            <a:pPr lvl="1"/>
            <a:r>
              <a:rPr lang="en-US" sz="2800" dirty="0"/>
              <a:t>300 mg tabs, usual adult dose = 300 mg (1tab </a:t>
            </a:r>
            <a:r>
              <a:rPr lang="en-US" sz="2800" dirty="0" err="1"/>
              <a:t>qd</a:t>
            </a:r>
            <a:r>
              <a:rPr lang="en-US" sz="2800" dirty="0"/>
              <a:t>)</a:t>
            </a:r>
          </a:p>
          <a:p>
            <a:pPr lvl="1"/>
            <a:r>
              <a:rPr lang="en-US" sz="2800" dirty="0"/>
              <a:t>+/- Pyridoxine 25 mg/day (pregnant, breastfeeding, conditions associated with neuropathy)</a:t>
            </a:r>
          </a:p>
          <a:p>
            <a:pPr lvl="1"/>
            <a:endParaRPr lang="en-US" sz="22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3376" y="3043646"/>
            <a:ext cx="3304639" cy="2214108"/>
          </a:xfrm>
          <a:prstGeom prst="rect">
            <a:avLst/>
          </a:prstGeom>
        </p:spPr>
      </p:pic>
    </p:spTree>
    <p:extLst>
      <p:ext uri="{BB962C8B-B14F-4D97-AF65-F5344CB8AC3E}">
        <p14:creationId xmlns:p14="http://schemas.microsoft.com/office/powerpoint/2010/main" val="2766421832"/>
      </p:ext>
    </p:extLst>
  </p:cSld>
  <p:clrMapOvr>
    <a:masterClrMapping/>
  </p:clrMapOvr>
  <mc:AlternateContent xmlns:mc="http://schemas.openxmlformats.org/markup-compatibility/2006" xmlns:p14="http://schemas.microsoft.com/office/powerpoint/2010/main">
    <mc:Choice Requires="p14">
      <p:transition spd="slow" p14:dur="2000" advTm="10783"/>
    </mc:Choice>
    <mc:Fallback xmlns="">
      <p:transition spd="slow" advTm="10783"/>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p:spPr>
        <p:txBody>
          <a:bodyPr>
            <a:normAutofit/>
          </a:bodyPr>
          <a:lstStyle/>
          <a:p>
            <a:r>
              <a:rPr lang="en-US" sz="5400"/>
              <a:t>LTBI—How to treat</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0" y="1929384"/>
            <a:ext cx="10515600" cy="4251960"/>
          </a:xfrm>
        </p:spPr>
        <p:txBody>
          <a:bodyPr>
            <a:normAutofit/>
          </a:bodyPr>
          <a:lstStyle/>
          <a:p>
            <a:r>
              <a:rPr lang="en-US" sz="2200" u="sng"/>
              <a:t>Medication side effects</a:t>
            </a:r>
          </a:p>
          <a:p>
            <a:pPr lvl="1"/>
            <a:r>
              <a:rPr lang="en-US" sz="2200" b="1"/>
              <a:t>INH</a:t>
            </a:r>
            <a:r>
              <a:rPr lang="en-US" sz="2200"/>
              <a:t>:  elevated liver enzymes/hepatitis, peripheral neuropathy</a:t>
            </a:r>
          </a:p>
          <a:p>
            <a:pPr lvl="1"/>
            <a:r>
              <a:rPr lang="en-US" sz="2200" b="1"/>
              <a:t>Rifapentine/Rifampin</a:t>
            </a:r>
            <a:r>
              <a:rPr lang="en-US" sz="2200"/>
              <a:t>:  hyperbilirubinemia, hepatitis (when combined with INH), GI upset, pruritus/rash, orange body fluids, hypersensitivity reaction with RPT (flu-like sx)</a:t>
            </a:r>
          </a:p>
          <a:p>
            <a:r>
              <a:rPr lang="en-US" sz="2200" u="sng"/>
              <a:t>Med interactions</a:t>
            </a:r>
          </a:p>
          <a:p>
            <a:pPr lvl="1"/>
            <a:r>
              <a:rPr lang="en-US" sz="2200" b="1"/>
              <a:t>INH</a:t>
            </a:r>
            <a:r>
              <a:rPr lang="en-US" sz="2200"/>
              <a:t>:  phenytoin, carbamazepine, some BZD’s, others</a:t>
            </a:r>
          </a:p>
          <a:p>
            <a:pPr lvl="1"/>
            <a:r>
              <a:rPr lang="en-US" sz="2200" b="1"/>
              <a:t>Rifapentine/Rifampin</a:t>
            </a:r>
          </a:p>
          <a:p>
            <a:pPr lvl="2"/>
            <a:r>
              <a:rPr lang="en-US" sz="2200"/>
              <a:t>Decrease hormonal contraceptive efficacy!  All women should be counseled to use barrier method</a:t>
            </a:r>
          </a:p>
          <a:p>
            <a:pPr lvl="2"/>
            <a:r>
              <a:rPr lang="en-US" sz="2200"/>
              <a:t>Can interact with certain HIV meds, other meds (warfarin, cardiac meds, methadone)</a:t>
            </a:r>
          </a:p>
        </p:txBody>
      </p:sp>
    </p:spTree>
    <p:extLst>
      <p:ext uri="{BB962C8B-B14F-4D97-AF65-F5344CB8AC3E}">
        <p14:creationId xmlns:p14="http://schemas.microsoft.com/office/powerpoint/2010/main" val="4112676179"/>
      </p:ext>
    </p:extLst>
  </p:cSld>
  <p:clrMapOvr>
    <a:masterClrMapping/>
  </p:clrMapOvr>
  <mc:AlternateContent xmlns:mc="http://schemas.openxmlformats.org/markup-compatibility/2006" xmlns:p14="http://schemas.microsoft.com/office/powerpoint/2010/main">
    <mc:Choice Requires="p14">
      <p:transition spd="slow" p14:dur="2000" advTm="114624"/>
    </mc:Choice>
    <mc:Fallback xmlns="">
      <p:transition spd="slow" advTm="114624"/>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2493" y="238539"/>
            <a:ext cx="11018520" cy="1434415"/>
          </a:xfrm>
        </p:spPr>
        <p:txBody>
          <a:bodyPr anchor="b">
            <a:normAutofit/>
          </a:bodyPr>
          <a:lstStyle/>
          <a:p>
            <a:r>
              <a:rPr lang="en-US" sz="5400"/>
              <a:t>LTBI—How to Monitor</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72492" y="2071315"/>
            <a:ext cx="7044043" cy="4548145"/>
          </a:xfrm>
        </p:spPr>
        <p:txBody>
          <a:bodyPr anchor="t">
            <a:normAutofit fontScale="85000" lnSpcReduction="20000"/>
          </a:bodyPr>
          <a:lstStyle/>
          <a:p>
            <a:r>
              <a:rPr lang="en-US" sz="2600" dirty="0"/>
              <a:t>Consider hepatitis/HIV/pregnancy screens if status unknown</a:t>
            </a:r>
          </a:p>
          <a:p>
            <a:r>
              <a:rPr lang="en-US" sz="2600" dirty="0"/>
              <a:t>Baseline lab testing (AST, ALT, bilirubin, CBC) only needed in certain conditions</a:t>
            </a:r>
          </a:p>
          <a:p>
            <a:pPr lvl="1"/>
            <a:r>
              <a:rPr lang="en-US" sz="2600" dirty="0"/>
              <a:t>Past or current liver disease or risks for chronic liver disease</a:t>
            </a:r>
          </a:p>
          <a:p>
            <a:pPr lvl="1"/>
            <a:r>
              <a:rPr lang="en-US" sz="2600" dirty="0"/>
              <a:t>Regular alcohol or drug use</a:t>
            </a:r>
          </a:p>
          <a:p>
            <a:pPr lvl="1"/>
            <a:r>
              <a:rPr lang="en-US" sz="2600" dirty="0"/>
              <a:t>Pregnancy or immediate postpartum period (3 </a:t>
            </a:r>
            <a:r>
              <a:rPr lang="en-US" sz="2600" dirty="0" err="1"/>
              <a:t>mos</a:t>
            </a:r>
            <a:r>
              <a:rPr lang="en-US" sz="2600" dirty="0"/>
              <a:t>)</a:t>
            </a:r>
          </a:p>
          <a:p>
            <a:pPr lvl="1"/>
            <a:r>
              <a:rPr lang="en-US" sz="2600" dirty="0"/>
              <a:t>HIV</a:t>
            </a:r>
          </a:p>
          <a:p>
            <a:r>
              <a:rPr lang="en-US" sz="2600" dirty="0"/>
              <a:t>Repeat testing during treatment only needed if</a:t>
            </a:r>
          </a:p>
          <a:p>
            <a:pPr lvl="1"/>
            <a:r>
              <a:rPr lang="en-US" sz="2600" dirty="0"/>
              <a:t>Liver disease</a:t>
            </a:r>
          </a:p>
          <a:p>
            <a:pPr lvl="1"/>
            <a:r>
              <a:rPr lang="en-US" sz="2600" dirty="0"/>
              <a:t>Abnormal labs at baseline</a:t>
            </a:r>
          </a:p>
          <a:p>
            <a:pPr lvl="1"/>
            <a:r>
              <a:rPr lang="en-US" sz="2600" dirty="0"/>
              <a:t>Hepatitis symptoms develop (jaundice, fatigue, weakness, abdominal pain, N/V, pale stools, dark urine, etc.)</a:t>
            </a:r>
          </a:p>
          <a:p>
            <a:endParaRPr lang="en-US" sz="2600" dirty="0"/>
          </a:p>
          <a:p>
            <a:pPr marL="324000" lvl="1" indent="0">
              <a:buNone/>
            </a:pPr>
            <a:endParaRPr lang="en-US" sz="1900"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8504" b="15434"/>
          <a:stretch/>
        </p:blipFill>
        <p:spPr>
          <a:xfrm>
            <a:off x="8482642" y="2071315"/>
            <a:ext cx="3136865" cy="3260593"/>
          </a:xfrm>
          <a:prstGeom prst="rect">
            <a:avLst/>
          </a:prstGeom>
        </p:spPr>
      </p:pic>
    </p:spTree>
    <p:extLst>
      <p:ext uri="{BB962C8B-B14F-4D97-AF65-F5344CB8AC3E}">
        <p14:creationId xmlns:p14="http://schemas.microsoft.com/office/powerpoint/2010/main" val="3174030602"/>
      </p:ext>
    </p:extLst>
  </p:cSld>
  <p:clrMapOvr>
    <a:masterClrMapping/>
  </p:clrMapOvr>
  <mc:AlternateContent xmlns:mc="http://schemas.openxmlformats.org/markup-compatibility/2006" xmlns:p14="http://schemas.microsoft.com/office/powerpoint/2010/main">
    <mc:Choice Requires="p14">
      <p:transition spd="slow" p14:dur="2000" advTm="65183"/>
    </mc:Choice>
    <mc:Fallback xmlns="">
      <p:transition spd="slow" advTm="6518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BD8705B-D4E8-43F3-B227-AAA34C0D891D}"/>
              </a:ext>
            </a:extLst>
          </p:cNvPr>
          <p:cNvSpPr>
            <a:spLocks noGrp="1"/>
          </p:cNvSpPr>
          <p:nvPr>
            <p:ph type="title"/>
          </p:nvPr>
        </p:nvSpPr>
        <p:spPr>
          <a:xfrm>
            <a:off x="524741" y="620392"/>
            <a:ext cx="3808268" cy="5504688"/>
          </a:xfrm>
        </p:spPr>
        <p:txBody>
          <a:bodyPr>
            <a:normAutofit/>
          </a:bodyPr>
          <a:lstStyle/>
          <a:p>
            <a:r>
              <a:rPr lang="en-US" sz="6000" dirty="0">
                <a:solidFill>
                  <a:schemeClr val="bg1"/>
                </a:solidFill>
              </a:rPr>
              <a:t>Key Points</a:t>
            </a:r>
          </a:p>
        </p:txBody>
      </p:sp>
      <p:sp>
        <p:nvSpPr>
          <p:cNvPr id="3" name="TextBox 2">
            <a:extLst>
              <a:ext uri="{FF2B5EF4-FFF2-40B4-BE49-F238E27FC236}">
                <a16:creationId xmlns:a16="http://schemas.microsoft.com/office/drawing/2014/main" id="{B374D08A-502F-B430-A17E-9C7E1FD694C6}"/>
              </a:ext>
            </a:extLst>
          </p:cNvPr>
          <p:cNvSpPr txBox="1"/>
          <p:nvPr/>
        </p:nvSpPr>
        <p:spPr>
          <a:xfrm>
            <a:off x="5534526" y="1028343"/>
            <a:ext cx="6132733" cy="4801314"/>
          </a:xfrm>
          <a:prstGeom prst="rect">
            <a:avLst/>
          </a:prstGeom>
          <a:noFill/>
        </p:spPr>
        <p:txBody>
          <a:bodyPr wrap="square" rtlCol="0">
            <a:spAutoFit/>
          </a:bodyPr>
          <a:lstStyle/>
          <a:p>
            <a:pPr marL="285750" indent="-285750">
              <a:buFont typeface="Arial" panose="020B0604020202020204" pitchFamily="34" charset="0"/>
              <a:buChar char="•"/>
            </a:pPr>
            <a:r>
              <a:rPr lang="en-US" sz="3600" dirty="0"/>
              <a:t>TB infection</a:t>
            </a:r>
          </a:p>
          <a:p>
            <a:pPr marL="742950" lvl="1" indent="-285750">
              <a:buFont typeface="Arial" panose="020B0604020202020204" pitchFamily="34" charset="0"/>
              <a:buChar char="•"/>
            </a:pPr>
            <a:r>
              <a:rPr lang="en-US" sz="3600" dirty="0"/>
              <a:t>Who to test</a:t>
            </a:r>
          </a:p>
          <a:p>
            <a:pPr marL="742950" lvl="1" indent="-285750">
              <a:buFont typeface="Arial" panose="020B0604020202020204" pitchFamily="34" charset="0"/>
              <a:buChar char="•"/>
            </a:pPr>
            <a:r>
              <a:rPr lang="en-US" sz="3600" dirty="0"/>
              <a:t>How to test</a:t>
            </a:r>
          </a:p>
          <a:p>
            <a:pPr marL="742950" lvl="1" indent="-285750">
              <a:buFont typeface="Arial" panose="020B0604020202020204" pitchFamily="34" charset="0"/>
              <a:buChar char="•"/>
            </a:pPr>
            <a:r>
              <a:rPr lang="en-US" sz="3600" dirty="0"/>
              <a:t>How to treat</a:t>
            </a:r>
          </a:p>
          <a:p>
            <a:pPr marL="285750" indent="-285750">
              <a:buFont typeface="Arial" panose="020B0604020202020204" pitchFamily="34" charset="0"/>
              <a:buChar char="•"/>
            </a:pPr>
            <a:r>
              <a:rPr lang="en-US" sz="3600" dirty="0"/>
              <a:t>TB window prophylaxis</a:t>
            </a:r>
          </a:p>
          <a:p>
            <a:pPr marL="742950" lvl="1" indent="-285750">
              <a:buFont typeface="Arial" panose="020B0604020202020204" pitchFamily="34" charset="0"/>
              <a:buChar char="•"/>
            </a:pPr>
            <a:r>
              <a:rPr lang="en-US" sz="3600" dirty="0"/>
              <a:t>Who needs it</a:t>
            </a:r>
          </a:p>
          <a:p>
            <a:pPr marL="742950" lvl="1" indent="-285750">
              <a:buFont typeface="Arial" panose="020B0604020202020204" pitchFamily="34" charset="0"/>
              <a:buChar char="•"/>
            </a:pPr>
            <a:r>
              <a:rPr lang="en-US" sz="3600" dirty="0"/>
              <a:t>Why is it needed</a:t>
            </a:r>
          </a:p>
          <a:p>
            <a:pPr marL="742950" lvl="1" indent="-285750">
              <a:buFont typeface="Arial" panose="020B0604020202020204" pitchFamily="34" charset="0"/>
              <a:buChar char="•"/>
            </a:pPr>
            <a:r>
              <a:rPr lang="en-US" sz="3600" dirty="0"/>
              <a:t>Treatment regimens</a:t>
            </a:r>
            <a:endParaRPr lang="en-US" dirty="0"/>
          </a:p>
          <a:p>
            <a:pPr marL="285750" indent="-285750">
              <a:buFont typeface="Arial" panose="020B0604020202020204" pitchFamily="34" charset="0"/>
              <a:buChar char="•"/>
            </a:pPr>
            <a:endParaRPr lang="en-US" dirty="0"/>
          </a:p>
        </p:txBody>
      </p:sp>
    </p:spTree>
    <p:custDataLst>
      <p:tags r:id="rId1"/>
    </p:custDataLst>
    <p:extLst>
      <p:ext uri="{BB962C8B-B14F-4D97-AF65-F5344CB8AC3E}">
        <p14:creationId xmlns:p14="http://schemas.microsoft.com/office/powerpoint/2010/main" val="3115541946"/>
      </p:ext>
    </p:extLst>
  </p:cSld>
  <p:clrMapOvr>
    <a:masterClrMapping/>
  </p:clrMapOvr>
  <mc:AlternateContent xmlns:mc="http://schemas.openxmlformats.org/markup-compatibility/2006" xmlns:p14="http://schemas.microsoft.com/office/powerpoint/2010/main">
    <mc:Choice Requires="p14">
      <p:transition spd="slow" p14:dur="2000" advTm="97407"/>
    </mc:Choice>
    <mc:Fallback xmlns="">
      <p:transition spd="slow" advTm="97407"/>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LTBI—How to Monitor</a:t>
            </a:r>
            <a:endParaRPr lang="en-US" dirty="0"/>
          </a:p>
        </p:txBody>
      </p:sp>
      <p:sp>
        <p:nvSpPr>
          <p:cNvPr id="3" name="Content Placeholder 2"/>
          <p:cNvSpPr>
            <a:spLocks noGrp="1"/>
          </p:cNvSpPr>
          <p:nvPr>
            <p:ph idx="1"/>
          </p:nvPr>
        </p:nvSpPr>
        <p:spPr>
          <a:xfrm>
            <a:off x="581192" y="2180496"/>
            <a:ext cx="4036379" cy="3678303"/>
          </a:xfrm>
        </p:spPr>
        <p:txBody>
          <a:bodyPr>
            <a:normAutofit/>
          </a:bodyPr>
          <a:lstStyle/>
          <a:p>
            <a:r>
              <a:rPr lang="en-US" sz="2800"/>
              <a:t>Monthly visits</a:t>
            </a:r>
          </a:p>
          <a:p>
            <a:pPr lvl="1"/>
            <a:r>
              <a:rPr lang="en-US" sz="2400"/>
              <a:t>Check adherence</a:t>
            </a:r>
          </a:p>
          <a:p>
            <a:pPr lvl="1"/>
            <a:r>
              <a:rPr lang="en-US" sz="2400"/>
              <a:t>Check for med side effects</a:t>
            </a:r>
          </a:p>
          <a:p>
            <a:pPr lvl="1"/>
            <a:r>
              <a:rPr lang="en-US" sz="2400"/>
              <a:t>Check for sx active TB</a:t>
            </a:r>
          </a:p>
          <a:p>
            <a:r>
              <a:rPr lang="en-US" sz="2600"/>
              <a:t>All of the regimens can be self-administered</a:t>
            </a:r>
            <a:endParaRPr lang="en-US" sz="26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1795" y="1916527"/>
            <a:ext cx="3250282" cy="420624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6301" y="2308413"/>
            <a:ext cx="3250282" cy="4206240"/>
          </a:xfrm>
          <a:prstGeom prst="rect">
            <a:avLst/>
          </a:prstGeom>
        </p:spPr>
      </p:pic>
    </p:spTree>
    <p:extLst>
      <p:ext uri="{BB962C8B-B14F-4D97-AF65-F5344CB8AC3E}">
        <p14:creationId xmlns:p14="http://schemas.microsoft.com/office/powerpoint/2010/main" val="2058460962"/>
      </p:ext>
    </p:extLst>
  </p:cSld>
  <p:clrMapOvr>
    <a:masterClrMapping/>
  </p:clrMapOvr>
  <mc:AlternateContent xmlns:mc="http://schemas.openxmlformats.org/markup-compatibility/2006" xmlns:p14="http://schemas.microsoft.com/office/powerpoint/2010/main">
    <mc:Choice Requires="p14">
      <p:transition spd="slow" p14:dur="2000" advTm="50231"/>
    </mc:Choice>
    <mc:Fallback xmlns="">
      <p:transition spd="slow" advTm="50231"/>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BD8705B-D4E8-43F3-B227-AAA34C0D891D}"/>
              </a:ext>
            </a:extLst>
          </p:cNvPr>
          <p:cNvSpPr>
            <a:spLocks noGrp="1"/>
          </p:cNvSpPr>
          <p:nvPr>
            <p:ph type="title"/>
          </p:nvPr>
        </p:nvSpPr>
        <p:spPr>
          <a:xfrm>
            <a:off x="524741" y="620392"/>
            <a:ext cx="3808268" cy="5504688"/>
          </a:xfrm>
        </p:spPr>
        <p:txBody>
          <a:bodyPr>
            <a:normAutofit/>
          </a:bodyPr>
          <a:lstStyle/>
          <a:p>
            <a:r>
              <a:rPr lang="en-US" sz="6000" dirty="0">
                <a:solidFill>
                  <a:schemeClr val="bg1"/>
                </a:solidFill>
              </a:rPr>
              <a:t>What is the TB window period?</a:t>
            </a:r>
          </a:p>
        </p:txBody>
      </p:sp>
      <p:sp>
        <p:nvSpPr>
          <p:cNvPr id="7" name="Content Placeholder 2">
            <a:extLst>
              <a:ext uri="{FF2B5EF4-FFF2-40B4-BE49-F238E27FC236}">
                <a16:creationId xmlns:a16="http://schemas.microsoft.com/office/drawing/2014/main" id="{4869EEFC-51A1-4E74-9878-B77D2AD89ABA}"/>
              </a:ext>
            </a:extLst>
          </p:cNvPr>
          <p:cNvSpPr txBox="1">
            <a:spLocks/>
          </p:cNvSpPr>
          <p:nvPr/>
        </p:nvSpPr>
        <p:spPr>
          <a:xfrm>
            <a:off x="5343913" y="704756"/>
            <a:ext cx="65976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dirty="0"/>
              <a:t>TB window period </a:t>
            </a:r>
            <a:r>
              <a:rPr lang="en-US" sz="3600" dirty="0"/>
              <a:t>= time between TB exposure/infection and development of a positive TB test</a:t>
            </a:r>
          </a:p>
          <a:p>
            <a:pPr marL="0" indent="0">
              <a:buNone/>
            </a:pPr>
            <a:endParaRPr lang="en-US" dirty="0"/>
          </a:p>
        </p:txBody>
      </p:sp>
      <p:grpSp>
        <p:nvGrpSpPr>
          <p:cNvPr id="8" name="Group 7">
            <a:extLst>
              <a:ext uri="{FF2B5EF4-FFF2-40B4-BE49-F238E27FC236}">
                <a16:creationId xmlns:a16="http://schemas.microsoft.com/office/drawing/2014/main" id="{691015CC-2F2F-4CED-B1EF-58DDC2331165}"/>
              </a:ext>
            </a:extLst>
          </p:cNvPr>
          <p:cNvGrpSpPr/>
          <p:nvPr/>
        </p:nvGrpSpPr>
        <p:grpSpPr>
          <a:xfrm>
            <a:off x="5267675" y="3840994"/>
            <a:ext cx="6673916" cy="1790187"/>
            <a:chOff x="423904" y="2593592"/>
            <a:chExt cx="9704935" cy="1965190"/>
          </a:xfrm>
        </p:grpSpPr>
        <p:pic>
          <p:nvPicPr>
            <p:cNvPr id="10" name="Graphic 9" descr="Badge Follow with solid fill">
              <a:extLst>
                <a:ext uri="{FF2B5EF4-FFF2-40B4-BE49-F238E27FC236}">
                  <a16:creationId xmlns:a16="http://schemas.microsoft.com/office/drawing/2014/main" id="{517C2BD0-1B75-4175-A9A8-6AF81D0F397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14439" y="2986526"/>
              <a:ext cx="914400" cy="914400"/>
            </a:xfrm>
            <a:prstGeom prst="rect">
              <a:avLst/>
            </a:prstGeom>
          </p:spPr>
        </p:pic>
        <p:pic>
          <p:nvPicPr>
            <p:cNvPr id="11" name="Graphic 10" descr="Social distancing with solid fill">
              <a:extLst>
                <a:ext uri="{FF2B5EF4-FFF2-40B4-BE49-F238E27FC236}">
                  <a16:creationId xmlns:a16="http://schemas.microsoft.com/office/drawing/2014/main" id="{D6B69841-DDB1-4042-BEF2-3287A929DC4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3904" y="2593592"/>
              <a:ext cx="1965190" cy="1965190"/>
            </a:xfrm>
            <a:prstGeom prst="rect">
              <a:avLst/>
            </a:prstGeom>
          </p:spPr>
        </p:pic>
        <p:sp>
          <p:nvSpPr>
            <p:cNvPr id="12" name="Arrow: Right 11">
              <a:extLst>
                <a:ext uri="{FF2B5EF4-FFF2-40B4-BE49-F238E27FC236}">
                  <a16:creationId xmlns:a16="http://schemas.microsoft.com/office/drawing/2014/main" id="{5D200C6E-FB5F-42D9-BC86-715C93A6EE08}"/>
                </a:ext>
              </a:extLst>
            </p:cNvPr>
            <p:cNvSpPr/>
            <p:nvPr/>
          </p:nvSpPr>
          <p:spPr>
            <a:xfrm>
              <a:off x="2590800" y="3265713"/>
              <a:ext cx="6455229" cy="3560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8EDC4A2-53DB-4B2C-BFD8-55B284C07C5E}"/>
                </a:ext>
              </a:extLst>
            </p:cNvPr>
            <p:cNvSpPr txBox="1"/>
            <p:nvPr/>
          </p:nvSpPr>
          <p:spPr>
            <a:xfrm>
              <a:off x="3657600" y="3900926"/>
              <a:ext cx="4222376" cy="646331"/>
            </a:xfrm>
            <a:prstGeom prst="rect">
              <a:avLst/>
            </a:prstGeom>
            <a:noFill/>
            <a:ln w="76200">
              <a:solidFill>
                <a:srgbClr val="FF0000"/>
              </a:solidFill>
            </a:ln>
          </p:spPr>
          <p:txBody>
            <a:bodyPr wrap="square" rtlCol="0">
              <a:spAutoFit/>
            </a:bodyPr>
            <a:lstStyle/>
            <a:p>
              <a:pPr algn="ctr"/>
              <a:r>
                <a:rPr lang="en-US" sz="3600" dirty="0">
                  <a:solidFill>
                    <a:srgbClr val="FF0000"/>
                  </a:solidFill>
                </a:rPr>
                <a:t>2-8 weeks</a:t>
              </a:r>
            </a:p>
          </p:txBody>
        </p:sp>
      </p:grpSp>
      <p:grpSp>
        <p:nvGrpSpPr>
          <p:cNvPr id="27" name="Group 26">
            <a:extLst>
              <a:ext uri="{FF2B5EF4-FFF2-40B4-BE49-F238E27FC236}">
                <a16:creationId xmlns:a16="http://schemas.microsoft.com/office/drawing/2014/main" id="{9DEEDE19-AF91-4BD7-9054-9028DFE6AEE5}"/>
              </a:ext>
            </a:extLst>
          </p:cNvPr>
          <p:cNvGrpSpPr/>
          <p:nvPr/>
        </p:nvGrpSpPr>
        <p:grpSpPr>
          <a:xfrm>
            <a:off x="8535264" y="3491187"/>
            <a:ext cx="815990" cy="773976"/>
            <a:chOff x="6974540" y="5493277"/>
            <a:chExt cx="1075968" cy="982252"/>
          </a:xfrm>
        </p:grpSpPr>
        <p:pic>
          <p:nvPicPr>
            <p:cNvPr id="20" name="Graphic 19" descr="Badge Unfollow with solid fill">
              <a:extLst>
                <a:ext uri="{FF2B5EF4-FFF2-40B4-BE49-F238E27FC236}">
                  <a16:creationId xmlns:a16="http://schemas.microsoft.com/office/drawing/2014/main" id="{78962ADD-46AA-42EF-95CC-C4047589E13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97416" y="5526023"/>
              <a:ext cx="512323" cy="512323"/>
            </a:xfrm>
            <a:prstGeom prst="rect">
              <a:avLst/>
            </a:prstGeom>
          </p:spPr>
        </p:pic>
        <p:pic>
          <p:nvPicPr>
            <p:cNvPr id="22" name="Graphic 21" descr="Badge Question Mark with solid fill">
              <a:extLst>
                <a:ext uri="{FF2B5EF4-FFF2-40B4-BE49-F238E27FC236}">
                  <a16:creationId xmlns:a16="http://schemas.microsoft.com/office/drawing/2014/main" id="{72954122-0274-4CE1-8833-F0CC0DC2F25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406001" y="5963206"/>
              <a:ext cx="512323" cy="512323"/>
            </a:xfrm>
            <a:prstGeom prst="rect">
              <a:avLst/>
            </a:prstGeom>
          </p:spPr>
        </p:pic>
        <p:cxnSp>
          <p:nvCxnSpPr>
            <p:cNvPr id="24" name="Straight Connector 23">
              <a:extLst>
                <a:ext uri="{FF2B5EF4-FFF2-40B4-BE49-F238E27FC236}">
                  <a16:creationId xmlns:a16="http://schemas.microsoft.com/office/drawing/2014/main" id="{879AD4BB-F8C9-4375-BFF4-6B19966CE996}"/>
                </a:ext>
              </a:extLst>
            </p:cNvPr>
            <p:cNvCxnSpPr>
              <a:cxnSpLocks/>
            </p:cNvCxnSpPr>
            <p:nvPr/>
          </p:nvCxnSpPr>
          <p:spPr>
            <a:xfrm flipH="1">
              <a:off x="7097416" y="5579435"/>
              <a:ext cx="820908" cy="842682"/>
            </a:xfrm>
            <a:prstGeom prst="line">
              <a:avLst/>
            </a:prstGeom>
            <a:ln>
              <a:solidFill>
                <a:srgbClr val="0070C0"/>
              </a:solidFill>
            </a:ln>
          </p:spPr>
          <p:style>
            <a:lnRef idx="1">
              <a:schemeClr val="dk1"/>
            </a:lnRef>
            <a:fillRef idx="0">
              <a:schemeClr val="dk1"/>
            </a:fillRef>
            <a:effectRef idx="0">
              <a:schemeClr val="dk1"/>
            </a:effectRef>
            <a:fontRef idx="minor">
              <a:schemeClr val="tx1"/>
            </a:fontRef>
          </p:style>
        </p:cxnSp>
        <p:sp>
          <p:nvSpPr>
            <p:cNvPr id="26" name="Rectangle 25">
              <a:extLst>
                <a:ext uri="{FF2B5EF4-FFF2-40B4-BE49-F238E27FC236}">
                  <a16:creationId xmlns:a16="http://schemas.microsoft.com/office/drawing/2014/main" id="{C7FA3693-D988-4C7B-96E8-3728A926F02A}"/>
                </a:ext>
              </a:extLst>
            </p:cNvPr>
            <p:cNvSpPr/>
            <p:nvPr/>
          </p:nvSpPr>
          <p:spPr>
            <a:xfrm>
              <a:off x="6974540" y="5493277"/>
              <a:ext cx="1075968" cy="982252"/>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163255631"/>
      </p:ext>
    </p:extLst>
  </p:cSld>
  <p:clrMapOvr>
    <a:masterClrMapping/>
  </p:clrMapOvr>
  <mc:AlternateContent xmlns:mc="http://schemas.openxmlformats.org/markup-compatibility/2006" xmlns:p14="http://schemas.microsoft.com/office/powerpoint/2010/main">
    <mc:Choice Requires="p14">
      <p:transition spd="slow" p14:dur="2000" advTm="97407"/>
    </mc:Choice>
    <mc:Fallback xmlns="">
      <p:transition spd="slow" advTm="974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style.rotation</p:attrName>
                                        </p:attrNameLst>
                                      </p:cBhvr>
                                      <p:tavLst>
                                        <p:tav tm="0">
                                          <p:val>
                                            <p:fltVal val="90"/>
                                          </p:val>
                                        </p:tav>
                                        <p:tav tm="100000">
                                          <p:val>
                                            <p:fltVal val="0"/>
                                          </p:val>
                                        </p:tav>
                                      </p:tavLst>
                                    </p:anim>
                                    <p:animEffect transition="in" filter="fade">
                                      <p:cBhvr>
                                        <p:cTn id="1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BD8705B-D4E8-43F3-B227-AAA34C0D891D}"/>
              </a:ext>
            </a:extLst>
          </p:cNvPr>
          <p:cNvSpPr>
            <a:spLocks noGrp="1"/>
          </p:cNvSpPr>
          <p:nvPr>
            <p:ph type="title"/>
          </p:nvPr>
        </p:nvSpPr>
        <p:spPr>
          <a:xfrm>
            <a:off x="524741" y="620392"/>
            <a:ext cx="4096728" cy="5504688"/>
          </a:xfrm>
        </p:spPr>
        <p:txBody>
          <a:bodyPr>
            <a:normAutofit/>
          </a:bodyPr>
          <a:lstStyle/>
          <a:p>
            <a:r>
              <a:rPr lang="en-US" sz="6000" dirty="0">
                <a:solidFill>
                  <a:schemeClr val="bg1"/>
                </a:solidFill>
              </a:rPr>
              <a:t>What is TB window prophylaxis?</a:t>
            </a:r>
          </a:p>
        </p:txBody>
      </p:sp>
      <p:sp>
        <p:nvSpPr>
          <p:cNvPr id="18" name="TextBox 17">
            <a:extLst>
              <a:ext uri="{FF2B5EF4-FFF2-40B4-BE49-F238E27FC236}">
                <a16:creationId xmlns:a16="http://schemas.microsoft.com/office/drawing/2014/main" id="{9E4BA7FB-472C-422B-90B9-877D052A001C}"/>
              </a:ext>
            </a:extLst>
          </p:cNvPr>
          <p:cNvSpPr txBox="1"/>
          <p:nvPr/>
        </p:nvSpPr>
        <p:spPr>
          <a:xfrm>
            <a:off x="5435854" y="304570"/>
            <a:ext cx="6549957" cy="2554545"/>
          </a:xfrm>
          <a:prstGeom prst="rect">
            <a:avLst/>
          </a:prstGeom>
          <a:noFill/>
        </p:spPr>
        <p:txBody>
          <a:bodyPr wrap="square">
            <a:spAutoFit/>
          </a:bodyPr>
          <a:lstStyle/>
          <a:p>
            <a:pPr marL="0" indent="0">
              <a:buNone/>
            </a:pPr>
            <a:r>
              <a:rPr lang="en-US" sz="3200" b="1" dirty="0"/>
              <a:t>TB Window Prophylaxis </a:t>
            </a:r>
            <a:r>
              <a:rPr lang="en-US" sz="3200" dirty="0"/>
              <a:t>= prophylactic TB infection treatment of </a:t>
            </a:r>
            <a:r>
              <a:rPr lang="en-US" sz="3200" dirty="0">
                <a:solidFill>
                  <a:srgbClr val="FF0000"/>
                </a:solidFill>
              </a:rPr>
              <a:t>high-risk close contacts </a:t>
            </a:r>
            <a:r>
              <a:rPr lang="en-US" sz="3200" dirty="0"/>
              <a:t>while awaiting 2</a:t>
            </a:r>
            <a:r>
              <a:rPr lang="en-US" sz="3200" baseline="30000" dirty="0"/>
              <a:t>nd</a:t>
            </a:r>
            <a:r>
              <a:rPr lang="en-US" sz="3200" dirty="0"/>
              <a:t> TB test at 8-10 weeks after exposure</a:t>
            </a:r>
          </a:p>
        </p:txBody>
      </p:sp>
      <p:grpSp>
        <p:nvGrpSpPr>
          <p:cNvPr id="4" name="Group 3">
            <a:extLst>
              <a:ext uri="{FF2B5EF4-FFF2-40B4-BE49-F238E27FC236}">
                <a16:creationId xmlns:a16="http://schemas.microsoft.com/office/drawing/2014/main" id="{E638B5AE-6EEE-4B5A-BB08-D509065A626C}"/>
              </a:ext>
            </a:extLst>
          </p:cNvPr>
          <p:cNvGrpSpPr/>
          <p:nvPr/>
        </p:nvGrpSpPr>
        <p:grpSpPr>
          <a:xfrm>
            <a:off x="5304084" y="3907986"/>
            <a:ext cx="6887916" cy="2338720"/>
            <a:chOff x="5248827" y="3172880"/>
            <a:chExt cx="6887916" cy="2338720"/>
          </a:xfrm>
        </p:grpSpPr>
        <p:grpSp>
          <p:nvGrpSpPr>
            <p:cNvPr id="19" name="Group 18">
              <a:extLst>
                <a:ext uri="{FF2B5EF4-FFF2-40B4-BE49-F238E27FC236}">
                  <a16:creationId xmlns:a16="http://schemas.microsoft.com/office/drawing/2014/main" id="{B6DFBBC0-1BD3-4986-8AB9-BD4080170AE9}"/>
                </a:ext>
              </a:extLst>
            </p:cNvPr>
            <p:cNvGrpSpPr/>
            <p:nvPr/>
          </p:nvGrpSpPr>
          <p:grpSpPr>
            <a:xfrm>
              <a:off x="5248827" y="3172880"/>
              <a:ext cx="6090358" cy="2192264"/>
              <a:chOff x="820278" y="2859115"/>
              <a:chExt cx="8112105" cy="2192264"/>
            </a:xfrm>
          </p:grpSpPr>
          <p:grpSp>
            <p:nvGrpSpPr>
              <p:cNvPr id="20" name="Group 19">
                <a:extLst>
                  <a:ext uri="{FF2B5EF4-FFF2-40B4-BE49-F238E27FC236}">
                    <a16:creationId xmlns:a16="http://schemas.microsoft.com/office/drawing/2014/main" id="{B95AD474-FC26-4FC1-8600-FC4EC94CC2E9}"/>
                  </a:ext>
                </a:extLst>
              </p:cNvPr>
              <p:cNvGrpSpPr>
                <a:grpSpLocks noChangeAspect="1"/>
              </p:cNvGrpSpPr>
              <p:nvPr/>
            </p:nvGrpSpPr>
            <p:grpSpPr>
              <a:xfrm>
                <a:off x="820278" y="2895776"/>
                <a:ext cx="8112105" cy="2155603"/>
                <a:chOff x="404812" y="2293212"/>
                <a:chExt cx="8641217" cy="2296202"/>
              </a:xfrm>
            </p:grpSpPr>
            <p:pic>
              <p:nvPicPr>
                <p:cNvPr id="26" name="Graphic 25" descr="Social distancing with solid fill">
                  <a:extLst>
                    <a:ext uri="{FF2B5EF4-FFF2-40B4-BE49-F238E27FC236}">
                      <a16:creationId xmlns:a16="http://schemas.microsoft.com/office/drawing/2014/main" id="{49D0C07D-1E41-4380-9874-FB34C889B8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4812" y="2293212"/>
                  <a:ext cx="1965189" cy="1965190"/>
                </a:xfrm>
                <a:prstGeom prst="rect">
                  <a:avLst/>
                </a:prstGeom>
              </p:spPr>
            </p:pic>
            <p:sp>
              <p:nvSpPr>
                <p:cNvPr id="27" name="Arrow: Right 26">
                  <a:extLst>
                    <a:ext uri="{FF2B5EF4-FFF2-40B4-BE49-F238E27FC236}">
                      <a16:creationId xmlns:a16="http://schemas.microsoft.com/office/drawing/2014/main" id="{B7B73038-F68A-4D55-8E84-266807C2C1FD}"/>
                    </a:ext>
                  </a:extLst>
                </p:cNvPr>
                <p:cNvSpPr/>
                <p:nvPr/>
              </p:nvSpPr>
              <p:spPr>
                <a:xfrm>
                  <a:off x="2590800" y="3265713"/>
                  <a:ext cx="6455229" cy="3560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10E53207-4347-489D-B93F-98755A7B8910}"/>
                    </a:ext>
                  </a:extLst>
                </p:cNvPr>
                <p:cNvSpPr txBox="1"/>
                <p:nvPr/>
              </p:nvSpPr>
              <p:spPr>
                <a:xfrm>
                  <a:off x="3657601" y="3900926"/>
                  <a:ext cx="4222375" cy="688488"/>
                </a:xfrm>
                <a:prstGeom prst="rect">
                  <a:avLst/>
                </a:prstGeom>
                <a:noFill/>
                <a:ln w="76200">
                  <a:solidFill>
                    <a:schemeClr val="accent1"/>
                  </a:solidFill>
                </a:ln>
              </p:spPr>
              <p:txBody>
                <a:bodyPr wrap="square" rtlCol="0">
                  <a:spAutoFit/>
                </a:bodyPr>
                <a:lstStyle/>
                <a:p>
                  <a:pPr algn="ctr"/>
                  <a:r>
                    <a:rPr lang="en-US" sz="3600" dirty="0">
                      <a:solidFill>
                        <a:schemeClr val="accent1"/>
                      </a:solidFill>
                    </a:rPr>
                    <a:t>8-10 weeks</a:t>
                  </a:r>
                </a:p>
              </p:txBody>
            </p:sp>
          </p:grpSp>
          <p:pic>
            <p:nvPicPr>
              <p:cNvPr id="21" name="Graphic 20" descr="Medieval Armor outline">
                <a:extLst>
                  <a:ext uri="{FF2B5EF4-FFF2-40B4-BE49-F238E27FC236}">
                    <a16:creationId xmlns:a16="http://schemas.microsoft.com/office/drawing/2014/main" id="{16DC2354-8161-4060-A294-60E0791587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04195" y="2859115"/>
                <a:ext cx="914400" cy="914400"/>
              </a:xfrm>
              <a:prstGeom prst="rect">
                <a:avLst/>
              </a:prstGeom>
            </p:spPr>
          </p:pic>
          <p:pic>
            <p:nvPicPr>
              <p:cNvPr id="22" name="Graphic 21" descr="Medieval Armor outline">
                <a:extLst>
                  <a:ext uri="{FF2B5EF4-FFF2-40B4-BE49-F238E27FC236}">
                    <a16:creationId xmlns:a16="http://schemas.microsoft.com/office/drawing/2014/main" id="{6185B98D-DF96-46B1-B103-2EEFBF9B6D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64654" y="2859115"/>
                <a:ext cx="914400" cy="914400"/>
              </a:xfrm>
              <a:prstGeom prst="rect">
                <a:avLst/>
              </a:prstGeom>
            </p:spPr>
          </p:pic>
          <p:pic>
            <p:nvPicPr>
              <p:cNvPr id="23" name="Graphic 22" descr="Medieval Armor outline">
                <a:extLst>
                  <a:ext uri="{FF2B5EF4-FFF2-40B4-BE49-F238E27FC236}">
                    <a16:creationId xmlns:a16="http://schemas.microsoft.com/office/drawing/2014/main" id="{46AF04E6-2B93-4CDB-99DA-049DACC919E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69563" y="2860595"/>
                <a:ext cx="914400" cy="914400"/>
              </a:xfrm>
              <a:prstGeom prst="rect">
                <a:avLst/>
              </a:prstGeom>
            </p:spPr>
          </p:pic>
          <p:pic>
            <p:nvPicPr>
              <p:cNvPr id="24" name="Graphic 23" descr="Medieval Armor outline">
                <a:extLst>
                  <a:ext uri="{FF2B5EF4-FFF2-40B4-BE49-F238E27FC236}">
                    <a16:creationId xmlns:a16="http://schemas.microsoft.com/office/drawing/2014/main" id="{BED53679-F180-4E2F-AB8A-7519E92F68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74760" y="2860595"/>
                <a:ext cx="914400" cy="914400"/>
              </a:xfrm>
              <a:prstGeom prst="rect">
                <a:avLst/>
              </a:prstGeom>
            </p:spPr>
          </p:pic>
        </p:grpSp>
        <p:pic>
          <p:nvPicPr>
            <p:cNvPr id="5" name="Graphic 4" descr="Badge Unfollow with solid fill">
              <a:extLst>
                <a:ext uri="{FF2B5EF4-FFF2-40B4-BE49-F238E27FC236}">
                  <a16:creationId xmlns:a16="http://schemas.microsoft.com/office/drawing/2014/main" id="{11529306-82CE-4162-BC00-D8762C5394F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25432" y="3883951"/>
              <a:ext cx="811311" cy="811311"/>
            </a:xfrm>
            <a:prstGeom prst="rect">
              <a:avLst/>
            </a:prstGeom>
          </p:spPr>
        </p:pic>
        <p:pic>
          <p:nvPicPr>
            <p:cNvPr id="29" name="Graphic 28" descr="Baby crawling with solid fill">
              <a:extLst>
                <a:ext uri="{FF2B5EF4-FFF2-40B4-BE49-F238E27FC236}">
                  <a16:creationId xmlns:a16="http://schemas.microsoft.com/office/drawing/2014/main" id="{DFF28D12-15ED-4440-8DD2-186660A4045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40109" y="4597200"/>
              <a:ext cx="914400" cy="914400"/>
            </a:xfrm>
            <a:prstGeom prst="rect">
              <a:avLst/>
            </a:prstGeom>
          </p:spPr>
        </p:pic>
      </p:grpSp>
      <p:grpSp>
        <p:nvGrpSpPr>
          <p:cNvPr id="17" name="Group 16">
            <a:extLst>
              <a:ext uri="{FF2B5EF4-FFF2-40B4-BE49-F238E27FC236}">
                <a16:creationId xmlns:a16="http://schemas.microsoft.com/office/drawing/2014/main" id="{A2FFA311-E98D-43AC-AE73-136802DEC3D3}"/>
              </a:ext>
            </a:extLst>
          </p:cNvPr>
          <p:cNvGrpSpPr/>
          <p:nvPr/>
        </p:nvGrpSpPr>
        <p:grpSpPr>
          <a:xfrm>
            <a:off x="8676637" y="3014893"/>
            <a:ext cx="815990" cy="773976"/>
            <a:chOff x="6974540" y="5493277"/>
            <a:chExt cx="1075968" cy="982252"/>
          </a:xfrm>
        </p:grpSpPr>
        <p:pic>
          <p:nvPicPr>
            <p:cNvPr id="25" name="Graphic 24" descr="Badge Unfollow with solid fill">
              <a:extLst>
                <a:ext uri="{FF2B5EF4-FFF2-40B4-BE49-F238E27FC236}">
                  <a16:creationId xmlns:a16="http://schemas.microsoft.com/office/drawing/2014/main" id="{4D18C2D4-73A0-4B1F-8E2B-A45D5AFAF99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097416" y="5526023"/>
              <a:ext cx="512323" cy="512323"/>
            </a:xfrm>
            <a:prstGeom prst="rect">
              <a:avLst/>
            </a:prstGeom>
          </p:spPr>
        </p:pic>
        <p:pic>
          <p:nvPicPr>
            <p:cNvPr id="30" name="Graphic 29" descr="Badge Question Mark with solid fill">
              <a:extLst>
                <a:ext uri="{FF2B5EF4-FFF2-40B4-BE49-F238E27FC236}">
                  <a16:creationId xmlns:a16="http://schemas.microsoft.com/office/drawing/2014/main" id="{6DC4E53D-CFE0-4B69-8610-8CFF0624728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406001" y="5963206"/>
              <a:ext cx="512323" cy="512323"/>
            </a:xfrm>
            <a:prstGeom prst="rect">
              <a:avLst/>
            </a:prstGeom>
          </p:spPr>
        </p:pic>
        <p:cxnSp>
          <p:nvCxnSpPr>
            <p:cNvPr id="31" name="Straight Connector 30">
              <a:extLst>
                <a:ext uri="{FF2B5EF4-FFF2-40B4-BE49-F238E27FC236}">
                  <a16:creationId xmlns:a16="http://schemas.microsoft.com/office/drawing/2014/main" id="{B3A41F91-EFC6-415D-92D8-CE12FBB0E886}"/>
                </a:ext>
              </a:extLst>
            </p:cNvPr>
            <p:cNvCxnSpPr>
              <a:cxnSpLocks/>
            </p:cNvCxnSpPr>
            <p:nvPr/>
          </p:nvCxnSpPr>
          <p:spPr>
            <a:xfrm flipH="1">
              <a:off x="7097416" y="5579435"/>
              <a:ext cx="820908" cy="842682"/>
            </a:xfrm>
            <a:prstGeom prst="line">
              <a:avLst/>
            </a:prstGeom>
            <a:ln>
              <a:solidFill>
                <a:srgbClr val="0070C0"/>
              </a:solidFill>
            </a:ln>
          </p:spPr>
          <p:style>
            <a:lnRef idx="1">
              <a:schemeClr val="dk1"/>
            </a:lnRef>
            <a:fillRef idx="0">
              <a:schemeClr val="dk1"/>
            </a:fillRef>
            <a:effectRef idx="0">
              <a:schemeClr val="dk1"/>
            </a:effectRef>
            <a:fontRef idx="minor">
              <a:schemeClr val="tx1"/>
            </a:fontRef>
          </p:style>
        </p:cxnSp>
        <p:sp>
          <p:nvSpPr>
            <p:cNvPr id="32" name="Rectangle 31">
              <a:extLst>
                <a:ext uri="{FF2B5EF4-FFF2-40B4-BE49-F238E27FC236}">
                  <a16:creationId xmlns:a16="http://schemas.microsoft.com/office/drawing/2014/main" id="{CB81F60F-05E6-4AC4-BD02-906168588223}"/>
                </a:ext>
              </a:extLst>
            </p:cNvPr>
            <p:cNvSpPr/>
            <p:nvPr/>
          </p:nvSpPr>
          <p:spPr>
            <a:xfrm>
              <a:off x="6974540" y="5493277"/>
              <a:ext cx="1075968" cy="982252"/>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853895238"/>
      </p:ext>
    </p:extLst>
  </p:cSld>
  <p:clrMapOvr>
    <a:masterClrMapping/>
  </p:clrMapOvr>
  <mc:AlternateContent xmlns:mc="http://schemas.openxmlformats.org/markup-compatibility/2006" xmlns:p14="http://schemas.microsoft.com/office/powerpoint/2010/main">
    <mc:Choice Requires="p14">
      <p:transition spd="slow" p14:dur="2000" advTm="69939"/>
    </mc:Choice>
    <mc:Fallback xmlns="">
      <p:transition spd="slow" advTm="699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BD8705B-D4E8-43F3-B227-AAA34C0D891D}"/>
              </a:ext>
            </a:extLst>
          </p:cNvPr>
          <p:cNvSpPr>
            <a:spLocks noGrp="1"/>
          </p:cNvSpPr>
          <p:nvPr>
            <p:ph type="title"/>
          </p:nvPr>
        </p:nvSpPr>
        <p:spPr>
          <a:xfrm>
            <a:off x="524741" y="620392"/>
            <a:ext cx="4096728" cy="5504688"/>
          </a:xfrm>
        </p:spPr>
        <p:txBody>
          <a:bodyPr>
            <a:normAutofit/>
          </a:bodyPr>
          <a:lstStyle/>
          <a:p>
            <a:r>
              <a:rPr lang="en-US" sz="6000" dirty="0">
                <a:solidFill>
                  <a:schemeClr val="bg1"/>
                </a:solidFill>
              </a:rPr>
              <a:t>What is the purpose of TB window prophylaxis?</a:t>
            </a:r>
          </a:p>
        </p:txBody>
      </p:sp>
      <p:sp>
        <p:nvSpPr>
          <p:cNvPr id="18" name="TextBox 17">
            <a:extLst>
              <a:ext uri="{FF2B5EF4-FFF2-40B4-BE49-F238E27FC236}">
                <a16:creationId xmlns:a16="http://schemas.microsoft.com/office/drawing/2014/main" id="{9E4BA7FB-472C-422B-90B9-877D052A001C}"/>
              </a:ext>
            </a:extLst>
          </p:cNvPr>
          <p:cNvSpPr txBox="1"/>
          <p:nvPr/>
        </p:nvSpPr>
        <p:spPr>
          <a:xfrm>
            <a:off x="5365658" y="247836"/>
            <a:ext cx="6620154" cy="1077218"/>
          </a:xfrm>
          <a:prstGeom prst="rect">
            <a:avLst/>
          </a:prstGeom>
          <a:noFill/>
        </p:spPr>
        <p:txBody>
          <a:bodyPr wrap="square">
            <a:spAutoFit/>
          </a:bodyPr>
          <a:lstStyle/>
          <a:p>
            <a:pPr marL="0" indent="0">
              <a:buNone/>
            </a:pPr>
            <a:r>
              <a:rPr lang="en-US" sz="3200" dirty="0"/>
              <a:t>To protect high-risk contacts against TB infection during the window period</a:t>
            </a:r>
          </a:p>
        </p:txBody>
      </p:sp>
      <p:pic>
        <p:nvPicPr>
          <p:cNvPr id="4" name="Picture 3" descr="Boy with cancer">
            <a:extLst>
              <a:ext uri="{FF2B5EF4-FFF2-40B4-BE49-F238E27FC236}">
                <a16:creationId xmlns:a16="http://schemas.microsoft.com/office/drawing/2014/main" id="{9B0DEEAF-988B-45E0-9C66-7ADA61B32C88}"/>
              </a:ext>
            </a:extLst>
          </p:cNvPr>
          <p:cNvPicPr>
            <a:picLocks noChangeAspect="1"/>
          </p:cNvPicPr>
          <p:nvPr/>
        </p:nvPicPr>
        <p:blipFill rotWithShape="1">
          <a:blip r:embed="rId3">
            <a:extLst>
              <a:ext uri="{28A0092B-C50C-407E-A947-70E740481C1C}">
                <a14:useLocalDpi xmlns:a14="http://schemas.microsoft.com/office/drawing/2010/main" val="0"/>
              </a:ext>
            </a:extLst>
          </a:blip>
          <a:srcRect l="35368"/>
          <a:stretch/>
        </p:blipFill>
        <p:spPr>
          <a:xfrm>
            <a:off x="10053420" y="4177329"/>
            <a:ext cx="2008095" cy="2071300"/>
          </a:xfrm>
          <a:prstGeom prst="rect">
            <a:avLst/>
          </a:prstGeom>
        </p:spPr>
      </p:pic>
      <p:pic>
        <p:nvPicPr>
          <p:cNvPr id="6" name="Picture 5" descr="Traditional metal armor">
            <a:extLst>
              <a:ext uri="{FF2B5EF4-FFF2-40B4-BE49-F238E27FC236}">
                <a16:creationId xmlns:a16="http://schemas.microsoft.com/office/drawing/2014/main" id="{A1D9FFB6-2362-4949-8D90-70496526C2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5173" y="4869223"/>
            <a:ext cx="2888247" cy="1925303"/>
          </a:xfrm>
          <a:prstGeom prst="rect">
            <a:avLst/>
          </a:prstGeom>
        </p:spPr>
      </p:pic>
      <p:grpSp>
        <p:nvGrpSpPr>
          <p:cNvPr id="3" name="Group 2">
            <a:extLst>
              <a:ext uri="{FF2B5EF4-FFF2-40B4-BE49-F238E27FC236}">
                <a16:creationId xmlns:a16="http://schemas.microsoft.com/office/drawing/2014/main" id="{316CAB4E-B024-4570-8A42-D97DB906A985}"/>
              </a:ext>
            </a:extLst>
          </p:cNvPr>
          <p:cNvGrpSpPr/>
          <p:nvPr/>
        </p:nvGrpSpPr>
        <p:grpSpPr>
          <a:xfrm>
            <a:off x="5273612" y="1715337"/>
            <a:ext cx="6804245" cy="2326298"/>
            <a:chOff x="5269197" y="2113596"/>
            <a:chExt cx="6804245" cy="2326298"/>
          </a:xfrm>
        </p:grpSpPr>
        <p:grpSp>
          <p:nvGrpSpPr>
            <p:cNvPr id="7" name="Group 6">
              <a:extLst>
                <a:ext uri="{FF2B5EF4-FFF2-40B4-BE49-F238E27FC236}">
                  <a16:creationId xmlns:a16="http://schemas.microsoft.com/office/drawing/2014/main" id="{0488C0DC-D1DB-4336-86C2-0E6801456758}"/>
                </a:ext>
              </a:extLst>
            </p:cNvPr>
            <p:cNvGrpSpPr/>
            <p:nvPr/>
          </p:nvGrpSpPr>
          <p:grpSpPr>
            <a:xfrm>
              <a:off x="5269197" y="2113596"/>
              <a:ext cx="6090358" cy="2192264"/>
              <a:chOff x="820278" y="2859115"/>
              <a:chExt cx="8112105" cy="2192264"/>
            </a:xfrm>
          </p:grpSpPr>
          <p:grpSp>
            <p:nvGrpSpPr>
              <p:cNvPr id="8" name="Group 7">
                <a:extLst>
                  <a:ext uri="{FF2B5EF4-FFF2-40B4-BE49-F238E27FC236}">
                    <a16:creationId xmlns:a16="http://schemas.microsoft.com/office/drawing/2014/main" id="{AE6BC97A-14BF-4280-8A93-6B049B54D39A}"/>
                  </a:ext>
                </a:extLst>
              </p:cNvPr>
              <p:cNvGrpSpPr>
                <a:grpSpLocks noChangeAspect="1"/>
              </p:cNvGrpSpPr>
              <p:nvPr/>
            </p:nvGrpSpPr>
            <p:grpSpPr>
              <a:xfrm>
                <a:off x="820278" y="2895776"/>
                <a:ext cx="8112105" cy="2155603"/>
                <a:chOff x="404812" y="2293212"/>
                <a:chExt cx="8641217" cy="2296202"/>
              </a:xfrm>
            </p:grpSpPr>
            <p:pic>
              <p:nvPicPr>
                <p:cNvPr id="14" name="Graphic 13" descr="Social distancing with solid fill">
                  <a:extLst>
                    <a:ext uri="{FF2B5EF4-FFF2-40B4-BE49-F238E27FC236}">
                      <a16:creationId xmlns:a16="http://schemas.microsoft.com/office/drawing/2014/main" id="{F20C1E93-BBF4-4C72-8CD5-17E7264F057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4812" y="2293212"/>
                  <a:ext cx="1965189" cy="1965190"/>
                </a:xfrm>
                <a:prstGeom prst="rect">
                  <a:avLst/>
                </a:prstGeom>
              </p:spPr>
            </p:pic>
            <p:sp>
              <p:nvSpPr>
                <p:cNvPr id="15" name="Arrow: Right 14">
                  <a:extLst>
                    <a:ext uri="{FF2B5EF4-FFF2-40B4-BE49-F238E27FC236}">
                      <a16:creationId xmlns:a16="http://schemas.microsoft.com/office/drawing/2014/main" id="{DF85C469-578A-4EAB-A8A9-84AA0AD85ADF}"/>
                    </a:ext>
                  </a:extLst>
                </p:cNvPr>
                <p:cNvSpPr/>
                <p:nvPr/>
              </p:nvSpPr>
              <p:spPr>
                <a:xfrm>
                  <a:off x="2590800" y="3265713"/>
                  <a:ext cx="6455229" cy="3560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4B9FF8A-8849-4305-9B8F-21633E15AFC5}"/>
                    </a:ext>
                  </a:extLst>
                </p:cNvPr>
                <p:cNvSpPr txBox="1"/>
                <p:nvPr/>
              </p:nvSpPr>
              <p:spPr>
                <a:xfrm>
                  <a:off x="3657601" y="3900926"/>
                  <a:ext cx="4222375" cy="688488"/>
                </a:xfrm>
                <a:prstGeom prst="rect">
                  <a:avLst/>
                </a:prstGeom>
                <a:noFill/>
                <a:ln w="76200">
                  <a:solidFill>
                    <a:schemeClr val="accent1"/>
                  </a:solidFill>
                </a:ln>
              </p:spPr>
              <p:txBody>
                <a:bodyPr wrap="square" rtlCol="0">
                  <a:spAutoFit/>
                </a:bodyPr>
                <a:lstStyle/>
                <a:p>
                  <a:pPr algn="ctr"/>
                  <a:r>
                    <a:rPr lang="en-US" sz="3600" dirty="0">
                      <a:solidFill>
                        <a:schemeClr val="accent1"/>
                      </a:solidFill>
                    </a:rPr>
                    <a:t>8-10 weeks</a:t>
                  </a:r>
                </a:p>
              </p:txBody>
            </p:sp>
          </p:grpSp>
          <p:pic>
            <p:nvPicPr>
              <p:cNvPr id="10" name="Graphic 9" descr="Medieval Armor outline">
                <a:extLst>
                  <a:ext uri="{FF2B5EF4-FFF2-40B4-BE49-F238E27FC236}">
                    <a16:creationId xmlns:a16="http://schemas.microsoft.com/office/drawing/2014/main" id="{BC6338C1-BC01-4396-AF52-CFACADDF9FA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04195" y="2859115"/>
                <a:ext cx="914400" cy="914400"/>
              </a:xfrm>
              <a:prstGeom prst="rect">
                <a:avLst/>
              </a:prstGeom>
            </p:spPr>
          </p:pic>
          <p:pic>
            <p:nvPicPr>
              <p:cNvPr id="11" name="Graphic 10" descr="Medieval Armor outline">
                <a:extLst>
                  <a:ext uri="{FF2B5EF4-FFF2-40B4-BE49-F238E27FC236}">
                    <a16:creationId xmlns:a16="http://schemas.microsoft.com/office/drawing/2014/main" id="{3DFB20D5-A704-4992-99DF-0AEEBEBF6AB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64654" y="2859115"/>
                <a:ext cx="914400" cy="914400"/>
              </a:xfrm>
              <a:prstGeom prst="rect">
                <a:avLst/>
              </a:prstGeom>
            </p:spPr>
          </p:pic>
          <p:pic>
            <p:nvPicPr>
              <p:cNvPr id="12" name="Graphic 11" descr="Medieval Armor outline">
                <a:extLst>
                  <a:ext uri="{FF2B5EF4-FFF2-40B4-BE49-F238E27FC236}">
                    <a16:creationId xmlns:a16="http://schemas.microsoft.com/office/drawing/2014/main" id="{46463E1A-15CA-4E46-9AA8-4180DDD02F2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69563" y="2860595"/>
                <a:ext cx="914400" cy="914400"/>
              </a:xfrm>
              <a:prstGeom prst="rect">
                <a:avLst/>
              </a:prstGeom>
            </p:spPr>
          </p:pic>
          <p:pic>
            <p:nvPicPr>
              <p:cNvPr id="13" name="Graphic 12" descr="Medieval Armor outline">
                <a:extLst>
                  <a:ext uri="{FF2B5EF4-FFF2-40B4-BE49-F238E27FC236}">
                    <a16:creationId xmlns:a16="http://schemas.microsoft.com/office/drawing/2014/main" id="{D56F52C8-7E80-4F65-BE58-4CCFF14A4E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74760" y="2860595"/>
                <a:ext cx="914400" cy="914400"/>
              </a:xfrm>
              <a:prstGeom prst="rect">
                <a:avLst/>
              </a:prstGeom>
            </p:spPr>
          </p:pic>
        </p:grpSp>
        <p:pic>
          <p:nvPicPr>
            <p:cNvPr id="17" name="Graphic 16" descr="Badge Unfollow with solid fill">
              <a:extLst>
                <a:ext uri="{FF2B5EF4-FFF2-40B4-BE49-F238E27FC236}">
                  <a16:creationId xmlns:a16="http://schemas.microsoft.com/office/drawing/2014/main" id="{F64C5D02-6D66-479C-A1D3-D1F50408361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386933" y="2887069"/>
              <a:ext cx="686509" cy="686509"/>
            </a:xfrm>
            <a:prstGeom prst="rect">
              <a:avLst/>
            </a:prstGeom>
          </p:spPr>
        </p:pic>
        <p:pic>
          <p:nvPicPr>
            <p:cNvPr id="19" name="Graphic 18" descr="Baby crawling with solid fill">
              <a:extLst>
                <a:ext uri="{FF2B5EF4-FFF2-40B4-BE49-F238E27FC236}">
                  <a16:creationId xmlns:a16="http://schemas.microsoft.com/office/drawing/2014/main" id="{64064E3A-891D-4952-BE3E-5C11E8D9929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290270" y="3525494"/>
              <a:ext cx="914400" cy="914400"/>
            </a:xfrm>
            <a:prstGeom prst="rect">
              <a:avLst/>
            </a:prstGeom>
          </p:spPr>
        </p:pic>
      </p:grpSp>
      <p:pic>
        <p:nvPicPr>
          <p:cNvPr id="3074" name="Picture 2" descr="7 Ways the Armor of God Can Protect Your Children Right Now | Chase Oaks">
            <a:extLst>
              <a:ext uri="{FF2B5EF4-FFF2-40B4-BE49-F238E27FC236}">
                <a16:creationId xmlns:a16="http://schemas.microsoft.com/office/drawing/2014/main" id="{45415EA7-9306-48AB-933B-4262A3772E1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93208" y="4136655"/>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467406"/>
      </p:ext>
    </p:extLst>
  </p:cSld>
  <p:clrMapOvr>
    <a:masterClrMapping/>
  </p:clrMapOvr>
  <mc:AlternateContent xmlns:mc="http://schemas.openxmlformats.org/markup-compatibility/2006" xmlns:p14="http://schemas.microsoft.com/office/powerpoint/2010/main">
    <mc:Choice Requires="p14">
      <p:transition spd="slow" p14:dur="2000" advTm="22743"/>
    </mc:Choice>
    <mc:Fallback xmlns="">
      <p:transition spd="slow" advTm="22743"/>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84E721B9-B807-4238-9763-BC65A5428B95}"/>
              </a:ext>
            </a:extLst>
          </p:cNvPr>
          <p:cNvGrpSpPr/>
          <p:nvPr/>
        </p:nvGrpSpPr>
        <p:grpSpPr>
          <a:xfrm>
            <a:off x="8688736" y="3233872"/>
            <a:ext cx="3228067" cy="2206559"/>
            <a:chOff x="7888814" y="3001101"/>
            <a:chExt cx="3469837" cy="2176515"/>
          </a:xfrm>
        </p:grpSpPr>
        <p:pic>
          <p:nvPicPr>
            <p:cNvPr id="4" name="Graphic 3" descr="Badge Unfollow with solid fill">
              <a:extLst>
                <a:ext uri="{FF2B5EF4-FFF2-40B4-BE49-F238E27FC236}">
                  <a16:creationId xmlns:a16="http://schemas.microsoft.com/office/drawing/2014/main" id="{E464806C-4DEB-49A2-AD65-FAD69BA25B6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88814" y="4134963"/>
              <a:ext cx="636083" cy="845599"/>
            </a:xfrm>
            <a:prstGeom prst="rect">
              <a:avLst/>
            </a:prstGeom>
          </p:spPr>
        </p:pic>
        <p:pic>
          <p:nvPicPr>
            <p:cNvPr id="15" name="Graphic 14" descr="Badge Follow with solid fill">
              <a:extLst>
                <a:ext uri="{FF2B5EF4-FFF2-40B4-BE49-F238E27FC236}">
                  <a16:creationId xmlns:a16="http://schemas.microsoft.com/office/drawing/2014/main" id="{A7D91681-082C-480B-B799-8D0D90F0CA2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99662" y="3001101"/>
              <a:ext cx="625234" cy="831177"/>
            </a:xfrm>
            <a:prstGeom prst="rect">
              <a:avLst/>
            </a:prstGeom>
          </p:spPr>
        </p:pic>
        <p:sp>
          <p:nvSpPr>
            <p:cNvPr id="16" name="Arrow: Right 15">
              <a:extLst>
                <a:ext uri="{FF2B5EF4-FFF2-40B4-BE49-F238E27FC236}">
                  <a16:creationId xmlns:a16="http://schemas.microsoft.com/office/drawing/2014/main" id="{A1D6920C-86A6-48B4-8280-04ED980BC77E}"/>
                </a:ext>
              </a:extLst>
            </p:cNvPr>
            <p:cNvSpPr/>
            <p:nvPr/>
          </p:nvSpPr>
          <p:spPr>
            <a:xfrm>
              <a:off x="8524897" y="4393315"/>
              <a:ext cx="954781" cy="3288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F199DE66-1CDE-4B6E-B8B9-59CF25F76E1E}"/>
                </a:ext>
              </a:extLst>
            </p:cNvPr>
            <p:cNvSpPr/>
            <p:nvPr/>
          </p:nvSpPr>
          <p:spPr>
            <a:xfrm>
              <a:off x="8524897" y="3217927"/>
              <a:ext cx="954781" cy="32889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FA7F864-E31D-4E8E-A52B-78D4B5313231}"/>
                </a:ext>
              </a:extLst>
            </p:cNvPr>
            <p:cNvSpPr txBox="1"/>
            <p:nvPr/>
          </p:nvSpPr>
          <p:spPr>
            <a:xfrm>
              <a:off x="9624473" y="3059208"/>
              <a:ext cx="1734178" cy="910758"/>
            </a:xfrm>
            <a:prstGeom prst="rect">
              <a:avLst/>
            </a:prstGeom>
            <a:noFill/>
            <a:ln w="38100">
              <a:solidFill>
                <a:schemeClr val="tx1"/>
              </a:solidFill>
            </a:ln>
          </p:spPr>
          <p:txBody>
            <a:bodyPr wrap="square" rtlCol="0">
              <a:spAutoFit/>
            </a:bodyPr>
            <a:lstStyle/>
            <a:p>
              <a:r>
                <a:rPr lang="en-US" dirty="0"/>
                <a:t>Complete treatment for LTBI</a:t>
              </a:r>
            </a:p>
          </p:txBody>
        </p:sp>
        <p:sp>
          <p:nvSpPr>
            <p:cNvPr id="22" name="TextBox 21">
              <a:extLst>
                <a:ext uri="{FF2B5EF4-FFF2-40B4-BE49-F238E27FC236}">
                  <a16:creationId xmlns:a16="http://schemas.microsoft.com/office/drawing/2014/main" id="{23C9D3B5-2AAA-445A-99BD-C5584C6BE999}"/>
                </a:ext>
              </a:extLst>
            </p:cNvPr>
            <p:cNvSpPr txBox="1"/>
            <p:nvPr/>
          </p:nvSpPr>
          <p:spPr>
            <a:xfrm>
              <a:off x="9641478" y="4266858"/>
              <a:ext cx="1717173" cy="910758"/>
            </a:xfrm>
            <a:prstGeom prst="rect">
              <a:avLst/>
            </a:prstGeom>
            <a:noFill/>
            <a:ln w="38100">
              <a:solidFill>
                <a:schemeClr val="tx1"/>
              </a:solidFill>
            </a:ln>
          </p:spPr>
          <p:txBody>
            <a:bodyPr wrap="square" rtlCol="0">
              <a:spAutoFit/>
            </a:bodyPr>
            <a:lstStyle/>
            <a:p>
              <a:r>
                <a:rPr lang="en-US" dirty="0"/>
                <a:t>Stop meds if all criteria met</a:t>
              </a:r>
            </a:p>
          </p:txBody>
        </p:sp>
      </p:grpSp>
      <p:grpSp>
        <p:nvGrpSpPr>
          <p:cNvPr id="6" name="Group 5">
            <a:extLst>
              <a:ext uri="{FF2B5EF4-FFF2-40B4-BE49-F238E27FC236}">
                <a16:creationId xmlns:a16="http://schemas.microsoft.com/office/drawing/2014/main" id="{7B3C4FC7-F123-446E-AB02-4CEF45891767}"/>
              </a:ext>
            </a:extLst>
          </p:cNvPr>
          <p:cNvGrpSpPr>
            <a:grpSpLocks noChangeAspect="1"/>
          </p:cNvGrpSpPr>
          <p:nvPr/>
        </p:nvGrpSpPr>
        <p:grpSpPr>
          <a:xfrm>
            <a:off x="275197" y="2378610"/>
            <a:ext cx="8511501" cy="3212070"/>
            <a:chOff x="404812" y="2293212"/>
            <a:chExt cx="8641217" cy="2012710"/>
          </a:xfrm>
        </p:grpSpPr>
        <p:pic>
          <p:nvPicPr>
            <p:cNvPr id="11" name="Graphic 10" descr="Social distancing with solid fill">
              <a:extLst>
                <a:ext uri="{FF2B5EF4-FFF2-40B4-BE49-F238E27FC236}">
                  <a16:creationId xmlns:a16="http://schemas.microsoft.com/office/drawing/2014/main" id="{319D45D3-0B9D-478E-91EA-6924560FDE0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4812" y="2293212"/>
              <a:ext cx="1965189" cy="1965190"/>
            </a:xfrm>
            <a:prstGeom prst="rect">
              <a:avLst/>
            </a:prstGeom>
          </p:spPr>
        </p:pic>
        <p:sp>
          <p:nvSpPr>
            <p:cNvPr id="12" name="Arrow: Right 11">
              <a:extLst>
                <a:ext uri="{FF2B5EF4-FFF2-40B4-BE49-F238E27FC236}">
                  <a16:creationId xmlns:a16="http://schemas.microsoft.com/office/drawing/2014/main" id="{96E2F213-CD64-464E-8769-BF06964D562B}"/>
                </a:ext>
              </a:extLst>
            </p:cNvPr>
            <p:cNvSpPr/>
            <p:nvPr/>
          </p:nvSpPr>
          <p:spPr>
            <a:xfrm>
              <a:off x="2590800" y="3265713"/>
              <a:ext cx="6455229" cy="3560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9A777C0-026E-4C2F-BAE8-3DD83FB3BD37}"/>
                </a:ext>
              </a:extLst>
            </p:cNvPr>
            <p:cNvSpPr txBox="1"/>
            <p:nvPr/>
          </p:nvSpPr>
          <p:spPr>
            <a:xfrm>
              <a:off x="3657601" y="3900926"/>
              <a:ext cx="4219120" cy="404996"/>
            </a:xfrm>
            <a:prstGeom prst="rect">
              <a:avLst/>
            </a:prstGeom>
            <a:noFill/>
            <a:ln w="76200">
              <a:solidFill>
                <a:schemeClr val="accent1"/>
              </a:solidFill>
            </a:ln>
          </p:spPr>
          <p:txBody>
            <a:bodyPr wrap="square" rtlCol="0">
              <a:spAutoFit/>
            </a:bodyPr>
            <a:lstStyle/>
            <a:p>
              <a:pPr algn="ctr"/>
              <a:r>
                <a:rPr lang="en-US" sz="3600" dirty="0">
                  <a:solidFill>
                    <a:schemeClr val="accent1"/>
                  </a:solidFill>
                </a:rPr>
                <a:t>8-10 weeks</a:t>
              </a:r>
            </a:p>
          </p:txBody>
        </p:sp>
      </p:grpSp>
      <p:pic>
        <p:nvPicPr>
          <p:cNvPr id="8" name="Graphic 7" descr="Medieval Armor outline">
            <a:extLst>
              <a:ext uri="{FF2B5EF4-FFF2-40B4-BE49-F238E27FC236}">
                <a16:creationId xmlns:a16="http://schemas.microsoft.com/office/drawing/2014/main" id="{15DF1490-494D-4C78-BBEE-F5E050CF07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971461" y="2318802"/>
            <a:ext cx="959420" cy="1554467"/>
          </a:xfrm>
          <a:prstGeom prst="rect">
            <a:avLst/>
          </a:prstGeom>
        </p:spPr>
      </p:pic>
      <p:pic>
        <p:nvPicPr>
          <p:cNvPr id="9" name="Graphic 8" descr="Medieval Armor outline">
            <a:extLst>
              <a:ext uri="{FF2B5EF4-FFF2-40B4-BE49-F238E27FC236}">
                <a16:creationId xmlns:a16="http://schemas.microsoft.com/office/drawing/2014/main" id="{31DB0418-7654-4C68-8627-6FF271A903F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37582" y="2328081"/>
            <a:ext cx="959420" cy="1554467"/>
          </a:xfrm>
          <a:prstGeom prst="rect">
            <a:avLst/>
          </a:prstGeom>
        </p:spPr>
      </p:pic>
      <p:pic>
        <p:nvPicPr>
          <p:cNvPr id="10" name="Graphic 9" descr="Medieval Armor outline">
            <a:extLst>
              <a:ext uri="{FF2B5EF4-FFF2-40B4-BE49-F238E27FC236}">
                <a16:creationId xmlns:a16="http://schemas.microsoft.com/office/drawing/2014/main" id="{5703475F-0A3A-46CD-99BC-8C49FA8B1FB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59698" y="2345811"/>
            <a:ext cx="959420" cy="1554467"/>
          </a:xfrm>
          <a:prstGeom prst="rect">
            <a:avLst/>
          </a:prstGeom>
        </p:spPr>
      </p:pic>
      <p:pic>
        <p:nvPicPr>
          <p:cNvPr id="5" name="Graphic 4" descr="Baby crawling with solid fill">
            <a:extLst>
              <a:ext uri="{FF2B5EF4-FFF2-40B4-BE49-F238E27FC236}">
                <a16:creationId xmlns:a16="http://schemas.microsoft.com/office/drawing/2014/main" id="{5C53F981-EF4D-407C-BD23-A5A2A5A6790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02767" y="4737610"/>
            <a:ext cx="1277908" cy="1554467"/>
          </a:xfrm>
          <a:prstGeom prst="rect">
            <a:avLst/>
          </a:prstGeom>
        </p:spPr>
      </p:pic>
      <p:grpSp>
        <p:nvGrpSpPr>
          <p:cNvPr id="14" name="Group 13">
            <a:extLst>
              <a:ext uri="{FF2B5EF4-FFF2-40B4-BE49-F238E27FC236}">
                <a16:creationId xmlns:a16="http://schemas.microsoft.com/office/drawing/2014/main" id="{11256032-9E5C-433F-9054-C85AC30C88ED}"/>
              </a:ext>
            </a:extLst>
          </p:cNvPr>
          <p:cNvGrpSpPr/>
          <p:nvPr/>
        </p:nvGrpSpPr>
        <p:grpSpPr>
          <a:xfrm>
            <a:off x="2395482" y="2861369"/>
            <a:ext cx="630842" cy="624086"/>
            <a:chOff x="2513343" y="2435643"/>
            <a:chExt cx="1140376" cy="1315748"/>
          </a:xfrm>
        </p:grpSpPr>
        <p:pic>
          <p:nvPicPr>
            <p:cNvPr id="24" name="Graphic 23" descr="Badge Unfollow with solid fill">
              <a:extLst>
                <a:ext uri="{FF2B5EF4-FFF2-40B4-BE49-F238E27FC236}">
                  <a16:creationId xmlns:a16="http://schemas.microsoft.com/office/drawing/2014/main" id="{E18FFCC3-B47A-4758-99CF-1B95AC7226A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643578" y="2479503"/>
              <a:ext cx="542991" cy="686267"/>
            </a:xfrm>
            <a:prstGeom prst="rect">
              <a:avLst/>
            </a:prstGeom>
          </p:spPr>
        </p:pic>
        <p:pic>
          <p:nvPicPr>
            <p:cNvPr id="25" name="Graphic 24" descr="Badge Question Mark with solid fill">
              <a:extLst>
                <a:ext uri="{FF2B5EF4-FFF2-40B4-BE49-F238E27FC236}">
                  <a16:creationId xmlns:a16="http://schemas.microsoft.com/office/drawing/2014/main" id="{A3EBF7F9-A277-4AE1-8AC9-6D2861D3C67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970635" y="3065118"/>
              <a:ext cx="542991" cy="686267"/>
            </a:xfrm>
            <a:prstGeom prst="rect">
              <a:avLst/>
            </a:prstGeom>
          </p:spPr>
        </p:pic>
        <p:cxnSp>
          <p:nvCxnSpPr>
            <p:cNvPr id="26" name="Straight Connector 25">
              <a:extLst>
                <a:ext uri="{FF2B5EF4-FFF2-40B4-BE49-F238E27FC236}">
                  <a16:creationId xmlns:a16="http://schemas.microsoft.com/office/drawing/2014/main" id="{66D1DBA2-1CFA-4C0E-BF5E-199CE684BC05}"/>
                </a:ext>
              </a:extLst>
            </p:cNvPr>
            <p:cNvCxnSpPr>
              <a:cxnSpLocks/>
            </p:cNvCxnSpPr>
            <p:nvPr/>
          </p:nvCxnSpPr>
          <p:spPr>
            <a:xfrm flipH="1">
              <a:off x="2643578" y="2551049"/>
              <a:ext cx="870048" cy="1128790"/>
            </a:xfrm>
            <a:prstGeom prst="line">
              <a:avLst/>
            </a:prstGeom>
            <a:ln>
              <a:solidFill>
                <a:srgbClr val="0070C0"/>
              </a:solidFill>
            </a:ln>
          </p:spPr>
          <p:style>
            <a:lnRef idx="1">
              <a:schemeClr val="dk1"/>
            </a:lnRef>
            <a:fillRef idx="0">
              <a:schemeClr val="dk1"/>
            </a:fillRef>
            <a:effectRef idx="0">
              <a:schemeClr val="dk1"/>
            </a:effectRef>
            <a:fontRef idx="minor">
              <a:schemeClr val="tx1"/>
            </a:fontRef>
          </p:style>
        </p:cxnSp>
        <p:sp>
          <p:nvSpPr>
            <p:cNvPr id="27" name="Rectangle 26">
              <a:extLst>
                <a:ext uri="{FF2B5EF4-FFF2-40B4-BE49-F238E27FC236}">
                  <a16:creationId xmlns:a16="http://schemas.microsoft.com/office/drawing/2014/main" id="{63D6E80E-CAB1-4541-801F-0CE1EAF09674}"/>
                </a:ext>
              </a:extLst>
            </p:cNvPr>
            <p:cNvSpPr/>
            <p:nvPr/>
          </p:nvSpPr>
          <p:spPr>
            <a:xfrm>
              <a:off x="2513343" y="2435643"/>
              <a:ext cx="1140376" cy="1315748"/>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Arrow: Right 33">
            <a:extLst>
              <a:ext uri="{FF2B5EF4-FFF2-40B4-BE49-F238E27FC236}">
                <a16:creationId xmlns:a16="http://schemas.microsoft.com/office/drawing/2014/main" id="{DB4454BE-5E56-42B2-8E05-3D2FA2CE0D5D}"/>
              </a:ext>
            </a:extLst>
          </p:cNvPr>
          <p:cNvSpPr/>
          <p:nvPr/>
        </p:nvSpPr>
        <p:spPr>
          <a:xfrm>
            <a:off x="3161030" y="2840080"/>
            <a:ext cx="629833" cy="5681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0D107AF1-F4B8-4703-BDA6-FB530E637467}"/>
              </a:ext>
            </a:extLst>
          </p:cNvPr>
          <p:cNvGrpSpPr/>
          <p:nvPr/>
        </p:nvGrpSpPr>
        <p:grpSpPr>
          <a:xfrm>
            <a:off x="2934979" y="391962"/>
            <a:ext cx="4280504" cy="1583958"/>
            <a:chOff x="2326423" y="267162"/>
            <a:chExt cx="4280504" cy="1577580"/>
          </a:xfrm>
        </p:grpSpPr>
        <p:grpSp>
          <p:nvGrpSpPr>
            <p:cNvPr id="35" name="Group 34">
              <a:extLst>
                <a:ext uri="{FF2B5EF4-FFF2-40B4-BE49-F238E27FC236}">
                  <a16:creationId xmlns:a16="http://schemas.microsoft.com/office/drawing/2014/main" id="{6A222E40-70B7-4709-9349-DB43BDD52334}"/>
                </a:ext>
              </a:extLst>
            </p:cNvPr>
            <p:cNvGrpSpPr/>
            <p:nvPr/>
          </p:nvGrpSpPr>
          <p:grpSpPr>
            <a:xfrm>
              <a:off x="2326423" y="1363777"/>
              <a:ext cx="473202" cy="477010"/>
              <a:chOff x="4439951" y="1354619"/>
              <a:chExt cx="815990" cy="773976"/>
            </a:xfrm>
          </p:grpSpPr>
          <p:sp>
            <p:nvSpPr>
              <p:cNvPr id="32" name="Rectangle 31">
                <a:extLst>
                  <a:ext uri="{FF2B5EF4-FFF2-40B4-BE49-F238E27FC236}">
                    <a16:creationId xmlns:a16="http://schemas.microsoft.com/office/drawing/2014/main" id="{08041667-29F7-4369-850E-886483DA637C}"/>
                  </a:ext>
                </a:extLst>
              </p:cNvPr>
              <p:cNvSpPr/>
              <p:nvPr/>
            </p:nvSpPr>
            <p:spPr>
              <a:xfrm>
                <a:off x="4439951" y="1354619"/>
                <a:ext cx="815990" cy="7739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32" descr="Badge Follow with solid fill">
                <a:extLst>
                  <a:ext uri="{FF2B5EF4-FFF2-40B4-BE49-F238E27FC236}">
                    <a16:creationId xmlns:a16="http://schemas.microsoft.com/office/drawing/2014/main" id="{33B5D7FB-37BF-49C6-B00A-06EB799BB07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506637" y="1400298"/>
                <a:ext cx="682618" cy="682618"/>
              </a:xfrm>
              <a:prstGeom prst="rect">
                <a:avLst/>
              </a:prstGeom>
            </p:spPr>
          </p:pic>
        </p:grpSp>
        <p:sp>
          <p:nvSpPr>
            <p:cNvPr id="37" name="Arrow: Right 36">
              <a:extLst>
                <a:ext uri="{FF2B5EF4-FFF2-40B4-BE49-F238E27FC236}">
                  <a16:creationId xmlns:a16="http://schemas.microsoft.com/office/drawing/2014/main" id="{DA71C265-1526-4BCB-8CFD-22B1B12873F0}"/>
                </a:ext>
              </a:extLst>
            </p:cNvPr>
            <p:cNvSpPr/>
            <p:nvPr/>
          </p:nvSpPr>
          <p:spPr>
            <a:xfrm rot="18859473">
              <a:off x="2703497" y="935281"/>
              <a:ext cx="614105" cy="22085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82FAF57B-576C-4F83-882D-D6CD1CB22598}"/>
                </a:ext>
              </a:extLst>
            </p:cNvPr>
            <p:cNvSpPr txBox="1"/>
            <p:nvPr/>
          </p:nvSpPr>
          <p:spPr>
            <a:xfrm>
              <a:off x="3373833" y="267162"/>
              <a:ext cx="2297382" cy="369332"/>
            </a:xfrm>
            <a:prstGeom prst="rect">
              <a:avLst/>
            </a:prstGeom>
            <a:noFill/>
            <a:ln w="38100">
              <a:solidFill>
                <a:schemeClr val="tx1"/>
              </a:solidFill>
            </a:ln>
          </p:spPr>
          <p:txBody>
            <a:bodyPr wrap="square" rtlCol="0">
              <a:spAutoFit/>
            </a:bodyPr>
            <a:lstStyle/>
            <a:p>
              <a:r>
                <a:rPr lang="en-US" dirty="0"/>
                <a:t>Eval and treat for LTBI</a:t>
              </a:r>
            </a:p>
          </p:txBody>
        </p:sp>
        <p:grpSp>
          <p:nvGrpSpPr>
            <p:cNvPr id="41" name="Group 40">
              <a:extLst>
                <a:ext uri="{FF2B5EF4-FFF2-40B4-BE49-F238E27FC236}">
                  <a16:creationId xmlns:a16="http://schemas.microsoft.com/office/drawing/2014/main" id="{AB222881-7B5C-4A65-B0D8-CE76F7F49EC0}"/>
                </a:ext>
              </a:extLst>
            </p:cNvPr>
            <p:cNvGrpSpPr/>
            <p:nvPr/>
          </p:nvGrpSpPr>
          <p:grpSpPr>
            <a:xfrm>
              <a:off x="4196702" y="1367732"/>
              <a:ext cx="473202" cy="477010"/>
              <a:chOff x="4439951" y="1354619"/>
              <a:chExt cx="815990" cy="773976"/>
            </a:xfrm>
          </p:grpSpPr>
          <p:sp>
            <p:nvSpPr>
              <p:cNvPr id="42" name="Rectangle 41">
                <a:extLst>
                  <a:ext uri="{FF2B5EF4-FFF2-40B4-BE49-F238E27FC236}">
                    <a16:creationId xmlns:a16="http://schemas.microsoft.com/office/drawing/2014/main" id="{7F3793DF-6BB3-44EE-907B-D376749D7CC3}"/>
                  </a:ext>
                </a:extLst>
              </p:cNvPr>
              <p:cNvSpPr/>
              <p:nvPr/>
            </p:nvSpPr>
            <p:spPr>
              <a:xfrm>
                <a:off x="4439951" y="1354619"/>
                <a:ext cx="815990" cy="7739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Graphic 42" descr="Badge Follow with solid fill">
                <a:extLst>
                  <a:ext uri="{FF2B5EF4-FFF2-40B4-BE49-F238E27FC236}">
                    <a16:creationId xmlns:a16="http://schemas.microsoft.com/office/drawing/2014/main" id="{17D5592C-62EE-43B4-992C-874EA91659C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506637" y="1400298"/>
                <a:ext cx="682618" cy="682618"/>
              </a:xfrm>
              <a:prstGeom prst="rect">
                <a:avLst/>
              </a:prstGeom>
            </p:spPr>
          </p:pic>
        </p:grpSp>
        <p:grpSp>
          <p:nvGrpSpPr>
            <p:cNvPr id="44" name="Group 43">
              <a:extLst>
                <a:ext uri="{FF2B5EF4-FFF2-40B4-BE49-F238E27FC236}">
                  <a16:creationId xmlns:a16="http://schemas.microsoft.com/office/drawing/2014/main" id="{8BF50511-CD5D-4F31-90DA-93FC26B2AE94}"/>
                </a:ext>
              </a:extLst>
            </p:cNvPr>
            <p:cNvGrpSpPr/>
            <p:nvPr/>
          </p:nvGrpSpPr>
          <p:grpSpPr>
            <a:xfrm>
              <a:off x="6133725" y="1354836"/>
              <a:ext cx="473202" cy="477010"/>
              <a:chOff x="4439951" y="1354619"/>
              <a:chExt cx="815990" cy="773976"/>
            </a:xfrm>
          </p:grpSpPr>
          <p:sp>
            <p:nvSpPr>
              <p:cNvPr id="45" name="Rectangle 44">
                <a:extLst>
                  <a:ext uri="{FF2B5EF4-FFF2-40B4-BE49-F238E27FC236}">
                    <a16:creationId xmlns:a16="http://schemas.microsoft.com/office/drawing/2014/main" id="{C04801C0-AF72-4D73-B267-E8A13039EE75}"/>
                  </a:ext>
                </a:extLst>
              </p:cNvPr>
              <p:cNvSpPr/>
              <p:nvPr/>
            </p:nvSpPr>
            <p:spPr>
              <a:xfrm>
                <a:off x="4439951" y="1354619"/>
                <a:ext cx="815990" cy="7739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Graphic 45" descr="Badge Follow with solid fill">
                <a:extLst>
                  <a:ext uri="{FF2B5EF4-FFF2-40B4-BE49-F238E27FC236}">
                    <a16:creationId xmlns:a16="http://schemas.microsoft.com/office/drawing/2014/main" id="{8A27A37A-D7C1-4D60-8CCD-BA44D6A9B38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506637" y="1400298"/>
                <a:ext cx="682618" cy="682618"/>
              </a:xfrm>
              <a:prstGeom prst="rect">
                <a:avLst/>
              </a:prstGeom>
            </p:spPr>
          </p:pic>
        </p:grpSp>
        <p:sp>
          <p:nvSpPr>
            <p:cNvPr id="47" name="Arrow: Right 46">
              <a:extLst>
                <a:ext uri="{FF2B5EF4-FFF2-40B4-BE49-F238E27FC236}">
                  <a16:creationId xmlns:a16="http://schemas.microsoft.com/office/drawing/2014/main" id="{7F007658-1BCF-4AD4-BED1-14510E6A4AC0}"/>
                </a:ext>
              </a:extLst>
            </p:cNvPr>
            <p:cNvSpPr/>
            <p:nvPr/>
          </p:nvSpPr>
          <p:spPr>
            <a:xfrm rot="16200000">
              <a:off x="4197308" y="921785"/>
              <a:ext cx="477011" cy="23346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Arrow: Right 50">
            <a:extLst>
              <a:ext uri="{FF2B5EF4-FFF2-40B4-BE49-F238E27FC236}">
                <a16:creationId xmlns:a16="http://schemas.microsoft.com/office/drawing/2014/main" id="{732F7F40-6A4F-4C9F-ADF6-6E938AD688D3}"/>
              </a:ext>
            </a:extLst>
          </p:cNvPr>
          <p:cNvSpPr/>
          <p:nvPr/>
        </p:nvSpPr>
        <p:spPr>
          <a:xfrm rot="2740527" flipH="1">
            <a:off x="6266263" y="1053120"/>
            <a:ext cx="614105" cy="22085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Arrow: Right 51">
            <a:extLst>
              <a:ext uri="{FF2B5EF4-FFF2-40B4-BE49-F238E27FC236}">
                <a16:creationId xmlns:a16="http://schemas.microsoft.com/office/drawing/2014/main" id="{7B94DCED-857E-4166-A37B-ADB895C56D32}"/>
              </a:ext>
            </a:extLst>
          </p:cNvPr>
          <p:cNvSpPr/>
          <p:nvPr/>
        </p:nvSpPr>
        <p:spPr>
          <a:xfrm rot="18859473">
            <a:off x="3312053" y="1060081"/>
            <a:ext cx="614105" cy="22085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83FA17D-EBD7-4EB9-A4A4-29640844A2C4}"/>
              </a:ext>
            </a:extLst>
          </p:cNvPr>
          <p:cNvSpPr txBox="1"/>
          <p:nvPr/>
        </p:nvSpPr>
        <p:spPr>
          <a:xfrm>
            <a:off x="3937550" y="3734955"/>
            <a:ext cx="3339967" cy="369332"/>
          </a:xfrm>
          <a:prstGeom prst="rect">
            <a:avLst/>
          </a:prstGeom>
          <a:noFill/>
        </p:spPr>
        <p:txBody>
          <a:bodyPr wrap="square" rtlCol="0">
            <a:spAutoFit/>
          </a:bodyPr>
          <a:lstStyle/>
          <a:p>
            <a:pPr algn="ctr"/>
            <a:r>
              <a:rPr lang="en-US" b="1" dirty="0">
                <a:solidFill>
                  <a:schemeClr val="accent1"/>
                </a:solidFill>
              </a:rPr>
              <a:t>Window prophylaxis</a:t>
            </a:r>
          </a:p>
        </p:txBody>
      </p:sp>
      <p:sp>
        <p:nvSpPr>
          <p:cNvPr id="7" name="TextBox 6">
            <a:extLst>
              <a:ext uri="{FF2B5EF4-FFF2-40B4-BE49-F238E27FC236}">
                <a16:creationId xmlns:a16="http://schemas.microsoft.com/office/drawing/2014/main" id="{4C7C2E33-58B0-4DD6-BACB-80D6DBB95569}"/>
              </a:ext>
            </a:extLst>
          </p:cNvPr>
          <p:cNvSpPr txBox="1"/>
          <p:nvPr/>
        </p:nvSpPr>
        <p:spPr>
          <a:xfrm>
            <a:off x="144379" y="6102417"/>
            <a:ext cx="2066507" cy="369332"/>
          </a:xfrm>
          <a:prstGeom prst="rect">
            <a:avLst/>
          </a:prstGeom>
          <a:noFill/>
        </p:spPr>
        <p:txBody>
          <a:bodyPr wrap="square" rtlCol="0">
            <a:spAutoFit/>
          </a:bodyPr>
          <a:lstStyle/>
          <a:p>
            <a:pPr algn="ctr"/>
            <a:r>
              <a:rPr lang="en-US" b="1" dirty="0">
                <a:solidFill>
                  <a:srgbClr val="FF0000"/>
                </a:solidFill>
              </a:rPr>
              <a:t>High-risk contacts</a:t>
            </a:r>
          </a:p>
        </p:txBody>
      </p:sp>
    </p:spTree>
    <p:extLst>
      <p:ext uri="{BB962C8B-B14F-4D97-AF65-F5344CB8AC3E}">
        <p14:creationId xmlns:p14="http://schemas.microsoft.com/office/powerpoint/2010/main" val="1370142611"/>
      </p:ext>
    </p:extLst>
  </p:cSld>
  <p:clrMapOvr>
    <a:masterClrMapping/>
  </p:clrMapOvr>
  <mc:AlternateContent xmlns:mc="http://schemas.openxmlformats.org/markup-compatibility/2006" xmlns:p14="http://schemas.microsoft.com/office/powerpoint/2010/main">
    <mc:Choice Requires="p14">
      <p:transition spd="slow" p14:dur="2000" advTm="78799"/>
    </mc:Choice>
    <mc:Fallback xmlns="">
      <p:transition spd="slow" advTm="78799"/>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BD8705B-D4E8-43F3-B227-AAA34C0D891D}"/>
              </a:ext>
            </a:extLst>
          </p:cNvPr>
          <p:cNvSpPr>
            <a:spLocks noGrp="1"/>
          </p:cNvSpPr>
          <p:nvPr>
            <p:ph type="title"/>
          </p:nvPr>
        </p:nvSpPr>
        <p:spPr>
          <a:xfrm>
            <a:off x="524741" y="620392"/>
            <a:ext cx="4096728" cy="5504688"/>
          </a:xfrm>
        </p:spPr>
        <p:txBody>
          <a:bodyPr>
            <a:normAutofit/>
          </a:bodyPr>
          <a:lstStyle/>
          <a:p>
            <a:r>
              <a:rPr lang="en-US" sz="6000" dirty="0">
                <a:solidFill>
                  <a:schemeClr val="bg1"/>
                </a:solidFill>
              </a:rPr>
              <a:t>Who are the high-risk contacts that need window prophy?</a:t>
            </a:r>
          </a:p>
        </p:txBody>
      </p:sp>
      <p:sp>
        <p:nvSpPr>
          <p:cNvPr id="18" name="TextBox 17">
            <a:extLst>
              <a:ext uri="{FF2B5EF4-FFF2-40B4-BE49-F238E27FC236}">
                <a16:creationId xmlns:a16="http://schemas.microsoft.com/office/drawing/2014/main" id="{9E4BA7FB-472C-422B-90B9-877D052A001C}"/>
              </a:ext>
            </a:extLst>
          </p:cNvPr>
          <p:cNvSpPr txBox="1"/>
          <p:nvPr/>
        </p:nvSpPr>
        <p:spPr>
          <a:xfrm>
            <a:off x="5365658" y="247836"/>
            <a:ext cx="6620154" cy="2677656"/>
          </a:xfrm>
          <a:prstGeom prst="rect">
            <a:avLst/>
          </a:prstGeom>
          <a:noFill/>
        </p:spPr>
        <p:txBody>
          <a:bodyPr wrap="square">
            <a:spAutoFit/>
          </a:bodyPr>
          <a:lstStyle/>
          <a:p>
            <a:pPr marL="457200" indent="-457200">
              <a:buFont typeface="Arial" panose="020B0604020202020204" pitchFamily="34" charset="0"/>
              <a:buChar char="•"/>
            </a:pPr>
            <a:r>
              <a:rPr lang="en-US" sz="2800" dirty="0"/>
              <a:t>Children under 5 years of age*</a:t>
            </a:r>
          </a:p>
          <a:p>
            <a:pPr marL="457200" indent="-457200">
              <a:buFont typeface="Arial" panose="020B0604020202020204" pitchFamily="34" charset="0"/>
              <a:buChar char="•"/>
            </a:pPr>
            <a:r>
              <a:rPr lang="en-US" sz="2800" dirty="0"/>
              <a:t>Immunocompromised individuals</a:t>
            </a:r>
          </a:p>
          <a:p>
            <a:pPr marL="914400" lvl="1" indent="-457200">
              <a:buFont typeface="Arial" panose="020B0604020202020204" pitchFamily="34" charset="0"/>
              <a:buChar char="•"/>
            </a:pPr>
            <a:r>
              <a:rPr lang="en-US" sz="2800" dirty="0"/>
              <a:t>HIV</a:t>
            </a:r>
          </a:p>
          <a:p>
            <a:pPr marL="914400" lvl="1" indent="-457200">
              <a:buFont typeface="Arial" panose="020B0604020202020204" pitchFamily="34" charset="0"/>
              <a:buChar char="•"/>
            </a:pPr>
            <a:r>
              <a:rPr lang="en-US" sz="2800" dirty="0"/>
              <a:t>Immunosuppressive therapy</a:t>
            </a:r>
          </a:p>
          <a:p>
            <a:pPr marL="1371600" lvl="2" indent="-457200">
              <a:buFont typeface="Arial" panose="020B0604020202020204" pitchFamily="34" charset="0"/>
              <a:buChar char="•"/>
            </a:pPr>
            <a:r>
              <a:rPr lang="en-US" sz="2800" dirty="0"/>
              <a:t>Transplant pts, TNF-</a:t>
            </a:r>
            <a:r>
              <a:rPr lang="en-US" sz="2800" dirty="0">
                <a:sym typeface="Symbol" panose="05050102010706020507" pitchFamily="18" charset="2"/>
              </a:rPr>
              <a:t></a:t>
            </a:r>
            <a:r>
              <a:rPr lang="en-US" sz="2800" dirty="0"/>
              <a:t> blockers, &gt;15 mg/d prednisone</a:t>
            </a:r>
          </a:p>
        </p:txBody>
      </p:sp>
      <p:grpSp>
        <p:nvGrpSpPr>
          <p:cNvPr id="3" name="Group 2">
            <a:extLst>
              <a:ext uri="{FF2B5EF4-FFF2-40B4-BE49-F238E27FC236}">
                <a16:creationId xmlns:a16="http://schemas.microsoft.com/office/drawing/2014/main" id="{316CAB4E-B024-4570-8A42-D97DB906A985}"/>
              </a:ext>
            </a:extLst>
          </p:cNvPr>
          <p:cNvGrpSpPr/>
          <p:nvPr/>
        </p:nvGrpSpPr>
        <p:grpSpPr>
          <a:xfrm>
            <a:off x="5387755" y="4090984"/>
            <a:ext cx="6804245" cy="2326298"/>
            <a:chOff x="5269197" y="2113596"/>
            <a:chExt cx="6804245" cy="2326298"/>
          </a:xfrm>
        </p:grpSpPr>
        <p:grpSp>
          <p:nvGrpSpPr>
            <p:cNvPr id="7" name="Group 6">
              <a:extLst>
                <a:ext uri="{FF2B5EF4-FFF2-40B4-BE49-F238E27FC236}">
                  <a16:creationId xmlns:a16="http://schemas.microsoft.com/office/drawing/2014/main" id="{0488C0DC-D1DB-4336-86C2-0E6801456758}"/>
                </a:ext>
              </a:extLst>
            </p:cNvPr>
            <p:cNvGrpSpPr/>
            <p:nvPr/>
          </p:nvGrpSpPr>
          <p:grpSpPr>
            <a:xfrm>
              <a:off x="5269197" y="2113596"/>
              <a:ext cx="6090358" cy="2192264"/>
              <a:chOff x="820278" y="2859115"/>
              <a:chExt cx="8112105" cy="2192264"/>
            </a:xfrm>
          </p:grpSpPr>
          <p:grpSp>
            <p:nvGrpSpPr>
              <p:cNvPr id="8" name="Group 7">
                <a:extLst>
                  <a:ext uri="{FF2B5EF4-FFF2-40B4-BE49-F238E27FC236}">
                    <a16:creationId xmlns:a16="http://schemas.microsoft.com/office/drawing/2014/main" id="{AE6BC97A-14BF-4280-8A93-6B049B54D39A}"/>
                  </a:ext>
                </a:extLst>
              </p:cNvPr>
              <p:cNvGrpSpPr>
                <a:grpSpLocks noChangeAspect="1"/>
              </p:cNvGrpSpPr>
              <p:nvPr/>
            </p:nvGrpSpPr>
            <p:grpSpPr>
              <a:xfrm>
                <a:off x="820278" y="2895776"/>
                <a:ext cx="8112105" cy="2155603"/>
                <a:chOff x="404812" y="2293212"/>
                <a:chExt cx="8641217" cy="2296202"/>
              </a:xfrm>
            </p:grpSpPr>
            <p:pic>
              <p:nvPicPr>
                <p:cNvPr id="14" name="Graphic 13" descr="Social distancing with solid fill">
                  <a:extLst>
                    <a:ext uri="{FF2B5EF4-FFF2-40B4-BE49-F238E27FC236}">
                      <a16:creationId xmlns:a16="http://schemas.microsoft.com/office/drawing/2014/main" id="{F20C1E93-BBF4-4C72-8CD5-17E7264F05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4812" y="2293212"/>
                  <a:ext cx="1965189" cy="1965190"/>
                </a:xfrm>
                <a:prstGeom prst="rect">
                  <a:avLst/>
                </a:prstGeom>
              </p:spPr>
            </p:pic>
            <p:sp>
              <p:nvSpPr>
                <p:cNvPr id="15" name="Arrow: Right 14">
                  <a:extLst>
                    <a:ext uri="{FF2B5EF4-FFF2-40B4-BE49-F238E27FC236}">
                      <a16:creationId xmlns:a16="http://schemas.microsoft.com/office/drawing/2014/main" id="{DF85C469-578A-4EAB-A8A9-84AA0AD85ADF}"/>
                    </a:ext>
                  </a:extLst>
                </p:cNvPr>
                <p:cNvSpPr/>
                <p:nvPr/>
              </p:nvSpPr>
              <p:spPr>
                <a:xfrm>
                  <a:off x="2590800" y="3265713"/>
                  <a:ext cx="6455229" cy="3560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4B9FF8A-8849-4305-9B8F-21633E15AFC5}"/>
                    </a:ext>
                  </a:extLst>
                </p:cNvPr>
                <p:cNvSpPr txBox="1"/>
                <p:nvPr/>
              </p:nvSpPr>
              <p:spPr>
                <a:xfrm>
                  <a:off x="3657601" y="3900926"/>
                  <a:ext cx="4222375" cy="688488"/>
                </a:xfrm>
                <a:prstGeom prst="rect">
                  <a:avLst/>
                </a:prstGeom>
                <a:noFill/>
                <a:ln w="76200">
                  <a:solidFill>
                    <a:schemeClr val="accent1"/>
                  </a:solidFill>
                </a:ln>
              </p:spPr>
              <p:txBody>
                <a:bodyPr wrap="square" rtlCol="0">
                  <a:spAutoFit/>
                </a:bodyPr>
                <a:lstStyle/>
                <a:p>
                  <a:pPr algn="ctr"/>
                  <a:r>
                    <a:rPr lang="en-US" sz="3600" dirty="0">
                      <a:solidFill>
                        <a:schemeClr val="accent1"/>
                      </a:solidFill>
                    </a:rPr>
                    <a:t>8-10 weeks</a:t>
                  </a:r>
                </a:p>
              </p:txBody>
            </p:sp>
          </p:grpSp>
          <p:pic>
            <p:nvPicPr>
              <p:cNvPr id="10" name="Graphic 9" descr="Medieval Armor outline">
                <a:extLst>
                  <a:ext uri="{FF2B5EF4-FFF2-40B4-BE49-F238E27FC236}">
                    <a16:creationId xmlns:a16="http://schemas.microsoft.com/office/drawing/2014/main" id="{BC6338C1-BC01-4396-AF52-CFACADDF9F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04195" y="2859115"/>
                <a:ext cx="914400" cy="914400"/>
              </a:xfrm>
              <a:prstGeom prst="rect">
                <a:avLst/>
              </a:prstGeom>
            </p:spPr>
          </p:pic>
          <p:pic>
            <p:nvPicPr>
              <p:cNvPr id="11" name="Graphic 10" descr="Medieval Armor outline">
                <a:extLst>
                  <a:ext uri="{FF2B5EF4-FFF2-40B4-BE49-F238E27FC236}">
                    <a16:creationId xmlns:a16="http://schemas.microsoft.com/office/drawing/2014/main" id="{3DFB20D5-A704-4992-99DF-0AEEBEBF6AB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64654" y="2859115"/>
                <a:ext cx="914400" cy="914400"/>
              </a:xfrm>
              <a:prstGeom prst="rect">
                <a:avLst/>
              </a:prstGeom>
            </p:spPr>
          </p:pic>
          <p:pic>
            <p:nvPicPr>
              <p:cNvPr id="12" name="Graphic 11" descr="Medieval Armor outline">
                <a:extLst>
                  <a:ext uri="{FF2B5EF4-FFF2-40B4-BE49-F238E27FC236}">
                    <a16:creationId xmlns:a16="http://schemas.microsoft.com/office/drawing/2014/main" id="{46463E1A-15CA-4E46-9AA8-4180DDD02F2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69563" y="2860595"/>
                <a:ext cx="914400" cy="914400"/>
              </a:xfrm>
              <a:prstGeom prst="rect">
                <a:avLst/>
              </a:prstGeom>
            </p:spPr>
          </p:pic>
          <p:pic>
            <p:nvPicPr>
              <p:cNvPr id="13" name="Graphic 12" descr="Medieval Armor outline">
                <a:extLst>
                  <a:ext uri="{FF2B5EF4-FFF2-40B4-BE49-F238E27FC236}">
                    <a16:creationId xmlns:a16="http://schemas.microsoft.com/office/drawing/2014/main" id="{D56F52C8-7E80-4F65-BE58-4CCFF14A4E8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74760" y="2860595"/>
                <a:ext cx="914400" cy="914400"/>
              </a:xfrm>
              <a:prstGeom prst="rect">
                <a:avLst/>
              </a:prstGeom>
            </p:spPr>
          </p:pic>
        </p:grpSp>
        <p:pic>
          <p:nvPicPr>
            <p:cNvPr id="17" name="Graphic 16" descr="Badge Unfollow with solid fill">
              <a:extLst>
                <a:ext uri="{FF2B5EF4-FFF2-40B4-BE49-F238E27FC236}">
                  <a16:creationId xmlns:a16="http://schemas.microsoft.com/office/drawing/2014/main" id="{F64C5D02-6D66-479C-A1D3-D1F50408361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86933" y="2887069"/>
              <a:ext cx="686509" cy="686509"/>
            </a:xfrm>
            <a:prstGeom prst="rect">
              <a:avLst/>
            </a:prstGeom>
          </p:spPr>
        </p:pic>
        <p:pic>
          <p:nvPicPr>
            <p:cNvPr id="19" name="Graphic 18" descr="Baby crawling with solid fill">
              <a:extLst>
                <a:ext uri="{FF2B5EF4-FFF2-40B4-BE49-F238E27FC236}">
                  <a16:creationId xmlns:a16="http://schemas.microsoft.com/office/drawing/2014/main" id="{64064E3A-891D-4952-BE3E-5C11E8D9929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290270" y="3525494"/>
              <a:ext cx="914400" cy="914400"/>
            </a:xfrm>
            <a:prstGeom prst="rect">
              <a:avLst/>
            </a:prstGeom>
          </p:spPr>
        </p:pic>
      </p:grpSp>
    </p:spTree>
    <p:extLst>
      <p:ext uri="{BB962C8B-B14F-4D97-AF65-F5344CB8AC3E}">
        <p14:creationId xmlns:p14="http://schemas.microsoft.com/office/powerpoint/2010/main" val="3551760071"/>
      </p:ext>
    </p:extLst>
  </p:cSld>
  <p:clrMapOvr>
    <a:masterClrMapping/>
  </p:clrMapOvr>
  <mc:AlternateContent xmlns:mc="http://schemas.openxmlformats.org/markup-compatibility/2006" xmlns:p14="http://schemas.microsoft.com/office/powerpoint/2010/main">
    <mc:Choice Requires="p14">
      <p:transition spd="slow" p14:dur="2000" advTm="24631"/>
    </mc:Choice>
    <mc:Fallback xmlns="">
      <p:transition spd="slow" advTm="24631"/>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BD8705B-D4E8-43F3-B227-AAA34C0D891D}"/>
              </a:ext>
            </a:extLst>
          </p:cNvPr>
          <p:cNvSpPr>
            <a:spLocks noGrp="1"/>
          </p:cNvSpPr>
          <p:nvPr>
            <p:ph type="title"/>
          </p:nvPr>
        </p:nvSpPr>
        <p:spPr>
          <a:xfrm>
            <a:off x="524741" y="620392"/>
            <a:ext cx="4083118" cy="5504688"/>
          </a:xfrm>
        </p:spPr>
        <p:txBody>
          <a:bodyPr>
            <a:normAutofit/>
          </a:bodyPr>
          <a:lstStyle/>
          <a:p>
            <a:r>
              <a:rPr lang="en-US" sz="6000" dirty="0">
                <a:solidFill>
                  <a:schemeClr val="bg1"/>
                </a:solidFill>
              </a:rPr>
              <a:t>Why do high-risk contacts need window prophylaxis?</a:t>
            </a:r>
          </a:p>
        </p:txBody>
      </p:sp>
      <p:graphicFrame>
        <p:nvGraphicFramePr>
          <p:cNvPr id="5" name="Content Placeholder 2">
            <a:extLst>
              <a:ext uri="{FF2B5EF4-FFF2-40B4-BE49-F238E27FC236}">
                <a16:creationId xmlns:a16="http://schemas.microsoft.com/office/drawing/2014/main" id="{7C077BD1-8573-43B8-8A74-6F27D9E2872D}"/>
              </a:ext>
            </a:extLst>
          </p:cNvPr>
          <p:cNvGraphicFramePr>
            <a:graphicFrameLocks noGrp="1"/>
          </p:cNvGraphicFramePr>
          <p:nvPr>
            <p:ph idx="1"/>
            <p:extLst>
              <p:ext uri="{D42A27DB-BD31-4B8C-83A1-F6EECF244321}">
                <p14:modId xmlns:p14="http://schemas.microsoft.com/office/powerpoint/2010/main" val="1458406159"/>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05655451"/>
      </p:ext>
    </p:extLst>
  </p:cSld>
  <p:clrMapOvr>
    <a:masterClrMapping/>
  </p:clrMapOvr>
  <mc:AlternateContent xmlns:mc="http://schemas.openxmlformats.org/markup-compatibility/2006" xmlns:p14="http://schemas.microsoft.com/office/powerpoint/2010/main">
    <mc:Choice Requires="p14">
      <p:transition spd="slow" p14:dur="2000" advTm="65226"/>
    </mc:Choice>
    <mc:Fallback xmlns="">
      <p:transition spd="slow" advTm="65226"/>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BD8705B-D4E8-43F3-B227-AAA34C0D891D}"/>
              </a:ext>
            </a:extLst>
          </p:cNvPr>
          <p:cNvSpPr>
            <a:spLocks noGrp="1"/>
          </p:cNvSpPr>
          <p:nvPr>
            <p:ph type="title"/>
          </p:nvPr>
        </p:nvSpPr>
        <p:spPr>
          <a:xfrm>
            <a:off x="524741" y="620392"/>
            <a:ext cx="4083118" cy="5504688"/>
          </a:xfrm>
        </p:spPr>
        <p:txBody>
          <a:bodyPr>
            <a:normAutofit/>
          </a:bodyPr>
          <a:lstStyle/>
          <a:p>
            <a:r>
              <a:rPr lang="en-US" sz="6000" dirty="0">
                <a:solidFill>
                  <a:schemeClr val="bg1"/>
                </a:solidFill>
              </a:rPr>
              <a:t>Why do kids under 5 need window prophylaxis?</a:t>
            </a:r>
          </a:p>
        </p:txBody>
      </p:sp>
      <p:sp>
        <p:nvSpPr>
          <p:cNvPr id="6" name="Rectangle 2">
            <a:extLst>
              <a:ext uri="{FF2B5EF4-FFF2-40B4-BE49-F238E27FC236}">
                <a16:creationId xmlns:a16="http://schemas.microsoft.com/office/drawing/2014/main" id="{DFB96394-866F-461F-A367-E1CE14D94AFB}"/>
              </a:ext>
            </a:extLst>
          </p:cNvPr>
          <p:cNvSpPr>
            <a:spLocks noChangeArrowheads="1"/>
          </p:cNvSpPr>
          <p:nvPr/>
        </p:nvSpPr>
        <p:spPr bwMode="auto">
          <a:xfrm>
            <a:off x="5273467" y="1772288"/>
            <a:ext cx="675864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Risk of pulmonary and extra-pulmonary disease in children following infection with MTB</a:t>
            </a:r>
            <a:endParaRPr kumimoji="0" lang="en-US" altLang="en-US"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5" name="Picture 3" descr="Table&#10;&#10;Description automatically generated">
            <a:extLst>
              <a:ext uri="{FF2B5EF4-FFF2-40B4-BE49-F238E27FC236}">
                <a16:creationId xmlns:a16="http://schemas.microsoft.com/office/drawing/2014/main" id="{6B247792-402E-406A-9E58-C5B2100C7D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3580" y="2169464"/>
            <a:ext cx="7078420" cy="29135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161975FE-AD56-49E9-80E0-C218B5B8B98F}"/>
              </a:ext>
            </a:extLst>
          </p:cNvPr>
          <p:cNvSpPr>
            <a:spLocks noChangeArrowheads="1"/>
          </p:cNvSpPr>
          <p:nvPr/>
        </p:nvSpPr>
        <p:spPr bwMode="auto">
          <a:xfrm>
            <a:off x="9699811" y="6644154"/>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Adapted from Marais et al. 2004 </a:t>
            </a:r>
            <a:r>
              <a:rPr kumimoji="0" lang="en-US" altLang="en-US" sz="1000" b="0" i="0" u="none" strike="noStrike" cap="none" normalizeH="0" baseline="30000" dirty="0">
                <a:ln>
                  <a:noFill/>
                </a:ln>
                <a:solidFill>
                  <a:srgbClr val="2F4A8B"/>
                </a:solidFill>
                <a:effectLst/>
                <a:latin typeface="Arial" panose="020B0604020202020204" pitchFamily="34" charset="0"/>
                <a:ea typeface="Times New Roman" panose="02020603050405020304" pitchFamily="18" charset="0"/>
                <a:hlinkClick r:id="rId4"/>
              </a:rPr>
              <a:t>29</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Oval 7">
            <a:extLst>
              <a:ext uri="{FF2B5EF4-FFF2-40B4-BE49-F238E27FC236}">
                <a16:creationId xmlns:a16="http://schemas.microsoft.com/office/drawing/2014/main" id="{D5B4F1D4-6696-4C2D-AD88-152DEB5228D0}"/>
              </a:ext>
            </a:extLst>
          </p:cNvPr>
          <p:cNvSpPr/>
          <p:nvPr/>
        </p:nvSpPr>
        <p:spPr>
          <a:xfrm>
            <a:off x="6974541" y="3137647"/>
            <a:ext cx="645459" cy="2913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1" name="Oval 10">
            <a:extLst>
              <a:ext uri="{FF2B5EF4-FFF2-40B4-BE49-F238E27FC236}">
                <a16:creationId xmlns:a16="http://schemas.microsoft.com/office/drawing/2014/main" id="{EBD3CB3B-4020-483B-96B6-E282034B789D}"/>
              </a:ext>
            </a:extLst>
          </p:cNvPr>
          <p:cNvSpPr/>
          <p:nvPr/>
        </p:nvSpPr>
        <p:spPr>
          <a:xfrm>
            <a:off x="6983506" y="3480549"/>
            <a:ext cx="645459" cy="2913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2" name="Oval 11">
            <a:extLst>
              <a:ext uri="{FF2B5EF4-FFF2-40B4-BE49-F238E27FC236}">
                <a16:creationId xmlns:a16="http://schemas.microsoft.com/office/drawing/2014/main" id="{F81BD011-9E1B-4E31-A97D-2B5D4BA29107}"/>
              </a:ext>
            </a:extLst>
          </p:cNvPr>
          <p:cNvSpPr/>
          <p:nvPr/>
        </p:nvSpPr>
        <p:spPr>
          <a:xfrm>
            <a:off x="8095129" y="3137646"/>
            <a:ext cx="645459" cy="2913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3" name="Oval 12">
            <a:extLst>
              <a:ext uri="{FF2B5EF4-FFF2-40B4-BE49-F238E27FC236}">
                <a16:creationId xmlns:a16="http://schemas.microsoft.com/office/drawing/2014/main" id="{87674A2E-1F75-448B-ABDF-92ACF4480E88}"/>
              </a:ext>
            </a:extLst>
          </p:cNvPr>
          <p:cNvSpPr/>
          <p:nvPr/>
        </p:nvSpPr>
        <p:spPr>
          <a:xfrm>
            <a:off x="8095128" y="3480549"/>
            <a:ext cx="645459" cy="2913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5" name="TextBox 14">
            <a:extLst>
              <a:ext uri="{FF2B5EF4-FFF2-40B4-BE49-F238E27FC236}">
                <a16:creationId xmlns:a16="http://schemas.microsoft.com/office/drawing/2014/main" id="{338CC779-AE7F-4890-9F81-B651907F428E}"/>
              </a:ext>
            </a:extLst>
          </p:cNvPr>
          <p:cNvSpPr txBox="1"/>
          <p:nvPr/>
        </p:nvSpPr>
        <p:spPr>
          <a:xfrm>
            <a:off x="5495365" y="5110833"/>
            <a:ext cx="6096000" cy="369332"/>
          </a:xfrm>
          <a:prstGeom prst="rect">
            <a:avLst/>
          </a:prstGeom>
          <a:noFill/>
        </p:spPr>
        <p:txBody>
          <a:bodyPr wrap="square">
            <a:spAutoFit/>
          </a:bodyPr>
          <a:lstStyle/>
          <a:p>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Most disease occurred in the first year following infection.</a:t>
            </a:r>
            <a:endParaRPr lang="en-US" dirty="0"/>
          </a:p>
        </p:txBody>
      </p:sp>
    </p:spTree>
    <p:extLst>
      <p:ext uri="{BB962C8B-B14F-4D97-AF65-F5344CB8AC3E}">
        <p14:creationId xmlns:p14="http://schemas.microsoft.com/office/powerpoint/2010/main" val="3346417718"/>
      </p:ext>
    </p:extLst>
  </p:cSld>
  <p:clrMapOvr>
    <a:masterClrMapping/>
  </p:clrMapOvr>
  <mc:AlternateContent xmlns:mc="http://schemas.openxmlformats.org/markup-compatibility/2006" xmlns:p14="http://schemas.microsoft.com/office/powerpoint/2010/main">
    <mc:Choice Requires="p14">
      <p:transition spd="slow" p14:dur="2000" advTm="98902"/>
    </mc:Choice>
    <mc:Fallback xmlns="">
      <p:transition spd="slow" advTm="98902"/>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BD8705B-D4E8-43F3-B227-AAA34C0D891D}"/>
              </a:ext>
            </a:extLst>
          </p:cNvPr>
          <p:cNvSpPr>
            <a:spLocks noGrp="1"/>
          </p:cNvSpPr>
          <p:nvPr>
            <p:ph type="title"/>
          </p:nvPr>
        </p:nvSpPr>
        <p:spPr>
          <a:xfrm>
            <a:off x="524741" y="620392"/>
            <a:ext cx="4083118" cy="5504688"/>
          </a:xfrm>
        </p:spPr>
        <p:txBody>
          <a:bodyPr>
            <a:normAutofit/>
          </a:bodyPr>
          <a:lstStyle/>
          <a:p>
            <a:r>
              <a:rPr lang="en-US" sz="6000" dirty="0">
                <a:solidFill>
                  <a:schemeClr val="bg1"/>
                </a:solidFill>
              </a:rPr>
              <a:t>Why do kids under 5 need window prophylaxis?</a:t>
            </a:r>
          </a:p>
        </p:txBody>
      </p:sp>
      <p:sp>
        <p:nvSpPr>
          <p:cNvPr id="8" name="Oval 7">
            <a:extLst>
              <a:ext uri="{FF2B5EF4-FFF2-40B4-BE49-F238E27FC236}">
                <a16:creationId xmlns:a16="http://schemas.microsoft.com/office/drawing/2014/main" id="{D5B4F1D4-6696-4C2D-AD88-152DEB5228D0}"/>
              </a:ext>
            </a:extLst>
          </p:cNvPr>
          <p:cNvSpPr/>
          <p:nvPr/>
        </p:nvSpPr>
        <p:spPr>
          <a:xfrm>
            <a:off x="6974541" y="3137647"/>
            <a:ext cx="645459" cy="2913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1" name="Oval 10">
            <a:extLst>
              <a:ext uri="{FF2B5EF4-FFF2-40B4-BE49-F238E27FC236}">
                <a16:creationId xmlns:a16="http://schemas.microsoft.com/office/drawing/2014/main" id="{EBD3CB3B-4020-483B-96B6-E282034B789D}"/>
              </a:ext>
            </a:extLst>
          </p:cNvPr>
          <p:cNvSpPr/>
          <p:nvPr/>
        </p:nvSpPr>
        <p:spPr>
          <a:xfrm>
            <a:off x="6983506" y="3480549"/>
            <a:ext cx="645459" cy="2913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2" name="Oval 11">
            <a:extLst>
              <a:ext uri="{FF2B5EF4-FFF2-40B4-BE49-F238E27FC236}">
                <a16:creationId xmlns:a16="http://schemas.microsoft.com/office/drawing/2014/main" id="{F81BD011-9E1B-4E31-A97D-2B5D4BA29107}"/>
              </a:ext>
            </a:extLst>
          </p:cNvPr>
          <p:cNvSpPr/>
          <p:nvPr/>
        </p:nvSpPr>
        <p:spPr>
          <a:xfrm>
            <a:off x="8095129" y="3137646"/>
            <a:ext cx="645459" cy="2913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3" name="Oval 12">
            <a:extLst>
              <a:ext uri="{FF2B5EF4-FFF2-40B4-BE49-F238E27FC236}">
                <a16:creationId xmlns:a16="http://schemas.microsoft.com/office/drawing/2014/main" id="{87674A2E-1F75-448B-ABDF-92ACF4480E88}"/>
              </a:ext>
            </a:extLst>
          </p:cNvPr>
          <p:cNvSpPr/>
          <p:nvPr/>
        </p:nvSpPr>
        <p:spPr>
          <a:xfrm>
            <a:off x="8095128" y="3480549"/>
            <a:ext cx="645459" cy="2913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2050" name="Picture 2" descr="Photo Essay: Images of Tuberculosis | Consultant360">
            <a:extLst>
              <a:ext uri="{FF2B5EF4-FFF2-40B4-BE49-F238E27FC236}">
                <a16:creationId xmlns:a16="http://schemas.microsoft.com/office/drawing/2014/main" id="{DFAFFE1E-7C3C-4AE3-8AF3-7121E12950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7950" y="1917605"/>
            <a:ext cx="6334125" cy="47529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4B206B6-E2DC-40E3-B497-7FAF3685E77C}"/>
              </a:ext>
            </a:extLst>
          </p:cNvPr>
          <p:cNvSpPr txBox="1"/>
          <p:nvPr/>
        </p:nvSpPr>
        <p:spPr>
          <a:xfrm>
            <a:off x="5288537" y="278682"/>
            <a:ext cx="6500870"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a:t>50% of pediatric TB meningitis cases end in mortality or long-term neurologic sequelae</a:t>
            </a:r>
          </a:p>
        </p:txBody>
      </p:sp>
    </p:spTree>
    <p:extLst>
      <p:ext uri="{BB962C8B-B14F-4D97-AF65-F5344CB8AC3E}">
        <p14:creationId xmlns:p14="http://schemas.microsoft.com/office/powerpoint/2010/main" val="3689008464"/>
      </p:ext>
    </p:extLst>
  </p:cSld>
  <p:clrMapOvr>
    <a:masterClrMapping/>
  </p:clrMapOvr>
  <mc:AlternateContent xmlns:mc="http://schemas.openxmlformats.org/markup-compatibility/2006" xmlns:p14="http://schemas.microsoft.com/office/powerpoint/2010/main">
    <mc:Choice Requires="p14">
      <p:transition spd="slow" p14:dur="2000" advTm="24527"/>
    </mc:Choice>
    <mc:Fallback xmlns="">
      <p:transition spd="slow" advTm="24527"/>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BD8705B-D4E8-43F3-B227-AAA34C0D891D}"/>
              </a:ext>
            </a:extLst>
          </p:cNvPr>
          <p:cNvSpPr>
            <a:spLocks noGrp="1"/>
          </p:cNvSpPr>
          <p:nvPr>
            <p:ph type="title"/>
          </p:nvPr>
        </p:nvSpPr>
        <p:spPr>
          <a:xfrm>
            <a:off x="524741" y="620392"/>
            <a:ext cx="4083118" cy="5504688"/>
          </a:xfrm>
        </p:spPr>
        <p:txBody>
          <a:bodyPr>
            <a:normAutofit/>
          </a:bodyPr>
          <a:lstStyle/>
          <a:p>
            <a:r>
              <a:rPr lang="en-US" sz="6000" dirty="0">
                <a:solidFill>
                  <a:schemeClr val="bg1"/>
                </a:solidFill>
              </a:rPr>
              <a:t>What are the criteria for starting</a:t>
            </a:r>
            <a:br>
              <a:rPr lang="en-US" sz="6000" dirty="0">
                <a:solidFill>
                  <a:schemeClr val="bg1"/>
                </a:solidFill>
              </a:rPr>
            </a:br>
            <a:r>
              <a:rPr lang="en-US" sz="6000" dirty="0">
                <a:solidFill>
                  <a:schemeClr val="bg1"/>
                </a:solidFill>
              </a:rPr>
              <a:t>window prophylaxis?</a:t>
            </a:r>
          </a:p>
        </p:txBody>
      </p:sp>
      <p:graphicFrame>
        <p:nvGraphicFramePr>
          <p:cNvPr id="5" name="Content Placeholder 2">
            <a:extLst>
              <a:ext uri="{FF2B5EF4-FFF2-40B4-BE49-F238E27FC236}">
                <a16:creationId xmlns:a16="http://schemas.microsoft.com/office/drawing/2014/main" id="{7C077BD1-8573-43B8-8A74-6F27D9E2872D}"/>
              </a:ext>
            </a:extLst>
          </p:cNvPr>
          <p:cNvGraphicFramePr>
            <a:graphicFrameLocks noGrp="1"/>
          </p:cNvGraphicFramePr>
          <p:nvPr>
            <p:ph idx="1"/>
            <p:extLst>
              <p:ext uri="{D42A27DB-BD31-4B8C-83A1-F6EECF244321}">
                <p14:modId xmlns:p14="http://schemas.microsoft.com/office/powerpoint/2010/main" val="3119616797"/>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0110033"/>
      </p:ext>
    </p:extLst>
  </p:cSld>
  <p:clrMapOvr>
    <a:masterClrMapping/>
  </p:clrMapOvr>
  <mc:AlternateContent xmlns:mc="http://schemas.openxmlformats.org/markup-compatibility/2006" xmlns:p14="http://schemas.microsoft.com/office/powerpoint/2010/main">
    <mc:Choice Requires="p14">
      <p:transition spd="slow" p14:dur="2000" advTm="6288"/>
    </mc:Choice>
    <mc:Fallback xmlns="">
      <p:transition spd="slow" advTm="6288"/>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595583"/>
            <a:ext cx="10993549" cy="512986"/>
          </a:xfrm>
        </p:spPr>
        <p:txBody>
          <a:bodyPr vert="horz" lIns="91440" tIns="45720" rIns="91440" bIns="45720" rtlCol="0" anchor="b">
            <a:noAutofit/>
          </a:bodyPr>
          <a:lstStyle/>
          <a:p>
            <a:r>
              <a:rPr lang="en-US" sz="3600" dirty="0">
                <a:solidFill>
                  <a:srgbClr val="005483"/>
                </a:solidFill>
                <a:latin typeface="Arial Black"/>
              </a:rPr>
              <a:t>Tb infection and disease:  a continuum</a:t>
            </a:r>
          </a:p>
        </p:txBody>
      </p:sp>
      <p:pic>
        <p:nvPicPr>
          <p:cNvPr id="6" name="Picture 5" descr="Diagram">
            <a:extLst>
              <a:ext uri="{FF2B5EF4-FFF2-40B4-BE49-F238E27FC236}">
                <a16:creationId xmlns:a16="http://schemas.microsoft.com/office/drawing/2014/main" id="{D5FFE556-E384-7E8E-66BE-3242683C97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8556" y="1108569"/>
            <a:ext cx="6585995" cy="5464541"/>
          </a:xfrm>
          <a:prstGeom prst="rect">
            <a:avLst/>
          </a:prstGeom>
        </p:spPr>
      </p:pic>
      <p:sp>
        <p:nvSpPr>
          <p:cNvPr id="8" name="TextBox 7">
            <a:extLst>
              <a:ext uri="{FF2B5EF4-FFF2-40B4-BE49-F238E27FC236}">
                <a16:creationId xmlns:a16="http://schemas.microsoft.com/office/drawing/2014/main" id="{22271D7E-52F7-C0F2-2E94-E5185DBB8B29}"/>
              </a:ext>
            </a:extLst>
          </p:cNvPr>
          <p:cNvSpPr txBox="1"/>
          <p:nvPr/>
        </p:nvSpPr>
        <p:spPr>
          <a:xfrm>
            <a:off x="7432192" y="6442305"/>
            <a:ext cx="4542503" cy="246221"/>
          </a:xfrm>
          <a:prstGeom prst="rect">
            <a:avLst/>
          </a:prstGeom>
          <a:noFill/>
        </p:spPr>
        <p:txBody>
          <a:bodyPr wrap="square" rtlCol="0">
            <a:spAutoFit/>
          </a:bodyPr>
          <a:lstStyle/>
          <a:p>
            <a:r>
              <a:rPr lang="pt-BR" sz="1000" cap="all" dirty="0">
                <a:solidFill>
                  <a:srgbClr val="222222"/>
                </a:solidFill>
                <a:latin typeface="-apple-system"/>
              </a:rPr>
              <a:t>Laneke Luies and Ilse du Preez, </a:t>
            </a:r>
            <a:r>
              <a:rPr lang="en-US" sz="1000" cap="all" dirty="0">
                <a:solidFill>
                  <a:srgbClr val="222222"/>
                </a:solidFill>
                <a:latin typeface="-apple-system"/>
              </a:rPr>
              <a:t>Clinical Microbiology, 16 September 2020</a:t>
            </a:r>
          </a:p>
        </p:txBody>
      </p:sp>
    </p:spTree>
    <p:extLst>
      <p:ext uri="{BB962C8B-B14F-4D97-AF65-F5344CB8AC3E}">
        <p14:creationId xmlns:p14="http://schemas.microsoft.com/office/powerpoint/2010/main" val="1234890999"/>
      </p:ext>
    </p:extLst>
  </p:cSld>
  <p:clrMapOvr>
    <a:masterClrMapping/>
  </p:clrMapOvr>
  <mc:AlternateContent xmlns:mc="http://schemas.openxmlformats.org/markup-compatibility/2006" xmlns:p14="http://schemas.microsoft.com/office/powerpoint/2010/main">
    <mc:Choice Requires="p14">
      <p:transition spd="slow" p14:dur="2000" advTm="52959"/>
    </mc:Choice>
    <mc:Fallback xmlns="">
      <p:transition spd="slow" advTm="52959"/>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BD8705B-D4E8-43F3-B227-AAA34C0D891D}"/>
              </a:ext>
            </a:extLst>
          </p:cNvPr>
          <p:cNvSpPr>
            <a:spLocks noGrp="1"/>
          </p:cNvSpPr>
          <p:nvPr>
            <p:ph type="title"/>
          </p:nvPr>
        </p:nvSpPr>
        <p:spPr>
          <a:xfrm>
            <a:off x="524741" y="620392"/>
            <a:ext cx="4083118" cy="5504688"/>
          </a:xfrm>
        </p:spPr>
        <p:txBody>
          <a:bodyPr>
            <a:normAutofit/>
          </a:bodyPr>
          <a:lstStyle/>
          <a:p>
            <a:r>
              <a:rPr lang="en-US" sz="6000" dirty="0">
                <a:solidFill>
                  <a:schemeClr val="bg1"/>
                </a:solidFill>
              </a:rPr>
              <a:t>What are the criteria for starting</a:t>
            </a:r>
            <a:br>
              <a:rPr lang="en-US" sz="6000" dirty="0">
                <a:solidFill>
                  <a:schemeClr val="bg1"/>
                </a:solidFill>
              </a:rPr>
            </a:br>
            <a:r>
              <a:rPr lang="en-US" sz="6000" dirty="0">
                <a:solidFill>
                  <a:schemeClr val="bg1"/>
                </a:solidFill>
              </a:rPr>
              <a:t>window prophylaxis?</a:t>
            </a:r>
          </a:p>
        </p:txBody>
      </p:sp>
      <p:graphicFrame>
        <p:nvGraphicFramePr>
          <p:cNvPr id="5" name="Content Placeholder 2">
            <a:extLst>
              <a:ext uri="{FF2B5EF4-FFF2-40B4-BE49-F238E27FC236}">
                <a16:creationId xmlns:a16="http://schemas.microsoft.com/office/drawing/2014/main" id="{7C077BD1-8573-43B8-8A74-6F27D9E2872D}"/>
              </a:ext>
            </a:extLst>
          </p:cNvPr>
          <p:cNvGraphicFramePr>
            <a:graphicFrameLocks noGrp="1"/>
          </p:cNvGraphicFramePr>
          <p:nvPr>
            <p:ph idx="1"/>
            <p:extLst>
              <p:ext uri="{D42A27DB-BD31-4B8C-83A1-F6EECF244321}">
                <p14:modId xmlns:p14="http://schemas.microsoft.com/office/powerpoint/2010/main" val="1843002791"/>
              </p:ext>
            </p:extLst>
          </p:nvPr>
        </p:nvGraphicFramePr>
        <p:xfrm>
          <a:off x="5468389" y="620393"/>
          <a:ext cx="6263640" cy="3135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oup 5">
            <a:extLst>
              <a:ext uri="{FF2B5EF4-FFF2-40B4-BE49-F238E27FC236}">
                <a16:creationId xmlns:a16="http://schemas.microsoft.com/office/drawing/2014/main" id="{66640950-DF46-4401-B53A-F9248E7074F1}"/>
              </a:ext>
            </a:extLst>
          </p:cNvPr>
          <p:cNvGrpSpPr/>
          <p:nvPr/>
        </p:nvGrpSpPr>
        <p:grpSpPr>
          <a:xfrm>
            <a:off x="5313049" y="4042455"/>
            <a:ext cx="6636904" cy="2474885"/>
            <a:chOff x="5248827" y="3172880"/>
            <a:chExt cx="6887916" cy="2338720"/>
          </a:xfrm>
        </p:grpSpPr>
        <p:grpSp>
          <p:nvGrpSpPr>
            <p:cNvPr id="7" name="Group 6">
              <a:extLst>
                <a:ext uri="{FF2B5EF4-FFF2-40B4-BE49-F238E27FC236}">
                  <a16:creationId xmlns:a16="http://schemas.microsoft.com/office/drawing/2014/main" id="{21C8B98E-9F8D-46BE-935B-F75763B2DCF2}"/>
                </a:ext>
              </a:extLst>
            </p:cNvPr>
            <p:cNvGrpSpPr/>
            <p:nvPr/>
          </p:nvGrpSpPr>
          <p:grpSpPr>
            <a:xfrm>
              <a:off x="5248827" y="3172880"/>
              <a:ext cx="6090358" cy="2192264"/>
              <a:chOff x="820278" y="2859115"/>
              <a:chExt cx="8112105" cy="2192264"/>
            </a:xfrm>
          </p:grpSpPr>
          <p:grpSp>
            <p:nvGrpSpPr>
              <p:cNvPr id="11" name="Group 10">
                <a:extLst>
                  <a:ext uri="{FF2B5EF4-FFF2-40B4-BE49-F238E27FC236}">
                    <a16:creationId xmlns:a16="http://schemas.microsoft.com/office/drawing/2014/main" id="{C9FF3E4F-5167-4E82-BFCC-7C8AFA0508A4}"/>
                  </a:ext>
                </a:extLst>
              </p:cNvPr>
              <p:cNvGrpSpPr>
                <a:grpSpLocks noChangeAspect="1"/>
              </p:cNvGrpSpPr>
              <p:nvPr/>
            </p:nvGrpSpPr>
            <p:grpSpPr>
              <a:xfrm>
                <a:off x="820278" y="2895776"/>
                <a:ext cx="8112105" cy="2155603"/>
                <a:chOff x="404812" y="2293212"/>
                <a:chExt cx="8641217" cy="2296202"/>
              </a:xfrm>
            </p:grpSpPr>
            <p:pic>
              <p:nvPicPr>
                <p:cNvPr id="16" name="Graphic 15" descr="Social distancing with solid fill">
                  <a:extLst>
                    <a:ext uri="{FF2B5EF4-FFF2-40B4-BE49-F238E27FC236}">
                      <a16:creationId xmlns:a16="http://schemas.microsoft.com/office/drawing/2014/main" id="{58D1668E-57AB-4E13-BAE2-057CFD31C8A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4812" y="2293212"/>
                  <a:ext cx="1965189" cy="1965190"/>
                </a:xfrm>
                <a:prstGeom prst="rect">
                  <a:avLst/>
                </a:prstGeom>
              </p:spPr>
            </p:pic>
            <p:sp>
              <p:nvSpPr>
                <p:cNvPr id="17" name="Arrow: Right 16">
                  <a:extLst>
                    <a:ext uri="{FF2B5EF4-FFF2-40B4-BE49-F238E27FC236}">
                      <a16:creationId xmlns:a16="http://schemas.microsoft.com/office/drawing/2014/main" id="{FD5E6FBE-A08F-4992-9135-97A4B6D0E227}"/>
                    </a:ext>
                  </a:extLst>
                </p:cNvPr>
                <p:cNvSpPr/>
                <p:nvPr/>
              </p:nvSpPr>
              <p:spPr>
                <a:xfrm>
                  <a:off x="2590800" y="3265713"/>
                  <a:ext cx="6455229" cy="3560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49082BB-8B94-4760-AB6B-C833E148EDA1}"/>
                    </a:ext>
                  </a:extLst>
                </p:cNvPr>
                <p:cNvSpPr txBox="1"/>
                <p:nvPr/>
              </p:nvSpPr>
              <p:spPr>
                <a:xfrm>
                  <a:off x="3657601" y="3900926"/>
                  <a:ext cx="4222375" cy="688488"/>
                </a:xfrm>
                <a:prstGeom prst="rect">
                  <a:avLst/>
                </a:prstGeom>
                <a:noFill/>
                <a:ln w="76200">
                  <a:solidFill>
                    <a:schemeClr val="accent1"/>
                  </a:solidFill>
                </a:ln>
              </p:spPr>
              <p:txBody>
                <a:bodyPr wrap="square" rtlCol="0">
                  <a:spAutoFit/>
                </a:bodyPr>
                <a:lstStyle/>
                <a:p>
                  <a:pPr algn="ctr"/>
                  <a:r>
                    <a:rPr lang="en-US" sz="3600" dirty="0">
                      <a:solidFill>
                        <a:schemeClr val="accent1"/>
                      </a:solidFill>
                    </a:rPr>
                    <a:t>8-10 weeks</a:t>
                  </a:r>
                </a:p>
              </p:txBody>
            </p:sp>
          </p:grpSp>
          <p:pic>
            <p:nvPicPr>
              <p:cNvPr id="12" name="Graphic 11" descr="Medieval Armor outline">
                <a:extLst>
                  <a:ext uri="{FF2B5EF4-FFF2-40B4-BE49-F238E27FC236}">
                    <a16:creationId xmlns:a16="http://schemas.microsoft.com/office/drawing/2014/main" id="{2D1B69EE-8BE3-47E8-B286-CDE162A12CB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304195" y="2859115"/>
                <a:ext cx="914400" cy="914400"/>
              </a:xfrm>
              <a:prstGeom prst="rect">
                <a:avLst/>
              </a:prstGeom>
            </p:spPr>
          </p:pic>
          <p:pic>
            <p:nvPicPr>
              <p:cNvPr id="13" name="Graphic 12" descr="Medieval Armor outline">
                <a:extLst>
                  <a:ext uri="{FF2B5EF4-FFF2-40B4-BE49-F238E27FC236}">
                    <a16:creationId xmlns:a16="http://schemas.microsoft.com/office/drawing/2014/main" id="{0E4F5A1F-06D8-445A-A5A3-1302A06361D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64654" y="2859115"/>
                <a:ext cx="914400" cy="914400"/>
              </a:xfrm>
              <a:prstGeom prst="rect">
                <a:avLst/>
              </a:prstGeom>
            </p:spPr>
          </p:pic>
          <p:pic>
            <p:nvPicPr>
              <p:cNvPr id="14" name="Graphic 13" descr="Medieval Armor outline">
                <a:extLst>
                  <a:ext uri="{FF2B5EF4-FFF2-40B4-BE49-F238E27FC236}">
                    <a16:creationId xmlns:a16="http://schemas.microsoft.com/office/drawing/2014/main" id="{F2188E4E-7FD5-4B4F-9F63-450DD03F2C2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169563" y="2860595"/>
                <a:ext cx="914400" cy="914400"/>
              </a:xfrm>
              <a:prstGeom prst="rect">
                <a:avLst/>
              </a:prstGeom>
            </p:spPr>
          </p:pic>
          <p:pic>
            <p:nvPicPr>
              <p:cNvPr id="15" name="Graphic 14" descr="Medieval Armor outline">
                <a:extLst>
                  <a:ext uri="{FF2B5EF4-FFF2-40B4-BE49-F238E27FC236}">
                    <a16:creationId xmlns:a16="http://schemas.microsoft.com/office/drawing/2014/main" id="{E093C27A-94B9-41A7-A258-62077487190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74760" y="2860595"/>
                <a:ext cx="914400" cy="914400"/>
              </a:xfrm>
              <a:prstGeom prst="rect">
                <a:avLst/>
              </a:prstGeom>
            </p:spPr>
          </p:pic>
        </p:grpSp>
        <p:pic>
          <p:nvPicPr>
            <p:cNvPr id="8" name="Graphic 7" descr="Badge Unfollow with solid fill">
              <a:extLst>
                <a:ext uri="{FF2B5EF4-FFF2-40B4-BE49-F238E27FC236}">
                  <a16:creationId xmlns:a16="http://schemas.microsoft.com/office/drawing/2014/main" id="{F96C96CF-7E65-4B31-BE3C-E28F8A4CE9D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325432" y="3883951"/>
              <a:ext cx="811311" cy="811311"/>
            </a:xfrm>
            <a:prstGeom prst="rect">
              <a:avLst/>
            </a:prstGeom>
          </p:spPr>
        </p:pic>
        <p:pic>
          <p:nvPicPr>
            <p:cNvPr id="10" name="Graphic 9" descr="Baby crawling with solid fill">
              <a:extLst>
                <a:ext uri="{FF2B5EF4-FFF2-40B4-BE49-F238E27FC236}">
                  <a16:creationId xmlns:a16="http://schemas.microsoft.com/office/drawing/2014/main" id="{20CF1AEC-98D6-4AE1-92B1-CA2CA064214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40109" y="4597200"/>
              <a:ext cx="914400" cy="914400"/>
            </a:xfrm>
            <a:prstGeom prst="rect">
              <a:avLst/>
            </a:prstGeom>
          </p:spPr>
        </p:pic>
      </p:grpSp>
    </p:spTree>
    <p:extLst>
      <p:ext uri="{BB962C8B-B14F-4D97-AF65-F5344CB8AC3E}">
        <p14:creationId xmlns:p14="http://schemas.microsoft.com/office/powerpoint/2010/main" val="3442795636"/>
      </p:ext>
    </p:extLst>
  </p:cSld>
  <p:clrMapOvr>
    <a:masterClrMapping/>
  </p:clrMapOvr>
  <mc:AlternateContent xmlns:mc="http://schemas.openxmlformats.org/markup-compatibility/2006" xmlns:p14="http://schemas.microsoft.com/office/powerpoint/2010/main">
    <mc:Choice Requires="p14">
      <p:transition spd="slow" p14:dur="2000" advTm="7992"/>
    </mc:Choice>
    <mc:Fallback xmlns="">
      <p:transition spd="slow" advTm="7992"/>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BD8705B-D4E8-43F3-B227-AAA34C0D891D}"/>
              </a:ext>
            </a:extLst>
          </p:cNvPr>
          <p:cNvSpPr>
            <a:spLocks noGrp="1"/>
          </p:cNvSpPr>
          <p:nvPr>
            <p:ph type="title"/>
          </p:nvPr>
        </p:nvSpPr>
        <p:spPr>
          <a:xfrm>
            <a:off x="524741" y="620392"/>
            <a:ext cx="4083118" cy="5504688"/>
          </a:xfrm>
        </p:spPr>
        <p:txBody>
          <a:bodyPr>
            <a:normAutofit/>
          </a:bodyPr>
          <a:lstStyle/>
          <a:p>
            <a:r>
              <a:rPr lang="en-US" sz="6000" dirty="0">
                <a:solidFill>
                  <a:schemeClr val="bg1"/>
                </a:solidFill>
              </a:rPr>
              <a:t>What are the criteria for starting</a:t>
            </a:r>
            <a:br>
              <a:rPr lang="en-US" sz="6000" dirty="0">
                <a:solidFill>
                  <a:schemeClr val="bg1"/>
                </a:solidFill>
              </a:rPr>
            </a:br>
            <a:r>
              <a:rPr lang="en-US" sz="6000" dirty="0">
                <a:solidFill>
                  <a:schemeClr val="bg1"/>
                </a:solidFill>
              </a:rPr>
              <a:t>window prophylaxis?</a:t>
            </a:r>
          </a:p>
        </p:txBody>
      </p:sp>
      <p:graphicFrame>
        <p:nvGraphicFramePr>
          <p:cNvPr id="5" name="Content Placeholder 2">
            <a:extLst>
              <a:ext uri="{FF2B5EF4-FFF2-40B4-BE49-F238E27FC236}">
                <a16:creationId xmlns:a16="http://schemas.microsoft.com/office/drawing/2014/main" id="{7C077BD1-8573-43B8-8A74-6F27D9E2872D}"/>
              </a:ext>
            </a:extLst>
          </p:cNvPr>
          <p:cNvGraphicFramePr>
            <a:graphicFrameLocks noGrp="1"/>
          </p:cNvGraphicFramePr>
          <p:nvPr>
            <p:ph idx="1"/>
            <p:extLst>
              <p:ext uri="{D42A27DB-BD31-4B8C-83A1-F6EECF244321}">
                <p14:modId xmlns:p14="http://schemas.microsoft.com/office/powerpoint/2010/main" val="4276322342"/>
              </p:ext>
            </p:extLst>
          </p:nvPr>
        </p:nvGraphicFramePr>
        <p:xfrm>
          <a:off x="5468389" y="620392"/>
          <a:ext cx="6263640" cy="31985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7" name="Group 16">
            <a:extLst>
              <a:ext uri="{FF2B5EF4-FFF2-40B4-BE49-F238E27FC236}">
                <a16:creationId xmlns:a16="http://schemas.microsoft.com/office/drawing/2014/main" id="{9FCD24A1-C933-4DDF-B50C-D2D845705537}"/>
              </a:ext>
            </a:extLst>
          </p:cNvPr>
          <p:cNvGrpSpPr/>
          <p:nvPr/>
        </p:nvGrpSpPr>
        <p:grpSpPr>
          <a:xfrm>
            <a:off x="5402695" y="4185892"/>
            <a:ext cx="6529328" cy="2329622"/>
            <a:chOff x="5248827" y="3172880"/>
            <a:chExt cx="6887916" cy="2338720"/>
          </a:xfrm>
        </p:grpSpPr>
        <p:grpSp>
          <p:nvGrpSpPr>
            <p:cNvPr id="18" name="Group 17">
              <a:extLst>
                <a:ext uri="{FF2B5EF4-FFF2-40B4-BE49-F238E27FC236}">
                  <a16:creationId xmlns:a16="http://schemas.microsoft.com/office/drawing/2014/main" id="{2B5F8807-8B29-406A-B99D-6362250F61F1}"/>
                </a:ext>
              </a:extLst>
            </p:cNvPr>
            <p:cNvGrpSpPr/>
            <p:nvPr/>
          </p:nvGrpSpPr>
          <p:grpSpPr>
            <a:xfrm>
              <a:off x="5248827" y="3172880"/>
              <a:ext cx="6090358" cy="2192264"/>
              <a:chOff x="820278" y="2859115"/>
              <a:chExt cx="8112105" cy="2192264"/>
            </a:xfrm>
          </p:grpSpPr>
          <p:grpSp>
            <p:nvGrpSpPr>
              <p:cNvPr id="21" name="Group 20">
                <a:extLst>
                  <a:ext uri="{FF2B5EF4-FFF2-40B4-BE49-F238E27FC236}">
                    <a16:creationId xmlns:a16="http://schemas.microsoft.com/office/drawing/2014/main" id="{2B80887A-E69F-45C7-8FBE-771695809A3F}"/>
                  </a:ext>
                </a:extLst>
              </p:cNvPr>
              <p:cNvGrpSpPr>
                <a:grpSpLocks noChangeAspect="1"/>
              </p:cNvGrpSpPr>
              <p:nvPr/>
            </p:nvGrpSpPr>
            <p:grpSpPr>
              <a:xfrm>
                <a:off x="820278" y="2895776"/>
                <a:ext cx="8112105" cy="2155603"/>
                <a:chOff x="404812" y="2293212"/>
                <a:chExt cx="8641217" cy="2296202"/>
              </a:xfrm>
            </p:grpSpPr>
            <p:pic>
              <p:nvPicPr>
                <p:cNvPr id="26" name="Graphic 25" descr="Social distancing with solid fill">
                  <a:extLst>
                    <a:ext uri="{FF2B5EF4-FFF2-40B4-BE49-F238E27FC236}">
                      <a16:creationId xmlns:a16="http://schemas.microsoft.com/office/drawing/2014/main" id="{EE9B68C2-6A10-4295-B7AB-4C1F7C28AB9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4812" y="2293212"/>
                  <a:ext cx="1965189" cy="1965190"/>
                </a:xfrm>
                <a:prstGeom prst="rect">
                  <a:avLst/>
                </a:prstGeom>
              </p:spPr>
            </p:pic>
            <p:sp>
              <p:nvSpPr>
                <p:cNvPr id="27" name="Arrow: Right 26">
                  <a:extLst>
                    <a:ext uri="{FF2B5EF4-FFF2-40B4-BE49-F238E27FC236}">
                      <a16:creationId xmlns:a16="http://schemas.microsoft.com/office/drawing/2014/main" id="{8984BBB8-FB53-49D8-BAE3-30D493389E11}"/>
                    </a:ext>
                  </a:extLst>
                </p:cNvPr>
                <p:cNvSpPr/>
                <p:nvPr/>
              </p:nvSpPr>
              <p:spPr>
                <a:xfrm>
                  <a:off x="2590800" y="3265713"/>
                  <a:ext cx="6455229" cy="3560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E58A9AF-A96C-4684-A97B-486C1ED3CA59}"/>
                    </a:ext>
                  </a:extLst>
                </p:cNvPr>
                <p:cNvSpPr txBox="1"/>
                <p:nvPr/>
              </p:nvSpPr>
              <p:spPr>
                <a:xfrm>
                  <a:off x="3657601" y="3900926"/>
                  <a:ext cx="4222375" cy="688488"/>
                </a:xfrm>
                <a:prstGeom prst="rect">
                  <a:avLst/>
                </a:prstGeom>
                <a:noFill/>
                <a:ln w="76200">
                  <a:solidFill>
                    <a:schemeClr val="accent1"/>
                  </a:solidFill>
                </a:ln>
              </p:spPr>
              <p:txBody>
                <a:bodyPr wrap="square" rtlCol="0">
                  <a:spAutoFit/>
                </a:bodyPr>
                <a:lstStyle/>
                <a:p>
                  <a:pPr algn="ctr"/>
                  <a:r>
                    <a:rPr lang="en-US" sz="3600" dirty="0">
                      <a:solidFill>
                        <a:schemeClr val="accent1"/>
                      </a:solidFill>
                    </a:rPr>
                    <a:t>8-10 weeks</a:t>
                  </a:r>
                </a:p>
              </p:txBody>
            </p:sp>
          </p:grpSp>
          <p:pic>
            <p:nvPicPr>
              <p:cNvPr id="22" name="Graphic 21" descr="Medieval Armor outline">
                <a:extLst>
                  <a:ext uri="{FF2B5EF4-FFF2-40B4-BE49-F238E27FC236}">
                    <a16:creationId xmlns:a16="http://schemas.microsoft.com/office/drawing/2014/main" id="{4EEB9FD0-1F51-41F9-8A39-DB2C19957E8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304195" y="2859115"/>
                <a:ext cx="914400" cy="914400"/>
              </a:xfrm>
              <a:prstGeom prst="rect">
                <a:avLst/>
              </a:prstGeom>
            </p:spPr>
          </p:pic>
          <p:pic>
            <p:nvPicPr>
              <p:cNvPr id="23" name="Graphic 22" descr="Medieval Armor outline">
                <a:extLst>
                  <a:ext uri="{FF2B5EF4-FFF2-40B4-BE49-F238E27FC236}">
                    <a16:creationId xmlns:a16="http://schemas.microsoft.com/office/drawing/2014/main" id="{013C65CF-2022-4782-9979-AC530C1111F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764654" y="2859115"/>
                <a:ext cx="914400" cy="914400"/>
              </a:xfrm>
              <a:prstGeom prst="rect">
                <a:avLst/>
              </a:prstGeom>
            </p:spPr>
          </p:pic>
          <p:pic>
            <p:nvPicPr>
              <p:cNvPr id="24" name="Graphic 23" descr="Medieval Armor outline">
                <a:extLst>
                  <a:ext uri="{FF2B5EF4-FFF2-40B4-BE49-F238E27FC236}">
                    <a16:creationId xmlns:a16="http://schemas.microsoft.com/office/drawing/2014/main" id="{4CF6E612-7D90-4514-89CD-BC02EA4C969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69563" y="2860595"/>
                <a:ext cx="914400" cy="914400"/>
              </a:xfrm>
              <a:prstGeom prst="rect">
                <a:avLst/>
              </a:prstGeom>
            </p:spPr>
          </p:pic>
          <p:pic>
            <p:nvPicPr>
              <p:cNvPr id="25" name="Graphic 24" descr="Medieval Armor outline">
                <a:extLst>
                  <a:ext uri="{FF2B5EF4-FFF2-40B4-BE49-F238E27FC236}">
                    <a16:creationId xmlns:a16="http://schemas.microsoft.com/office/drawing/2014/main" id="{6CB9D773-7C6A-4AA7-BD90-BF621110982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474760" y="2860595"/>
                <a:ext cx="914400" cy="914400"/>
              </a:xfrm>
              <a:prstGeom prst="rect">
                <a:avLst/>
              </a:prstGeom>
            </p:spPr>
          </p:pic>
        </p:grpSp>
        <p:pic>
          <p:nvPicPr>
            <p:cNvPr id="19" name="Graphic 18" descr="Badge Unfollow with solid fill">
              <a:extLst>
                <a:ext uri="{FF2B5EF4-FFF2-40B4-BE49-F238E27FC236}">
                  <a16:creationId xmlns:a16="http://schemas.microsoft.com/office/drawing/2014/main" id="{F0C5D3DB-97E0-4C79-8DAA-7B0E198C396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325432" y="3883951"/>
              <a:ext cx="811311" cy="811311"/>
            </a:xfrm>
            <a:prstGeom prst="rect">
              <a:avLst/>
            </a:prstGeom>
          </p:spPr>
        </p:pic>
        <p:pic>
          <p:nvPicPr>
            <p:cNvPr id="20" name="Graphic 19" descr="Baby crawling with solid fill">
              <a:extLst>
                <a:ext uri="{FF2B5EF4-FFF2-40B4-BE49-F238E27FC236}">
                  <a16:creationId xmlns:a16="http://schemas.microsoft.com/office/drawing/2014/main" id="{2E5BC167-FFC6-4EEA-AA7A-54D96383A3A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340109" y="4597200"/>
              <a:ext cx="914400" cy="914400"/>
            </a:xfrm>
            <a:prstGeom prst="rect">
              <a:avLst/>
            </a:prstGeom>
          </p:spPr>
        </p:pic>
      </p:grpSp>
    </p:spTree>
    <p:extLst>
      <p:ext uri="{BB962C8B-B14F-4D97-AF65-F5344CB8AC3E}">
        <p14:creationId xmlns:p14="http://schemas.microsoft.com/office/powerpoint/2010/main" val="3876007816"/>
      </p:ext>
    </p:extLst>
  </p:cSld>
  <p:clrMapOvr>
    <a:masterClrMapping/>
  </p:clrMapOvr>
  <mc:AlternateContent xmlns:mc="http://schemas.openxmlformats.org/markup-compatibility/2006" xmlns:p14="http://schemas.microsoft.com/office/powerpoint/2010/main">
    <mc:Choice Requires="p14">
      <p:transition spd="slow" p14:dur="2000" advTm="6975"/>
    </mc:Choice>
    <mc:Fallback xmlns="">
      <p:transition spd="slow" advTm="6975"/>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BD8705B-D4E8-43F3-B227-AAA34C0D891D}"/>
              </a:ext>
            </a:extLst>
          </p:cNvPr>
          <p:cNvSpPr>
            <a:spLocks noGrp="1"/>
          </p:cNvSpPr>
          <p:nvPr>
            <p:ph type="title"/>
          </p:nvPr>
        </p:nvSpPr>
        <p:spPr>
          <a:xfrm>
            <a:off x="524741" y="620392"/>
            <a:ext cx="4083118" cy="5504688"/>
          </a:xfrm>
        </p:spPr>
        <p:txBody>
          <a:bodyPr>
            <a:normAutofit/>
          </a:bodyPr>
          <a:lstStyle/>
          <a:p>
            <a:r>
              <a:rPr lang="en-US" sz="6000" dirty="0">
                <a:solidFill>
                  <a:schemeClr val="bg1"/>
                </a:solidFill>
              </a:rPr>
              <a:t>What are the criteria for starting</a:t>
            </a:r>
            <a:br>
              <a:rPr lang="en-US" sz="6000" dirty="0">
                <a:solidFill>
                  <a:schemeClr val="bg1"/>
                </a:solidFill>
              </a:rPr>
            </a:br>
            <a:r>
              <a:rPr lang="en-US" sz="6000" dirty="0">
                <a:solidFill>
                  <a:schemeClr val="bg1"/>
                </a:solidFill>
              </a:rPr>
              <a:t>window prophylaxis?</a:t>
            </a:r>
          </a:p>
        </p:txBody>
      </p:sp>
      <p:graphicFrame>
        <p:nvGraphicFramePr>
          <p:cNvPr id="5" name="Content Placeholder 2">
            <a:extLst>
              <a:ext uri="{FF2B5EF4-FFF2-40B4-BE49-F238E27FC236}">
                <a16:creationId xmlns:a16="http://schemas.microsoft.com/office/drawing/2014/main" id="{7C077BD1-8573-43B8-8A74-6F27D9E2872D}"/>
              </a:ext>
            </a:extLst>
          </p:cNvPr>
          <p:cNvGraphicFramePr>
            <a:graphicFrameLocks noGrp="1"/>
          </p:cNvGraphicFramePr>
          <p:nvPr>
            <p:ph idx="1"/>
            <p:extLst>
              <p:ext uri="{D42A27DB-BD31-4B8C-83A1-F6EECF244321}">
                <p14:modId xmlns:p14="http://schemas.microsoft.com/office/powerpoint/2010/main" val="1435673136"/>
              </p:ext>
            </p:extLst>
          </p:nvPr>
        </p:nvGraphicFramePr>
        <p:xfrm>
          <a:off x="5468389" y="620392"/>
          <a:ext cx="6263640" cy="31985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7" name="Group 16">
            <a:extLst>
              <a:ext uri="{FF2B5EF4-FFF2-40B4-BE49-F238E27FC236}">
                <a16:creationId xmlns:a16="http://schemas.microsoft.com/office/drawing/2014/main" id="{9FCD24A1-C933-4DDF-B50C-D2D845705537}"/>
              </a:ext>
            </a:extLst>
          </p:cNvPr>
          <p:cNvGrpSpPr/>
          <p:nvPr/>
        </p:nvGrpSpPr>
        <p:grpSpPr>
          <a:xfrm>
            <a:off x="5402695" y="4185892"/>
            <a:ext cx="6529328" cy="2329622"/>
            <a:chOff x="5248827" y="3172880"/>
            <a:chExt cx="6887916" cy="2338720"/>
          </a:xfrm>
        </p:grpSpPr>
        <p:grpSp>
          <p:nvGrpSpPr>
            <p:cNvPr id="18" name="Group 17">
              <a:extLst>
                <a:ext uri="{FF2B5EF4-FFF2-40B4-BE49-F238E27FC236}">
                  <a16:creationId xmlns:a16="http://schemas.microsoft.com/office/drawing/2014/main" id="{2B5F8807-8B29-406A-B99D-6362250F61F1}"/>
                </a:ext>
              </a:extLst>
            </p:cNvPr>
            <p:cNvGrpSpPr/>
            <p:nvPr/>
          </p:nvGrpSpPr>
          <p:grpSpPr>
            <a:xfrm>
              <a:off x="5248827" y="3172880"/>
              <a:ext cx="6090358" cy="2192264"/>
              <a:chOff x="820278" y="2859115"/>
              <a:chExt cx="8112105" cy="2192264"/>
            </a:xfrm>
          </p:grpSpPr>
          <p:grpSp>
            <p:nvGrpSpPr>
              <p:cNvPr id="21" name="Group 20">
                <a:extLst>
                  <a:ext uri="{FF2B5EF4-FFF2-40B4-BE49-F238E27FC236}">
                    <a16:creationId xmlns:a16="http://schemas.microsoft.com/office/drawing/2014/main" id="{2B80887A-E69F-45C7-8FBE-771695809A3F}"/>
                  </a:ext>
                </a:extLst>
              </p:cNvPr>
              <p:cNvGrpSpPr>
                <a:grpSpLocks noChangeAspect="1"/>
              </p:cNvGrpSpPr>
              <p:nvPr/>
            </p:nvGrpSpPr>
            <p:grpSpPr>
              <a:xfrm>
                <a:off x="820278" y="2895776"/>
                <a:ext cx="8112105" cy="2155603"/>
                <a:chOff x="404812" y="2293212"/>
                <a:chExt cx="8641217" cy="2296202"/>
              </a:xfrm>
            </p:grpSpPr>
            <p:pic>
              <p:nvPicPr>
                <p:cNvPr id="26" name="Graphic 25" descr="Social distancing with solid fill">
                  <a:extLst>
                    <a:ext uri="{FF2B5EF4-FFF2-40B4-BE49-F238E27FC236}">
                      <a16:creationId xmlns:a16="http://schemas.microsoft.com/office/drawing/2014/main" id="{EE9B68C2-6A10-4295-B7AB-4C1F7C28AB9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4812" y="2293212"/>
                  <a:ext cx="1965189" cy="1965190"/>
                </a:xfrm>
                <a:prstGeom prst="rect">
                  <a:avLst/>
                </a:prstGeom>
              </p:spPr>
            </p:pic>
            <p:sp>
              <p:nvSpPr>
                <p:cNvPr id="27" name="Arrow: Right 26">
                  <a:extLst>
                    <a:ext uri="{FF2B5EF4-FFF2-40B4-BE49-F238E27FC236}">
                      <a16:creationId xmlns:a16="http://schemas.microsoft.com/office/drawing/2014/main" id="{8984BBB8-FB53-49D8-BAE3-30D493389E11}"/>
                    </a:ext>
                  </a:extLst>
                </p:cNvPr>
                <p:cNvSpPr/>
                <p:nvPr/>
              </p:nvSpPr>
              <p:spPr>
                <a:xfrm>
                  <a:off x="2590800" y="3265713"/>
                  <a:ext cx="6455229" cy="3560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E58A9AF-A96C-4684-A97B-486C1ED3CA59}"/>
                    </a:ext>
                  </a:extLst>
                </p:cNvPr>
                <p:cNvSpPr txBox="1"/>
                <p:nvPr/>
              </p:nvSpPr>
              <p:spPr>
                <a:xfrm>
                  <a:off x="3657601" y="3900926"/>
                  <a:ext cx="4222375" cy="688488"/>
                </a:xfrm>
                <a:prstGeom prst="rect">
                  <a:avLst/>
                </a:prstGeom>
                <a:noFill/>
                <a:ln w="76200">
                  <a:solidFill>
                    <a:schemeClr val="accent1"/>
                  </a:solidFill>
                </a:ln>
              </p:spPr>
              <p:txBody>
                <a:bodyPr wrap="square" rtlCol="0">
                  <a:spAutoFit/>
                </a:bodyPr>
                <a:lstStyle/>
                <a:p>
                  <a:pPr algn="ctr"/>
                  <a:r>
                    <a:rPr lang="en-US" sz="3600" dirty="0">
                      <a:solidFill>
                        <a:schemeClr val="accent1"/>
                      </a:solidFill>
                    </a:rPr>
                    <a:t>8-10 weeks</a:t>
                  </a:r>
                </a:p>
              </p:txBody>
            </p:sp>
          </p:grpSp>
          <p:pic>
            <p:nvPicPr>
              <p:cNvPr id="22" name="Graphic 21" descr="Medieval Armor outline">
                <a:extLst>
                  <a:ext uri="{FF2B5EF4-FFF2-40B4-BE49-F238E27FC236}">
                    <a16:creationId xmlns:a16="http://schemas.microsoft.com/office/drawing/2014/main" id="{4EEB9FD0-1F51-41F9-8A39-DB2C19957E8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304195" y="2859115"/>
                <a:ext cx="914400" cy="914400"/>
              </a:xfrm>
              <a:prstGeom prst="rect">
                <a:avLst/>
              </a:prstGeom>
            </p:spPr>
          </p:pic>
          <p:pic>
            <p:nvPicPr>
              <p:cNvPr id="23" name="Graphic 22" descr="Medieval Armor outline">
                <a:extLst>
                  <a:ext uri="{FF2B5EF4-FFF2-40B4-BE49-F238E27FC236}">
                    <a16:creationId xmlns:a16="http://schemas.microsoft.com/office/drawing/2014/main" id="{013C65CF-2022-4782-9979-AC530C1111F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764654" y="2859115"/>
                <a:ext cx="914400" cy="914400"/>
              </a:xfrm>
              <a:prstGeom prst="rect">
                <a:avLst/>
              </a:prstGeom>
            </p:spPr>
          </p:pic>
          <p:pic>
            <p:nvPicPr>
              <p:cNvPr id="24" name="Graphic 23" descr="Medieval Armor outline">
                <a:extLst>
                  <a:ext uri="{FF2B5EF4-FFF2-40B4-BE49-F238E27FC236}">
                    <a16:creationId xmlns:a16="http://schemas.microsoft.com/office/drawing/2014/main" id="{4CF6E612-7D90-4514-89CD-BC02EA4C969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69563" y="2860595"/>
                <a:ext cx="914400" cy="914400"/>
              </a:xfrm>
              <a:prstGeom prst="rect">
                <a:avLst/>
              </a:prstGeom>
            </p:spPr>
          </p:pic>
          <p:pic>
            <p:nvPicPr>
              <p:cNvPr id="25" name="Graphic 24" descr="Medieval Armor outline">
                <a:extLst>
                  <a:ext uri="{FF2B5EF4-FFF2-40B4-BE49-F238E27FC236}">
                    <a16:creationId xmlns:a16="http://schemas.microsoft.com/office/drawing/2014/main" id="{6CB9D773-7C6A-4AA7-BD90-BF621110982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474760" y="2860595"/>
                <a:ext cx="914400" cy="914400"/>
              </a:xfrm>
              <a:prstGeom prst="rect">
                <a:avLst/>
              </a:prstGeom>
            </p:spPr>
          </p:pic>
        </p:grpSp>
        <p:pic>
          <p:nvPicPr>
            <p:cNvPr id="19" name="Graphic 18" descr="Badge Unfollow with solid fill">
              <a:extLst>
                <a:ext uri="{FF2B5EF4-FFF2-40B4-BE49-F238E27FC236}">
                  <a16:creationId xmlns:a16="http://schemas.microsoft.com/office/drawing/2014/main" id="{F0C5D3DB-97E0-4C79-8DAA-7B0E198C396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325432" y="3883951"/>
              <a:ext cx="811311" cy="811311"/>
            </a:xfrm>
            <a:prstGeom prst="rect">
              <a:avLst/>
            </a:prstGeom>
          </p:spPr>
        </p:pic>
        <p:pic>
          <p:nvPicPr>
            <p:cNvPr id="20" name="Graphic 19" descr="Baby crawling with solid fill">
              <a:extLst>
                <a:ext uri="{FF2B5EF4-FFF2-40B4-BE49-F238E27FC236}">
                  <a16:creationId xmlns:a16="http://schemas.microsoft.com/office/drawing/2014/main" id="{2E5BC167-FFC6-4EEA-AA7A-54D96383A3A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340109" y="4597200"/>
              <a:ext cx="914400" cy="914400"/>
            </a:xfrm>
            <a:prstGeom prst="rect">
              <a:avLst/>
            </a:prstGeom>
          </p:spPr>
        </p:pic>
      </p:grpSp>
    </p:spTree>
    <p:extLst>
      <p:ext uri="{BB962C8B-B14F-4D97-AF65-F5344CB8AC3E}">
        <p14:creationId xmlns:p14="http://schemas.microsoft.com/office/powerpoint/2010/main" val="4230836090"/>
      </p:ext>
    </p:extLst>
  </p:cSld>
  <p:clrMapOvr>
    <a:masterClrMapping/>
  </p:clrMapOvr>
  <mc:AlternateContent xmlns:mc="http://schemas.openxmlformats.org/markup-compatibility/2006" xmlns:p14="http://schemas.microsoft.com/office/powerpoint/2010/main">
    <mc:Choice Requires="p14">
      <p:transition spd="slow" p14:dur="2000" advTm="14960"/>
    </mc:Choice>
    <mc:Fallback xmlns="">
      <p:transition spd="slow" advTm="1496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BD8705B-D4E8-43F3-B227-AAA34C0D891D}"/>
              </a:ext>
            </a:extLst>
          </p:cNvPr>
          <p:cNvSpPr>
            <a:spLocks noGrp="1"/>
          </p:cNvSpPr>
          <p:nvPr>
            <p:ph type="title"/>
          </p:nvPr>
        </p:nvSpPr>
        <p:spPr>
          <a:xfrm>
            <a:off x="524741" y="620392"/>
            <a:ext cx="4083118" cy="5504688"/>
          </a:xfrm>
        </p:spPr>
        <p:txBody>
          <a:bodyPr>
            <a:normAutofit/>
          </a:bodyPr>
          <a:lstStyle/>
          <a:p>
            <a:r>
              <a:rPr lang="en-US" sz="6000" dirty="0">
                <a:solidFill>
                  <a:schemeClr val="bg1"/>
                </a:solidFill>
              </a:rPr>
              <a:t>What are the criteria for starting</a:t>
            </a:r>
            <a:br>
              <a:rPr lang="en-US" sz="6000" dirty="0">
                <a:solidFill>
                  <a:schemeClr val="bg1"/>
                </a:solidFill>
              </a:rPr>
            </a:br>
            <a:r>
              <a:rPr lang="en-US" sz="6000" dirty="0">
                <a:solidFill>
                  <a:schemeClr val="bg1"/>
                </a:solidFill>
              </a:rPr>
              <a:t>window prophylaxis?</a:t>
            </a:r>
          </a:p>
        </p:txBody>
      </p:sp>
      <p:graphicFrame>
        <p:nvGraphicFramePr>
          <p:cNvPr id="5" name="Content Placeholder 2">
            <a:extLst>
              <a:ext uri="{FF2B5EF4-FFF2-40B4-BE49-F238E27FC236}">
                <a16:creationId xmlns:a16="http://schemas.microsoft.com/office/drawing/2014/main" id="{7C077BD1-8573-43B8-8A74-6F27D9E2872D}"/>
              </a:ext>
            </a:extLst>
          </p:cNvPr>
          <p:cNvGraphicFramePr>
            <a:graphicFrameLocks noGrp="1"/>
          </p:cNvGraphicFramePr>
          <p:nvPr>
            <p:ph idx="1"/>
            <p:extLst>
              <p:ext uri="{D42A27DB-BD31-4B8C-83A1-F6EECF244321}">
                <p14:modId xmlns:p14="http://schemas.microsoft.com/office/powerpoint/2010/main" val="1762165625"/>
              </p:ext>
            </p:extLst>
          </p:nvPr>
        </p:nvGraphicFramePr>
        <p:xfrm>
          <a:off x="5468389" y="620392"/>
          <a:ext cx="6263640" cy="31985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7" name="Group 16">
            <a:extLst>
              <a:ext uri="{FF2B5EF4-FFF2-40B4-BE49-F238E27FC236}">
                <a16:creationId xmlns:a16="http://schemas.microsoft.com/office/drawing/2014/main" id="{9FCD24A1-C933-4DDF-B50C-D2D845705537}"/>
              </a:ext>
            </a:extLst>
          </p:cNvPr>
          <p:cNvGrpSpPr/>
          <p:nvPr/>
        </p:nvGrpSpPr>
        <p:grpSpPr>
          <a:xfrm>
            <a:off x="5402695" y="4185892"/>
            <a:ext cx="6529328" cy="2329622"/>
            <a:chOff x="5248827" y="3172880"/>
            <a:chExt cx="6887916" cy="2338720"/>
          </a:xfrm>
        </p:grpSpPr>
        <p:grpSp>
          <p:nvGrpSpPr>
            <p:cNvPr id="18" name="Group 17">
              <a:extLst>
                <a:ext uri="{FF2B5EF4-FFF2-40B4-BE49-F238E27FC236}">
                  <a16:creationId xmlns:a16="http://schemas.microsoft.com/office/drawing/2014/main" id="{2B5F8807-8B29-406A-B99D-6362250F61F1}"/>
                </a:ext>
              </a:extLst>
            </p:cNvPr>
            <p:cNvGrpSpPr/>
            <p:nvPr/>
          </p:nvGrpSpPr>
          <p:grpSpPr>
            <a:xfrm>
              <a:off x="5248827" y="3172880"/>
              <a:ext cx="6090358" cy="2192264"/>
              <a:chOff x="820278" y="2859115"/>
              <a:chExt cx="8112105" cy="2192264"/>
            </a:xfrm>
          </p:grpSpPr>
          <p:grpSp>
            <p:nvGrpSpPr>
              <p:cNvPr id="21" name="Group 20">
                <a:extLst>
                  <a:ext uri="{FF2B5EF4-FFF2-40B4-BE49-F238E27FC236}">
                    <a16:creationId xmlns:a16="http://schemas.microsoft.com/office/drawing/2014/main" id="{2B80887A-E69F-45C7-8FBE-771695809A3F}"/>
                  </a:ext>
                </a:extLst>
              </p:cNvPr>
              <p:cNvGrpSpPr>
                <a:grpSpLocks noChangeAspect="1"/>
              </p:cNvGrpSpPr>
              <p:nvPr/>
            </p:nvGrpSpPr>
            <p:grpSpPr>
              <a:xfrm>
                <a:off x="820278" y="2895776"/>
                <a:ext cx="8112105" cy="2155603"/>
                <a:chOff x="404812" y="2293212"/>
                <a:chExt cx="8641217" cy="2296202"/>
              </a:xfrm>
            </p:grpSpPr>
            <p:pic>
              <p:nvPicPr>
                <p:cNvPr id="26" name="Graphic 25" descr="Social distancing with solid fill">
                  <a:extLst>
                    <a:ext uri="{FF2B5EF4-FFF2-40B4-BE49-F238E27FC236}">
                      <a16:creationId xmlns:a16="http://schemas.microsoft.com/office/drawing/2014/main" id="{EE9B68C2-6A10-4295-B7AB-4C1F7C28AB9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4812" y="2293212"/>
                  <a:ext cx="1965189" cy="1965190"/>
                </a:xfrm>
                <a:prstGeom prst="rect">
                  <a:avLst/>
                </a:prstGeom>
              </p:spPr>
            </p:pic>
            <p:sp>
              <p:nvSpPr>
                <p:cNvPr id="27" name="Arrow: Right 26">
                  <a:extLst>
                    <a:ext uri="{FF2B5EF4-FFF2-40B4-BE49-F238E27FC236}">
                      <a16:creationId xmlns:a16="http://schemas.microsoft.com/office/drawing/2014/main" id="{8984BBB8-FB53-49D8-BAE3-30D493389E11}"/>
                    </a:ext>
                  </a:extLst>
                </p:cNvPr>
                <p:cNvSpPr/>
                <p:nvPr/>
              </p:nvSpPr>
              <p:spPr>
                <a:xfrm>
                  <a:off x="2590800" y="3265713"/>
                  <a:ext cx="6455229" cy="3560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E58A9AF-A96C-4684-A97B-486C1ED3CA59}"/>
                    </a:ext>
                  </a:extLst>
                </p:cNvPr>
                <p:cNvSpPr txBox="1"/>
                <p:nvPr/>
              </p:nvSpPr>
              <p:spPr>
                <a:xfrm>
                  <a:off x="3657601" y="3900926"/>
                  <a:ext cx="4222375" cy="688488"/>
                </a:xfrm>
                <a:prstGeom prst="rect">
                  <a:avLst/>
                </a:prstGeom>
                <a:noFill/>
                <a:ln w="76200">
                  <a:solidFill>
                    <a:schemeClr val="accent1"/>
                  </a:solidFill>
                </a:ln>
              </p:spPr>
              <p:txBody>
                <a:bodyPr wrap="square" rtlCol="0">
                  <a:spAutoFit/>
                </a:bodyPr>
                <a:lstStyle/>
                <a:p>
                  <a:pPr algn="ctr"/>
                  <a:r>
                    <a:rPr lang="en-US" sz="3600" dirty="0">
                      <a:solidFill>
                        <a:schemeClr val="accent1"/>
                      </a:solidFill>
                    </a:rPr>
                    <a:t>8-10 weeks</a:t>
                  </a:r>
                </a:p>
              </p:txBody>
            </p:sp>
          </p:grpSp>
          <p:pic>
            <p:nvPicPr>
              <p:cNvPr id="22" name="Graphic 21" descr="Medieval Armor outline">
                <a:extLst>
                  <a:ext uri="{FF2B5EF4-FFF2-40B4-BE49-F238E27FC236}">
                    <a16:creationId xmlns:a16="http://schemas.microsoft.com/office/drawing/2014/main" id="{4EEB9FD0-1F51-41F9-8A39-DB2C19957E8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304195" y="2859115"/>
                <a:ext cx="914400" cy="914400"/>
              </a:xfrm>
              <a:prstGeom prst="rect">
                <a:avLst/>
              </a:prstGeom>
            </p:spPr>
          </p:pic>
          <p:pic>
            <p:nvPicPr>
              <p:cNvPr id="23" name="Graphic 22" descr="Medieval Armor outline">
                <a:extLst>
                  <a:ext uri="{FF2B5EF4-FFF2-40B4-BE49-F238E27FC236}">
                    <a16:creationId xmlns:a16="http://schemas.microsoft.com/office/drawing/2014/main" id="{013C65CF-2022-4782-9979-AC530C1111F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764654" y="2859115"/>
                <a:ext cx="914400" cy="914400"/>
              </a:xfrm>
              <a:prstGeom prst="rect">
                <a:avLst/>
              </a:prstGeom>
            </p:spPr>
          </p:pic>
          <p:pic>
            <p:nvPicPr>
              <p:cNvPr id="24" name="Graphic 23" descr="Medieval Armor outline">
                <a:extLst>
                  <a:ext uri="{FF2B5EF4-FFF2-40B4-BE49-F238E27FC236}">
                    <a16:creationId xmlns:a16="http://schemas.microsoft.com/office/drawing/2014/main" id="{4CF6E612-7D90-4514-89CD-BC02EA4C969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69563" y="2860595"/>
                <a:ext cx="914400" cy="914400"/>
              </a:xfrm>
              <a:prstGeom prst="rect">
                <a:avLst/>
              </a:prstGeom>
            </p:spPr>
          </p:pic>
          <p:pic>
            <p:nvPicPr>
              <p:cNvPr id="25" name="Graphic 24" descr="Medieval Armor outline">
                <a:extLst>
                  <a:ext uri="{FF2B5EF4-FFF2-40B4-BE49-F238E27FC236}">
                    <a16:creationId xmlns:a16="http://schemas.microsoft.com/office/drawing/2014/main" id="{6CB9D773-7C6A-4AA7-BD90-BF621110982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474760" y="2860595"/>
                <a:ext cx="914400" cy="914400"/>
              </a:xfrm>
              <a:prstGeom prst="rect">
                <a:avLst/>
              </a:prstGeom>
            </p:spPr>
          </p:pic>
        </p:grpSp>
        <p:pic>
          <p:nvPicPr>
            <p:cNvPr id="19" name="Graphic 18" descr="Badge Unfollow with solid fill">
              <a:extLst>
                <a:ext uri="{FF2B5EF4-FFF2-40B4-BE49-F238E27FC236}">
                  <a16:creationId xmlns:a16="http://schemas.microsoft.com/office/drawing/2014/main" id="{F0C5D3DB-97E0-4C79-8DAA-7B0E198C396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325432" y="3883951"/>
              <a:ext cx="811311" cy="811311"/>
            </a:xfrm>
            <a:prstGeom prst="rect">
              <a:avLst/>
            </a:prstGeom>
          </p:spPr>
        </p:pic>
        <p:pic>
          <p:nvPicPr>
            <p:cNvPr id="20" name="Graphic 19" descr="Baby crawling with solid fill">
              <a:extLst>
                <a:ext uri="{FF2B5EF4-FFF2-40B4-BE49-F238E27FC236}">
                  <a16:creationId xmlns:a16="http://schemas.microsoft.com/office/drawing/2014/main" id="{2E5BC167-FFC6-4EEA-AA7A-54D96383A3A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340109" y="4597200"/>
              <a:ext cx="914400" cy="914400"/>
            </a:xfrm>
            <a:prstGeom prst="rect">
              <a:avLst/>
            </a:prstGeom>
          </p:spPr>
        </p:pic>
      </p:grpSp>
    </p:spTree>
    <p:extLst>
      <p:ext uri="{BB962C8B-B14F-4D97-AF65-F5344CB8AC3E}">
        <p14:creationId xmlns:p14="http://schemas.microsoft.com/office/powerpoint/2010/main" val="2352510890"/>
      </p:ext>
    </p:extLst>
  </p:cSld>
  <p:clrMapOvr>
    <a:masterClrMapping/>
  </p:clrMapOvr>
  <mc:AlternateContent xmlns:mc="http://schemas.openxmlformats.org/markup-compatibility/2006" xmlns:p14="http://schemas.microsoft.com/office/powerpoint/2010/main">
    <mc:Choice Requires="p14">
      <p:transition spd="slow" p14:dur="2000" advTm="29808"/>
    </mc:Choice>
    <mc:Fallback xmlns="">
      <p:transition spd="slow" advTm="29808"/>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BD8705B-D4E8-43F3-B227-AAA34C0D891D}"/>
              </a:ext>
            </a:extLst>
          </p:cNvPr>
          <p:cNvSpPr>
            <a:spLocks noGrp="1"/>
          </p:cNvSpPr>
          <p:nvPr>
            <p:ph type="title"/>
          </p:nvPr>
        </p:nvSpPr>
        <p:spPr>
          <a:xfrm>
            <a:off x="524741" y="620392"/>
            <a:ext cx="4083118" cy="5504688"/>
          </a:xfrm>
        </p:spPr>
        <p:txBody>
          <a:bodyPr>
            <a:normAutofit/>
          </a:bodyPr>
          <a:lstStyle/>
          <a:p>
            <a:r>
              <a:rPr lang="en-US" sz="6000" dirty="0">
                <a:solidFill>
                  <a:schemeClr val="bg1"/>
                </a:solidFill>
              </a:rPr>
              <a:t>What are the criteria for starting</a:t>
            </a:r>
            <a:br>
              <a:rPr lang="en-US" sz="6000" dirty="0">
                <a:solidFill>
                  <a:schemeClr val="bg1"/>
                </a:solidFill>
              </a:rPr>
            </a:br>
            <a:r>
              <a:rPr lang="en-US" sz="6000" dirty="0">
                <a:solidFill>
                  <a:schemeClr val="bg1"/>
                </a:solidFill>
              </a:rPr>
              <a:t>window prophylaxis?</a:t>
            </a:r>
          </a:p>
        </p:txBody>
      </p:sp>
      <p:graphicFrame>
        <p:nvGraphicFramePr>
          <p:cNvPr id="5" name="Content Placeholder 2">
            <a:extLst>
              <a:ext uri="{FF2B5EF4-FFF2-40B4-BE49-F238E27FC236}">
                <a16:creationId xmlns:a16="http://schemas.microsoft.com/office/drawing/2014/main" id="{7C077BD1-8573-43B8-8A74-6F27D9E2872D}"/>
              </a:ext>
            </a:extLst>
          </p:cNvPr>
          <p:cNvGraphicFramePr>
            <a:graphicFrameLocks noGrp="1"/>
          </p:cNvGraphicFramePr>
          <p:nvPr>
            <p:ph idx="1"/>
            <p:extLst>
              <p:ext uri="{D42A27DB-BD31-4B8C-83A1-F6EECF244321}">
                <p14:modId xmlns:p14="http://schemas.microsoft.com/office/powerpoint/2010/main" val="473013144"/>
              </p:ext>
            </p:extLst>
          </p:nvPr>
        </p:nvGraphicFramePr>
        <p:xfrm>
          <a:off x="5468389" y="620392"/>
          <a:ext cx="6263640" cy="31985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7" name="Group 16">
            <a:extLst>
              <a:ext uri="{FF2B5EF4-FFF2-40B4-BE49-F238E27FC236}">
                <a16:creationId xmlns:a16="http://schemas.microsoft.com/office/drawing/2014/main" id="{9FCD24A1-C933-4DDF-B50C-D2D845705537}"/>
              </a:ext>
            </a:extLst>
          </p:cNvPr>
          <p:cNvGrpSpPr/>
          <p:nvPr/>
        </p:nvGrpSpPr>
        <p:grpSpPr>
          <a:xfrm>
            <a:off x="5402695" y="4185892"/>
            <a:ext cx="6529328" cy="2329622"/>
            <a:chOff x="5248827" y="3172880"/>
            <a:chExt cx="6887916" cy="2338720"/>
          </a:xfrm>
        </p:grpSpPr>
        <p:grpSp>
          <p:nvGrpSpPr>
            <p:cNvPr id="18" name="Group 17">
              <a:extLst>
                <a:ext uri="{FF2B5EF4-FFF2-40B4-BE49-F238E27FC236}">
                  <a16:creationId xmlns:a16="http://schemas.microsoft.com/office/drawing/2014/main" id="{2B5F8807-8B29-406A-B99D-6362250F61F1}"/>
                </a:ext>
              </a:extLst>
            </p:cNvPr>
            <p:cNvGrpSpPr/>
            <p:nvPr/>
          </p:nvGrpSpPr>
          <p:grpSpPr>
            <a:xfrm>
              <a:off x="5248827" y="3172880"/>
              <a:ext cx="6090358" cy="2192264"/>
              <a:chOff x="820278" y="2859115"/>
              <a:chExt cx="8112105" cy="2192264"/>
            </a:xfrm>
          </p:grpSpPr>
          <p:grpSp>
            <p:nvGrpSpPr>
              <p:cNvPr id="21" name="Group 20">
                <a:extLst>
                  <a:ext uri="{FF2B5EF4-FFF2-40B4-BE49-F238E27FC236}">
                    <a16:creationId xmlns:a16="http://schemas.microsoft.com/office/drawing/2014/main" id="{2B80887A-E69F-45C7-8FBE-771695809A3F}"/>
                  </a:ext>
                </a:extLst>
              </p:cNvPr>
              <p:cNvGrpSpPr>
                <a:grpSpLocks noChangeAspect="1"/>
              </p:cNvGrpSpPr>
              <p:nvPr/>
            </p:nvGrpSpPr>
            <p:grpSpPr>
              <a:xfrm>
                <a:off x="820278" y="2895776"/>
                <a:ext cx="8112105" cy="2155603"/>
                <a:chOff x="404812" y="2293212"/>
                <a:chExt cx="8641217" cy="2296202"/>
              </a:xfrm>
            </p:grpSpPr>
            <p:pic>
              <p:nvPicPr>
                <p:cNvPr id="26" name="Graphic 25" descr="Social distancing with solid fill">
                  <a:extLst>
                    <a:ext uri="{FF2B5EF4-FFF2-40B4-BE49-F238E27FC236}">
                      <a16:creationId xmlns:a16="http://schemas.microsoft.com/office/drawing/2014/main" id="{EE9B68C2-6A10-4295-B7AB-4C1F7C28AB9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4812" y="2293212"/>
                  <a:ext cx="1965189" cy="1965190"/>
                </a:xfrm>
                <a:prstGeom prst="rect">
                  <a:avLst/>
                </a:prstGeom>
              </p:spPr>
            </p:pic>
            <p:sp>
              <p:nvSpPr>
                <p:cNvPr id="27" name="Arrow: Right 26">
                  <a:extLst>
                    <a:ext uri="{FF2B5EF4-FFF2-40B4-BE49-F238E27FC236}">
                      <a16:creationId xmlns:a16="http://schemas.microsoft.com/office/drawing/2014/main" id="{8984BBB8-FB53-49D8-BAE3-30D493389E11}"/>
                    </a:ext>
                  </a:extLst>
                </p:cNvPr>
                <p:cNvSpPr/>
                <p:nvPr/>
              </p:nvSpPr>
              <p:spPr>
                <a:xfrm>
                  <a:off x="2590800" y="3265713"/>
                  <a:ext cx="6455229" cy="3560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E58A9AF-A96C-4684-A97B-486C1ED3CA59}"/>
                    </a:ext>
                  </a:extLst>
                </p:cNvPr>
                <p:cNvSpPr txBox="1"/>
                <p:nvPr/>
              </p:nvSpPr>
              <p:spPr>
                <a:xfrm>
                  <a:off x="3657601" y="3900926"/>
                  <a:ext cx="4222375" cy="688488"/>
                </a:xfrm>
                <a:prstGeom prst="rect">
                  <a:avLst/>
                </a:prstGeom>
                <a:noFill/>
                <a:ln w="76200">
                  <a:solidFill>
                    <a:schemeClr val="accent1"/>
                  </a:solidFill>
                </a:ln>
              </p:spPr>
              <p:txBody>
                <a:bodyPr wrap="square" rtlCol="0">
                  <a:spAutoFit/>
                </a:bodyPr>
                <a:lstStyle/>
                <a:p>
                  <a:pPr algn="ctr"/>
                  <a:r>
                    <a:rPr lang="en-US" sz="3600" dirty="0">
                      <a:solidFill>
                        <a:schemeClr val="accent1"/>
                      </a:solidFill>
                    </a:rPr>
                    <a:t>8-10 weeks</a:t>
                  </a:r>
                </a:p>
              </p:txBody>
            </p:sp>
          </p:grpSp>
          <p:pic>
            <p:nvPicPr>
              <p:cNvPr id="22" name="Graphic 21" descr="Medieval Armor outline">
                <a:extLst>
                  <a:ext uri="{FF2B5EF4-FFF2-40B4-BE49-F238E27FC236}">
                    <a16:creationId xmlns:a16="http://schemas.microsoft.com/office/drawing/2014/main" id="{4EEB9FD0-1F51-41F9-8A39-DB2C19957E8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304195" y="2859115"/>
                <a:ext cx="914400" cy="914400"/>
              </a:xfrm>
              <a:prstGeom prst="rect">
                <a:avLst/>
              </a:prstGeom>
            </p:spPr>
          </p:pic>
          <p:pic>
            <p:nvPicPr>
              <p:cNvPr id="23" name="Graphic 22" descr="Medieval Armor outline">
                <a:extLst>
                  <a:ext uri="{FF2B5EF4-FFF2-40B4-BE49-F238E27FC236}">
                    <a16:creationId xmlns:a16="http://schemas.microsoft.com/office/drawing/2014/main" id="{013C65CF-2022-4782-9979-AC530C1111F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764654" y="2859115"/>
                <a:ext cx="914400" cy="914400"/>
              </a:xfrm>
              <a:prstGeom prst="rect">
                <a:avLst/>
              </a:prstGeom>
            </p:spPr>
          </p:pic>
          <p:pic>
            <p:nvPicPr>
              <p:cNvPr id="24" name="Graphic 23" descr="Medieval Armor outline">
                <a:extLst>
                  <a:ext uri="{FF2B5EF4-FFF2-40B4-BE49-F238E27FC236}">
                    <a16:creationId xmlns:a16="http://schemas.microsoft.com/office/drawing/2014/main" id="{4CF6E612-7D90-4514-89CD-BC02EA4C969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69563" y="2860595"/>
                <a:ext cx="914400" cy="914400"/>
              </a:xfrm>
              <a:prstGeom prst="rect">
                <a:avLst/>
              </a:prstGeom>
            </p:spPr>
          </p:pic>
          <p:pic>
            <p:nvPicPr>
              <p:cNvPr id="25" name="Graphic 24" descr="Medieval Armor outline">
                <a:extLst>
                  <a:ext uri="{FF2B5EF4-FFF2-40B4-BE49-F238E27FC236}">
                    <a16:creationId xmlns:a16="http://schemas.microsoft.com/office/drawing/2014/main" id="{6CB9D773-7C6A-4AA7-BD90-BF621110982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474760" y="2860595"/>
                <a:ext cx="914400" cy="914400"/>
              </a:xfrm>
              <a:prstGeom prst="rect">
                <a:avLst/>
              </a:prstGeom>
            </p:spPr>
          </p:pic>
        </p:grpSp>
        <p:pic>
          <p:nvPicPr>
            <p:cNvPr id="19" name="Graphic 18" descr="Badge Unfollow with solid fill">
              <a:extLst>
                <a:ext uri="{FF2B5EF4-FFF2-40B4-BE49-F238E27FC236}">
                  <a16:creationId xmlns:a16="http://schemas.microsoft.com/office/drawing/2014/main" id="{F0C5D3DB-97E0-4C79-8DAA-7B0E198C396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325432" y="3883951"/>
              <a:ext cx="811311" cy="811311"/>
            </a:xfrm>
            <a:prstGeom prst="rect">
              <a:avLst/>
            </a:prstGeom>
          </p:spPr>
        </p:pic>
        <p:pic>
          <p:nvPicPr>
            <p:cNvPr id="20" name="Graphic 19" descr="Baby crawling with solid fill">
              <a:extLst>
                <a:ext uri="{FF2B5EF4-FFF2-40B4-BE49-F238E27FC236}">
                  <a16:creationId xmlns:a16="http://schemas.microsoft.com/office/drawing/2014/main" id="{2E5BC167-FFC6-4EEA-AA7A-54D96383A3A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340109" y="4597200"/>
              <a:ext cx="914400" cy="914400"/>
            </a:xfrm>
            <a:prstGeom prst="rect">
              <a:avLst/>
            </a:prstGeom>
          </p:spPr>
        </p:pic>
      </p:grpSp>
    </p:spTree>
    <p:extLst>
      <p:ext uri="{BB962C8B-B14F-4D97-AF65-F5344CB8AC3E}">
        <p14:creationId xmlns:p14="http://schemas.microsoft.com/office/powerpoint/2010/main" val="4071842919"/>
      </p:ext>
    </p:extLst>
  </p:cSld>
  <p:clrMapOvr>
    <a:masterClrMapping/>
  </p:clrMapOvr>
  <mc:AlternateContent xmlns:mc="http://schemas.openxmlformats.org/markup-compatibility/2006" xmlns:p14="http://schemas.microsoft.com/office/powerpoint/2010/main">
    <mc:Choice Requires="p14">
      <p:transition spd="slow" p14:dur="2000" advTm="7504"/>
    </mc:Choice>
    <mc:Fallback xmlns="">
      <p:transition spd="slow" advTm="7504"/>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BD8705B-D4E8-43F3-B227-AAA34C0D891D}"/>
              </a:ext>
            </a:extLst>
          </p:cNvPr>
          <p:cNvSpPr>
            <a:spLocks noGrp="1"/>
          </p:cNvSpPr>
          <p:nvPr>
            <p:ph type="title"/>
          </p:nvPr>
        </p:nvSpPr>
        <p:spPr>
          <a:xfrm>
            <a:off x="524741" y="620392"/>
            <a:ext cx="4083118" cy="5504688"/>
          </a:xfrm>
        </p:spPr>
        <p:txBody>
          <a:bodyPr>
            <a:normAutofit/>
          </a:bodyPr>
          <a:lstStyle/>
          <a:p>
            <a:r>
              <a:rPr lang="en-US" sz="6000" dirty="0">
                <a:solidFill>
                  <a:schemeClr val="bg1"/>
                </a:solidFill>
              </a:rPr>
              <a:t>Ruling out active TB in high-risk contacts</a:t>
            </a:r>
          </a:p>
        </p:txBody>
      </p:sp>
      <p:sp>
        <p:nvSpPr>
          <p:cNvPr id="3" name="Content Placeholder 2">
            <a:extLst>
              <a:ext uri="{FF2B5EF4-FFF2-40B4-BE49-F238E27FC236}">
                <a16:creationId xmlns:a16="http://schemas.microsoft.com/office/drawing/2014/main" id="{6E13107B-2766-4266-A1FB-800A8F4BBC21}"/>
              </a:ext>
            </a:extLst>
          </p:cNvPr>
          <p:cNvSpPr>
            <a:spLocks noGrp="1"/>
          </p:cNvSpPr>
          <p:nvPr>
            <p:ph idx="1"/>
          </p:nvPr>
        </p:nvSpPr>
        <p:spPr>
          <a:xfrm>
            <a:off x="5219353" y="4894117"/>
            <a:ext cx="6839910" cy="1813787"/>
          </a:xfrm>
        </p:spPr>
        <p:txBody>
          <a:bodyPr>
            <a:normAutofit/>
          </a:bodyPr>
          <a:lstStyle/>
          <a:p>
            <a:pPr marL="0" indent="0">
              <a:buNone/>
            </a:pPr>
            <a:r>
              <a:rPr lang="en-US" sz="2000" dirty="0"/>
              <a:t>Non-high-risk contact:  age ≥5, immunocompetent</a:t>
            </a:r>
          </a:p>
          <a:p>
            <a:pPr marL="0" indent="0">
              <a:buNone/>
            </a:pPr>
            <a:r>
              <a:rPr lang="en-US" sz="2000" dirty="0">
                <a:solidFill>
                  <a:srgbClr val="FF0000"/>
                </a:solidFill>
              </a:rPr>
              <a:t>High-risk contact:  age &lt;5, immunocompromised</a:t>
            </a:r>
          </a:p>
          <a:p>
            <a:pPr marL="0" indent="0">
              <a:buNone/>
            </a:pPr>
            <a:r>
              <a:rPr lang="en-US" sz="2000" dirty="0"/>
              <a:t>*This initial eval should be done </a:t>
            </a:r>
            <a:r>
              <a:rPr lang="en-US" sz="2000" i="1" dirty="0"/>
              <a:t>regardless</a:t>
            </a:r>
            <a:r>
              <a:rPr lang="en-US" sz="2000" dirty="0"/>
              <a:t> of time since exposure.  Symptom screen and CXR should be done in high-risk contacts immediately without waiting for results of TB test.</a:t>
            </a:r>
          </a:p>
        </p:txBody>
      </p:sp>
      <p:graphicFrame>
        <p:nvGraphicFramePr>
          <p:cNvPr id="4" name="Table 4">
            <a:extLst>
              <a:ext uri="{FF2B5EF4-FFF2-40B4-BE49-F238E27FC236}">
                <a16:creationId xmlns:a16="http://schemas.microsoft.com/office/drawing/2014/main" id="{CA0CC841-EB7F-4AEB-8C4D-70DD16588EF5}"/>
              </a:ext>
            </a:extLst>
          </p:cNvPr>
          <p:cNvGraphicFramePr>
            <a:graphicFrameLocks noGrp="1"/>
          </p:cNvGraphicFramePr>
          <p:nvPr>
            <p:extLst>
              <p:ext uri="{D42A27DB-BD31-4B8C-83A1-F6EECF244321}">
                <p14:modId xmlns:p14="http://schemas.microsoft.com/office/powerpoint/2010/main" val="2178695034"/>
              </p:ext>
            </p:extLst>
          </p:nvPr>
        </p:nvGraphicFramePr>
        <p:xfrm>
          <a:off x="5219353" y="258250"/>
          <a:ext cx="6839910" cy="4500786"/>
        </p:xfrm>
        <a:graphic>
          <a:graphicData uri="http://schemas.openxmlformats.org/drawingml/2006/table">
            <a:tbl>
              <a:tblPr firstRow="1" bandRow="1">
                <a:tableStyleId>{5C22544A-7EE6-4342-B048-85BDC9FD1C3A}</a:tableStyleId>
              </a:tblPr>
              <a:tblGrid>
                <a:gridCol w="2279970">
                  <a:extLst>
                    <a:ext uri="{9D8B030D-6E8A-4147-A177-3AD203B41FA5}">
                      <a16:colId xmlns:a16="http://schemas.microsoft.com/office/drawing/2014/main" val="2314096196"/>
                    </a:ext>
                  </a:extLst>
                </a:gridCol>
                <a:gridCol w="2279970">
                  <a:extLst>
                    <a:ext uri="{9D8B030D-6E8A-4147-A177-3AD203B41FA5}">
                      <a16:colId xmlns:a16="http://schemas.microsoft.com/office/drawing/2014/main" val="3358504201"/>
                    </a:ext>
                  </a:extLst>
                </a:gridCol>
                <a:gridCol w="2279970">
                  <a:extLst>
                    <a:ext uri="{9D8B030D-6E8A-4147-A177-3AD203B41FA5}">
                      <a16:colId xmlns:a16="http://schemas.microsoft.com/office/drawing/2014/main" val="6195194"/>
                    </a:ext>
                  </a:extLst>
                </a:gridCol>
              </a:tblGrid>
              <a:tr h="752296">
                <a:tc>
                  <a:txBody>
                    <a:bodyPr/>
                    <a:lstStyle/>
                    <a:p>
                      <a:endParaRPr lang="en-US" sz="2000" dirty="0"/>
                    </a:p>
                  </a:txBody>
                  <a:tcPr/>
                </a:tc>
                <a:tc>
                  <a:txBody>
                    <a:bodyPr/>
                    <a:lstStyle/>
                    <a:p>
                      <a:r>
                        <a:rPr lang="en-US" sz="2000" dirty="0"/>
                        <a:t>Non-high-risk contact</a:t>
                      </a:r>
                    </a:p>
                  </a:txBody>
                  <a:tcPr/>
                </a:tc>
                <a:tc>
                  <a:txBody>
                    <a:bodyPr/>
                    <a:lstStyle/>
                    <a:p>
                      <a:r>
                        <a:rPr lang="en-US" sz="2000" dirty="0">
                          <a:solidFill>
                            <a:srgbClr val="FF0000"/>
                          </a:solidFill>
                        </a:rPr>
                        <a:t>High-Risk Contact</a:t>
                      </a:r>
                    </a:p>
                  </a:txBody>
                  <a:tcPr/>
                </a:tc>
                <a:extLst>
                  <a:ext uri="{0D108BD9-81ED-4DB2-BD59-A6C34878D82A}">
                    <a16:rowId xmlns:a16="http://schemas.microsoft.com/office/drawing/2014/main" val="497329664"/>
                  </a:ext>
                </a:extLst>
              </a:tr>
              <a:tr h="789276">
                <a:tc>
                  <a:txBody>
                    <a:bodyPr/>
                    <a:lstStyle/>
                    <a:p>
                      <a:r>
                        <a:rPr lang="en-US" sz="2000" dirty="0"/>
                        <a:t>Initial eval*</a:t>
                      </a:r>
                    </a:p>
                  </a:txBody>
                  <a:tcPr/>
                </a:tc>
                <a:tc>
                  <a:txBody>
                    <a:bodyPr/>
                    <a:lstStyle/>
                    <a:p>
                      <a:r>
                        <a:rPr lang="en-US" sz="2000" dirty="0"/>
                        <a:t>Symptom screen and TB test</a:t>
                      </a:r>
                    </a:p>
                  </a:txBody>
                  <a:tcPr/>
                </a:tc>
                <a:tc>
                  <a:txBody>
                    <a:bodyPr/>
                    <a:lstStyle/>
                    <a:p>
                      <a:r>
                        <a:rPr lang="en-US" sz="2000" dirty="0"/>
                        <a:t>Symptom screen, </a:t>
                      </a:r>
                      <a:r>
                        <a:rPr lang="en-US" sz="2000" dirty="0">
                          <a:solidFill>
                            <a:srgbClr val="FF0000"/>
                          </a:solidFill>
                        </a:rPr>
                        <a:t>CXR</a:t>
                      </a:r>
                      <a:r>
                        <a:rPr lang="en-US" sz="2000" dirty="0"/>
                        <a:t>, and TB test</a:t>
                      </a:r>
                    </a:p>
                  </a:txBody>
                  <a:tcPr/>
                </a:tc>
                <a:extLst>
                  <a:ext uri="{0D108BD9-81ED-4DB2-BD59-A6C34878D82A}">
                    <a16:rowId xmlns:a16="http://schemas.microsoft.com/office/drawing/2014/main" val="4282970867"/>
                  </a:ext>
                </a:extLst>
              </a:tr>
              <a:tr h="752296">
                <a:tc>
                  <a:txBody>
                    <a:bodyPr/>
                    <a:lstStyle/>
                    <a:p>
                      <a:r>
                        <a:rPr lang="en-US" sz="2000" dirty="0"/>
                        <a:t>CXR needed?</a:t>
                      </a:r>
                    </a:p>
                  </a:txBody>
                  <a:tcPr/>
                </a:tc>
                <a:tc>
                  <a:txBody>
                    <a:bodyPr/>
                    <a:lstStyle/>
                    <a:p>
                      <a:r>
                        <a:rPr lang="en-US" sz="2000" dirty="0"/>
                        <a:t>Only if +</a:t>
                      </a:r>
                      <a:r>
                        <a:rPr lang="en-US" sz="2000" dirty="0" err="1"/>
                        <a:t>sx</a:t>
                      </a:r>
                      <a:r>
                        <a:rPr lang="en-US" sz="2000" dirty="0"/>
                        <a:t> or +TB test</a:t>
                      </a:r>
                    </a:p>
                  </a:txBody>
                  <a:tcPr/>
                </a:tc>
                <a:tc>
                  <a:txBody>
                    <a:bodyPr/>
                    <a:lstStyle/>
                    <a:p>
                      <a:r>
                        <a:rPr lang="en-US" sz="2000" dirty="0">
                          <a:solidFill>
                            <a:srgbClr val="FF0000"/>
                          </a:solidFill>
                        </a:rPr>
                        <a:t>ALL</a:t>
                      </a:r>
                    </a:p>
                  </a:txBody>
                  <a:tcPr/>
                </a:tc>
                <a:extLst>
                  <a:ext uri="{0D108BD9-81ED-4DB2-BD59-A6C34878D82A}">
                    <a16:rowId xmlns:a16="http://schemas.microsoft.com/office/drawing/2014/main" val="498352299"/>
                  </a:ext>
                </a:extLst>
              </a:tr>
              <a:tr h="1079381">
                <a:tc>
                  <a:txBody>
                    <a:bodyPr/>
                    <a:lstStyle/>
                    <a:p>
                      <a:r>
                        <a:rPr lang="en-US" sz="2000" dirty="0"/>
                        <a:t>Repeat TB test at end of window period?</a:t>
                      </a:r>
                    </a:p>
                  </a:txBody>
                  <a:tcPr/>
                </a:tc>
                <a:tc>
                  <a:txBody>
                    <a:bodyPr/>
                    <a:lstStyle/>
                    <a:p>
                      <a:r>
                        <a:rPr lang="en-US" sz="2000" dirty="0"/>
                        <a:t>Yes</a:t>
                      </a:r>
                    </a:p>
                  </a:txBody>
                  <a:tcPr/>
                </a:tc>
                <a:tc>
                  <a:txBody>
                    <a:bodyPr/>
                    <a:lstStyle/>
                    <a:p>
                      <a:r>
                        <a:rPr lang="en-US" sz="2000" dirty="0"/>
                        <a:t>Yes</a:t>
                      </a:r>
                    </a:p>
                  </a:txBody>
                  <a:tcPr/>
                </a:tc>
                <a:extLst>
                  <a:ext uri="{0D108BD9-81ED-4DB2-BD59-A6C34878D82A}">
                    <a16:rowId xmlns:a16="http://schemas.microsoft.com/office/drawing/2014/main" val="3143640045"/>
                  </a:ext>
                </a:extLst>
              </a:tr>
              <a:tr h="1127537">
                <a:tc>
                  <a:txBody>
                    <a:bodyPr/>
                    <a:lstStyle/>
                    <a:p>
                      <a:r>
                        <a:rPr lang="en-US" sz="2000" dirty="0"/>
                        <a:t>Treat for TB infection during window period?</a:t>
                      </a:r>
                    </a:p>
                  </a:txBody>
                  <a:tcPr/>
                </a:tc>
                <a:tc>
                  <a:txBody>
                    <a:bodyPr/>
                    <a:lstStyle/>
                    <a:p>
                      <a:r>
                        <a:rPr lang="en-US" sz="2000" dirty="0"/>
                        <a:t>No</a:t>
                      </a:r>
                    </a:p>
                  </a:txBody>
                  <a:tcPr/>
                </a:tc>
                <a:tc>
                  <a:txBody>
                    <a:bodyPr/>
                    <a:lstStyle/>
                    <a:p>
                      <a:r>
                        <a:rPr lang="en-US" sz="2000" dirty="0">
                          <a:solidFill>
                            <a:srgbClr val="FF0000"/>
                          </a:solidFill>
                        </a:rPr>
                        <a:t>YES</a:t>
                      </a:r>
                    </a:p>
                  </a:txBody>
                  <a:tcPr/>
                </a:tc>
                <a:extLst>
                  <a:ext uri="{0D108BD9-81ED-4DB2-BD59-A6C34878D82A}">
                    <a16:rowId xmlns:a16="http://schemas.microsoft.com/office/drawing/2014/main" val="1563099396"/>
                  </a:ext>
                </a:extLst>
              </a:tr>
            </a:tbl>
          </a:graphicData>
        </a:graphic>
      </p:graphicFrame>
    </p:spTree>
    <p:extLst>
      <p:ext uri="{BB962C8B-B14F-4D97-AF65-F5344CB8AC3E}">
        <p14:creationId xmlns:p14="http://schemas.microsoft.com/office/powerpoint/2010/main" val="453743578"/>
      </p:ext>
    </p:extLst>
  </p:cSld>
  <p:clrMapOvr>
    <a:masterClrMapping/>
  </p:clrMapOvr>
  <mc:AlternateContent xmlns:mc="http://schemas.openxmlformats.org/markup-compatibility/2006" xmlns:p14="http://schemas.microsoft.com/office/powerpoint/2010/main">
    <mc:Choice Requires="p14">
      <p:transition spd="slow" p14:dur="2000" advTm="75039"/>
    </mc:Choice>
    <mc:Fallback xmlns="">
      <p:transition spd="slow" advTm="75039"/>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D8705B-D4E8-43F3-B227-AAA34C0D891D}"/>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a:t>Window prophylaxis</a:t>
            </a:r>
          </a:p>
        </p:txBody>
      </p:sp>
      <p:pic>
        <p:nvPicPr>
          <p:cNvPr id="7" name="Picture 6" descr="Capsule and tablet formed in a heart on top of a medicine bottle">
            <a:extLst>
              <a:ext uri="{FF2B5EF4-FFF2-40B4-BE49-F238E27FC236}">
                <a16:creationId xmlns:a16="http://schemas.microsoft.com/office/drawing/2014/main" id="{659D962A-07FC-4EB6-AF6A-DC3045D49A5C}"/>
              </a:ext>
            </a:extLst>
          </p:cNvPr>
          <p:cNvPicPr>
            <a:picLocks noChangeAspect="1"/>
          </p:cNvPicPr>
          <p:nvPr/>
        </p:nvPicPr>
        <p:blipFill rotWithShape="1">
          <a:blip r:embed="rId3">
            <a:extLst>
              <a:ext uri="{28A0092B-C50C-407E-A947-70E740481C1C}">
                <a14:useLocalDpi xmlns:a14="http://schemas.microsoft.com/office/drawing/2010/main" val="0"/>
              </a:ext>
            </a:extLst>
          </a:blip>
          <a:srcRect l="41237" r="13431"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6"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301FCA5-7AEC-453A-A75B-C8B1FAEA1A05}"/>
              </a:ext>
            </a:extLst>
          </p:cNvPr>
          <p:cNvSpPr txBox="1"/>
          <p:nvPr/>
        </p:nvSpPr>
        <p:spPr>
          <a:xfrm>
            <a:off x="5297762" y="2706624"/>
            <a:ext cx="6251110" cy="3483864"/>
          </a:xfrm>
          <a:prstGeom prst="rect">
            <a:avLst/>
          </a:prstGeom>
        </p:spPr>
        <p:txBody>
          <a:bodyPr vert="horz" lIns="91440" tIns="45720" rIns="91440" bIns="45720" rtlCol="0">
            <a:normAutofit lnSpcReduction="10000"/>
          </a:bodyPr>
          <a:lstStyle/>
          <a:p>
            <a:pPr marL="285750" indent="-228600">
              <a:lnSpc>
                <a:spcPct val="90000"/>
              </a:lnSpc>
              <a:spcAft>
                <a:spcPts val="600"/>
              </a:spcAft>
              <a:buFont typeface="Arial" panose="020B0604020202020204" pitchFamily="34" charset="0"/>
              <a:buChar char="•"/>
            </a:pPr>
            <a:r>
              <a:rPr lang="en-US" sz="3200" dirty="0"/>
              <a:t>Can treat with any of the regimens used for LTBI</a:t>
            </a:r>
          </a:p>
          <a:p>
            <a:pPr marL="742950" lvl="1" indent="-228600">
              <a:lnSpc>
                <a:spcPct val="90000"/>
              </a:lnSpc>
              <a:spcAft>
                <a:spcPts val="600"/>
              </a:spcAft>
              <a:buFont typeface="Arial" panose="020B0604020202020204" pitchFamily="34" charset="0"/>
              <a:buChar char="•"/>
            </a:pPr>
            <a:r>
              <a:rPr lang="en-US" sz="3200" dirty="0"/>
              <a:t>Short course regimens preferred </a:t>
            </a:r>
          </a:p>
          <a:p>
            <a:pPr marL="742950" lvl="1" indent="-228600">
              <a:lnSpc>
                <a:spcPct val="90000"/>
              </a:lnSpc>
              <a:spcAft>
                <a:spcPts val="600"/>
              </a:spcAft>
              <a:buFont typeface="Arial" panose="020B0604020202020204" pitchFamily="34" charset="0"/>
              <a:buChar char="•"/>
            </a:pPr>
            <a:r>
              <a:rPr lang="en-US" sz="3200" dirty="0"/>
              <a:t>3HP only approved for kids ≥ 2 years old</a:t>
            </a:r>
          </a:p>
          <a:p>
            <a:pPr marL="285750" indent="-228600">
              <a:lnSpc>
                <a:spcPct val="90000"/>
              </a:lnSpc>
              <a:spcAft>
                <a:spcPts val="600"/>
              </a:spcAft>
              <a:buFont typeface="Arial" panose="020B0604020202020204" pitchFamily="34" charset="0"/>
              <a:buChar char="•"/>
            </a:pPr>
            <a:r>
              <a:rPr lang="en-US" sz="3200" dirty="0"/>
              <a:t>Base choice on susceptibilities of index case if known</a:t>
            </a:r>
          </a:p>
        </p:txBody>
      </p:sp>
    </p:spTree>
    <p:extLst>
      <p:ext uri="{BB962C8B-B14F-4D97-AF65-F5344CB8AC3E}">
        <p14:creationId xmlns:p14="http://schemas.microsoft.com/office/powerpoint/2010/main" val="624552446"/>
      </p:ext>
    </p:extLst>
  </p:cSld>
  <p:clrMapOvr>
    <a:masterClrMapping/>
  </p:clrMapOvr>
  <mc:AlternateContent xmlns:mc="http://schemas.openxmlformats.org/markup-compatibility/2006" xmlns:p14="http://schemas.microsoft.com/office/powerpoint/2010/main">
    <mc:Choice Requires="p14">
      <p:transition spd="slow" p14:dur="2000" advTm="96063"/>
    </mc:Choice>
    <mc:Fallback xmlns="">
      <p:transition spd="slow" advTm="96063"/>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D8705B-D4E8-43F3-B227-AAA34C0D891D}"/>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Window prophylaxis</a:t>
            </a:r>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301FCA5-7AEC-453A-A75B-C8B1FAEA1A05}"/>
              </a:ext>
            </a:extLst>
          </p:cNvPr>
          <p:cNvSpPr txBox="1"/>
          <p:nvPr/>
        </p:nvSpPr>
        <p:spPr>
          <a:xfrm>
            <a:off x="125506" y="2872898"/>
            <a:ext cx="5038165" cy="3725125"/>
          </a:xfrm>
          <a:prstGeom prst="rect">
            <a:avLst/>
          </a:prstGeom>
        </p:spPr>
        <p:txBody>
          <a:bodyPr vert="horz" lIns="91440" tIns="45720" rIns="91440" bIns="45720" rtlCol="0">
            <a:normAutofit fontScale="25000" lnSpcReduction="20000"/>
          </a:bodyPr>
          <a:lstStyle/>
          <a:p>
            <a:pPr marL="285750" indent="-228600">
              <a:lnSpc>
                <a:spcPct val="90000"/>
              </a:lnSpc>
              <a:spcAft>
                <a:spcPts val="600"/>
              </a:spcAft>
              <a:buFont typeface="Arial" panose="020B0604020202020204" pitchFamily="34" charset="0"/>
              <a:buChar char="•"/>
            </a:pPr>
            <a:r>
              <a:rPr lang="en-US" sz="9600" dirty="0"/>
              <a:t>Give parents/child a big pep talk at the beginning of treatment</a:t>
            </a:r>
          </a:p>
          <a:p>
            <a:pPr marL="742950" lvl="1" indent="-228600">
              <a:lnSpc>
                <a:spcPct val="90000"/>
              </a:lnSpc>
              <a:spcAft>
                <a:spcPts val="600"/>
              </a:spcAft>
              <a:buFont typeface="Arial" panose="020B0604020202020204" pitchFamily="34" charset="0"/>
              <a:buChar char="•"/>
            </a:pPr>
            <a:r>
              <a:rPr lang="en-US" sz="9600" dirty="0"/>
              <a:t>Explain the benefits of treatment and the consequences of active TB in kids</a:t>
            </a:r>
          </a:p>
          <a:p>
            <a:pPr marL="742950" lvl="1" indent="-228600">
              <a:lnSpc>
                <a:spcPct val="90000"/>
              </a:lnSpc>
              <a:spcAft>
                <a:spcPts val="600"/>
              </a:spcAft>
              <a:buFont typeface="Arial" panose="020B0604020202020204" pitchFamily="34" charset="0"/>
              <a:buChar char="•"/>
            </a:pPr>
            <a:r>
              <a:rPr lang="en-US" sz="9600" dirty="0"/>
              <a:t>Explain that these meds are safe for kids and that kids usually tolerate them better than adults</a:t>
            </a:r>
          </a:p>
          <a:p>
            <a:pPr marL="742950" lvl="1" indent="-228600">
              <a:lnSpc>
                <a:spcPct val="90000"/>
              </a:lnSpc>
              <a:spcAft>
                <a:spcPts val="600"/>
              </a:spcAft>
              <a:buFont typeface="Arial" panose="020B0604020202020204" pitchFamily="34" charset="0"/>
              <a:buChar char="•"/>
            </a:pPr>
            <a:r>
              <a:rPr lang="en-US" sz="9600" dirty="0"/>
              <a:t>Consider using incentives to encourage treatment completion and follow-up testing</a:t>
            </a:r>
          </a:p>
          <a:p>
            <a:pPr marL="742950" lvl="1" indent="-228600">
              <a:lnSpc>
                <a:spcPct val="90000"/>
              </a:lnSpc>
              <a:spcAft>
                <a:spcPts val="600"/>
              </a:spcAft>
              <a:buFont typeface="Arial" panose="020B0604020202020204" pitchFamily="34" charset="0"/>
              <a:buChar char="•"/>
            </a:pPr>
            <a:endParaRPr lang="en-US" sz="1900" dirty="0"/>
          </a:p>
        </p:txBody>
      </p:sp>
      <p:pic>
        <p:nvPicPr>
          <p:cNvPr id="4" name="Picture 3" descr="Doctor greeting boy sitting on mother in clinic">
            <a:extLst>
              <a:ext uri="{FF2B5EF4-FFF2-40B4-BE49-F238E27FC236}">
                <a16:creationId xmlns:a16="http://schemas.microsoft.com/office/drawing/2014/main" id="{3DE6716D-6800-498C-80A9-0821D48AE93C}"/>
              </a:ext>
            </a:extLst>
          </p:cNvPr>
          <p:cNvPicPr>
            <a:picLocks noChangeAspect="1"/>
          </p:cNvPicPr>
          <p:nvPr/>
        </p:nvPicPr>
        <p:blipFill rotWithShape="1">
          <a:blip r:embed="rId2">
            <a:extLst>
              <a:ext uri="{28A0092B-C50C-407E-A947-70E740481C1C}">
                <a14:useLocalDpi xmlns:a14="http://schemas.microsoft.com/office/drawing/2010/main" val="0"/>
              </a:ext>
            </a:extLst>
          </a:blip>
          <a:srcRect l="27456" r="559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Footer Placeholder 2">
            <a:extLst>
              <a:ext uri="{FF2B5EF4-FFF2-40B4-BE49-F238E27FC236}">
                <a16:creationId xmlns:a16="http://schemas.microsoft.com/office/drawing/2014/main" id="{034A3BFF-DD7B-4B95-A357-B6907A6A995C}"/>
              </a:ext>
            </a:extLst>
          </p:cNvPr>
          <p:cNvSpPr>
            <a:spLocks noGrp="1"/>
          </p:cNvSpPr>
          <p:nvPr>
            <p:ph type="ftr" sz="quarter" idx="11"/>
          </p:nvPr>
        </p:nvSpPr>
        <p:spPr>
          <a:xfrm>
            <a:off x="123981" y="6350068"/>
            <a:ext cx="4114800" cy="365125"/>
          </a:xfrm>
        </p:spPr>
        <p:txBody>
          <a:bodyPr/>
          <a:lstStyle/>
          <a:p>
            <a:r>
              <a:rPr lang="en-US" dirty="0"/>
              <a:t>Adapted from:  Pediatric Tuberculosis, Ann Loeffler, MD</a:t>
            </a:r>
          </a:p>
        </p:txBody>
      </p:sp>
    </p:spTree>
    <p:extLst>
      <p:ext uri="{BB962C8B-B14F-4D97-AF65-F5344CB8AC3E}">
        <p14:creationId xmlns:p14="http://schemas.microsoft.com/office/powerpoint/2010/main" val="1767765903"/>
      </p:ext>
    </p:extLst>
  </p:cSld>
  <p:clrMapOvr>
    <a:masterClrMapping/>
  </p:clrMapOvr>
  <mc:AlternateContent xmlns:mc="http://schemas.openxmlformats.org/markup-compatibility/2006" xmlns:p14="http://schemas.microsoft.com/office/powerpoint/2010/main">
    <mc:Choice Requires="p14">
      <p:transition spd="slow" p14:dur="2000" advTm="73632"/>
    </mc:Choice>
    <mc:Fallback xmlns="">
      <p:transition spd="slow" advTm="73632"/>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D8705B-D4E8-43F3-B227-AAA34C0D891D}"/>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dirty="0"/>
              <a:t>Window prophylaxis</a:t>
            </a:r>
          </a:p>
        </p:txBody>
      </p:sp>
      <p:sp>
        <p:nvSpPr>
          <p:cNvPr id="16"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301FCA5-7AEC-453A-A75B-C8B1FAEA1A05}"/>
              </a:ext>
            </a:extLst>
          </p:cNvPr>
          <p:cNvSpPr txBox="1"/>
          <p:nvPr/>
        </p:nvSpPr>
        <p:spPr>
          <a:xfrm>
            <a:off x="5297761" y="2706624"/>
            <a:ext cx="6643867" cy="3822192"/>
          </a:xfrm>
          <a:prstGeom prst="rect">
            <a:avLst/>
          </a:prstGeom>
        </p:spPr>
        <p:txBody>
          <a:bodyPr vert="horz" lIns="91440" tIns="45720" rIns="91440" bIns="45720" rtlCol="0">
            <a:normAutofit fontScale="85000" lnSpcReduction="20000"/>
          </a:bodyPr>
          <a:lstStyle/>
          <a:p>
            <a:pPr marL="285750" indent="-228600">
              <a:lnSpc>
                <a:spcPct val="90000"/>
              </a:lnSpc>
              <a:spcAft>
                <a:spcPts val="600"/>
              </a:spcAft>
              <a:buFont typeface="Arial" panose="020B0604020202020204" pitchFamily="34" charset="0"/>
              <a:buChar char="•"/>
            </a:pPr>
            <a:r>
              <a:rPr lang="en-US" sz="2800" dirty="0"/>
              <a:t>Getting kids to take the meds</a:t>
            </a:r>
          </a:p>
          <a:p>
            <a:pPr marL="742950" lvl="1" indent="-228600">
              <a:lnSpc>
                <a:spcPct val="90000"/>
              </a:lnSpc>
              <a:spcAft>
                <a:spcPts val="600"/>
              </a:spcAft>
              <a:buFont typeface="Arial" panose="020B0604020202020204" pitchFamily="34" charset="0"/>
              <a:buChar char="•"/>
            </a:pPr>
            <a:r>
              <a:rPr lang="en-US" sz="2800" dirty="0"/>
              <a:t>Open capsules or crush tablets</a:t>
            </a:r>
          </a:p>
          <a:p>
            <a:pPr marL="742950" lvl="1" indent="-228600">
              <a:lnSpc>
                <a:spcPct val="90000"/>
              </a:lnSpc>
              <a:spcAft>
                <a:spcPts val="600"/>
              </a:spcAft>
              <a:buFont typeface="Arial" panose="020B0604020202020204" pitchFamily="34" charset="0"/>
              <a:buChar char="•"/>
            </a:pPr>
            <a:r>
              <a:rPr lang="en-US" sz="2800" dirty="0"/>
              <a:t>Hide in yummy soft foods (Nutella, maple syrup, whipped cream, pudding, etc.)</a:t>
            </a:r>
          </a:p>
          <a:p>
            <a:pPr marL="742950" lvl="1" indent="-228600">
              <a:lnSpc>
                <a:spcPct val="90000"/>
              </a:lnSpc>
              <a:spcAft>
                <a:spcPts val="600"/>
              </a:spcAft>
              <a:buFont typeface="Arial" panose="020B0604020202020204" pitchFamily="34" charset="0"/>
              <a:buChar char="•"/>
            </a:pPr>
            <a:r>
              <a:rPr lang="en-US" sz="2800" dirty="0"/>
              <a:t>Layer vehicle and med on spoon; encourage kids to swallow it without chewing</a:t>
            </a:r>
          </a:p>
          <a:p>
            <a:pPr marL="742950" lvl="1" indent="-228600">
              <a:lnSpc>
                <a:spcPct val="90000"/>
              </a:lnSpc>
              <a:spcAft>
                <a:spcPts val="600"/>
              </a:spcAft>
              <a:buFont typeface="Arial" panose="020B0604020202020204" pitchFamily="34" charset="0"/>
              <a:buChar char="•"/>
            </a:pPr>
            <a:r>
              <a:rPr lang="en-US" sz="2800" dirty="0"/>
              <a:t>Minimize GI side effects by giving med with snack and/or at bedtime</a:t>
            </a:r>
          </a:p>
          <a:p>
            <a:pPr marL="742950" lvl="1" indent="-228600">
              <a:lnSpc>
                <a:spcPct val="90000"/>
              </a:lnSpc>
              <a:spcAft>
                <a:spcPts val="600"/>
              </a:spcAft>
              <a:buFont typeface="Arial" panose="020B0604020202020204" pitchFamily="34" charset="0"/>
              <a:buChar char="•"/>
            </a:pPr>
            <a:r>
              <a:rPr lang="en-US" sz="2800" dirty="0"/>
              <a:t>Give the dose when the child is a little hungry</a:t>
            </a:r>
          </a:p>
          <a:p>
            <a:pPr marL="742950" lvl="1" indent="-228600">
              <a:lnSpc>
                <a:spcPct val="90000"/>
              </a:lnSpc>
              <a:spcAft>
                <a:spcPts val="600"/>
              </a:spcAft>
              <a:buFont typeface="Arial" panose="020B0604020202020204" pitchFamily="34" charset="0"/>
              <a:buChar char="•"/>
            </a:pPr>
            <a:r>
              <a:rPr lang="en-US" sz="2800" dirty="0"/>
              <a:t>Never let the child think the dose is optional</a:t>
            </a:r>
          </a:p>
          <a:p>
            <a:pPr marL="742950" lvl="1" indent="-228600">
              <a:lnSpc>
                <a:spcPct val="90000"/>
              </a:lnSpc>
              <a:spcAft>
                <a:spcPts val="600"/>
              </a:spcAft>
              <a:buFont typeface="Arial" panose="020B0604020202020204" pitchFamily="34" charset="0"/>
              <a:buChar char="•"/>
            </a:pPr>
            <a:r>
              <a:rPr lang="en-US" sz="2800" dirty="0"/>
              <a:t>Provide calendar/stickers/other incentives</a:t>
            </a:r>
          </a:p>
          <a:p>
            <a:pPr marL="742950" lvl="1" indent="-228600">
              <a:lnSpc>
                <a:spcPct val="90000"/>
              </a:lnSpc>
              <a:spcAft>
                <a:spcPts val="600"/>
              </a:spcAft>
              <a:buFont typeface="Arial" panose="020B0604020202020204" pitchFamily="34" charset="0"/>
              <a:buChar char="•"/>
            </a:pPr>
            <a:endParaRPr lang="en-US" sz="1700" dirty="0"/>
          </a:p>
        </p:txBody>
      </p:sp>
      <p:sp>
        <p:nvSpPr>
          <p:cNvPr id="3" name="Footer Placeholder 2">
            <a:extLst>
              <a:ext uri="{FF2B5EF4-FFF2-40B4-BE49-F238E27FC236}">
                <a16:creationId xmlns:a16="http://schemas.microsoft.com/office/drawing/2014/main" id="{5F7332AF-06A1-4EA6-BE30-F93EA7A63F06}"/>
              </a:ext>
            </a:extLst>
          </p:cNvPr>
          <p:cNvSpPr>
            <a:spLocks noGrp="1"/>
          </p:cNvSpPr>
          <p:nvPr>
            <p:ph type="ftr" sz="quarter" idx="11"/>
          </p:nvPr>
        </p:nvSpPr>
        <p:spPr>
          <a:xfrm>
            <a:off x="7826829" y="6346253"/>
            <a:ext cx="4114800" cy="365125"/>
          </a:xfrm>
        </p:spPr>
        <p:txBody>
          <a:bodyPr/>
          <a:lstStyle/>
          <a:p>
            <a:r>
              <a:rPr lang="en-US" dirty="0"/>
              <a:t>Adapted from:  Pediatric Tuberculosis, Ann Loeffler, MD</a:t>
            </a:r>
          </a:p>
        </p:txBody>
      </p:sp>
      <p:pic>
        <p:nvPicPr>
          <p:cNvPr id="1028" name="Picture 4" descr="8 effective tricks to help you get medicine into kids">
            <a:extLst>
              <a:ext uri="{FF2B5EF4-FFF2-40B4-BE49-F238E27FC236}">
                <a16:creationId xmlns:a16="http://schemas.microsoft.com/office/drawing/2014/main" id="{43702F2D-32CD-4CEE-AFA5-B902CA11BB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90147" cy="685800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35803"/>
      </p:ext>
    </p:extLst>
  </p:cSld>
  <p:clrMapOvr>
    <a:masterClrMapping/>
  </p:clrMapOvr>
  <mc:AlternateContent xmlns:mc="http://schemas.openxmlformats.org/markup-compatibility/2006" xmlns:p14="http://schemas.microsoft.com/office/powerpoint/2010/main">
    <mc:Choice Requires="p14">
      <p:transition spd="slow" p14:dur="2000" advTm="86575"/>
    </mc:Choice>
    <mc:Fallback xmlns="">
      <p:transition spd="slow" advTm="86575"/>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D8705B-D4E8-43F3-B227-AAA34C0D891D}"/>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dirty="0"/>
              <a:t>When can Window Prophylaxis be stopped (kids&lt;5)?</a:t>
            </a:r>
          </a:p>
        </p:txBody>
      </p:sp>
      <p:sp>
        <p:nvSpPr>
          <p:cNvPr id="2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301FCA5-7AEC-453A-A75B-C8B1FAEA1A05}"/>
              </a:ext>
            </a:extLst>
          </p:cNvPr>
          <p:cNvSpPr txBox="1"/>
          <p:nvPr/>
        </p:nvSpPr>
        <p:spPr>
          <a:xfrm>
            <a:off x="152400" y="2872899"/>
            <a:ext cx="4942114" cy="3659732"/>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800" dirty="0"/>
              <a:t>Criteria:</a:t>
            </a:r>
          </a:p>
          <a:p>
            <a:pPr marL="742950" lvl="1" indent="-228600">
              <a:lnSpc>
                <a:spcPct val="90000"/>
              </a:lnSpc>
              <a:spcAft>
                <a:spcPts val="600"/>
              </a:spcAft>
              <a:buFont typeface="Arial" panose="020B0604020202020204" pitchFamily="34" charset="0"/>
              <a:buChar char="•"/>
            </a:pPr>
            <a:r>
              <a:rPr lang="en-US" sz="2800" dirty="0"/>
              <a:t>Child is at least 6 months of age AND</a:t>
            </a:r>
          </a:p>
          <a:p>
            <a:pPr marL="742950" lvl="1" indent="-228600">
              <a:lnSpc>
                <a:spcPct val="90000"/>
              </a:lnSpc>
              <a:spcAft>
                <a:spcPts val="600"/>
              </a:spcAft>
              <a:buFont typeface="Arial" panose="020B0604020202020204" pitchFamily="34" charset="0"/>
              <a:buChar char="•"/>
            </a:pPr>
            <a:r>
              <a:rPr lang="en-US" sz="2800" dirty="0"/>
              <a:t>Second TB test result is </a:t>
            </a:r>
            <a:r>
              <a:rPr lang="en-US" sz="2800" b="1" dirty="0"/>
              <a:t>negative </a:t>
            </a:r>
            <a:r>
              <a:rPr lang="en-US" sz="2800" dirty="0"/>
              <a:t>AND</a:t>
            </a:r>
          </a:p>
          <a:p>
            <a:pPr marL="742950" lvl="1" indent="-228600">
              <a:lnSpc>
                <a:spcPct val="90000"/>
              </a:lnSpc>
              <a:spcAft>
                <a:spcPts val="600"/>
              </a:spcAft>
              <a:buFont typeface="Arial" panose="020B0604020202020204" pitchFamily="34" charset="0"/>
              <a:buChar char="•"/>
            </a:pPr>
            <a:r>
              <a:rPr lang="en-US" sz="2800" dirty="0"/>
              <a:t>Second TB test was performed at least </a:t>
            </a:r>
            <a:r>
              <a:rPr lang="en-US" sz="2800" b="1" dirty="0"/>
              <a:t>8 weeks </a:t>
            </a:r>
            <a:r>
              <a:rPr lang="en-US" sz="2800" dirty="0"/>
              <a:t>after last exposure</a:t>
            </a:r>
            <a:endParaRPr lang="en-US" sz="2800" b="1" dirty="0"/>
          </a:p>
          <a:p>
            <a:pPr marL="742950" lvl="1" indent="-228600">
              <a:lnSpc>
                <a:spcPct val="90000"/>
              </a:lnSpc>
              <a:spcAft>
                <a:spcPts val="600"/>
              </a:spcAft>
              <a:buFont typeface="Arial" panose="020B0604020202020204" pitchFamily="34" charset="0"/>
              <a:buChar char="•"/>
            </a:pPr>
            <a:endParaRPr lang="en-US" sz="2200" dirty="0"/>
          </a:p>
        </p:txBody>
      </p:sp>
      <p:pic>
        <p:nvPicPr>
          <p:cNvPr id="8" name="Picture 7" descr="Multicultural girls hugging">
            <a:extLst>
              <a:ext uri="{FF2B5EF4-FFF2-40B4-BE49-F238E27FC236}">
                <a16:creationId xmlns:a16="http://schemas.microsoft.com/office/drawing/2014/main" id="{E4159A4C-01E7-4417-B94C-6A434A9F9233}"/>
              </a:ext>
            </a:extLst>
          </p:cNvPr>
          <p:cNvPicPr>
            <a:picLocks noChangeAspect="1"/>
          </p:cNvPicPr>
          <p:nvPr/>
        </p:nvPicPr>
        <p:blipFill rotWithShape="1">
          <a:blip r:embed="rId3">
            <a:extLst>
              <a:ext uri="{28A0092B-C50C-407E-A947-70E740481C1C}">
                <a14:useLocalDpi xmlns:a14="http://schemas.microsoft.com/office/drawing/2010/main" val="0"/>
              </a:ext>
            </a:extLst>
          </a:blip>
          <a:srcRect l="27536" r="551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898467489"/>
      </p:ext>
    </p:extLst>
  </p:cSld>
  <p:clrMapOvr>
    <a:masterClrMapping/>
  </p:clrMapOvr>
  <mc:AlternateContent xmlns:mc="http://schemas.openxmlformats.org/markup-compatibility/2006" xmlns:p14="http://schemas.microsoft.com/office/powerpoint/2010/main">
    <mc:Choice Requires="p14">
      <p:transition spd="slow" p14:dur="2000" advTm="46281"/>
    </mc:Choice>
    <mc:Fallback xmlns="">
      <p:transition spd="slow" advTm="46281"/>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595583"/>
            <a:ext cx="10993549" cy="512986"/>
          </a:xfrm>
        </p:spPr>
        <p:txBody>
          <a:bodyPr vert="horz" lIns="91440" tIns="45720" rIns="91440" bIns="45720" rtlCol="0" anchor="b">
            <a:noAutofit/>
          </a:bodyPr>
          <a:lstStyle/>
          <a:p>
            <a:r>
              <a:rPr lang="en-US" sz="3600" dirty="0">
                <a:solidFill>
                  <a:srgbClr val="005483"/>
                </a:solidFill>
                <a:latin typeface="Arial Black"/>
              </a:rPr>
              <a:t>Tb infection and disease:  a continuum</a:t>
            </a:r>
          </a:p>
        </p:txBody>
      </p:sp>
      <p:pic>
        <p:nvPicPr>
          <p:cNvPr id="1026" name="Picture 2">
            <a:extLst>
              <a:ext uri="{FF2B5EF4-FFF2-40B4-BE49-F238E27FC236}">
                <a16:creationId xmlns:a16="http://schemas.microsoft.com/office/drawing/2014/main" id="{5DEB3F0C-3727-DE20-38E6-1D7E9DD3A4D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6026" y="1179869"/>
            <a:ext cx="10993549" cy="5414322"/>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6">
            <a:extLst>
              <a:ext uri="{FF2B5EF4-FFF2-40B4-BE49-F238E27FC236}">
                <a16:creationId xmlns:a16="http://schemas.microsoft.com/office/drawing/2014/main" id="{CA91D8E2-39F1-67DA-BE6C-246BDB6A302A}"/>
              </a:ext>
            </a:extLst>
          </p:cNvPr>
          <p:cNvSpPr>
            <a:spLocks noGrp="1"/>
          </p:cNvSpPr>
          <p:nvPr>
            <p:ph type="ftr" sz="quarter" idx="11"/>
          </p:nvPr>
        </p:nvSpPr>
        <p:spPr>
          <a:xfrm>
            <a:off x="8140738" y="6543533"/>
            <a:ext cx="3568662" cy="365125"/>
          </a:xfrm>
        </p:spPr>
        <p:txBody>
          <a:bodyPr/>
          <a:lstStyle/>
          <a:p>
            <a:r>
              <a:rPr lang="en-US" dirty="0"/>
              <a:t>Madhukar Pai, microbiologycommunity.nature.com</a:t>
            </a:r>
          </a:p>
        </p:txBody>
      </p:sp>
    </p:spTree>
    <p:extLst>
      <p:ext uri="{BB962C8B-B14F-4D97-AF65-F5344CB8AC3E}">
        <p14:creationId xmlns:p14="http://schemas.microsoft.com/office/powerpoint/2010/main" val="1569889559"/>
      </p:ext>
    </p:extLst>
  </p:cSld>
  <p:clrMapOvr>
    <a:masterClrMapping/>
  </p:clrMapOvr>
  <mc:AlternateContent xmlns:mc="http://schemas.openxmlformats.org/markup-compatibility/2006" xmlns:p14="http://schemas.microsoft.com/office/powerpoint/2010/main">
    <mc:Choice Requires="p14">
      <p:transition spd="slow" p14:dur="2000" advTm="52959"/>
    </mc:Choice>
    <mc:Fallback xmlns="">
      <p:transition spd="slow" advTm="52959"/>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D8705B-D4E8-43F3-B227-AAA34C0D891D}"/>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dirty="0"/>
              <a:t>Scenario 1</a:t>
            </a:r>
          </a:p>
        </p:txBody>
      </p:sp>
      <p:pic>
        <p:nvPicPr>
          <p:cNvPr id="6" name="Picture 5" descr="Person holding baby's feet">
            <a:extLst>
              <a:ext uri="{FF2B5EF4-FFF2-40B4-BE49-F238E27FC236}">
                <a16:creationId xmlns:a16="http://schemas.microsoft.com/office/drawing/2014/main" id="{C3159E3F-07AA-4DE8-8C71-54146C355415}"/>
              </a:ext>
            </a:extLst>
          </p:cNvPr>
          <p:cNvPicPr>
            <a:picLocks noChangeAspect="1"/>
          </p:cNvPicPr>
          <p:nvPr/>
        </p:nvPicPr>
        <p:blipFill rotWithShape="1">
          <a:blip r:embed="rId3">
            <a:extLst>
              <a:ext uri="{28A0092B-C50C-407E-A947-70E740481C1C}">
                <a14:useLocalDpi xmlns:a14="http://schemas.microsoft.com/office/drawing/2010/main" val="0"/>
              </a:ext>
            </a:extLst>
          </a:blip>
          <a:srcRect l="24826" r="28145"/>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301FCA5-7AEC-453A-A75B-C8B1FAEA1A05}"/>
              </a:ext>
            </a:extLst>
          </p:cNvPr>
          <p:cNvSpPr txBox="1"/>
          <p:nvPr/>
        </p:nvSpPr>
        <p:spPr>
          <a:xfrm>
            <a:off x="4201885" y="2602714"/>
            <a:ext cx="7652657" cy="3842910"/>
          </a:xfrm>
          <a:prstGeom prst="rect">
            <a:avLst/>
          </a:prstGeom>
        </p:spPr>
        <p:txBody>
          <a:bodyPr vert="horz" lIns="91440" tIns="45720" rIns="91440" bIns="45720" rtlCol="0">
            <a:normAutofit fontScale="92500" lnSpcReduction="20000"/>
          </a:bodyPr>
          <a:lstStyle/>
          <a:p>
            <a:pPr marL="742950" lvl="1" indent="-228600">
              <a:lnSpc>
                <a:spcPct val="90000"/>
              </a:lnSpc>
              <a:spcAft>
                <a:spcPts val="600"/>
              </a:spcAft>
              <a:buFont typeface="Arial" panose="020B0604020202020204" pitchFamily="34" charset="0"/>
              <a:buChar char="•"/>
            </a:pPr>
            <a:r>
              <a:rPr lang="en-US" sz="2400" dirty="0"/>
              <a:t>2 </a:t>
            </a:r>
            <a:r>
              <a:rPr lang="en-US" sz="2400" dirty="0" err="1"/>
              <a:t>yo</a:t>
            </a:r>
            <a:r>
              <a:rPr lang="en-US" sz="2400" dirty="0"/>
              <a:t> female is a close contact to her grandmother who was diagnosed with active pulmonary TB 2 weeks ago</a:t>
            </a:r>
          </a:p>
          <a:p>
            <a:pPr marL="742950" lvl="1" indent="-228600">
              <a:lnSpc>
                <a:spcPct val="90000"/>
              </a:lnSpc>
              <a:spcAft>
                <a:spcPts val="600"/>
              </a:spcAft>
              <a:buFont typeface="Arial" panose="020B0604020202020204" pitchFamily="34" charset="0"/>
              <a:buChar char="•"/>
            </a:pPr>
            <a:r>
              <a:rPr lang="en-US" sz="2400" dirty="0"/>
              <a:t>Last exposure was 1 week ago</a:t>
            </a:r>
          </a:p>
          <a:p>
            <a:pPr marL="742950" lvl="1" indent="-228600">
              <a:lnSpc>
                <a:spcPct val="90000"/>
              </a:lnSpc>
              <a:spcAft>
                <a:spcPts val="600"/>
              </a:spcAft>
              <a:buFont typeface="Arial" panose="020B0604020202020204" pitchFamily="34" charset="0"/>
              <a:buChar char="•"/>
            </a:pPr>
            <a:r>
              <a:rPr lang="en-US" sz="2400" dirty="0"/>
              <a:t>Child has no symptoms</a:t>
            </a:r>
          </a:p>
          <a:p>
            <a:pPr marL="742950" lvl="1" indent="-228600">
              <a:lnSpc>
                <a:spcPct val="90000"/>
              </a:lnSpc>
              <a:spcAft>
                <a:spcPts val="600"/>
              </a:spcAft>
              <a:buFont typeface="Arial" panose="020B0604020202020204" pitchFamily="34" charset="0"/>
              <a:buChar char="•"/>
            </a:pPr>
            <a:endParaRPr lang="en-US" sz="2400" dirty="0"/>
          </a:p>
          <a:p>
            <a:pPr marL="742950" lvl="1" indent="-228600">
              <a:lnSpc>
                <a:spcPct val="90000"/>
              </a:lnSpc>
              <a:spcAft>
                <a:spcPts val="600"/>
              </a:spcAft>
              <a:buFont typeface="Arial" panose="020B0604020202020204" pitchFamily="34" charset="0"/>
              <a:buChar char="•"/>
            </a:pPr>
            <a:r>
              <a:rPr lang="en-US" sz="2400" dirty="0"/>
              <a:t>Child resides in a village where CXR is not available.  It is unknown how soon she will be able to get a CXR done.</a:t>
            </a:r>
          </a:p>
          <a:p>
            <a:pPr marL="742950" lvl="1" indent="-228600">
              <a:lnSpc>
                <a:spcPct val="90000"/>
              </a:lnSpc>
              <a:spcAft>
                <a:spcPts val="600"/>
              </a:spcAft>
              <a:buFont typeface="Arial" panose="020B0604020202020204" pitchFamily="34" charset="0"/>
              <a:buChar char="•"/>
            </a:pPr>
            <a:endParaRPr lang="en-US" sz="2400" dirty="0"/>
          </a:p>
          <a:p>
            <a:pPr marL="742950" lvl="1" indent="-228600">
              <a:lnSpc>
                <a:spcPct val="90000"/>
              </a:lnSpc>
              <a:spcAft>
                <a:spcPts val="600"/>
              </a:spcAft>
              <a:buFont typeface="Arial" panose="020B0604020202020204" pitchFamily="34" charset="0"/>
              <a:buChar char="•"/>
            </a:pPr>
            <a:r>
              <a:rPr lang="en-US" sz="2400" dirty="0"/>
              <a:t>What if CXR is not immediately available—should window prophy still be started?  </a:t>
            </a:r>
          </a:p>
          <a:p>
            <a:pPr marL="514350" lvl="1" algn="ctr">
              <a:lnSpc>
                <a:spcPct val="90000"/>
              </a:lnSpc>
              <a:spcAft>
                <a:spcPts val="600"/>
              </a:spcAft>
            </a:pPr>
            <a:r>
              <a:rPr lang="en-US" sz="4800" b="1" dirty="0">
                <a:solidFill>
                  <a:srgbClr val="FF0000"/>
                </a:solidFill>
              </a:rPr>
              <a:t>???</a:t>
            </a:r>
          </a:p>
          <a:p>
            <a:pPr marL="742950" lvl="1" indent="-228600">
              <a:lnSpc>
                <a:spcPct val="90000"/>
              </a:lnSpc>
              <a:spcAft>
                <a:spcPts val="600"/>
              </a:spcAft>
              <a:buFont typeface="Arial" panose="020B0604020202020204" pitchFamily="34" charset="0"/>
              <a:buChar char="•"/>
            </a:pPr>
            <a:endParaRPr lang="en-US" sz="1700" dirty="0"/>
          </a:p>
        </p:txBody>
      </p:sp>
    </p:spTree>
    <p:extLst>
      <p:ext uri="{BB962C8B-B14F-4D97-AF65-F5344CB8AC3E}">
        <p14:creationId xmlns:p14="http://schemas.microsoft.com/office/powerpoint/2010/main" val="1808368893"/>
      </p:ext>
    </p:extLst>
  </p:cSld>
  <p:clrMapOvr>
    <a:masterClrMapping/>
  </p:clrMapOvr>
  <mc:AlternateContent xmlns:mc="http://schemas.openxmlformats.org/markup-compatibility/2006" xmlns:p14="http://schemas.microsoft.com/office/powerpoint/2010/main">
    <mc:Choice Requires="p14">
      <p:transition spd="slow" p14:dur="2000" advTm="164480"/>
    </mc:Choice>
    <mc:Fallback xmlns="">
      <p:transition spd="slow" advTm="16448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D8705B-D4E8-43F3-B227-AAA34C0D891D}"/>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dirty="0"/>
              <a:t>Scenario 2</a:t>
            </a:r>
          </a:p>
        </p:txBody>
      </p:sp>
      <p:pic>
        <p:nvPicPr>
          <p:cNvPr id="6" name="Picture 5" descr="Person holding baby's feet">
            <a:extLst>
              <a:ext uri="{FF2B5EF4-FFF2-40B4-BE49-F238E27FC236}">
                <a16:creationId xmlns:a16="http://schemas.microsoft.com/office/drawing/2014/main" id="{C3159E3F-07AA-4DE8-8C71-54146C355415}"/>
              </a:ext>
            </a:extLst>
          </p:cNvPr>
          <p:cNvPicPr>
            <a:picLocks noChangeAspect="1"/>
          </p:cNvPicPr>
          <p:nvPr/>
        </p:nvPicPr>
        <p:blipFill rotWithShape="1">
          <a:blip r:embed="rId3">
            <a:extLst>
              <a:ext uri="{28A0092B-C50C-407E-A947-70E740481C1C}">
                <a14:useLocalDpi xmlns:a14="http://schemas.microsoft.com/office/drawing/2010/main" val="0"/>
              </a:ext>
            </a:extLst>
          </a:blip>
          <a:srcRect l="24826" r="28145"/>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301FCA5-7AEC-453A-A75B-C8B1FAEA1A05}"/>
              </a:ext>
            </a:extLst>
          </p:cNvPr>
          <p:cNvSpPr txBox="1"/>
          <p:nvPr/>
        </p:nvSpPr>
        <p:spPr>
          <a:xfrm>
            <a:off x="4201885" y="2602714"/>
            <a:ext cx="7652657" cy="3977022"/>
          </a:xfrm>
          <a:prstGeom prst="rect">
            <a:avLst/>
          </a:prstGeom>
        </p:spPr>
        <p:txBody>
          <a:bodyPr vert="horz" lIns="91440" tIns="45720" rIns="91440" bIns="45720" rtlCol="0">
            <a:normAutofit fontScale="85000" lnSpcReduction="10000"/>
          </a:bodyPr>
          <a:lstStyle/>
          <a:p>
            <a:pPr marL="742950" lvl="1" indent="-228600">
              <a:lnSpc>
                <a:spcPct val="90000"/>
              </a:lnSpc>
              <a:spcAft>
                <a:spcPts val="600"/>
              </a:spcAft>
              <a:buFont typeface="Arial" panose="020B0604020202020204" pitchFamily="34" charset="0"/>
              <a:buChar char="•"/>
            </a:pPr>
            <a:r>
              <a:rPr lang="en-US" sz="2400" dirty="0"/>
              <a:t>3 </a:t>
            </a:r>
            <a:r>
              <a:rPr lang="en-US" sz="2400" dirty="0" err="1"/>
              <a:t>yo</a:t>
            </a:r>
            <a:r>
              <a:rPr lang="en-US" sz="2400" dirty="0"/>
              <a:t> male is a close contact to his uncle who was diagnosed with active pulmonary TB 2 weeks ago</a:t>
            </a:r>
          </a:p>
          <a:p>
            <a:pPr marL="742950" lvl="1" indent="-228600">
              <a:lnSpc>
                <a:spcPct val="90000"/>
              </a:lnSpc>
              <a:spcAft>
                <a:spcPts val="600"/>
              </a:spcAft>
              <a:buFont typeface="Arial" panose="020B0604020202020204" pitchFamily="34" charset="0"/>
              <a:buChar char="•"/>
            </a:pPr>
            <a:r>
              <a:rPr lang="en-US" sz="2400" dirty="0"/>
              <a:t>Last exposure was 1 week ago</a:t>
            </a:r>
          </a:p>
          <a:p>
            <a:pPr marL="742950" lvl="1" indent="-228600">
              <a:lnSpc>
                <a:spcPct val="90000"/>
              </a:lnSpc>
              <a:spcAft>
                <a:spcPts val="600"/>
              </a:spcAft>
              <a:buFont typeface="Arial" panose="020B0604020202020204" pitchFamily="34" charset="0"/>
              <a:buChar char="•"/>
            </a:pPr>
            <a:r>
              <a:rPr lang="en-US" sz="2400" dirty="0"/>
              <a:t>Child has no symptoms and CXR is normal</a:t>
            </a:r>
          </a:p>
          <a:p>
            <a:pPr marL="742950" lvl="1" indent="-228600">
              <a:lnSpc>
                <a:spcPct val="90000"/>
              </a:lnSpc>
              <a:spcAft>
                <a:spcPts val="600"/>
              </a:spcAft>
              <a:buFont typeface="Arial" panose="020B0604020202020204" pitchFamily="34" charset="0"/>
              <a:buChar char="•"/>
            </a:pPr>
            <a:r>
              <a:rPr lang="en-US" sz="2400" dirty="0"/>
              <a:t>Initial TB test (1 week after exposure) is negative</a:t>
            </a:r>
          </a:p>
          <a:p>
            <a:pPr marL="742950" lvl="1" indent="-228600">
              <a:lnSpc>
                <a:spcPct val="90000"/>
              </a:lnSpc>
              <a:spcAft>
                <a:spcPts val="600"/>
              </a:spcAft>
              <a:buFont typeface="Arial" panose="020B0604020202020204" pitchFamily="34" charset="0"/>
              <a:buChar char="•"/>
            </a:pPr>
            <a:endParaRPr lang="en-US" sz="2400" dirty="0"/>
          </a:p>
          <a:p>
            <a:pPr marL="742950" lvl="1" indent="-228600">
              <a:lnSpc>
                <a:spcPct val="90000"/>
              </a:lnSpc>
              <a:spcAft>
                <a:spcPts val="600"/>
              </a:spcAft>
              <a:buFont typeface="Arial" panose="020B0604020202020204" pitchFamily="34" charset="0"/>
              <a:buChar char="•"/>
            </a:pPr>
            <a:r>
              <a:rPr lang="en-US" sz="2400" dirty="0"/>
              <a:t>Child is started on window prophylaxis but is unable to undergo his repeat TB test at 8-10 weeks due to weather delays.</a:t>
            </a:r>
          </a:p>
          <a:p>
            <a:pPr marL="742950" lvl="1" indent="-228600">
              <a:lnSpc>
                <a:spcPct val="90000"/>
              </a:lnSpc>
              <a:spcAft>
                <a:spcPts val="600"/>
              </a:spcAft>
              <a:buFont typeface="Arial" panose="020B0604020202020204" pitchFamily="34" charset="0"/>
              <a:buChar char="•"/>
            </a:pPr>
            <a:endParaRPr lang="en-US" sz="2400" dirty="0"/>
          </a:p>
          <a:p>
            <a:pPr marL="742950" lvl="1" indent="-228600">
              <a:lnSpc>
                <a:spcPct val="90000"/>
              </a:lnSpc>
              <a:spcAft>
                <a:spcPts val="600"/>
              </a:spcAft>
              <a:buFont typeface="Arial" panose="020B0604020202020204" pitchFamily="34" charset="0"/>
              <a:buChar char="•"/>
            </a:pPr>
            <a:r>
              <a:rPr lang="en-US" sz="2400" dirty="0"/>
              <a:t>What if repeat testing is delayed?  Should window prophylaxis be continued? </a:t>
            </a:r>
          </a:p>
          <a:p>
            <a:pPr marL="514350" lvl="1" algn="ctr">
              <a:lnSpc>
                <a:spcPct val="90000"/>
              </a:lnSpc>
              <a:spcAft>
                <a:spcPts val="600"/>
              </a:spcAft>
            </a:pPr>
            <a:r>
              <a:rPr lang="en-US" sz="4800" b="1" dirty="0">
                <a:solidFill>
                  <a:srgbClr val="FF0000"/>
                </a:solidFill>
              </a:rPr>
              <a:t>???</a:t>
            </a:r>
          </a:p>
          <a:p>
            <a:pPr marL="742950" lvl="1" indent="-228600">
              <a:lnSpc>
                <a:spcPct val="90000"/>
              </a:lnSpc>
              <a:spcAft>
                <a:spcPts val="600"/>
              </a:spcAft>
              <a:buFont typeface="Arial" panose="020B0604020202020204" pitchFamily="34" charset="0"/>
              <a:buChar char="•"/>
            </a:pPr>
            <a:endParaRPr lang="en-US" sz="1700" dirty="0"/>
          </a:p>
        </p:txBody>
      </p:sp>
    </p:spTree>
    <p:extLst>
      <p:ext uri="{BB962C8B-B14F-4D97-AF65-F5344CB8AC3E}">
        <p14:creationId xmlns:p14="http://schemas.microsoft.com/office/powerpoint/2010/main" val="4099633340"/>
      </p:ext>
    </p:extLst>
  </p:cSld>
  <p:clrMapOvr>
    <a:masterClrMapping/>
  </p:clrMapOvr>
  <mc:AlternateContent xmlns:mc="http://schemas.openxmlformats.org/markup-compatibility/2006" xmlns:p14="http://schemas.microsoft.com/office/powerpoint/2010/main">
    <mc:Choice Requires="p14">
      <p:transition spd="slow" p14:dur="2000" advTm="79503"/>
    </mc:Choice>
    <mc:Fallback xmlns="">
      <p:transition spd="slow" advTm="79503"/>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D8705B-D4E8-43F3-B227-AAA34C0D891D}"/>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dirty="0"/>
              <a:t>Scenario 3</a:t>
            </a:r>
          </a:p>
        </p:txBody>
      </p:sp>
      <p:pic>
        <p:nvPicPr>
          <p:cNvPr id="6" name="Picture 5" descr="Person holding baby's feet">
            <a:extLst>
              <a:ext uri="{FF2B5EF4-FFF2-40B4-BE49-F238E27FC236}">
                <a16:creationId xmlns:a16="http://schemas.microsoft.com/office/drawing/2014/main" id="{C3159E3F-07AA-4DE8-8C71-54146C355415}"/>
              </a:ext>
            </a:extLst>
          </p:cNvPr>
          <p:cNvPicPr>
            <a:picLocks noChangeAspect="1"/>
          </p:cNvPicPr>
          <p:nvPr/>
        </p:nvPicPr>
        <p:blipFill rotWithShape="1">
          <a:blip r:embed="rId3">
            <a:extLst>
              <a:ext uri="{28A0092B-C50C-407E-A947-70E740481C1C}">
                <a14:useLocalDpi xmlns:a14="http://schemas.microsoft.com/office/drawing/2010/main" val="0"/>
              </a:ext>
            </a:extLst>
          </a:blip>
          <a:srcRect l="24826" r="28145"/>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301FCA5-7AEC-453A-A75B-C8B1FAEA1A05}"/>
              </a:ext>
            </a:extLst>
          </p:cNvPr>
          <p:cNvSpPr txBox="1"/>
          <p:nvPr/>
        </p:nvSpPr>
        <p:spPr>
          <a:xfrm>
            <a:off x="4201885" y="2602714"/>
            <a:ext cx="7652657" cy="3842910"/>
          </a:xfrm>
          <a:prstGeom prst="rect">
            <a:avLst/>
          </a:prstGeom>
        </p:spPr>
        <p:txBody>
          <a:bodyPr vert="horz" lIns="91440" tIns="45720" rIns="91440" bIns="45720" rtlCol="0">
            <a:normAutofit fontScale="92500" lnSpcReduction="20000"/>
          </a:bodyPr>
          <a:lstStyle/>
          <a:p>
            <a:pPr marL="742950" lvl="1" indent="-228600">
              <a:lnSpc>
                <a:spcPct val="90000"/>
              </a:lnSpc>
              <a:spcAft>
                <a:spcPts val="600"/>
              </a:spcAft>
              <a:buFont typeface="Arial" panose="020B0604020202020204" pitchFamily="34" charset="0"/>
              <a:buChar char="•"/>
            </a:pPr>
            <a:r>
              <a:rPr lang="en-US" sz="2400" dirty="0"/>
              <a:t>4 </a:t>
            </a:r>
            <a:r>
              <a:rPr lang="en-US" sz="2400" dirty="0" err="1"/>
              <a:t>yo</a:t>
            </a:r>
            <a:r>
              <a:rPr lang="en-US" sz="2400" dirty="0"/>
              <a:t> female is a close contact to her mother who was diagnosed with active pulmonary TB 2 weeks ago</a:t>
            </a:r>
          </a:p>
          <a:p>
            <a:pPr marL="742950" lvl="1" indent="-228600">
              <a:lnSpc>
                <a:spcPct val="90000"/>
              </a:lnSpc>
              <a:spcAft>
                <a:spcPts val="600"/>
              </a:spcAft>
              <a:buFont typeface="Arial" panose="020B0604020202020204" pitchFamily="34" charset="0"/>
              <a:buChar char="•"/>
            </a:pPr>
            <a:r>
              <a:rPr lang="en-US" sz="2400" dirty="0"/>
              <a:t>Child has no symptoms and CXR is negative</a:t>
            </a:r>
          </a:p>
          <a:p>
            <a:pPr marL="742950" lvl="1" indent="-228600">
              <a:lnSpc>
                <a:spcPct val="90000"/>
              </a:lnSpc>
              <a:spcAft>
                <a:spcPts val="600"/>
              </a:spcAft>
              <a:buFont typeface="Arial" panose="020B0604020202020204" pitchFamily="34" charset="0"/>
              <a:buChar char="•"/>
            </a:pPr>
            <a:r>
              <a:rPr lang="en-US" sz="2400" dirty="0"/>
              <a:t>Initial TB test is negative</a:t>
            </a:r>
          </a:p>
          <a:p>
            <a:pPr marL="742950" lvl="1" indent="-228600">
              <a:lnSpc>
                <a:spcPct val="90000"/>
              </a:lnSpc>
              <a:spcAft>
                <a:spcPts val="600"/>
              </a:spcAft>
              <a:buFont typeface="Arial" panose="020B0604020202020204" pitchFamily="34" charset="0"/>
              <a:buChar char="•"/>
            </a:pPr>
            <a:r>
              <a:rPr lang="en-US" sz="2400" dirty="0"/>
              <a:t>Child is started on window prophylaxis.</a:t>
            </a:r>
          </a:p>
          <a:p>
            <a:pPr marL="742950" lvl="1" indent="-228600">
              <a:lnSpc>
                <a:spcPct val="90000"/>
              </a:lnSpc>
              <a:spcAft>
                <a:spcPts val="600"/>
              </a:spcAft>
              <a:buFont typeface="Arial" panose="020B0604020202020204" pitchFamily="34" charset="0"/>
              <a:buChar char="•"/>
            </a:pPr>
            <a:endParaRPr lang="en-US" sz="2400" dirty="0"/>
          </a:p>
          <a:p>
            <a:pPr marL="742950" lvl="1" indent="-228600">
              <a:lnSpc>
                <a:spcPct val="90000"/>
              </a:lnSpc>
              <a:spcAft>
                <a:spcPts val="600"/>
              </a:spcAft>
              <a:buFont typeface="Arial" panose="020B0604020202020204" pitchFamily="34" charset="0"/>
              <a:buChar char="•"/>
            </a:pPr>
            <a:r>
              <a:rPr lang="en-US" sz="2400" dirty="0"/>
              <a:t>Child lives in the same household as mother who is still infectious</a:t>
            </a:r>
          </a:p>
          <a:p>
            <a:pPr marL="514350" lvl="1">
              <a:lnSpc>
                <a:spcPct val="90000"/>
              </a:lnSpc>
              <a:spcAft>
                <a:spcPts val="600"/>
              </a:spcAft>
            </a:pPr>
            <a:endParaRPr lang="en-US" sz="2400" dirty="0"/>
          </a:p>
          <a:p>
            <a:pPr marL="742950" lvl="1" indent="-228600">
              <a:lnSpc>
                <a:spcPct val="90000"/>
              </a:lnSpc>
              <a:spcAft>
                <a:spcPts val="600"/>
              </a:spcAft>
              <a:buFont typeface="Arial" panose="020B0604020202020204" pitchFamily="34" charset="0"/>
              <a:buChar char="•"/>
            </a:pPr>
            <a:r>
              <a:rPr lang="en-US" sz="2400" dirty="0"/>
              <a:t>What if there is ongoing exposure?</a:t>
            </a:r>
          </a:p>
          <a:p>
            <a:pPr marL="514350" lvl="1" algn="ctr">
              <a:lnSpc>
                <a:spcPct val="90000"/>
              </a:lnSpc>
              <a:spcAft>
                <a:spcPts val="600"/>
              </a:spcAft>
            </a:pPr>
            <a:r>
              <a:rPr lang="en-US" sz="4800" b="1" dirty="0">
                <a:solidFill>
                  <a:srgbClr val="FF0000"/>
                </a:solidFill>
              </a:rPr>
              <a:t>???</a:t>
            </a:r>
          </a:p>
          <a:p>
            <a:pPr marL="742950" lvl="1" indent="-228600">
              <a:lnSpc>
                <a:spcPct val="90000"/>
              </a:lnSpc>
              <a:spcAft>
                <a:spcPts val="600"/>
              </a:spcAft>
              <a:buFont typeface="Arial" panose="020B0604020202020204" pitchFamily="34" charset="0"/>
              <a:buChar char="•"/>
            </a:pPr>
            <a:endParaRPr lang="en-US" sz="1700" dirty="0"/>
          </a:p>
        </p:txBody>
      </p:sp>
    </p:spTree>
    <p:extLst>
      <p:ext uri="{BB962C8B-B14F-4D97-AF65-F5344CB8AC3E}">
        <p14:creationId xmlns:p14="http://schemas.microsoft.com/office/powerpoint/2010/main" val="2230946921"/>
      </p:ext>
    </p:extLst>
  </p:cSld>
  <p:clrMapOvr>
    <a:masterClrMapping/>
  </p:clrMapOvr>
  <mc:AlternateContent xmlns:mc="http://schemas.openxmlformats.org/markup-compatibility/2006" xmlns:p14="http://schemas.microsoft.com/office/powerpoint/2010/main">
    <mc:Choice Requires="p14">
      <p:transition spd="slow" p14:dur="2000" advTm="994"/>
    </mc:Choice>
    <mc:Fallback xmlns="">
      <p:transition spd="slow" advTm="994"/>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D8705B-D4E8-43F3-B227-AAA34C0D891D}"/>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dirty="0"/>
              <a:t>Scenario 4</a:t>
            </a:r>
          </a:p>
        </p:txBody>
      </p:sp>
      <p:pic>
        <p:nvPicPr>
          <p:cNvPr id="6" name="Picture 5" descr="Person holding baby's feet">
            <a:extLst>
              <a:ext uri="{FF2B5EF4-FFF2-40B4-BE49-F238E27FC236}">
                <a16:creationId xmlns:a16="http://schemas.microsoft.com/office/drawing/2014/main" id="{C3159E3F-07AA-4DE8-8C71-54146C355415}"/>
              </a:ext>
            </a:extLst>
          </p:cNvPr>
          <p:cNvPicPr>
            <a:picLocks noChangeAspect="1"/>
          </p:cNvPicPr>
          <p:nvPr/>
        </p:nvPicPr>
        <p:blipFill rotWithShape="1">
          <a:blip r:embed="rId3">
            <a:extLst>
              <a:ext uri="{28A0092B-C50C-407E-A947-70E740481C1C}">
                <a14:useLocalDpi xmlns:a14="http://schemas.microsoft.com/office/drawing/2010/main" val="0"/>
              </a:ext>
            </a:extLst>
          </a:blip>
          <a:srcRect l="24826" r="28145"/>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301FCA5-7AEC-453A-A75B-C8B1FAEA1A05}"/>
              </a:ext>
            </a:extLst>
          </p:cNvPr>
          <p:cNvSpPr txBox="1"/>
          <p:nvPr/>
        </p:nvSpPr>
        <p:spPr>
          <a:xfrm>
            <a:off x="4264551" y="2655918"/>
            <a:ext cx="7793470" cy="3842910"/>
          </a:xfrm>
          <a:prstGeom prst="rect">
            <a:avLst/>
          </a:prstGeom>
        </p:spPr>
        <p:txBody>
          <a:bodyPr vert="horz" lIns="91440" tIns="45720" rIns="91440" bIns="45720" rtlCol="0">
            <a:normAutofit fontScale="25000" lnSpcReduction="20000"/>
          </a:bodyPr>
          <a:lstStyle/>
          <a:p>
            <a:pPr marL="742950" lvl="1" indent="-228600">
              <a:lnSpc>
                <a:spcPct val="90000"/>
              </a:lnSpc>
              <a:spcAft>
                <a:spcPts val="600"/>
              </a:spcAft>
              <a:buFont typeface="Arial" panose="020B0604020202020204" pitchFamily="34" charset="0"/>
              <a:buChar char="•"/>
            </a:pPr>
            <a:r>
              <a:rPr lang="en-US" sz="8800" dirty="0"/>
              <a:t>1 </a:t>
            </a:r>
            <a:r>
              <a:rPr lang="en-US" sz="8800" dirty="0" err="1"/>
              <a:t>yo</a:t>
            </a:r>
            <a:r>
              <a:rPr lang="en-US" sz="8800" dirty="0"/>
              <a:t> male is a close contact to his father who was diagnosed with active pulmonary TB 2 weeks ago</a:t>
            </a:r>
          </a:p>
          <a:p>
            <a:pPr marL="742950" lvl="1" indent="-228600">
              <a:lnSpc>
                <a:spcPct val="90000"/>
              </a:lnSpc>
              <a:spcAft>
                <a:spcPts val="600"/>
              </a:spcAft>
              <a:buFont typeface="Arial" panose="020B0604020202020204" pitchFamily="34" charset="0"/>
              <a:buChar char="•"/>
            </a:pPr>
            <a:r>
              <a:rPr lang="en-US" sz="8800" dirty="0"/>
              <a:t>Last contact was 1 week ago</a:t>
            </a:r>
          </a:p>
          <a:p>
            <a:pPr marL="742950" lvl="1" indent="-228600">
              <a:lnSpc>
                <a:spcPct val="90000"/>
              </a:lnSpc>
              <a:spcAft>
                <a:spcPts val="600"/>
              </a:spcAft>
              <a:buFont typeface="Arial" panose="020B0604020202020204" pitchFamily="34" charset="0"/>
              <a:buChar char="•"/>
            </a:pPr>
            <a:r>
              <a:rPr lang="en-US" sz="8800" dirty="0"/>
              <a:t>Child has no symptoms and CXR is negative</a:t>
            </a:r>
          </a:p>
          <a:p>
            <a:pPr marL="742950" lvl="1" indent="-228600">
              <a:lnSpc>
                <a:spcPct val="90000"/>
              </a:lnSpc>
              <a:spcAft>
                <a:spcPts val="600"/>
              </a:spcAft>
              <a:buFont typeface="Arial" panose="020B0604020202020204" pitchFamily="34" charset="0"/>
              <a:buChar char="•"/>
            </a:pPr>
            <a:r>
              <a:rPr lang="en-US" sz="8800" dirty="0"/>
              <a:t>Initial TB test (1 week after exposure) is negative</a:t>
            </a:r>
          </a:p>
          <a:p>
            <a:pPr marL="742950" lvl="1" indent="-228600">
              <a:lnSpc>
                <a:spcPct val="90000"/>
              </a:lnSpc>
              <a:spcAft>
                <a:spcPts val="600"/>
              </a:spcAft>
              <a:buFont typeface="Arial" panose="020B0604020202020204" pitchFamily="34" charset="0"/>
              <a:buChar char="•"/>
            </a:pPr>
            <a:endParaRPr lang="en-US" sz="8800" dirty="0"/>
          </a:p>
          <a:p>
            <a:pPr marL="742950" lvl="1" indent="-228600">
              <a:lnSpc>
                <a:spcPct val="90000"/>
              </a:lnSpc>
              <a:spcAft>
                <a:spcPts val="600"/>
              </a:spcAft>
              <a:buFont typeface="Arial" panose="020B0604020202020204" pitchFamily="34" charset="0"/>
              <a:buChar char="•"/>
            </a:pPr>
            <a:r>
              <a:rPr lang="en-US" sz="8800" dirty="0"/>
              <a:t>Child is started on window prophylaxis.  Mom reports that child has missed many doses due to refusing the meds  </a:t>
            </a:r>
          </a:p>
          <a:p>
            <a:pPr marL="742950" lvl="1" indent="-228600">
              <a:lnSpc>
                <a:spcPct val="90000"/>
              </a:lnSpc>
              <a:spcAft>
                <a:spcPts val="600"/>
              </a:spcAft>
              <a:buFont typeface="Arial" panose="020B0604020202020204" pitchFamily="34" charset="0"/>
              <a:buChar char="•"/>
            </a:pPr>
            <a:r>
              <a:rPr lang="en-US" sz="8800" dirty="0"/>
              <a:t>After 4 weeks on treatment, he develops decreased energy level and loss of appetite</a:t>
            </a:r>
          </a:p>
          <a:p>
            <a:pPr marL="742950" lvl="1" indent="-228600">
              <a:lnSpc>
                <a:spcPct val="90000"/>
              </a:lnSpc>
              <a:spcAft>
                <a:spcPts val="600"/>
              </a:spcAft>
              <a:buFont typeface="Arial" panose="020B0604020202020204" pitchFamily="34" charset="0"/>
              <a:buChar char="•"/>
            </a:pPr>
            <a:endParaRPr lang="en-US" sz="8800" dirty="0"/>
          </a:p>
          <a:p>
            <a:pPr marL="742950" lvl="1" indent="-228600">
              <a:lnSpc>
                <a:spcPct val="90000"/>
              </a:lnSpc>
              <a:spcAft>
                <a:spcPts val="600"/>
              </a:spcAft>
              <a:buFont typeface="Arial" panose="020B0604020202020204" pitchFamily="34" charset="0"/>
              <a:buChar char="•"/>
            </a:pPr>
            <a:r>
              <a:rPr lang="en-US" sz="8800" dirty="0"/>
              <a:t>What if potential TB symptoms arise during window prophy period?</a:t>
            </a:r>
          </a:p>
          <a:p>
            <a:pPr marL="514350" lvl="1" algn="ctr">
              <a:lnSpc>
                <a:spcPct val="90000"/>
              </a:lnSpc>
              <a:spcAft>
                <a:spcPts val="600"/>
              </a:spcAft>
            </a:pPr>
            <a:r>
              <a:rPr lang="en-US" sz="17600" b="1" dirty="0">
                <a:solidFill>
                  <a:srgbClr val="FF0000"/>
                </a:solidFill>
              </a:rPr>
              <a:t>???</a:t>
            </a:r>
          </a:p>
          <a:p>
            <a:pPr marL="742950" lvl="1" indent="-228600">
              <a:lnSpc>
                <a:spcPct val="90000"/>
              </a:lnSpc>
              <a:spcAft>
                <a:spcPts val="600"/>
              </a:spcAft>
              <a:buFont typeface="Arial" panose="020B0604020202020204" pitchFamily="34" charset="0"/>
              <a:buChar char="•"/>
            </a:pPr>
            <a:endParaRPr lang="en-US" sz="1700" dirty="0"/>
          </a:p>
        </p:txBody>
      </p:sp>
    </p:spTree>
    <p:extLst>
      <p:ext uri="{BB962C8B-B14F-4D97-AF65-F5344CB8AC3E}">
        <p14:creationId xmlns:p14="http://schemas.microsoft.com/office/powerpoint/2010/main" val="59803060"/>
      </p:ext>
    </p:extLst>
  </p:cSld>
  <p:clrMapOvr>
    <a:masterClrMapping/>
  </p:clrMapOvr>
  <mc:AlternateContent xmlns:mc="http://schemas.openxmlformats.org/markup-compatibility/2006" xmlns:p14="http://schemas.microsoft.com/office/powerpoint/2010/main">
    <mc:Choice Requires="p14">
      <p:transition spd="slow" p14:dur="2000" advTm="1959"/>
    </mc:Choice>
    <mc:Fallback xmlns="">
      <p:transition spd="slow" advTm="1959"/>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D8705B-D4E8-43F3-B227-AAA34C0D891D}"/>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dirty="0"/>
              <a:t>Scenario 5</a:t>
            </a:r>
          </a:p>
        </p:txBody>
      </p:sp>
      <p:pic>
        <p:nvPicPr>
          <p:cNvPr id="6" name="Picture 5" descr="Person holding baby's feet">
            <a:extLst>
              <a:ext uri="{FF2B5EF4-FFF2-40B4-BE49-F238E27FC236}">
                <a16:creationId xmlns:a16="http://schemas.microsoft.com/office/drawing/2014/main" id="{C3159E3F-07AA-4DE8-8C71-54146C355415}"/>
              </a:ext>
            </a:extLst>
          </p:cNvPr>
          <p:cNvPicPr>
            <a:picLocks noChangeAspect="1"/>
          </p:cNvPicPr>
          <p:nvPr/>
        </p:nvPicPr>
        <p:blipFill rotWithShape="1">
          <a:blip r:embed="rId3">
            <a:extLst>
              <a:ext uri="{28A0092B-C50C-407E-A947-70E740481C1C}">
                <a14:useLocalDpi xmlns:a14="http://schemas.microsoft.com/office/drawing/2010/main" val="0"/>
              </a:ext>
            </a:extLst>
          </a:blip>
          <a:srcRect l="24826" r="28145"/>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301FCA5-7AEC-453A-A75B-C8B1FAEA1A05}"/>
              </a:ext>
            </a:extLst>
          </p:cNvPr>
          <p:cNvSpPr txBox="1"/>
          <p:nvPr/>
        </p:nvSpPr>
        <p:spPr>
          <a:xfrm>
            <a:off x="4264551" y="2655918"/>
            <a:ext cx="7793470" cy="3842910"/>
          </a:xfrm>
          <a:prstGeom prst="rect">
            <a:avLst/>
          </a:prstGeom>
        </p:spPr>
        <p:txBody>
          <a:bodyPr vert="horz" lIns="91440" tIns="45720" rIns="91440" bIns="45720" rtlCol="0">
            <a:normAutofit fontScale="25000" lnSpcReduction="20000"/>
          </a:bodyPr>
          <a:lstStyle/>
          <a:p>
            <a:pPr marL="742950" lvl="1" indent="-228600">
              <a:lnSpc>
                <a:spcPct val="90000"/>
              </a:lnSpc>
              <a:spcAft>
                <a:spcPts val="600"/>
              </a:spcAft>
              <a:buFont typeface="Arial" panose="020B0604020202020204" pitchFamily="34" charset="0"/>
              <a:buChar char="•"/>
            </a:pPr>
            <a:r>
              <a:rPr lang="en-US" sz="8800" dirty="0"/>
              <a:t>4 </a:t>
            </a:r>
            <a:r>
              <a:rPr lang="en-US" sz="8800" dirty="0" err="1"/>
              <a:t>yo</a:t>
            </a:r>
            <a:r>
              <a:rPr lang="en-US" sz="8800" dirty="0"/>
              <a:t> male is a close contact to his aunt who was diagnosed with active pulmonary TB 2 weeks ago</a:t>
            </a:r>
          </a:p>
          <a:p>
            <a:pPr marL="742950" lvl="1" indent="-228600">
              <a:lnSpc>
                <a:spcPct val="90000"/>
              </a:lnSpc>
              <a:spcAft>
                <a:spcPts val="600"/>
              </a:spcAft>
              <a:buFont typeface="Arial" panose="020B0604020202020204" pitchFamily="34" charset="0"/>
              <a:buChar char="•"/>
            </a:pPr>
            <a:r>
              <a:rPr lang="en-US" sz="8800" dirty="0"/>
              <a:t>Last contact was 1 week ago</a:t>
            </a:r>
          </a:p>
          <a:p>
            <a:pPr marL="514350" lvl="1">
              <a:lnSpc>
                <a:spcPct val="90000"/>
              </a:lnSpc>
              <a:spcAft>
                <a:spcPts val="600"/>
              </a:spcAft>
            </a:pPr>
            <a:endParaRPr lang="en-US" sz="8800" dirty="0"/>
          </a:p>
          <a:p>
            <a:pPr marL="742950" lvl="1" indent="-228600">
              <a:lnSpc>
                <a:spcPct val="90000"/>
              </a:lnSpc>
              <a:spcAft>
                <a:spcPts val="600"/>
              </a:spcAft>
              <a:buFont typeface="Arial" panose="020B0604020202020204" pitchFamily="34" charset="0"/>
              <a:buChar char="•"/>
            </a:pPr>
            <a:r>
              <a:rPr lang="en-US" sz="8800" dirty="0"/>
              <a:t>Child previously completed treatment for active TB at 2 years of age</a:t>
            </a:r>
          </a:p>
          <a:p>
            <a:pPr marL="742950" lvl="1" indent="-228600">
              <a:lnSpc>
                <a:spcPct val="90000"/>
              </a:lnSpc>
              <a:spcAft>
                <a:spcPts val="600"/>
              </a:spcAft>
              <a:buFont typeface="Arial" panose="020B0604020202020204" pitchFamily="34" charset="0"/>
              <a:buChar char="•"/>
            </a:pPr>
            <a:endParaRPr lang="en-US" sz="8800" dirty="0"/>
          </a:p>
          <a:p>
            <a:pPr marL="742950" lvl="1" indent="-228600">
              <a:lnSpc>
                <a:spcPct val="90000"/>
              </a:lnSpc>
              <a:spcAft>
                <a:spcPts val="600"/>
              </a:spcAft>
              <a:buFont typeface="Arial" panose="020B0604020202020204" pitchFamily="34" charset="0"/>
              <a:buChar char="•"/>
            </a:pPr>
            <a:r>
              <a:rPr lang="en-US" sz="8800" dirty="0"/>
              <a:t>What eval and/or treatment are needed in a high-risk close contact with prior history of TB infection or disease?</a:t>
            </a:r>
          </a:p>
          <a:p>
            <a:pPr marL="742950" lvl="1" indent="-228600">
              <a:lnSpc>
                <a:spcPct val="90000"/>
              </a:lnSpc>
              <a:spcAft>
                <a:spcPts val="600"/>
              </a:spcAft>
              <a:buFont typeface="Arial" panose="020B0604020202020204" pitchFamily="34" charset="0"/>
              <a:buChar char="•"/>
            </a:pPr>
            <a:endParaRPr lang="en-US" sz="8800" dirty="0"/>
          </a:p>
          <a:p>
            <a:pPr marL="514350" lvl="1" algn="ctr">
              <a:lnSpc>
                <a:spcPct val="90000"/>
              </a:lnSpc>
              <a:spcAft>
                <a:spcPts val="600"/>
              </a:spcAft>
            </a:pPr>
            <a:r>
              <a:rPr lang="en-US" sz="17600" b="1" dirty="0">
                <a:solidFill>
                  <a:srgbClr val="FF0000"/>
                </a:solidFill>
              </a:rPr>
              <a:t>???</a:t>
            </a:r>
          </a:p>
          <a:p>
            <a:pPr marL="742950" lvl="1" indent="-228600">
              <a:lnSpc>
                <a:spcPct val="90000"/>
              </a:lnSpc>
              <a:spcAft>
                <a:spcPts val="600"/>
              </a:spcAft>
              <a:buFont typeface="Arial" panose="020B0604020202020204" pitchFamily="34" charset="0"/>
              <a:buChar char="•"/>
            </a:pPr>
            <a:endParaRPr lang="en-US" sz="1700" dirty="0"/>
          </a:p>
        </p:txBody>
      </p:sp>
    </p:spTree>
    <p:extLst>
      <p:ext uri="{BB962C8B-B14F-4D97-AF65-F5344CB8AC3E}">
        <p14:creationId xmlns:p14="http://schemas.microsoft.com/office/powerpoint/2010/main" val="31221480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Alaska TB Program</a:t>
            </a:r>
            <a:br>
              <a:rPr lang="en-US" dirty="0"/>
            </a:br>
            <a:endParaRPr lang="en-US" dirty="0"/>
          </a:p>
        </p:txBody>
      </p:sp>
      <p:sp>
        <p:nvSpPr>
          <p:cNvPr id="3" name="Content Placeholder 2"/>
          <p:cNvSpPr>
            <a:spLocks noGrp="1"/>
          </p:cNvSpPr>
          <p:nvPr>
            <p:ph idx="1"/>
          </p:nvPr>
        </p:nvSpPr>
        <p:spPr>
          <a:xfrm>
            <a:off x="319935" y="1873243"/>
            <a:ext cx="11029615" cy="3678303"/>
          </a:xfrm>
        </p:spPr>
        <p:txBody>
          <a:bodyPr/>
          <a:lstStyle/>
          <a:p>
            <a:r>
              <a:rPr lang="en-US" sz="2400" b="1" dirty="0"/>
              <a:t>Call </a:t>
            </a:r>
            <a:r>
              <a:rPr lang="en-US" sz="3200" b="1" dirty="0">
                <a:solidFill>
                  <a:srgbClr val="FF0000"/>
                </a:solidFill>
              </a:rPr>
              <a:t>907-269-8000</a:t>
            </a:r>
            <a:r>
              <a:rPr lang="en-US" sz="2400" b="1" dirty="0"/>
              <a:t> </a:t>
            </a:r>
          </a:p>
          <a:p>
            <a:pPr lvl="1"/>
            <a:r>
              <a:rPr lang="en-US" sz="2400" b="1" u="sng" dirty="0">
                <a:solidFill>
                  <a:srgbClr val="FF0000"/>
                </a:solidFill>
              </a:rPr>
              <a:t>http://dhss.alaska.gov/dph/Epi/id/Pages/tb.aspx</a:t>
            </a:r>
          </a:p>
          <a:p>
            <a:pPr lvl="1"/>
            <a:r>
              <a:rPr lang="en-US" sz="2400" b="1" dirty="0"/>
              <a:t>Or google “Alaska TB Program”</a:t>
            </a:r>
          </a:p>
          <a:p>
            <a:pPr marL="0" indent="0">
              <a:buNone/>
            </a:pPr>
            <a:endParaRPr lang="en-US" sz="2400" dirty="0"/>
          </a:p>
          <a:p>
            <a:pPr marL="0" indent="0">
              <a:buNone/>
            </a:pPr>
            <a:endParaRPr lang="en-US" sz="3200" b="1" dirty="0"/>
          </a:p>
        </p:txBody>
      </p:sp>
      <p:pic>
        <p:nvPicPr>
          <p:cNvPr id="4" name="Picture 3" descr="adfg footerbg_bottom.png"/>
          <p:cNvPicPr>
            <a:picLocks noChangeAspect="1"/>
          </p:cNvPicPr>
          <p:nvPr/>
        </p:nvPicPr>
        <p:blipFill>
          <a:blip r:embed="rId3" cstate="print"/>
          <a:srcRect/>
          <a:stretch>
            <a:fillRect/>
          </a:stretch>
        </p:blipFill>
        <p:spPr bwMode="auto">
          <a:xfrm>
            <a:off x="1524000" y="1323976"/>
            <a:ext cx="9144000" cy="428625"/>
          </a:xfrm>
          <a:prstGeom prst="rect">
            <a:avLst/>
          </a:prstGeom>
          <a:noFill/>
          <a:ln w="9525">
            <a:noFill/>
            <a:miter lim="800000"/>
            <a:headEnd/>
            <a:tailEnd/>
          </a:ln>
        </p:spPr>
      </p:pic>
      <p:pic>
        <p:nvPicPr>
          <p:cNvPr id="2050" name="Picture 2" descr="a0daaada-be81-4060-82d7-bffccb8a60ba@namprd0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85539" y="3846045"/>
            <a:ext cx="4593834" cy="285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6686349"/>
      </p:ext>
    </p:extLst>
  </p:cSld>
  <p:clrMapOvr>
    <a:masterClrMapping/>
  </p:clrMapOvr>
  <mc:AlternateContent xmlns:mc="http://schemas.openxmlformats.org/markup-compatibility/2006" xmlns:p14="http://schemas.microsoft.com/office/powerpoint/2010/main">
    <mc:Choice Requires="p14">
      <p:transition spd="slow" p14:dur="2000" advTm="25880"/>
    </mc:Choice>
    <mc:Fallback xmlns="">
      <p:transition spd="slow" advTm="2588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669444"/>
          </a:xfrm>
        </p:spPr>
        <p:txBody>
          <a:bodyPr>
            <a:normAutofit fontScale="90000"/>
          </a:bodyPr>
          <a:lstStyle/>
          <a:p>
            <a:r>
              <a:rPr lang="en-US" dirty="0"/>
              <a:t>Where to get help:  LTBI assist</a:t>
            </a:r>
          </a:p>
        </p:txBody>
      </p:sp>
      <p:sp>
        <p:nvSpPr>
          <p:cNvPr id="13" name="TextBox 12">
            <a:extLst>
              <a:ext uri="{FF2B5EF4-FFF2-40B4-BE49-F238E27FC236}">
                <a16:creationId xmlns:a16="http://schemas.microsoft.com/office/drawing/2014/main" id="{B950EBD5-3797-4B62-9ACC-9CE04B0C3E26}"/>
              </a:ext>
            </a:extLst>
          </p:cNvPr>
          <p:cNvSpPr txBox="1"/>
          <p:nvPr/>
        </p:nvSpPr>
        <p:spPr>
          <a:xfrm>
            <a:off x="581192" y="6469626"/>
            <a:ext cx="10332614" cy="369332"/>
          </a:xfrm>
          <a:prstGeom prst="rect">
            <a:avLst/>
          </a:prstGeom>
          <a:noFill/>
        </p:spPr>
        <p:txBody>
          <a:bodyPr wrap="square" rtlCol="0">
            <a:spAutoFit/>
          </a:bodyPr>
          <a:lstStyle/>
          <a:p>
            <a:r>
              <a:rPr lang="en-US" dirty="0">
                <a:solidFill>
                  <a:srgbClr val="FF0000"/>
                </a:solidFill>
                <a:hlinkClick r:id="rId3">
                  <a:extLst>
                    <a:ext uri="{A12FA001-AC4F-418D-AE19-62706E023703}">
                      <ahyp:hlinkClr xmlns:ahyp="http://schemas.microsoft.com/office/drawing/2018/hyperlinkcolor" val="tx"/>
                    </a:ext>
                  </a:extLst>
                </a:hlinkClick>
              </a:rPr>
              <a:t>https://globaltb.njms.rutgers.edu/educationalmaterials/LTBI-ASSIST%20-%20Storyline%20output/story.html</a:t>
            </a:r>
            <a:endParaRPr lang="en-US" dirty="0">
              <a:solidFill>
                <a:srgbClr val="FF0000"/>
              </a:solidFill>
            </a:endParaRPr>
          </a:p>
        </p:txBody>
      </p:sp>
      <p:pic>
        <p:nvPicPr>
          <p:cNvPr id="4" name="Picture 3">
            <a:extLst>
              <a:ext uri="{FF2B5EF4-FFF2-40B4-BE49-F238E27FC236}">
                <a16:creationId xmlns:a16="http://schemas.microsoft.com/office/drawing/2014/main" id="{11A92262-6DB2-5B17-400F-762F2D2D59D8}"/>
              </a:ext>
            </a:extLst>
          </p:cNvPr>
          <p:cNvPicPr>
            <a:picLocks noChangeAspect="1"/>
          </p:cNvPicPr>
          <p:nvPr/>
        </p:nvPicPr>
        <p:blipFill>
          <a:blip r:embed="rId4"/>
          <a:stretch>
            <a:fillRect/>
          </a:stretch>
        </p:blipFill>
        <p:spPr>
          <a:xfrm>
            <a:off x="425210" y="2031788"/>
            <a:ext cx="5483853" cy="4124056"/>
          </a:xfrm>
          <a:prstGeom prst="rect">
            <a:avLst/>
          </a:prstGeom>
        </p:spPr>
      </p:pic>
      <p:pic>
        <p:nvPicPr>
          <p:cNvPr id="6" name="Picture 5">
            <a:extLst>
              <a:ext uri="{FF2B5EF4-FFF2-40B4-BE49-F238E27FC236}">
                <a16:creationId xmlns:a16="http://schemas.microsoft.com/office/drawing/2014/main" id="{608F2655-0BA3-FB8C-8E40-E56230352C8A}"/>
              </a:ext>
            </a:extLst>
          </p:cNvPr>
          <p:cNvPicPr>
            <a:picLocks noChangeAspect="1"/>
          </p:cNvPicPr>
          <p:nvPr/>
        </p:nvPicPr>
        <p:blipFill>
          <a:blip r:embed="rId5"/>
          <a:stretch>
            <a:fillRect/>
          </a:stretch>
        </p:blipFill>
        <p:spPr>
          <a:xfrm>
            <a:off x="6296468" y="2369755"/>
            <a:ext cx="4617338" cy="3448122"/>
          </a:xfrm>
          <a:prstGeom prst="rect">
            <a:avLst/>
          </a:prstGeom>
        </p:spPr>
      </p:pic>
    </p:spTree>
    <p:extLst>
      <p:ext uri="{BB962C8B-B14F-4D97-AF65-F5344CB8AC3E}">
        <p14:creationId xmlns:p14="http://schemas.microsoft.com/office/powerpoint/2010/main" val="389470927"/>
      </p:ext>
    </p:extLst>
  </p:cSld>
  <p:clrMapOvr>
    <a:masterClrMapping/>
  </p:clrMapOvr>
  <mc:AlternateContent xmlns:mc="http://schemas.openxmlformats.org/markup-compatibility/2006" xmlns:p14="http://schemas.microsoft.com/office/powerpoint/2010/main">
    <mc:Choice Requires="p14">
      <p:transition spd="slow" p14:dur="2000" advTm="44967"/>
    </mc:Choice>
    <mc:Fallback xmlns="">
      <p:transition spd="slow" advTm="44967"/>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669444"/>
          </a:xfrm>
        </p:spPr>
        <p:txBody>
          <a:bodyPr>
            <a:normAutofit fontScale="90000"/>
          </a:bodyPr>
          <a:lstStyle/>
          <a:p>
            <a:r>
              <a:rPr lang="en-US" dirty="0"/>
              <a:t>Where to get help:  CDC</a:t>
            </a:r>
          </a:p>
        </p:txBody>
      </p:sp>
      <p:pic>
        <p:nvPicPr>
          <p:cNvPr id="1026" name="Picture 2" descr="Latent Tuberculosis Infection: A Guide for Primary Health Care Providers">
            <a:extLst>
              <a:ext uri="{FF2B5EF4-FFF2-40B4-BE49-F238E27FC236}">
                <a16:creationId xmlns:a16="http://schemas.microsoft.com/office/drawing/2014/main" id="{781B4420-DD2A-7F8D-585B-A697E6EDAC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9766" y="1279267"/>
            <a:ext cx="3621722" cy="49811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9FEE1B8-BB96-5DE9-8EFD-323DD6F8C58F}"/>
              </a:ext>
            </a:extLst>
          </p:cNvPr>
          <p:cNvSpPr txBox="1"/>
          <p:nvPr/>
        </p:nvSpPr>
        <p:spPr>
          <a:xfrm>
            <a:off x="410244" y="6168099"/>
            <a:ext cx="6093822" cy="369332"/>
          </a:xfrm>
          <a:prstGeom prst="rect">
            <a:avLst/>
          </a:prstGeom>
          <a:noFill/>
        </p:spPr>
        <p:txBody>
          <a:bodyPr wrap="square">
            <a:spAutoFit/>
          </a:bodyPr>
          <a:lstStyle/>
          <a:p>
            <a:r>
              <a:rPr lang="en-US" dirty="0">
                <a:hlinkClick r:id="rId4"/>
              </a:rPr>
              <a:t>https://www.cdc.gov/tb/publications/ltbi/default.htm</a:t>
            </a:r>
            <a:endParaRPr lang="en-US" dirty="0"/>
          </a:p>
        </p:txBody>
      </p:sp>
      <p:pic>
        <p:nvPicPr>
          <p:cNvPr id="1028" name="Picture 4" descr="Feature Image">
            <a:extLst>
              <a:ext uri="{FF2B5EF4-FFF2-40B4-BE49-F238E27FC236}">
                <a16:creationId xmlns:a16="http://schemas.microsoft.com/office/drawing/2014/main" id="{8690DB8F-EDDE-9E8E-D58C-7D60527C3E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542" y="1849581"/>
            <a:ext cx="4640741" cy="232729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E9C4357-0F7A-8F8E-DE93-6A3BE6A4D68D}"/>
              </a:ext>
            </a:extLst>
          </p:cNvPr>
          <p:cNvSpPr txBox="1"/>
          <p:nvPr/>
        </p:nvSpPr>
        <p:spPr>
          <a:xfrm>
            <a:off x="410244" y="5971178"/>
            <a:ext cx="6093822" cy="369332"/>
          </a:xfrm>
          <a:prstGeom prst="rect">
            <a:avLst/>
          </a:prstGeom>
          <a:noFill/>
        </p:spPr>
        <p:txBody>
          <a:bodyPr wrap="square">
            <a:spAutoFit/>
          </a:bodyPr>
          <a:lstStyle/>
          <a:p>
            <a:r>
              <a:rPr lang="en-US" dirty="0">
                <a:hlinkClick r:id="rId6"/>
              </a:rPr>
              <a:t>https://www.cdc.gov/tb/publications/ltbi/ltbiresources.htm</a:t>
            </a:r>
            <a:endParaRPr lang="en-US" dirty="0"/>
          </a:p>
        </p:txBody>
      </p:sp>
    </p:spTree>
    <p:extLst>
      <p:ext uri="{BB962C8B-B14F-4D97-AF65-F5344CB8AC3E}">
        <p14:creationId xmlns:p14="http://schemas.microsoft.com/office/powerpoint/2010/main" val="3576859671"/>
      </p:ext>
    </p:extLst>
  </p:cSld>
  <p:clrMapOvr>
    <a:masterClrMapping/>
  </p:clrMapOvr>
  <mc:AlternateContent xmlns:mc="http://schemas.openxmlformats.org/markup-compatibility/2006">
    <mc:Choice xmlns:p14="http://schemas.microsoft.com/office/powerpoint/2010/main" Requires="p14">
      <p:transition spd="slow" p14:dur="2000" advTm="44967"/>
    </mc:Choice>
    <mc:Fallback>
      <p:transition spd="slow" advTm="44967"/>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669444"/>
          </a:xfrm>
        </p:spPr>
        <p:txBody>
          <a:bodyPr>
            <a:normAutofit fontScale="90000"/>
          </a:bodyPr>
          <a:lstStyle/>
          <a:p>
            <a:r>
              <a:rPr lang="en-US" dirty="0"/>
              <a:t>Where to get help:  NTCA</a:t>
            </a:r>
          </a:p>
        </p:txBody>
      </p:sp>
      <p:sp>
        <p:nvSpPr>
          <p:cNvPr id="8" name="TextBox 7">
            <a:extLst>
              <a:ext uri="{FF2B5EF4-FFF2-40B4-BE49-F238E27FC236}">
                <a16:creationId xmlns:a16="http://schemas.microsoft.com/office/drawing/2014/main" id="{3E9C4357-0F7A-8F8E-DE93-6A3BE6A4D68D}"/>
              </a:ext>
            </a:extLst>
          </p:cNvPr>
          <p:cNvSpPr txBox="1"/>
          <p:nvPr/>
        </p:nvSpPr>
        <p:spPr>
          <a:xfrm>
            <a:off x="410244" y="5971178"/>
            <a:ext cx="7746620" cy="369332"/>
          </a:xfrm>
          <a:prstGeom prst="rect">
            <a:avLst/>
          </a:prstGeom>
          <a:noFill/>
        </p:spPr>
        <p:txBody>
          <a:bodyPr wrap="square">
            <a:spAutoFit/>
          </a:bodyPr>
          <a:lstStyle/>
          <a:p>
            <a:r>
              <a:rPr lang="en-US" dirty="0">
                <a:hlinkClick r:id="rId3"/>
              </a:rPr>
              <a:t>https://www.tbcontrollers.org/resources/tb-infection/clinical-recommendations/</a:t>
            </a:r>
            <a:endParaRPr lang="en-US" dirty="0"/>
          </a:p>
        </p:txBody>
      </p:sp>
      <p:pic>
        <p:nvPicPr>
          <p:cNvPr id="4" name="Picture 3">
            <a:extLst>
              <a:ext uri="{FF2B5EF4-FFF2-40B4-BE49-F238E27FC236}">
                <a16:creationId xmlns:a16="http://schemas.microsoft.com/office/drawing/2014/main" id="{CC7068C7-6B87-5DB0-1AA6-BEB4DC7DB5B4}"/>
              </a:ext>
            </a:extLst>
          </p:cNvPr>
          <p:cNvPicPr>
            <a:picLocks noChangeAspect="1"/>
          </p:cNvPicPr>
          <p:nvPr/>
        </p:nvPicPr>
        <p:blipFill>
          <a:blip r:embed="rId4"/>
          <a:stretch>
            <a:fillRect/>
          </a:stretch>
        </p:blipFill>
        <p:spPr>
          <a:xfrm>
            <a:off x="6365908" y="702156"/>
            <a:ext cx="4869509" cy="5092881"/>
          </a:xfrm>
          <a:prstGeom prst="rect">
            <a:avLst/>
          </a:prstGeom>
        </p:spPr>
      </p:pic>
    </p:spTree>
    <p:extLst>
      <p:ext uri="{BB962C8B-B14F-4D97-AF65-F5344CB8AC3E}">
        <p14:creationId xmlns:p14="http://schemas.microsoft.com/office/powerpoint/2010/main" val="2107089997"/>
      </p:ext>
    </p:extLst>
  </p:cSld>
  <p:clrMapOvr>
    <a:masterClrMapping/>
  </p:clrMapOvr>
  <mc:AlternateContent xmlns:mc="http://schemas.openxmlformats.org/markup-compatibility/2006">
    <mc:Choice xmlns:p14="http://schemas.microsoft.com/office/powerpoint/2010/main" Requires="p14">
      <p:transition spd="slow" p14:dur="2000" advTm="44967"/>
    </mc:Choice>
    <mc:Fallback>
      <p:transition spd="slow" advTm="44967"/>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6834" y="1153572"/>
            <a:ext cx="3200400" cy="4461163"/>
          </a:xfrm>
        </p:spPr>
        <p:txBody>
          <a:bodyPr>
            <a:normAutofit/>
          </a:bodyPr>
          <a:lstStyle/>
          <a:p>
            <a:r>
              <a:rPr lang="en-US">
                <a:solidFill>
                  <a:srgbClr val="FFFFFF"/>
                </a:solidFill>
              </a:rPr>
              <a:t>Take-Home Points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447308" y="591344"/>
            <a:ext cx="6906491" cy="5585619"/>
          </a:xfrm>
        </p:spPr>
        <p:txBody>
          <a:bodyPr anchor="ctr">
            <a:normAutofit/>
          </a:bodyPr>
          <a:lstStyle/>
          <a:p>
            <a:r>
              <a:rPr lang="en-US" dirty="0"/>
              <a:t>Look for TB risk factors in your patients</a:t>
            </a:r>
          </a:p>
          <a:p>
            <a:r>
              <a:rPr lang="en-US" dirty="0"/>
              <a:t>Use shorter-course regimens (3-mo INH/RPT, 3-mo INH/RIF, or 4-mo RIF) to treat LTBI for most.  Rule out active TB first!</a:t>
            </a:r>
          </a:p>
          <a:p>
            <a:r>
              <a:rPr lang="en-US" dirty="0"/>
              <a:t>Remember window prophylaxis for high-risk TB contacts</a:t>
            </a:r>
          </a:p>
          <a:p>
            <a:r>
              <a:rPr lang="en-US" dirty="0"/>
              <a:t>Don’t forget to call the </a:t>
            </a:r>
            <a:r>
              <a:rPr lang="en-US" b="1" dirty="0"/>
              <a:t>Alaska TB Program </a:t>
            </a:r>
            <a:r>
              <a:rPr lang="en-US" dirty="0"/>
              <a:t>to report suspected active cases and to get help/resources!</a:t>
            </a:r>
          </a:p>
          <a:p>
            <a:pPr lvl="1"/>
            <a:r>
              <a:rPr lang="en-US" dirty="0"/>
              <a:t>269-8000</a:t>
            </a:r>
          </a:p>
        </p:txBody>
      </p:sp>
    </p:spTree>
    <p:extLst>
      <p:ext uri="{BB962C8B-B14F-4D97-AF65-F5344CB8AC3E}">
        <p14:creationId xmlns:p14="http://schemas.microsoft.com/office/powerpoint/2010/main" val="4061585123"/>
      </p:ext>
    </p:extLst>
  </p:cSld>
  <p:clrMapOvr>
    <a:masterClrMapping/>
  </p:clrMapOvr>
  <mc:AlternateContent xmlns:mc="http://schemas.openxmlformats.org/markup-compatibility/2006" xmlns:p14="http://schemas.microsoft.com/office/powerpoint/2010/main">
    <mc:Choice Requires="p14">
      <p:transition spd="slow" p14:dur="2000" advTm="64287"/>
    </mc:Choice>
    <mc:Fallback xmlns="">
      <p:transition spd="slow" advTm="6428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7FEE89D-5A4D-CD16-9B89-C89D79900094}"/>
              </a:ext>
            </a:extLst>
          </p:cNvPr>
          <p:cNvSpPr/>
          <p:nvPr/>
        </p:nvSpPr>
        <p:spPr>
          <a:xfrm>
            <a:off x="0" y="5826700"/>
            <a:ext cx="12192000" cy="523220"/>
          </a:xfrm>
          <a:prstGeom prst="rect">
            <a:avLst/>
          </a:prstGeom>
          <a:gradFill flip="none" rotWithShape="1">
            <a:gsLst>
              <a:gs pos="0">
                <a:srgbClr val="7EC9EB"/>
              </a:gs>
              <a:gs pos="26000">
                <a:srgbClr val="59B9E8"/>
              </a:gs>
              <a:gs pos="74000">
                <a:srgbClr val="2879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BC9CD69A-9BE2-2833-7F9E-72DCAF7D4BE6}"/>
              </a:ext>
            </a:extLst>
          </p:cNvPr>
          <p:cNvSpPr txBox="1">
            <a:spLocks/>
          </p:cNvSpPr>
          <p:nvPr/>
        </p:nvSpPr>
        <p:spPr>
          <a:xfrm>
            <a:off x="307416" y="189855"/>
            <a:ext cx="11595955" cy="113610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3600" kern="1200">
                <a:solidFill>
                  <a:schemeClr val="accent3">
                    <a:lumMod val="50000"/>
                  </a:schemeClr>
                </a:solidFill>
                <a:latin typeface="Arial Black" panose="020B0A04020102020204" pitchFamily="34" charset="0"/>
                <a:ea typeface="+mj-ea"/>
                <a:cs typeface="+mj-cs"/>
              </a:defRPr>
            </a:lvl1pPr>
          </a:lstStyle>
          <a:p>
            <a:r>
              <a:rPr lang="en-US" dirty="0">
                <a:solidFill>
                  <a:srgbClr val="005483"/>
                </a:solidFill>
                <a:latin typeface="Arial Black"/>
              </a:rPr>
              <a:t>Tuberculosis—Infection vs. Disease</a:t>
            </a:r>
          </a:p>
          <a:p>
            <a:r>
              <a:rPr lang="en-US" sz="2000" dirty="0">
                <a:solidFill>
                  <a:srgbClr val="005483"/>
                </a:solidFill>
                <a:latin typeface="Arial Black"/>
              </a:rPr>
              <a:t>  </a:t>
            </a:r>
            <a:endParaRPr lang="en-US" sz="2000" dirty="0">
              <a:solidFill>
                <a:srgbClr val="F29416"/>
              </a:solidFill>
            </a:endParaRPr>
          </a:p>
          <a:p>
            <a:endParaRPr lang="en-US" sz="2400" i="0" dirty="0">
              <a:solidFill>
                <a:schemeClr val="tx1"/>
              </a:solidFill>
              <a:effectLst/>
              <a:latin typeface="+mj-lt"/>
            </a:endParaRPr>
          </a:p>
        </p:txBody>
      </p:sp>
      <p:pic>
        <p:nvPicPr>
          <p:cNvPr id="18" name="Picture 17" descr="Logo&#10;&#10;Description automatically generated">
            <a:extLst>
              <a:ext uri="{FF2B5EF4-FFF2-40B4-BE49-F238E27FC236}">
                <a16:creationId xmlns:a16="http://schemas.microsoft.com/office/drawing/2014/main" id="{C30C4026-5BDD-46F6-079E-2345457B8BD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563047" y="5598265"/>
            <a:ext cx="980089" cy="980089"/>
          </a:xfrm>
          <a:prstGeom prst="rect">
            <a:avLst/>
          </a:prstGeom>
        </p:spPr>
      </p:pic>
      <p:graphicFrame>
        <p:nvGraphicFramePr>
          <p:cNvPr id="5" name="Table 3">
            <a:extLst>
              <a:ext uri="{FF2B5EF4-FFF2-40B4-BE49-F238E27FC236}">
                <a16:creationId xmlns:a16="http://schemas.microsoft.com/office/drawing/2014/main" id="{CD5A7AD0-A3FD-5C88-4CA7-E654CDF813B9}"/>
              </a:ext>
            </a:extLst>
          </p:cNvPr>
          <p:cNvGraphicFramePr>
            <a:graphicFrameLocks noGrp="1"/>
          </p:cNvGraphicFramePr>
          <p:nvPr/>
        </p:nvGraphicFramePr>
        <p:xfrm>
          <a:off x="307416" y="1022618"/>
          <a:ext cx="6098176" cy="4181449"/>
        </p:xfrm>
        <a:graphic>
          <a:graphicData uri="http://schemas.openxmlformats.org/drawingml/2006/table">
            <a:tbl>
              <a:tblPr firstRow="1" bandRow="1">
                <a:tableStyleId>{5C22544A-7EE6-4342-B048-85BDC9FD1C3A}</a:tableStyleId>
              </a:tblPr>
              <a:tblGrid>
                <a:gridCol w="2931341">
                  <a:extLst>
                    <a:ext uri="{9D8B030D-6E8A-4147-A177-3AD203B41FA5}">
                      <a16:colId xmlns:a16="http://schemas.microsoft.com/office/drawing/2014/main" val="14039840"/>
                    </a:ext>
                  </a:extLst>
                </a:gridCol>
                <a:gridCol w="3166835">
                  <a:extLst>
                    <a:ext uri="{9D8B030D-6E8A-4147-A177-3AD203B41FA5}">
                      <a16:colId xmlns:a16="http://schemas.microsoft.com/office/drawing/2014/main" val="620149315"/>
                    </a:ext>
                  </a:extLst>
                </a:gridCol>
              </a:tblGrid>
              <a:tr h="430415">
                <a:tc>
                  <a:txBody>
                    <a:bodyPr/>
                    <a:lstStyle/>
                    <a:p>
                      <a:r>
                        <a:rPr lang="en-US" sz="2400" dirty="0"/>
                        <a:t>TB Infection (Latent)</a:t>
                      </a:r>
                    </a:p>
                  </a:txBody>
                  <a:tcPr/>
                </a:tc>
                <a:tc>
                  <a:txBody>
                    <a:bodyPr/>
                    <a:lstStyle/>
                    <a:p>
                      <a:r>
                        <a:rPr lang="en-US" sz="2400" dirty="0"/>
                        <a:t>TB Disease (Active)</a:t>
                      </a:r>
                    </a:p>
                  </a:txBody>
                  <a:tcPr/>
                </a:tc>
                <a:extLst>
                  <a:ext uri="{0D108BD9-81ED-4DB2-BD59-A6C34878D82A}">
                    <a16:rowId xmlns:a16="http://schemas.microsoft.com/office/drawing/2014/main" val="297650039"/>
                  </a:ext>
                </a:extLst>
              </a:tr>
              <a:tr h="883483">
                <a:tc>
                  <a:txBody>
                    <a:bodyPr/>
                    <a:lstStyle/>
                    <a:p>
                      <a:r>
                        <a:rPr lang="en-US" sz="1800" dirty="0"/>
                        <a:t>No symptoms</a:t>
                      </a:r>
                    </a:p>
                  </a:txBody>
                  <a:tcPr/>
                </a:tc>
                <a:tc>
                  <a:txBody>
                    <a:bodyPr/>
                    <a:lstStyle/>
                    <a:p>
                      <a:r>
                        <a:rPr lang="en-US" sz="1800" dirty="0"/>
                        <a:t>Symptoms (cough, bloody sputum, sweats, weight loss)</a:t>
                      </a:r>
                    </a:p>
                  </a:txBody>
                  <a:tcPr/>
                </a:tc>
                <a:extLst>
                  <a:ext uri="{0D108BD9-81ED-4DB2-BD59-A6C34878D82A}">
                    <a16:rowId xmlns:a16="http://schemas.microsoft.com/office/drawing/2014/main" val="2163774839"/>
                  </a:ext>
                </a:extLst>
              </a:tr>
              <a:tr h="611642">
                <a:tc>
                  <a:txBody>
                    <a:bodyPr/>
                    <a:lstStyle/>
                    <a:p>
                      <a:r>
                        <a:rPr lang="en-US" sz="1800" dirty="0"/>
                        <a:t>Not contagious</a:t>
                      </a:r>
                    </a:p>
                  </a:txBody>
                  <a:tcPr/>
                </a:tc>
                <a:tc>
                  <a:txBody>
                    <a:bodyPr/>
                    <a:lstStyle/>
                    <a:p>
                      <a:r>
                        <a:rPr lang="en-US" sz="1800" dirty="0"/>
                        <a:t>Contagious</a:t>
                      </a:r>
                    </a:p>
                  </a:txBody>
                  <a:tcPr/>
                </a:tc>
                <a:extLst>
                  <a:ext uri="{0D108BD9-81ED-4DB2-BD59-A6C34878D82A}">
                    <a16:rowId xmlns:a16="http://schemas.microsoft.com/office/drawing/2014/main" val="1217135540"/>
                  </a:ext>
                </a:extLst>
              </a:tr>
              <a:tr h="611642">
                <a:tc>
                  <a:txBody>
                    <a:bodyPr/>
                    <a:lstStyle/>
                    <a:p>
                      <a:r>
                        <a:rPr lang="en-US" sz="1800" dirty="0"/>
                        <a:t>Positive TB test (TST or IGRA)</a:t>
                      </a:r>
                    </a:p>
                  </a:txBody>
                  <a:tcPr/>
                </a:tc>
                <a:tc>
                  <a:txBody>
                    <a:bodyPr/>
                    <a:lstStyle/>
                    <a:p>
                      <a:r>
                        <a:rPr lang="en-US" sz="1800" dirty="0"/>
                        <a:t>Positive TB test (TST or IGRA)</a:t>
                      </a:r>
                    </a:p>
                  </a:txBody>
                  <a:tcPr/>
                </a:tc>
                <a:extLst>
                  <a:ext uri="{0D108BD9-81ED-4DB2-BD59-A6C34878D82A}">
                    <a16:rowId xmlns:a16="http://schemas.microsoft.com/office/drawing/2014/main" val="2210716026"/>
                  </a:ext>
                </a:extLst>
              </a:tr>
              <a:tr h="339801">
                <a:tc>
                  <a:txBody>
                    <a:bodyPr/>
                    <a:lstStyle/>
                    <a:p>
                      <a:r>
                        <a:rPr lang="en-US" sz="1800" dirty="0"/>
                        <a:t>Normal chest X-ray</a:t>
                      </a:r>
                    </a:p>
                  </a:txBody>
                  <a:tcPr/>
                </a:tc>
                <a:tc>
                  <a:txBody>
                    <a:bodyPr/>
                    <a:lstStyle/>
                    <a:p>
                      <a:r>
                        <a:rPr lang="en-US" sz="1800" dirty="0"/>
                        <a:t>Abnormal chest X-ray</a:t>
                      </a:r>
                    </a:p>
                  </a:txBody>
                  <a:tcPr/>
                </a:tc>
                <a:extLst>
                  <a:ext uri="{0D108BD9-81ED-4DB2-BD59-A6C34878D82A}">
                    <a16:rowId xmlns:a16="http://schemas.microsoft.com/office/drawing/2014/main" val="1511079169"/>
                  </a:ext>
                </a:extLst>
              </a:tr>
              <a:tr h="611642">
                <a:tc>
                  <a:txBody>
                    <a:bodyPr/>
                    <a:lstStyle/>
                    <a:p>
                      <a:r>
                        <a:rPr lang="en-US" sz="1800" dirty="0"/>
                        <a:t>Negative sputum tests</a:t>
                      </a:r>
                    </a:p>
                  </a:txBody>
                  <a:tcPr/>
                </a:tc>
                <a:tc>
                  <a:txBody>
                    <a:bodyPr/>
                    <a:lstStyle/>
                    <a:p>
                      <a:r>
                        <a:rPr lang="en-US" sz="1800" dirty="0"/>
                        <a:t>Positive sputum tests</a:t>
                      </a:r>
                    </a:p>
                  </a:txBody>
                  <a:tcPr/>
                </a:tc>
                <a:extLst>
                  <a:ext uri="{0D108BD9-81ED-4DB2-BD59-A6C34878D82A}">
                    <a16:rowId xmlns:a16="http://schemas.microsoft.com/office/drawing/2014/main" val="221386561"/>
                  </a:ext>
                </a:extLst>
              </a:tr>
              <a:tr h="611642">
                <a:tc>
                  <a:txBody>
                    <a:bodyPr/>
                    <a:lstStyle/>
                    <a:p>
                      <a:r>
                        <a:rPr lang="en-US" sz="1800" dirty="0"/>
                        <a:t>Treatment:  3-4 months with 1-2 drugs (~$500)</a:t>
                      </a:r>
                    </a:p>
                  </a:txBody>
                  <a:tcPr/>
                </a:tc>
                <a:tc>
                  <a:txBody>
                    <a:bodyPr/>
                    <a:lstStyle/>
                    <a:p>
                      <a:r>
                        <a:rPr lang="en-US" sz="1800" dirty="0"/>
                        <a:t>Treatment:  4-9+ months with 4+ drugs (~$20,000)</a:t>
                      </a:r>
                    </a:p>
                  </a:txBody>
                  <a:tcPr/>
                </a:tc>
                <a:extLst>
                  <a:ext uri="{0D108BD9-81ED-4DB2-BD59-A6C34878D82A}">
                    <a16:rowId xmlns:a16="http://schemas.microsoft.com/office/drawing/2014/main" val="1421638846"/>
                  </a:ext>
                </a:extLst>
              </a:tr>
            </a:tbl>
          </a:graphicData>
        </a:graphic>
      </p:graphicFrame>
      <p:pic>
        <p:nvPicPr>
          <p:cNvPr id="6" name="Picture 5">
            <a:extLst>
              <a:ext uri="{FF2B5EF4-FFF2-40B4-BE49-F238E27FC236}">
                <a16:creationId xmlns:a16="http://schemas.microsoft.com/office/drawing/2014/main" id="{AE6AE8E1-4390-7A3F-CD64-FA1085D4DB9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00295" y="1340200"/>
            <a:ext cx="5579956" cy="3986516"/>
          </a:xfrm>
          <a:prstGeom prst="rect">
            <a:avLst/>
          </a:prstGeom>
        </p:spPr>
      </p:pic>
    </p:spTree>
    <p:extLst>
      <p:ext uri="{BB962C8B-B14F-4D97-AF65-F5344CB8AC3E}">
        <p14:creationId xmlns:p14="http://schemas.microsoft.com/office/powerpoint/2010/main" val="4991277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BD8705B-D4E8-43F3-B227-AAA34C0D891D}"/>
              </a:ext>
            </a:extLst>
          </p:cNvPr>
          <p:cNvSpPr>
            <a:spLocks noGrp="1"/>
          </p:cNvSpPr>
          <p:nvPr>
            <p:ph type="title"/>
          </p:nvPr>
        </p:nvSpPr>
        <p:spPr>
          <a:xfrm>
            <a:off x="524741" y="620392"/>
            <a:ext cx="4083118" cy="5504688"/>
          </a:xfrm>
        </p:spPr>
        <p:txBody>
          <a:bodyPr>
            <a:normAutofit/>
          </a:bodyPr>
          <a:lstStyle/>
          <a:p>
            <a:r>
              <a:rPr lang="en-US" sz="6000" dirty="0">
                <a:solidFill>
                  <a:schemeClr val="bg1"/>
                </a:solidFill>
              </a:rPr>
              <a:t>Resources</a:t>
            </a:r>
          </a:p>
        </p:txBody>
      </p:sp>
      <p:sp>
        <p:nvSpPr>
          <p:cNvPr id="3" name="Content Placeholder 2">
            <a:extLst>
              <a:ext uri="{FF2B5EF4-FFF2-40B4-BE49-F238E27FC236}">
                <a16:creationId xmlns:a16="http://schemas.microsoft.com/office/drawing/2014/main" id="{3A9773B0-A227-4DF9-8F71-E01B34203A7C}"/>
              </a:ext>
            </a:extLst>
          </p:cNvPr>
          <p:cNvSpPr>
            <a:spLocks noGrp="1"/>
          </p:cNvSpPr>
          <p:nvPr>
            <p:ph idx="1"/>
          </p:nvPr>
        </p:nvSpPr>
        <p:spPr>
          <a:xfrm>
            <a:off x="5280212" y="1081555"/>
            <a:ext cx="6678706" cy="4351338"/>
          </a:xfrm>
        </p:spPr>
        <p:txBody>
          <a:bodyPr/>
          <a:lstStyle/>
          <a:p>
            <a:r>
              <a:rPr lang="en-US" dirty="0">
                <a:hlinkClick r:id="rId3"/>
              </a:rPr>
              <a:t>https://www.cdc.gov/mmwr/preview/mmwrhtml/rr5415a1.htm#top</a:t>
            </a:r>
            <a:endParaRPr lang="en-US" dirty="0"/>
          </a:p>
          <a:p>
            <a:r>
              <a:rPr lang="en-US" dirty="0">
                <a:hlinkClick r:id="rId4"/>
              </a:rPr>
              <a:t>https://www.currytbcenter.ucsf.edu/product/guide/pediatric-tuberculosis-an-online-presentation</a:t>
            </a:r>
            <a:endParaRPr lang="en-US" dirty="0"/>
          </a:p>
          <a:p>
            <a:r>
              <a:rPr lang="en-US" dirty="0">
                <a:hlinkClick r:id="rId5"/>
              </a:rPr>
              <a:t>Alaska TB Manual</a:t>
            </a:r>
            <a:endParaRPr lang="en-US" dirty="0"/>
          </a:p>
        </p:txBody>
      </p:sp>
    </p:spTree>
    <p:extLst>
      <p:ext uri="{BB962C8B-B14F-4D97-AF65-F5344CB8AC3E}">
        <p14:creationId xmlns:p14="http://schemas.microsoft.com/office/powerpoint/2010/main" val="10555918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519" y="2361383"/>
            <a:ext cx="2979059" cy="1325563"/>
          </a:xfrm>
        </p:spPr>
        <p:txBody>
          <a:bodyPr>
            <a:normAutofit/>
          </a:bodyPr>
          <a:lstStyle/>
          <a:p>
            <a:r>
              <a:rPr lang="en-US" sz="3600" dirty="0">
                <a:solidFill>
                  <a:srgbClr val="005483"/>
                </a:solidFill>
                <a:latin typeface="Arial Black"/>
              </a:rPr>
              <a:t>Thank You!</a:t>
            </a:r>
          </a:p>
        </p:txBody>
      </p:sp>
      <p:sp>
        <p:nvSpPr>
          <p:cNvPr id="3" name="Content Placeholder 2"/>
          <p:cNvSpPr>
            <a:spLocks noGrp="1"/>
          </p:cNvSpPr>
          <p:nvPr>
            <p:ph idx="1"/>
          </p:nvPr>
        </p:nvSpPr>
        <p:spPr>
          <a:xfrm>
            <a:off x="446721" y="1847795"/>
            <a:ext cx="11029615" cy="3678303"/>
          </a:xfrm>
        </p:spPr>
        <p:txBody>
          <a:bodyPr>
            <a:normAutofit/>
          </a:bodyPr>
          <a:lstStyle/>
          <a:p>
            <a:endParaRPr lang="en-US" sz="2800" dirty="0"/>
          </a:p>
          <a:p>
            <a:endParaRPr lang="en-US" sz="2800" dirty="0"/>
          </a:p>
          <a:p>
            <a:endParaRPr lang="en-US" dirty="0"/>
          </a:p>
          <a:p>
            <a:endParaRPr lang="en-US" dirty="0"/>
          </a:p>
        </p:txBody>
      </p:sp>
      <p:sp>
        <p:nvSpPr>
          <p:cNvPr id="5" name="Rectangle 4">
            <a:extLst>
              <a:ext uri="{FF2B5EF4-FFF2-40B4-BE49-F238E27FC236}">
                <a16:creationId xmlns:a16="http://schemas.microsoft.com/office/drawing/2014/main" id="{F1A265BB-F5F8-33AF-A226-16DB9B229DDE}"/>
              </a:ext>
            </a:extLst>
          </p:cNvPr>
          <p:cNvSpPr/>
          <p:nvPr/>
        </p:nvSpPr>
        <p:spPr>
          <a:xfrm>
            <a:off x="0" y="5826700"/>
            <a:ext cx="12192000" cy="523220"/>
          </a:xfrm>
          <a:prstGeom prst="rect">
            <a:avLst/>
          </a:prstGeom>
          <a:gradFill flip="none" rotWithShape="1">
            <a:gsLst>
              <a:gs pos="0">
                <a:srgbClr val="7EC9EB"/>
              </a:gs>
              <a:gs pos="26000">
                <a:srgbClr val="59B9E8"/>
              </a:gs>
              <a:gs pos="74000">
                <a:srgbClr val="2879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10;&#10;Description automatically generated">
            <a:extLst>
              <a:ext uri="{FF2B5EF4-FFF2-40B4-BE49-F238E27FC236}">
                <a16:creationId xmlns:a16="http://schemas.microsoft.com/office/drawing/2014/main" id="{98759516-F6DF-AFDC-0177-9716B2A0F61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563047" y="5598265"/>
            <a:ext cx="980089" cy="980089"/>
          </a:xfrm>
          <a:prstGeom prst="rect">
            <a:avLst/>
          </a:prstGeom>
        </p:spPr>
      </p:pic>
      <p:pic>
        <p:nvPicPr>
          <p:cNvPr id="2050" name="Picture 2" descr="End TB">
            <a:extLst>
              <a:ext uri="{FF2B5EF4-FFF2-40B4-BE49-F238E27FC236}">
                <a16:creationId xmlns:a16="http://schemas.microsoft.com/office/drawing/2014/main" id="{7E5BF272-49CD-2B72-917B-74D28F95C8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1521" y="1011776"/>
            <a:ext cx="8153758" cy="4586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610790"/>
      </p:ext>
    </p:extLst>
  </p:cSld>
  <p:clrMapOvr>
    <a:masterClrMapping/>
  </p:clrMapOvr>
  <mc:AlternateContent xmlns:mc="http://schemas.openxmlformats.org/markup-compatibility/2006" xmlns:p14="http://schemas.microsoft.com/office/powerpoint/2010/main">
    <mc:Choice Requires="p14">
      <p:transition spd="slow" p14:dur="2000" advTm="66088"/>
    </mc:Choice>
    <mc:Fallback xmlns="">
      <p:transition spd="slow" advTm="66088"/>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B11B2-F7A7-4F62-B9C5-82BF1E3F5518}"/>
              </a:ext>
            </a:extLst>
          </p:cNvPr>
          <p:cNvSpPr>
            <a:spLocks noGrp="1"/>
          </p:cNvSpPr>
          <p:nvPr>
            <p:ph type="title"/>
          </p:nvPr>
        </p:nvSpPr>
        <p:spPr/>
        <p:txBody>
          <a:bodyPr/>
          <a:lstStyle/>
          <a:p>
            <a:r>
              <a:rPr lang="en-US" sz="5400" dirty="0"/>
              <a:t>TB Infection</a:t>
            </a:r>
          </a:p>
        </p:txBody>
      </p:sp>
      <p:pic>
        <p:nvPicPr>
          <p:cNvPr id="5" name="Picture 4" descr="A picture containing text, screenshot, businesscard&#10;&#10;Description automatically generated">
            <a:extLst>
              <a:ext uri="{FF2B5EF4-FFF2-40B4-BE49-F238E27FC236}">
                <a16:creationId xmlns:a16="http://schemas.microsoft.com/office/drawing/2014/main" id="{94E685BB-56F5-AAE5-8124-8D9E72A05262}"/>
              </a:ext>
            </a:extLst>
          </p:cNvPr>
          <p:cNvPicPr>
            <a:picLocks noChangeAspect="1"/>
          </p:cNvPicPr>
          <p:nvPr/>
        </p:nvPicPr>
        <p:blipFill rotWithShape="1">
          <a:blip r:embed="rId3">
            <a:extLst>
              <a:ext uri="{28A0092B-C50C-407E-A947-70E740481C1C}">
                <a14:useLocalDpi xmlns:a14="http://schemas.microsoft.com/office/drawing/2010/main" val="0"/>
              </a:ext>
            </a:extLst>
          </a:blip>
          <a:srcRect l="-180" t="9469" r="-62" b="9604"/>
          <a:stretch/>
        </p:blipFill>
        <p:spPr>
          <a:xfrm>
            <a:off x="7153154" y="3344426"/>
            <a:ext cx="5038846" cy="3513574"/>
          </a:xfrm>
          <a:prstGeom prst="rect">
            <a:avLst/>
          </a:prstGeom>
        </p:spPr>
      </p:pic>
      <p:sp>
        <p:nvSpPr>
          <p:cNvPr id="6" name="TextBox 5">
            <a:extLst>
              <a:ext uri="{FF2B5EF4-FFF2-40B4-BE49-F238E27FC236}">
                <a16:creationId xmlns:a16="http://schemas.microsoft.com/office/drawing/2014/main" id="{7C62FD50-AD84-7F36-3400-5EF1C7A0BF12}"/>
              </a:ext>
            </a:extLst>
          </p:cNvPr>
          <p:cNvSpPr txBox="1"/>
          <p:nvPr/>
        </p:nvSpPr>
        <p:spPr>
          <a:xfrm>
            <a:off x="111985" y="5228396"/>
            <a:ext cx="5984015" cy="1384995"/>
          </a:xfrm>
          <a:prstGeom prst="rect">
            <a:avLst/>
          </a:prstGeom>
          <a:noFill/>
          <a:ln w="38100">
            <a:solidFill>
              <a:schemeClr val="tx1"/>
            </a:solidFill>
          </a:ln>
        </p:spPr>
        <p:txBody>
          <a:bodyPr wrap="square" rtlCol="0">
            <a:spAutoFit/>
          </a:bodyPr>
          <a:lstStyle/>
          <a:p>
            <a:r>
              <a:rPr lang="en-US" sz="2800" dirty="0"/>
              <a:t>Estimated AK LTBI prevalence:  </a:t>
            </a:r>
            <a:r>
              <a:rPr lang="en-US" sz="2800" u="sng" dirty="0">
                <a:solidFill>
                  <a:srgbClr val="FF0000"/>
                </a:solidFill>
              </a:rPr>
              <a:t>32,601</a:t>
            </a:r>
          </a:p>
          <a:p>
            <a:endParaRPr lang="en-US" sz="2400" dirty="0">
              <a:solidFill>
                <a:srgbClr val="FF0000"/>
              </a:solidFill>
            </a:endParaRPr>
          </a:p>
          <a:p>
            <a:r>
              <a:rPr lang="en-US" sz="1400" dirty="0"/>
              <a:t>Source:  </a:t>
            </a:r>
            <a:r>
              <a:rPr lang="en-US" sz="900" b="0" i="0" dirty="0" err="1">
                <a:solidFill>
                  <a:srgbClr val="202020"/>
                </a:solidFill>
                <a:effectLst/>
                <a:latin typeface="Helvetica" panose="020B0604020202020204" pitchFamily="34" charset="0"/>
              </a:rPr>
              <a:t>Mirzazadeh</a:t>
            </a:r>
            <a:r>
              <a:rPr lang="en-US" sz="900" b="0" i="0" dirty="0">
                <a:solidFill>
                  <a:srgbClr val="202020"/>
                </a:solidFill>
                <a:effectLst/>
                <a:latin typeface="Helvetica" panose="020B0604020202020204" pitchFamily="34" charset="0"/>
              </a:rPr>
              <a:t> A, Kahn JG, Haddad MB, Hill AN, Marks SM, </a:t>
            </a:r>
            <a:r>
              <a:rPr lang="en-US" sz="900" b="0" i="0" dirty="0" err="1">
                <a:solidFill>
                  <a:srgbClr val="202020"/>
                </a:solidFill>
                <a:effectLst/>
                <a:latin typeface="Helvetica" panose="020B0604020202020204" pitchFamily="34" charset="0"/>
              </a:rPr>
              <a:t>Readhead</a:t>
            </a:r>
            <a:r>
              <a:rPr lang="en-US" sz="900" b="0" i="0" dirty="0">
                <a:solidFill>
                  <a:srgbClr val="202020"/>
                </a:solidFill>
                <a:effectLst/>
                <a:latin typeface="Helvetica" panose="020B0604020202020204" pitchFamily="34" charset="0"/>
              </a:rPr>
              <a:t> A, et al. (2021) State-level prevalence estimates of latent tuberculosis infection in the United States by medical risk factors, demographic characteristics and nativity. </a:t>
            </a:r>
            <a:r>
              <a:rPr lang="en-US" sz="900" b="0" i="0" dirty="0" err="1">
                <a:solidFill>
                  <a:srgbClr val="202020"/>
                </a:solidFill>
                <a:effectLst/>
                <a:latin typeface="Helvetica" panose="020B0604020202020204" pitchFamily="34" charset="0"/>
              </a:rPr>
              <a:t>PLoS</a:t>
            </a:r>
            <a:r>
              <a:rPr lang="en-US" sz="900" b="0" i="0" dirty="0">
                <a:solidFill>
                  <a:srgbClr val="202020"/>
                </a:solidFill>
                <a:effectLst/>
                <a:latin typeface="Helvetica" panose="020B0604020202020204" pitchFamily="34" charset="0"/>
              </a:rPr>
              <a:t> ONE 16(4): e0249012. https://doi.org/10.1371/journal.pone.0249012</a:t>
            </a:r>
            <a:endParaRPr lang="en-US" sz="1400" dirty="0"/>
          </a:p>
        </p:txBody>
      </p:sp>
      <p:pic>
        <p:nvPicPr>
          <p:cNvPr id="3" name="Picture 2" descr="Image result for alaska outline">
            <a:extLst>
              <a:ext uri="{FF2B5EF4-FFF2-40B4-BE49-F238E27FC236}">
                <a16:creationId xmlns:a16="http://schemas.microsoft.com/office/drawing/2014/main" id="{97979CA9-6FEB-8826-77C1-B9928E5F8EA8}"/>
              </a:ext>
            </a:extLst>
          </p:cNvPr>
          <p:cNvPicPr>
            <a:picLocks noChangeAspect="1" noChangeArrowheads="1"/>
          </p:cNvPicPr>
          <p:nvPr/>
        </p:nvPicPr>
        <p:blipFill>
          <a:blip r:embed="rId4" cstate="print">
            <a:alphaModFix amt="30000"/>
            <a:extLst>
              <a:ext uri="{28A0092B-C50C-407E-A947-70E740481C1C}">
                <a14:useLocalDpi xmlns:a14="http://schemas.microsoft.com/office/drawing/2010/main" val="0"/>
              </a:ext>
            </a:extLst>
          </a:blip>
          <a:srcRect/>
          <a:stretch>
            <a:fillRect/>
          </a:stretch>
        </p:blipFill>
        <p:spPr bwMode="auto">
          <a:xfrm>
            <a:off x="185293" y="4741123"/>
            <a:ext cx="2692780" cy="19419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1CD4F6D-A7BD-FCF6-F3B2-E98E23EC44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7087" y="669025"/>
            <a:ext cx="1666340" cy="2597835"/>
          </a:xfrm>
          <a:prstGeom prst="rect">
            <a:avLst/>
          </a:prstGeom>
        </p:spPr>
      </p:pic>
      <p:pic>
        <p:nvPicPr>
          <p:cNvPr id="8" name="Picture 7" descr="A group of people in a line&#10;&#10;Description automatically generated with low confidence">
            <a:extLst>
              <a:ext uri="{FF2B5EF4-FFF2-40B4-BE49-F238E27FC236}">
                <a16:creationId xmlns:a16="http://schemas.microsoft.com/office/drawing/2014/main" id="{93875E2F-8DEC-E3B6-931A-5FAFF6A990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985" y="1967942"/>
            <a:ext cx="7258133" cy="2441800"/>
          </a:xfrm>
          <a:prstGeom prst="rect">
            <a:avLst/>
          </a:prstGeom>
        </p:spPr>
      </p:pic>
    </p:spTree>
    <p:extLst>
      <p:ext uri="{BB962C8B-B14F-4D97-AF65-F5344CB8AC3E}">
        <p14:creationId xmlns:p14="http://schemas.microsoft.com/office/powerpoint/2010/main" val="2008979619"/>
      </p:ext>
    </p:extLst>
  </p:cSld>
  <p:clrMapOvr>
    <a:masterClrMapping/>
  </p:clrMapOvr>
  <mc:AlternateContent xmlns:mc="http://schemas.openxmlformats.org/markup-compatibility/2006" xmlns:p14="http://schemas.microsoft.com/office/powerpoint/2010/main">
    <mc:Choice Requires="p14">
      <p:transition spd="slow" p14:dur="2000" advTm="39823"/>
    </mc:Choice>
    <mc:Fallback xmlns="">
      <p:transition spd="slow" advTm="3982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C3EF9F-AA0E-4D5C-8257-81A653DDBC3C}"/>
              </a:ext>
            </a:extLst>
          </p:cNvPr>
          <p:cNvSpPr>
            <a:spLocks noGrp="1"/>
          </p:cNvSpPr>
          <p:nvPr>
            <p:ph type="title"/>
          </p:nvPr>
        </p:nvSpPr>
        <p:spPr>
          <a:xfrm>
            <a:off x="4654296" y="329184"/>
            <a:ext cx="6894576" cy="1783080"/>
          </a:xfrm>
        </p:spPr>
        <p:txBody>
          <a:bodyPr vert="horz" lIns="91440" tIns="45720" rIns="91440" bIns="45720" rtlCol="0" anchor="b">
            <a:normAutofit/>
          </a:bodyPr>
          <a:lstStyle/>
          <a:p>
            <a:r>
              <a:rPr lang="en-US" sz="5400"/>
              <a:t>LTBI:  find it and treat it</a:t>
            </a:r>
          </a:p>
        </p:txBody>
      </p:sp>
      <p:pic>
        <p:nvPicPr>
          <p:cNvPr id="3" name="Picture 2">
            <a:extLst>
              <a:ext uri="{FF2B5EF4-FFF2-40B4-BE49-F238E27FC236}">
                <a16:creationId xmlns:a16="http://schemas.microsoft.com/office/drawing/2014/main" id="{5349B5B7-5C8E-4F2D-8F5F-5B1BD1A05D4E}"/>
              </a:ext>
            </a:extLst>
          </p:cNvPr>
          <p:cNvPicPr>
            <a:picLocks noChangeAspect="1"/>
          </p:cNvPicPr>
          <p:nvPr/>
        </p:nvPicPr>
        <p:blipFill rotWithShape="1">
          <a:blip r:embed="rId3">
            <a:extLst>
              <a:ext uri="{28A0092B-C50C-407E-A947-70E740481C1C}">
                <a14:useLocalDpi xmlns:a14="http://schemas.microsoft.com/office/drawing/2010/main" val="0"/>
              </a:ext>
            </a:extLst>
          </a:blip>
          <a:srcRect l="6282" r="1594" b="1"/>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A4D781C-5BDA-4982-92B7-3E3C46113493}"/>
              </a:ext>
            </a:extLst>
          </p:cNvPr>
          <p:cNvSpPr txBox="1"/>
          <p:nvPr/>
        </p:nvSpPr>
        <p:spPr>
          <a:xfrm>
            <a:off x="4654296" y="2706624"/>
            <a:ext cx="6894576" cy="348386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dirty="0"/>
              <a:t>80% of active TB cases in the U.S. are the result of longstanding (untreated) LTBI</a:t>
            </a:r>
          </a:p>
          <a:p>
            <a:pPr indent="-228600">
              <a:lnSpc>
                <a:spcPct val="90000"/>
              </a:lnSpc>
              <a:spcAft>
                <a:spcPts val="600"/>
              </a:spcAft>
              <a:buFont typeface="Arial" panose="020B0604020202020204" pitchFamily="34" charset="0"/>
              <a:buChar char="•"/>
            </a:pPr>
            <a:r>
              <a:rPr lang="en-US" sz="2200" dirty="0"/>
              <a:t>Screening, testing, and treating for LTBI should be part of routine preventive care</a:t>
            </a:r>
          </a:p>
          <a:p>
            <a:pPr marL="742950" lvl="1" indent="-228600">
              <a:lnSpc>
                <a:spcPct val="90000"/>
              </a:lnSpc>
              <a:spcAft>
                <a:spcPts val="600"/>
              </a:spcAft>
              <a:buFont typeface="Arial" panose="020B0604020202020204" pitchFamily="34" charset="0"/>
              <a:buChar char="•"/>
            </a:pPr>
            <a:r>
              <a:rPr lang="en-US" sz="2200" b="1" dirty="0"/>
              <a:t>USPSTF</a:t>
            </a:r>
            <a:r>
              <a:rPr lang="en-US" sz="2200" dirty="0"/>
              <a:t>:  recommends screening for LTBI in asymptomatic adults at increased risk for TB infection</a:t>
            </a:r>
          </a:p>
          <a:p>
            <a:pPr marL="742950" lvl="1" indent="-228600">
              <a:lnSpc>
                <a:spcPct val="90000"/>
              </a:lnSpc>
              <a:spcAft>
                <a:spcPts val="600"/>
              </a:spcAft>
              <a:buFont typeface="Arial" panose="020B0604020202020204" pitchFamily="34" charset="0"/>
              <a:buChar char="•"/>
            </a:pPr>
            <a:r>
              <a:rPr lang="en-US" sz="2200" b="1" dirty="0"/>
              <a:t>AAP</a:t>
            </a:r>
            <a:r>
              <a:rPr lang="en-US" sz="2200" dirty="0"/>
              <a:t>:  Assessment at the first visit and annually for TB risk factors and testing of children with defined risk factors is standard of care</a:t>
            </a:r>
          </a:p>
        </p:txBody>
      </p:sp>
    </p:spTree>
    <p:extLst>
      <p:ext uri="{BB962C8B-B14F-4D97-AF65-F5344CB8AC3E}">
        <p14:creationId xmlns:p14="http://schemas.microsoft.com/office/powerpoint/2010/main" val="1672781411"/>
      </p:ext>
    </p:extLst>
  </p:cSld>
  <p:clrMapOvr>
    <a:masterClrMapping/>
  </p:clrMapOvr>
  <mc:AlternateContent xmlns:mc="http://schemas.openxmlformats.org/markup-compatibility/2006" xmlns:p14="http://schemas.microsoft.com/office/powerpoint/2010/main">
    <mc:Choice Requires="p14">
      <p:transition spd="slow" p14:dur="2000" advTm="1748"/>
    </mc:Choice>
    <mc:Fallback xmlns="">
      <p:transition spd="slow" advTm="1748"/>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0228" y="654611"/>
            <a:ext cx="10515600" cy="1123015"/>
          </a:xfrm>
        </p:spPr>
        <p:txBody>
          <a:bodyPr>
            <a:normAutofit fontScale="90000"/>
          </a:bodyPr>
          <a:lstStyle/>
          <a:p>
            <a:r>
              <a:rPr lang="en-US" sz="4900" dirty="0"/>
              <a:t>LTBI—Targeted Testing</a:t>
            </a:r>
            <a:br>
              <a:rPr lang="en-US" dirty="0"/>
            </a:br>
            <a:r>
              <a:rPr lang="en-US" sz="3100" dirty="0"/>
              <a:t>Why use targeted testing?  Why not screen everyone?</a:t>
            </a:r>
          </a:p>
        </p:txBody>
      </p:sp>
      <p:sp>
        <p:nvSpPr>
          <p:cNvPr id="3" name="Content Placeholder 2"/>
          <p:cNvSpPr>
            <a:spLocks noGrp="1"/>
          </p:cNvSpPr>
          <p:nvPr>
            <p:ph idx="1"/>
          </p:nvPr>
        </p:nvSpPr>
        <p:spPr>
          <a:xfrm>
            <a:off x="654385" y="2909839"/>
            <a:ext cx="11029615" cy="3678303"/>
          </a:xfrm>
        </p:spPr>
        <p:txBody>
          <a:bodyPr/>
          <a:lstStyle/>
          <a:p>
            <a:pPr lvl="1"/>
            <a:endParaRPr lang="en-US" dirty="0"/>
          </a:p>
          <a:p>
            <a:endParaRPr lang="en-US" dirty="0"/>
          </a:p>
          <a:p>
            <a:pPr lvl="1"/>
            <a:endParaRPr lang="en-US" dirty="0"/>
          </a:p>
          <a:p>
            <a:pPr lvl="1"/>
            <a:endParaRPr lang="en-US" dirty="0"/>
          </a:p>
        </p:txBody>
      </p:sp>
      <p:sp>
        <p:nvSpPr>
          <p:cNvPr id="4" name="Footer Placeholder 3"/>
          <p:cNvSpPr>
            <a:spLocks noGrp="1"/>
          </p:cNvSpPr>
          <p:nvPr>
            <p:ph type="ftr" sz="quarter" idx="11"/>
          </p:nvPr>
        </p:nvSpPr>
        <p:spPr/>
        <p:txBody>
          <a:bodyPr/>
          <a:lstStyle/>
          <a:p>
            <a:r>
              <a:rPr lang="en-US" dirty="0"/>
              <a:t>adapted from "LTBI Basics," presentation by Drs. Lisa Chen and Neha Shah</a:t>
            </a:r>
          </a:p>
        </p:txBody>
      </p:sp>
      <p:graphicFrame>
        <p:nvGraphicFramePr>
          <p:cNvPr id="6" name="Table 5"/>
          <p:cNvGraphicFramePr>
            <a:graphicFrameLocks noGrp="1"/>
          </p:cNvGraphicFramePr>
          <p:nvPr/>
        </p:nvGraphicFramePr>
        <p:xfrm>
          <a:off x="1469572" y="2776062"/>
          <a:ext cx="6096000" cy="22250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pPr algn="ctr"/>
                      <a:endParaRPr lang="en-US" sz="24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1" dirty="0">
                          <a:solidFill>
                            <a:schemeClr val="tx1"/>
                          </a:solidFill>
                        </a:rPr>
                        <a:t>Prevalence of latent TB infection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1" dirty="0">
                          <a:solidFill>
                            <a:schemeClr val="tx1"/>
                          </a:solidFill>
                        </a:rPr>
                        <a:t>Proportion of positive tests</a:t>
                      </a:r>
                      <a:r>
                        <a:rPr lang="en-US" sz="2400" b="1" baseline="0" dirty="0">
                          <a:solidFill>
                            <a:schemeClr val="tx1"/>
                          </a:solidFill>
                        </a:rPr>
                        <a:t> that are false</a:t>
                      </a:r>
                      <a:endParaRPr lang="en-US" sz="24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pPr algn="ctr"/>
                      <a:r>
                        <a:rPr lang="en-US" sz="2400" b="1" dirty="0">
                          <a:solidFill>
                            <a:schemeClr val="tx1"/>
                          </a:solidFill>
                        </a:rPr>
                        <a:t>U.S. born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1" dirty="0">
                          <a:solidFill>
                            <a:schemeClr val="tx1"/>
                          </a:solidFill>
                        </a:rPr>
                        <a:t>2.8%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1" dirty="0">
                          <a:solidFill>
                            <a:srgbClr val="FF0000"/>
                          </a:solidFill>
                        </a:rPr>
                        <a:t>46%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pPr algn="ctr"/>
                      <a:r>
                        <a:rPr lang="en-US" sz="2400" b="1" dirty="0">
                          <a:solidFill>
                            <a:schemeClr val="tx1"/>
                          </a:solidFill>
                        </a:rPr>
                        <a:t>Non-U.S. born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1" dirty="0">
                          <a:solidFill>
                            <a:schemeClr val="tx1"/>
                          </a:solidFill>
                        </a:rPr>
                        <a:t>16%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1" dirty="0">
                          <a:solidFill>
                            <a:srgbClr val="FF0000"/>
                          </a:solidFill>
                        </a:rPr>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pic>
        <p:nvPicPr>
          <p:cNvPr id="7" name="Picture 2" descr="Image result for high low risk">
            <a:extLst>
              <a:ext uri="{FF2B5EF4-FFF2-40B4-BE49-F238E27FC236}">
                <a16:creationId xmlns:a16="http://schemas.microsoft.com/office/drawing/2014/main" id="{36315CBD-19F4-4793-B79D-384F07861048}"/>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512074" y="2559528"/>
            <a:ext cx="3171926" cy="233489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126435682"/>
      </p:ext>
    </p:extLst>
  </p:cSld>
  <p:clrMapOvr>
    <a:masterClrMapping/>
  </p:clrMapOvr>
  <mc:AlternateContent xmlns:mc="http://schemas.openxmlformats.org/markup-compatibility/2006" xmlns:p14="http://schemas.microsoft.com/office/powerpoint/2010/main">
    <mc:Choice Requires="p14">
      <p:transition spd="med" p14:dur="700" advTm="66896">
        <p:fade/>
      </p:transition>
    </mc:Choice>
    <mc:Fallback xmlns="">
      <p:transition spd="med" advTm="66896">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74.6"/>
</p:tagLst>
</file>

<file path=ppt/tags/tag2.xml><?xml version="1.0" encoding="utf-8"?>
<p:tagLst xmlns:a="http://schemas.openxmlformats.org/drawingml/2006/main" xmlns:r="http://schemas.openxmlformats.org/officeDocument/2006/relationships" xmlns:p="http://schemas.openxmlformats.org/presentationml/2006/main">
  <p:tag name="TIMING" val="|74.6|1.1"/>
</p:tagLst>
</file>

<file path=ppt/tags/tag3.xml><?xml version="1.0" encoding="utf-8"?>
<p:tagLst xmlns:a="http://schemas.openxmlformats.org/drawingml/2006/main" xmlns:r="http://schemas.openxmlformats.org/officeDocument/2006/relationships" xmlns:p="http://schemas.openxmlformats.org/presentationml/2006/main">
  <p:tag name="TIMING" val="|74.6"/>
</p:tagLst>
</file>

<file path=ppt/tags/tag4.xml><?xml version="1.0" encoding="utf-8"?>
<p:tagLst xmlns:a="http://schemas.openxmlformats.org/drawingml/2006/main" xmlns:r="http://schemas.openxmlformats.org/officeDocument/2006/relationships" xmlns:p="http://schemas.openxmlformats.org/presentationml/2006/main">
  <p:tag name="TIMING" val="|33.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Metropolitan</Template>
  <TotalTime>1760</TotalTime>
  <Words>5128</Words>
  <Application>Microsoft Office PowerPoint</Application>
  <PresentationFormat>Widescreen</PresentationFormat>
  <Paragraphs>554</Paragraphs>
  <Slides>61</Slides>
  <Notes>54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61</vt:i4>
      </vt:variant>
    </vt:vector>
  </HeadingPairs>
  <TitlesOfParts>
    <vt:vector size="70" baseType="lpstr">
      <vt:lpstr>-apple-system</vt:lpstr>
      <vt:lpstr>Arial</vt:lpstr>
      <vt:lpstr>Arial Black</vt:lpstr>
      <vt:lpstr>Calibri</vt:lpstr>
      <vt:lpstr>Calibri Light</vt:lpstr>
      <vt:lpstr>Helvetica</vt:lpstr>
      <vt:lpstr>Open Sans</vt:lpstr>
      <vt:lpstr>Times New Roman</vt:lpstr>
      <vt:lpstr>Office Theme</vt:lpstr>
      <vt:lpstr>TB Infection and Preventive Therapy Michelle M. Rothoff, MD State of Alaska TB Program</vt:lpstr>
      <vt:lpstr>Disclosures</vt:lpstr>
      <vt:lpstr>Key Points</vt:lpstr>
      <vt:lpstr>Tb infection and disease:  a continuum</vt:lpstr>
      <vt:lpstr>Tb infection and disease:  a continuum</vt:lpstr>
      <vt:lpstr>PowerPoint Presentation</vt:lpstr>
      <vt:lpstr>TB Infection</vt:lpstr>
      <vt:lpstr>LTBI:  find it and treat it</vt:lpstr>
      <vt:lpstr>LTBI—Targeted Testing Why use targeted testing?  Why not screen everyone?</vt:lpstr>
      <vt:lpstr>LTBI—Who to test</vt:lpstr>
      <vt:lpstr>Who is at risk for TB?</vt:lpstr>
      <vt:lpstr>Who is at risk for TB in Alaska?</vt:lpstr>
      <vt:lpstr>Who is at MOST risk for progression to TB Disease?</vt:lpstr>
      <vt:lpstr>LTBI—Who to test What about age?</vt:lpstr>
      <vt:lpstr>LTBI—How to test TST Vs. IGRA</vt:lpstr>
      <vt:lpstr>LTBI—How to test</vt:lpstr>
      <vt:lpstr>LTBI—How to test Test limitations</vt:lpstr>
      <vt:lpstr>LTBI—How to test</vt:lpstr>
      <vt:lpstr>LTBI—How to test</vt:lpstr>
      <vt:lpstr>TBI—How to test</vt:lpstr>
      <vt:lpstr>LTBI—Who to treat</vt:lpstr>
      <vt:lpstr>LTBI treatment</vt:lpstr>
      <vt:lpstr>LTBI—How to treat</vt:lpstr>
      <vt:lpstr>LTBI—How to treat</vt:lpstr>
      <vt:lpstr>LTBI—How to treat</vt:lpstr>
      <vt:lpstr>LTBI—How to treat</vt:lpstr>
      <vt:lpstr>LTBI—How to treat</vt:lpstr>
      <vt:lpstr>LTBI—How to treat</vt:lpstr>
      <vt:lpstr>LTBI—How to Monitor</vt:lpstr>
      <vt:lpstr>LTBI—How to Monitor</vt:lpstr>
      <vt:lpstr>What is the TB window period?</vt:lpstr>
      <vt:lpstr>What is TB window prophylaxis?</vt:lpstr>
      <vt:lpstr>What is the purpose of TB window prophylaxis?</vt:lpstr>
      <vt:lpstr>PowerPoint Presentation</vt:lpstr>
      <vt:lpstr>Who are the high-risk contacts that need window prophy?</vt:lpstr>
      <vt:lpstr>Why do high-risk contacts need window prophylaxis?</vt:lpstr>
      <vt:lpstr>Why do kids under 5 need window prophylaxis?</vt:lpstr>
      <vt:lpstr>Why do kids under 5 need window prophylaxis?</vt:lpstr>
      <vt:lpstr>What are the criteria for starting window prophylaxis?</vt:lpstr>
      <vt:lpstr>What are the criteria for starting window prophylaxis?</vt:lpstr>
      <vt:lpstr>What are the criteria for starting window prophylaxis?</vt:lpstr>
      <vt:lpstr>What are the criteria for starting window prophylaxis?</vt:lpstr>
      <vt:lpstr>What are the criteria for starting window prophylaxis?</vt:lpstr>
      <vt:lpstr>What are the criteria for starting window prophylaxis?</vt:lpstr>
      <vt:lpstr>Ruling out active TB in high-risk contacts</vt:lpstr>
      <vt:lpstr>Window prophylaxis</vt:lpstr>
      <vt:lpstr>Window prophylaxis</vt:lpstr>
      <vt:lpstr>Window prophylaxis</vt:lpstr>
      <vt:lpstr>When can Window Prophylaxis be stopped (kids&lt;5)?</vt:lpstr>
      <vt:lpstr>Scenario 1</vt:lpstr>
      <vt:lpstr>Scenario 2</vt:lpstr>
      <vt:lpstr>Scenario 3</vt:lpstr>
      <vt:lpstr>Scenario 4</vt:lpstr>
      <vt:lpstr>Scenario 5</vt:lpstr>
      <vt:lpstr>Alaska TB Program </vt:lpstr>
      <vt:lpstr>Where to get help:  LTBI assist</vt:lpstr>
      <vt:lpstr>Where to get help:  CDC</vt:lpstr>
      <vt:lpstr>Where to get help:  NTCA</vt:lpstr>
      <vt:lpstr>Take-Home Points</vt:lpstr>
      <vt:lpstr>Resources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TB Window Prophylaxis</dc:title>
  <dc:creator>Rothoff, Michelle Marie (HSS)</dc:creator>
  <cp:lastModifiedBy>Rothoff, Michelle Marie (DOH)</cp:lastModifiedBy>
  <cp:revision>78</cp:revision>
  <dcterms:created xsi:type="dcterms:W3CDTF">2022-02-18T17:51:26Z</dcterms:created>
  <dcterms:modified xsi:type="dcterms:W3CDTF">2023-05-25T23:45:47Z</dcterms:modified>
</cp:coreProperties>
</file>