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  <p:sldMasterId id="2147483661" r:id="rId6"/>
  </p:sldMasterIdLst>
  <p:notesMasterIdLst>
    <p:notesMasterId r:id="rId20"/>
  </p:notesMasterIdLst>
  <p:sldIdLst>
    <p:sldId id="256" r:id="rId7"/>
    <p:sldId id="1022" r:id="rId8"/>
    <p:sldId id="280" r:id="rId9"/>
    <p:sldId id="343" r:id="rId10"/>
    <p:sldId id="271" r:id="rId11"/>
    <p:sldId id="959" r:id="rId12"/>
    <p:sldId id="260" r:id="rId13"/>
    <p:sldId id="274" r:id="rId14"/>
    <p:sldId id="1019" r:id="rId15"/>
    <p:sldId id="1020" r:id="rId16"/>
    <p:sldId id="1021" r:id="rId17"/>
    <p:sldId id="283" r:id="rId18"/>
    <p:sldId id="34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09F06B-CC1A-44EB-9FA1-D04214593FE3}">
          <p14:sldIdLst>
            <p14:sldId id="256"/>
            <p14:sldId id="1022"/>
            <p14:sldId id="280"/>
            <p14:sldId id="343"/>
            <p14:sldId id="271"/>
            <p14:sldId id="959"/>
            <p14:sldId id="260"/>
            <p14:sldId id="274"/>
            <p14:sldId id="1019"/>
            <p14:sldId id="1020"/>
            <p14:sldId id="1021"/>
            <p14:sldId id="283"/>
            <p14:sldId id="3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4C232-F776-A7CF-CE5E-82EAFE7D1663}" name="Jennette, Vonda" initials="JV" userId="S::Jennette.Vonda@epa.gov::8b77567e-c726-4948-8ca2-95c0cad35e36" providerId="AD"/>
  <p188:author id="{BC8EA13A-63C1-F1E4-4449-D32E688AEE17}" name="Mowrey, Ryan" initials="MR" userId="S::Mowrey.Ryan.T@epa.gov::b0a38605-4dce-4178-929e-aa39269851af" providerId="AD"/>
  <p188:author id="{A4BC937B-669E-7E63-CA69-09966C44112D}" name="Puglisi, Peter" initials="PP" userId="S::puglisi.peter@epa.gov::f36717db-f104-4bc3-abc3-b8b815c5ce2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hyperlink" Target="mailto:RTPFC-grants@epa.go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s://www.epa.gov/grants/epa-grantee-forms" TargetMode="Externa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RTPFC-grants@epa.gov" TargetMode="External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grants/epa-grantee-forms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9A09A0-7785-4C66-80BC-288465C13AD8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309912-D5B7-40BB-AF7A-5A485EA25733}">
      <dgm:prSet custT="1"/>
      <dgm:spPr/>
      <dgm:t>
        <a:bodyPr/>
        <a:lstStyle/>
        <a:p>
          <a:r>
            <a:rPr lang="en-US" sz="1600" dirty="0">
              <a:latin typeface="+mn-lt"/>
            </a:rPr>
            <a:t>FFR audited by Financial Specialist</a:t>
          </a:r>
        </a:p>
      </dgm:t>
    </dgm:pt>
    <dgm:pt modelId="{31DC61C5-3B18-4B6D-BEE3-7DBD1C54AE99}" type="parTrans" cxnId="{F5A42B7B-B771-41F7-88A7-8EDCCC8DBAE4}">
      <dgm:prSet/>
      <dgm:spPr/>
      <dgm:t>
        <a:bodyPr/>
        <a:lstStyle/>
        <a:p>
          <a:endParaRPr lang="en-US"/>
        </a:p>
      </dgm:t>
    </dgm:pt>
    <dgm:pt modelId="{BD09D005-EC19-405C-A053-7004B20A961E}" type="sibTrans" cxnId="{F5A42B7B-B771-41F7-88A7-8EDCCC8DBAE4}">
      <dgm:prSet/>
      <dgm:spPr/>
      <dgm:t>
        <a:bodyPr/>
        <a:lstStyle/>
        <a:p>
          <a:endParaRPr lang="en-US"/>
        </a:p>
      </dgm:t>
    </dgm:pt>
    <dgm:pt modelId="{B448BA54-991C-4DDE-B592-1EA95BC23F00}">
      <dgm:prSet custT="1"/>
      <dgm:spPr/>
      <dgm:t>
        <a:bodyPr/>
        <a:lstStyle/>
        <a:p>
          <a:r>
            <a:rPr lang="en-US" sz="16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Final FFR Received</a:t>
          </a:r>
        </a:p>
      </dgm:t>
    </dgm:pt>
    <dgm:pt modelId="{70FFEB65-4E52-4B5A-8B27-2CE9006757CB}" type="parTrans" cxnId="{EA03DEC7-87D6-44C4-8953-DFE849CEE27E}">
      <dgm:prSet/>
      <dgm:spPr/>
      <dgm:t>
        <a:bodyPr/>
        <a:lstStyle/>
        <a:p>
          <a:endParaRPr lang="en-US"/>
        </a:p>
      </dgm:t>
    </dgm:pt>
    <dgm:pt modelId="{8B88EA18-B06C-423C-B896-B22E97D1D7F2}" type="sibTrans" cxnId="{EA03DEC7-87D6-44C4-8953-DFE849CEE27E}">
      <dgm:prSet/>
      <dgm:spPr/>
      <dgm:t>
        <a:bodyPr/>
        <a:lstStyle/>
        <a:p>
          <a:endParaRPr lang="en-US"/>
        </a:p>
      </dgm:t>
    </dgm:pt>
    <dgm:pt modelId="{EF3B3181-2957-413A-9642-266BCAD26B33}">
      <dgm:prSet custT="1"/>
      <dgm:spPr/>
      <dgm:t>
        <a:bodyPr/>
        <a:lstStyle/>
        <a:p>
          <a:r>
            <a:rPr lang="en-US" sz="16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Final Draw/Refund Due to EPA?</a:t>
          </a:r>
        </a:p>
      </dgm:t>
    </dgm:pt>
    <dgm:pt modelId="{01C3254F-9754-414E-AE15-B83A2E76A096}" type="parTrans" cxnId="{BD6F4109-7C01-419B-9135-1D5C7D98CD28}">
      <dgm:prSet/>
      <dgm:spPr/>
      <dgm:t>
        <a:bodyPr/>
        <a:lstStyle/>
        <a:p>
          <a:endParaRPr lang="en-US"/>
        </a:p>
      </dgm:t>
    </dgm:pt>
    <dgm:pt modelId="{5D4863DB-0245-4BE3-98DE-CF0D63B91A53}" type="sibTrans" cxnId="{BD6F4109-7C01-419B-9135-1D5C7D98CD28}">
      <dgm:prSet/>
      <dgm:spPr/>
      <dgm:t>
        <a:bodyPr/>
        <a:lstStyle/>
        <a:p>
          <a:endParaRPr lang="en-US"/>
        </a:p>
      </dgm:t>
    </dgm:pt>
    <dgm:pt modelId="{1EB91C12-D3FA-4720-81C2-6A82445D2402}">
      <dgm:prSet custT="1"/>
      <dgm:spPr/>
      <dgm:t>
        <a:bodyPr/>
        <a:lstStyle/>
        <a:p>
          <a:r>
            <a:rPr lang="en-US" sz="16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De-obligation?</a:t>
          </a:r>
        </a:p>
      </dgm:t>
    </dgm:pt>
    <dgm:pt modelId="{893EB48B-2782-41B1-AB4D-51A88A3302AB}" type="parTrans" cxnId="{4692285E-3860-4CCF-B15F-618691E1CE03}">
      <dgm:prSet/>
      <dgm:spPr/>
      <dgm:t>
        <a:bodyPr/>
        <a:lstStyle/>
        <a:p>
          <a:endParaRPr lang="en-US"/>
        </a:p>
      </dgm:t>
    </dgm:pt>
    <dgm:pt modelId="{F1BA6979-3F7C-4FA1-99F7-5E9739FDC317}" type="sibTrans" cxnId="{4692285E-3860-4CCF-B15F-618691E1CE03}">
      <dgm:prSet/>
      <dgm:spPr/>
      <dgm:t>
        <a:bodyPr/>
        <a:lstStyle/>
        <a:p>
          <a:endParaRPr lang="en-US"/>
        </a:p>
      </dgm:t>
    </dgm:pt>
    <dgm:pt modelId="{27B604EB-ECAD-48C9-A3AC-736B048D2B79}">
      <dgm:prSet custT="1"/>
      <dgm:spPr/>
      <dgm:t>
        <a:bodyPr/>
        <a:lstStyle/>
        <a:p>
          <a:r>
            <a:rPr lang="en-US" sz="160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FFR Financially Closed</a:t>
          </a:r>
        </a:p>
      </dgm:t>
    </dgm:pt>
    <dgm:pt modelId="{E808478F-4260-4AC7-908A-EE355ACBF5BF}" type="parTrans" cxnId="{B9FB5DE6-75D8-4EBB-8749-34AEADE708E5}">
      <dgm:prSet/>
      <dgm:spPr/>
      <dgm:t>
        <a:bodyPr/>
        <a:lstStyle/>
        <a:p>
          <a:endParaRPr lang="en-US"/>
        </a:p>
      </dgm:t>
    </dgm:pt>
    <dgm:pt modelId="{6234EA67-8E2C-447D-97DB-445A31C84FA5}" type="sibTrans" cxnId="{B9FB5DE6-75D8-4EBB-8749-34AEADE708E5}">
      <dgm:prSet/>
      <dgm:spPr/>
      <dgm:t>
        <a:bodyPr/>
        <a:lstStyle/>
        <a:p>
          <a:endParaRPr lang="en-US"/>
        </a:p>
      </dgm:t>
    </dgm:pt>
    <dgm:pt modelId="{DE1A4F79-C4DB-4D12-BC5C-5A8F2C27C258}" type="pres">
      <dgm:prSet presAssocID="{9C9A09A0-7785-4C66-80BC-288465C13AD8}" presName="CompostProcess" presStyleCnt="0">
        <dgm:presLayoutVars>
          <dgm:dir/>
          <dgm:resizeHandles val="exact"/>
        </dgm:presLayoutVars>
      </dgm:prSet>
      <dgm:spPr/>
    </dgm:pt>
    <dgm:pt modelId="{31A01FA4-BB73-4530-B57B-0B1399294661}" type="pres">
      <dgm:prSet presAssocID="{9C9A09A0-7785-4C66-80BC-288465C13AD8}" presName="arrow" presStyleLbl="bgShp" presStyleIdx="0" presStyleCnt="1"/>
      <dgm:spPr/>
    </dgm:pt>
    <dgm:pt modelId="{C8214FC5-1C9D-4FBF-828D-6FE606E53C8F}" type="pres">
      <dgm:prSet presAssocID="{9C9A09A0-7785-4C66-80BC-288465C13AD8}" presName="linearProcess" presStyleCnt="0"/>
      <dgm:spPr/>
    </dgm:pt>
    <dgm:pt modelId="{D606C474-568F-48F4-9964-654BD4A8A806}" type="pres">
      <dgm:prSet presAssocID="{B448BA54-991C-4DDE-B592-1EA95BC23F00}" presName="textNode" presStyleLbl="node1" presStyleIdx="0" presStyleCnt="5">
        <dgm:presLayoutVars>
          <dgm:bulletEnabled val="1"/>
        </dgm:presLayoutVars>
      </dgm:prSet>
      <dgm:spPr/>
    </dgm:pt>
    <dgm:pt modelId="{56510FFB-C859-41B5-8181-767EF34A9941}" type="pres">
      <dgm:prSet presAssocID="{8B88EA18-B06C-423C-B896-B22E97D1D7F2}" presName="sibTrans" presStyleCnt="0"/>
      <dgm:spPr/>
    </dgm:pt>
    <dgm:pt modelId="{A5F2D5BE-A3E6-4CBD-B8ED-921DA6FA6625}" type="pres">
      <dgm:prSet presAssocID="{28309912-D5B7-40BB-AF7A-5A485EA25733}" presName="textNode" presStyleLbl="node1" presStyleIdx="1" presStyleCnt="5">
        <dgm:presLayoutVars>
          <dgm:bulletEnabled val="1"/>
        </dgm:presLayoutVars>
      </dgm:prSet>
      <dgm:spPr/>
    </dgm:pt>
    <dgm:pt modelId="{CBD8C729-F343-4436-A0CC-F3C20B5E1D42}" type="pres">
      <dgm:prSet presAssocID="{BD09D005-EC19-405C-A053-7004B20A961E}" presName="sibTrans" presStyleCnt="0"/>
      <dgm:spPr/>
    </dgm:pt>
    <dgm:pt modelId="{2A20C788-DC6E-4117-B341-38B10499E4B1}" type="pres">
      <dgm:prSet presAssocID="{EF3B3181-2957-413A-9642-266BCAD26B33}" presName="textNode" presStyleLbl="node1" presStyleIdx="2" presStyleCnt="5">
        <dgm:presLayoutVars>
          <dgm:bulletEnabled val="1"/>
        </dgm:presLayoutVars>
      </dgm:prSet>
      <dgm:spPr/>
    </dgm:pt>
    <dgm:pt modelId="{FB53D368-B3CE-4559-902F-D50EEF23486B}" type="pres">
      <dgm:prSet presAssocID="{5D4863DB-0245-4BE3-98DE-CF0D63B91A53}" presName="sibTrans" presStyleCnt="0"/>
      <dgm:spPr/>
    </dgm:pt>
    <dgm:pt modelId="{CC7E2D88-C1A4-4A17-A54E-878523021658}" type="pres">
      <dgm:prSet presAssocID="{1EB91C12-D3FA-4720-81C2-6A82445D2402}" presName="textNode" presStyleLbl="node1" presStyleIdx="3" presStyleCnt="5">
        <dgm:presLayoutVars>
          <dgm:bulletEnabled val="1"/>
        </dgm:presLayoutVars>
      </dgm:prSet>
      <dgm:spPr/>
    </dgm:pt>
    <dgm:pt modelId="{79C79FF3-2E5C-4D2A-8FF5-2D500219CD71}" type="pres">
      <dgm:prSet presAssocID="{F1BA6979-3F7C-4FA1-99F7-5E9739FDC317}" presName="sibTrans" presStyleCnt="0"/>
      <dgm:spPr/>
    </dgm:pt>
    <dgm:pt modelId="{406FD22C-A001-4146-B772-7C4B4AFB9F74}" type="pres">
      <dgm:prSet presAssocID="{27B604EB-ECAD-48C9-A3AC-736B048D2B7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D6F4109-7C01-419B-9135-1D5C7D98CD28}" srcId="{9C9A09A0-7785-4C66-80BC-288465C13AD8}" destId="{EF3B3181-2957-413A-9642-266BCAD26B33}" srcOrd="2" destOrd="0" parTransId="{01C3254F-9754-414E-AE15-B83A2E76A096}" sibTransId="{5D4863DB-0245-4BE3-98DE-CF0D63B91A53}"/>
    <dgm:cxn modelId="{4449BA11-1B65-44A8-A2D7-185F8C8C0AC0}" type="presOf" srcId="{9C9A09A0-7785-4C66-80BC-288465C13AD8}" destId="{DE1A4F79-C4DB-4D12-BC5C-5A8F2C27C258}" srcOrd="0" destOrd="0" presId="urn:microsoft.com/office/officeart/2005/8/layout/hProcess9"/>
    <dgm:cxn modelId="{E053BD18-B5E3-425A-B6AD-47AFB71F4E5F}" type="presOf" srcId="{B448BA54-991C-4DDE-B592-1EA95BC23F00}" destId="{D606C474-568F-48F4-9964-654BD4A8A806}" srcOrd="0" destOrd="0" presId="urn:microsoft.com/office/officeart/2005/8/layout/hProcess9"/>
    <dgm:cxn modelId="{3931EC2B-AEF8-4F5D-B67C-8FEEE6A9BA59}" type="presOf" srcId="{28309912-D5B7-40BB-AF7A-5A485EA25733}" destId="{A5F2D5BE-A3E6-4CBD-B8ED-921DA6FA6625}" srcOrd="0" destOrd="0" presId="urn:microsoft.com/office/officeart/2005/8/layout/hProcess9"/>
    <dgm:cxn modelId="{FD886E3A-CE93-4E97-B1FB-43F977C07CB9}" type="presOf" srcId="{EF3B3181-2957-413A-9642-266BCAD26B33}" destId="{2A20C788-DC6E-4117-B341-38B10499E4B1}" srcOrd="0" destOrd="0" presId="urn:microsoft.com/office/officeart/2005/8/layout/hProcess9"/>
    <dgm:cxn modelId="{4692285E-3860-4CCF-B15F-618691E1CE03}" srcId="{9C9A09A0-7785-4C66-80BC-288465C13AD8}" destId="{1EB91C12-D3FA-4720-81C2-6A82445D2402}" srcOrd="3" destOrd="0" parTransId="{893EB48B-2782-41B1-AB4D-51A88A3302AB}" sibTransId="{F1BA6979-3F7C-4FA1-99F7-5E9739FDC317}"/>
    <dgm:cxn modelId="{8501064C-FF00-4386-AC48-C82E56042233}" type="presOf" srcId="{27B604EB-ECAD-48C9-A3AC-736B048D2B79}" destId="{406FD22C-A001-4146-B772-7C4B4AFB9F74}" srcOrd="0" destOrd="0" presId="urn:microsoft.com/office/officeart/2005/8/layout/hProcess9"/>
    <dgm:cxn modelId="{F5A42B7B-B771-41F7-88A7-8EDCCC8DBAE4}" srcId="{9C9A09A0-7785-4C66-80BC-288465C13AD8}" destId="{28309912-D5B7-40BB-AF7A-5A485EA25733}" srcOrd="1" destOrd="0" parTransId="{31DC61C5-3B18-4B6D-BEE3-7DBD1C54AE99}" sibTransId="{BD09D005-EC19-405C-A053-7004B20A961E}"/>
    <dgm:cxn modelId="{8E9A58BD-E696-4B41-87CB-1D0039093D6D}" type="presOf" srcId="{1EB91C12-D3FA-4720-81C2-6A82445D2402}" destId="{CC7E2D88-C1A4-4A17-A54E-878523021658}" srcOrd="0" destOrd="0" presId="urn:microsoft.com/office/officeart/2005/8/layout/hProcess9"/>
    <dgm:cxn modelId="{EA03DEC7-87D6-44C4-8953-DFE849CEE27E}" srcId="{9C9A09A0-7785-4C66-80BC-288465C13AD8}" destId="{B448BA54-991C-4DDE-B592-1EA95BC23F00}" srcOrd="0" destOrd="0" parTransId="{70FFEB65-4E52-4B5A-8B27-2CE9006757CB}" sibTransId="{8B88EA18-B06C-423C-B896-B22E97D1D7F2}"/>
    <dgm:cxn modelId="{B9FB5DE6-75D8-4EBB-8749-34AEADE708E5}" srcId="{9C9A09A0-7785-4C66-80BC-288465C13AD8}" destId="{27B604EB-ECAD-48C9-A3AC-736B048D2B79}" srcOrd="4" destOrd="0" parTransId="{E808478F-4260-4AC7-908A-EE355ACBF5BF}" sibTransId="{6234EA67-8E2C-447D-97DB-445A31C84FA5}"/>
    <dgm:cxn modelId="{6671BCA0-35BD-488F-A52C-232DF00CF24E}" type="presParOf" srcId="{DE1A4F79-C4DB-4D12-BC5C-5A8F2C27C258}" destId="{31A01FA4-BB73-4530-B57B-0B1399294661}" srcOrd="0" destOrd="0" presId="urn:microsoft.com/office/officeart/2005/8/layout/hProcess9"/>
    <dgm:cxn modelId="{7E51BF51-D566-4518-BDE3-2639FDBF39D1}" type="presParOf" srcId="{DE1A4F79-C4DB-4D12-BC5C-5A8F2C27C258}" destId="{C8214FC5-1C9D-4FBF-828D-6FE606E53C8F}" srcOrd="1" destOrd="0" presId="urn:microsoft.com/office/officeart/2005/8/layout/hProcess9"/>
    <dgm:cxn modelId="{80F11452-459B-4F0E-A4E0-DEAA759997C1}" type="presParOf" srcId="{C8214FC5-1C9D-4FBF-828D-6FE606E53C8F}" destId="{D606C474-568F-48F4-9964-654BD4A8A806}" srcOrd="0" destOrd="0" presId="urn:microsoft.com/office/officeart/2005/8/layout/hProcess9"/>
    <dgm:cxn modelId="{21EA8544-A636-401A-9316-471AA3EB061D}" type="presParOf" srcId="{C8214FC5-1C9D-4FBF-828D-6FE606E53C8F}" destId="{56510FFB-C859-41B5-8181-767EF34A9941}" srcOrd="1" destOrd="0" presId="urn:microsoft.com/office/officeart/2005/8/layout/hProcess9"/>
    <dgm:cxn modelId="{86140B2C-ACE5-46B1-83A8-C06AF7886CA1}" type="presParOf" srcId="{C8214FC5-1C9D-4FBF-828D-6FE606E53C8F}" destId="{A5F2D5BE-A3E6-4CBD-B8ED-921DA6FA6625}" srcOrd="2" destOrd="0" presId="urn:microsoft.com/office/officeart/2005/8/layout/hProcess9"/>
    <dgm:cxn modelId="{9512F9E5-82AA-4F30-9316-B13BF34CCEA5}" type="presParOf" srcId="{C8214FC5-1C9D-4FBF-828D-6FE606E53C8F}" destId="{CBD8C729-F343-4436-A0CC-F3C20B5E1D42}" srcOrd="3" destOrd="0" presId="urn:microsoft.com/office/officeart/2005/8/layout/hProcess9"/>
    <dgm:cxn modelId="{A3C5AF9A-1443-4003-80FE-6C05951E1BB7}" type="presParOf" srcId="{C8214FC5-1C9D-4FBF-828D-6FE606E53C8F}" destId="{2A20C788-DC6E-4117-B341-38B10499E4B1}" srcOrd="4" destOrd="0" presId="urn:microsoft.com/office/officeart/2005/8/layout/hProcess9"/>
    <dgm:cxn modelId="{C267E3E3-DCCD-43CB-A23C-5630F2838446}" type="presParOf" srcId="{C8214FC5-1C9D-4FBF-828D-6FE606E53C8F}" destId="{FB53D368-B3CE-4559-902F-D50EEF23486B}" srcOrd="5" destOrd="0" presId="urn:microsoft.com/office/officeart/2005/8/layout/hProcess9"/>
    <dgm:cxn modelId="{D73F39F5-E80E-4D5F-BBCE-BADF393E3641}" type="presParOf" srcId="{C8214FC5-1C9D-4FBF-828D-6FE606E53C8F}" destId="{CC7E2D88-C1A4-4A17-A54E-878523021658}" srcOrd="6" destOrd="0" presId="urn:microsoft.com/office/officeart/2005/8/layout/hProcess9"/>
    <dgm:cxn modelId="{0EC221A2-DAD8-462B-B9AB-9883E545CFF1}" type="presParOf" srcId="{C8214FC5-1C9D-4FBF-828D-6FE606E53C8F}" destId="{79C79FF3-2E5C-4D2A-8FF5-2D500219CD71}" srcOrd="7" destOrd="0" presId="urn:microsoft.com/office/officeart/2005/8/layout/hProcess9"/>
    <dgm:cxn modelId="{0AD28AAA-14B1-4670-AA1A-826073917C45}" type="presParOf" srcId="{C8214FC5-1C9D-4FBF-828D-6FE606E53C8F}" destId="{406FD22C-A001-4146-B772-7C4B4AFB9F7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2DCD78-C50F-46CB-A2D4-B05CA21D13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C4F709-F901-4531-87A5-D4B7927F9F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Uniform Grants Guidance requires Interim FFRs:</a:t>
          </a:r>
        </a:p>
      </dgm:t>
    </dgm:pt>
    <dgm:pt modelId="{B58D1235-B7B4-46B9-88E6-B1BC313B771F}" type="parTrans" cxnId="{9D689CD2-2BC0-47B9-ACC7-4E6009BEF148}">
      <dgm:prSet/>
      <dgm:spPr/>
      <dgm:t>
        <a:bodyPr/>
        <a:lstStyle/>
        <a:p>
          <a:endParaRPr lang="en-US"/>
        </a:p>
      </dgm:t>
    </dgm:pt>
    <dgm:pt modelId="{E78929DB-AA2A-457D-B284-B94B527AEA6E}" type="sibTrans" cxnId="{9D689CD2-2BC0-47B9-ACC7-4E6009BEF148}">
      <dgm:prSet/>
      <dgm:spPr/>
      <dgm:t>
        <a:bodyPr/>
        <a:lstStyle/>
        <a:p>
          <a:endParaRPr lang="en-US"/>
        </a:p>
      </dgm:t>
    </dgm:pt>
    <dgm:pt modelId="{B46FBA87-BF56-4DCC-A5E2-6BFC8F75E573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/>
            <a:t>No more than quarterly</a:t>
          </a:r>
        </a:p>
      </dgm:t>
    </dgm:pt>
    <dgm:pt modelId="{A50A7DE1-94E4-45EA-8584-82B0C4894143}" type="parTrans" cxnId="{15C7CE89-0F02-44A6-8892-5879918636EA}">
      <dgm:prSet/>
      <dgm:spPr/>
      <dgm:t>
        <a:bodyPr/>
        <a:lstStyle/>
        <a:p>
          <a:endParaRPr lang="en-US"/>
        </a:p>
      </dgm:t>
    </dgm:pt>
    <dgm:pt modelId="{6A0C5424-87D9-4E4B-8FA8-27CF4A26E195}" type="sibTrans" cxnId="{15C7CE89-0F02-44A6-8892-5879918636EA}">
      <dgm:prSet/>
      <dgm:spPr/>
      <dgm:t>
        <a:bodyPr/>
        <a:lstStyle/>
        <a:p>
          <a:endParaRPr lang="en-US"/>
        </a:p>
      </dgm:t>
    </dgm:pt>
    <dgm:pt modelId="{FA9F622F-6792-4114-BC8C-2C3530BB2B10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/>
            <a:t>No less than annually</a:t>
          </a:r>
        </a:p>
      </dgm:t>
    </dgm:pt>
    <dgm:pt modelId="{35D1CE34-3516-4729-956C-468A6CF7686E}" type="parTrans" cxnId="{6F7FE5AB-372C-49DA-9B58-900F3EE91CFC}">
      <dgm:prSet/>
      <dgm:spPr/>
      <dgm:t>
        <a:bodyPr/>
        <a:lstStyle/>
        <a:p>
          <a:endParaRPr lang="en-US"/>
        </a:p>
      </dgm:t>
    </dgm:pt>
    <dgm:pt modelId="{C4E66A25-1BE6-4877-A11C-38F56933A67C}" type="sibTrans" cxnId="{6F7FE5AB-372C-49DA-9B58-900F3EE91CFC}">
      <dgm:prSet/>
      <dgm:spPr/>
      <dgm:t>
        <a:bodyPr/>
        <a:lstStyle/>
        <a:p>
          <a:endParaRPr lang="en-US"/>
        </a:p>
      </dgm:t>
    </dgm:pt>
    <dgm:pt modelId="{FC895E3B-6BAE-4800-807A-51D1195605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Award Terms and Conditions</a:t>
          </a:r>
        </a:p>
      </dgm:t>
    </dgm:pt>
    <dgm:pt modelId="{B0B37BE5-34C2-4D3F-96EA-CE73B20BCF24}" type="parTrans" cxnId="{46F52C22-038F-492F-B025-67EEB6C2B841}">
      <dgm:prSet/>
      <dgm:spPr/>
      <dgm:t>
        <a:bodyPr/>
        <a:lstStyle/>
        <a:p>
          <a:endParaRPr lang="en-US"/>
        </a:p>
      </dgm:t>
    </dgm:pt>
    <dgm:pt modelId="{DDFFBC06-8A32-4B2E-A04E-DB8E2109BD9D}" type="sibTrans" cxnId="{46F52C22-038F-492F-B025-67EEB6C2B841}">
      <dgm:prSet/>
      <dgm:spPr/>
      <dgm:t>
        <a:bodyPr/>
        <a:lstStyle/>
        <a:p>
          <a:endParaRPr lang="en-US"/>
        </a:p>
      </dgm:t>
    </dgm:pt>
    <dgm:pt modelId="{79FB5A2D-53B5-4F99-813E-E5F78DA441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Interim/Final FFRs - submit to RTPFD:  </a:t>
          </a:r>
        </a:p>
      </dgm:t>
    </dgm:pt>
    <dgm:pt modelId="{292C926C-5D8F-4D51-B050-A2B50BAE3B7D}" type="parTrans" cxnId="{0E6C9C8F-C670-4711-B5B4-FEDAA7EEA7AA}">
      <dgm:prSet/>
      <dgm:spPr/>
      <dgm:t>
        <a:bodyPr/>
        <a:lstStyle/>
        <a:p>
          <a:endParaRPr lang="en-US"/>
        </a:p>
      </dgm:t>
    </dgm:pt>
    <dgm:pt modelId="{298BFAF7-87CE-47DE-80EA-E5FC847B0D1C}" type="sibTrans" cxnId="{0E6C9C8F-C670-4711-B5B4-FEDAA7EEA7AA}">
      <dgm:prSet/>
      <dgm:spPr/>
      <dgm:t>
        <a:bodyPr/>
        <a:lstStyle/>
        <a:p>
          <a:endParaRPr lang="en-US"/>
        </a:p>
      </dgm:t>
    </dgm:pt>
    <dgm:pt modelId="{3CAA40FD-3F51-402D-9D89-3D88EB181371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b="0" dirty="0">
              <a:solidFill>
                <a:srgbClr val="37609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RTPFC-Grants@epa.gov</a:t>
          </a:r>
          <a:endParaRPr lang="en-US" b="0" dirty="0">
            <a:solidFill>
              <a:srgbClr val="376092"/>
            </a:solidFill>
          </a:endParaRPr>
        </a:p>
      </dgm:t>
    </dgm:pt>
    <dgm:pt modelId="{3E6D4A23-9467-45C4-86B4-583FD1139F60}" type="parTrans" cxnId="{FE666F99-E731-4BF0-9FE8-EFB8491A597D}">
      <dgm:prSet/>
      <dgm:spPr/>
      <dgm:t>
        <a:bodyPr/>
        <a:lstStyle/>
        <a:p>
          <a:endParaRPr lang="en-US"/>
        </a:p>
      </dgm:t>
    </dgm:pt>
    <dgm:pt modelId="{520BFE96-5E7D-44E0-BA9D-9BAD73B900C8}" type="sibTrans" cxnId="{FE666F99-E731-4BF0-9FE8-EFB8491A597D}">
      <dgm:prSet/>
      <dgm:spPr/>
      <dgm:t>
        <a:bodyPr/>
        <a:lstStyle/>
        <a:p>
          <a:endParaRPr lang="en-US"/>
        </a:p>
      </dgm:t>
    </dgm:pt>
    <dgm:pt modelId="{6A7451A1-60AA-4B16-88A0-459D310E7BE7}" type="pres">
      <dgm:prSet presAssocID="{472DCD78-C50F-46CB-A2D4-B05CA21D13D1}" presName="root" presStyleCnt="0">
        <dgm:presLayoutVars>
          <dgm:dir/>
          <dgm:resizeHandles val="exact"/>
        </dgm:presLayoutVars>
      </dgm:prSet>
      <dgm:spPr/>
    </dgm:pt>
    <dgm:pt modelId="{F298CA41-8F9B-430F-ADA6-4EA544A8752D}" type="pres">
      <dgm:prSet presAssocID="{78C4F709-F901-4531-87A5-D4B7927F9F66}" presName="compNode" presStyleCnt="0"/>
      <dgm:spPr/>
    </dgm:pt>
    <dgm:pt modelId="{9B995D6C-7232-427D-B118-453566924C7C}" type="pres">
      <dgm:prSet presAssocID="{78C4F709-F901-4531-87A5-D4B7927F9F66}" presName="bgRect" presStyleLbl="bgShp" presStyleIdx="0" presStyleCnt="3"/>
      <dgm:spPr/>
    </dgm:pt>
    <dgm:pt modelId="{B649BB71-EBC1-46E9-B635-709E18E03737}" type="pres">
      <dgm:prSet presAssocID="{78C4F709-F901-4531-87A5-D4B7927F9F6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ED8C8B-67A7-40A9-9649-19F1E9B9FF91}" type="pres">
      <dgm:prSet presAssocID="{78C4F709-F901-4531-87A5-D4B7927F9F66}" presName="spaceRect" presStyleCnt="0"/>
      <dgm:spPr/>
    </dgm:pt>
    <dgm:pt modelId="{845384D9-D1A8-41BE-982A-C99001D7D3A2}" type="pres">
      <dgm:prSet presAssocID="{78C4F709-F901-4531-87A5-D4B7927F9F66}" presName="parTx" presStyleLbl="revTx" presStyleIdx="0" presStyleCnt="5">
        <dgm:presLayoutVars>
          <dgm:chMax val="0"/>
          <dgm:chPref val="0"/>
        </dgm:presLayoutVars>
      </dgm:prSet>
      <dgm:spPr/>
    </dgm:pt>
    <dgm:pt modelId="{B91EC7B2-D151-4EC4-B629-ACFC541728F3}" type="pres">
      <dgm:prSet presAssocID="{78C4F709-F901-4531-87A5-D4B7927F9F66}" presName="desTx" presStyleLbl="revTx" presStyleIdx="1" presStyleCnt="5" custScaleX="69815">
        <dgm:presLayoutVars/>
      </dgm:prSet>
      <dgm:spPr/>
    </dgm:pt>
    <dgm:pt modelId="{96F5A25F-A4D7-49CC-927A-55622F5AB4B0}" type="pres">
      <dgm:prSet presAssocID="{E78929DB-AA2A-457D-B284-B94B527AEA6E}" presName="sibTrans" presStyleCnt="0"/>
      <dgm:spPr/>
    </dgm:pt>
    <dgm:pt modelId="{82D8EB3F-F867-4712-B809-616C540C7814}" type="pres">
      <dgm:prSet presAssocID="{FC895E3B-6BAE-4800-807A-51D1195605B4}" presName="compNode" presStyleCnt="0"/>
      <dgm:spPr/>
    </dgm:pt>
    <dgm:pt modelId="{05F2BD89-9A3C-411A-8742-064816EEECA8}" type="pres">
      <dgm:prSet presAssocID="{FC895E3B-6BAE-4800-807A-51D1195605B4}" presName="bgRect" presStyleLbl="bgShp" presStyleIdx="1" presStyleCnt="3" custLinFactNeighborX="536" custLinFactNeighborY="4879"/>
      <dgm:spPr/>
    </dgm:pt>
    <dgm:pt modelId="{95135007-7328-41DC-8EF4-301F0339B703}" type="pres">
      <dgm:prSet presAssocID="{FC895E3B-6BAE-4800-807A-51D1195605B4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35D6CF6-48C0-4324-BB96-97F1B2FBF2D9}" type="pres">
      <dgm:prSet presAssocID="{FC895E3B-6BAE-4800-807A-51D1195605B4}" presName="spaceRect" presStyleCnt="0"/>
      <dgm:spPr/>
    </dgm:pt>
    <dgm:pt modelId="{8641C283-9A33-4D7C-851C-1D9702A7E584}" type="pres">
      <dgm:prSet presAssocID="{FC895E3B-6BAE-4800-807A-51D1195605B4}" presName="parTx" presStyleLbl="revTx" presStyleIdx="2" presStyleCnt="5">
        <dgm:presLayoutVars>
          <dgm:chMax val="0"/>
          <dgm:chPref val="0"/>
        </dgm:presLayoutVars>
      </dgm:prSet>
      <dgm:spPr/>
    </dgm:pt>
    <dgm:pt modelId="{76BADF6F-424E-42FF-9725-72BDF2716EFA}" type="pres">
      <dgm:prSet presAssocID="{DDFFBC06-8A32-4B2E-A04E-DB8E2109BD9D}" presName="sibTrans" presStyleCnt="0"/>
      <dgm:spPr/>
    </dgm:pt>
    <dgm:pt modelId="{2DDB3196-5624-4FB5-81E2-53AADCC83880}" type="pres">
      <dgm:prSet presAssocID="{79FB5A2D-53B5-4F99-813E-E5F78DA441AA}" presName="compNode" presStyleCnt="0"/>
      <dgm:spPr/>
    </dgm:pt>
    <dgm:pt modelId="{6133FF8F-FED3-45F5-8415-FE1EB5B3604E}" type="pres">
      <dgm:prSet presAssocID="{79FB5A2D-53B5-4F99-813E-E5F78DA441AA}" presName="bgRect" presStyleLbl="bgShp" presStyleIdx="2" presStyleCnt="3" custScaleX="100000" custLinFactNeighborX="1159" custLinFactNeighborY="-8247"/>
      <dgm:spPr/>
    </dgm:pt>
    <dgm:pt modelId="{2B751250-B834-4F16-A5DF-53798CE08871}" type="pres">
      <dgm:prSet presAssocID="{79FB5A2D-53B5-4F99-813E-E5F78DA441AA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5FAEFA8D-D190-4D95-AD8D-78A763C1154F}" type="pres">
      <dgm:prSet presAssocID="{79FB5A2D-53B5-4F99-813E-E5F78DA441AA}" presName="spaceRect" presStyleCnt="0"/>
      <dgm:spPr/>
    </dgm:pt>
    <dgm:pt modelId="{3080F808-98ED-464A-B537-C87A42EB882D}" type="pres">
      <dgm:prSet presAssocID="{79FB5A2D-53B5-4F99-813E-E5F78DA441AA}" presName="parTx" presStyleLbl="revTx" presStyleIdx="3" presStyleCnt="5" custScaleX="112866" custLinFactNeighborX="6800" custLinFactNeighborY="-6726">
        <dgm:presLayoutVars>
          <dgm:chMax val="0"/>
          <dgm:chPref val="0"/>
        </dgm:presLayoutVars>
      </dgm:prSet>
      <dgm:spPr/>
    </dgm:pt>
    <dgm:pt modelId="{7695FB86-6B84-49FE-B227-538E411A3949}" type="pres">
      <dgm:prSet presAssocID="{79FB5A2D-53B5-4F99-813E-E5F78DA441AA}" presName="desTx" presStyleLbl="revTx" presStyleIdx="4" presStyleCnt="5" custScaleX="81829" custScaleY="85305" custLinFactNeighborX="-43" custLinFactNeighborY="-5963">
        <dgm:presLayoutVars/>
      </dgm:prSet>
      <dgm:spPr/>
    </dgm:pt>
  </dgm:ptLst>
  <dgm:cxnLst>
    <dgm:cxn modelId="{2142D404-B9ED-43B2-874F-C950DBAC7BBC}" type="presOf" srcId="{B46FBA87-BF56-4DCC-A5E2-6BFC8F75E573}" destId="{B91EC7B2-D151-4EC4-B629-ACFC541728F3}" srcOrd="0" destOrd="0" presId="urn:microsoft.com/office/officeart/2018/2/layout/IconVerticalSolidList"/>
    <dgm:cxn modelId="{46F52C22-038F-492F-B025-67EEB6C2B841}" srcId="{472DCD78-C50F-46CB-A2D4-B05CA21D13D1}" destId="{FC895E3B-6BAE-4800-807A-51D1195605B4}" srcOrd="1" destOrd="0" parTransId="{B0B37BE5-34C2-4D3F-96EA-CE73B20BCF24}" sibTransId="{DDFFBC06-8A32-4B2E-A04E-DB8E2109BD9D}"/>
    <dgm:cxn modelId="{DAE37A40-8E13-4B37-AF69-553196F1E37F}" type="presOf" srcId="{78C4F709-F901-4531-87A5-D4B7927F9F66}" destId="{845384D9-D1A8-41BE-982A-C99001D7D3A2}" srcOrd="0" destOrd="0" presId="urn:microsoft.com/office/officeart/2018/2/layout/IconVerticalSolidList"/>
    <dgm:cxn modelId="{669AFD5C-8015-4C2B-95CE-6A9CB7789933}" type="presOf" srcId="{FC895E3B-6BAE-4800-807A-51D1195605B4}" destId="{8641C283-9A33-4D7C-851C-1D9702A7E584}" srcOrd="0" destOrd="0" presId="urn:microsoft.com/office/officeart/2018/2/layout/IconVerticalSolidList"/>
    <dgm:cxn modelId="{FFD4FB43-A7B5-4B3F-9F6A-168C43556D60}" type="presOf" srcId="{472DCD78-C50F-46CB-A2D4-B05CA21D13D1}" destId="{6A7451A1-60AA-4B16-88A0-459D310E7BE7}" srcOrd="0" destOrd="0" presId="urn:microsoft.com/office/officeart/2018/2/layout/IconVerticalSolidList"/>
    <dgm:cxn modelId="{6E578978-12ED-47D3-9382-C106E646BC31}" type="presOf" srcId="{79FB5A2D-53B5-4F99-813E-E5F78DA441AA}" destId="{3080F808-98ED-464A-B537-C87A42EB882D}" srcOrd="0" destOrd="0" presId="urn:microsoft.com/office/officeart/2018/2/layout/IconVerticalSolidList"/>
    <dgm:cxn modelId="{15C7CE89-0F02-44A6-8892-5879918636EA}" srcId="{78C4F709-F901-4531-87A5-D4B7927F9F66}" destId="{B46FBA87-BF56-4DCC-A5E2-6BFC8F75E573}" srcOrd="0" destOrd="0" parTransId="{A50A7DE1-94E4-45EA-8584-82B0C4894143}" sibTransId="{6A0C5424-87D9-4E4B-8FA8-27CF4A26E195}"/>
    <dgm:cxn modelId="{0E6C9C8F-C670-4711-B5B4-FEDAA7EEA7AA}" srcId="{472DCD78-C50F-46CB-A2D4-B05CA21D13D1}" destId="{79FB5A2D-53B5-4F99-813E-E5F78DA441AA}" srcOrd="2" destOrd="0" parTransId="{292C926C-5D8F-4D51-B050-A2B50BAE3B7D}" sibTransId="{298BFAF7-87CE-47DE-80EA-E5FC847B0D1C}"/>
    <dgm:cxn modelId="{FE666F99-E731-4BF0-9FE8-EFB8491A597D}" srcId="{79FB5A2D-53B5-4F99-813E-E5F78DA441AA}" destId="{3CAA40FD-3F51-402D-9D89-3D88EB181371}" srcOrd="0" destOrd="0" parTransId="{3E6D4A23-9467-45C4-86B4-583FD1139F60}" sibTransId="{520BFE96-5E7D-44E0-BA9D-9BAD73B900C8}"/>
    <dgm:cxn modelId="{6F7FE5AB-372C-49DA-9B58-900F3EE91CFC}" srcId="{78C4F709-F901-4531-87A5-D4B7927F9F66}" destId="{FA9F622F-6792-4114-BC8C-2C3530BB2B10}" srcOrd="1" destOrd="0" parTransId="{35D1CE34-3516-4729-956C-468A6CF7686E}" sibTransId="{C4E66A25-1BE6-4877-A11C-38F56933A67C}"/>
    <dgm:cxn modelId="{9D689CD2-2BC0-47B9-ACC7-4E6009BEF148}" srcId="{472DCD78-C50F-46CB-A2D4-B05CA21D13D1}" destId="{78C4F709-F901-4531-87A5-D4B7927F9F66}" srcOrd="0" destOrd="0" parTransId="{B58D1235-B7B4-46B9-88E6-B1BC313B771F}" sibTransId="{E78929DB-AA2A-457D-B284-B94B527AEA6E}"/>
    <dgm:cxn modelId="{0EC5C1E4-2528-4AA7-A1DC-313288698F4E}" type="presOf" srcId="{FA9F622F-6792-4114-BC8C-2C3530BB2B10}" destId="{B91EC7B2-D151-4EC4-B629-ACFC541728F3}" srcOrd="0" destOrd="1" presId="urn:microsoft.com/office/officeart/2018/2/layout/IconVerticalSolidList"/>
    <dgm:cxn modelId="{CB7C47FC-808B-45EF-A982-7DE24E19A06D}" type="presOf" srcId="{3CAA40FD-3F51-402D-9D89-3D88EB181371}" destId="{7695FB86-6B84-49FE-B227-538E411A3949}" srcOrd="0" destOrd="0" presId="urn:microsoft.com/office/officeart/2018/2/layout/IconVerticalSolidList"/>
    <dgm:cxn modelId="{93DE3CD4-E9F6-4DDF-8FA2-9C1332B04445}" type="presParOf" srcId="{6A7451A1-60AA-4B16-88A0-459D310E7BE7}" destId="{F298CA41-8F9B-430F-ADA6-4EA544A8752D}" srcOrd="0" destOrd="0" presId="urn:microsoft.com/office/officeart/2018/2/layout/IconVerticalSolidList"/>
    <dgm:cxn modelId="{C5FFCF7F-CB39-451F-8BE1-70B6BA28A146}" type="presParOf" srcId="{F298CA41-8F9B-430F-ADA6-4EA544A8752D}" destId="{9B995D6C-7232-427D-B118-453566924C7C}" srcOrd="0" destOrd="0" presId="urn:microsoft.com/office/officeart/2018/2/layout/IconVerticalSolidList"/>
    <dgm:cxn modelId="{A241430C-14C8-4254-89B5-6B228661F8F1}" type="presParOf" srcId="{F298CA41-8F9B-430F-ADA6-4EA544A8752D}" destId="{B649BB71-EBC1-46E9-B635-709E18E03737}" srcOrd="1" destOrd="0" presId="urn:microsoft.com/office/officeart/2018/2/layout/IconVerticalSolidList"/>
    <dgm:cxn modelId="{9DB95C31-3B39-403B-997C-5896C4FEC82B}" type="presParOf" srcId="{F298CA41-8F9B-430F-ADA6-4EA544A8752D}" destId="{A3ED8C8B-67A7-40A9-9649-19F1E9B9FF91}" srcOrd="2" destOrd="0" presId="urn:microsoft.com/office/officeart/2018/2/layout/IconVerticalSolidList"/>
    <dgm:cxn modelId="{8D945DC4-D61F-48CF-A203-89DADD9095A5}" type="presParOf" srcId="{F298CA41-8F9B-430F-ADA6-4EA544A8752D}" destId="{845384D9-D1A8-41BE-982A-C99001D7D3A2}" srcOrd="3" destOrd="0" presId="urn:microsoft.com/office/officeart/2018/2/layout/IconVerticalSolidList"/>
    <dgm:cxn modelId="{DA88B8B1-2E60-4CDE-BADD-F763EA851E12}" type="presParOf" srcId="{F298CA41-8F9B-430F-ADA6-4EA544A8752D}" destId="{B91EC7B2-D151-4EC4-B629-ACFC541728F3}" srcOrd="4" destOrd="0" presId="urn:microsoft.com/office/officeart/2018/2/layout/IconVerticalSolidList"/>
    <dgm:cxn modelId="{3432E623-2FD1-4EBD-AB95-2A20E03BB0B9}" type="presParOf" srcId="{6A7451A1-60AA-4B16-88A0-459D310E7BE7}" destId="{96F5A25F-A4D7-49CC-927A-55622F5AB4B0}" srcOrd="1" destOrd="0" presId="urn:microsoft.com/office/officeart/2018/2/layout/IconVerticalSolidList"/>
    <dgm:cxn modelId="{BB870B5C-B2ED-4A04-A53E-3316661C81A5}" type="presParOf" srcId="{6A7451A1-60AA-4B16-88A0-459D310E7BE7}" destId="{82D8EB3F-F867-4712-B809-616C540C7814}" srcOrd="2" destOrd="0" presId="urn:microsoft.com/office/officeart/2018/2/layout/IconVerticalSolidList"/>
    <dgm:cxn modelId="{5C94E4C2-513F-4A4A-B926-E248B0E248AA}" type="presParOf" srcId="{82D8EB3F-F867-4712-B809-616C540C7814}" destId="{05F2BD89-9A3C-411A-8742-064816EEECA8}" srcOrd="0" destOrd="0" presId="urn:microsoft.com/office/officeart/2018/2/layout/IconVerticalSolidList"/>
    <dgm:cxn modelId="{C9E656F5-EF8D-4014-94C6-F258DC4DB2CA}" type="presParOf" srcId="{82D8EB3F-F867-4712-B809-616C540C7814}" destId="{95135007-7328-41DC-8EF4-301F0339B703}" srcOrd="1" destOrd="0" presId="urn:microsoft.com/office/officeart/2018/2/layout/IconVerticalSolidList"/>
    <dgm:cxn modelId="{9B812E3A-BFCB-4F6A-BF0B-ED5F53B35444}" type="presParOf" srcId="{82D8EB3F-F867-4712-B809-616C540C7814}" destId="{D35D6CF6-48C0-4324-BB96-97F1B2FBF2D9}" srcOrd="2" destOrd="0" presId="urn:microsoft.com/office/officeart/2018/2/layout/IconVerticalSolidList"/>
    <dgm:cxn modelId="{642D8D69-31C6-4A45-B8E4-D5FBF82CD8DB}" type="presParOf" srcId="{82D8EB3F-F867-4712-B809-616C540C7814}" destId="{8641C283-9A33-4D7C-851C-1D9702A7E584}" srcOrd="3" destOrd="0" presId="urn:microsoft.com/office/officeart/2018/2/layout/IconVerticalSolidList"/>
    <dgm:cxn modelId="{AA4804A9-0FFB-4FE8-A700-6534BC5E9A78}" type="presParOf" srcId="{6A7451A1-60AA-4B16-88A0-459D310E7BE7}" destId="{76BADF6F-424E-42FF-9725-72BDF2716EFA}" srcOrd="3" destOrd="0" presId="urn:microsoft.com/office/officeart/2018/2/layout/IconVerticalSolidList"/>
    <dgm:cxn modelId="{17A76F93-4376-4708-AE2D-DFC66B256AD7}" type="presParOf" srcId="{6A7451A1-60AA-4B16-88A0-459D310E7BE7}" destId="{2DDB3196-5624-4FB5-81E2-53AADCC83880}" srcOrd="4" destOrd="0" presId="urn:microsoft.com/office/officeart/2018/2/layout/IconVerticalSolidList"/>
    <dgm:cxn modelId="{F259CB9A-4FEC-4F9B-A2B9-236FF6F426C9}" type="presParOf" srcId="{2DDB3196-5624-4FB5-81E2-53AADCC83880}" destId="{6133FF8F-FED3-45F5-8415-FE1EB5B3604E}" srcOrd="0" destOrd="0" presId="urn:microsoft.com/office/officeart/2018/2/layout/IconVerticalSolidList"/>
    <dgm:cxn modelId="{F6C276EF-9348-45FD-A480-30B151D48F85}" type="presParOf" srcId="{2DDB3196-5624-4FB5-81E2-53AADCC83880}" destId="{2B751250-B834-4F16-A5DF-53798CE08871}" srcOrd="1" destOrd="0" presId="urn:microsoft.com/office/officeart/2018/2/layout/IconVerticalSolidList"/>
    <dgm:cxn modelId="{6FB3BD05-2D5E-4D42-A4AF-6C859FE0C22B}" type="presParOf" srcId="{2DDB3196-5624-4FB5-81E2-53AADCC83880}" destId="{5FAEFA8D-D190-4D95-AD8D-78A763C1154F}" srcOrd="2" destOrd="0" presId="urn:microsoft.com/office/officeart/2018/2/layout/IconVerticalSolidList"/>
    <dgm:cxn modelId="{98B0FB90-8A76-4E28-B0A5-871EDFF5461E}" type="presParOf" srcId="{2DDB3196-5624-4FB5-81E2-53AADCC83880}" destId="{3080F808-98ED-464A-B537-C87A42EB882D}" srcOrd="3" destOrd="0" presId="urn:microsoft.com/office/officeart/2018/2/layout/IconVerticalSolidList"/>
    <dgm:cxn modelId="{33F05592-528D-46FC-B0FB-B3C959DF735F}" type="presParOf" srcId="{2DDB3196-5624-4FB5-81E2-53AADCC83880}" destId="{7695FB86-6B84-49FE-B227-538E411A39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DCD78-C50F-46CB-A2D4-B05CA21D13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8C4F709-F901-4531-87A5-D4B7927F9F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 Location: </a:t>
          </a:r>
        </a:p>
      </dgm:t>
    </dgm:pt>
    <dgm:pt modelId="{B58D1235-B7B4-46B9-88E6-B1BC313B771F}" type="parTrans" cxnId="{9D689CD2-2BC0-47B9-ACC7-4E6009BEF148}">
      <dgm:prSet/>
      <dgm:spPr/>
      <dgm:t>
        <a:bodyPr/>
        <a:lstStyle/>
        <a:p>
          <a:endParaRPr lang="en-US"/>
        </a:p>
      </dgm:t>
    </dgm:pt>
    <dgm:pt modelId="{E78929DB-AA2A-457D-B284-B94B527AEA6E}" type="sibTrans" cxnId="{9D689CD2-2BC0-47B9-ACC7-4E6009BEF148}">
      <dgm:prSet/>
      <dgm:spPr/>
      <dgm:t>
        <a:bodyPr/>
        <a:lstStyle/>
        <a:p>
          <a:endParaRPr lang="en-US"/>
        </a:p>
      </dgm:t>
    </dgm:pt>
    <dgm:pt modelId="{B46FBA87-BF56-4DCC-A5E2-6BFC8F75E573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dirty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EPA Grantee Forms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  <a:p>
          <a:pPr algn="l">
            <a:lnSpc>
              <a:spcPct val="100000"/>
            </a:lnSpc>
          </a:pPr>
          <a:endParaRPr lang="en-US" dirty="0"/>
        </a:p>
      </dgm:t>
    </dgm:pt>
    <dgm:pt modelId="{A50A7DE1-94E4-45EA-8584-82B0C4894143}" type="parTrans" cxnId="{15C7CE89-0F02-44A6-8892-5879918636EA}">
      <dgm:prSet/>
      <dgm:spPr/>
      <dgm:t>
        <a:bodyPr/>
        <a:lstStyle/>
        <a:p>
          <a:endParaRPr lang="en-US"/>
        </a:p>
      </dgm:t>
    </dgm:pt>
    <dgm:pt modelId="{6A0C5424-87D9-4E4B-8FA8-27CF4A26E195}" type="sibTrans" cxnId="{15C7CE89-0F02-44A6-8892-5879918636EA}">
      <dgm:prSet/>
      <dgm:spPr/>
      <dgm:t>
        <a:bodyPr/>
        <a:lstStyle/>
        <a:p>
          <a:endParaRPr lang="en-US"/>
        </a:p>
      </dgm:t>
    </dgm:pt>
    <dgm:pt modelId="{79FB5A2D-53B5-4F99-813E-E5F78DA441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EPA FFR Instructions: </a:t>
          </a:r>
        </a:p>
      </dgm:t>
    </dgm:pt>
    <dgm:pt modelId="{298BFAF7-87CE-47DE-80EA-E5FC847B0D1C}" type="sibTrans" cxnId="{0E6C9C8F-C670-4711-B5B4-FEDAA7EEA7AA}">
      <dgm:prSet/>
      <dgm:spPr/>
      <dgm:t>
        <a:bodyPr/>
        <a:lstStyle/>
        <a:p>
          <a:endParaRPr lang="en-US"/>
        </a:p>
      </dgm:t>
    </dgm:pt>
    <dgm:pt modelId="{292C926C-5D8F-4D51-B050-A2B50BAE3B7D}" type="parTrans" cxnId="{0E6C9C8F-C670-4711-B5B4-FEDAA7EEA7AA}">
      <dgm:prSet/>
      <dgm:spPr/>
      <dgm:t>
        <a:bodyPr/>
        <a:lstStyle/>
        <a:p>
          <a:endParaRPr lang="en-US"/>
        </a:p>
      </dgm:t>
    </dgm:pt>
    <dgm:pt modelId="{3CAA40FD-3F51-402D-9D89-3D88EB181371}">
      <dgm:prSet/>
      <dgm:spPr/>
      <dgm:t>
        <a:bodyPr/>
        <a:lstStyle/>
        <a:p>
          <a:pPr>
            <a:lnSpc>
              <a:spcPct val="100000"/>
            </a:lnSpc>
          </a:pPr>
          <a:endParaRPr lang="en-US" b="0" dirty="0">
            <a:solidFill>
              <a:srgbClr val="376092"/>
            </a:solidFill>
          </a:endParaRPr>
        </a:p>
      </dgm:t>
    </dgm:pt>
    <dgm:pt modelId="{520BFE96-5E7D-44E0-BA9D-9BAD73B900C8}" type="sibTrans" cxnId="{FE666F99-E731-4BF0-9FE8-EFB8491A597D}">
      <dgm:prSet/>
      <dgm:spPr/>
      <dgm:t>
        <a:bodyPr/>
        <a:lstStyle/>
        <a:p>
          <a:endParaRPr lang="en-US"/>
        </a:p>
      </dgm:t>
    </dgm:pt>
    <dgm:pt modelId="{3E6D4A23-9467-45C4-86B4-583FD1139F60}" type="parTrans" cxnId="{FE666F99-E731-4BF0-9FE8-EFB8491A597D}">
      <dgm:prSet/>
      <dgm:spPr/>
      <dgm:t>
        <a:bodyPr/>
        <a:lstStyle/>
        <a:p>
          <a:endParaRPr lang="en-US"/>
        </a:p>
      </dgm:t>
    </dgm:pt>
    <dgm:pt modelId="{6A7451A1-60AA-4B16-88A0-459D310E7BE7}" type="pres">
      <dgm:prSet presAssocID="{472DCD78-C50F-46CB-A2D4-B05CA21D13D1}" presName="root" presStyleCnt="0">
        <dgm:presLayoutVars>
          <dgm:dir/>
          <dgm:resizeHandles val="exact"/>
        </dgm:presLayoutVars>
      </dgm:prSet>
      <dgm:spPr/>
    </dgm:pt>
    <dgm:pt modelId="{F298CA41-8F9B-430F-ADA6-4EA544A8752D}" type="pres">
      <dgm:prSet presAssocID="{78C4F709-F901-4531-87A5-D4B7927F9F66}" presName="compNode" presStyleCnt="0"/>
      <dgm:spPr/>
    </dgm:pt>
    <dgm:pt modelId="{9B995D6C-7232-427D-B118-453566924C7C}" type="pres">
      <dgm:prSet presAssocID="{78C4F709-F901-4531-87A5-D4B7927F9F66}" presName="bgRect" presStyleLbl="bgShp" presStyleIdx="0" presStyleCnt="2"/>
      <dgm:spPr/>
    </dgm:pt>
    <dgm:pt modelId="{B649BB71-EBC1-46E9-B635-709E18E03737}" type="pres">
      <dgm:prSet presAssocID="{78C4F709-F901-4531-87A5-D4B7927F9F66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A3ED8C8B-67A7-40A9-9649-19F1E9B9FF91}" type="pres">
      <dgm:prSet presAssocID="{78C4F709-F901-4531-87A5-D4B7927F9F66}" presName="spaceRect" presStyleCnt="0"/>
      <dgm:spPr/>
    </dgm:pt>
    <dgm:pt modelId="{845384D9-D1A8-41BE-982A-C99001D7D3A2}" type="pres">
      <dgm:prSet presAssocID="{78C4F709-F901-4531-87A5-D4B7927F9F66}" presName="parTx" presStyleLbl="revTx" presStyleIdx="0" presStyleCnt="4">
        <dgm:presLayoutVars>
          <dgm:chMax val="0"/>
          <dgm:chPref val="0"/>
        </dgm:presLayoutVars>
      </dgm:prSet>
      <dgm:spPr/>
    </dgm:pt>
    <dgm:pt modelId="{B91EC7B2-D151-4EC4-B629-ACFC541728F3}" type="pres">
      <dgm:prSet presAssocID="{78C4F709-F901-4531-87A5-D4B7927F9F66}" presName="desTx" presStyleLbl="revTx" presStyleIdx="1" presStyleCnt="4" custScaleX="123919" custLinFactNeighborY="21919">
        <dgm:presLayoutVars/>
      </dgm:prSet>
      <dgm:spPr/>
    </dgm:pt>
    <dgm:pt modelId="{96F5A25F-A4D7-49CC-927A-55622F5AB4B0}" type="pres">
      <dgm:prSet presAssocID="{E78929DB-AA2A-457D-B284-B94B527AEA6E}" presName="sibTrans" presStyleCnt="0"/>
      <dgm:spPr/>
    </dgm:pt>
    <dgm:pt modelId="{2DDB3196-5624-4FB5-81E2-53AADCC83880}" type="pres">
      <dgm:prSet presAssocID="{79FB5A2D-53B5-4F99-813E-E5F78DA441AA}" presName="compNode" presStyleCnt="0"/>
      <dgm:spPr/>
    </dgm:pt>
    <dgm:pt modelId="{6133FF8F-FED3-45F5-8415-FE1EB5B3604E}" type="pres">
      <dgm:prSet presAssocID="{79FB5A2D-53B5-4F99-813E-E5F78DA441AA}" presName="bgRect" presStyleLbl="bgShp" presStyleIdx="1" presStyleCnt="2" custScaleX="100000" custScaleY="170247" custLinFactNeighborX="217" custLinFactNeighborY="-8247"/>
      <dgm:spPr/>
    </dgm:pt>
    <dgm:pt modelId="{2B751250-B834-4F16-A5DF-53798CE08871}" type="pres">
      <dgm:prSet presAssocID="{79FB5A2D-53B5-4F99-813E-E5F78DA441AA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5FAEFA8D-D190-4D95-AD8D-78A763C1154F}" type="pres">
      <dgm:prSet presAssocID="{79FB5A2D-53B5-4F99-813E-E5F78DA441AA}" presName="spaceRect" presStyleCnt="0"/>
      <dgm:spPr/>
    </dgm:pt>
    <dgm:pt modelId="{3080F808-98ED-464A-B537-C87A42EB882D}" type="pres">
      <dgm:prSet presAssocID="{79FB5A2D-53B5-4F99-813E-E5F78DA441AA}" presName="parTx" presStyleLbl="revTx" presStyleIdx="2" presStyleCnt="4" custScaleX="112866" custLinFactNeighborX="6800" custLinFactNeighborY="-6726">
        <dgm:presLayoutVars>
          <dgm:chMax val="0"/>
          <dgm:chPref val="0"/>
        </dgm:presLayoutVars>
      </dgm:prSet>
      <dgm:spPr/>
    </dgm:pt>
    <dgm:pt modelId="{7695FB86-6B84-49FE-B227-538E411A3949}" type="pres">
      <dgm:prSet presAssocID="{79FB5A2D-53B5-4F99-813E-E5F78DA441AA}" presName="desTx" presStyleLbl="revTx" presStyleIdx="3" presStyleCnt="4" custScaleX="81829" custScaleY="85305" custLinFactNeighborX="-9566" custLinFactNeighborY="-5963">
        <dgm:presLayoutVars/>
      </dgm:prSet>
      <dgm:spPr/>
    </dgm:pt>
  </dgm:ptLst>
  <dgm:cxnLst>
    <dgm:cxn modelId="{2142D404-B9ED-43B2-874F-C950DBAC7BBC}" type="presOf" srcId="{B46FBA87-BF56-4DCC-A5E2-6BFC8F75E573}" destId="{B91EC7B2-D151-4EC4-B629-ACFC541728F3}" srcOrd="0" destOrd="0" presId="urn:microsoft.com/office/officeart/2018/2/layout/IconVerticalSolidList"/>
    <dgm:cxn modelId="{DAE37A40-8E13-4B37-AF69-553196F1E37F}" type="presOf" srcId="{78C4F709-F901-4531-87A5-D4B7927F9F66}" destId="{845384D9-D1A8-41BE-982A-C99001D7D3A2}" srcOrd="0" destOrd="0" presId="urn:microsoft.com/office/officeart/2018/2/layout/IconVerticalSolidList"/>
    <dgm:cxn modelId="{FFD4FB43-A7B5-4B3F-9F6A-168C43556D60}" type="presOf" srcId="{472DCD78-C50F-46CB-A2D4-B05CA21D13D1}" destId="{6A7451A1-60AA-4B16-88A0-459D310E7BE7}" srcOrd="0" destOrd="0" presId="urn:microsoft.com/office/officeart/2018/2/layout/IconVerticalSolidList"/>
    <dgm:cxn modelId="{6E578978-12ED-47D3-9382-C106E646BC31}" type="presOf" srcId="{79FB5A2D-53B5-4F99-813E-E5F78DA441AA}" destId="{3080F808-98ED-464A-B537-C87A42EB882D}" srcOrd="0" destOrd="0" presId="urn:microsoft.com/office/officeart/2018/2/layout/IconVerticalSolidList"/>
    <dgm:cxn modelId="{15C7CE89-0F02-44A6-8892-5879918636EA}" srcId="{78C4F709-F901-4531-87A5-D4B7927F9F66}" destId="{B46FBA87-BF56-4DCC-A5E2-6BFC8F75E573}" srcOrd="0" destOrd="0" parTransId="{A50A7DE1-94E4-45EA-8584-82B0C4894143}" sibTransId="{6A0C5424-87D9-4E4B-8FA8-27CF4A26E195}"/>
    <dgm:cxn modelId="{0E6C9C8F-C670-4711-B5B4-FEDAA7EEA7AA}" srcId="{472DCD78-C50F-46CB-A2D4-B05CA21D13D1}" destId="{79FB5A2D-53B5-4F99-813E-E5F78DA441AA}" srcOrd="1" destOrd="0" parTransId="{292C926C-5D8F-4D51-B050-A2B50BAE3B7D}" sibTransId="{298BFAF7-87CE-47DE-80EA-E5FC847B0D1C}"/>
    <dgm:cxn modelId="{FE666F99-E731-4BF0-9FE8-EFB8491A597D}" srcId="{79FB5A2D-53B5-4F99-813E-E5F78DA441AA}" destId="{3CAA40FD-3F51-402D-9D89-3D88EB181371}" srcOrd="0" destOrd="0" parTransId="{3E6D4A23-9467-45C4-86B4-583FD1139F60}" sibTransId="{520BFE96-5E7D-44E0-BA9D-9BAD73B900C8}"/>
    <dgm:cxn modelId="{9D689CD2-2BC0-47B9-ACC7-4E6009BEF148}" srcId="{472DCD78-C50F-46CB-A2D4-B05CA21D13D1}" destId="{78C4F709-F901-4531-87A5-D4B7927F9F66}" srcOrd="0" destOrd="0" parTransId="{B58D1235-B7B4-46B9-88E6-B1BC313B771F}" sibTransId="{E78929DB-AA2A-457D-B284-B94B527AEA6E}"/>
    <dgm:cxn modelId="{CB7C47FC-808B-45EF-A982-7DE24E19A06D}" type="presOf" srcId="{3CAA40FD-3F51-402D-9D89-3D88EB181371}" destId="{7695FB86-6B84-49FE-B227-538E411A3949}" srcOrd="0" destOrd="0" presId="urn:microsoft.com/office/officeart/2018/2/layout/IconVerticalSolidList"/>
    <dgm:cxn modelId="{93DE3CD4-E9F6-4DDF-8FA2-9C1332B04445}" type="presParOf" srcId="{6A7451A1-60AA-4B16-88A0-459D310E7BE7}" destId="{F298CA41-8F9B-430F-ADA6-4EA544A8752D}" srcOrd="0" destOrd="0" presId="urn:microsoft.com/office/officeart/2018/2/layout/IconVerticalSolidList"/>
    <dgm:cxn modelId="{C5FFCF7F-CB39-451F-8BE1-70B6BA28A146}" type="presParOf" srcId="{F298CA41-8F9B-430F-ADA6-4EA544A8752D}" destId="{9B995D6C-7232-427D-B118-453566924C7C}" srcOrd="0" destOrd="0" presId="urn:microsoft.com/office/officeart/2018/2/layout/IconVerticalSolidList"/>
    <dgm:cxn modelId="{A241430C-14C8-4254-89B5-6B228661F8F1}" type="presParOf" srcId="{F298CA41-8F9B-430F-ADA6-4EA544A8752D}" destId="{B649BB71-EBC1-46E9-B635-709E18E03737}" srcOrd="1" destOrd="0" presId="urn:microsoft.com/office/officeart/2018/2/layout/IconVerticalSolidList"/>
    <dgm:cxn modelId="{9DB95C31-3B39-403B-997C-5896C4FEC82B}" type="presParOf" srcId="{F298CA41-8F9B-430F-ADA6-4EA544A8752D}" destId="{A3ED8C8B-67A7-40A9-9649-19F1E9B9FF91}" srcOrd="2" destOrd="0" presId="urn:microsoft.com/office/officeart/2018/2/layout/IconVerticalSolidList"/>
    <dgm:cxn modelId="{8D945DC4-D61F-48CF-A203-89DADD9095A5}" type="presParOf" srcId="{F298CA41-8F9B-430F-ADA6-4EA544A8752D}" destId="{845384D9-D1A8-41BE-982A-C99001D7D3A2}" srcOrd="3" destOrd="0" presId="urn:microsoft.com/office/officeart/2018/2/layout/IconVerticalSolidList"/>
    <dgm:cxn modelId="{DA88B8B1-2E60-4CDE-BADD-F763EA851E12}" type="presParOf" srcId="{F298CA41-8F9B-430F-ADA6-4EA544A8752D}" destId="{B91EC7B2-D151-4EC4-B629-ACFC541728F3}" srcOrd="4" destOrd="0" presId="urn:microsoft.com/office/officeart/2018/2/layout/IconVerticalSolidList"/>
    <dgm:cxn modelId="{3432E623-2FD1-4EBD-AB95-2A20E03BB0B9}" type="presParOf" srcId="{6A7451A1-60AA-4B16-88A0-459D310E7BE7}" destId="{96F5A25F-A4D7-49CC-927A-55622F5AB4B0}" srcOrd="1" destOrd="0" presId="urn:microsoft.com/office/officeart/2018/2/layout/IconVerticalSolidList"/>
    <dgm:cxn modelId="{17A76F93-4376-4708-AE2D-DFC66B256AD7}" type="presParOf" srcId="{6A7451A1-60AA-4B16-88A0-459D310E7BE7}" destId="{2DDB3196-5624-4FB5-81E2-53AADCC83880}" srcOrd="2" destOrd="0" presId="urn:microsoft.com/office/officeart/2018/2/layout/IconVerticalSolidList"/>
    <dgm:cxn modelId="{F259CB9A-4FEC-4F9B-A2B9-236FF6F426C9}" type="presParOf" srcId="{2DDB3196-5624-4FB5-81E2-53AADCC83880}" destId="{6133FF8F-FED3-45F5-8415-FE1EB5B3604E}" srcOrd="0" destOrd="0" presId="urn:microsoft.com/office/officeart/2018/2/layout/IconVerticalSolidList"/>
    <dgm:cxn modelId="{F6C276EF-9348-45FD-A480-30B151D48F85}" type="presParOf" srcId="{2DDB3196-5624-4FB5-81E2-53AADCC83880}" destId="{2B751250-B834-4F16-A5DF-53798CE08871}" srcOrd="1" destOrd="0" presId="urn:microsoft.com/office/officeart/2018/2/layout/IconVerticalSolidList"/>
    <dgm:cxn modelId="{6FB3BD05-2D5E-4D42-A4AF-6C859FE0C22B}" type="presParOf" srcId="{2DDB3196-5624-4FB5-81E2-53AADCC83880}" destId="{5FAEFA8D-D190-4D95-AD8D-78A763C1154F}" srcOrd="2" destOrd="0" presId="urn:microsoft.com/office/officeart/2018/2/layout/IconVerticalSolidList"/>
    <dgm:cxn modelId="{98B0FB90-8A76-4E28-B0A5-871EDFF5461E}" type="presParOf" srcId="{2DDB3196-5624-4FB5-81E2-53AADCC83880}" destId="{3080F808-98ED-464A-B537-C87A42EB882D}" srcOrd="3" destOrd="0" presId="urn:microsoft.com/office/officeart/2018/2/layout/IconVerticalSolidList"/>
    <dgm:cxn modelId="{33F05592-528D-46FC-B0FB-B3C959DF735F}" type="presParOf" srcId="{2DDB3196-5624-4FB5-81E2-53AADCC83880}" destId="{7695FB86-6B84-49FE-B227-538E411A394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C71F1-8715-4FBE-9205-00564F2CD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DFC2225-4ACA-4501-9D7A-719AF76D7E2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120 days from Budget Period End Date </a:t>
          </a:r>
        </a:p>
      </dgm:t>
    </dgm:pt>
    <dgm:pt modelId="{E272B8ED-EDC1-457F-9373-CC9A280DC065}" type="parTrans" cxnId="{74D3771C-1182-418E-9FA2-A6AD9CA69093}">
      <dgm:prSet/>
      <dgm:spPr/>
      <dgm:t>
        <a:bodyPr/>
        <a:lstStyle/>
        <a:p>
          <a:endParaRPr lang="en-US"/>
        </a:p>
      </dgm:t>
    </dgm:pt>
    <dgm:pt modelId="{4B16A61C-16E3-4894-830E-48DF1FDABB64}" type="sibTrans" cxnId="{74D3771C-1182-418E-9FA2-A6AD9CA69093}">
      <dgm:prSet/>
      <dgm:spPr/>
      <dgm:t>
        <a:bodyPr/>
        <a:lstStyle/>
        <a:p>
          <a:endParaRPr lang="en-US"/>
        </a:p>
      </dgm:t>
    </dgm:pt>
    <dgm:pt modelId="{C06AE622-E846-4691-BA77-7F34681DD87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Complete final draw</a:t>
          </a:r>
        </a:p>
        <a:p>
          <a:pPr>
            <a:lnSpc>
              <a:spcPct val="100000"/>
            </a:lnSpc>
          </a:pPr>
          <a:r>
            <a:rPr lang="en-US" sz="1800" dirty="0"/>
            <a:t>Submit Final FFR</a:t>
          </a:r>
        </a:p>
      </dgm:t>
    </dgm:pt>
    <dgm:pt modelId="{825B0177-5091-4C1E-BC7A-9DCA1BA0E278}" type="parTrans" cxnId="{A052B32C-E8A3-449E-9E3E-421257A80D21}">
      <dgm:prSet/>
      <dgm:spPr/>
      <dgm:t>
        <a:bodyPr/>
        <a:lstStyle/>
        <a:p>
          <a:endParaRPr lang="en-US"/>
        </a:p>
      </dgm:t>
    </dgm:pt>
    <dgm:pt modelId="{A473BFA1-3935-446D-B412-AB0DA1B9E61F}" type="sibTrans" cxnId="{A052B32C-E8A3-449E-9E3E-421257A80D21}">
      <dgm:prSet/>
      <dgm:spPr/>
      <dgm:t>
        <a:bodyPr/>
        <a:lstStyle/>
        <a:p>
          <a:endParaRPr lang="en-US"/>
        </a:p>
      </dgm:t>
    </dgm:pt>
    <dgm:pt modelId="{4F764FF8-9924-4DE1-ADC9-0210580F2F2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Include all costs from inception of the grant</a:t>
          </a:r>
        </a:p>
      </dgm:t>
    </dgm:pt>
    <dgm:pt modelId="{6E537378-92EF-4658-8AA3-FC73D6BD3A6C}" type="parTrans" cxnId="{C6180D30-5DB1-4035-89A2-42473DCEABF6}">
      <dgm:prSet/>
      <dgm:spPr/>
      <dgm:t>
        <a:bodyPr/>
        <a:lstStyle/>
        <a:p>
          <a:endParaRPr lang="en-US"/>
        </a:p>
      </dgm:t>
    </dgm:pt>
    <dgm:pt modelId="{2AC5CB4C-2CF1-4FE7-93FB-E4E86EE312A7}" type="sibTrans" cxnId="{C6180D30-5DB1-4035-89A2-42473DCEABF6}">
      <dgm:prSet/>
      <dgm:spPr/>
      <dgm:t>
        <a:bodyPr/>
        <a:lstStyle/>
        <a:p>
          <a:endParaRPr lang="en-US"/>
        </a:p>
      </dgm:t>
    </dgm:pt>
    <dgm:pt modelId="{CB279E11-5CE6-4638-B788-0092477D1ACA}" type="pres">
      <dgm:prSet presAssocID="{FC1C71F1-8715-4FBE-9205-00564F2CD7B2}" presName="root" presStyleCnt="0">
        <dgm:presLayoutVars>
          <dgm:dir/>
          <dgm:resizeHandles val="exact"/>
        </dgm:presLayoutVars>
      </dgm:prSet>
      <dgm:spPr/>
    </dgm:pt>
    <dgm:pt modelId="{1B6BE3AF-0A16-4574-BBF2-B1603E572EC9}" type="pres">
      <dgm:prSet presAssocID="{DDFC2225-4ACA-4501-9D7A-719AF76D7E22}" presName="compNode" presStyleCnt="0"/>
      <dgm:spPr/>
    </dgm:pt>
    <dgm:pt modelId="{2B5FB741-6FA5-4607-91F6-7DF3F3BBA225}" type="pres">
      <dgm:prSet presAssocID="{DDFC2225-4ACA-4501-9D7A-719AF76D7E2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ECD1DFB-814A-4437-AC1B-0BBDA856ED44}" type="pres">
      <dgm:prSet presAssocID="{DDFC2225-4ACA-4501-9D7A-719AF76D7E22}" presName="iconSpace" presStyleCnt="0"/>
      <dgm:spPr/>
    </dgm:pt>
    <dgm:pt modelId="{B2397D33-67C8-4C18-BF30-0C89EDED1763}" type="pres">
      <dgm:prSet presAssocID="{DDFC2225-4ACA-4501-9D7A-719AF76D7E22}" presName="parTx" presStyleLbl="revTx" presStyleIdx="0" presStyleCnt="4">
        <dgm:presLayoutVars>
          <dgm:chMax val="0"/>
          <dgm:chPref val="0"/>
        </dgm:presLayoutVars>
      </dgm:prSet>
      <dgm:spPr/>
    </dgm:pt>
    <dgm:pt modelId="{3F5A2CAB-0F74-42FB-A588-B2AD60361632}" type="pres">
      <dgm:prSet presAssocID="{DDFC2225-4ACA-4501-9D7A-719AF76D7E22}" presName="txSpace" presStyleCnt="0"/>
      <dgm:spPr/>
    </dgm:pt>
    <dgm:pt modelId="{A7D5DDF8-D9B2-44F4-A20D-3FC3D187655E}" type="pres">
      <dgm:prSet presAssocID="{DDFC2225-4ACA-4501-9D7A-719AF76D7E22}" presName="desTx" presStyleLbl="revTx" presStyleIdx="1" presStyleCnt="4">
        <dgm:presLayoutVars/>
      </dgm:prSet>
      <dgm:spPr/>
    </dgm:pt>
    <dgm:pt modelId="{7D0D9075-F0A7-49DE-8688-006CEAFE16F2}" type="pres">
      <dgm:prSet presAssocID="{4B16A61C-16E3-4894-830E-48DF1FDABB64}" presName="sibTrans" presStyleCnt="0"/>
      <dgm:spPr/>
    </dgm:pt>
    <dgm:pt modelId="{2508EAA6-3B01-460E-B5A3-C8DCDEE92301}" type="pres">
      <dgm:prSet presAssocID="{4F764FF8-9924-4DE1-ADC9-0210580F2F2F}" presName="compNode" presStyleCnt="0"/>
      <dgm:spPr/>
    </dgm:pt>
    <dgm:pt modelId="{07347607-58A4-4886-9678-3CA3291FFC02}" type="pres">
      <dgm:prSet presAssocID="{4F764FF8-9924-4DE1-ADC9-0210580F2F2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5164C3A-75FD-45EB-B94D-56742F21278B}" type="pres">
      <dgm:prSet presAssocID="{4F764FF8-9924-4DE1-ADC9-0210580F2F2F}" presName="iconSpace" presStyleCnt="0"/>
      <dgm:spPr/>
    </dgm:pt>
    <dgm:pt modelId="{F614F453-577E-4F67-BB08-C108840C9F05}" type="pres">
      <dgm:prSet presAssocID="{4F764FF8-9924-4DE1-ADC9-0210580F2F2F}" presName="parTx" presStyleLbl="revTx" presStyleIdx="2" presStyleCnt="4">
        <dgm:presLayoutVars>
          <dgm:chMax val="0"/>
          <dgm:chPref val="0"/>
        </dgm:presLayoutVars>
      </dgm:prSet>
      <dgm:spPr/>
    </dgm:pt>
    <dgm:pt modelId="{3A375710-C6FA-40DB-A6F3-718B2E836212}" type="pres">
      <dgm:prSet presAssocID="{4F764FF8-9924-4DE1-ADC9-0210580F2F2F}" presName="txSpace" presStyleCnt="0"/>
      <dgm:spPr/>
    </dgm:pt>
    <dgm:pt modelId="{D019D725-E66C-4F64-8D00-CE6EA3AAD56F}" type="pres">
      <dgm:prSet presAssocID="{4F764FF8-9924-4DE1-ADC9-0210580F2F2F}" presName="desTx" presStyleLbl="revTx" presStyleIdx="3" presStyleCnt="4">
        <dgm:presLayoutVars/>
      </dgm:prSet>
      <dgm:spPr/>
    </dgm:pt>
  </dgm:ptLst>
  <dgm:cxnLst>
    <dgm:cxn modelId="{74D3771C-1182-418E-9FA2-A6AD9CA69093}" srcId="{FC1C71F1-8715-4FBE-9205-00564F2CD7B2}" destId="{DDFC2225-4ACA-4501-9D7A-719AF76D7E22}" srcOrd="0" destOrd="0" parTransId="{E272B8ED-EDC1-457F-9373-CC9A280DC065}" sibTransId="{4B16A61C-16E3-4894-830E-48DF1FDABB64}"/>
    <dgm:cxn modelId="{A052B32C-E8A3-449E-9E3E-421257A80D21}" srcId="{DDFC2225-4ACA-4501-9D7A-719AF76D7E22}" destId="{C06AE622-E846-4691-BA77-7F34681DD870}" srcOrd="0" destOrd="0" parTransId="{825B0177-5091-4C1E-BC7A-9DCA1BA0E278}" sibTransId="{A473BFA1-3935-446D-B412-AB0DA1B9E61F}"/>
    <dgm:cxn modelId="{C6180D30-5DB1-4035-89A2-42473DCEABF6}" srcId="{FC1C71F1-8715-4FBE-9205-00564F2CD7B2}" destId="{4F764FF8-9924-4DE1-ADC9-0210580F2F2F}" srcOrd="1" destOrd="0" parTransId="{6E537378-92EF-4658-8AA3-FC73D6BD3A6C}" sibTransId="{2AC5CB4C-2CF1-4FE7-93FB-E4E86EE312A7}"/>
    <dgm:cxn modelId="{B3150C84-74A5-4CF9-B2D8-DC23B05CD592}" type="presOf" srcId="{DDFC2225-4ACA-4501-9D7A-719AF76D7E22}" destId="{B2397D33-67C8-4C18-BF30-0C89EDED1763}" srcOrd="0" destOrd="0" presId="urn:microsoft.com/office/officeart/2018/5/layout/CenteredIconLabelDescriptionList"/>
    <dgm:cxn modelId="{05EA069C-9C6B-4100-8333-244C0D9E785E}" type="presOf" srcId="{FC1C71F1-8715-4FBE-9205-00564F2CD7B2}" destId="{CB279E11-5CE6-4638-B788-0092477D1ACA}" srcOrd="0" destOrd="0" presId="urn:microsoft.com/office/officeart/2018/5/layout/CenteredIconLabelDescriptionList"/>
    <dgm:cxn modelId="{B621FBDF-4332-47F4-9124-7DA15521F771}" type="presOf" srcId="{C06AE622-E846-4691-BA77-7F34681DD870}" destId="{A7D5DDF8-D9B2-44F4-A20D-3FC3D187655E}" srcOrd="0" destOrd="0" presId="urn:microsoft.com/office/officeart/2018/5/layout/CenteredIconLabelDescriptionList"/>
    <dgm:cxn modelId="{194582E5-2FEB-4D3F-8CC4-086B51994340}" type="presOf" srcId="{4F764FF8-9924-4DE1-ADC9-0210580F2F2F}" destId="{F614F453-577E-4F67-BB08-C108840C9F05}" srcOrd="0" destOrd="0" presId="urn:microsoft.com/office/officeart/2018/5/layout/CenteredIconLabelDescriptionList"/>
    <dgm:cxn modelId="{056F5EFD-4A86-4373-BA92-F200049E4A65}" type="presParOf" srcId="{CB279E11-5CE6-4638-B788-0092477D1ACA}" destId="{1B6BE3AF-0A16-4574-BBF2-B1603E572EC9}" srcOrd="0" destOrd="0" presId="urn:microsoft.com/office/officeart/2018/5/layout/CenteredIconLabelDescriptionList"/>
    <dgm:cxn modelId="{440A5C05-71C8-4C43-9970-CF08285E7D93}" type="presParOf" srcId="{1B6BE3AF-0A16-4574-BBF2-B1603E572EC9}" destId="{2B5FB741-6FA5-4607-91F6-7DF3F3BBA225}" srcOrd="0" destOrd="0" presId="urn:microsoft.com/office/officeart/2018/5/layout/CenteredIconLabelDescriptionList"/>
    <dgm:cxn modelId="{22C871EE-56E1-4E15-8F51-650F4379F6C2}" type="presParOf" srcId="{1B6BE3AF-0A16-4574-BBF2-B1603E572EC9}" destId="{5ECD1DFB-814A-4437-AC1B-0BBDA856ED44}" srcOrd="1" destOrd="0" presId="urn:microsoft.com/office/officeart/2018/5/layout/CenteredIconLabelDescriptionList"/>
    <dgm:cxn modelId="{2931D177-151C-40BB-867C-0F1DD79247C8}" type="presParOf" srcId="{1B6BE3AF-0A16-4574-BBF2-B1603E572EC9}" destId="{B2397D33-67C8-4C18-BF30-0C89EDED1763}" srcOrd="2" destOrd="0" presId="urn:microsoft.com/office/officeart/2018/5/layout/CenteredIconLabelDescriptionList"/>
    <dgm:cxn modelId="{5E6136B4-D3BD-4CCD-AEE7-153020F5ECD3}" type="presParOf" srcId="{1B6BE3AF-0A16-4574-BBF2-B1603E572EC9}" destId="{3F5A2CAB-0F74-42FB-A588-B2AD60361632}" srcOrd="3" destOrd="0" presId="urn:microsoft.com/office/officeart/2018/5/layout/CenteredIconLabelDescriptionList"/>
    <dgm:cxn modelId="{F463378E-E490-481F-99DE-3C6ABC56077A}" type="presParOf" srcId="{1B6BE3AF-0A16-4574-BBF2-B1603E572EC9}" destId="{A7D5DDF8-D9B2-44F4-A20D-3FC3D187655E}" srcOrd="4" destOrd="0" presId="urn:microsoft.com/office/officeart/2018/5/layout/CenteredIconLabelDescriptionList"/>
    <dgm:cxn modelId="{04EA1DC0-274B-4813-9CD6-715D78021CA8}" type="presParOf" srcId="{CB279E11-5CE6-4638-B788-0092477D1ACA}" destId="{7D0D9075-F0A7-49DE-8688-006CEAFE16F2}" srcOrd="1" destOrd="0" presId="urn:microsoft.com/office/officeart/2018/5/layout/CenteredIconLabelDescriptionList"/>
    <dgm:cxn modelId="{0C14CB0E-D1ED-4B7D-B4ED-031E726A7F94}" type="presParOf" srcId="{CB279E11-5CE6-4638-B788-0092477D1ACA}" destId="{2508EAA6-3B01-460E-B5A3-C8DCDEE92301}" srcOrd="2" destOrd="0" presId="urn:microsoft.com/office/officeart/2018/5/layout/CenteredIconLabelDescriptionList"/>
    <dgm:cxn modelId="{A393A70C-86C6-47B0-AA2E-ACB9618DAFE4}" type="presParOf" srcId="{2508EAA6-3B01-460E-B5A3-C8DCDEE92301}" destId="{07347607-58A4-4886-9678-3CA3291FFC02}" srcOrd="0" destOrd="0" presId="urn:microsoft.com/office/officeart/2018/5/layout/CenteredIconLabelDescriptionList"/>
    <dgm:cxn modelId="{774CFD72-EB36-43B0-9246-796E93ED9FE5}" type="presParOf" srcId="{2508EAA6-3B01-460E-B5A3-C8DCDEE92301}" destId="{B5164C3A-75FD-45EB-B94D-56742F21278B}" srcOrd="1" destOrd="0" presId="urn:microsoft.com/office/officeart/2018/5/layout/CenteredIconLabelDescriptionList"/>
    <dgm:cxn modelId="{A9780998-5215-4884-9A2F-08C37DCD1CAF}" type="presParOf" srcId="{2508EAA6-3B01-460E-B5A3-C8DCDEE92301}" destId="{F614F453-577E-4F67-BB08-C108840C9F05}" srcOrd="2" destOrd="0" presId="urn:microsoft.com/office/officeart/2018/5/layout/CenteredIconLabelDescriptionList"/>
    <dgm:cxn modelId="{A76B0BC4-F054-432A-B211-BB09E02B6D7F}" type="presParOf" srcId="{2508EAA6-3B01-460E-B5A3-C8DCDEE92301}" destId="{3A375710-C6FA-40DB-A6F3-718B2E836212}" srcOrd="3" destOrd="0" presId="urn:microsoft.com/office/officeart/2018/5/layout/CenteredIconLabelDescriptionList"/>
    <dgm:cxn modelId="{E10E42CD-D4B4-439A-AE71-B86FE684B64F}" type="presParOf" srcId="{2508EAA6-3B01-460E-B5A3-C8DCDEE92301}" destId="{D019D725-E66C-4F64-8D00-CE6EA3AAD56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FFF1A6-9CCF-4929-870B-67E470776A2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ACAC5B3-FC50-40B6-BB83-F80BF373A92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INDIRECT EXPENSES NOT REPORTED</a:t>
          </a:r>
        </a:p>
      </dgm:t>
    </dgm:pt>
    <dgm:pt modelId="{54C7A3D7-7B63-4736-B2F9-EE91890E1BDE}" type="parTrans" cxnId="{A55DC67B-3381-4D21-AEAE-81617A2EB98C}">
      <dgm:prSet/>
      <dgm:spPr/>
      <dgm:t>
        <a:bodyPr/>
        <a:lstStyle/>
        <a:p>
          <a:endParaRPr lang="en-US"/>
        </a:p>
      </dgm:t>
    </dgm:pt>
    <dgm:pt modelId="{2D677CB6-CFA5-4C27-A812-B05540B42F4C}" type="sibTrans" cxnId="{A55DC67B-3381-4D21-AEAE-81617A2EB98C}">
      <dgm:prSet/>
      <dgm:spPr/>
      <dgm:t>
        <a:bodyPr/>
        <a:lstStyle/>
        <a:p>
          <a:endParaRPr lang="en-US"/>
        </a:p>
      </dgm:t>
    </dgm:pt>
    <dgm:pt modelId="{2314668E-BDF0-426B-8A64-FA326F6A38A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 err="1"/>
            <a:t>Ffr</a:t>
          </a:r>
          <a:r>
            <a:rPr lang="en-US" dirty="0"/>
            <a:t> Line 10d. incorrect</a:t>
          </a:r>
        </a:p>
      </dgm:t>
    </dgm:pt>
    <dgm:pt modelId="{10368EA3-B7C8-4A82-872E-55D38E0B084D}" type="parTrans" cxnId="{34B1799A-0F99-41F0-A202-99DAA619F3C8}">
      <dgm:prSet/>
      <dgm:spPr/>
      <dgm:t>
        <a:bodyPr/>
        <a:lstStyle/>
        <a:p>
          <a:endParaRPr lang="en-US"/>
        </a:p>
      </dgm:t>
    </dgm:pt>
    <dgm:pt modelId="{BCB4E545-4225-488E-B1B1-BE9B65EB9AF8}" type="sibTrans" cxnId="{34B1799A-0F99-41F0-A202-99DAA619F3C8}">
      <dgm:prSet/>
      <dgm:spPr/>
      <dgm:t>
        <a:bodyPr/>
        <a:lstStyle/>
        <a:p>
          <a:endParaRPr lang="en-US"/>
        </a:p>
      </dgm:t>
    </dgm:pt>
    <dgm:pt modelId="{598C9F14-1090-47E9-B908-7D4DF7B76E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Incorrect Budget Period Dates</a:t>
          </a:r>
        </a:p>
      </dgm:t>
    </dgm:pt>
    <dgm:pt modelId="{822566E3-43DC-4507-9F55-052A7CAFD1E4}" type="parTrans" cxnId="{18D1B485-196F-4EF7-865D-99B3219F96C3}">
      <dgm:prSet/>
      <dgm:spPr/>
      <dgm:t>
        <a:bodyPr/>
        <a:lstStyle/>
        <a:p>
          <a:endParaRPr lang="en-US"/>
        </a:p>
      </dgm:t>
    </dgm:pt>
    <dgm:pt modelId="{79A55F92-26AF-47B0-AC64-F2B84D1435AD}" type="sibTrans" cxnId="{18D1B485-196F-4EF7-865D-99B3219F96C3}">
      <dgm:prSet/>
      <dgm:spPr/>
      <dgm:t>
        <a:bodyPr/>
        <a:lstStyle/>
        <a:p>
          <a:endParaRPr lang="en-US"/>
        </a:p>
      </dgm:t>
    </dgm:pt>
    <dgm:pt modelId="{9EB32EF2-CE36-4032-BA05-FCCCE42C177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Not signed or Invalid Signature</a:t>
          </a:r>
        </a:p>
      </dgm:t>
    </dgm:pt>
    <dgm:pt modelId="{2438BB73-B1C5-4E00-B331-458C5FD75592}" type="parTrans" cxnId="{71D379A3-58A3-45B3-BE9B-4AB23E11A876}">
      <dgm:prSet/>
      <dgm:spPr/>
      <dgm:t>
        <a:bodyPr/>
        <a:lstStyle/>
        <a:p>
          <a:endParaRPr lang="en-US"/>
        </a:p>
      </dgm:t>
    </dgm:pt>
    <dgm:pt modelId="{4BAC6D94-EF92-48A9-9AAB-7CEA04C00561}" type="sibTrans" cxnId="{71D379A3-58A3-45B3-BE9B-4AB23E11A876}">
      <dgm:prSet/>
      <dgm:spPr/>
      <dgm:t>
        <a:bodyPr/>
        <a:lstStyle/>
        <a:p>
          <a:endParaRPr lang="en-US"/>
        </a:p>
      </dgm:t>
    </dgm:pt>
    <dgm:pt modelId="{A4CE155D-AFA4-4A7E-834E-670E327D1A96}" type="pres">
      <dgm:prSet presAssocID="{03FFF1A6-9CCF-4929-870B-67E470776A2A}" presName="root" presStyleCnt="0">
        <dgm:presLayoutVars>
          <dgm:dir/>
          <dgm:resizeHandles val="exact"/>
        </dgm:presLayoutVars>
      </dgm:prSet>
      <dgm:spPr/>
    </dgm:pt>
    <dgm:pt modelId="{148098BE-D353-4D07-A843-B0072514B150}" type="pres">
      <dgm:prSet presAssocID="{CACAC5B3-FC50-40B6-BB83-F80BF373A921}" presName="compNode" presStyleCnt="0"/>
      <dgm:spPr/>
    </dgm:pt>
    <dgm:pt modelId="{79E74A55-5686-460D-AC44-B9325C6C9A23}" type="pres">
      <dgm:prSet presAssocID="{CACAC5B3-FC50-40B6-BB83-F80BF373A921}" presName="iconBgRect" presStyleLbl="bgShp" presStyleIdx="0" presStyleCnt="4"/>
      <dgm:spPr/>
    </dgm:pt>
    <dgm:pt modelId="{0D378C46-10C8-49DE-BDBE-1A26009E7502}" type="pres">
      <dgm:prSet presAssocID="{CACAC5B3-FC50-40B6-BB83-F80BF373A92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FFCC57DD-645A-473A-AF57-CC2AAD315DAF}" type="pres">
      <dgm:prSet presAssocID="{CACAC5B3-FC50-40B6-BB83-F80BF373A921}" presName="spaceRect" presStyleCnt="0"/>
      <dgm:spPr/>
    </dgm:pt>
    <dgm:pt modelId="{7C214005-68B8-4DAC-9355-BC6EFD52CF1A}" type="pres">
      <dgm:prSet presAssocID="{CACAC5B3-FC50-40B6-BB83-F80BF373A921}" presName="textRect" presStyleLbl="revTx" presStyleIdx="0" presStyleCnt="4">
        <dgm:presLayoutVars>
          <dgm:chMax val="1"/>
          <dgm:chPref val="1"/>
        </dgm:presLayoutVars>
      </dgm:prSet>
      <dgm:spPr/>
    </dgm:pt>
    <dgm:pt modelId="{5CBF3AF0-0CD0-43FA-A8E9-884500BE0C3C}" type="pres">
      <dgm:prSet presAssocID="{2D677CB6-CFA5-4C27-A812-B05540B42F4C}" presName="sibTrans" presStyleCnt="0"/>
      <dgm:spPr/>
    </dgm:pt>
    <dgm:pt modelId="{1E140E52-A730-4C62-A8DE-042A87362AB0}" type="pres">
      <dgm:prSet presAssocID="{2314668E-BDF0-426B-8A64-FA326F6A38AF}" presName="compNode" presStyleCnt="0"/>
      <dgm:spPr/>
    </dgm:pt>
    <dgm:pt modelId="{38D64572-E409-43BF-ACE9-F38D63EAFDD0}" type="pres">
      <dgm:prSet presAssocID="{2314668E-BDF0-426B-8A64-FA326F6A38AF}" presName="iconBgRect" presStyleLbl="bgShp" presStyleIdx="1" presStyleCnt="4"/>
      <dgm:spPr/>
    </dgm:pt>
    <dgm:pt modelId="{74E3C7A8-D0F4-4307-A7CB-C377ACD07E64}" type="pres">
      <dgm:prSet presAssocID="{2314668E-BDF0-426B-8A64-FA326F6A38A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0AC45789-4ACB-48F6-831D-00A5D272A93E}" type="pres">
      <dgm:prSet presAssocID="{2314668E-BDF0-426B-8A64-FA326F6A38AF}" presName="spaceRect" presStyleCnt="0"/>
      <dgm:spPr/>
    </dgm:pt>
    <dgm:pt modelId="{6499AF65-6E0C-42DC-9C6F-3D9F06A57197}" type="pres">
      <dgm:prSet presAssocID="{2314668E-BDF0-426B-8A64-FA326F6A38AF}" presName="textRect" presStyleLbl="revTx" presStyleIdx="1" presStyleCnt="4">
        <dgm:presLayoutVars>
          <dgm:chMax val="1"/>
          <dgm:chPref val="1"/>
        </dgm:presLayoutVars>
      </dgm:prSet>
      <dgm:spPr/>
    </dgm:pt>
    <dgm:pt modelId="{3C0275B5-F470-4A32-AE79-34CB983A9C63}" type="pres">
      <dgm:prSet presAssocID="{BCB4E545-4225-488E-B1B1-BE9B65EB9AF8}" presName="sibTrans" presStyleCnt="0"/>
      <dgm:spPr/>
    </dgm:pt>
    <dgm:pt modelId="{E4CFB306-4FA6-4DED-8FC0-12DC4B898166}" type="pres">
      <dgm:prSet presAssocID="{598C9F14-1090-47E9-B908-7D4DF7B76E2F}" presName="compNode" presStyleCnt="0"/>
      <dgm:spPr/>
    </dgm:pt>
    <dgm:pt modelId="{6C96420B-8A63-4921-AC5D-4F50562D749E}" type="pres">
      <dgm:prSet presAssocID="{598C9F14-1090-47E9-B908-7D4DF7B76E2F}" presName="iconBgRect" presStyleLbl="bgShp" presStyleIdx="2" presStyleCnt="4"/>
      <dgm:spPr/>
    </dgm:pt>
    <dgm:pt modelId="{67E95202-945E-4FB7-839B-76E1DC141B68}" type="pres">
      <dgm:prSet presAssocID="{598C9F14-1090-47E9-B908-7D4DF7B76E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3351CD-1599-4343-A5F6-BC554E32D75A}" type="pres">
      <dgm:prSet presAssocID="{598C9F14-1090-47E9-B908-7D4DF7B76E2F}" presName="spaceRect" presStyleCnt="0"/>
      <dgm:spPr/>
    </dgm:pt>
    <dgm:pt modelId="{634EDF70-F29C-4F98-8057-96A24CD4A744}" type="pres">
      <dgm:prSet presAssocID="{598C9F14-1090-47E9-B908-7D4DF7B76E2F}" presName="textRect" presStyleLbl="revTx" presStyleIdx="2" presStyleCnt="4">
        <dgm:presLayoutVars>
          <dgm:chMax val="1"/>
          <dgm:chPref val="1"/>
        </dgm:presLayoutVars>
      </dgm:prSet>
      <dgm:spPr/>
    </dgm:pt>
    <dgm:pt modelId="{011E3C1A-99B3-438B-9A79-D7A6BC348AA6}" type="pres">
      <dgm:prSet presAssocID="{79A55F92-26AF-47B0-AC64-F2B84D1435AD}" presName="sibTrans" presStyleCnt="0"/>
      <dgm:spPr/>
    </dgm:pt>
    <dgm:pt modelId="{B82B7AA8-2A2F-47AC-914B-54709D965388}" type="pres">
      <dgm:prSet presAssocID="{9EB32EF2-CE36-4032-BA05-FCCCE42C1777}" presName="compNode" presStyleCnt="0"/>
      <dgm:spPr/>
    </dgm:pt>
    <dgm:pt modelId="{62769D36-0EBD-4ABA-8E6C-03BF416C15C3}" type="pres">
      <dgm:prSet presAssocID="{9EB32EF2-CE36-4032-BA05-FCCCE42C1777}" presName="iconBgRect" presStyleLbl="bgShp" presStyleIdx="3" presStyleCnt="4"/>
      <dgm:spPr/>
    </dgm:pt>
    <dgm:pt modelId="{7A9CD1AF-9618-488A-810D-FB2D372566E8}" type="pres">
      <dgm:prSet presAssocID="{9EB32EF2-CE36-4032-BA05-FCCCE42C177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644ECD41-C07B-454A-8681-5FF9E9DAB0E9}" type="pres">
      <dgm:prSet presAssocID="{9EB32EF2-CE36-4032-BA05-FCCCE42C1777}" presName="spaceRect" presStyleCnt="0"/>
      <dgm:spPr/>
    </dgm:pt>
    <dgm:pt modelId="{E15C6BED-4DA1-42E7-B675-04E9F5F0281F}" type="pres">
      <dgm:prSet presAssocID="{9EB32EF2-CE36-4032-BA05-FCCCE42C177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6EF5112-935B-4315-9F22-472139F3E018}" type="presOf" srcId="{2314668E-BDF0-426B-8A64-FA326F6A38AF}" destId="{6499AF65-6E0C-42DC-9C6F-3D9F06A57197}" srcOrd="0" destOrd="0" presId="urn:microsoft.com/office/officeart/2018/5/layout/IconCircleLabelList"/>
    <dgm:cxn modelId="{4133593D-9840-433B-B470-82EA4A3CCC19}" type="presOf" srcId="{03FFF1A6-9CCF-4929-870B-67E470776A2A}" destId="{A4CE155D-AFA4-4A7E-834E-670E327D1A96}" srcOrd="0" destOrd="0" presId="urn:microsoft.com/office/officeart/2018/5/layout/IconCircleLabelList"/>
    <dgm:cxn modelId="{1EAFF23F-14E9-444D-AA84-33A326B9D121}" type="presOf" srcId="{CACAC5B3-FC50-40B6-BB83-F80BF373A921}" destId="{7C214005-68B8-4DAC-9355-BC6EFD52CF1A}" srcOrd="0" destOrd="0" presId="urn:microsoft.com/office/officeart/2018/5/layout/IconCircleLabelList"/>
    <dgm:cxn modelId="{A55DC67B-3381-4D21-AEAE-81617A2EB98C}" srcId="{03FFF1A6-9CCF-4929-870B-67E470776A2A}" destId="{CACAC5B3-FC50-40B6-BB83-F80BF373A921}" srcOrd="0" destOrd="0" parTransId="{54C7A3D7-7B63-4736-B2F9-EE91890E1BDE}" sibTransId="{2D677CB6-CFA5-4C27-A812-B05540B42F4C}"/>
    <dgm:cxn modelId="{18D1B485-196F-4EF7-865D-99B3219F96C3}" srcId="{03FFF1A6-9CCF-4929-870B-67E470776A2A}" destId="{598C9F14-1090-47E9-B908-7D4DF7B76E2F}" srcOrd="2" destOrd="0" parTransId="{822566E3-43DC-4507-9F55-052A7CAFD1E4}" sibTransId="{79A55F92-26AF-47B0-AC64-F2B84D1435AD}"/>
    <dgm:cxn modelId="{34B1799A-0F99-41F0-A202-99DAA619F3C8}" srcId="{03FFF1A6-9CCF-4929-870B-67E470776A2A}" destId="{2314668E-BDF0-426B-8A64-FA326F6A38AF}" srcOrd="1" destOrd="0" parTransId="{10368EA3-B7C8-4A82-872E-55D38E0B084D}" sibTransId="{BCB4E545-4225-488E-B1B1-BE9B65EB9AF8}"/>
    <dgm:cxn modelId="{71D379A3-58A3-45B3-BE9B-4AB23E11A876}" srcId="{03FFF1A6-9CCF-4929-870B-67E470776A2A}" destId="{9EB32EF2-CE36-4032-BA05-FCCCE42C1777}" srcOrd="3" destOrd="0" parTransId="{2438BB73-B1C5-4E00-B331-458C5FD75592}" sibTransId="{4BAC6D94-EF92-48A9-9AAB-7CEA04C00561}"/>
    <dgm:cxn modelId="{278868C6-7A28-4A48-8AC4-8F745584F762}" type="presOf" srcId="{598C9F14-1090-47E9-B908-7D4DF7B76E2F}" destId="{634EDF70-F29C-4F98-8057-96A24CD4A744}" srcOrd="0" destOrd="0" presId="urn:microsoft.com/office/officeart/2018/5/layout/IconCircleLabelList"/>
    <dgm:cxn modelId="{FE9B92FB-6D15-419E-AF4D-9C2F0E3FEDB5}" type="presOf" srcId="{9EB32EF2-CE36-4032-BA05-FCCCE42C1777}" destId="{E15C6BED-4DA1-42E7-B675-04E9F5F0281F}" srcOrd="0" destOrd="0" presId="urn:microsoft.com/office/officeart/2018/5/layout/IconCircleLabelList"/>
    <dgm:cxn modelId="{6C4C0EA2-A654-48A8-9DD0-AC72586467E4}" type="presParOf" srcId="{A4CE155D-AFA4-4A7E-834E-670E327D1A96}" destId="{148098BE-D353-4D07-A843-B0072514B150}" srcOrd="0" destOrd="0" presId="urn:microsoft.com/office/officeart/2018/5/layout/IconCircleLabelList"/>
    <dgm:cxn modelId="{8740A6AF-43B6-48A4-92C3-638FBC4387C5}" type="presParOf" srcId="{148098BE-D353-4D07-A843-B0072514B150}" destId="{79E74A55-5686-460D-AC44-B9325C6C9A23}" srcOrd="0" destOrd="0" presId="urn:microsoft.com/office/officeart/2018/5/layout/IconCircleLabelList"/>
    <dgm:cxn modelId="{F6CD84DB-FB65-4AD9-B855-DCC30E79E380}" type="presParOf" srcId="{148098BE-D353-4D07-A843-B0072514B150}" destId="{0D378C46-10C8-49DE-BDBE-1A26009E7502}" srcOrd="1" destOrd="0" presId="urn:microsoft.com/office/officeart/2018/5/layout/IconCircleLabelList"/>
    <dgm:cxn modelId="{73D4CA5F-11C5-436E-A58F-667013284C6A}" type="presParOf" srcId="{148098BE-D353-4D07-A843-B0072514B150}" destId="{FFCC57DD-645A-473A-AF57-CC2AAD315DAF}" srcOrd="2" destOrd="0" presId="urn:microsoft.com/office/officeart/2018/5/layout/IconCircleLabelList"/>
    <dgm:cxn modelId="{C97D9783-38E5-4298-A124-A187DB3F933A}" type="presParOf" srcId="{148098BE-D353-4D07-A843-B0072514B150}" destId="{7C214005-68B8-4DAC-9355-BC6EFD52CF1A}" srcOrd="3" destOrd="0" presId="urn:microsoft.com/office/officeart/2018/5/layout/IconCircleLabelList"/>
    <dgm:cxn modelId="{1FE5E24D-0076-4DCE-8226-978EA18D06DB}" type="presParOf" srcId="{A4CE155D-AFA4-4A7E-834E-670E327D1A96}" destId="{5CBF3AF0-0CD0-43FA-A8E9-884500BE0C3C}" srcOrd="1" destOrd="0" presId="urn:microsoft.com/office/officeart/2018/5/layout/IconCircleLabelList"/>
    <dgm:cxn modelId="{C74DCDBB-854C-4459-BE3A-6A42994F3C56}" type="presParOf" srcId="{A4CE155D-AFA4-4A7E-834E-670E327D1A96}" destId="{1E140E52-A730-4C62-A8DE-042A87362AB0}" srcOrd="2" destOrd="0" presId="urn:microsoft.com/office/officeart/2018/5/layout/IconCircleLabelList"/>
    <dgm:cxn modelId="{B4C21F8C-DC5F-49C3-87AE-A7941CA605B7}" type="presParOf" srcId="{1E140E52-A730-4C62-A8DE-042A87362AB0}" destId="{38D64572-E409-43BF-ACE9-F38D63EAFDD0}" srcOrd="0" destOrd="0" presId="urn:microsoft.com/office/officeart/2018/5/layout/IconCircleLabelList"/>
    <dgm:cxn modelId="{915D0324-A0D7-474B-8753-E30DCDD58F3F}" type="presParOf" srcId="{1E140E52-A730-4C62-A8DE-042A87362AB0}" destId="{74E3C7A8-D0F4-4307-A7CB-C377ACD07E64}" srcOrd="1" destOrd="0" presId="urn:microsoft.com/office/officeart/2018/5/layout/IconCircleLabelList"/>
    <dgm:cxn modelId="{9E5842ED-F805-4D2C-83F4-0D5EBF6ED03F}" type="presParOf" srcId="{1E140E52-A730-4C62-A8DE-042A87362AB0}" destId="{0AC45789-4ACB-48F6-831D-00A5D272A93E}" srcOrd="2" destOrd="0" presId="urn:microsoft.com/office/officeart/2018/5/layout/IconCircleLabelList"/>
    <dgm:cxn modelId="{1A8FD812-F09E-4754-A44E-D99A4E369BCD}" type="presParOf" srcId="{1E140E52-A730-4C62-A8DE-042A87362AB0}" destId="{6499AF65-6E0C-42DC-9C6F-3D9F06A57197}" srcOrd="3" destOrd="0" presId="urn:microsoft.com/office/officeart/2018/5/layout/IconCircleLabelList"/>
    <dgm:cxn modelId="{D6908479-5F02-42E8-BAE7-710103401C23}" type="presParOf" srcId="{A4CE155D-AFA4-4A7E-834E-670E327D1A96}" destId="{3C0275B5-F470-4A32-AE79-34CB983A9C63}" srcOrd="3" destOrd="0" presId="urn:microsoft.com/office/officeart/2018/5/layout/IconCircleLabelList"/>
    <dgm:cxn modelId="{CF5BECD0-6D74-4B97-BE6A-330C37D4B128}" type="presParOf" srcId="{A4CE155D-AFA4-4A7E-834E-670E327D1A96}" destId="{E4CFB306-4FA6-4DED-8FC0-12DC4B898166}" srcOrd="4" destOrd="0" presId="urn:microsoft.com/office/officeart/2018/5/layout/IconCircleLabelList"/>
    <dgm:cxn modelId="{15FEFA2F-9356-4949-8AC7-F55BDEC1648F}" type="presParOf" srcId="{E4CFB306-4FA6-4DED-8FC0-12DC4B898166}" destId="{6C96420B-8A63-4921-AC5D-4F50562D749E}" srcOrd="0" destOrd="0" presId="urn:microsoft.com/office/officeart/2018/5/layout/IconCircleLabelList"/>
    <dgm:cxn modelId="{98657990-4D8C-4DBE-AC49-C3B75BC7F126}" type="presParOf" srcId="{E4CFB306-4FA6-4DED-8FC0-12DC4B898166}" destId="{67E95202-945E-4FB7-839B-76E1DC141B68}" srcOrd="1" destOrd="0" presId="urn:microsoft.com/office/officeart/2018/5/layout/IconCircleLabelList"/>
    <dgm:cxn modelId="{5F2A7BC0-D3D6-4A84-9C4D-7D416791FF56}" type="presParOf" srcId="{E4CFB306-4FA6-4DED-8FC0-12DC4B898166}" destId="{E03351CD-1599-4343-A5F6-BC554E32D75A}" srcOrd="2" destOrd="0" presId="urn:microsoft.com/office/officeart/2018/5/layout/IconCircleLabelList"/>
    <dgm:cxn modelId="{C10B2C79-011F-44F3-A3D7-AD4DB409162F}" type="presParOf" srcId="{E4CFB306-4FA6-4DED-8FC0-12DC4B898166}" destId="{634EDF70-F29C-4F98-8057-96A24CD4A744}" srcOrd="3" destOrd="0" presId="urn:microsoft.com/office/officeart/2018/5/layout/IconCircleLabelList"/>
    <dgm:cxn modelId="{B8565F56-A31E-4CCB-A193-11A1EDF9A74A}" type="presParOf" srcId="{A4CE155D-AFA4-4A7E-834E-670E327D1A96}" destId="{011E3C1A-99B3-438B-9A79-D7A6BC348AA6}" srcOrd="5" destOrd="0" presId="urn:microsoft.com/office/officeart/2018/5/layout/IconCircleLabelList"/>
    <dgm:cxn modelId="{C6A35283-2138-4048-A7D7-3A346017B69C}" type="presParOf" srcId="{A4CE155D-AFA4-4A7E-834E-670E327D1A96}" destId="{B82B7AA8-2A2F-47AC-914B-54709D965388}" srcOrd="6" destOrd="0" presId="urn:microsoft.com/office/officeart/2018/5/layout/IconCircleLabelList"/>
    <dgm:cxn modelId="{C77D4C07-6D33-4D43-BC4C-A54E54286AD7}" type="presParOf" srcId="{B82B7AA8-2A2F-47AC-914B-54709D965388}" destId="{62769D36-0EBD-4ABA-8E6C-03BF416C15C3}" srcOrd="0" destOrd="0" presId="urn:microsoft.com/office/officeart/2018/5/layout/IconCircleLabelList"/>
    <dgm:cxn modelId="{809D34AC-6F5C-49E4-9797-700E5ABDDE29}" type="presParOf" srcId="{B82B7AA8-2A2F-47AC-914B-54709D965388}" destId="{7A9CD1AF-9618-488A-810D-FB2D372566E8}" srcOrd="1" destOrd="0" presId="urn:microsoft.com/office/officeart/2018/5/layout/IconCircleLabelList"/>
    <dgm:cxn modelId="{50437CB4-754C-408A-9FA5-2E1CA3BAE4C0}" type="presParOf" srcId="{B82B7AA8-2A2F-47AC-914B-54709D965388}" destId="{644ECD41-C07B-454A-8681-5FF9E9DAB0E9}" srcOrd="2" destOrd="0" presId="urn:microsoft.com/office/officeart/2018/5/layout/IconCircleLabelList"/>
    <dgm:cxn modelId="{BDC48EA4-4784-4AD5-A200-2C60CBEEC0F0}" type="presParOf" srcId="{B82B7AA8-2A2F-47AC-914B-54709D965388}" destId="{E15C6BED-4DA1-42E7-B675-04E9F5F0281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E5EBE4-6410-43C7-81FF-99E5277ADE9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5F957B-933E-41D8-A3FB-030F0F136FF0}">
      <dgm:prSet phldrT="[Text]" custT="1"/>
      <dgm:spPr/>
      <dgm:t>
        <a:bodyPr/>
        <a:lstStyle/>
        <a:p>
          <a:r>
            <a:rPr lang="en-US" sz="3600" dirty="0"/>
            <a:t>Predefined Reports</a:t>
          </a:r>
        </a:p>
      </dgm:t>
    </dgm:pt>
    <dgm:pt modelId="{FD529053-8E7D-4FA0-8D34-F8B607B67572}" type="parTrans" cxnId="{7AD81592-7FB9-40B2-939F-2B8DEC7B96CA}">
      <dgm:prSet/>
      <dgm:spPr/>
      <dgm:t>
        <a:bodyPr/>
        <a:lstStyle/>
        <a:p>
          <a:endParaRPr lang="en-US"/>
        </a:p>
      </dgm:t>
    </dgm:pt>
    <dgm:pt modelId="{A9294760-E611-4642-B8BA-3657EB5DF1FC}" type="sibTrans" cxnId="{7AD81592-7FB9-40B2-939F-2B8DEC7B96CA}">
      <dgm:prSet/>
      <dgm:spPr/>
      <dgm:t>
        <a:bodyPr/>
        <a:lstStyle/>
        <a:p>
          <a:endParaRPr lang="en-US"/>
        </a:p>
      </dgm:t>
    </dgm:pt>
    <dgm:pt modelId="{B2ED1928-AAA6-412A-8172-93E85715543C}">
      <dgm:prSet phldrT="[Text]" custT="1"/>
      <dgm:spPr/>
      <dgm:t>
        <a:bodyPr/>
        <a:lstStyle/>
        <a:p>
          <a:r>
            <a:rPr lang="en-US" sz="3200" dirty="0"/>
            <a:t>Account Settlement Report</a:t>
          </a:r>
        </a:p>
      </dgm:t>
    </dgm:pt>
    <dgm:pt modelId="{FFBE10CD-4B8E-458E-BAC3-05344B7B29AC}" type="parTrans" cxnId="{A9C75173-7861-435D-A519-B2D25E9CBEB6}">
      <dgm:prSet/>
      <dgm:spPr/>
      <dgm:t>
        <a:bodyPr/>
        <a:lstStyle/>
        <a:p>
          <a:endParaRPr lang="en-US"/>
        </a:p>
      </dgm:t>
    </dgm:pt>
    <dgm:pt modelId="{6FE042FF-FB1B-4058-90DC-5C0CABF0CF22}" type="sibTrans" cxnId="{A9C75173-7861-435D-A519-B2D25E9CBEB6}">
      <dgm:prSet/>
      <dgm:spPr/>
      <dgm:t>
        <a:bodyPr/>
        <a:lstStyle/>
        <a:p>
          <a:endParaRPr lang="en-US"/>
        </a:p>
      </dgm:t>
    </dgm:pt>
    <dgm:pt modelId="{13A94522-802E-4206-A385-03C5469A599C}">
      <dgm:prSet phldrT="[Text]" custT="1"/>
      <dgm:spPr/>
      <dgm:t>
        <a:bodyPr/>
        <a:lstStyle/>
        <a:p>
          <a:r>
            <a:rPr lang="en-US" sz="3600" dirty="0"/>
            <a:t>Inquiries</a:t>
          </a:r>
        </a:p>
      </dgm:t>
    </dgm:pt>
    <dgm:pt modelId="{87807975-30E1-494F-A98D-8CBF596863FF}" type="parTrans" cxnId="{3DD471FB-5798-495D-865F-E5DE57CC5E91}">
      <dgm:prSet/>
      <dgm:spPr/>
      <dgm:t>
        <a:bodyPr/>
        <a:lstStyle/>
        <a:p>
          <a:endParaRPr lang="en-US"/>
        </a:p>
      </dgm:t>
    </dgm:pt>
    <dgm:pt modelId="{CBF3BCED-6989-4489-AC22-9F0267C2826B}" type="sibTrans" cxnId="{3DD471FB-5798-495D-865F-E5DE57CC5E91}">
      <dgm:prSet/>
      <dgm:spPr/>
      <dgm:t>
        <a:bodyPr/>
        <a:lstStyle/>
        <a:p>
          <a:endParaRPr lang="en-US"/>
        </a:p>
      </dgm:t>
    </dgm:pt>
    <dgm:pt modelId="{D3153402-6569-4B53-B14D-F25BD72C13FE}">
      <dgm:prSet phldrT="[Text]" custT="1"/>
      <dgm:spPr/>
      <dgm:t>
        <a:bodyPr/>
        <a:lstStyle/>
        <a:p>
          <a:r>
            <a:rPr lang="en-US" sz="3200" b="0" i="0" dirty="0"/>
            <a:t>Account Balance Inquiry</a:t>
          </a:r>
          <a:endParaRPr lang="en-US" sz="3200" dirty="0"/>
        </a:p>
      </dgm:t>
    </dgm:pt>
    <dgm:pt modelId="{03B03327-6F31-4E5E-BFB5-C3053A97AA24}" type="parTrans" cxnId="{4D65D3B1-B485-4ACC-9AE5-FA87E19F8D03}">
      <dgm:prSet/>
      <dgm:spPr/>
      <dgm:t>
        <a:bodyPr/>
        <a:lstStyle/>
        <a:p>
          <a:endParaRPr lang="en-US"/>
        </a:p>
      </dgm:t>
    </dgm:pt>
    <dgm:pt modelId="{65F73874-B712-4B40-93E8-A9D9DB63D750}" type="sibTrans" cxnId="{4D65D3B1-B485-4ACC-9AE5-FA87E19F8D03}">
      <dgm:prSet/>
      <dgm:spPr/>
      <dgm:t>
        <a:bodyPr/>
        <a:lstStyle/>
        <a:p>
          <a:endParaRPr lang="en-US"/>
        </a:p>
      </dgm:t>
    </dgm:pt>
    <dgm:pt modelId="{D2984A17-396A-41B3-AF6F-D98BB3F1787F}">
      <dgm:prSet phldrT="[Text]" custT="1"/>
      <dgm:spPr/>
      <dgm:t>
        <a:bodyPr/>
        <a:lstStyle/>
        <a:p>
          <a:r>
            <a:rPr lang="en-US" sz="3200" b="0" i="0" dirty="0"/>
            <a:t>Accounts with End Dates Report</a:t>
          </a:r>
          <a:endParaRPr lang="en-US" sz="3200" dirty="0"/>
        </a:p>
      </dgm:t>
    </dgm:pt>
    <dgm:pt modelId="{8663CF43-669A-43B0-A6BB-753D7564CC94}" type="parTrans" cxnId="{1CEC87C3-65C0-473F-BF2B-51DA5AA65178}">
      <dgm:prSet/>
      <dgm:spPr/>
      <dgm:t>
        <a:bodyPr/>
        <a:lstStyle/>
        <a:p>
          <a:endParaRPr lang="en-US"/>
        </a:p>
      </dgm:t>
    </dgm:pt>
    <dgm:pt modelId="{E3334BC2-4B09-4390-BD1F-72988B4E068F}" type="sibTrans" cxnId="{1CEC87C3-65C0-473F-BF2B-51DA5AA65178}">
      <dgm:prSet/>
      <dgm:spPr/>
      <dgm:t>
        <a:bodyPr/>
        <a:lstStyle/>
        <a:p>
          <a:endParaRPr lang="en-US"/>
        </a:p>
      </dgm:t>
    </dgm:pt>
    <dgm:pt modelId="{4656A21B-7DA4-43A9-8291-C9844E6C84B7}">
      <dgm:prSet phldrT="[Text]"/>
      <dgm:spPr/>
      <dgm:t>
        <a:bodyPr/>
        <a:lstStyle/>
        <a:p>
          <a:endParaRPr lang="en-US" sz="3500" dirty="0"/>
        </a:p>
      </dgm:t>
    </dgm:pt>
    <dgm:pt modelId="{C003806D-2A56-4111-A834-A928E3F2DAE1}" type="parTrans" cxnId="{7BB8E5C3-6C13-4C2F-8CFB-482018CD81A7}">
      <dgm:prSet/>
      <dgm:spPr/>
      <dgm:t>
        <a:bodyPr/>
        <a:lstStyle/>
        <a:p>
          <a:endParaRPr lang="en-US"/>
        </a:p>
      </dgm:t>
    </dgm:pt>
    <dgm:pt modelId="{41634CA4-6B37-4AE1-BADF-004830502BD2}" type="sibTrans" cxnId="{7BB8E5C3-6C13-4C2F-8CFB-482018CD81A7}">
      <dgm:prSet/>
      <dgm:spPr/>
      <dgm:t>
        <a:bodyPr/>
        <a:lstStyle/>
        <a:p>
          <a:endParaRPr lang="en-US"/>
        </a:p>
      </dgm:t>
    </dgm:pt>
    <dgm:pt modelId="{8AF55364-75AC-4196-AFD7-2EEC7BBF2895}">
      <dgm:prSet phldrT="[Text]" custT="1"/>
      <dgm:spPr/>
      <dgm:t>
        <a:bodyPr/>
        <a:lstStyle/>
        <a:p>
          <a:r>
            <a:rPr lang="en-US" sz="3200" b="0" i="0" dirty="0"/>
            <a:t>Account Statement Inquiry</a:t>
          </a:r>
          <a:endParaRPr lang="en-US" sz="3200" dirty="0"/>
        </a:p>
      </dgm:t>
    </dgm:pt>
    <dgm:pt modelId="{1D3977AF-198D-4D56-9DE6-C6C967AF2158}" type="parTrans" cxnId="{2DDB3E61-BECF-4A00-B228-D4592AA3E746}">
      <dgm:prSet/>
      <dgm:spPr/>
      <dgm:t>
        <a:bodyPr/>
        <a:lstStyle/>
        <a:p>
          <a:endParaRPr lang="en-US"/>
        </a:p>
      </dgm:t>
    </dgm:pt>
    <dgm:pt modelId="{2E08828C-EFF0-4CE4-982D-135A7F1BB909}" type="sibTrans" cxnId="{2DDB3E61-BECF-4A00-B228-D4592AA3E746}">
      <dgm:prSet/>
      <dgm:spPr/>
      <dgm:t>
        <a:bodyPr/>
        <a:lstStyle/>
        <a:p>
          <a:endParaRPr lang="en-US"/>
        </a:p>
      </dgm:t>
    </dgm:pt>
    <dgm:pt modelId="{D2E40410-996F-47D0-92F7-DF8081C2EDEE}">
      <dgm:prSet custT="1"/>
      <dgm:spPr/>
      <dgm:t>
        <a:bodyPr/>
        <a:lstStyle/>
        <a:p>
          <a:r>
            <a:rPr lang="en-US" sz="3200" dirty="0"/>
            <a:t>Payment Request Status Inquiry</a:t>
          </a:r>
        </a:p>
      </dgm:t>
    </dgm:pt>
    <dgm:pt modelId="{DC8C59DD-5639-41C8-B8AC-E386F9045204}" type="parTrans" cxnId="{7F40C89F-F78F-46F2-A112-09A38DA2CCA4}">
      <dgm:prSet/>
      <dgm:spPr/>
      <dgm:t>
        <a:bodyPr/>
        <a:lstStyle/>
        <a:p>
          <a:endParaRPr lang="en-US"/>
        </a:p>
      </dgm:t>
    </dgm:pt>
    <dgm:pt modelId="{A02FED94-FDEC-4AB5-BF41-497C3B841E04}" type="sibTrans" cxnId="{7F40C89F-F78F-46F2-A112-09A38DA2CCA4}">
      <dgm:prSet/>
      <dgm:spPr/>
      <dgm:t>
        <a:bodyPr/>
        <a:lstStyle/>
        <a:p>
          <a:endParaRPr lang="en-US"/>
        </a:p>
      </dgm:t>
    </dgm:pt>
    <dgm:pt modelId="{15D14C71-5184-4BF1-A6CC-E7D55443BAD3}" type="pres">
      <dgm:prSet presAssocID="{EBE5EBE4-6410-43C7-81FF-99E5277ADE90}" presName="Name0" presStyleCnt="0">
        <dgm:presLayoutVars>
          <dgm:dir/>
          <dgm:animLvl val="lvl"/>
          <dgm:resizeHandles val="exact"/>
        </dgm:presLayoutVars>
      </dgm:prSet>
      <dgm:spPr/>
    </dgm:pt>
    <dgm:pt modelId="{2FAFBD13-F159-4416-A166-C39ECA29D51D}" type="pres">
      <dgm:prSet presAssocID="{FC5F957B-933E-41D8-A3FB-030F0F136FF0}" presName="composite" presStyleCnt="0"/>
      <dgm:spPr/>
    </dgm:pt>
    <dgm:pt modelId="{6D80285A-BCDE-42DC-9B89-98A4E4CBC177}" type="pres">
      <dgm:prSet presAssocID="{FC5F957B-933E-41D8-A3FB-030F0F136FF0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210E0295-884F-4139-A19C-71A905C2D0AB}" type="pres">
      <dgm:prSet presAssocID="{FC5F957B-933E-41D8-A3FB-030F0F136FF0}" presName="desTx" presStyleLbl="alignAccFollowNode1" presStyleIdx="0" presStyleCnt="2">
        <dgm:presLayoutVars>
          <dgm:bulletEnabled val="1"/>
        </dgm:presLayoutVars>
      </dgm:prSet>
      <dgm:spPr/>
    </dgm:pt>
    <dgm:pt modelId="{1A997983-29AF-4403-94F2-1BB5EBFAD0FE}" type="pres">
      <dgm:prSet presAssocID="{A9294760-E611-4642-B8BA-3657EB5DF1FC}" presName="space" presStyleCnt="0"/>
      <dgm:spPr/>
    </dgm:pt>
    <dgm:pt modelId="{6C59FA91-F381-474B-9D40-DA30D9DF853B}" type="pres">
      <dgm:prSet presAssocID="{13A94522-802E-4206-A385-03C5469A599C}" presName="composite" presStyleCnt="0"/>
      <dgm:spPr/>
    </dgm:pt>
    <dgm:pt modelId="{4E5369E6-D712-459E-B3DE-61BD9B4B8AEC}" type="pres">
      <dgm:prSet presAssocID="{13A94522-802E-4206-A385-03C5469A599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01E73FD-8C94-4F4B-870C-6FEA0795158F}" type="pres">
      <dgm:prSet presAssocID="{13A94522-802E-4206-A385-03C5469A599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ACAB529-5488-4D30-95BE-B50FBAB10B7A}" type="presOf" srcId="{4656A21B-7DA4-43A9-8291-C9844E6C84B7}" destId="{210E0295-884F-4139-A19C-71A905C2D0AB}" srcOrd="0" destOrd="2" presId="urn:microsoft.com/office/officeart/2005/8/layout/hList1"/>
    <dgm:cxn modelId="{B193B431-7C48-4F04-B0AE-418DB314E212}" type="presOf" srcId="{8AF55364-75AC-4196-AFD7-2EEC7BBF2895}" destId="{501E73FD-8C94-4F4B-870C-6FEA0795158F}" srcOrd="0" destOrd="1" presId="urn:microsoft.com/office/officeart/2005/8/layout/hList1"/>
    <dgm:cxn modelId="{2DDB3E61-BECF-4A00-B228-D4592AA3E746}" srcId="{13A94522-802E-4206-A385-03C5469A599C}" destId="{8AF55364-75AC-4196-AFD7-2EEC7BBF2895}" srcOrd="1" destOrd="0" parTransId="{1D3977AF-198D-4D56-9DE6-C6C967AF2158}" sibTransId="{2E08828C-EFF0-4CE4-982D-135A7F1BB909}"/>
    <dgm:cxn modelId="{5F40CF4D-67FD-4BD8-92B1-05D1A28F9AB5}" type="presOf" srcId="{13A94522-802E-4206-A385-03C5469A599C}" destId="{4E5369E6-D712-459E-B3DE-61BD9B4B8AEC}" srcOrd="0" destOrd="0" presId="urn:microsoft.com/office/officeart/2005/8/layout/hList1"/>
    <dgm:cxn modelId="{FA48E56F-47EC-44E3-8C98-DA292CDC8836}" type="presOf" srcId="{D2E40410-996F-47D0-92F7-DF8081C2EDEE}" destId="{501E73FD-8C94-4F4B-870C-6FEA0795158F}" srcOrd="0" destOrd="2" presId="urn:microsoft.com/office/officeart/2005/8/layout/hList1"/>
    <dgm:cxn modelId="{A9C75173-7861-435D-A519-B2D25E9CBEB6}" srcId="{FC5F957B-933E-41D8-A3FB-030F0F136FF0}" destId="{B2ED1928-AAA6-412A-8172-93E85715543C}" srcOrd="0" destOrd="0" parTransId="{FFBE10CD-4B8E-458E-BAC3-05344B7B29AC}" sibTransId="{6FE042FF-FB1B-4058-90DC-5C0CABF0CF22}"/>
    <dgm:cxn modelId="{A021D187-D131-4D07-BB69-A921DE876BA4}" type="presOf" srcId="{D2984A17-396A-41B3-AF6F-D98BB3F1787F}" destId="{210E0295-884F-4139-A19C-71A905C2D0AB}" srcOrd="0" destOrd="1" presId="urn:microsoft.com/office/officeart/2005/8/layout/hList1"/>
    <dgm:cxn modelId="{7AD81592-7FB9-40B2-939F-2B8DEC7B96CA}" srcId="{EBE5EBE4-6410-43C7-81FF-99E5277ADE90}" destId="{FC5F957B-933E-41D8-A3FB-030F0F136FF0}" srcOrd="0" destOrd="0" parTransId="{FD529053-8E7D-4FA0-8D34-F8B607B67572}" sibTransId="{A9294760-E611-4642-B8BA-3657EB5DF1FC}"/>
    <dgm:cxn modelId="{7F40C89F-F78F-46F2-A112-09A38DA2CCA4}" srcId="{13A94522-802E-4206-A385-03C5469A599C}" destId="{D2E40410-996F-47D0-92F7-DF8081C2EDEE}" srcOrd="2" destOrd="0" parTransId="{DC8C59DD-5639-41C8-B8AC-E386F9045204}" sibTransId="{A02FED94-FDEC-4AB5-BF41-497C3B841E04}"/>
    <dgm:cxn modelId="{4D65D3B1-B485-4ACC-9AE5-FA87E19F8D03}" srcId="{13A94522-802E-4206-A385-03C5469A599C}" destId="{D3153402-6569-4B53-B14D-F25BD72C13FE}" srcOrd="0" destOrd="0" parTransId="{03B03327-6F31-4E5E-BFB5-C3053A97AA24}" sibTransId="{65F73874-B712-4B40-93E8-A9D9DB63D750}"/>
    <dgm:cxn modelId="{1CEC87C3-65C0-473F-BF2B-51DA5AA65178}" srcId="{FC5F957B-933E-41D8-A3FB-030F0F136FF0}" destId="{D2984A17-396A-41B3-AF6F-D98BB3F1787F}" srcOrd="1" destOrd="0" parTransId="{8663CF43-669A-43B0-A6BB-753D7564CC94}" sibTransId="{E3334BC2-4B09-4390-BD1F-72988B4E068F}"/>
    <dgm:cxn modelId="{7BB8E5C3-6C13-4C2F-8CFB-482018CD81A7}" srcId="{FC5F957B-933E-41D8-A3FB-030F0F136FF0}" destId="{4656A21B-7DA4-43A9-8291-C9844E6C84B7}" srcOrd="2" destOrd="0" parTransId="{C003806D-2A56-4111-A834-A928E3F2DAE1}" sibTransId="{41634CA4-6B37-4AE1-BADF-004830502BD2}"/>
    <dgm:cxn modelId="{6347C2CB-3100-448F-9554-60E0BF0E12C8}" type="presOf" srcId="{D3153402-6569-4B53-B14D-F25BD72C13FE}" destId="{501E73FD-8C94-4F4B-870C-6FEA0795158F}" srcOrd="0" destOrd="0" presId="urn:microsoft.com/office/officeart/2005/8/layout/hList1"/>
    <dgm:cxn modelId="{CDAB10D0-96C9-4F05-A522-C7647DACEF43}" type="presOf" srcId="{FC5F957B-933E-41D8-A3FB-030F0F136FF0}" destId="{6D80285A-BCDE-42DC-9B89-98A4E4CBC177}" srcOrd="0" destOrd="0" presId="urn:microsoft.com/office/officeart/2005/8/layout/hList1"/>
    <dgm:cxn modelId="{40C512DE-6A53-47D5-8FF1-0F7FB27EEBAE}" type="presOf" srcId="{B2ED1928-AAA6-412A-8172-93E85715543C}" destId="{210E0295-884F-4139-A19C-71A905C2D0AB}" srcOrd="0" destOrd="0" presId="urn:microsoft.com/office/officeart/2005/8/layout/hList1"/>
    <dgm:cxn modelId="{3DD471FB-5798-495D-865F-E5DE57CC5E91}" srcId="{EBE5EBE4-6410-43C7-81FF-99E5277ADE90}" destId="{13A94522-802E-4206-A385-03C5469A599C}" srcOrd="1" destOrd="0" parTransId="{87807975-30E1-494F-A98D-8CBF596863FF}" sibTransId="{CBF3BCED-6989-4489-AC22-9F0267C2826B}"/>
    <dgm:cxn modelId="{7F68CAFB-2B75-4E02-80F4-F839A63FDE50}" type="presOf" srcId="{EBE5EBE4-6410-43C7-81FF-99E5277ADE90}" destId="{15D14C71-5184-4BF1-A6CC-E7D55443BAD3}" srcOrd="0" destOrd="0" presId="urn:microsoft.com/office/officeart/2005/8/layout/hList1"/>
    <dgm:cxn modelId="{7224EA60-8A4C-4993-A8A9-CF7BB32C73F7}" type="presParOf" srcId="{15D14C71-5184-4BF1-A6CC-E7D55443BAD3}" destId="{2FAFBD13-F159-4416-A166-C39ECA29D51D}" srcOrd="0" destOrd="0" presId="urn:microsoft.com/office/officeart/2005/8/layout/hList1"/>
    <dgm:cxn modelId="{AFAF900A-3DF5-4901-8418-DA51E4CDBA61}" type="presParOf" srcId="{2FAFBD13-F159-4416-A166-C39ECA29D51D}" destId="{6D80285A-BCDE-42DC-9B89-98A4E4CBC177}" srcOrd="0" destOrd="0" presId="urn:microsoft.com/office/officeart/2005/8/layout/hList1"/>
    <dgm:cxn modelId="{C73EFA81-EF29-45D1-97BD-473806B5406F}" type="presParOf" srcId="{2FAFBD13-F159-4416-A166-C39ECA29D51D}" destId="{210E0295-884F-4139-A19C-71A905C2D0AB}" srcOrd="1" destOrd="0" presId="urn:microsoft.com/office/officeart/2005/8/layout/hList1"/>
    <dgm:cxn modelId="{E616D069-4D9C-44CE-A824-BE182DEDF09E}" type="presParOf" srcId="{15D14C71-5184-4BF1-A6CC-E7D55443BAD3}" destId="{1A997983-29AF-4403-94F2-1BB5EBFAD0FE}" srcOrd="1" destOrd="0" presId="urn:microsoft.com/office/officeart/2005/8/layout/hList1"/>
    <dgm:cxn modelId="{659DF4A7-7F58-4586-9EBF-8776FA233259}" type="presParOf" srcId="{15D14C71-5184-4BF1-A6CC-E7D55443BAD3}" destId="{6C59FA91-F381-474B-9D40-DA30D9DF853B}" srcOrd="2" destOrd="0" presId="urn:microsoft.com/office/officeart/2005/8/layout/hList1"/>
    <dgm:cxn modelId="{BD2C4A5E-98B5-4055-BEDB-110D0D65544F}" type="presParOf" srcId="{6C59FA91-F381-474B-9D40-DA30D9DF853B}" destId="{4E5369E6-D712-459E-B3DE-61BD9B4B8AEC}" srcOrd="0" destOrd="0" presId="urn:microsoft.com/office/officeart/2005/8/layout/hList1"/>
    <dgm:cxn modelId="{20FA040E-2AD2-44F2-85A0-039402D968BF}" type="presParOf" srcId="{6C59FA91-F381-474B-9D40-DA30D9DF853B}" destId="{501E73FD-8C94-4F4B-870C-6FEA079515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01FA4-BB73-4530-B57B-0B1399294661}">
      <dsp:nvSpPr>
        <dsp:cNvPr id="0" name=""/>
        <dsp:cNvSpPr/>
      </dsp:nvSpPr>
      <dsp:spPr>
        <a:xfrm>
          <a:off x="754379" y="0"/>
          <a:ext cx="8549640" cy="47815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6C474-568F-48F4-9964-654BD4A8A806}">
      <dsp:nvSpPr>
        <dsp:cNvPr id="0" name=""/>
        <dsp:cNvSpPr/>
      </dsp:nvSpPr>
      <dsp:spPr>
        <a:xfrm>
          <a:off x="2946" y="1434465"/>
          <a:ext cx="1773971" cy="1912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Final FFR Received</a:t>
          </a:r>
        </a:p>
      </dsp:txBody>
      <dsp:txXfrm>
        <a:off x="89544" y="1521063"/>
        <a:ext cx="1600775" cy="1739424"/>
      </dsp:txXfrm>
    </dsp:sp>
    <dsp:sp modelId="{A5F2D5BE-A3E6-4CBD-B8ED-921DA6FA6625}">
      <dsp:nvSpPr>
        <dsp:cNvPr id="0" name=""/>
        <dsp:cNvSpPr/>
      </dsp:nvSpPr>
      <dsp:spPr>
        <a:xfrm>
          <a:off x="2072580" y="1434465"/>
          <a:ext cx="1773971" cy="1912620"/>
        </a:xfrm>
        <a:prstGeom prst="roundRect">
          <a:avLst/>
        </a:prstGeom>
        <a:solidFill>
          <a:schemeClr val="accent5">
            <a:hueOff val="103627"/>
            <a:satOff val="9874"/>
            <a:lumOff val="-4118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FFR audited by Financial Specialist</a:t>
          </a:r>
        </a:p>
      </dsp:txBody>
      <dsp:txXfrm>
        <a:off x="2159178" y="1521063"/>
        <a:ext cx="1600775" cy="1739424"/>
      </dsp:txXfrm>
    </dsp:sp>
    <dsp:sp modelId="{2A20C788-DC6E-4117-B341-38B10499E4B1}">
      <dsp:nvSpPr>
        <dsp:cNvPr id="0" name=""/>
        <dsp:cNvSpPr/>
      </dsp:nvSpPr>
      <dsp:spPr>
        <a:xfrm>
          <a:off x="4142214" y="1434465"/>
          <a:ext cx="1773971" cy="1912620"/>
        </a:xfrm>
        <a:prstGeom prst="roundRect">
          <a:avLst/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Final Draw/Refund Due to EPA?</a:t>
          </a:r>
        </a:p>
      </dsp:txBody>
      <dsp:txXfrm>
        <a:off x="4228812" y="1521063"/>
        <a:ext cx="1600775" cy="1739424"/>
      </dsp:txXfrm>
    </dsp:sp>
    <dsp:sp modelId="{CC7E2D88-C1A4-4A17-A54E-878523021658}">
      <dsp:nvSpPr>
        <dsp:cNvPr id="0" name=""/>
        <dsp:cNvSpPr/>
      </dsp:nvSpPr>
      <dsp:spPr>
        <a:xfrm>
          <a:off x="6211847" y="1434465"/>
          <a:ext cx="1773971" cy="1912620"/>
        </a:xfrm>
        <a:prstGeom prst="roundRect">
          <a:avLst/>
        </a:prstGeom>
        <a:solidFill>
          <a:schemeClr val="accent5">
            <a:hueOff val="310880"/>
            <a:satOff val="29621"/>
            <a:lumOff val="-12353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De-obligation?</a:t>
          </a:r>
        </a:p>
      </dsp:txBody>
      <dsp:txXfrm>
        <a:off x="6298445" y="1521063"/>
        <a:ext cx="1600775" cy="1739424"/>
      </dsp:txXfrm>
    </dsp:sp>
    <dsp:sp modelId="{406FD22C-A001-4146-B772-7C4B4AFB9F74}">
      <dsp:nvSpPr>
        <dsp:cNvPr id="0" name=""/>
        <dsp:cNvSpPr/>
      </dsp:nvSpPr>
      <dsp:spPr>
        <a:xfrm>
          <a:off x="8281481" y="1434465"/>
          <a:ext cx="1773971" cy="1912620"/>
        </a:xfrm>
        <a:prstGeom prst="round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rPr>
            <a:t>FFR Financially Closed</a:t>
          </a:r>
        </a:p>
      </dsp:txBody>
      <dsp:txXfrm>
        <a:off x="8368079" y="1521063"/>
        <a:ext cx="1600775" cy="1739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95D6C-7232-427D-B118-453566924C7C}">
      <dsp:nvSpPr>
        <dsp:cNvPr id="0" name=""/>
        <dsp:cNvSpPr/>
      </dsp:nvSpPr>
      <dsp:spPr>
        <a:xfrm>
          <a:off x="0" y="501"/>
          <a:ext cx="10459848" cy="1173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9BB71-EBC1-46E9-B635-709E18E03737}">
      <dsp:nvSpPr>
        <dsp:cNvPr id="0" name=""/>
        <dsp:cNvSpPr/>
      </dsp:nvSpPr>
      <dsp:spPr>
        <a:xfrm>
          <a:off x="354970" y="264528"/>
          <a:ext cx="645400" cy="6454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384D9-D1A8-41BE-982A-C99001D7D3A2}">
      <dsp:nvSpPr>
        <dsp:cNvPr id="0" name=""/>
        <dsp:cNvSpPr/>
      </dsp:nvSpPr>
      <dsp:spPr>
        <a:xfrm>
          <a:off x="1355340" y="501"/>
          <a:ext cx="4706931" cy="117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91" tIns="124191" rIns="124191" bIns="1241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Uniform Grants Guidance requires Interim FFRs:</a:t>
          </a:r>
        </a:p>
      </dsp:txBody>
      <dsp:txXfrm>
        <a:off x="1355340" y="501"/>
        <a:ext cx="4706931" cy="1173454"/>
      </dsp:txXfrm>
    </dsp:sp>
    <dsp:sp modelId="{B91EC7B2-D151-4EC4-B629-ACFC541728F3}">
      <dsp:nvSpPr>
        <dsp:cNvPr id="0" name=""/>
        <dsp:cNvSpPr/>
      </dsp:nvSpPr>
      <dsp:spPr>
        <a:xfrm>
          <a:off x="6725976" y="501"/>
          <a:ext cx="3070167" cy="117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91" tIns="124191" rIns="124191" bIns="124191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No more than quarterly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 less than annually</a:t>
          </a:r>
        </a:p>
      </dsp:txBody>
      <dsp:txXfrm>
        <a:off x="6725976" y="501"/>
        <a:ext cx="3070167" cy="1173454"/>
      </dsp:txXfrm>
    </dsp:sp>
    <dsp:sp modelId="{05F2BD89-9A3C-411A-8742-064816EEECA8}">
      <dsp:nvSpPr>
        <dsp:cNvPr id="0" name=""/>
        <dsp:cNvSpPr/>
      </dsp:nvSpPr>
      <dsp:spPr>
        <a:xfrm>
          <a:off x="0" y="1524572"/>
          <a:ext cx="10459848" cy="1173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35007-7328-41DC-8EF4-301F0339B703}">
      <dsp:nvSpPr>
        <dsp:cNvPr id="0" name=""/>
        <dsp:cNvSpPr/>
      </dsp:nvSpPr>
      <dsp:spPr>
        <a:xfrm>
          <a:off x="354970" y="1731347"/>
          <a:ext cx="645400" cy="6454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41C283-9A33-4D7C-851C-1D9702A7E584}">
      <dsp:nvSpPr>
        <dsp:cNvPr id="0" name=""/>
        <dsp:cNvSpPr/>
      </dsp:nvSpPr>
      <dsp:spPr>
        <a:xfrm>
          <a:off x="1355340" y="1467320"/>
          <a:ext cx="9104507" cy="117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91" tIns="124191" rIns="124191" bIns="1241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Award Terms and Conditions</a:t>
          </a:r>
        </a:p>
      </dsp:txBody>
      <dsp:txXfrm>
        <a:off x="1355340" y="1467320"/>
        <a:ext cx="9104507" cy="1173454"/>
      </dsp:txXfrm>
    </dsp:sp>
    <dsp:sp modelId="{6133FF8F-FED3-45F5-8415-FE1EB5B3604E}">
      <dsp:nvSpPr>
        <dsp:cNvPr id="0" name=""/>
        <dsp:cNvSpPr/>
      </dsp:nvSpPr>
      <dsp:spPr>
        <a:xfrm>
          <a:off x="0" y="2837363"/>
          <a:ext cx="10459848" cy="1173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51250-B834-4F16-A5DF-53798CE08871}">
      <dsp:nvSpPr>
        <dsp:cNvPr id="0" name=""/>
        <dsp:cNvSpPr/>
      </dsp:nvSpPr>
      <dsp:spPr>
        <a:xfrm>
          <a:off x="354970" y="3198165"/>
          <a:ext cx="645400" cy="6454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0F808-98ED-464A-B537-C87A42EB882D}">
      <dsp:nvSpPr>
        <dsp:cNvPr id="0" name=""/>
        <dsp:cNvSpPr/>
      </dsp:nvSpPr>
      <dsp:spPr>
        <a:xfrm>
          <a:off x="1372614" y="2855212"/>
          <a:ext cx="5312525" cy="1173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91" tIns="124191" rIns="124191" bIns="12419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Interim/Final FFRs - submit to RTPFD:  </a:t>
          </a:r>
        </a:p>
      </dsp:txBody>
      <dsp:txXfrm>
        <a:off x="1372614" y="2855212"/>
        <a:ext cx="5312525" cy="1173454"/>
      </dsp:txXfrm>
    </dsp:sp>
    <dsp:sp modelId="{7695FB86-6B84-49FE-B227-538E411A3949}">
      <dsp:nvSpPr>
        <dsp:cNvPr id="0" name=""/>
        <dsp:cNvSpPr/>
      </dsp:nvSpPr>
      <dsp:spPr>
        <a:xfrm>
          <a:off x="6459922" y="2950385"/>
          <a:ext cx="3598492" cy="100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191" tIns="124191" rIns="124191" bIns="124191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rgbClr val="376092"/>
              </a:solidFill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RTPFC-Grants@epa.gov</a:t>
          </a:r>
          <a:endParaRPr lang="en-US" sz="1800" b="0" kern="1200" dirty="0">
            <a:solidFill>
              <a:srgbClr val="376092"/>
            </a:solidFill>
          </a:endParaRPr>
        </a:p>
      </dsp:txBody>
      <dsp:txXfrm>
        <a:off x="6459922" y="2950385"/>
        <a:ext cx="3598492" cy="1001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95D6C-7232-427D-B118-453566924C7C}">
      <dsp:nvSpPr>
        <dsp:cNvPr id="0" name=""/>
        <dsp:cNvSpPr/>
      </dsp:nvSpPr>
      <dsp:spPr>
        <a:xfrm>
          <a:off x="-257670" y="241789"/>
          <a:ext cx="10459848" cy="122762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9BB71-EBC1-46E9-B635-709E18E03737}">
      <dsp:nvSpPr>
        <dsp:cNvPr id="0" name=""/>
        <dsp:cNvSpPr/>
      </dsp:nvSpPr>
      <dsp:spPr>
        <a:xfrm>
          <a:off x="113685" y="518004"/>
          <a:ext cx="675191" cy="675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384D9-D1A8-41BE-982A-C99001D7D3A2}">
      <dsp:nvSpPr>
        <dsp:cNvPr id="0" name=""/>
        <dsp:cNvSpPr/>
      </dsp:nvSpPr>
      <dsp:spPr>
        <a:xfrm>
          <a:off x="1160232" y="241789"/>
          <a:ext cx="4706931" cy="122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3" tIns="129923" rIns="129923" bIns="1299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Form Location: </a:t>
          </a:r>
        </a:p>
      </dsp:txBody>
      <dsp:txXfrm>
        <a:off x="1160232" y="241789"/>
        <a:ext cx="4706931" cy="1227621"/>
      </dsp:txXfrm>
    </dsp:sp>
    <dsp:sp modelId="{B91EC7B2-D151-4EC4-B629-ACFC541728F3}">
      <dsp:nvSpPr>
        <dsp:cNvPr id="0" name=""/>
        <dsp:cNvSpPr/>
      </dsp:nvSpPr>
      <dsp:spPr>
        <a:xfrm>
          <a:off x="5349049" y="510872"/>
          <a:ext cx="5368468" cy="122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3" tIns="129923" rIns="129923" bIns="129923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6">
                  <a:lumMod val="50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EPA Grantee Forms</a:t>
          </a:r>
          <a:endParaRPr lang="en-US" sz="1800" kern="1200" dirty="0">
            <a:solidFill>
              <a:schemeClr val="accent6">
                <a:lumMod val="50000"/>
              </a:schemeClr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349049" y="510872"/>
        <a:ext cx="5368468" cy="1227621"/>
      </dsp:txXfrm>
    </dsp:sp>
    <dsp:sp modelId="{6133FF8F-FED3-45F5-8415-FE1EB5B3604E}">
      <dsp:nvSpPr>
        <dsp:cNvPr id="0" name=""/>
        <dsp:cNvSpPr/>
      </dsp:nvSpPr>
      <dsp:spPr>
        <a:xfrm>
          <a:off x="-234972" y="1675074"/>
          <a:ext cx="10459848" cy="208998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51250-B834-4F16-A5DF-53798CE08871}">
      <dsp:nvSpPr>
        <dsp:cNvPr id="0" name=""/>
        <dsp:cNvSpPr/>
      </dsp:nvSpPr>
      <dsp:spPr>
        <a:xfrm>
          <a:off x="113685" y="2483714"/>
          <a:ext cx="675191" cy="67519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0F808-98ED-464A-B537-C87A42EB882D}">
      <dsp:nvSpPr>
        <dsp:cNvPr id="0" name=""/>
        <dsp:cNvSpPr/>
      </dsp:nvSpPr>
      <dsp:spPr>
        <a:xfrm>
          <a:off x="1177506" y="2124930"/>
          <a:ext cx="5312525" cy="1227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23" tIns="129923" rIns="129923" bIns="1299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EPA FFR Instructions: </a:t>
          </a:r>
        </a:p>
      </dsp:txBody>
      <dsp:txXfrm>
        <a:off x="1177506" y="2124930"/>
        <a:ext cx="5312525" cy="1227621"/>
      </dsp:txXfrm>
    </dsp:sp>
    <dsp:sp modelId="{7695FB86-6B84-49FE-B227-538E411A3949}">
      <dsp:nvSpPr>
        <dsp:cNvPr id="0" name=""/>
        <dsp:cNvSpPr/>
      </dsp:nvSpPr>
      <dsp:spPr>
        <a:xfrm>
          <a:off x="5846347" y="2222027"/>
          <a:ext cx="3545028" cy="895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048" tIns="111048" rIns="111048" bIns="111048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kern="1200" dirty="0">
            <a:solidFill>
              <a:srgbClr val="376092"/>
            </a:solidFill>
          </a:endParaRPr>
        </a:p>
      </dsp:txBody>
      <dsp:txXfrm>
        <a:off x="5846347" y="2222027"/>
        <a:ext cx="3545028" cy="895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FB741-6FA5-4607-91F6-7DF3F3BBA225}">
      <dsp:nvSpPr>
        <dsp:cNvPr id="0" name=""/>
        <dsp:cNvSpPr/>
      </dsp:nvSpPr>
      <dsp:spPr>
        <a:xfrm>
          <a:off x="1735199" y="383137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97D33-67C8-4C18-BF30-0C89EDED1763}">
      <dsp:nvSpPr>
        <dsp:cNvPr id="0" name=""/>
        <dsp:cNvSpPr/>
      </dsp:nvSpPr>
      <dsp:spPr>
        <a:xfrm>
          <a:off x="331199" y="20249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120 days from Budget Period End Date </a:t>
          </a:r>
        </a:p>
      </dsp:txBody>
      <dsp:txXfrm>
        <a:off x="331199" y="2024988"/>
        <a:ext cx="4320000" cy="648000"/>
      </dsp:txXfrm>
    </dsp:sp>
    <dsp:sp modelId="{A7D5DDF8-D9B2-44F4-A20D-3FC3D187655E}">
      <dsp:nvSpPr>
        <dsp:cNvPr id="0" name=""/>
        <dsp:cNvSpPr/>
      </dsp:nvSpPr>
      <dsp:spPr>
        <a:xfrm>
          <a:off x="331199" y="2733384"/>
          <a:ext cx="4320000" cy="669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final draw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Final FFR</a:t>
          </a:r>
        </a:p>
      </dsp:txBody>
      <dsp:txXfrm>
        <a:off x="331199" y="2733384"/>
        <a:ext cx="4320000" cy="669557"/>
      </dsp:txXfrm>
    </dsp:sp>
    <dsp:sp modelId="{07347607-58A4-4886-9678-3CA3291FFC02}">
      <dsp:nvSpPr>
        <dsp:cNvPr id="0" name=""/>
        <dsp:cNvSpPr/>
      </dsp:nvSpPr>
      <dsp:spPr>
        <a:xfrm>
          <a:off x="6811200" y="38313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F453-577E-4F67-BB08-C108840C9F05}">
      <dsp:nvSpPr>
        <dsp:cNvPr id="0" name=""/>
        <dsp:cNvSpPr/>
      </dsp:nvSpPr>
      <dsp:spPr>
        <a:xfrm>
          <a:off x="5407199" y="2024988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Include all costs from inception of the grant</a:t>
          </a:r>
        </a:p>
      </dsp:txBody>
      <dsp:txXfrm>
        <a:off x="5407199" y="2024988"/>
        <a:ext cx="4320000" cy="648000"/>
      </dsp:txXfrm>
    </dsp:sp>
    <dsp:sp modelId="{D019D725-E66C-4F64-8D00-CE6EA3AAD56F}">
      <dsp:nvSpPr>
        <dsp:cNvPr id="0" name=""/>
        <dsp:cNvSpPr/>
      </dsp:nvSpPr>
      <dsp:spPr>
        <a:xfrm>
          <a:off x="5407199" y="2733384"/>
          <a:ext cx="4320000" cy="669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74A55-5686-460D-AC44-B9325C6C9A23}">
      <dsp:nvSpPr>
        <dsp:cNvPr id="0" name=""/>
        <dsp:cNvSpPr/>
      </dsp:nvSpPr>
      <dsp:spPr>
        <a:xfrm>
          <a:off x="774129" y="1207544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78C46-10C8-49DE-BDBE-1A26009E7502}">
      <dsp:nvSpPr>
        <dsp:cNvPr id="0" name=""/>
        <dsp:cNvSpPr/>
      </dsp:nvSpPr>
      <dsp:spPr>
        <a:xfrm>
          <a:off x="1041679" y="1475094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14005-68B8-4DAC-9355-BC6EFD52CF1A}">
      <dsp:nvSpPr>
        <dsp:cNvPr id="0" name=""/>
        <dsp:cNvSpPr/>
      </dsp:nvSpPr>
      <dsp:spPr>
        <a:xfrm>
          <a:off x="372805" y="2854005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INDIRECT EXPENSES NOT REPORTED</a:t>
          </a:r>
        </a:p>
      </dsp:txBody>
      <dsp:txXfrm>
        <a:off x="372805" y="2854005"/>
        <a:ext cx="2058075" cy="720000"/>
      </dsp:txXfrm>
    </dsp:sp>
    <dsp:sp modelId="{38D64572-E409-43BF-ACE9-F38D63EAFDD0}">
      <dsp:nvSpPr>
        <dsp:cNvPr id="0" name=""/>
        <dsp:cNvSpPr/>
      </dsp:nvSpPr>
      <dsp:spPr>
        <a:xfrm>
          <a:off x="3192368" y="1207544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E3C7A8-D0F4-4307-A7CB-C377ACD07E64}">
      <dsp:nvSpPr>
        <dsp:cNvPr id="0" name=""/>
        <dsp:cNvSpPr/>
      </dsp:nvSpPr>
      <dsp:spPr>
        <a:xfrm>
          <a:off x="3459917" y="1475094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9AF65-6E0C-42DC-9C6F-3D9F06A57197}">
      <dsp:nvSpPr>
        <dsp:cNvPr id="0" name=""/>
        <dsp:cNvSpPr/>
      </dsp:nvSpPr>
      <dsp:spPr>
        <a:xfrm>
          <a:off x="2791043" y="2854005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 err="1"/>
            <a:t>Ffr</a:t>
          </a:r>
          <a:r>
            <a:rPr lang="en-US" sz="1900" kern="1200" dirty="0"/>
            <a:t> Line 10d. incorrect</a:t>
          </a:r>
        </a:p>
      </dsp:txBody>
      <dsp:txXfrm>
        <a:off x="2791043" y="2854005"/>
        <a:ext cx="2058075" cy="720000"/>
      </dsp:txXfrm>
    </dsp:sp>
    <dsp:sp modelId="{6C96420B-8A63-4921-AC5D-4F50562D749E}">
      <dsp:nvSpPr>
        <dsp:cNvPr id="0" name=""/>
        <dsp:cNvSpPr/>
      </dsp:nvSpPr>
      <dsp:spPr>
        <a:xfrm>
          <a:off x="5610606" y="1207544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95202-945E-4FB7-839B-76E1DC141B68}">
      <dsp:nvSpPr>
        <dsp:cNvPr id="0" name=""/>
        <dsp:cNvSpPr/>
      </dsp:nvSpPr>
      <dsp:spPr>
        <a:xfrm>
          <a:off x="5878155" y="1475094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EDF70-F29C-4F98-8057-96A24CD4A744}">
      <dsp:nvSpPr>
        <dsp:cNvPr id="0" name=""/>
        <dsp:cNvSpPr/>
      </dsp:nvSpPr>
      <dsp:spPr>
        <a:xfrm>
          <a:off x="5209281" y="2854005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Incorrect Budget Period Dates</a:t>
          </a:r>
        </a:p>
      </dsp:txBody>
      <dsp:txXfrm>
        <a:off x="5209281" y="2854005"/>
        <a:ext cx="2058075" cy="720000"/>
      </dsp:txXfrm>
    </dsp:sp>
    <dsp:sp modelId="{62769D36-0EBD-4ABA-8E6C-03BF416C15C3}">
      <dsp:nvSpPr>
        <dsp:cNvPr id="0" name=""/>
        <dsp:cNvSpPr/>
      </dsp:nvSpPr>
      <dsp:spPr>
        <a:xfrm>
          <a:off x="8028844" y="1207544"/>
          <a:ext cx="1255425" cy="12554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CD1AF-9618-488A-810D-FB2D372566E8}">
      <dsp:nvSpPr>
        <dsp:cNvPr id="0" name=""/>
        <dsp:cNvSpPr/>
      </dsp:nvSpPr>
      <dsp:spPr>
        <a:xfrm>
          <a:off x="8296394" y="1475094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55000" cap="flat" cmpd="thickThin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C6BED-4DA1-42E7-B675-04E9F5F0281F}">
      <dsp:nvSpPr>
        <dsp:cNvPr id="0" name=""/>
        <dsp:cNvSpPr/>
      </dsp:nvSpPr>
      <dsp:spPr>
        <a:xfrm>
          <a:off x="7627519" y="2854005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Not signed or Invalid Signature</a:t>
          </a:r>
        </a:p>
      </dsp:txBody>
      <dsp:txXfrm>
        <a:off x="7627519" y="2854005"/>
        <a:ext cx="205807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0285A-BCDE-42DC-9B89-98A4E4CBC177}">
      <dsp:nvSpPr>
        <dsp:cNvPr id="0" name=""/>
        <dsp:cNvSpPr/>
      </dsp:nvSpPr>
      <dsp:spPr>
        <a:xfrm>
          <a:off x="49" y="27374"/>
          <a:ext cx="4700141" cy="187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Predefined Reports</a:t>
          </a:r>
        </a:p>
      </dsp:txBody>
      <dsp:txXfrm>
        <a:off x="49" y="27374"/>
        <a:ext cx="4700141" cy="1872000"/>
      </dsp:txXfrm>
    </dsp:sp>
    <dsp:sp modelId="{210E0295-884F-4139-A19C-71A905C2D0AB}">
      <dsp:nvSpPr>
        <dsp:cNvPr id="0" name=""/>
        <dsp:cNvSpPr/>
      </dsp:nvSpPr>
      <dsp:spPr>
        <a:xfrm>
          <a:off x="49" y="1899374"/>
          <a:ext cx="4700141" cy="2854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Account Settlement Report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Accounts with End Dates Report</a:t>
          </a:r>
          <a:endParaRPr lang="en-US" sz="32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500" kern="1200" dirty="0"/>
        </a:p>
      </dsp:txBody>
      <dsp:txXfrm>
        <a:off x="49" y="1899374"/>
        <a:ext cx="4700141" cy="2854800"/>
      </dsp:txXfrm>
    </dsp:sp>
    <dsp:sp modelId="{4E5369E6-D712-459E-B3DE-61BD9B4B8AEC}">
      <dsp:nvSpPr>
        <dsp:cNvPr id="0" name=""/>
        <dsp:cNvSpPr/>
      </dsp:nvSpPr>
      <dsp:spPr>
        <a:xfrm>
          <a:off x="5358209" y="27374"/>
          <a:ext cx="4700141" cy="1872000"/>
        </a:xfrm>
        <a:prstGeom prst="rect">
          <a:avLst/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55000" cap="flat" cmpd="thickThin" algn="ctr">
          <a:solidFill>
            <a:schemeClr val="accent5">
              <a:hueOff val="414507"/>
              <a:satOff val="39495"/>
              <a:lumOff val="-1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Inquiries</a:t>
          </a:r>
        </a:p>
      </dsp:txBody>
      <dsp:txXfrm>
        <a:off x="5358209" y="27374"/>
        <a:ext cx="4700141" cy="1872000"/>
      </dsp:txXfrm>
    </dsp:sp>
    <dsp:sp modelId="{501E73FD-8C94-4F4B-870C-6FEA0795158F}">
      <dsp:nvSpPr>
        <dsp:cNvPr id="0" name=""/>
        <dsp:cNvSpPr/>
      </dsp:nvSpPr>
      <dsp:spPr>
        <a:xfrm>
          <a:off x="5358209" y="1899374"/>
          <a:ext cx="4700141" cy="2854800"/>
        </a:xfrm>
        <a:prstGeom prst="rect">
          <a:avLst/>
        </a:prstGeom>
        <a:solidFill>
          <a:schemeClr val="accent5">
            <a:tint val="40000"/>
            <a:alpha val="90000"/>
            <a:hueOff val="867568"/>
            <a:satOff val="-7036"/>
            <a:lumOff val="-1895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867568"/>
              <a:satOff val="-7036"/>
              <a:lumOff val="-18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Account Balance Inquiry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Account Statement Inquiry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Payment Request Status Inquiry</a:t>
          </a:r>
        </a:p>
      </dsp:txBody>
      <dsp:txXfrm>
        <a:off x="5358209" y="1899374"/>
        <a:ext cx="470014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4220-2EC6-46BC-849A-0FF6455B3C6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BBEC-29C2-4300-A30B-56F75AECB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8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BBEC-29C2-4300-A30B-56F75AECB6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4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5B032-811E-4B25-8E68-0309DD2CAE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4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5B032-811E-4B25-8E68-0309DD2CAE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04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BBEC-29C2-4300-A30B-56F75AECB6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5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B9AE7-3703-422C-88DB-68E39D75D8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6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1EBBEC-29C2-4300-A30B-56F75AECB6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52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BBEC-29C2-4300-A30B-56F75AECB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34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30C0-B7C8-4C64-80D1-EAACA9D37A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4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*Remind all grantees to reference Grant Agreement T&amp;C’s for submission requirements. </a:t>
            </a:r>
            <a:r>
              <a:rPr lang="en-US" sz="1800" dirty="0">
                <a:effectLst/>
                <a:latin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nterims due annually for GAP recipients and one final FFR at the end of 4-year BP/PP along fiscal year calender (typically final due by end of Jan.)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1EBBEC-29C2-4300-A30B-56F75AECB6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0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5B032-811E-4B25-8E68-0309DD2CA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2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030C0-B7C8-4C64-80D1-EAACA9D37A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5B032-811E-4B25-8E68-0309DD2CA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5B032-811E-4B25-8E68-0309DD2CA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7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98897" cy="64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492240"/>
            <a:ext cx="1966912" cy="272090"/>
          </a:xfrm>
          <a:prstGeom prst="rect">
            <a:avLst/>
          </a:prstGeom>
        </p:spPr>
      </p:pic>
      <p:pic>
        <p:nvPicPr>
          <p:cNvPr id="11" name="Picture 2" descr="https://intranet.epa.gov/ocfo/operations/documents/ocfo-logo-540px.png">
            <a:extLst>
              <a:ext uri="{FF2B5EF4-FFF2-40B4-BE49-F238E27FC236}">
                <a16:creationId xmlns:a16="http://schemas.microsoft.com/office/drawing/2014/main" id="{17F7F432-EE3B-48E7-97D0-4B879523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365760"/>
            <a:ext cx="1280160" cy="16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E5AD9B0-0CD7-4D5C-B375-88AC9B4525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286" y="238665"/>
            <a:ext cx="1315394" cy="1841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827384-4284-4086-8DD2-A87B26BE2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492240"/>
            <a:ext cx="1966912" cy="2720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75DF2-D1BD-4C3E-A089-A7483A0B1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66F09-D358-C8AD-EAA0-E35740F44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12AE0-4969-156B-6A3C-1BC38E9F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90E11-5E71-570F-03FF-73C788AE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15F1-6389-3710-8D17-402BC6E2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18E8-DE89-ABC9-4BC4-68F6BE393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9964-694E-BA12-59BB-0741D8FF7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142F1-04D4-5A1C-7AD6-72FE86FD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16BC-A3A4-A29C-2150-CF547B9B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4B938-E50C-2BCA-1995-3594CEDC6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54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C5BF-E6F8-D854-3F74-100EB6D33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43487-A208-1F18-23B5-3271BA271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F8DD-B26F-35FD-4E3C-46B031D32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29D6A-A815-A76A-7048-1DAF4ED7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F6781-E61E-260D-206E-FBA47F95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7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320F0-ECFE-FC6C-C7A1-B23BC1F6F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89271-2416-63B1-8D10-50C1FDFFB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E1615-863E-DF70-B59E-830816396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51822E-4C58-9FFC-FA0F-52FE753F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0D878-377B-C990-4AB4-8A3C6256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3658A-F791-DDF2-7FC6-C8EE3F12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8231-E67B-63A5-9B31-E8C975B0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359EA-F71B-2078-03D1-8A8E6769E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2BB4C-1EBC-717D-7597-D00A7633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EA96E-B95F-075C-6FC1-A2E61C06A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C15D6-7B57-26E9-8C3D-E75EAB1D7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EA2F8B-F391-027A-C6F0-22B02168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8413D-2B16-E5EA-C1C8-6644F1F21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0F4F8-FD7B-1036-A906-B60E44FE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8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286E-BDBE-9836-DBBD-15AFAA03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C5CE5-06E5-356C-CBD0-61642459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55695-02B8-DC00-EA89-97AE6473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CC8AA-D6C1-48D7-E1AB-BE05E25C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7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1B6F23-CAB9-0D84-90FC-D393DA33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FA6F9-9E4B-9BC2-E580-BC8A0D1F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C619B-A377-C020-F59B-B7E2BAAE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90FE-7D67-C043-B87D-B5E708D1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8293E-9454-83A1-6738-2F99AEAB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ABBDF-C3A4-E50A-7299-A812E238B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CBED2-DDD0-CF6C-F132-5D931015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169A8-2124-7BBB-EEB1-E93C3980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29D88-ED22-6018-B437-50FC1A0F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3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2880"/>
            <a:ext cx="10058400" cy="914400"/>
          </a:xfrm>
        </p:spPr>
        <p:txBody>
          <a:bodyPr/>
          <a:lstStyle>
            <a:lvl1pPr marL="0">
              <a:defRPr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0160"/>
            <a:ext cx="10058400" cy="47801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633937A-F6FE-4D5E-A860-CFDD5BAFB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5D3E7-2839-9521-9825-FB36382EE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09E-66E3-F5E3-DC9E-F9D4F5F51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00EFE-1E2F-1E8D-4251-A22377709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1C7FF-81DF-BF79-C0DA-1008B60F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5D9F0-0ED5-2E67-AA17-7CA07303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EC1D0-9241-FB8E-E3D9-DF79C205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2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A6F0-0213-E46B-7BC2-20A6917EF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46EEC-826A-DF1B-01A5-0A2271676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9F09-A06D-B7B4-A0B0-25A9C65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CE43-6C53-AA1A-491D-837CCA62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187A-D93C-37A6-23C0-00EA3560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7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B6C2BF-82F7-EEF5-87AA-7037E139D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67AD4-D844-186F-9EB1-BA68889BA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AE6A-C6B5-C28E-48D2-08BF14D7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7ECEB-9D8C-610B-6AFC-7833C67EA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D76F5-538A-D46E-DABD-2CDD8F66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98897" cy="64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rgbClr val="37609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6492240"/>
            <a:ext cx="1966912" cy="272090"/>
          </a:xfrm>
          <a:prstGeom prst="rect">
            <a:avLst/>
          </a:prstGeom>
        </p:spPr>
      </p:pic>
      <p:pic>
        <p:nvPicPr>
          <p:cNvPr id="11" name="Picture 2" descr="https://intranet.epa.gov/ocfo/operations/documents/ocfo-logo-540px.png">
            <a:extLst>
              <a:ext uri="{FF2B5EF4-FFF2-40B4-BE49-F238E27FC236}">
                <a16:creationId xmlns:a16="http://schemas.microsoft.com/office/drawing/2014/main" id="{E9009CC0-204C-4C0B-B3BD-CF40680D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365760"/>
            <a:ext cx="1280160" cy="165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9C3D5F1-C6CC-45FE-9FFD-916D91E0C7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0286" y="238665"/>
            <a:ext cx="1315394" cy="1841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8288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280160"/>
            <a:ext cx="49377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80160"/>
            <a:ext cx="4937760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795A2A-896E-4823-86FD-631BCB42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182880"/>
            <a:ext cx="10058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8016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103118"/>
            <a:ext cx="493776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280160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103118"/>
            <a:ext cx="4937760" cy="3931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407FB3E-41F9-48AD-A764-FB3DEAE42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8C6FEC-4322-4F2C-8AF6-60523B6F29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98897" cy="64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492240"/>
            <a:ext cx="1966912" cy="272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AD704-6A97-4C78-9D99-AF51495C8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1" y="182880"/>
            <a:ext cx="781051" cy="9144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6C9FF95-B65B-4676-A3C8-557624352C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492240"/>
            <a:ext cx="1966912" cy="272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001AE-4B08-4FB1-B6AE-89F689C8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21" y="182880"/>
            <a:ext cx="781051" cy="91440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E2AE9FA-B6EF-4C60-91CD-EAB54B5E2F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73560" y="217759"/>
            <a:ext cx="658326" cy="87952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6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pic>
        <p:nvPicPr>
          <p:cNvPr id="10" name="Picture 9" descr="bitmap-epa_logo_horiz_medium1-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346" y="6500478"/>
            <a:ext cx="1966912" cy="27209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8288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80160"/>
            <a:ext cx="10058400" cy="47439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12471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bitmap-epa_logo_horiz_medium1-fina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14400" y="6492240"/>
            <a:ext cx="1966912" cy="272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0E30EF-D340-40C4-A994-861D94E9B4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0458" y="211606"/>
            <a:ext cx="756114" cy="8856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50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50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50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00B050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5156D-D875-23EC-45C2-4FB4A229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EA9DC-884B-4F97-C8E2-2A07FD43B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FDBF3-DCE3-6E19-ABD5-62FCFCBBA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CFD3C-AE63-46F6-9455-6F1A9066E1F2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AB6F6-7F8F-51A0-B800-D7BAC8744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D2E4F-770E-0A09-1722-7E86691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183-8AF1-4BEE-98B7-3ECEFADEC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tpfc-grants@epa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pa.gov/grants" TargetMode="External"/><Relationship Id="rId4" Type="http://schemas.openxmlformats.org/officeDocument/2006/relationships/hyperlink" Target="https://www.epa.gov/financ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picpedia.org/chalkboard/a/agend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pedia.org/chalkboard/a/audit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TPFC-grants@ep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pa.gov/grants/frequent-questions-about-closeou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D0284DD-3832-4C60-88F4-A91E36A29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en-US" sz="8000" b="1" dirty="0">
                <a:latin typeface="+mn-lt"/>
              </a:rPr>
              <a:t>Office of the chief financial officer</a:t>
            </a:r>
          </a:p>
          <a:p>
            <a:pPr algn="r"/>
            <a:r>
              <a:rPr lang="en-US" sz="8000" b="1" dirty="0">
                <a:latin typeface="+mn-lt"/>
              </a:rPr>
              <a:t>Office of the Controller</a:t>
            </a:r>
          </a:p>
          <a:p>
            <a:pPr algn="r"/>
            <a:r>
              <a:rPr lang="en-US" sz="8000" b="1" dirty="0">
                <a:latin typeface="+mn-lt"/>
              </a:rPr>
              <a:t>Research triangle Park Finance Division (RTPFD)</a:t>
            </a:r>
          </a:p>
          <a:p>
            <a:pPr algn="r"/>
            <a:r>
              <a:rPr lang="en-US" sz="8000" b="1" dirty="0">
                <a:latin typeface="+mn-lt"/>
              </a:rPr>
              <a:t>GRANTS SERVICES BRANCH (GSB)</a:t>
            </a:r>
          </a:p>
          <a:p>
            <a:pPr algn="r"/>
            <a:endParaRPr lang="en-US" sz="8000" b="1" dirty="0">
              <a:latin typeface="+mn-lt"/>
            </a:endParaRPr>
          </a:p>
          <a:p>
            <a:pPr algn="r"/>
            <a:endParaRPr lang="en-US" sz="2400" b="1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5B334-B9BC-4041-B3CC-A3A07657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100B3C-2CDC-4DE7-AEFE-786A89CD5F3C}"/>
              </a:ext>
            </a:extLst>
          </p:cNvPr>
          <p:cNvSpPr/>
          <p:nvPr/>
        </p:nvSpPr>
        <p:spPr>
          <a:xfrm>
            <a:off x="9840285" y="288942"/>
            <a:ext cx="1652631" cy="170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0B6AB6A-F710-4D68-BE9A-ED1D5A5E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286" y="238665"/>
            <a:ext cx="1315394" cy="18415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53DAB9-14B1-4947-B8A7-70B2733AC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963" y="758825"/>
            <a:ext cx="10058400" cy="3565525"/>
          </a:xfrm>
        </p:spPr>
        <p:txBody>
          <a:bodyPr>
            <a:normAutofit/>
          </a:bodyPr>
          <a:lstStyle/>
          <a:p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SF-425 Federal Financial Report (FFR) </a:t>
            </a:r>
            <a:r>
              <a:rPr lang="en-US" sz="4000" b="1" kern="0" dirty="0">
                <a:solidFill>
                  <a:schemeClr val="accent6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Overview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28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260-A7D9-C971-CE5A-BC88E3A3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Frequently Asked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C11DD-0F82-6328-148B-367DC07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9BF01-9254-9798-67B4-69DCFF0E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ClrTx/>
              <a:buNone/>
            </a:pPr>
            <a:r>
              <a:rPr lang="en-US" sz="2000" b="1" i="0" dirty="0">
                <a:solidFill>
                  <a:srgbClr val="1B1B1B"/>
                </a:solidFill>
                <a:effectLst/>
                <a:latin typeface="+mj-lt"/>
              </a:rPr>
              <a:t>What is a valid signature?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B1B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The term “electronic signatures” means electronic forms/documents that contain a wet ink signature where the whole page has been photocopied in its entirety, or in separate pages, and made an electronic form/document by scanning into a PDF document or by other means. The wet ink signature appears the same as the hard copy form/document. The term “digital signatures” means electronic forms/documents that contain a signature that has been created by software that contains some type of authentication certificate and inserts the person’s name, date and time of signature. Such software includes Adobe and DocuSign.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46DCB-A74C-376D-D95F-6071DC6F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597" y="5244855"/>
            <a:ext cx="5642805" cy="914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3AAB3-057B-A163-4A04-C43F75ED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310" y="4105252"/>
            <a:ext cx="4649357" cy="10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5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260-A7D9-C971-CE5A-BC88E3A3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ASAP Reports and Inquiries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C11DD-0F82-6328-148B-367DC07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7829AFD8-8DDC-D8AA-10CA-B26A685DE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398848"/>
              </p:ext>
            </p:extLst>
          </p:nvPr>
        </p:nvGraphicFramePr>
        <p:xfrm>
          <a:off x="1096963" y="1279525"/>
          <a:ext cx="100584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607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Question mark boxes">
            <a:extLst>
              <a:ext uri="{FF2B5EF4-FFF2-40B4-BE49-F238E27FC236}">
                <a16:creationId xmlns:a16="http://schemas.microsoft.com/office/drawing/2014/main" id="{20CCAE36-F6A7-40ED-3066-96642C0E4A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774" y="33090"/>
            <a:ext cx="11116451" cy="62532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7AEB0-D79E-232C-5078-E8B120CBB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4723-AA52-40B9-8038-8DF68905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Contact Info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3525BE3-4222-4A0F-8915-1D3068B4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429" y="1947333"/>
            <a:ext cx="6843378" cy="43152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RTPFD-GSB Group Inbox: 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rtpfc-grants@epa.gov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Additional Resources:</a:t>
            </a:r>
          </a:p>
          <a:p>
            <a:r>
              <a:rPr lang="en-US" sz="18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Financial Services Webpage</a:t>
            </a:r>
            <a:endParaRPr lang="en-US" sz="1800" u="sng" kern="1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Grants Webpage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100" dirty="0"/>
              <a:t>  </a:t>
            </a:r>
          </a:p>
          <a:p>
            <a:pPr lvl="1"/>
            <a:endParaRPr lang="en-US" sz="1100" dirty="0"/>
          </a:p>
          <a:p>
            <a:pPr marL="457200" lvl="1" indent="0">
              <a:buNone/>
            </a:pPr>
            <a:r>
              <a:rPr lang="en-US" sz="1100" dirty="0"/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B56BF-25BF-4C41-B046-CAFB0583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EE71E82-BF04-4B39-B478-9ADCB172C57E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6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chalkboard with 'Agenda' written on it next to a pair of books">
            <a:extLst>
              <a:ext uri="{FF2B5EF4-FFF2-40B4-BE49-F238E27FC236}">
                <a16:creationId xmlns:a16="http://schemas.microsoft.com/office/drawing/2014/main" id="{8382CDB8-8ABC-999C-F87E-6A182D0C6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729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8555D-8B6E-0D95-2D72-882179068AF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3333" y="1219200"/>
            <a:ext cx="4487333" cy="4957763"/>
          </a:xfrm>
        </p:spPr>
        <p:txBody>
          <a:bodyPr vert="horz" lIns="91440" tIns="45720" rIns="91440" bIns="45720" rtlCol="0">
            <a:normAutofit/>
          </a:bodyPr>
          <a:lstStyle/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RTPFD’s Role in Closeouts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Federal Financial Report (SF-425)</a:t>
            </a:r>
            <a:endParaRPr lang="en-US" sz="2400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Closeout Requirements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Common Errors</a:t>
            </a:r>
          </a:p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Frequently Asked Questions</a:t>
            </a:r>
            <a:endParaRPr lang="en-US" sz="2400" b="0" i="0" u="none" strike="noStrike" dirty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chemeClr val="accent5">
                    <a:lumMod val="50000"/>
                  </a:schemeClr>
                </a:solidFill>
                <a:effectLst/>
              </a:rPr>
              <a:t>ASAP Reports and Inquiries</a:t>
            </a:r>
          </a:p>
          <a:p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4065-C5EA-95BF-9A47-46B8086E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8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6407-5DB1-9D43-3CF5-DAED6D70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RTPFD’s Role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F3AB8-1F97-F351-9AC9-74A9B016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83833-60F3-05C1-83E6-4B4E65DA9D31}"/>
              </a:ext>
            </a:extLst>
          </p:cNvPr>
          <p:cNvSpPr txBox="1"/>
          <p:nvPr/>
        </p:nvSpPr>
        <p:spPr>
          <a:xfrm>
            <a:off x="1097280" y="1411058"/>
            <a:ext cx="604418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Audit Final Federal Financial Report (FFR)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 Compare data reported on the FFR vs the</a:t>
            </a:r>
          </a:p>
          <a:p>
            <a:pPr lvl="1">
              <a:buClrTx/>
            </a:pPr>
            <a:r>
              <a:rPr lang="en-US" sz="2200" dirty="0"/>
              <a:t>   Grant Award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 Verify recipient’s cost share/match is met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 Compare Federal Share against EPA’s </a:t>
            </a:r>
          </a:p>
          <a:p>
            <a:pPr lvl="1">
              <a:buClrTx/>
            </a:pPr>
            <a:r>
              <a:rPr lang="en-US" sz="2200" dirty="0"/>
              <a:t>   financial system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200" dirty="0"/>
              <a:t> Verify calculations/ensure FFR is signed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Create Assistant Adjustment Notices (AAN)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 Open ASAP for final draws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 Establish Accounts Receivable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De-obligate funds as needed</a:t>
            </a:r>
          </a:p>
        </p:txBody>
      </p:sp>
      <p:pic>
        <p:nvPicPr>
          <p:cNvPr id="9" name="Picture 8" descr="A chalkboard with 'Audit' written on it next to a pair of books">
            <a:extLst>
              <a:ext uri="{FF2B5EF4-FFF2-40B4-BE49-F238E27FC236}">
                <a16:creationId xmlns:a16="http://schemas.microsoft.com/office/drawing/2014/main" id="{FD5A2CEF-A9F1-6FD3-72D4-C9C943B8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6490" y="1502399"/>
            <a:ext cx="5526611" cy="363374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8054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4723-AA52-40B9-8038-8DF68905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213754"/>
            <a:ext cx="10058400" cy="89261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Closeout – RTPFD Process Overview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3484A-95E8-459C-A806-1F8B6D3D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 U.S. Environmental Protection Agency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B56BF-25BF-4C41-B046-CAFB0583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5EE71E82-BF04-4B39-B478-9ADCB172C57E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BDD3C-37EB-197C-A550-5C5DE49390B3}"/>
              </a:ext>
            </a:extLst>
          </p:cNvPr>
          <p:cNvSpPr/>
          <p:nvPr/>
        </p:nvSpPr>
        <p:spPr>
          <a:xfrm>
            <a:off x="8484545" y="5041546"/>
            <a:ext cx="3190475" cy="115293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9" name="Content Placeholder 7">
            <a:extLst>
              <a:ext uri="{FF2B5EF4-FFF2-40B4-BE49-F238E27FC236}">
                <a16:creationId xmlns:a16="http://schemas.microsoft.com/office/drawing/2014/main" id="{585720BD-BAFF-BE55-5CFB-6DBDCD8724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295181"/>
              </p:ext>
            </p:extLst>
          </p:nvPr>
        </p:nvGraphicFramePr>
        <p:xfrm>
          <a:off x="1097280" y="1279525"/>
          <a:ext cx="100584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4604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78FB-3D04-408B-B000-27F51ECF4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kern="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Interim/Final FFR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D596B-A12B-4BDB-8FF6-840791F4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5FC146EB-93F0-A330-A5DA-A23D44B8FB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421407"/>
              </p:ext>
            </p:extLst>
          </p:nvPr>
        </p:nvGraphicFramePr>
        <p:xfrm>
          <a:off x="1097280" y="1546470"/>
          <a:ext cx="10459848" cy="41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35D562-13F2-A2B6-44F2-B32FB86F0856}"/>
              </a:ext>
            </a:extLst>
          </p:cNvPr>
          <p:cNvSpPr txBox="1"/>
          <p:nvPr/>
        </p:nvSpPr>
        <p:spPr>
          <a:xfrm>
            <a:off x="8029253" y="333399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Determines frequency of FFR submission</a:t>
            </a:r>
          </a:p>
        </p:txBody>
      </p:sp>
    </p:spTree>
    <p:extLst>
      <p:ext uri="{BB962C8B-B14F-4D97-AF65-F5344CB8AC3E}">
        <p14:creationId xmlns:p14="http://schemas.microsoft.com/office/powerpoint/2010/main" val="15369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260-A7D9-C971-CE5A-BC88E3A3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Federal Financial Report (SF-425)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C11DD-0F82-6328-148B-367DC07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DCA2AE3B-A05B-232A-6C17-77DF994FBE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064723"/>
              </p:ext>
            </p:extLst>
          </p:nvPr>
        </p:nvGraphicFramePr>
        <p:xfrm>
          <a:off x="1097280" y="1546470"/>
          <a:ext cx="10459848" cy="41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 descr="Adobe PDF file imbedded as object (double click image to open)">
            <a:extLst>
              <a:ext uri="{FF2B5EF4-FFF2-40B4-BE49-F238E27FC236}">
                <a16:creationId xmlns:a16="http://schemas.microsoft.com/office/drawing/2014/main" id="{E4CFCB2B-3A58-691F-6F35-09ECC22BCBF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974648"/>
              </p:ext>
            </p:extLst>
          </p:nvPr>
        </p:nvGraphicFramePr>
        <p:xfrm>
          <a:off x="8840903" y="3746500"/>
          <a:ext cx="731838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3886200" imgH="5029200" progId="Acrobat.Document.DC">
                  <p:embed/>
                </p:oleObj>
              </mc:Choice>
              <mc:Fallback>
                <p:oleObj name="Acrobat Document" r:id="rId8" imgW="3886200" imgH="5029200" progId="Acrobat.Document.DC">
                  <p:embed/>
                  <p:pic>
                    <p:nvPicPr>
                      <p:cNvPr id="10" name="Content Placeholder 9" descr="Adobe PDF file imbedded as object (double click image to open)">
                        <a:extLst>
                          <a:ext uri="{FF2B5EF4-FFF2-40B4-BE49-F238E27FC236}">
                            <a16:creationId xmlns:a16="http://schemas.microsoft.com/office/drawing/2014/main" id="{E4CFCB2B-3A58-691F-6F35-09ECC22BCB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40903" y="3746500"/>
                        <a:ext cx="731838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ADF0FF2-20B0-7304-EBE8-F4DBFF2F6374}"/>
              </a:ext>
            </a:extLst>
          </p:cNvPr>
          <p:cNvSpPr txBox="1"/>
          <p:nvPr/>
        </p:nvSpPr>
        <p:spPr>
          <a:xfrm>
            <a:off x="7839098" y="4795260"/>
            <a:ext cx="3467286" cy="379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Double click image to open</a:t>
            </a:r>
          </a:p>
        </p:txBody>
      </p:sp>
    </p:spTree>
    <p:extLst>
      <p:ext uri="{BB962C8B-B14F-4D97-AF65-F5344CB8AC3E}">
        <p14:creationId xmlns:p14="http://schemas.microsoft.com/office/powerpoint/2010/main" val="38320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825F8-DAC6-4A35-882C-C793A3F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B159F-75F5-486A-AD20-C9557A2C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U.S. Environmental Protection Agency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3A0516-9EFA-A8A8-E0C6-E20E35F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Final FFR Closeout Requirements</a:t>
            </a: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3788A00E-2EE7-6693-3F5D-85DE3CEAB7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394704"/>
              </p:ext>
            </p:extLst>
          </p:nvPr>
        </p:nvGraphicFramePr>
        <p:xfrm>
          <a:off x="1154083" y="1535960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34C4C9D-2904-14F4-E5F5-FE2675821485}"/>
              </a:ext>
            </a:extLst>
          </p:cNvPr>
          <p:cNvSpPr txBox="1"/>
          <p:nvPr/>
        </p:nvSpPr>
        <p:spPr>
          <a:xfrm>
            <a:off x="7075459" y="4326340"/>
            <a:ext cx="3220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Include all costs incurred during the grant budget period</a:t>
            </a:r>
          </a:p>
        </p:txBody>
      </p:sp>
    </p:spTree>
    <p:extLst>
      <p:ext uri="{BB962C8B-B14F-4D97-AF65-F5344CB8AC3E}">
        <p14:creationId xmlns:p14="http://schemas.microsoft.com/office/powerpoint/2010/main" val="243889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260-A7D9-C971-CE5A-BC88E3A3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Common Errors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C11DD-0F82-6328-148B-367DC07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A67E6E-594D-3F01-BDD2-66E7F7D100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003942"/>
              </p:ext>
            </p:extLst>
          </p:nvPr>
        </p:nvGraphicFramePr>
        <p:xfrm>
          <a:off x="1096963" y="1279525"/>
          <a:ext cx="100584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19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260-A7D9-C971-CE5A-BC88E3A3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Frequently Asked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C11DD-0F82-6328-148B-367DC07D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9C419-4E96-7513-A621-FB9A02B2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1B1B1B"/>
                </a:solidFill>
                <a:effectLst/>
                <a:latin typeface="+mj-lt"/>
              </a:rPr>
              <a:t>When are final Federal Financial Reports due?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B1B"/>
                </a:solidFill>
                <a:latin typeface="+mj-lt"/>
              </a:rPr>
              <a:t>N</a:t>
            </a:r>
            <a:r>
              <a:rPr lang="en-US" sz="2000" b="0" i="0" dirty="0">
                <a:solidFill>
                  <a:srgbClr val="1B1B1B"/>
                </a:solidFill>
                <a:effectLst/>
                <a:latin typeface="+mj-lt"/>
              </a:rPr>
              <a:t>o later than 120 days after the budget period end date</a:t>
            </a:r>
          </a:p>
          <a:p>
            <a:pPr algn="l"/>
            <a:r>
              <a:rPr lang="en-US" b="1" i="0" dirty="0">
                <a:solidFill>
                  <a:srgbClr val="1B1B1B"/>
                </a:solidFill>
                <a:effectLst/>
                <a:latin typeface="+mj-lt"/>
              </a:rPr>
              <a:t>Where do I submit my interim and final FFR?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RTPFC-grants@e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pa.gov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l"/>
            <a:r>
              <a:rPr lang="en-US" b="1" i="0" dirty="0">
                <a:solidFill>
                  <a:srgbClr val="1B1B1B"/>
                </a:solidFill>
                <a:effectLst/>
                <a:latin typeface="+mj-lt"/>
              </a:rPr>
              <a:t>Where can I find information for preparing and submitting reports?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+mj-lt"/>
              </a:rPr>
              <a:t>Reference the terms and conditions of the award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1B1B1B"/>
                </a:solidFill>
                <a:effectLst/>
                <a:latin typeface="+mj-lt"/>
              </a:rPr>
              <a:t>Additional information can be found at 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EPA Grant Closeouts</a:t>
            </a:r>
            <a:endParaRPr lang="en-US" sz="2000" b="0" i="0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37035"/>
      </p:ext>
    </p:extLst>
  </p:cSld>
  <p:clrMapOvr>
    <a:masterClrMapping/>
  </p:clrMapOvr>
</p:sld>
</file>

<file path=ppt/theme/theme1.xml><?xml version="1.0" encoding="utf-8"?>
<a:theme xmlns:a="http://schemas.openxmlformats.org/drawingml/2006/main" name="OCFO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FO FY22 Theme Master Slides.pptx" id="{FDAA2C3B-9F0C-4E86-8EF2-39BD293D357D}" vid="{24116FCC-DD23-49DE-8511-DA85948C51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2022-02-23T15:55:48+00:00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Category xmlns="cb27436f-9609-4abc-adc8-64678fbfd3d6" xsi:nil="true"/>
    <Notes xmlns="cb27436f-9609-4abc-adc8-64678fbfd3d6" xsi:nil="true"/>
    <Link xmlns="cb27436f-9609-4abc-adc8-64678fbfd3d6">
      <Url xsi:nil="true"/>
      <Description xsi:nil="true"/>
    </Link>
    <SharedWithUsers xmlns="4f0ddb48-5b7a-4931-a62a-5d5832d8ae9c">
      <UserInfo>
        <DisplayName/>
        <AccountId xsi:nil="true"/>
        <AccountType/>
      </UserInfo>
    </SharedWithUsers>
    <lcf76f155ced4ddcb4097134ff3c332f xmlns="cb27436f-9609-4abc-adc8-64678fbfd3d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D001AA3E96F64EADBA3ED9DB5B4D69" ma:contentTypeVersion="27" ma:contentTypeDescription="Create a new document." ma:contentTypeScope="" ma:versionID="0833d142e4c67699f0baf0fb26ce8009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cb27436f-9609-4abc-adc8-64678fbfd3d6" xmlns:ns6="4f0ddb48-5b7a-4931-a62a-5d5832d8ae9c" targetNamespace="http://schemas.microsoft.com/office/2006/metadata/properties" ma:root="true" ma:fieldsID="98a2df7621992c00809d9e702990272a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b27436f-9609-4abc-adc8-64678fbfd3d6"/>
    <xsd:import namespace="4f0ddb48-5b7a-4931-a62a-5d5832d8ae9c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6:SharedWithUsers" minOccurs="0"/>
                <xsd:element ref="ns6:SharedWithDetails" minOccurs="0"/>
                <xsd:element ref="ns5:Notes" minOccurs="0"/>
                <xsd:element ref="ns5:Category" minOccurs="0"/>
                <xsd:element ref="ns5:Link" minOccurs="0"/>
                <xsd:element ref="ns5:MediaLengthInSeconds" minOccurs="0"/>
                <xsd:element ref="ns5:MediaServiceOCR" minOccurs="0"/>
                <xsd:element ref="ns5:lcf76f155ced4ddcb4097134ff3c332f" minOccurs="0"/>
                <xsd:element ref="ns1:_ip_UnifiedCompliancePolicyProperties" minOccurs="0"/>
                <xsd:element ref="ns1:_ip_UnifiedCompliancePolicyUIAction" minOccurs="0"/>
                <xsd:element ref="ns5:MediaServiceObjectDetectorVersions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0613309-7073-4da0-b26a-459d03b1f6ba}" ma:internalName="TaxCatchAllLabel" ma:readOnly="true" ma:showField="CatchAllDataLabel" ma:web="4f0ddb48-5b7a-4931-a62a-5d5832d8a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0613309-7073-4da0-b26a-459d03b1f6ba}" ma:internalName="TaxCatchAll" ma:showField="CatchAllData" ma:web="4f0ddb48-5b7a-4931-a62a-5d5832d8a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27436f-9609-4abc-adc8-64678fbfd3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Notes" ma:index="36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Category" ma:index="37" nillable="true" ma:displayName="Category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AN due Certification"/>
                    <xsd:enumeration value="AAN with Write-off"/>
                    <xsd:enumeration value="AAN &amp; ASAP Decrease"/>
                    <xsd:enumeration value="ASAP Increase"/>
                    <xsd:enumeration value="ASAP Decrease"/>
                    <xsd:enumeration value="ASAP Decrease for Closeout"/>
                    <xsd:enumeration value="A/R"/>
                    <xsd:enumeration value="ARP"/>
                    <xsd:enumeration value="Awaiting CDW Update"/>
                    <xsd:enumeration value="Awaiting Final Draw"/>
                    <xsd:enumeration value="Awaiting Refund"/>
                    <xsd:enumeration value="AV Awaiting Review &amp; Signature"/>
                    <xsd:enumeration value="AV Signed, Due File"/>
                    <xsd:enumeration value="BIL"/>
                    <xsd:enumeration value="CERTIFIED DUE FILE"/>
                    <xsd:enumeration value="CLOSED"/>
                    <xsd:enumeration value="Completed Require Filing"/>
                    <xsd:enumeration value="Certifier Pre-Check In-progress"/>
                    <xsd:enumeration value="Collections NOT Processed"/>
                    <xsd:enumeration value="Collections due ASAP"/>
                    <xsd:enumeration value="Collections due ASAP Certification"/>
                    <xsd:enumeration value="Collections due File"/>
                    <xsd:enumeration value="CSB"/>
                    <xsd:enumeration value="DERA Unprocessed Obligation"/>
                    <xsd:enumeration value="DERA Obligated NOT Paid"/>
                    <xsd:enumeration value="DERA Payment NOT Processed"/>
                    <xsd:enumeration value="DERA Paid due Certification"/>
                    <xsd:enumeration value="Due A/R"/>
                    <xsd:enumeration value="Due Review"/>
                    <xsd:enumeration value="Emailed ASAP Enrollment Application"/>
                    <xsd:enumeration value="Emailed After ASAP Enrollment"/>
                    <xsd:enumeration value="ePayments Request Unprocessed"/>
                    <xsd:enumeration value="ePayments Request due Certification"/>
                    <xsd:enumeration value="Fellowships"/>
                    <xsd:enumeration value="LGR due Certification"/>
                    <xsd:enumeration value="LGR Pending Vendor Code"/>
                    <xsd:enumeration value="LGR Obligated not Paid"/>
                    <xsd:enumeration value="LGR Vendor Code CW, Awt Obligation"/>
                    <xsd:enumeration value="Not in ASAP"/>
                    <xsd:enumeration value="Not in nGPAS"/>
                    <xsd:enumeration value="Not Checked In"/>
                    <xsd:enumeration value="PEND"/>
                    <xsd:enumeration value="PROBLEM"/>
                    <xsd:enumeration value="Problem Grant (Reported to GMO)"/>
                    <xsd:enumeration value="Ready for Closeout"/>
                    <xsd:enumeration value="Reply to Email"/>
                    <xsd:enumeration value="VOID Incorrect Info"/>
                    <xsd:enumeration value="VOID"/>
                    <xsd:enumeration value="Choice 49"/>
                  </xsd:restriction>
                </xsd:simpleType>
              </xsd:element>
            </xsd:sequence>
          </xsd:extension>
        </xsd:complexContent>
      </xsd:complexType>
    </xsd:element>
    <xsd:element name="Link" ma:index="38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42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db48-5b7a-4931-a62a-5d5832d8ae9c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74098CC8-828D-4845-A9F7-F2AD98FC281F}">
  <ds:schemaRefs>
    <ds:schemaRef ds:uri="4f0ddb48-5b7a-4931-a62a-5d5832d8ae9c"/>
    <ds:schemaRef ds:uri="4ffa91fb-a0ff-4ac5-b2db-65c790d184a4"/>
    <ds:schemaRef ds:uri="cb27436f-9609-4abc-adc8-64678fbfd3d6"/>
    <ds:schemaRef ds:uri="http://schemas.microsoft.com/office/2006/metadata/properti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332B7B1B-AD57-4484-B1EF-68CF3B19DA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C75210-523C-4EF1-BCBC-04A1BEE9DD89}">
  <ds:schemaRefs>
    <ds:schemaRef ds:uri="4f0ddb48-5b7a-4931-a62a-5d5832d8ae9c"/>
    <ds:schemaRef ds:uri="4ffa91fb-a0ff-4ac5-b2db-65c790d184a4"/>
    <ds:schemaRef ds:uri="cb27436f-9609-4abc-adc8-64678fbfd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.v3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EB2AC33-5894-4E04-880F-1300C00DA64B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OCFO FY22 Theme Master Slides (003)</Template>
  <TotalTime>1356</TotalTime>
  <Words>591</Words>
  <Application>Microsoft Office PowerPoint</Application>
  <PresentationFormat>Widescreen</PresentationFormat>
  <Paragraphs>111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OCFO THEME</vt:lpstr>
      <vt:lpstr>Office Theme</vt:lpstr>
      <vt:lpstr>Acrobat Document</vt:lpstr>
      <vt:lpstr>SF-425 Federal Financial Report (FFR) Overview</vt:lpstr>
      <vt:lpstr>PowerPoint Presentation</vt:lpstr>
      <vt:lpstr>RTPFD’s Role</vt:lpstr>
      <vt:lpstr>Closeout – RTPFD Process Overview</vt:lpstr>
      <vt:lpstr>Interim/Final FFR</vt:lpstr>
      <vt:lpstr>Federal Financial Report (SF-425)</vt:lpstr>
      <vt:lpstr>Final FFR Closeout Requirements</vt:lpstr>
      <vt:lpstr>Common Errors</vt:lpstr>
      <vt:lpstr>Frequently Asked Questions</vt:lpstr>
      <vt:lpstr>Frequently Asked Questions</vt:lpstr>
      <vt:lpstr>ASAP Reports and Inquiries</vt:lpstr>
      <vt:lpstr>PowerPoint Presentation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Renee</dc:creator>
  <cp:lastModifiedBy>Dahl, Frederick B</cp:lastModifiedBy>
  <cp:revision>6</cp:revision>
  <dcterms:created xsi:type="dcterms:W3CDTF">2022-03-10T15:09:53Z</dcterms:created>
  <dcterms:modified xsi:type="dcterms:W3CDTF">2024-10-23T20:29:13Z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0x01010035D001AA3E96F64EADBA3ED9DB5B4D69</vt:lpwstr>
  </property>
  <property fmtid="{D5CDD505-2E9C-101B-9397-08002B2CF9AE}" pid="3" name="Order">
    <vt:r8>1706200</vt:r8>
  </property>
  <property fmtid="{D5CDD505-2E9C-101B-9397-08002B2CF9AE}" pid="4" name="TaxKeyword">
    <vt:lpwstr/>
  </property>
  <property fmtid="{D5CDD505-2E9C-101B-9397-08002B2CF9AE}" pid="5" name="ComplianceAssetId">
    <vt:lpwstr/>
  </property>
  <property fmtid="{D5CDD505-2E9C-101B-9397-08002B2CF9AE}" pid="6" name="e3f09c3df709400db2417a7161762d62">
    <vt:lpwstr/>
  </property>
  <property fmtid="{D5CDD505-2E9C-101B-9397-08002B2CF9AE}" pid="7" name="EPA Subject">
    <vt:lpwstr/>
  </property>
  <property fmtid="{D5CDD505-2E9C-101B-9397-08002B2CF9AE}" pid="8" name="Records Status">
    <vt:lpwstr>Pending</vt:lpwstr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Document Type">
    <vt:lpwstr/>
  </property>
  <property fmtid="{D5CDD505-2E9C-101B-9397-08002B2CF9AE}" pid="12" name="MediaServiceImageTags">
    <vt:lpwstr/>
  </property>
</Properties>
</file>