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4"/>
  </p:sldMasterIdLst>
  <p:notesMasterIdLst>
    <p:notesMasterId r:id="rId18"/>
  </p:notesMasterIdLst>
  <p:handoutMasterIdLst>
    <p:handoutMasterId r:id="rId19"/>
  </p:handoutMasterIdLst>
  <p:sldIdLst>
    <p:sldId id="270" r:id="rId5"/>
    <p:sldId id="260" r:id="rId6"/>
    <p:sldId id="273" r:id="rId7"/>
    <p:sldId id="285" r:id="rId8"/>
    <p:sldId id="282" r:id="rId9"/>
    <p:sldId id="271" r:id="rId10"/>
    <p:sldId id="283" r:id="rId11"/>
    <p:sldId id="274" r:id="rId12"/>
    <p:sldId id="286" r:id="rId13"/>
    <p:sldId id="275" r:id="rId14"/>
    <p:sldId id="281" r:id="rId15"/>
    <p:sldId id="277" r:id="rId16"/>
    <p:sldId id="265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9BA"/>
    <a:srgbClr val="915651"/>
    <a:srgbClr val="63B2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228FD7-6388-447B-ACC0-1D0CFEDAEB49}" v="31" dt="2023-06-21T18:49:15.159"/>
    <p1510:client id="{B106FCEE-94B0-4C14-92EE-F905476D8854}" v="43" dt="2023-06-22T14:52:19.1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0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4" d="100"/>
          <a:sy n="64" d="100"/>
        </p:scale>
        <p:origin x="2657" y="19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B6B0FF8-12FD-4017-F053-2759CA98D46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A0658D-8B9B-54A3-5B71-5B66A29810B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E281D7-832D-4C73-8E57-852860F2F0C4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222510-E064-D111-9FA1-231C3110BBA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4E3CB3-BEC2-522B-22C9-1B292B1BBE5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F85392-DAC2-4B1B-9C95-4A8F48222F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7359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1T17:18:04.02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2701 0 24575,'-1540'0'0,"1512"2"0,0 2 0,-54 13 0,58-11 0,-186 31 0,115-29 0,-20 3 0,35-1 0,58-8 0,0 0 0,0 2 0,0 1 0,-34 11 0,38-10 0,0-1 0,-1-1 0,0-1 0,-31 2 0,-21 3 0,38-3-455,0-2 0,-41-1 0,54-2-6371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1T17:18:07.10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3073 77 24575,'-1119'0'0,"1102"-1"0,0-1 0,-33-7 0,-29-4 0,-75 2 0,-43-1 0,143 13 0,-2 1 0,1-3 0,-105-14 0,102 7 0,0 3 0,0 2 0,-71 6 0,12 0 0,89-1 0,0 2 0,1 0 0,-28 9 0,31-7 0,-192 31 0,36-18 0,150-15-682,-57 1-1,67-5-6143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1T17:19:57.25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24575,'0'0'-8191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1T17:19:58.06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24575,'0'0'-8191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1T17:20:41.50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24575,'0'0'-8191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1T17:20:44.07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24575,'0'0'-8191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1T17:20:44.45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145 0 24575,'-4'0'0,"-5"5"0,-6 0 0,1 4 0,2 4 0,7 1 0,5-4-8191</inkml:trace>
  <inkml:trace contextRef="#ctx0" brushRef="#br0" timeOffset="1">5 24 24575,'-4'0'0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1T17:20:44.84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E81A7D-4D19-48EC-A114-1165F8014408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D4ECE5-9867-4645-B5D6-BEDDCEEF8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846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7" Type="http://schemas.openxmlformats.org/officeDocument/2006/relationships/image" Target="../media/image28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7" Type="http://schemas.openxmlformats.org/officeDocument/2006/relationships/image" Target="../media/image30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9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0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>
          <a:gsLst>
            <a:gs pos="0">
              <a:srgbClr val="3A5575"/>
            </a:gs>
            <a:gs pos="28000">
              <a:srgbClr val="26658B"/>
            </a:gs>
            <a:gs pos="74000">
              <a:srgbClr val="0A7DAC"/>
            </a:gs>
            <a:gs pos="100000">
              <a:srgbClr val="0087B9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7E8B17AF-F0AB-E18E-36CC-BA24F30B22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538054"/>
            <a:ext cx="9144000" cy="2340712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2E18FF0E-9B8A-1BD0-59CF-0970D15EC7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33183" b="23526"/>
          <a:stretch/>
        </p:blipFill>
        <p:spPr>
          <a:xfrm>
            <a:off x="6965487" y="-94306"/>
            <a:ext cx="2307537" cy="71020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19946"/>
            <a:ext cx="7772400" cy="2089151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663440"/>
            <a:ext cx="7315200" cy="59436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5C52BB7-9598-4DCA-9FF2-237C1156080C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8B3C6D9-319D-44BD-9C30-654919EC8A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6B6B2E85-7FE9-AB73-B5BF-B763B7AB627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08707" y="619555"/>
            <a:ext cx="2697434" cy="76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159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gradFill>
          <a:gsLst>
            <a:gs pos="0">
              <a:srgbClr val="3A5575"/>
            </a:gs>
            <a:gs pos="50000">
              <a:srgbClr val="1D6E97"/>
            </a:gs>
            <a:gs pos="100000">
              <a:srgbClr val="0087B9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CED055C4-FC51-CC0F-7174-5E45859B5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94020" y="4634450"/>
            <a:ext cx="3649980" cy="22235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5C52BB7-9598-4DCA-9FF2-237C1156080C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8B3C6D9-319D-44BD-9C30-654919EC8A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239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F2158EB9-B10A-B2FF-3640-4638C9B4FC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76428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001" y="457200"/>
            <a:ext cx="2949178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600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87390" y="6356351"/>
            <a:ext cx="298527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30244" y="6356351"/>
            <a:ext cx="1485106" cy="365125"/>
          </a:xfrm>
        </p:spPr>
        <p:txBody>
          <a:bodyPr/>
          <a:lstStyle/>
          <a:p>
            <a:fld id="{B8B3C6D9-319D-44BD-9C30-654919EC8A11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4B019335-8960-E854-ADFF-F7F6DD4661A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4473" y="6109969"/>
            <a:ext cx="1509244" cy="428943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4AFA21F6-4936-A039-7BD8-22F82517A46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435249" y="0"/>
            <a:ext cx="1714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8795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F2158EB9-B10A-B2FF-3640-4638C9B4FC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76428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001" y="457200"/>
            <a:ext cx="2949178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600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87390" y="6356351"/>
            <a:ext cx="298527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30244" y="6356351"/>
            <a:ext cx="1485106" cy="365125"/>
          </a:xfrm>
        </p:spPr>
        <p:txBody>
          <a:bodyPr/>
          <a:lstStyle/>
          <a:p>
            <a:fld id="{B8B3C6D9-319D-44BD-9C30-654919EC8A11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4B019335-8960-E854-ADFF-F7F6DD4661A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4473" y="6109969"/>
            <a:ext cx="1509244" cy="428943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DEB9B0BD-DFE4-E1FD-E7E4-57D2FC2BF44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463189" y="0"/>
            <a:ext cx="1206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4174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3C6D9-319D-44BD-9C30-654919EC8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5599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3C6D9-319D-44BD-9C30-654919EC8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4755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3C6D9-319D-44BD-9C30-654919EC8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593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gradFill>
          <a:gsLst>
            <a:gs pos="0">
              <a:srgbClr val="3A5575"/>
            </a:gs>
            <a:gs pos="15000">
              <a:srgbClr val="2C6084"/>
            </a:gs>
            <a:gs pos="49000">
              <a:srgbClr val="1475A1"/>
            </a:gs>
            <a:gs pos="79000">
              <a:srgbClr val="0582B2"/>
            </a:gs>
            <a:gs pos="100000">
              <a:srgbClr val="0087B9"/>
            </a:gs>
          </a:gsLst>
          <a:lin ang="19800011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4D3B0C3D-AC29-7758-3C7D-F92284D23B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78371" y="0"/>
            <a:ext cx="656562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209800"/>
            <a:ext cx="5075872" cy="2352676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507587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5C52BB7-9598-4DCA-9FF2-237C1156080C}" type="datetimeFigureOut">
              <a:rPr lang="en-US" smtClean="0"/>
              <a:pPr/>
              <a:t>9/18/2024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8B3C6D9-319D-44BD-9C30-654919EC8A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DB397E69-421D-4426-B25A-DE2C5FAD4CC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75415" y="679642"/>
            <a:ext cx="2235173" cy="63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441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Pr>
        <a:gradFill>
          <a:gsLst>
            <a:gs pos="0">
              <a:srgbClr val="3A5575"/>
            </a:gs>
            <a:gs pos="15000">
              <a:srgbClr val="2C6084"/>
            </a:gs>
            <a:gs pos="49000">
              <a:srgbClr val="1475A1"/>
            </a:gs>
            <a:gs pos="79000">
              <a:srgbClr val="0582B2"/>
            </a:gs>
            <a:gs pos="100000">
              <a:srgbClr val="0087B9"/>
            </a:gs>
          </a:gsLst>
          <a:lin ang="19800011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F9245093-6738-B4F4-426A-2CB31BD2B4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17890" y="0"/>
            <a:ext cx="7526109" cy="51435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69852CE4-6734-A5CB-B97B-CAC23500FF1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18351" y="3032760"/>
            <a:ext cx="3225649" cy="38252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209800"/>
            <a:ext cx="5075872" cy="2352676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507587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5C52BB7-9598-4DCA-9FF2-237C1156080C}" type="datetimeFigureOut">
              <a:rPr lang="en-US" smtClean="0"/>
              <a:pPr/>
              <a:t>9/18/2024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8B3C6D9-319D-44BD-9C30-654919EC8A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DB397E69-421D-4426-B25A-DE2C5FAD4CC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75415" y="679642"/>
            <a:ext cx="2235173" cy="63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247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52BB7-9598-4DCA-9FF2-237C1156080C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3C6D9-319D-44BD-9C30-654919EC8A11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93643BB6-41AD-BBE2-DDF1-E61B305991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286015" cy="68580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5B10F50C-F1C4-C148-A2A2-F83F092B64D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83747" y="365126"/>
            <a:ext cx="1509244" cy="428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297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52BB7-9598-4DCA-9FF2-237C1156080C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3C6D9-319D-44BD-9C30-654919EC8A11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F5822460-1BF3-37FA-1318-0B97AFA722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286015" cy="68580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ABAC3E7F-80B7-2E9E-9414-C4B0C775FAB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83747" y="365126"/>
            <a:ext cx="1509244" cy="428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21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52BB7-9598-4DCA-9FF2-237C1156080C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3C6D9-319D-44BD-9C30-654919EC8A11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E62DE3DE-DD89-AC15-66C6-D31F33CEB5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286015" cy="68580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8C8955F8-94C6-9B5B-F876-FD8369688F1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83747" y="365126"/>
            <a:ext cx="1509244" cy="428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718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52BB7-9598-4DCA-9FF2-237C1156080C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3C6D9-319D-44BD-9C30-654919EC8A1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B2B7BFC-C79E-D2DB-131C-02D7815D51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286015" cy="68580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8E27828E-E8F5-F7D9-52EB-F6D9715304F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83747" y="365126"/>
            <a:ext cx="1509244" cy="428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994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52BB7-9598-4DCA-9FF2-237C1156080C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3C6D9-319D-44BD-9C30-654919EC8A1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1A5562D-E0F3-B81B-3FD2-BE08FC2440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286015" cy="6858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121DFC15-E099-0D96-21D3-9EC285520DF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83747" y="365126"/>
            <a:ext cx="1509244" cy="428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242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gradFill>
          <a:gsLst>
            <a:gs pos="0">
              <a:srgbClr val="3A5575"/>
            </a:gs>
            <a:gs pos="50000">
              <a:srgbClr val="1D6E97"/>
            </a:gs>
            <a:gs pos="100000">
              <a:srgbClr val="0087B9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607DD883-5946-81E5-EE5A-760E323DE4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0130" b="19172"/>
          <a:stretch/>
        </p:blipFill>
        <p:spPr>
          <a:xfrm>
            <a:off x="5664933" y="3211286"/>
            <a:ext cx="3545912" cy="37336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5C52BB7-9598-4DCA-9FF2-237C1156080C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8B3C6D9-319D-44BD-9C30-654919EC8A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40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52BB7-9598-4DCA-9FF2-237C1156080C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3C6D9-319D-44BD-9C30-654919EC8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043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4" r:id="rId2"/>
    <p:sldLayoutId id="2147483773" r:id="rId3"/>
    <p:sldLayoutId id="2147483763" r:id="rId4"/>
    <p:sldLayoutId id="2147483765" r:id="rId5"/>
    <p:sldLayoutId id="2147483766" r:id="rId6"/>
    <p:sldLayoutId id="2147483767" r:id="rId7"/>
    <p:sldLayoutId id="2147483768" r:id="rId8"/>
    <p:sldLayoutId id="2147483776" r:id="rId9"/>
    <p:sldLayoutId id="2147483777" r:id="rId10"/>
    <p:sldLayoutId id="2147483769" r:id="rId11"/>
    <p:sldLayoutId id="2147483775" r:id="rId12"/>
    <p:sldLayoutId id="2147483770" r:id="rId13"/>
    <p:sldLayoutId id="2147483771" r:id="rId14"/>
    <p:sldLayoutId id="2147483772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Relationship Id="rId6" Type="http://schemas.openxmlformats.org/officeDocument/2006/relationships/customXml" Target="../ink/ink2.xml"/><Relationship Id="rId5" Type="http://schemas.openxmlformats.org/officeDocument/2006/relationships/image" Target="../media/image330.png"/><Relationship Id="rId4" Type="http://schemas.openxmlformats.org/officeDocument/2006/relationships/customXml" Target="../ink/ink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6.png"/><Relationship Id="rId7" Type="http://schemas.openxmlformats.org/officeDocument/2006/relationships/customXml" Target="../ink/ink7.xml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9.xml"/><Relationship Id="rId6" Type="http://schemas.openxmlformats.org/officeDocument/2006/relationships/customXml" Target="../ink/ink6.xml"/><Relationship Id="rId5" Type="http://schemas.openxmlformats.org/officeDocument/2006/relationships/customXml" Target="../ink/ink5.xml"/><Relationship Id="rId10" Type="http://schemas.openxmlformats.org/officeDocument/2006/relationships/image" Target="../media/image35.png"/><Relationship Id="rId4" Type="http://schemas.openxmlformats.org/officeDocument/2006/relationships/customXml" Target="../ink/ink4.xml"/><Relationship Id="rId9" Type="http://schemas.openxmlformats.org/officeDocument/2006/relationships/customXml" Target="../ink/ink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5C142-DCB5-325B-A577-B75BE4EC6E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0944" y="1081349"/>
            <a:ext cx="9144000" cy="2089151"/>
          </a:xfrm>
        </p:spPr>
        <p:txBody>
          <a:bodyPr>
            <a:normAutofit/>
          </a:bodyPr>
          <a:lstStyle/>
          <a:p>
            <a:r>
              <a:rPr lang="en-US" sz="5400" dirty="0"/>
              <a:t>Tribal Capacity &amp; Training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765506-354E-9C01-2418-3C94D6DEC2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9915" y="3241964"/>
            <a:ext cx="8470668" cy="594360"/>
          </a:xfrm>
        </p:spPr>
        <p:txBody>
          <a:bodyPr>
            <a:noAutofit/>
          </a:bodyPr>
          <a:lstStyle/>
          <a:p>
            <a:r>
              <a:rPr lang="en-US" sz="2800" dirty="0">
                <a:latin typeface="+mj-lt"/>
              </a:rPr>
              <a:t>GAP Statewide Monthly Webinar</a:t>
            </a:r>
          </a:p>
          <a:p>
            <a:r>
              <a:rPr lang="en-US" sz="2800" dirty="0">
                <a:latin typeface="+mj-lt"/>
              </a:rPr>
              <a:t>September 18, 2024</a:t>
            </a:r>
          </a:p>
        </p:txBody>
      </p:sp>
    </p:spTree>
    <p:extLst>
      <p:ext uri="{BB962C8B-B14F-4D97-AF65-F5344CB8AC3E}">
        <p14:creationId xmlns:p14="http://schemas.microsoft.com/office/powerpoint/2010/main" val="4584764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444" y="987426"/>
            <a:ext cx="2949178" cy="1600200"/>
          </a:xfrm>
        </p:spPr>
        <p:txBody>
          <a:bodyPr>
            <a:normAutofit fontScale="90000"/>
          </a:bodyPr>
          <a:lstStyle/>
          <a:p>
            <a:r>
              <a:rPr lang="en-US" dirty="0"/>
              <a:t>Environmental Protection Agency  </a:t>
            </a:r>
            <a:br>
              <a:rPr lang="en-US" dirty="0"/>
            </a:br>
            <a:br>
              <a:rPr lang="en-US" dirty="0"/>
            </a:br>
            <a:r>
              <a:rPr lang="en-US" sz="2200" dirty="0"/>
              <a:t>Updates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+mj-lt"/>
              </a:rPr>
              <a:t>Grant Opportunities</a:t>
            </a:r>
          </a:p>
          <a:p>
            <a:pPr marL="0" indent="0">
              <a:buNone/>
            </a:pPr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GAP announcements </a:t>
            </a:r>
          </a:p>
        </p:txBody>
      </p:sp>
    </p:spTree>
    <p:extLst>
      <p:ext uri="{BB962C8B-B14F-4D97-AF65-F5344CB8AC3E}">
        <p14:creationId xmlns:p14="http://schemas.microsoft.com/office/powerpoint/2010/main" val="13636367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100" y="787921"/>
            <a:ext cx="3652253" cy="28281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+mj-lt"/>
              </a:rPr>
              <a:t>Partner Sharing </a:t>
            </a:r>
            <a:br>
              <a:rPr lang="en-US" dirty="0">
                <a:solidFill>
                  <a:schemeClr val="bg1"/>
                </a:solidFill>
                <a:latin typeface="+mj-lt"/>
              </a:rPr>
            </a:br>
            <a:endParaRPr lang="en-US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en-US" sz="2000" dirty="0">
              <a:latin typeface="+mj-lt"/>
            </a:endParaRPr>
          </a:p>
          <a:p>
            <a:pPr marL="0" indent="0">
              <a:buNone/>
            </a:pPr>
            <a:endParaRPr lang="en-US" sz="2000" dirty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031AFED-5537-9DFD-6185-085AB79E0B72}"/>
              </a:ext>
            </a:extLst>
          </p:cNvPr>
          <p:cNvSpPr txBox="1">
            <a:spLocks/>
          </p:cNvSpPr>
          <p:nvPr/>
        </p:nvSpPr>
        <p:spPr>
          <a:xfrm>
            <a:off x="3887391" y="201336"/>
            <a:ext cx="4629150" cy="6535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573167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253" y="257694"/>
            <a:ext cx="2949178" cy="2468880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Open Discussion /</a:t>
            </a:r>
            <a:br>
              <a:rPr lang="en-US" dirty="0"/>
            </a:br>
            <a:r>
              <a:rPr lang="en-US" dirty="0"/>
              <a:t>Questions</a:t>
            </a:r>
          </a:p>
        </p:txBody>
      </p:sp>
      <p:pic>
        <p:nvPicPr>
          <p:cNvPr id="1026" name="Picture 2" descr="question mark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003" y="1172095"/>
            <a:ext cx="4414058" cy="4414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41483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15637" y="249827"/>
            <a:ext cx="9385068" cy="1325563"/>
          </a:xfrm>
        </p:spPr>
        <p:txBody>
          <a:bodyPr>
            <a:normAutofit/>
          </a:bodyPr>
          <a:lstStyle/>
          <a:p>
            <a:r>
              <a:rPr lang="en-US" sz="3200" dirty="0"/>
              <a:t>THANK YOU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6F8F99-709A-A4A8-C902-4CB8CF25DC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6477" y="1481621"/>
            <a:ext cx="3520891" cy="4608892"/>
          </a:xfrm>
          <a:prstGeom prst="rect">
            <a:avLst/>
          </a:prstGeom>
        </p:spPr>
      </p:pic>
      <p:sp>
        <p:nvSpPr>
          <p:cNvPr id="2" name="Right Arrow 1"/>
          <p:cNvSpPr/>
          <p:nvPr/>
        </p:nvSpPr>
        <p:spPr>
          <a:xfrm rot="1505236">
            <a:off x="814428" y="2248312"/>
            <a:ext cx="3316941" cy="1704970"/>
          </a:xfrm>
          <a:prstGeom prst="right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9792753">
            <a:off x="5018737" y="2508372"/>
            <a:ext cx="3316941" cy="1704970"/>
          </a:xfrm>
          <a:prstGeom prst="right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991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F3CD31B-AEBF-B6D3-AE23-312F9FAE6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E31ED2A-EBD2-6AF9-EF43-C0EDADCE71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71353"/>
            <a:ext cx="8166215" cy="5286894"/>
          </a:xfrm>
        </p:spPr>
        <p:txBody>
          <a:bodyPr>
            <a:normAutofit/>
          </a:bodyPr>
          <a:lstStyle/>
          <a:p>
            <a:r>
              <a:rPr lang="en-US" dirty="0"/>
              <a:t>Welcome </a:t>
            </a:r>
          </a:p>
          <a:p>
            <a:r>
              <a:rPr lang="en-US" dirty="0"/>
              <a:t>ANTHC Updates </a:t>
            </a:r>
          </a:p>
          <a:p>
            <a:r>
              <a:rPr lang="en-US" dirty="0"/>
              <a:t>EPA Updates </a:t>
            </a:r>
          </a:p>
          <a:p>
            <a:r>
              <a:rPr lang="en-US" dirty="0"/>
              <a:t>Guests &amp; Presentation: </a:t>
            </a:r>
          </a:p>
          <a:p>
            <a:pPr lvl="1"/>
            <a:r>
              <a:rPr lang="en-US" dirty="0"/>
              <a:t>Aleut International Black Carbon Project  </a:t>
            </a:r>
          </a:p>
          <a:p>
            <a:r>
              <a:rPr lang="en-US" dirty="0"/>
              <a:t>Open Discussion / Questions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Next GAP Statewide Call: </a:t>
            </a:r>
          </a:p>
          <a:p>
            <a:pPr marL="457200" lvl="1" indent="0">
              <a:buNone/>
            </a:pPr>
            <a:r>
              <a:rPr lang="en-US" dirty="0"/>
              <a:t>October 16, 2024 at 1:00pm-2:30pm </a:t>
            </a:r>
          </a:p>
        </p:txBody>
      </p:sp>
    </p:spTree>
    <p:extLst>
      <p:ext uri="{BB962C8B-B14F-4D97-AF65-F5344CB8AC3E}">
        <p14:creationId xmlns:p14="http://schemas.microsoft.com/office/powerpoint/2010/main" val="4192797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ANTHC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570452"/>
            <a:ext cx="4629150" cy="5290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Resource Opportunities </a:t>
            </a:r>
          </a:p>
          <a:p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Training Opportunities </a:t>
            </a:r>
          </a:p>
          <a:p>
            <a:endParaRPr lang="en-US" dirty="0">
              <a:latin typeface="+mj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Tribal Capacity &amp; Training Updates </a:t>
            </a:r>
          </a:p>
        </p:txBody>
      </p:sp>
    </p:spTree>
    <p:extLst>
      <p:ext uri="{BB962C8B-B14F-4D97-AF65-F5344CB8AC3E}">
        <p14:creationId xmlns:p14="http://schemas.microsoft.com/office/powerpoint/2010/main" val="1854415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B5110-A50F-B67B-0428-E8429206E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9E091A-94FF-DB3D-4706-FC0908FFE7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96340E-E9A5-21F8-6F33-CF2A887F60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822" y="365126"/>
            <a:ext cx="8010528" cy="5819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104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15637" y="249827"/>
            <a:ext cx="9385068" cy="1325563"/>
          </a:xfrm>
        </p:spPr>
        <p:txBody>
          <a:bodyPr>
            <a:normAutofit/>
          </a:bodyPr>
          <a:lstStyle/>
          <a:p>
            <a:r>
              <a:rPr lang="en-US" sz="3200" dirty="0"/>
              <a:t>ANTHC Connect to resources opportunities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5F104E9-E30B-D46B-1DD0-97F73E48CA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518" y="1575390"/>
            <a:ext cx="3520891" cy="4608892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FF834C5A-D186-3530-099E-23B07EDB83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75390"/>
            <a:ext cx="3599305" cy="465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1B4CA51-8BE6-3C88-9C5B-7E7B9971665F}"/>
                  </a:ext>
                </a:extLst>
              </p14:cNvPr>
              <p14:cNvContentPartPr/>
              <p14:nvPr/>
            </p14:nvContentPartPr>
            <p14:xfrm>
              <a:off x="1913403" y="3069994"/>
              <a:ext cx="972360" cy="597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1B4CA51-8BE6-3C88-9C5B-7E7B9971665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07283" y="3063874"/>
                <a:ext cx="9846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1FBB0DA-8E9E-4BE1-1542-4361111DB5F6}"/>
                  </a:ext>
                </a:extLst>
              </p14:cNvPr>
              <p14:cNvContentPartPr/>
              <p14:nvPr/>
            </p14:nvContentPartPr>
            <p14:xfrm>
              <a:off x="1837803" y="3336394"/>
              <a:ext cx="1106640" cy="36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1FBB0DA-8E9E-4BE1-1542-4361111DB5F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831683" y="3330274"/>
                <a:ext cx="1118880" cy="4860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8853A4C6-F76E-A48C-D597-EEC33BF1D3CE}"/>
              </a:ext>
            </a:extLst>
          </p:cNvPr>
          <p:cNvSpPr txBox="1"/>
          <p:nvPr/>
        </p:nvSpPr>
        <p:spPr>
          <a:xfrm>
            <a:off x="6098796" y="3429000"/>
            <a:ext cx="1845578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FY2025 Schedule coming soon!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A925D9-A483-0F8A-148A-8CA4F05F5D05}"/>
              </a:ext>
            </a:extLst>
          </p:cNvPr>
          <p:cNvSpPr txBox="1"/>
          <p:nvPr/>
        </p:nvSpPr>
        <p:spPr>
          <a:xfrm>
            <a:off x="1501174" y="4236652"/>
            <a:ext cx="1845578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FY2025 Schedule coming soon! </a:t>
            </a:r>
          </a:p>
        </p:txBody>
      </p:sp>
    </p:spTree>
    <p:extLst>
      <p:ext uri="{BB962C8B-B14F-4D97-AF65-F5344CB8AC3E}">
        <p14:creationId xmlns:p14="http://schemas.microsoft.com/office/powerpoint/2010/main" val="2873692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580AE-DDBD-B661-530E-623129241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5532437"/>
            <a:ext cx="7886700" cy="1325563"/>
          </a:xfrm>
        </p:spPr>
        <p:txBody>
          <a:bodyPr>
            <a:normAutofit/>
          </a:bodyPr>
          <a:lstStyle/>
          <a:p>
            <a:r>
              <a:rPr lang="en-US" sz="2400" dirty="0"/>
              <a:t>https://www.anthc.org/what-we-do/community-environment-and-health/tribal-capacity-and-training/</a:t>
            </a:r>
          </a:p>
        </p:txBody>
      </p:sp>
      <p:sp>
        <p:nvSpPr>
          <p:cNvPr id="7" name="Title 5"/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ANTHC Training Opportunities 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33236A9-54C4-BD7B-0E4D-D61C61E9BA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71353"/>
            <a:ext cx="8166215" cy="528689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FY2025 Training schedule COMING SOON!!!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- 7 Generations Community Environmental 	Planning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- Introduction To GAP Management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340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6627D-20A8-01B1-625A-6720CAD2F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0E8754-599E-5126-399B-505448660E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7B46D37-6A4D-886C-AF97-4366BF2CE60F}"/>
                  </a:ext>
                </a:extLst>
              </p14:cNvPr>
              <p14:cNvContentPartPr/>
              <p14:nvPr/>
            </p14:nvContentPartPr>
            <p14:xfrm>
              <a:off x="4194363" y="1182514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7B46D37-6A4D-886C-AF97-4366BF2CE60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88243" y="1176394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20EBDB0-FA01-B3E9-2482-AEAC93409E54}"/>
                  </a:ext>
                </a:extLst>
              </p14:cNvPr>
              <p14:cNvContentPartPr/>
              <p14:nvPr/>
            </p14:nvContentPartPr>
            <p14:xfrm>
              <a:off x="4253043" y="1089994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20EBDB0-FA01-B3E9-2482-AEAC93409E5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46923" y="1083874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3E2AD3E-7819-5ACB-0D6A-21E66075E0C0}"/>
                  </a:ext>
                </a:extLst>
              </p14:cNvPr>
              <p14:cNvContentPartPr/>
              <p14:nvPr/>
            </p14:nvContentPartPr>
            <p14:xfrm>
              <a:off x="217803" y="2474554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3E2AD3E-7819-5ACB-0D6A-21E66075E0C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1683" y="2468434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EA52391-9CE5-5B6B-DC0B-FE2F213D4A4F}"/>
                  </a:ext>
                </a:extLst>
              </p14:cNvPr>
              <p14:cNvContentPartPr/>
              <p14:nvPr/>
            </p14:nvContentPartPr>
            <p14:xfrm>
              <a:off x="-377637" y="2298154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EA52391-9CE5-5B6B-DC0B-FE2F213D4A4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383757" y="2292034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8DF9268-7DD3-7A58-EE73-9D106164D817}"/>
                  </a:ext>
                </a:extLst>
              </p14:cNvPr>
              <p14:cNvContentPartPr/>
              <p14:nvPr/>
            </p14:nvContentPartPr>
            <p14:xfrm>
              <a:off x="-463317" y="2298154"/>
              <a:ext cx="52200" cy="205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8DF9268-7DD3-7A58-EE73-9D106164D81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469437" y="2292034"/>
                <a:ext cx="6444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4132E01B-F739-3578-F985-F5B2D912A854}"/>
                  </a:ext>
                </a:extLst>
              </p14:cNvPr>
              <p14:cNvContentPartPr/>
              <p14:nvPr/>
            </p14:nvContentPartPr>
            <p14:xfrm>
              <a:off x="-470157" y="2298154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4132E01B-F739-3578-F985-F5B2D912A85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476277" y="2292034"/>
                <a:ext cx="12600" cy="12600"/>
              </a:xfrm>
              <a:prstGeom prst="rect">
                <a:avLst/>
              </a:prstGeom>
            </p:spPr>
          </p:pic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AA845500-06DA-F6F4-D5B7-FBEC33D4BF5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4325" y="156617"/>
            <a:ext cx="8515350" cy="6336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554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/>
          <p:cNvSpPr txBox="1">
            <a:spLocks/>
          </p:cNvSpPr>
          <p:nvPr/>
        </p:nvSpPr>
        <p:spPr>
          <a:xfrm>
            <a:off x="157942" y="365126"/>
            <a:ext cx="877824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ATCEM – SAVE THE DATE!!  </a:t>
            </a:r>
            <a:br>
              <a:rPr lang="en-US" dirty="0"/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81" y="1322171"/>
            <a:ext cx="8104762" cy="3000000"/>
          </a:xfrm>
          <a:prstGeom prst="rect">
            <a:avLst/>
          </a:prstGeom>
        </p:spPr>
      </p:pic>
      <p:sp>
        <p:nvSpPr>
          <p:cNvPr id="9" name="Title 5"/>
          <p:cNvSpPr txBox="1">
            <a:spLocks/>
          </p:cNvSpPr>
          <p:nvPr/>
        </p:nvSpPr>
        <p:spPr>
          <a:xfrm>
            <a:off x="157942" y="4812622"/>
            <a:ext cx="877824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www.atcemak.com </a:t>
            </a:r>
            <a:br>
              <a:rPr lang="en-US" dirty="0"/>
            </a:br>
            <a:endParaRPr lang="en-US" dirty="0"/>
          </a:p>
          <a:p>
            <a:pPr algn="ctr"/>
            <a:r>
              <a:rPr lang="en-US" dirty="0"/>
              <a:t>https://www.facebook.com/ANTHC.ATCEM/</a:t>
            </a:r>
          </a:p>
        </p:txBody>
      </p:sp>
    </p:spTree>
    <p:extLst>
      <p:ext uri="{BB962C8B-B14F-4D97-AF65-F5344CB8AC3E}">
        <p14:creationId xmlns:p14="http://schemas.microsoft.com/office/powerpoint/2010/main" val="3632205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BE5CF-04BB-4B6A-0F76-30621F1B1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ANTHC Tribal Capacity &amp; Training </a:t>
            </a:r>
            <a:br>
              <a:rPr lang="en-US" dirty="0"/>
            </a:br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Quarter 2025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6CF307-793B-C7F9-B326-BBBF5DCC33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01794"/>
            <a:ext cx="7886700" cy="4351338"/>
          </a:xfrm>
        </p:spPr>
        <p:txBody>
          <a:bodyPr/>
          <a:lstStyle/>
          <a:p>
            <a:r>
              <a:rPr lang="en-US" dirty="0"/>
              <a:t>Provide Statewide GAP workshop </a:t>
            </a:r>
          </a:p>
          <a:p>
            <a:r>
              <a:rPr lang="en-US" dirty="0"/>
              <a:t>Release FY25 Training Schedule </a:t>
            </a:r>
          </a:p>
          <a:p>
            <a:r>
              <a:rPr lang="en-US" dirty="0"/>
              <a:t>Continue ATCEM planning </a:t>
            </a:r>
          </a:p>
          <a:p>
            <a:r>
              <a:rPr lang="en-US" dirty="0"/>
              <a:t>Release FY25 Subaward Applications </a:t>
            </a:r>
          </a:p>
          <a:p>
            <a:r>
              <a:rPr lang="en-US" dirty="0"/>
              <a:t>Release FY25 Technical Assistance Call Schedule</a:t>
            </a:r>
          </a:p>
          <a:p>
            <a:r>
              <a:rPr lang="en-US" dirty="0"/>
              <a:t>Begin ANTHC/EPA/APU project – Environmental Certification Program </a:t>
            </a:r>
          </a:p>
        </p:txBody>
      </p:sp>
    </p:spTree>
    <p:extLst>
      <p:ext uri="{BB962C8B-B14F-4D97-AF65-F5344CB8AC3E}">
        <p14:creationId xmlns:p14="http://schemas.microsoft.com/office/powerpoint/2010/main" val="38958457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NTHC PPT Template">
      <a:dk1>
        <a:srgbClr val="333333"/>
      </a:dk1>
      <a:lt1>
        <a:srgbClr val="FFFFFF"/>
      </a:lt1>
      <a:dk2>
        <a:srgbClr val="595954"/>
      </a:dk2>
      <a:lt2>
        <a:srgbClr val="A6A9A8"/>
      </a:lt2>
      <a:accent1>
        <a:srgbClr val="0089BA"/>
      </a:accent1>
      <a:accent2>
        <a:srgbClr val="63B246"/>
      </a:accent2>
      <a:accent3>
        <a:srgbClr val="3A5575"/>
      </a:accent3>
      <a:accent4>
        <a:srgbClr val="347E58"/>
      </a:accent4>
      <a:accent5>
        <a:srgbClr val="915651"/>
      </a:accent5>
      <a:accent6>
        <a:srgbClr val="B54877"/>
      </a:accent6>
      <a:hlink>
        <a:srgbClr val="0089BA"/>
      </a:hlink>
      <a:folHlink>
        <a:srgbClr val="0089BA"/>
      </a:folHlink>
    </a:clrScheme>
    <a:fontScheme name="ANTHC PPT Template">
      <a:majorFont>
        <a:latin typeface="Rockwell"/>
        <a:ea typeface=""/>
        <a:cs typeface=""/>
      </a:majorFont>
      <a:minorFont>
        <a:latin typeface="Gill Sans M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THC-General PPT Op1 4x3 Template" id="{86490321-84E3-43FD-9524-F2A290B3FABE}" vid="{98243DBA-ACB0-4DD2-B098-526B32AEAE7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6AAE63FC9FB646B2E017A451B4DADD" ma:contentTypeVersion="1" ma:contentTypeDescription="Create a new document." ma:contentTypeScope="" ma:versionID="8248bae7100def5baa8f06bccd511c03">
  <xsd:schema xmlns:xsd="http://www.w3.org/2001/XMLSchema" xmlns:xs="http://www.w3.org/2001/XMLSchema" xmlns:p="http://schemas.microsoft.com/office/2006/metadata/properties" xmlns:ns2="http://schemas.microsoft.com/sharepoint/v4" targetNamespace="http://schemas.microsoft.com/office/2006/metadata/properties" ma:root="true" ma:fieldsID="e71a260efc3e815a71cc7d845cdd750a" ns2:_=""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8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669C5F7-374D-4503-BA68-C849484CE5A3}">
  <ds:schemaRefs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sharepoint/v4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92A1F68C-0294-42F9-A175-E62003AC67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E2BD5B8-4921-49E3-9A45-1B99C881191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ANTHC-General PPT Op1 4x3 Template</Template>
  <TotalTime>311</TotalTime>
  <Words>191</Words>
  <Application>Microsoft Office PowerPoint</Application>
  <PresentationFormat>On-screen Show (4:3)</PresentationFormat>
  <Paragraphs>47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Gill Sans MT</vt:lpstr>
      <vt:lpstr>Rockwell</vt:lpstr>
      <vt:lpstr>Office Theme</vt:lpstr>
      <vt:lpstr>Tribal Capacity &amp; Training </vt:lpstr>
      <vt:lpstr>Agenda </vt:lpstr>
      <vt:lpstr>ANTHC </vt:lpstr>
      <vt:lpstr>PowerPoint Presentation</vt:lpstr>
      <vt:lpstr>ANTHC Connect to resources opportunities </vt:lpstr>
      <vt:lpstr>https://www.anthc.org/what-we-do/community-environment-and-health/tribal-capacity-and-training/</vt:lpstr>
      <vt:lpstr>PowerPoint Presentation</vt:lpstr>
      <vt:lpstr>PowerPoint Presentation</vt:lpstr>
      <vt:lpstr>ANTHC Tribal Capacity &amp; Training  1st Quarter 2025</vt:lpstr>
      <vt:lpstr>Environmental Protection Agency    Updates</vt:lpstr>
      <vt:lpstr>PowerPoint Presentation</vt:lpstr>
      <vt:lpstr>Open Discussion / Questions</vt:lpstr>
      <vt:lpstr>THANK YOU</vt:lpstr>
    </vt:vector>
  </TitlesOfParts>
  <Company>ANTHC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Tribal Capacity &amp; Training</dc:title>
  <dc:creator>O'Domin, Oxcenia R</dc:creator>
  <cp:lastModifiedBy>O'Domin, Oxcenia R</cp:lastModifiedBy>
  <cp:revision>23</cp:revision>
  <dcterms:created xsi:type="dcterms:W3CDTF">2024-05-13T21:10:59Z</dcterms:created>
  <dcterms:modified xsi:type="dcterms:W3CDTF">2024-09-18T17:32:49Z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0x0101003A6AAE63FC9FB646B2E017A451B4DADD</vt:lpwstr>
  </property>
  <property fmtid="{D5CDD505-2E9C-101B-9397-08002B2CF9AE}" pid="3" name="MediaServiceImageTags">
    <vt:lpwstr/>
  </property>
</Properties>
</file>