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</p:sldMasterIdLst>
  <p:notesMasterIdLst>
    <p:notesMasterId r:id="rId18"/>
  </p:notesMasterIdLst>
  <p:handoutMasterIdLst>
    <p:handoutMasterId r:id="rId19"/>
  </p:handoutMasterIdLst>
  <p:sldIdLst>
    <p:sldId id="270" r:id="rId5"/>
    <p:sldId id="260" r:id="rId6"/>
    <p:sldId id="273" r:id="rId7"/>
    <p:sldId id="285" r:id="rId8"/>
    <p:sldId id="288" r:id="rId9"/>
    <p:sldId id="283" r:id="rId10"/>
    <p:sldId id="274" r:id="rId11"/>
    <p:sldId id="287" r:id="rId12"/>
    <p:sldId id="286" r:id="rId13"/>
    <p:sldId id="275" r:id="rId14"/>
    <p:sldId id="281" r:id="rId15"/>
    <p:sldId id="277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BA"/>
    <a:srgbClr val="915651"/>
    <a:srgbClr val="63B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228FD7-6388-447B-ACC0-1D0CFEDAEB49}" v="31" dt="2023-06-21T18:49:15.159"/>
    <p1510:client id="{B106FCEE-94B0-4C14-92EE-F905476D8854}" v="43" dt="2023-06-22T14:52:19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4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657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6B0FF8-12FD-4017-F053-2759CA98D4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0658D-8B9B-54A3-5B71-5B66A29810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281D7-832D-4C73-8E57-852860F2F0C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22510-E064-D111-9FA1-231C3110BB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E3CB3-BEC2-522B-22C9-1B292B1B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5392-DAC2-4B1B-9C95-4A8F48222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35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20:41.5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20:44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20:44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145 0 24575,'-4'0'0,"-5"5"0,-6 0 0,1 4 0,2 4 0,7 1 0,5-4-8191</inkml:trace>
  <inkml:trace contextRef="#ctx0" brushRef="#br0" timeOffset="1">5 24 24575,'-4'0'0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20:44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81A7D-4D19-48EC-A114-1165F8014408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4ECE5-9867-4645-B5D6-BEDDCEEF8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4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3A5575"/>
            </a:gs>
            <a:gs pos="28000">
              <a:srgbClr val="26658B"/>
            </a:gs>
            <a:gs pos="74000">
              <a:srgbClr val="0A7DAC"/>
            </a:gs>
            <a:gs pos="100000">
              <a:srgbClr val="0087B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E8B17AF-F0AB-E18E-36CC-BA24F30B22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538054"/>
            <a:ext cx="9144000" cy="234071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E18FF0E-9B8A-1BD0-59CF-0970D15EC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3183" b="23526"/>
          <a:stretch/>
        </p:blipFill>
        <p:spPr>
          <a:xfrm>
            <a:off x="6965487" y="-94306"/>
            <a:ext cx="2307537" cy="7102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9946"/>
            <a:ext cx="7772400" cy="208915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63440"/>
            <a:ext cx="7315200" cy="59436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B6B2E85-7FE9-AB73-B5BF-B763B7AB62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707" y="619555"/>
            <a:ext cx="2697434" cy="76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5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gradFill>
          <a:gsLst>
            <a:gs pos="0">
              <a:srgbClr val="3A5575"/>
            </a:gs>
            <a:gs pos="50000">
              <a:srgbClr val="1D6E97"/>
            </a:gs>
            <a:gs pos="100000">
              <a:srgbClr val="0087B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ED055C4-FC51-CC0F-7174-5E45859B5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4020" y="4634450"/>
            <a:ext cx="3649980" cy="2223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3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2158EB9-B10A-B2FF-3640-4638C9B4F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7642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0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600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87390" y="6356351"/>
            <a:ext cx="29852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30244" y="6356351"/>
            <a:ext cx="1485106" cy="365125"/>
          </a:xfrm>
        </p:spPr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B019335-8960-E854-ADFF-F7F6DD4661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473" y="6109969"/>
            <a:ext cx="1509244" cy="42894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AFA21F6-4936-A039-7BD8-22F82517A4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5249" y="0"/>
            <a:ext cx="17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7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2158EB9-B10A-B2FF-3640-4638C9B4F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7642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0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600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87390" y="6356351"/>
            <a:ext cx="29852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30244" y="6356351"/>
            <a:ext cx="1485106" cy="365125"/>
          </a:xfrm>
        </p:spPr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B019335-8960-E854-ADFF-F7F6DD4661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473" y="6109969"/>
            <a:ext cx="1509244" cy="42894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EB9B0BD-DFE4-E1FD-E7E4-57D2FC2BF4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63189" y="0"/>
            <a:ext cx="120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17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59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75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9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rgbClr val="3A5575"/>
            </a:gs>
            <a:gs pos="15000">
              <a:srgbClr val="2C6084"/>
            </a:gs>
            <a:gs pos="49000">
              <a:srgbClr val="1475A1"/>
            </a:gs>
            <a:gs pos="79000">
              <a:srgbClr val="0582B2"/>
            </a:gs>
            <a:gs pos="100000">
              <a:srgbClr val="0087B9"/>
            </a:gs>
          </a:gsLst>
          <a:lin ang="19800011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D3B0C3D-AC29-7758-3C7D-F92284D23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8371" y="0"/>
            <a:ext cx="65656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09800"/>
            <a:ext cx="5075872" cy="2352676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507587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397E69-421D-4426-B25A-DE2C5FAD4C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5415" y="679642"/>
            <a:ext cx="2235173" cy="6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4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>
          <a:gsLst>
            <a:gs pos="0">
              <a:srgbClr val="3A5575"/>
            </a:gs>
            <a:gs pos="15000">
              <a:srgbClr val="2C6084"/>
            </a:gs>
            <a:gs pos="49000">
              <a:srgbClr val="1475A1"/>
            </a:gs>
            <a:gs pos="79000">
              <a:srgbClr val="0582B2"/>
            </a:gs>
            <a:gs pos="100000">
              <a:srgbClr val="0087B9"/>
            </a:gs>
          </a:gsLst>
          <a:lin ang="19800011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9245093-6738-B4F4-426A-2CB31BD2B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7890" y="0"/>
            <a:ext cx="7526109" cy="51435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9852CE4-6734-A5CB-B97B-CAC23500FF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8351" y="3032760"/>
            <a:ext cx="3225649" cy="3825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09800"/>
            <a:ext cx="5075872" cy="2352676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507587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397E69-421D-4426-B25A-DE2C5FAD4C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5415" y="679642"/>
            <a:ext cx="2235173" cy="6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4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3643BB6-41AD-BBE2-DDF1-E61B30599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B10F50C-F1C4-C148-A2A2-F83F092B64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9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5822460-1BF3-37FA-1318-0B97AFA722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BAC3E7F-80B7-2E9E-9414-C4B0C775FA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62DE3DE-DD89-AC15-66C6-D31F33CEB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C8955F8-94C6-9B5B-F876-FD8369688F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1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B2B7BFC-C79E-D2DB-131C-02D7815D5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E27828E-E8F5-F7D9-52EB-F6D97153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9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A5562D-E0F3-B81B-3FD2-BE08FC2440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21DFC15-E099-0D96-21D3-9EC285520D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4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>
          <a:gsLst>
            <a:gs pos="0">
              <a:srgbClr val="3A5575"/>
            </a:gs>
            <a:gs pos="50000">
              <a:srgbClr val="1D6E97"/>
            </a:gs>
            <a:gs pos="100000">
              <a:srgbClr val="0087B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07DD883-5946-81E5-EE5A-760E323DE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130" b="19172"/>
          <a:stretch/>
        </p:blipFill>
        <p:spPr>
          <a:xfrm>
            <a:off x="5664933" y="3211286"/>
            <a:ext cx="3545912" cy="3733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2BB7-9598-4DCA-9FF2-237C1156080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4" r:id="rId2"/>
    <p:sldLayoutId id="2147483773" r:id="rId3"/>
    <p:sldLayoutId id="2147483763" r:id="rId4"/>
    <p:sldLayoutId id="2147483765" r:id="rId5"/>
    <p:sldLayoutId id="2147483766" r:id="rId6"/>
    <p:sldLayoutId id="2147483767" r:id="rId7"/>
    <p:sldLayoutId id="2147483768" r:id="rId8"/>
    <p:sldLayoutId id="2147483776" r:id="rId9"/>
    <p:sldLayoutId id="2147483777" r:id="rId10"/>
    <p:sldLayoutId id="2147483769" r:id="rId11"/>
    <p:sldLayoutId id="2147483775" r:id="rId12"/>
    <p:sldLayoutId id="2147483770" r:id="rId13"/>
    <p:sldLayoutId id="2147483771" r:id="rId14"/>
    <p:sldLayoutId id="21474837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customXml" Target="../ink/ink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36.png"/><Relationship Id="rId9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C142-DCB5-325B-A577-B75BE4EC6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944" y="1081349"/>
            <a:ext cx="9144000" cy="2089151"/>
          </a:xfrm>
        </p:spPr>
        <p:txBody>
          <a:bodyPr>
            <a:normAutofit/>
          </a:bodyPr>
          <a:lstStyle/>
          <a:p>
            <a:r>
              <a:rPr lang="en-US" sz="5400" dirty="0"/>
              <a:t>Tribal Capacity &amp; Training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5506-354E-9C01-2418-3C94D6DEC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915" y="3241964"/>
            <a:ext cx="8470668" cy="59436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GAP Statewide Monthly Webinar</a:t>
            </a:r>
          </a:p>
          <a:p>
            <a:r>
              <a:rPr lang="en-US" sz="2800" dirty="0">
                <a:latin typeface="+mj-lt"/>
              </a:rPr>
              <a:t>December 18, 2024</a:t>
            </a:r>
          </a:p>
        </p:txBody>
      </p:sp>
    </p:spTree>
    <p:extLst>
      <p:ext uri="{BB962C8B-B14F-4D97-AF65-F5344CB8AC3E}">
        <p14:creationId xmlns:p14="http://schemas.microsoft.com/office/powerpoint/2010/main" val="45847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44" y="987426"/>
            <a:ext cx="2949178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Environmental Protection Agency  </a:t>
            </a:r>
            <a:br>
              <a:rPr lang="en-US" dirty="0"/>
            </a:br>
            <a:br>
              <a:rPr lang="en-US" dirty="0"/>
            </a:br>
            <a:r>
              <a:rPr lang="en-US" sz="2200" dirty="0"/>
              <a:t>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Grant Opportunities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GAP announcements </a:t>
            </a:r>
          </a:p>
        </p:txBody>
      </p:sp>
    </p:spTree>
    <p:extLst>
      <p:ext uri="{BB962C8B-B14F-4D97-AF65-F5344CB8AC3E}">
        <p14:creationId xmlns:p14="http://schemas.microsoft.com/office/powerpoint/2010/main" val="136363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00" y="787921"/>
            <a:ext cx="3652253" cy="2828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Partner Sharing 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31AFED-5537-9DFD-6185-085AB79E0B72}"/>
              </a:ext>
            </a:extLst>
          </p:cNvPr>
          <p:cNvSpPr txBox="1">
            <a:spLocks/>
          </p:cNvSpPr>
          <p:nvPr/>
        </p:nvSpPr>
        <p:spPr>
          <a:xfrm>
            <a:off x="3887391" y="201336"/>
            <a:ext cx="4629150" cy="653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731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53" y="257694"/>
            <a:ext cx="2949178" cy="246888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Open Discussion /</a:t>
            </a:r>
            <a:br>
              <a:rPr lang="en-US" dirty="0"/>
            </a:br>
            <a:r>
              <a:rPr lang="en-US" dirty="0"/>
              <a:t>Questions</a:t>
            </a:r>
          </a:p>
        </p:txBody>
      </p:sp>
      <p:pic>
        <p:nvPicPr>
          <p:cNvPr id="1026" name="Picture 2" descr="question mark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03" y="1172095"/>
            <a:ext cx="4414058" cy="441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148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B28378-C374-9A2D-87EE-F0A96FA9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4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3CD31B-AEBF-B6D3-AE23-312F9FAE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31ED2A-EBD2-6AF9-EF43-C0EDADCE7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353"/>
            <a:ext cx="8166215" cy="5286894"/>
          </a:xfrm>
        </p:spPr>
        <p:txBody>
          <a:bodyPr>
            <a:normAutofit/>
          </a:bodyPr>
          <a:lstStyle/>
          <a:p>
            <a:r>
              <a:rPr lang="en-US" dirty="0"/>
              <a:t>Welcome </a:t>
            </a:r>
          </a:p>
          <a:p>
            <a:r>
              <a:rPr lang="en-US" dirty="0"/>
              <a:t>ANTHC Updates </a:t>
            </a:r>
          </a:p>
          <a:p>
            <a:r>
              <a:rPr lang="en-US" dirty="0"/>
              <a:t>EPA Updates-GAP Draft Proposals due 1/21/2025</a:t>
            </a:r>
          </a:p>
          <a:p>
            <a:r>
              <a:rPr lang="en-US" dirty="0"/>
              <a:t>Guests &amp; Presentation: </a:t>
            </a:r>
          </a:p>
          <a:p>
            <a:pPr lvl="1"/>
            <a:r>
              <a:rPr lang="en-US" dirty="0"/>
              <a:t>Katherine Brown, EPA GAP Tribal Coordinator/Project Officer</a:t>
            </a:r>
          </a:p>
          <a:p>
            <a:r>
              <a:rPr lang="en-US" dirty="0"/>
              <a:t>Open Discussion / Questions </a:t>
            </a:r>
          </a:p>
          <a:p>
            <a:r>
              <a:rPr lang="en-US" dirty="0"/>
              <a:t>Next GAP Statewide Call: </a:t>
            </a:r>
          </a:p>
          <a:p>
            <a:pPr marL="457200" lvl="1" indent="0">
              <a:buNone/>
            </a:pPr>
            <a:r>
              <a:rPr lang="en-US" dirty="0"/>
              <a:t>January 15, 2025, 1:00 pm-2:30 pm (Indoor Air Quality)</a:t>
            </a:r>
          </a:p>
        </p:txBody>
      </p:sp>
    </p:spTree>
    <p:extLst>
      <p:ext uri="{BB962C8B-B14F-4D97-AF65-F5344CB8AC3E}">
        <p14:creationId xmlns:p14="http://schemas.microsoft.com/office/powerpoint/2010/main" val="419279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70452"/>
            <a:ext cx="4629150" cy="52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Resource Opportunities 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Training Opportunities 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Tribal Capacity &amp; Training Updates </a:t>
            </a:r>
          </a:p>
        </p:txBody>
      </p:sp>
    </p:spTree>
    <p:extLst>
      <p:ext uri="{BB962C8B-B14F-4D97-AF65-F5344CB8AC3E}">
        <p14:creationId xmlns:p14="http://schemas.microsoft.com/office/powerpoint/2010/main" val="185441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5110-A50F-B67B-0428-E8429206E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091A-94FF-DB3D-4706-FC0908FFE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6340E-E9A5-21F8-6F33-CF2A887F6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2" y="365126"/>
            <a:ext cx="8010528" cy="58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0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C6EAF9-DDD7-0514-4C87-08EA45878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8F4362-F335-6B0E-D8D6-A633A1517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660" y="288924"/>
            <a:ext cx="4709540" cy="5984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3E2AD3E-7819-5ACB-0D6A-21E66075E0C0}"/>
                  </a:ext>
                </a:extLst>
              </p14:cNvPr>
              <p14:cNvContentPartPr/>
              <p14:nvPr/>
            </p14:nvContentPartPr>
            <p14:xfrm>
              <a:off x="217803" y="247455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3E2AD3E-7819-5ACB-0D6A-21E66075E0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683" y="246843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A52391-9CE5-5B6B-DC0B-FE2F213D4A4F}"/>
                  </a:ext>
                </a:extLst>
              </p14:cNvPr>
              <p14:cNvContentPartPr/>
              <p14:nvPr/>
            </p14:nvContentPartPr>
            <p14:xfrm>
              <a:off x="-377637" y="229815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A52391-9CE5-5B6B-DC0B-FE2F213D4A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83757" y="229203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8DF9268-7DD3-7A58-EE73-9D106164D817}"/>
                  </a:ext>
                </a:extLst>
              </p14:cNvPr>
              <p14:cNvContentPartPr/>
              <p14:nvPr/>
            </p14:nvContentPartPr>
            <p14:xfrm>
              <a:off x="-463317" y="2298154"/>
              <a:ext cx="52200" cy="20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8DF9268-7DD3-7A58-EE73-9D106164D8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69437" y="2292034"/>
                <a:ext cx="644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32E01B-F739-3578-F985-F5B2D912A854}"/>
                  </a:ext>
                </a:extLst>
              </p14:cNvPr>
              <p14:cNvContentPartPr/>
              <p14:nvPr/>
            </p14:nvContentPartPr>
            <p14:xfrm>
              <a:off x="-470157" y="229815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32E01B-F739-3578-F985-F5B2D912A8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76277" y="2292034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255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157942" y="365126"/>
            <a:ext cx="87782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ATCEM – SAVE THE DATE!! 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1" y="1322171"/>
            <a:ext cx="8104762" cy="3000000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157942" y="4812622"/>
            <a:ext cx="87782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www.atcemak.com 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https://www.facebook.com/ANTHC.ATCEM/</a:t>
            </a:r>
          </a:p>
        </p:txBody>
      </p:sp>
    </p:spTree>
    <p:extLst>
      <p:ext uri="{BB962C8B-B14F-4D97-AF65-F5344CB8AC3E}">
        <p14:creationId xmlns:p14="http://schemas.microsoft.com/office/powerpoint/2010/main" val="363220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1A570-5681-615A-EF2A-A55CCD07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ATCEM PLANNING COMMITTEE</a:t>
            </a:r>
          </a:p>
        </p:txBody>
      </p:sp>
      <p:pic>
        <p:nvPicPr>
          <p:cNvPr id="5" name="Content Placeholder 4" descr="A white card with text and black text&#10;&#10;Description automatically generated">
            <a:extLst>
              <a:ext uri="{FF2B5EF4-FFF2-40B4-BE49-F238E27FC236}">
                <a16:creationId xmlns:a16="http://schemas.microsoft.com/office/drawing/2014/main" id="{9AA00C40-451C-8CC2-3DDB-BAF0C2B57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59" y="1825625"/>
            <a:ext cx="5190682" cy="4351338"/>
          </a:xfrm>
        </p:spPr>
      </p:pic>
    </p:spTree>
    <p:extLst>
      <p:ext uri="{BB962C8B-B14F-4D97-AF65-F5344CB8AC3E}">
        <p14:creationId xmlns:p14="http://schemas.microsoft.com/office/powerpoint/2010/main" val="327987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E5CF-04BB-4B6A-0F76-30621F1B1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ANTHC Tribal Capacity &amp; Training </a:t>
            </a:r>
            <a:br>
              <a:rPr lang="en-US" dirty="0"/>
            </a:b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Quarter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CF307-793B-C7F9-B326-BBBF5DCC3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1794"/>
            <a:ext cx="7886700" cy="4351338"/>
          </a:xfrm>
        </p:spPr>
        <p:txBody>
          <a:bodyPr/>
          <a:lstStyle/>
          <a:p>
            <a:r>
              <a:rPr lang="en-US" dirty="0"/>
              <a:t>Provide Statewide GAP workshop </a:t>
            </a:r>
          </a:p>
          <a:p>
            <a:r>
              <a:rPr lang="en-US" dirty="0"/>
              <a:t>Release FY25 Training Schedule </a:t>
            </a:r>
          </a:p>
          <a:p>
            <a:r>
              <a:rPr lang="en-US" dirty="0"/>
              <a:t>Continue ATCEM planning </a:t>
            </a:r>
          </a:p>
          <a:p>
            <a:r>
              <a:rPr lang="en-US" dirty="0"/>
              <a:t>Release FY25 Subaward Applications </a:t>
            </a:r>
          </a:p>
          <a:p>
            <a:r>
              <a:rPr lang="en-US" dirty="0"/>
              <a:t>Release FY25 Technical Assistance Call Schedule</a:t>
            </a:r>
          </a:p>
          <a:p>
            <a:r>
              <a:rPr lang="en-US" dirty="0"/>
              <a:t>Begin ANTHC/EPA/APU project – Environmental Certification Program </a:t>
            </a:r>
          </a:p>
        </p:txBody>
      </p:sp>
    </p:spTree>
    <p:extLst>
      <p:ext uri="{BB962C8B-B14F-4D97-AF65-F5344CB8AC3E}">
        <p14:creationId xmlns:p14="http://schemas.microsoft.com/office/powerpoint/2010/main" val="3895845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THC PPT Template">
      <a:dk1>
        <a:srgbClr val="333333"/>
      </a:dk1>
      <a:lt1>
        <a:srgbClr val="FFFFFF"/>
      </a:lt1>
      <a:dk2>
        <a:srgbClr val="595954"/>
      </a:dk2>
      <a:lt2>
        <a:srgbClr val="A6A9A8"/>
      </a:lt2>
      <a:accent1>
        <a:srgbClr val="0089BA"/>
      </a:accent1>
      <a:accent2>
        <a:srgbClr val="63B246"/>
      </a:accent2>
      <a:accent3>
        <a:srgbClr val="3A5575"/>
      </a:accent3>
      <a:accent4>
        <a:srgbClr val="347E58"/>
      </a:accent4>
      <a:accent5>
        <a:srgbClr val="915651"/>
      </a:accent5>
      <a:accent6>
        <a:srgbClr val="B54877"/>
      </a:accent6>
      <a:hlink>
        <a:srgbClr val="0089BA"/>
      </a:hlink>
      <a:folHlink>
        <a:srgbClr val="0089BA"/>
      </a:folHlink>
    </a:clrScheme>
    <a:fontScheme name="ANTHC PPT Template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THC-General PPT Op1 4x3 Template" id="{86490321-84E3-43FD-9524-F2A290B3FABE}" vid="{98243DBA-ACB0-4DD2-B098-526B32AEAE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6AAE63FC9FB646B2E017A451B4DADD" ma:contentTypeVersion="1" ma:contentTypeDescription="Create a new document." ma:contentTypeScope="" ma:versionID="8248bae7100def5baa8f06bccd511c03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e71a260efc3e815a71cc7d845cdd750a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5E2BD5B8-4921-49E3-9A45-1B99C88119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A1F68C-0294-42F9-A175-E62003AC67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69C5F7-374D-4503-BA68-C849484CE5A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ANTHC-General PPT Op1 4x3 Template</Template>
  <TotalTime>579</TotalTime>
  <Words>155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Rockwell</vt:lpstr>
      <vt:lpstr>Office Theme</vt:lpstr>
      <vt:lpstr>Tribal Capacity &amp; Training </vt:lpstr>
      <vt:lpstr>Agenda </vt:lpstr>
      <vt:lpstr>ANTHC </vt:lpstr>
      <vt:lpstr>PowerPoint Presentation</vt:lpstr>
      <vt:lpstr>PowerPoint Presentation</vt:lpstr>
      <vt:lpstr>PowerPoint Presentation</vt:lpstr>
      <vt:lpstr>PowerPoint Presentation</vt:lpstr>
      <vt:lpstr>ATCEM PLANNING COMMITTEE</vt:lpstr>
      <vt:lpstr>ANTHC Tribal Capacity &amp; Training  1st Quarter 2025</vt:lpstr>
      <vt:lpstr>Environmental Protection Agency    Updates</vt:lpstr>
      <vt:lpstr>PowerPoint Presentation</vt:lpstr>
      <vt:lpstr>Open Discussion / Questions</vt:lpstr>
      <vt:lpstr>PowerPoint Presentation</vt:lpstr>
    </vt:vector>
  </TitlesOfParts>
  <Company>ANTHC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Tribal Capacity &amp; Training</dc:title>
  <dc:creator>O'Domin, Oxcenia R</dc:creator>
  <cp:lastModifiedBy>Dahl, Frederick B</cp:lastModifiedBy>
  <cp:revision>36</cp:revision>
  <dcterms:created xsi:type="dcterms:W3CDTF">2024-05-13T21:10:59Z</dcterms:created>
  <dcterms:modified xsi:type="dcterms:W3CDTF">2024-12-17T18:38:41Z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0x0101003A6AAE63FC9FB646B2E017A451B4DADD</vt:lpwstr>
  </property>
  <property fmtid="{D5CDD505-2E9C-101B-9397-08002B2CF9AE}" pid="3" name="MediaServiceImageTags">
    <vt:lpwstr/>
  </property>
</Properties>
</file>