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D0DBA-A34E-44E5-B69C-BD0AD7381B42}" v="1" dt="2024-08-02T20:51:23.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90" autoAdjust="0"/>
  </p:normalViewPr>
  <p:slideViewPr>
    <p:cSldViewPr snapToGrid="0">
      <p:cViewPr varScale="1">
        <p:scale>
          <a:sx n="61" d="100"/>
          <a:sy n="61"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4E0-2510-4EC4-80EE-B5AF28FD26BA}"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B98D8-D9F6-4FD2-9D40-4DF67D7811A8}" type="slidenum">
              <a:rPr lang="en-US" smtClean="0"/>
              <a:t>‹#›</a:t>
            </a:fld>
            <a:endParaRPr lang="en-US"/>
          </a:p>
        </p:txBody>
      </p:sp>
    </p:spTree>
    <p:extLst>
      <p:ext uri="{BB962C8B-B14F-4D97-AF65-F5344CB8AC3E}">
        <p14:creationId xmlns:p14="http://schemas.microsoft.com/office/powerpoint/2010/main" val="354914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F4D5-BAE1-F8DF-433A-6A7298BCE7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57347E-BD15-1F1C-9992-1F0F57C8453E}"/>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2BD1E1-174C-E41E-9BC1-C101E87F8ADE}"/>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5" name="Footer Placeholder 4">
            <a:extLst>
              <a:ext uri="{FF2B5EF4-FFF2-40B4-BE49-F238E27FC236}">
                <a16:creationId xmlns:a16="http://schemas.microsoft.com/office/drawing/2014/main" id="{E79258B4-50C9-40E7-09A7-B4225AA2B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795B6-9BE8-64CB-8CEE-64AE7CF243DB}"/>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251804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D8B9-6AC1-D626-F27C-B083B5C0B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094AAB-E47C-37F0-DDB0-3BA39674AF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C13FC-2105-49A6-E6D9-D0E8D66F04DB}"/>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5" name="Footer Placeholder 4">
            <a:extLst>
              <a:ext uri="{FF2B5EF4-FFF2-40B4-BE49-F238E27FC236}">
                <a16:creationId xmlns:a16="http://schemas.microsoft.com/office/drawing/2014/main" id="{9766A74D-69B3-8C2F-7110-670C2B432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7C1F1-9D89-47AF-B68F-DC8C77374CAD}"/>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369530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DAF10-A4EE-45B0-804B-956253991DF5}"/>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8A68D2-2E34-3D1A-BB51-8D9F2C81330D}"/>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BCAE3-AC22-A399-5D4D-C3FE4830D325}"/>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5" name="Footer Placeholder 4">
            <a:extLst>
              <a:ext uri="{FF2B5EF4-FFF2-40B4-BE49-F238E27FC236}">
                <a16:creationId xmlns:a16="http://schemas.microsoft.com/office/drawing/2014/main" id="{88B1AB56-9256-8781-F60B-684E2BF07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EDE42-32B7-6502-032E-F1E8810A6A79}"/>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110697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9944-0A74-8CE0-2B98-C8E4F7E24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ED376D-B957-951E-E027-76A809FD25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E461E-F387-8FAD-A08C-9EB6BABB5581}"/>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5" name="Footer Placeholder 4">
            <a:extLst>
              <a:ext uri="{FF2B5EF4-FFF2-40B4-BE49-F238E27FC236}">
                <a16:creationId xmlns:a16="http://schemas.microsoft.com/office/drawing/2014/main" id="{61D22052-18F6-2C23-3EF4-308E2F6BF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8F514-6F1C-DE62-38F6-2EBD9A9B12DA}"/>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256570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4E19-D67A-2B89-1742-CC93EF740959}"/>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3CFD84-8C7E-6DDA-8BA2-0FD6CE9F20FB}"/>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DBE860-A74D-BB90-E2DB-EC99C72B74A1}"/>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5" name="Footer Placeholder 4">
            <a:extLst>
              <a:ext uri="{FF2B5EF4-FFF2-40B4-BE49-F238E27FC236}">
                <a16:creationId xmlns:a16="http://schemas.microsoft.com/office/drawing/2014/main" id="{0B47CECA-23CE-8433-7090-6073BEB0E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51979-1DBD-3B0C-D92E-06C7389D0E56}"/>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339782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805E-F182-DC0B-CA73-89F0B27CD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41636-4CFD-CD21-6D71-F4FC7AC3ED4C}"/>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BE0C0-33F2-6990-9E86-07233E4DA6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AFF62D-3781-1404-024F-843E9EE5B127}"/>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6" name="Footer Placeholder 5">
            <a:extLst>
              <a:ext uri="{FF2B5EF4-FFF2-40B4-BE49-F238E27FC236}">
                <a16:creationId xmlns:a16="http://schemas.microsoft.com/office/drawing/2014/main" id="{DDF5B8D2-B584-1BD7-2B33-A2EA3873C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80B34-A8E8-DE56-F40F-D89AD0F3B429}"/>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220049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AD8D-9658-4C13-6137-2ED462DF11C0}"/>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09A49-737D-309E-8871-8D063A4FE720}"/>
              </a:ext>
            </a:extLst>
          </p:cNvPr>
          <p:cNvSpPr>
            <a:spLocks noGrp="1"/>
          </p:cNvSpPr>
          <p:nvPr>
            <p:ph type="body" idx="1"/>
          </p:nvPr>
        </p:nvSpPr>
        <p:spPr>
          <a:xfrm>
            <a:off x="839791"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412AF-0BF2-9652-2BED-3E48BE87461D}"/>
              </a:ext>
            </a:extLst>
          </p:cNvPr>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33A99F-8A87-CD4D-7D0E-60CCC52E559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355DB-F0F0-37F8-2498-A1E340215CFE}"/>
              </a:ext>
            </a:extLst>
          </p:cNvPr>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7F2D90-F120-CB9F-5BE2-C35C6E5665CB}"/>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8" name="Footer Placeholder 7">
            <a:extLst>
              <a:ext uri="{FF2B5EF4-FFF2-40B4-BE49-F238E27FC236}">
                <a16:creationId xmlns:a16="http://schemas.microsoft.com/office/drawing/2014/main" id="{C3DD5EBA-2A0D-D7BA-4374-623D50D697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08432E-796E-2B5E-0C9D-05EBB950FFFF}"/>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350582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D67B-5EE3-4E69-2858-88883866E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807828-B8DA-B00B-600F-DF8533795541}"/>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4" name="Footer Placeholder 3">
            <a:extLst>
              <a:ext uri="{FF2B5EF4-FFF2-40B4-BE49-F238E27FC236}">
                <a16:creationId xmlns:a16="http://schemas.microsoft.com/office/drawing/2014/main" id="{35D35E7B-4F1D-6D9E-DE8C-7666A3065F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AD1EC7-D944-AD50-A93E-6F40AC4C2B76}"/>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180595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B294B-AA17-89DF-E609-0A318B3788ED}"/>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3" name="Footer Placeholder 2">
            <a:extLst>
              <a:ext uri="{FF2B5EF4-FFF2-40B4-BE49-F238E27FC236}">
                <a16:creationId xmlns:a16="http://schemas.microsoft.com/office/drawing/2014/main" id="{90C0DBAC-B28D-C69B-053A-B109164116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4BC09D-E0F3-25B5-EFB1-F60B4C9CB44A}"/>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13813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B54D-C65C-D354-8748-D578854270D5}"/>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49EF3-7F6B-AD0C-45FA-7F73AFDABBC3}"/>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B58E8-BBDE-79B8-E7A0-EE702A326DA8}"/>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E3BAC40F-06EA-8629-7A78-A9FEEA7C940B}"/>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6" name="Footer Placeholder 5">
            <a:extLst>
              <a:ext uri="{FF2B5EF4-FFF2-40B4-BE49-F238E27FC236}">
                <a16:creationId xmlns:a16="http://schemas.microsoft.com/office/drawing/2014/main" id="{DD3B678B-8EEA-2046-9AAE-39B72B2CD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E1E95-6687-E0E7-7D51-236E91020646}"/>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82657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BC7B-57AE-61EE-219D-4BD5BE30C9A3}"/>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46AFA6-A492-50D2-ED52-4356327BD139}"/>
              </a:ext>
            </a:extLst>
          </p:cNvPr>
          <p:cNvSpPr>
            <a:spLocks noGrp="1"/>
          </p:cNvSpPr>
          <p:nvPr>
            <p:ph type="pic" idx="1"/>
          </p:nvPr>
        </p:nvSpPr>
        <p:spPr>
          <a:xfrm>
            <a:off x="5183190"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1A9D2C9A-0D3A-9FED-D3F1-1502602739F7}"/>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B780738A-ED14-16B5-6136-F1636FAA94BC}"/>
              </a:ext>
            </a:extLst>
          </p:cNvPr>
          <p:cNvSpPr>
            <a:spLocks noGrp="1"/>
          </p:cNvSpPr>
          <p:nvPr>
            <p:ph type="dt" sz="half" idx="10"/>
          </p:nvPr>
        </p:nvSpPr>
        <p:spPr/>
        <p:txBody>
          <a:bodyPr/>
          <a:lstStyle/>
          <a:p>
            <a:fld id="{0C739B6B-770E-49A7-BACE-24AC45724093}" type="datetimeFigureOut">
              <a:rPr lang="en-US" smtClean="0"/>
              <a:t>10/7/2024</a:t>
            </a:fld>
            <a:endParaRPr lang="en-US"/>
          </a:p>
        </p:txBody>
      </p:sp>
      <p:sp>
        <p:nvSpPr>
          <p:cNvPr id="6" name="Footer Placeholder 5">
            <a:extLst>
              <a:ext uri="{FF2B5EF4-FFF2-40B4-BE49-F238E27FC236}">
                <a16:creationId xmlns:a16="http://schemas.microsoft.com/office/drawing/2014/main" id="{2E82D22C-8648-25DB-3990-A0A5F4D32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AC1B4-0D4F-D5B1-9209-CE2ECBB76D04}"/>
              </a:ext>
            </a:extLst>
          </p:cNvPr>
          <p:cNvSpPr>
            <a:spLocks noGrp="1"/>
          </p:cNvSpPr>
          <p:nvPr>
            <p:ph type="sldNum" sz="quarter" idx="12"/>
          </p:nvPr>
        </p:nvSpPr>
        <p:spPr/>
        <p:txBody>
          <a:bodyPr/>
          <a:lstStyle/>
          <a:p>
            <a:fld id="{06314224-E45C-412C-9E59-67E73F33286F}" type="slidenum">
              <a:rPr lang="en-US" smtClean="0"/>
              <a:t>‹#›</a:t>
            </a:fld>
            <a:endParaRPr lang="en-US"/>
          </a:p>
        </p:txBody>
      </p:sp>
    </p:spTree>
    <p:extLst>
      <p:ext uri="{BB962C8B-B14F-4D97-AF65-F5344CB8AC3E}">
        <p14:creationId xmlns:p14="http://schemas.microsoft.com/office/powerpoint/2010/main" val="196798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38866-7D4E-7991-FABE-3724281A1FFA}"/>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E83C1-420C-FA68-D340-B925AE4451EF}"/>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DBC0B-8E7D-AD52-5BA5-87D46BAAEACA}"/>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39B6B-770E-49A7-BACE-24AC45724093}" type="datetimeFigureOut">
              <a:rPr lang="en-US" smtClean="0"/>
              <a:t>10/7/2024</a:t>
            </a:fld>
            <a:endParaRPr lang="en-US"/>
          </a:p>
        </p:txBody>
      </p:sp>
      <p:sp>
        <p:nvSpPr>
          <p:cNvPr id="5" name="Footer Placeholder 4">
            <a:extLst>
              <a:ext uri="{FF2B5EF4-FFF2-40B4-BE49-F238E27FC236}">
                <a16:creationId xmlns:a16="http://schemas.microsoft.com/office/drawing/2014/main" id="{C9C804E1-2A7F-1D4B-D642-B277ACDD15BC}"/>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BE9C0-D7D7-395A-BB79-54944DD9B530}"/>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14224-E45C-412C-9E59-67E73F33286F}" type="slidenum">
              <a:rPr lang="en-US" smtClean="0"/>
              <a:t>‹#›</a:t>
            </a:fld>
            <a:endParaRPr lang="en-US"/>
          </a:p>
        </p:txBody>
      </p:sp>
    </p:spTree>
    <p:extLst>
      <p:ext uri="{BB962C8B-B14F-4D97-AF65-F5344CB8AC3E}">
        <p14:creationId xmlns:p14="http://schemas.microsoft.com/office/powerpoint/2010/main" val="415937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5E99F9-9D8D-94A6-F50C-F8F688644E83}"/>
              </a:ext>
            </a:extLst>
          </p:cNvPr>
          <p:cNvSpPr txBox="1"/>
          <p:nvPr/>
        </p:nvSpPr>
        <p:spPr>
          <a:xfrm>
            <a:off x="2983831" y="2"/>
            <a:ext cx="6162574" cy="7257243"/>
          </a:xfrm>
          <a:prstGeom prst="rect">
            <a:avLst/>
          </a:prstGeom>
          <a:noFill/>
        </p:spPr>
        <p:txBody>
          <a:bodyPr wrap="square">
            <a:spAutoFit/>
          </a:bodyPr>
          <a:lstStyle/>
          <a:p>
            <a:pPr algn="ctr">
              <a:lnSpc>
                <a:spcPct val="107000"/>
              </a:lnSpc>
              <a:spcAft>
                <a:spcPts val="800"/>
              </a:spcAft>
            </a:pPr>
            <a:r>
              <a:rPr lang="en-US" sz="1100" b="1" dirty="0">
                <a:latin typeface="Calibri" panose="020F0502020204030204" pitchFamily="34" charset="0"/>
                <a:ea typeface="Times New Roman" panose="02020603050405020304" pitchFamily="18" charset="0"/>
                <a:cs typeface="Times New Roman" panose="02020603050405020304" pitchFamily="18" charset="0"/>
              </a:rPr>
              <a:t>FACT SHEET</a:t>
            </a:r>
          </a:p>
          <a:p>
            <a:pPr algn="ctr">
              <a:lnSpc>
                <a:spcPct val="107000"/>
              </a:lnSpc>
              <a:spcAft>
                <a:spcPts val="800"/>
              </a:spcAft>
            </a:pPr>
            <a:r>
              <a:rPr lang="en-US" sz="1100" b="1" dirty="0">
                <a:latin typeface="Calibri" panose="020F0502020204030204" pitchFamily="34" charset="0"/>
                <a:ea typeface="Times New Roman" panose="02020603050405020304" pitchFamily="18" charset="0"/>
                <a:cs typeface="Times New Roman" panose="02020603050405020304" pitchFamily="18" charset="0"/>
              </a:rPr>
              <a:t>ENVIRONMENTAL PROTECTION AGENCY - REGION 10</a:t>
            </a:r>
          </a:p>
          <a:p>
            <a:pPr algn="ctr">
              <a:lnSpc>
                <a:spcPct val="107000"/>
              </a:lnSpc>
              <a:spcAft>
                <a:spcPts val="800"/>
              </a:spcAft>
            </a:pPr>
            <a:r>
              <a:rPr lang="en-US" sz="1100" b="1" dirty="0">
                <a:latin typeface="Calibri" panose="020F0502020204030204" pitchFamily="34" charset="0"/>
                <a:ea typeface="Times New Roman" panose="02020603050405020304" pitchFamily="18" charset="0"/>
                <a:cs typeface="Times New Roman" panose="02020603050405020304" pitchFamily="18" charset="0"/>
              </a:rPr>
              <a:t>EMERGING CONTAMINANT TRIBAL GRANT PROGRAMS</a:t>
            </a:r>
          </a:p>
          <a:p>
            <a:pPr algn="ctr">
              <a:lnSpc>
                <a:spcPct val="107000"/>
              </a:lnSpc>
              <a:spcAft>
                <a:spcPts val="800"/>
              </a:spcAft>
            </a:pPr>
            <a:r>
              <a:rPr lang="en-US" sz="1100" b="1" dirty="0">
                <a:latin typeface="Calibri" panose="020F0502020204030204" pitchFamily="34" charset="0"/>
                <a:ea typeface="Times New Roman" panose="02020603050405020304" pitchFamily="18" charset="0"/>
                <a:cs typeface="Times New Roman" panose="02020603050405020304" pitchFamily="18" charset="0"/>
              </a:rPr>
              <a:t>FOR DRINKING WATER</a:t>
            </a:r>
          </a:p>
          <a:p>
            <a:r>
              <a:rPr lang="en-US" sz="1200" b="1" dirty="0">
                <a:solidFill>
                  <a:srgbClr val="000000"/>
                </a:solidFill>
                <a:latin typeface="Futura PT Book"/>
                <a:ea typeface="Times New Roman" panose="02020603050405020304" pitchFamily="18" charset="0"/>
                <a:cs typeface="Futura PT Book"/>
              </a:rPr>
              <a:t> </a:t>
            </a: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WHO:	EPA Region 10 is pleased </a:t>
            </a:r>
            <a:r>
              <a:rPr lang="en-US" sz="1150" b="1">
                <a:solidFill>
                  <a:srgbClr val="000000"/>
                </a:solidFill>
                <a:latin typeface="Calibri" panose="020F0502020204030204" pitchFamily="34" charset="0"/>
                <a:ea typeface="Times New Roman" panose="02020603050405020304" pitchFamily="18" charset="0"/>
                <a:cs typeface="Futura PT Book"/>
              </a:rPr>
              <a:t>to introduce </a:t>
            </a:r>
            <a:r>
              <a:rPr lang="en-US" sz="1150" b="1" dirty="0">
                <a:solidFill>
                  <a:srgbClr val="000000"/>
                </a:solidFill>
                <a:latin typeface="Calibri" panose="020F0502020204030204" pitchFamily="34" charset="0"/>
                <a:ea typeface="Times New Roman" panose="02020603050405020304" pitchFamily="18" charset="0"/>
                <a:cs typeface="Futura PT Book"/>
              </a:rPr>
              <a:t>two new grant programs specifically for federally recognized tribes.</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WHAT:	The Drinking Water Infrastructure Grant Tribal Set Aside Emerging Contaminant Grant Program (DWIG-TSA-EC); and</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The Emerging Contaminants in Small and Disadvantaged Communities – Tribal Grant Program (EC-SDC).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WHY:	The Biden-Harris administration secured the Infrastructure Investment and Jobs Act on November 15, 2021, that provided the largest investment in the water sector in history.  EPA was allocated $50 billion for fiscal years 2022-2026, with $5 billion allocated to address emerging contaminants (such as pfas) in drinking water systems and for small or disadvantaged communities, including Tribes.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WHEN:	EPA will release program guidelines and will host a series of webinars during September-October 2024 that provide additional details about the program(s) and application process with an anticipated formal Notice of Funding Availability (NOFA) to be released October-November 2024.</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HOW:	All federally recognized Tribes in EPA Region 10 will be notified of the NOFA, which will outline the application process and the materials required to be submitted with the application.  It will also include a prioritization table that will be used to rank the submitted projects in order of the health risk posed.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CONTACT:	Ms. Angela Slaughter</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Environmental Protection Specialist</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(206) 553-2148</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a:t>
            </a:r>
            <a:r>
              <a:rPr lang="en-US" sz="1150" b="1" dirty="0" err="1">
                <a:solidFill>
                  <a:srgbClr val="000000"/>
                </a:solidFill>
                <a:latin typeface="Calibri" panose="020F0502020204030204" pitchFamily="34" charset="0"/>
                <a:ea typeface="Times New Roman" panose="02020603050405020304" pitchFamily="18" charset="0"/>
                <a:cs typeface="Futura PT Book"/>
              </a:rPr>
              <a:t>Slaughter.Angela</a:t>
            </a:r>
            <a:r>
              <a:rPr lang="en-US" sz="1150" b="1" dirty="0">
                <a:solidFill>
                  <a:srgbClr val="000000"/>
                </a:solidFill>
                <a:latin typeface="Calibri" panose="020F0502020204030204" pitchFamily="34" charset="0"/>
                <a:ea typeface="Times New Roman" panose="02020603050405020304" pitchFamily="18" charset="0"/>
                <a:cs typeface="Futura PT Book"/>
              </a:rPr>
              <a:t> @epa.gov</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indent="-914411">
              <a:lnSpc>
                <a:spcPct val="107000"/>
              </a:lnSpc>
            </a:pPr>
            <a:r>
              <a:rPr lang="en-US" sz="1150" b="1" dirty="0">
                <a:solidFill>
                  <a:srgbClr val="000000"/>
                </a:solidFill>
                <a:latin typeface="Calibri" panose="020F0502020204030204" pitchFamily="34" charset="0"/>
                <a:ea typeface="Times New Roman" panose="02020603050405020304" pitchFamily="18" charset="0"/>
                <a:cs typeface="Futura PT Book"/>
              </a:rPr>
              <a:t> </a:t>
            </a:r>
            <a:endParaRPr lang="en-US" sz="1100" b="1" dirty="0">
              <a:latin typeface="Calibri" panose="020F0502020204030204" pitchFamily="34" charset="0"/>
              <a:ea typeface="Times New Roman" panose="02020603050405020304" pitchFamily="18" charset="0"/>
              <a:cs typeface="Times New Roman" panose="02020603050405020304" pitchFamily="18" charset="0"/>
            </a:endParaRPr>
          </a:p>
          <a:p>
            <a:pPr marL="914411">
              <a:lnSpc>
                <a:spcPct val="107000"/>
              </a:lnSpc>
            </a:pPr>
            <a:r>
              <a:rPr lang="en-US" sz="1100" b="1"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pPr>
            <a:r>
              <a:rPr lang="en-US" sz="1100" b="1" dirty="0">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93808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TotalTime>
  <Words>280</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Futura PT Book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Slaughter, Angela</dc:creator>
  <cp:lastModifiedBy>Slaughter, Angela</cp:lastModifiedBy>
  <cp:revision>3</cp:revision>
  <dcterms:created xsi:type="dcterms:W3CDTF">2024-08-02T20:18:00Z</dcterms:created>
  <dcterms:modified xsi:type="dcterms:W3CDTF">2024-10-07T23:35:07Z</dcterms:modified>
</cp:coreProperties>
</file>