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795" r:id="rId2"/>
    <p:sldId id="869" r:id="rId3"/>
    <p:sldId id="871" r:id="rId4"/>
    <p:sldId id="877" r:id="rId5"/>
    <p:sldId id="879" r:id="rId6"/>
    <p:sldId id="882" r:id="rId7"/>
    <p:sldId id="883" r:id="rId8"/>
    <p:sldId id="885" r:id="rId9"/>
    <p:sldId id="88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laughter, Angela" userId="e54bf03e-58ec-4c0c-af70-e06c97ee2de3" providerId="ADAL" clId="{7E91ABA1-8557-48E2-B7BD-2A15ECC47419}"/>
    <pc:docChg chg="undo custSel addSld delSld modSld">
      <pc:chgData name="Slaughter, Angela" userId="e54bf03e-58ec-4c0c-af70-e06c97ee2de3" providerId="ADAL" clId="{7E91ABA1-8557-48E2-B7BD-2A15ECC47419}" dt="2024-11-14T19:26:11.342" v="198" actId="2696"/>
      <pc:docMkLst>
        <pc:docMk/>
      </pc:docMkLst>
      <pc:sldChg chg="del">
        <pc:chgData name="Slaughter, Angela" userId="e54bf03e-58ec-4c0c-af70-e06c97ee2de3" providerId="ADAL" clId="{7E91ABA1-8557-48E2-B7BD-2A15ECC47419}" dt="2024-11-14T19:26:04.002" v="197" actId="2696"/>
        <pc:sldMkLst>
          <pc:docMk/>
          <pc:sldMk cId="3617406710" sldId="884"/>
        </pc:sldMkLst>
      </pc:sldChg>
      <pc:sldChg chg="modSp new mod">
        <pc:chgData name="Slaughter, Angela" userId="e54bf03e-58ec-4c0c-af70-e06c97ee2de3" providerId="ADAL" clId="{7E91ABA1-8557-48E2-B7BD-2A15ECC47419}" dt="2024-11-14T19:25:39.001" v="196"/>
        <pc:sldMkLst>
          <pc:docMk/>
          <pc:sldMk cId="3265945065" sldId="885"/>
        </pc:sldMkLst>
        <pc:spChg chg="mod">
          <ac:chgData name="Slaughter, Angela" userId="e54bf03e-58ec-4c0c-af70-e06c97ee2de3" providerId="ADAL" clId="{7E91ABA1-8557-48E2-B7BD-2A15ECC47419}" dt="2024-11-14T19:11:01.099" v="15" actId="20577"/>
          <ac:spMkLst>
            <pc:docMk/>
            <pc:sldMk cId="3265945065" sldId="885"/>
            <ac:spMk id="2" creationId="{DD42FE77-FCBE-EDBA-8F40-DD560A5C18AC}"/>
          </ac:spMkLst>
        </pc:spChg>
        <pc:spChg chg="mod">
          <ac:chgData name="Slaughter, Angela" userId="e54bf03e-58ec-4c0c-af70-e06c97ee2de3" providerId="ADAL" clId="{7E91ABA1-8557-48E2-B7BD-2A15ECC47419}" dt="2024-11-14T19:25:39.001" v="196"/>
          <ac:spMkLst>
            <pc:docMk/>
            <pc:sldMk cId="3265945065" sldId="885"/>
            <ac:spMk id="3" creationId="{2638A282-765E-C400-18AF-1EA48068C979}"/>
          </ac:spMkLst>
        </pc:spChg>
      </pc:sldChg>
      <pc:sldChg chg="add del">
        <pc:chgData name="Slaughter, Angela" userId="e54bf03e-58ec-4c0c-af70-e06c97ee2de3" providerId="ADAL" clId="{7E91ABA1-8557-48E2-B7BD-2A15ECC47419}" dt="2024-11-14T19:26:11.342" v="198" actId="2696"/>
        <pc:sldMkLst>
          <pc:docMk/>
          <pc:sldMk cId="1687691057" sldId="886"/>
        </pc:sldMkLst>
      </pc:sldChg>
      <pc:sldChg chg="add">
        <pc:chgData name="Slaughter, Angela" userId="e54bf03e-58ec-4c0c-af70-e06c97ee2de3" providerId="ADAL" clId="{7E91ABA1-8557-48E2-B7BD-2A15ECC47419}" dt="2024-11-14T19:14:15.905" v="53"/>
        <pc:sldMkLst>
          <pc:docMk/>
          <pc:sldMk cId="982456627" sldId="88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1778E9-733F-442D-829D-86F2295F7AB3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69E4DA-3DAD-46D1-812E-4DE79B356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093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Welcome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A736FD-AA4C-4220-A806-3876182D0B10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1722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Preface:  Mention that there are other EC programs that will be referred to later in presentation.  Explain the approach regarding the governing documents, (</a:t>
            </a:r>
            <a:r>
              <a:rPr lang="en-US" dirty="0" err="1"/>
              <a:t>i.e</a:t>
            </a:r>
            <a:r>
              <a:rPr lang="en-US" dirty="0"/>
              <a:t> reference to 2013/2015 Guidelines, and EC-SDC Tribal manual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A736FD-AA4C-4220-A806-3876182D0B10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91792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Talk a little about coordination with IHS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A736FD-AA4C-4220-A806-3876182D0B10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35123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DWIG-TSA, refer back to 2013 guidelines.  For EC-SDC Tribal, explain that the &gt;10,000 is considered “small” as defined in section 1459A(c)(2)(B) of the SDWA, and “disadvantaged” will be determined based on that states’ affordability criteria.  Refer tribes to the EC-SDC manual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A736FD-AA4C-4220-A806-3876182D0B10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98102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 Mention that private wells are ineligible, unless purpose is to determine connection to a public water system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A736FD-AA4C-4220-A806-3876182D0B10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4344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>
            <a:extLst>
              <a:ext uri="{FF2B5EF4-FFF2-40B4-BE49-F238E27FC236}">
                <a16:creationId xmlns:a16="http://schemas.microsoft.com/office/drawing/2014/main" id="{02961B4C-5E89-4539-8940-2A846E7DACE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6" b="3030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8">
            <a:extLst>
              <a:ext uri="{FF2B5EF4-FFF2-40B4-BE49-F238E27FC236}">
                <a16:creationId xmlns:a16="http://schemas.microsoft.com/office/drawing/2014/main" id="{DFA095E8-0CA5-4BF1-81AF-153AFB40F3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800" y="1676400"/>
            <a:ext cx="6502400" cy="448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14400" y="2286000"/>
            <a:ext cx="10363200" cy="1143000"/>
          </a:xfrm>
        </p:spPr>
        <p:txBody>
          <a:bodyPr/>
          <a:lstStyle>
            <a:lvl1pPr>
              <a:defRPr sz="2700" b="1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6516655-3DC1-4EE6-AF29-D26C496D5E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D977125-BF9D-4D61-B106-4F0D1CDD7E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556000" y="6248400"/>
            <a:ext cx="5080000" cy="457200"/>
          </a:xfrm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r>
              <a:rPr lang="en-US"/>
              <a:t>U.S. Environmental Protection Agency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0A5D5A6-FD4C-4BE4-A00C-D8C69435BA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23BB5-8AC2-4DF0-BC4E-5A547D2AF7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928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olorchange_epa_seal pantone trim">
            <a:extLst>
              <a:ext uri="{FF2B5EF4-FFF2-40B4-BE49-F238E27FC236}">
                <a16:creationId xmlns:a16="http://schemas.microsoft.com/office/drawing/2014/main" id="{CD835A0C-37D9-4BDC-BFF6-E30396BAF6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7600" y="76200"/>
            <a:ext cx="1320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1600200"/>
            <a:ext cx="2590800" cy="4495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600200"/>
            <a:ext cx="7569200" cy="4495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CDA6E0D-3AF6-4501-A1E5-A51E24FFA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B157B2A-A618-42AF-B72A-4B7C6CF11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50"/>
            </a:lvl1pPr>
          </a:lstStyle>
          <a:p>
            <a:pPr>
              <a:defRPr/>
            </a:pPr>
            <a:r>
              <a:rPr lang="en-US"/>
              <a:t>U.S. Environmental Protection Agency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19B7917-F3FD-406D-BC3F-7D8D979CD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6A136-A766-40D4-985D-6189000617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0943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olorchange_epa_seal pantone trim">
            <a:extLst>
              <a:ext uri="{FF2B5EF4-FFF2-40B4-BE49-F238E27FC236}">
                <a16:creationId xmlns:a16="http://schemas.microsoft.com/office/drawing/2014/main" id="{998F9537-A2B1-4A91-8B34-747D0484ACC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7600" y="76200"/>
            <a:ext cx="1320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E9D7A32-8EB4-4B0F-9F4C-646354A95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CC06BDC-E4E3-4CBB-8796-9C890A84B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U.S. Environmental Protection Agency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A770BD8-D29A-4C8B-BAFA-2F1EF657F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C0C6D-C29F-48E5-9DAD-65FD3F196E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3137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olorchange_epa_seal pantone trim">
            <a:extLst>
              <a:ext uri="{FF2B5EF4-FFF2-40B4-BE49-F238E27FC236}">
                <a16:creationId xmlns:a16="http://schemas.microsoft.com/office/drawing/2014/main" id="{C5F98DBC-9258-4A7A-81FB-2A82DE85CFA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7600" y="76200"/>
            <a:ext cx="1320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7CFE786-D43D-4121-9916-E71217F20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5B3C8AD-C793-4A61-8ED7-3629B7419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U.S. Environmental Protection Agency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4394745-7CDA-4211-A3F0-DCD439B18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48FF8-7D31-4A06-A229-FF08D92FCE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8656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olorchange_epa_seal pantone trim">
            <a:extLst>
              <a:ext uri="{FF2B5EF4-FFF2-40B4-BE49-F238E27FC236}">
                <a16:creationId xmlns:a16="http://schemas.microsoft.com/office/drawing/2014/main" id="{3B52355B-5F4B-4807-A2D4-C47C6D30CC0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7600" y="76200"/>
            <a:ext cx="1320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667000"/>
            <a:ext cx="5080000" cy="34290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667000"/>
            <a:ext cx="5080000" cy="34290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44A82718-E1CA-4300-9698-F7B5CB3CE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81B1208C-3ADE-411E-B1C5-76E6E2E59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50"/>
            </a:lvl1pPr>
          </a:lstStyle>
          <a:p>
            <a:pPr>
              <a:defRPr/>
            </a:pPr>
            <a:r>
              <a:rPr lang="en-US"/>
              <a:t>U.S. Environmental Protection Agency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A3883CAB-9165-4ED8-8FE6-8852D25D3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A14B35-46D9-4C3A-A1D4-7692674B6A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7215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olorchange_epa_seal pantone trim">
            <a:extLst>
              <a:ext uri="{FF2B5EF4-FFF2-40B4-BE49-F238E27FC236}">
                <a16:creationId xmlns:a16="http://schemas.microsoft.com/office/drawing/2014/main" id="{9B833397-7263-4CA0-BA57-F7F1142D5EC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7600" y="76200"/>
            <a:ext cx="1320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6">
            <a:extLst>
              <a:ext uri="{FF2B5EF4-FFF2-40B4-BE49-F238E27FC236}">
                <a16:creationId xmlns:a16="http://schemas.microsoft.com/office/drawing/2014/main" id="{E929C640-F87A-494C-8D28-FA0D4B825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7">
            <a:extLst>
              <a:ext uri="{FF2B5EF4-FFF2-40B4-BE49-F238E27FC236}">
                <a16:creationId xmlns:a16="http://schemas.microsoft.com/office/drawing/2014/main" id="{1A6E5A07-D490-454C-988B-5C38C7AA8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U.S. Environmental Protection Agency</a:t>
            </a:r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9208D41D-E2B2-4E3C-83B0-27ECA7E9B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512A3-7265-47AA-A0D9-33D83C7FD0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1309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olorchange_epa_seal pantone trim">
            <a:extLst>
              <a:ext uri="{FF2B5EF4-FFF2-40B4-BE49-F238E27FC236}">
                <a16:creationId xmlns:a16="http://schemas.microsoft.com/office/drawing/2014/main" id="{0A9B1542-F208-4776-8975-5DD0E13D2F8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7600" y="76200"/>
            <a:ext cx="1320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A47DFCCB-CD91-48DE-8E46-D93BFAE3D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0A4944D8-F6E2-4353-A3AA-2449089DF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50"/>
            </a:lvl1pPr>
          </a:lstStyle>
          <a:p>
            <a:pPr>
              <a:defRPr/>
            </a:pPr>
            <a:r>
              <a:rPr lang="en-US"/>
              <a:t>U.S. Environmental Protection Agency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0B6D0784-1D38-4224-9BAE-EF0D2005B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55F35-13EF-4B9B-92AC-AB5ECE2129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8793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olorchange_epa_seal pantone trim">
            <a:extLst>
              <a:ext uri="{FF2B5EF4-FFF2-40B4-BE49-F238E27FC236}">
                <a16:creationId xmlns:a16="http://schemas.microsoft.com/office/drawing/2014/main" id="{B2DD6F70-C2C4-476C-A994-D01AC229624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7600" y="76200"/>
            <a:ext cx="1320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B38A65DE-9F35-49DF-B8CE-136521B53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36419A90-58BF-4671-B21E-C93B1526D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50"/>
            </a:lvl1pPr>
          </a:lstStyle>
          <a:p>
            <a:pPr>
              <a:defRPr/>
            </a:pPr>
            <a:r>
              <a:rPr lang="en-US"/>
              <a:t>U.S. Environmental Protection Agency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902EE340-32EA-4F63-94F7-2727986A0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44AA1-8D93-481E-9CEF-08C1C406BE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4994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olorchange_epa_seal pantone trim">
            <a:extLst>
              <a:ext uri="{FF2B5EF4-FFF2-40B4-BE49-F238E27FC236}">
                <a16:creationId xmlns:a16="http://schemas.microsoft.com/office/drawing/2014/main" id="{9D35A599-2CF6-46EE-8E6B-59BA828CE69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7600" y="76200"/>
            <a:ext cx="1320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A9AD5A22-E82B-416F-B858-80C10822D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3896457B-CFED-4487-8948-96F1B06A9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50"/>
            </a:lvl1pPr>
          </a:lstStyle>
          <a:p>
            <a:pPr>
              <a:defRPr/>
            </a:pPr>
            <a:r>
              <a:rPr lang="en-US"/>
              <a:t>U.S. Environmental Protection Agency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74891F82-3A7D-4A28-85CF-D2B860F46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675EED-83DF-4112-BF65-06080D162C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0049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olorchange_epa_seal pantone trim">
            <a:extLst>
              <a:ext uri="{FF2B5EF4-FFF2-40B4-BE49-F238E27FC236}">
                <a16:creationId xmlns:a16="http://schemas.microsoft.com/office/drawing/2014/main" id="{0A52FE74-66FF-4A8A-A77D-1779C6D511C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7600" y="76200"/>
            <a:ext cx="1320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</a:t>
            </a:r>
            <a:r>
              <a:rPr lang="en-US" err="1"/>
              <a:t>lev</a:t>
            </a:r>
            <a:endParaRPr lang="en-US"/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BCA1CB2-C86E-49CC-BBA3-3DD10A07B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BD1D8A4-6184-4893-899D-4AB34F6D1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50"/>
            </a:lvl1pPr>
          </a:lstStyle>
          <a:p>
            <a:pPr>
              <a:defRPr/>
            </a:pPr>
            <a:r>
              <a:rPr lang="en-US"/>
              <a:t>U.S. Environmental Protection Agency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45F9BD1-F37D-4872-A8D4-2FBEFC4C3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272FCE-742B-48D3-B1F5-C4B3D3695A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6023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7">
            <a:extLst>
              <a:ext uri="{FF2B5EF4-FFF2-40B4-BE49-F238E27FC236}">
                <a16:creationId xmlns:a16="http://schemas.microsoft.com/office/drawing/2014/main" id="{96D4186D-8475-4059-87A7-228631A55AC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6" b="3030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>
            <a:extLst>
              <a:ext uri="{FF2B5EF4-FFF2-40B4-BE49-F238E27FC236}">
                <a16:creationId xmlns:a16="http://schemas.microsoft.com/office/drawing/2014/main" id="{FE72170F-BAC8-4856-8268-5B1AB1E35C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16000" y="1600200"/>
            <a:ext cx="10160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id="{051A44DC-F391-4E90-953B-49A62C8110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667000"/>
            <a:ext cx="103632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365E98C2-36CB-4A7C-88FD-C00B8760DC2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>
                <a:latin typeface="Arial" charset="0"/>
                <a:ea typeface="ＭＳ Ｐゴシック" pitchFamily="8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3D69570-3AC6-4FBE-BBC0-8F006735051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40000" y="6248400"/>
            <a:ext cx="731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>
                <a:latin typeface="Arial" charset="0"/>
                <a:ea typeface="ＭＳ Ｐゴシック" pitchFamily="84" charset="-128"/>
              </a:defRPr>
            </a:lvl1pPr>
          </a:lstStyle>
          <a:p>
            <a:pPr>
              <a:defRPr/>
            </a:pPr>
            <a:r>
              <a:rPr lang="en-US"/>
              <a:t>U.S. Environmental Protection Agency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B90CEE4-EACA-458F-840E-0CCF688594C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/>
            </a:lvl1pPr>
          </a:lstStyle>
          <a:p>
            <a:pPr>
              <a:defRPr/>
            </a:pPr>
            <a:fld id="{5F648B47-EB18-493F-8CC5-FD7C7EBBF5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7743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ＭＳ Ｐゴシック" pitchFamily="8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ＭＳ Ｐゴシック" pitchFamily="8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ＭＳ Ｐゴシック" pitchFamily="8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ＭＳ Ｐゴシック" pitchFamily="84" charset="-128"/>
        </a:defRPr>
      </a:lvl5pPr>
      <a:lvl6pPr marL="3429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ＭＳ Ｐゴシック" pitchFamily="84" charset="-128"/>
        </a:defRPr>
      </a:lvl6pPr>
      <a:lvl7pPr marL="6858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ＭＳ Ｐゴシック" pitchFamily="84" charset="-128"/>
        </a:defRPr>
      </a:lvl7pPr>
      <a:lvl8pPr marL="10287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ＭＳ Ｐゴシック" pitchFamily="84" charset="-128"/>
        </a:defRPr>
      </a:lvl8pPr>
      <a:lvl9pPr marL="13716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ＭＳ Ｐゴシック" pitchFamily="84" charset="-128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  <a:ea typeface="+mn-ea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500">
          <a:solidFill>
            <a:schemeClr val="tx1"/>
          </a:solidFill>
          <a:latin typeface="+mn-lt"/>
          <a:ea typeface="+mn-ea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pa.gov/system/files/documents/2023-06/EC-SDC%20-%20Tribal%20Implementation%20Document_Final%20508%20compliant.pdf" TargetMode="External"/><Relationship Id="rId2" Type="http://schemas.openxmlformats.org/officeDocument/2006/relationships/hyperlink" Target="https://nepis.epa.gov/Exe/ZyPDF.cgi?Dockey=P100MAGP.txt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usepa.zoomgov.com/rec/share/TZJyI63PI8c_Ldag5loJjiFwUKBSGgvOiemjyR93arMY5iN_qatfYzJpLPrAGrt5.MR_KS65rmANb4rrr?startTime=1729187964000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Slaughter.Angela@epa.gov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E71DF20-0887-44F5-845F-69028118D4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1156139"/>
            <a:ext cx="7772400" cy="5002923"/>
          </a:xfrm>
        </p:spPr>
        <p:txBody>
          <a:bodyPr/>
          <a:lstStyle/>
          <a:p>
            <a:r>
              <a:rPr lang="en-US" sz="2800" dirty="0"/>
              <a:t>Tribal Funding Assistance 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 Emerging Contaminants</a:t>
            </a:r>
            <a:br>
              <a:rPr lang="en-US" sz="2800" dirty="0"/>
            </a:br>
            <a:r>
              <a:rPr lang="en-US" sz="2800" dirty="0"/>
              <a:t>Drinking Water Programs</a:t>
            </a:r>
            <a:br>
              <a:rPr lang="en-US" sz="2800" dirty="0"/>
            </a:br>
            <a:br>
              <a:rPr lang="en-US" sz="2800" dirty="0"/>
            </a:br>
            <a:endParaRPr lang="en-US" sz="28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A585B0-49AF-41FE-96BE-BE91626B3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U.S. Environmental Protection Agency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CB2F30-C36C-4A7E-8B7E-467DD0874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044AA1-8D93-481E-9CEF-08C1C406BEB6}" type="slidenum">
              <a:rPr lang="en-US" altLang="en-US">
                <a:solidFill>
                  <a:srgbClr val="000000"/>
                </a:solidFill>
                <a:latin typeface="Arial"/>
                <a:ea typeface="ＭＳ Ｐゴシック"/>
              </a:rPr>
              <a:pPr>
                <a:defRPr/>
              </a:pPr>
              <a:t>1</a:t>
            </a:fld>
            <a:endParaRPr lang="en-US" altLang="en-US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117144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4FDB2-B555-17D8-CA88-BCAA1B4B1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0" y="1093077"/>
            <a:ext cx="7620000" cy="1061545"/>
          </a:xfrm>
        </p:spPr>
        <p:txBody>
          <a:bodyPr/>
          <a:lstStyle/>
          <a:p>
            <a:r>
              <a:rPr lang="en-US" sz="2800" dirty="0"/>
              <a:t>PROGRAMS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A7195E-7ECB-4A15-5036-4C063C9019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9800" y="2154622"/>
            <a:ext cx="7772400" cy="3941379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Drinking Water Infrastructure Grant Tribal Set Aside Emerging Contaminant Grant Program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sz="2400" dirty="0"/>
              <a:t>Emerging Contaminant in Small and Disadvantaged Communities Tribal Program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C86191-548F-8BB5-5610-D3A607604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84" charset="-128"/>
                <a:cs typeface="+mn-cs"/>
              </a:rPr>
              <a:t>U.S. Environmental Protection Agency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428F99-67A1-063D-5C63-B092DAECC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7C0C6D-C29F-48E5-9DAD-65FD3F196E0D}" type="slidenum">
              <a:rPr kumimoji="0" lang="en-US" altLang="en-US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9437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3A091-EEE6-2FC2-5C32-BA33B8CED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0" y="1019504"/>
            <a:ext cx="7620000" cy="767256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POSITIVE PROGRAM HIGHLIGHTS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A4337C-18A4-7DB9-6547-8232CA9A71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86858" y="1786760"/>
            <a:ext cx="4132943" cy="4461641"/>
          </a:xfrm>
        </p:spPr>
        <p:txBody>
          <a:bodyPr wrap="square" anchor="t"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1800" dirty="0"/>
              <a:t>NO COST SHARE</a:t>
            </a:r>
          </a:p>
          <a:p>
            <a:pPr>
              <a:lnSpc>
                <a:spcPct val="90000"/>
              </a:lnSpc>
            </a:pPr>
            <a:endParaRPr lang="en-US" sz="1800" dirty="0"/>
          </a:p>
          <a:p>
            <a:pPr>
              <a:lnSpc>
                <a:spcPct val="90000"/>
              </a:lnSpc>
            </a:pPr>
            <a:r>
              <a:rPr lang="en-US" sz="1800" dirty="0"/>
              <a:t>AVAILABLE TO ALL FEDERALLY RECOGNIZED TRIBES</a:t>
            </a:r>
          </a:p>
          <a:p>
            <a:pPr>
              <a:lnSpc>
                <a:spcPct val="90000"/>
              </a:lnSpc>
            </a:pPr>
            <a:endParaRPr lang="en-US" sz="1800" dirty="0"/>
          </a:p>
          <a:p>
            <a:pPr>
              <a:lnSpc>
                <a:spcPct val="90000"/>
              </a:lnSpc>
            </a:pPr>
            <a:r>
              <a:rPr lang="en-US" sz="1800" dirty="0"/>
              <a:t>CAN BE COORDINATED WITH EXISTING VOLUNTARY SAMPLING PROGRAM</a:t>
            </a:r>
          </a:p>
          <a:p>
            <a:pPr>
              <a:lnSpc>
                <a:spcPct val="90000"/>
              </a:lnSpc>
            </a:pPr>
            <a:endParaRPr lang="en-US" sz="1800" dirty="0"/>
          </a:p>
          <a:p>
            <a:pPr>
              <a:lnSpc>
                <a:spcPct val="90000"/>
              </a:lnSpc>
            </a:pPr>
            <a:r>
              <a:rPr lang="en-US" sz="1800" dirty="0"/>
              <a:t>TECHNICAL ASSISTANCE READILY AVAILABLE</a:t>
            </a:r>
          </a:p>
          <a:p>
            <a:pPr>
              <a:lnSpc>
                <a:spcPct val="90000"/>
              </a:lnSpc>
            </a:pPr>
            <a:endParaRPr lang="en-US" sz="1800" dirty="0"/>
          </a:p>
          <a:p>
            <a:pPr>
              <a:lnSpc>
                <a:spcPct val="90000"/>
              </a:lnSpc>
            </a:pPr>
            <a:r>
              <a:rPr lang="en-US" sz="1800" dirty="0"/>
              <a:t>PFAS PRIORITY </a:t>
            </a:r>
          </a:p>
          <a:p>
            <a:pPr marL="0" indent="0">
              <a:lnSpc>
                <a:spcPct val="90000"/>
              </a:lnSpc>
              <a:buNone/>
            </a:pPr>
            <a:endParaRPr lang="en-US" sz="1800" dirty="0"/>
          </a:p>
          <a:p>
            <a:pPr>
              <a:lnSpc>
                <a:spcPct val="90000"/>
              </a:lnSpc>
            </a:pPr>
            <a:r>
              <a:rPr lang="en-US" sz="1800" dirty="0"/>
              <a:t>DISCRETIONARY NEPA EXEMPTION</a:t>
            </a:r>
          </a:p>
          <a:p>
            <a:pPr marL="0" indent="0">
              <a:lnSpc>
                <a:spcPct val="90000"/>
              </a:lnSpc>
              <a:buNone/>
            </a:pPr>
            <a:endParaRPr lang="en-US" sz="1800" dirty="0"/>
          </a:p>
          <a:p>
            <a:pPr>
              <a:lnSpc>
                <a:spcPct val="90000"/>
              </a:lnSpc>
            </a:pPr>
            <a:r>
              <a:rPr lang="en-US" sz="1800" dirty="0"/>
              <a:t>PFAS PROJECTS SDS ELIGIBLE</a:t>
            </a:r>
          </a:p>
          <a:p>
            <a:pPr>
              <a:lnSpc>
                <a:spcPct val="90000"/>
              </a:lnSpc>
            </a:pPr>
            <a:endParaRPr lang="en-US" sz="1600" dirty="0"/>
          </a:p>
          <a:p>
            <a:pPr marL="0" indent="0">
              <a:lnSpc>
                <a:spcPct val="90000"/>
              </a:lnSpc>
              <a:buNone/>
            </a:pPr>
            <a:endParaRPr lang="en-US" sz="1600" dirty="0"/>
          </a:p>
          <a:p>
            <a:pPr marL="0" indent="0">
              <a:lnSpc>
                <a:spcPct val="90000"/>
              </a:lnSpc>
              <a:buNone/>
            </a:pPr>
            <a:endParaRPr lang="en-US" sz="1600" dirty="0"/>
          </a:p>
          <a:p>
            <a:pPr>
              <a:lnSpc>
                <a:spcPct val="90000"/>
              </a:lnSpc>
            </a:pPr>
            <a:endParaRPr lang="en-US" sz="1600" dirty="0"/>
          </a:p>
        </p:txBody>
      </p:sp>
      <p:pic>
        <p:nvPicPr>
          <p:cNvPr id="7" name="Picture 6" descr="Business people giving thumbs up">
            <a:extLst>
              <a:ext uri="{FF2B5EF4-FFF2-40B4-BE49-F238E27FC236}">
                <a16:creationId xmlns:a16="http://schemas.microsoft.com/office/drawing/2014/main" id="{7FB25A98-F70F-5B38-7188-3BCC43B3DF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74" r="8117" b="3"/>
          <a:stretch/>
        </p:blipFill>
        <p:spPr>
          <a:xfrm>
            <a:off x="6172200" y="1786760"/>
            <a:ext cx="3810000" cy="4309241"/>
          </a:xfrm>
          <a:prstGeom prst="rect">
            <a:avLst/>
          </a:prstGeom>
          <a:noFill/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472C2A-2FEC-F4D6-40B2-622A7F9D4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5486400" cy="457200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>
                <a:solidFill>
                  <a:srgbClr val="000000"/>
                </a:solidFill>
              </a:rPr>
              <a:t>U.S. Environmental Protection Agency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7C814F-A6FA-1CC4-8690-D56BE5E06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7200" y="6248400"/>
            <a:ext cx="1905000" cy="457200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  <a:defRPr/>
            </a:pPr>
            <a:fld id="{C77C0C6D-C29F-48E5-9DAD-65FD3F196E0D}" type="slidenum">
              <a:rPr lang="en-US" altLang="en-US">
                <a:solidFill>
                  <a:srgbClr val="000000"/>
                </a:solidFill>
                <a:latin typeface="Arial"/>
                <a:ea typeface="ＭＳ Ｐゴシック"/>
              </a:rPr>
              <a:pPr>
                <a:spcAft>
                  <a:spcPts val="600"/>
                </a:spcAft>
                <a:defRPr/>
              </a:pPr>
              <a:t>3</a:t>
            </a:fld>
            <a:endParaRPr lang="en-US" altLang="en-US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274269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CF93D-8CA7-6E3A-E0E0-185FA42B6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0" y="1244726"/>
            <a:ext cx="7620000" cy="746234"/>
          </a:xfrm>
        </p:spPr>
        <p:txBody>
          <a:bodyPr/>
          <a:lstStyle/>
          <a:p>
            <a:r>
              <a:rPr lang="en-US" dirty="0"/>
              <a:t>DWIG-TSA-EC AND EC-SDC TRIBAL</a:t>
            </a:r>
            <a:br>
              <a:rPr lang="en-US" dirty="0"/>
            </a:br>
            <a:r>
              <a:rPr lang="en-US" dirty="0"/>
              <a:t>ELIGIBILITIES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2B096C-3FA7-527B-1940-B09E3EAF89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99773" y="2238702"/>
            <a:ext cx="4220029" cy="4009698"/>
          </a:xfrm>
        </p:spPr>
        <p:txBody>
          <a:bodyPr/>
          <a:lstStyle/>
          <a:p>
            <a:r>
              <a:rPr lang="en-US" sz="1900" u="sng" dirty="0"/>
              <a:t>DWIG-TSA-EC</a:t>
            </a:r>
          </a:p>
          <a:p>
            <a:pPr lvl="1"/>
            <a:r>
              <a:rPr lang="en-US" sz="1900" dirty="0"/>
              <a:t>Must satisfy eligibility pursuant to DWIG-TSA</a:t>
            </a:r>
          </a:p>
          <a:p>
            <a:pPr lvl="1"/>
            <a:r>
              <a:rPr lang="en-US" sz="1900" dirty="0"/>
              <a:t>Primary purpose must be to address emerging contaminants</a:t>
            </a:r>
          </a:p>
          <a:p>
            <a:pPr lvl="1"/>
            <a:r>
              <a:rPr lang="en-US" sz="1900" dirty="0"/>
              <a:t>Focus on pfas, but other emerging contaminants listed on the CCL are eligible</a:t>
            </a:r>
          </a:p>
          <a:p>
            <a:pPr lvl="1"/>
            <a:r>
              <a:rPr lang="en-US" sz="1900" dirty="0"/>
              <a:t>Example Contaminants</a:t>
            </a:r>
          </a:p>
          <a:p>
            <a:pPr lvl="2"/>
            <a:r>
              <a:rPr lang="en-US" sz="1900" dirty="0"/>
              <a:t>Manganese</a:t>
            </a:r>
          </a:p>
          <a:p>
            <a:pPr lvl="2"/>
            <a:r>
              <a:rPr lang="en-US" sz="1900" dirty="0"/>
              <a:t>Cyanotoxins</a:t>
            </a:r>
          </a:p>
          <a:p>
            <a:pPr lvl="2"/>
            <a:r>
              <a:rPr lang="en-US" sz="1900" dirty="0"/>
              <a:t>6ppd-q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DDF2EB-0743-31D1-B7B8-16F14CABC3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238702"/>
            <a:ext cx="4220028" cy="4009698"/>
          </a:xfrm>
        </p:spPr>
        <p:txBody>
          <a:bodyPr/>
          <a:lstStyle/>
          <a:p>
            <a:r>
              <a:rPr lang="en-US" sz="1900" u="sng" dirty="0"/>
              <a:t>EC-SDC-Tribal</a:t>
            </a:r>
          </a:p>
          <a:p>
            <a:pPr lvl="1"/>
            <a:r>
              <a:rPr lang="en-US" sz="1900" dirty="0"/>
              <a:t>Must serve a tribal community of &gt;10,000 individuals, AND</a:t>
            </a:r>
          </a:p>
          <a:p>
            <a:pPr lvl="1"/>
            <a:r>
              <a:rPr lang="en-US" sz="1900" dirty="0"/>
              <a:t>Must lack capacity to incur sufficient debt to finance project</a:t>
            </a:r>
          </a:p>
          <a:p>
            <a:pPr lvl="1"/>
            <a:r>
              <a:rPr lang="en-US" sz="1900" dirty="0"/>
              <a:t>Focus on pfas, but other emerging contaminants listed on CCL are eligible</a:t>
            </a:r>
          </a:p>
          <a:p>
            <a:pPr lvl="1"/>
            <a:r>
              <a:rPr lang="en-US" sz="1900" dirty="0"/>
              <a:t>Example Contaminants</a:t>
            </a:r>
          </a:p>
          <a:p>
            <a:pPr lvl="2"/>
            <a:r>
              <a:rPr lang="en-US" sz="1900" dirty="0"/>
              <a:t>Manganese</a:t>
            </a:r>
          </a:p>
          <a:p>
            <a:pPr lvl="2"/>
            <a:r>
              <a:rPr lang="en-US" sz="1900" dirty="0"/>
              <a:t>Cyanotoxins</a:t>
            </a:r>
          </a:p>
          <a:p>
            <a:pPr lvl="2"/>
            <a:r>
              <a:rPr lang="en-US" sz="1900" dirty="0"/>
              <a:t>6ppd-q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7B281A-A8C8-B982-9CDC-BCD42869C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U.S. Environmental Protection Agency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E4DEA9-0699-6DBE-A209-994A9551F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A14B35-46D9-4C3A-A1D4-7692674B6A9A}" type="slidenum">
              <a:rPr lang="en-US" altLang="en-US">
                <a:solidFill>
                  <a:srgbClr val="000000"/>
                </a:solidFill>
                <a:latin typeface="Arial"/>
                <a:ea typeface="ＭＳ Ｐゴシック"/>
              </a:rPr>
              <a:pPr>
                <a:defRPr/>
              </a:pPr>
              <a:t>4</a:t>
            </a:fld>
            <a:endParaRPr lang="en-US" altLang="en-US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8085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21348-36DD-5A4E-B811-B6B91C77E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0" y="1187670"/>
            <a:ext cx="7620000" cy="819807"/>
          </a:xfrm>
        </p:spPr>
        <p:txBody>
          <a:bodyPr/>
          <a:lstStyle/>
          <a:p>
            <a:r>
              <a:rPr lang="en-US" dirty="0"/>
              <a:t>EXAMPLES OF FUNDING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7D3520-D3B8-7087-EC7A-789601E8EB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9800" y="2007476"/>
            <a:ext cx="7772400" cy="4240924"/>
          </a:xfrm>
        </p:spPr>
        <p:txBody>
          <a:bodyPr/>
          <a:lstStyle/>
          <a:p>
            <a:r>
              <a:rPr lang="en-US" sz="2000" dirty="0"/>
              <a:t>Scoping and identification</a:t>
            </a:r>
          </a:p>
          <a:p>
            <a:r>
              <a:rPr lang="en-US" sz="2000" dirty="0"/>
              <a:t>Testing or sampling for baseline assessment</a:t>
            </a:r>
          </a:p>
          <a:p>
            <a:r>
              <a:rPr lang="en-US" sz="2000" dirty="0"/>
              <a:t>Research and testing</a:t>
            </a:r>
          </a:p>
          <a:p>
            <a:r>
              <a:rPr lang="en-US" sz="2000" dirty="0"/>
              <a:t>Planning and design</a:t>
            </a:r>
          </a:p>
          <a:p>
            <a:r>
              <a:rPr lang="en-US" sz="2000" dirty="0"/>
              <a:t>Treatment</a:t>
            </a:r>
          </a:p>
          <a:p>
            <a:r>
              <a:rPr lang="en-US" sz="2000" dirty="0"/>
              <a:t>Source</a:t>
            </a:r>
          </a:p>
          <a:p>
            <a:r>
              <a:rPr lang="en-US" sz="2000" dirty="0"/>
              <a:t>Storage</a:t>
            </a:r>
          </a:p>
          <a:p>
            <a:r>
              <a:rPr lang="en-US" sz="2000" dirty="0"/>
              <a:t>Water system restructuring, consolidation, or creation</a:t>
            </a:r>
          </a:p>
          <a:p>
            <a:r>
              <a:rPr lang="en-US" sz="2000" dirty="0"/>
              <a:t>Providing households access to drinking water services</a:t>
            </a:r>
          </a:p>
          <a:p>
            <a:r>
              <a:rPr lang="en-US" sz="2000" dirty="0"/>
              <a:t>Technical assistance</a:t>
            </a:r>
          </a:p>
          <a:p>
            <a:r>
              <a:rPr lang="en-US" sz="2000" dirty="0"/>
              <a:t>Public communication, engagement and education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327B8A-69D6-CA72-7B02-B9AF92BF0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U.S. Environmental Protection Agency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B24069-8705-626B-4219-346BCB208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7C0C6D-C29F-48E5-9DAD-65FD3F196E0D}" type="slidenum">
              <a:rPr lang="en-US" altLang="en-US">
                <a:solidFill>
                  <a:srgbClr val="000000"/>
                </a:solidFill>
                <a:latin typeface="Arial"/>
                <a:ea typeface="ＭＳ Ｐゴシック"/>
              </a:rPr>
              <a:pPr>
                <a:defRPr/>
              </a:pPr>
              <a:t>5</a:t>
            </a:fld>
            <a:endParaRPr lang="en-US" altLang="en-US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782623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274B3-EA14-AEFC-7C01-4E2A46B01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5999" y="1416976"/>
            <a:ext cx="7620000" cy="990600"/>
          </a:xfrm>
        </p:spPr>
        <p:txBody>
          <a:bodyPr/>
          <a:lstStyle/>
          <a:p>
            <a:r>
              <a:rPr lang="en-US" dirty="0"/>
              <a:t>EMERGING CONTAMINANT FUNDING </a:t>
            </a:r>
            <a:br>
              <a:rPr lang="en-US" dirty="0"/>
            </a:b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B3F2BD6-AD3F-352A-8610-E3EC076D10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6420" y="2066905"/>
            <a:ext cx="8619161" cy="2724190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BE5BA3-DAB9-4203-3AD8-92A16430C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7C0C6D-C29F-48E5-9DAD-65FD3F196E0D}" type="slidenum">
              <a:rPr lang="en-US" altLang="en-US">
                <a:solidFill>
                  <a:srgbClr val="000000"/>
                </a:solidFill>
                <a:latin typeface="Arial"/>
                <a:ea typeface="ＭＳ Ｐゴシック"/>
              </a:rPr>
              <a:pPr>
                <a:defRPr/>
              </a:pPr>
              <a:t>6</a:t>
            </a:fld>
            <a:endParaRPr lang="en-US" altLang="en-US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C5170F-C1F9-A1EE-8312-C3F65B74480B}"/>
              </a:ext>
            </a:extLst>
          </p:cNvPr>
          <p:cNvSpPr txBox="1"/>
          <p:nvPr/>
        </p:nvSpPr>
        <p:spPr>
          <a:xfrm>
            <a:off x="1786419" y="5074384"/>
            <a:ext cx="86191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0000"/>
                </a:solidFill>
                <a:latin typeface="Arial"/>
                <a:ea typeface="ＭＳ Ｐゴシック"/>
              </a:rPr>
              <a:t>The Tribal Set Aside-Emerging Contaminants are not captured in Indian Health Service Sanitation Deficiency System; therefore, the R10 TSA 2015 guidelines are not used to allocate these funds between the Alaska and Pacific Northwest Tribes.</a:t>
            </a:r>
          </a:p>
          <a:p>
            <a:pPr algn="ctr"/>
            <a:endParaRPr lang="en-US" sz="2000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6926452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13F78-0F33-B650-97F5-963A67483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0" y="1261242"/>
            <a:ext cx="7620000" cy="683172"/>
          </a:xfrm>
        </p:spPr>
        <p:txBody>
          <a:bodyPr/>
          <a:lstStyle/>
          <a:p>
            <a:r>
              <a:rPr lang="en-US" dirty="0"/>
              <a:t>ESTIMATED PROGRAM TIMELINE</a:t>
            </a:r>
            <a:br>
              <a:rPr lang="en-US" dirty="0"/>
            </a:br>
            <a:r>
              <a:rPr lang="en-US" dirty="0"/>
              <a:t>2024 - 2025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7EF77-1CEB-2F87-2D07-7A4DD314E3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9800" y="2096814"/>
            <a:ext cx="7772400" cy="4151586"/>
          </a:xfrm>
        </p:spPr>
        <p:txBody>
          <a:bodyPr/>
          <a:lstStyle/>
          <a:p>
            <a:r>
              <a:rPr lang="en-US" sz="2200" b="1" dirty="0"/>
              <a:t>Oct 10 – </a:t>
            </a:r>
            <a:r>
              <a:rPr lang="en-US" sz="2200" dirty="0"/>
              <a:t>Release of Program Guidelines</a:t>
            </a:r>
          </a:p>
          <a:p>
            <a:r>
              <a:rPr lang="en-US" sz="2200" b="1" dirty="0"/>
              <a:t>Oct 17 – </a:t>
            </a:r>
            <a:r>
              <a:rPr lang="en-US" sz="2200" dirty="0"/>
              <a:t>Informational Webinar #1</a:t>
            </a:r>
          </a:p>
          <a:p>
            <a:r>
              <a:rPr lang="en-US" sz="2200" b="1" dirty="0"/>
              <a:t>Nov 5 – </a:t>
            </a:r>
            <a:r>
              <a:rPr lang="en-US" sz="2200" dirty="0"/>
              <a:t>Informational Webinar #2</a:t>
            </a:r>
          </a:p>
          <a:p>
            <a:r>
              <a:rPr lang="en-US" sz="2200" b="1" dirty="0"/>
              <a:t>Nov 6-Dec 6 – </a:t>
            </a:r>
            <a:r>
              <a:rPr lang="en-US" sz="2200" dirty="0"/>
              <a:t>Comment Period</a:t>
            </a:r>
            <a:r>
              <a:rPr lang="en-US" sz="2200" b="1" dirty="0"/>
              <a:t>*</a:t>
            </a:r>
            <a:endParaRPr lang="en-US" sz="2200" dirty="0"/>
          </a:p>
          <a:p>
            <a:r>
              <a:rPr lang="en-US" sz="2200" b="1" dirty="0"/>
              <a:t>Dec 9 – </a:t>
            </a:r>
            <a:r>
              <a:rPr lang="en-US" sz="2200" dirty="0"/>
              <a:t>Release of Final Program Guidelines</a:t>
            </a:r>
          </a:p>
          <a:p>
            <a:r>
              <a:rPr lang="en-US" sz="2200" b="1" dirty="0"/>
              <a:t>Dec 16 – </a:t>
            </a:r>
            <a:r>
              <a:rPr lang="en-US" sz="2200" dirty="0"/>
              <a:t>Offer of Consultation</a:t>
            </a:r>
          </a:p>
          <a:p>
            <a:r>
              <a:rPr lang="en-US" sz="2200" b="1" dirty="0"/>
              <a:t>Jan 6, 2025 – </a:t>
            </a:r>
            <a:r>
              <a:rPr lang="en-US" sz="2200" dirty="0"/>
              <a:t>Release Notice of Funding Opportunity**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dirty="0"/>
              <a:t>(*EPA will conduct outreach regarding application process)</a:t>
            </a:r>
          </a:p>
          <a:p>
            <a:pPr marL="0" indent="0">
              <a:buNone/>
            </a:pPr>
            <a:r>
              <a:rPr lang="en-US" sz="2200" dirty="0"/>
              <a:t>(**Actual timing of release will depend on coordination/consultation process)</a:t>
            </a:r>
            <a:endParaRPr lang="en-US" sz="2200" b="1" dirty="0"/>
          </a:p>
          <a:p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24F29E-6F93-C6A7-C50F-D33AB60B6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7C0C6D-C29F-48E5-9DAD-65FD3F196E0D}" type="slidenum">
              <a:rPr lang="en-US" altLang="en-US">
                <a:solidFill>
                  <a:srgbClr val="000000"/>
                </a:solidFill>
                <a:latin typeface="Arial"/>
                <a:ea typeface="ＭＳ Ｐゴシック"/>
              </a:rPr>
              <a:pPr>
                <a:defRPr/>
              </a:pPr>
              <a:t>7</a:t>
            </a:fld>
            <a:endParaRPr lang="en-US" altLang="en-US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8278525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2FE77-FCBE-EDBA-8F40-DD560A5C1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LINKS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38A282-765E-C400-18AF-1EA48068C9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464067"/>
            <a:ext cx="10363200" cy="4241533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 dirty="0"/>
              <a:t>Program Guidance – DWIG-TSA</a:t>
            </a:r>
          </a:p>
          <a:p>
            <a:pPr marL="342900" lvl="1" indent="0" algn="ctr">
              <a:buNone/>
            </a:pPr>
            <a:r>
              <a:rPr lang="en-US" sz="1800" dirty="0">
                <a:hlinkClick r:id="rId2"/>
              </a:rPr>
              <a:t>https://nepis.epa.gov/Exe/ZyPDF.cgi?Dockey=P100MAGP.txt</a:t>
            </a:r>
            <a:endParaRPr lang="en-US" sz="1800" dirty="0"/>
          </a:p>
          <a:p>
            <a:pPr marL="342900" lvl="1" indent="0" algn="ctr">
              <a:buNone/>
            </a:pPr>
            <a:endParaRPr lang="en-US" dirty="0"/>
          </a:p>
          <a:p>
            <a:pPr marL="342900" lvl="1" indent="0" algn="ctr">
              <a:buNone/>
            </a:pPr>
            <a:r>
              <a:rPr lang="en-US" sz="2000" dirty="0"/>
              <a:t>Program Guidance – EC-SDC</a:t>
            </a:r>
          </a:p>
          <a:p>
            <a:pPr marL="685800" lvl="2" indent="0" algn="ctr">
              <a:buNone/>
            </a:pPr>
            <a:r>
              <a:rPr lang="en-US" sz="1700" dirty="0">
                <a:hlinkClick r:id="rId3"/>
              </a:rPr>
              <a:t>https://www.epa.gov/system/files/documents/2023-06/EC-SDC%20-%20Tribal%20Implementation%20Document_Final%20508%20compliant.pdf</a:t>
            </a:r>
            <a:endParaRPr lang="en-US" sz="1700" dirty="0"/>
          </a:p>
          <a:p>
            <a:pPr marL="685800" lvl="2" indent="0" algn="ctr">
              <a:buNone/>
            </a:pPr>
            <a:endParaRPr lang="en-US" sz="1700" dirty="0"/>
          </a:p>
          <a:p>
            <a:pPr marL="685800" lvl="2" indent="0" algn="ctr">
              <a:buNone/>
            </a:pPr>
            <a:r>
              <a:rPr lang="en-US" sz="2000" dirty="0"/>
              <a:t>Recorded Webinar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https://usepa.zoomgov.com/rec/share/TZJyI63PI8c_Ldag5loJjiFwUKBSGgvOiemjyR93arMY5iN_qatfYzJpLPrAGrt5.MR_KS65rmANb4rrr?startTime=1729187964000</a:t>
            </a:r>
            <a:r>
              <a:rPr lang="en-US" sz="20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000" u="sng" dirty="0">
              <a:solidFill>
                <a:srgbClr val="0563C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Passcode: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75482478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685800" lvl="2" indent="0" algn="ctr">
              <a:buNone/>
            </a:pPr>
            <a:endParaRPr lang="en-US" sz="2000" dirty="0"/>
          </a:p>
          <a:p>
            <a:pPr marL="685800" lvl="2" indent="0">
              <a:buNone/>
            </a:pPr>
            <a:endParaRPr lang="en-US" sz="17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9E072D-E17F-E2DE-FE91-C386AB3F8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U.S. Environmental Protection Agency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CCDE0B-BC3E-2583-C56A-6F7121C75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7C0C6D-C29F-48E5-9DAD-65FD3F196E0D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59450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C6A55F-A004-AACA-0304-70C9BEBA2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0" y="1198180"/>
            <a:ext cx="7620000" cy="1219200"/>
          </a:xfrm>
        </p:spPr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2B6328-74B2-759D-63B6-536232C70A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/>
              <a:t>Program Contact: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Angela Slaughter</a:t>
            </a:r>
          </a:p>
          <a:p>
            <a:pPr marL="0" indent="0" algn="ctr">
              <a:buNone/>
            </a:pPr>
            <a:r>
              <a:rPr lang="en-US" dirty="0"/>
              <a:t>Project Officer</a:t>
            </a:r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Slaughter.Angela@epa.gov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206-553-2148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1BABCF-65E6-62FB-B3E7-798732AB7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U.S. Environmental Protection Agency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A5C0FF-451C-D3CA-BAAD-5B9406D80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7C0C6D-C29F-48E5-9DAD-65FD3F196E0D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2456627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613</Words>
  <Application>Microsoft Office PowerPoint</Application>
  <PresentationFormat>Widescreen</PresentationFormat>
  <Paragraphs>109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Blank Presentation</vt:lpstr>
      <vt:lpstr>Tribal Funding Assistance    Emerging Contaminants Drinking Water Programs  </vt:lpstr>
      <vt:lpstr>PROGRAMS</vt:lpstr>
      <vt:lpstr>POSITIVE PROGRAM HIGHLIGHTS</vt:lpstr>
      <vt:lpstr>DWIG-TSA-EC AND EC-SDC TRIBAL ELIGIBILITIES</vt:lpstr>
      <vt:lpstr>EXAMPLES OF FUNDING ACTIVITIES</vt:lpstr>
      <vt:lpstr>EMERGING CONTAMINANT FUNDING  </vt:lpstr>
      <vt:lpstr>ESTIMATED PROGRAM TIMELINE 2024 - 2025</vt:lpstr>
      <vt:lpstr>IMPORTANT LINKS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Tribal Funding Assistance    Emerging Contaminants Drinking Water Programs</dc:title>
  <dc:creator>Slaughter, Angela</dc:creator>
  <cp:lastModifiedBy>Slaughter, Angela</cp:lastModifiedBy>
  <cp:revision>1</cp:revision>
  <dcterms:created xsi:type="dcterms:W3CDTF">2024-11-14T19:01:32Z</dcterms:created>
  <dcterms:modified xsi:type="dcterms:W3CDTF">2024-11-14T19:26:46Z</dcterms:modified>
</cp:coreProperties>
</file>