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7"/>
  </p:notesMasterIdLst>
  <p:handoutMasterIdLst>
    <p:handoutMasterId r:id="rId18"/>
  </p:handoutMasterIdLst>
  <p:sldIdLst>
    <p:sldId id="270" r:id="rId5"/>
    <p:sldId id="260" r:id="rId6"/>
    <p:sldId id="273" r:id="rId7"/>
    <p:sldId id="285" r:id="rId8"/>
    <p:sldId id="288" r:id="rId9"/>
    <p:sldId id="283" r:id="rId10"/>
    <p:sldId id="274" r:id="rId11"/>
    <p:sldId id="286" r:id="rId12"/>
    <p:sldId id="275" r:id="rId13"/>
    <p:sldId id="281" r:id="rId14"/>
    <p:sldId id="27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A"/>
    <a:srgbClr val="915651"/>
    <a:srgbClr val="63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28FD7-6388-447B-ACC0-1D0CFEDAEB49}" v="31" dt="2023-06-21T18:49:15.159"/>
    <p1510:client id="{B106FCEE-94B0-4C14-92EE-F905476D8854}" v="43" dt="2023-06-22T14:52:1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26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77 24575,'85'-2'0,"-45"-1"0,1 3 0,80 9 0,1 23 0,-79-19 0,53 9 0,2-5 0,-39-5 0,0-4 0,89 3 0,-91-11 0,87-2 0,154 18 0,-156-5 0,176-10 0,-142-4 0,-56 4 0,31 1 0,150-19 0,-143 10 0,-37 3 0,-29-7 0,-52 5 0,50-1 0,-68 6 0,0-1 0,0-1 0,-1-1 0,1-1 0,36-14 0,-38 13 0,0 2 0,-1 1 0,2 0 0,23 0 0,-21 2 0,1-1 0,36-8 0,0-2 0,0 2 0,66-2 0,41-6 0,45-25 0,-167 38 0,0 2 0,86 5 0,-36 1 0,1538-4 0,-1607 3 66,48 8 0,-3 0-1563,-42-8-5329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9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1302 24575,'17'-1'0,"0"-1"0,0-1 0,0-1 0,0 0 0,27-12 0,9-1 0,451-102 0,-54 15 0,-364 81 0,25-7 0,141-56 0,115-49 0,-277 104 0,624-227 0,-94 59 0,-305 108 0,55 7 0,-321 74 67,89-29 0,3-1-1566,-110 34-5327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3.2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 24575,'0'1'0,"1"0"0,-1 0 0,1 0 0,0 0 0,0 0 0,-1 0 0,1 0 0,0 0 0,0 0 0,0-1 0,0 1 0,0 0 0,0-1 0,0 1 0,0-1 0,0 1 0,0-1 0,1 0 0,-1 1 0,0-1 0,0 0 0,0 0 0,3 1 0,33 4 0,-34-5 0,1 0 0,192 26 0,165 44 0,-219-43 0,1-7 0,207 3 0,-140-11 0,-143-5 0,0-3 0,109-8 0,-129-1 0,35-4 0,110-25 0,-47 2 0,-69 17 0,72-25 0,-97 23 0,0 2 0,1 3 0,0 2 0,70-4 0,10 6 0,131-25 0,-199 25 2,1 3-1,122 7 1,-59 1-1372,-109-3-5456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5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24575,'11'1'0,"1"1"0,-1 0 0,0 1 0,0 0 0,17 7 0,31 7 0,270 58 0,-179-38 0,-112-27 0,38 17 0,-45-15 0,0-2 0,36 8 0,13 1 0,141 54 0,-50-14 0,18 5 0,-98-31 0,187 42 0,-188-55 0,-1 5 0,119 48 0,77 23 0,98-9 0,-75-36 0,-261-39 0,-1 1 0,-1 3 0,80 39 0,-75-32 0,0-1 0,87 23 0,297 43 0,-377-80 0,48 6 0,-1 5 0,152 48 0,-154-38 0,-66-20 0,-2 1 0,35 15 0,-45-16 0,1 0 0,0-2 0,35 5 0,39 11 0,207 93 0,-70-9 0,-123-63 133,-30-13-1631,-50-17-5328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8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5440 5 24575,'0'0'0,"0"0"0,0 0 0,0-1 0,0 1 0,-1 0 0,1-1 0,0 1 0,0 0 0,0 0 0,-1-1 0,1 1 0,0 0 0,0 0 0,-1 0 0,1-1 0,0 1 0,-1 0 0,1 0 0,0 0 0,0 0 0,-1 0 0,1-1 0,0 1 0,-1 0 0,1 0 0,0 0 0,-1 0 0,1 0 0,0 0 0,-1 0 0,1 0 0,0 0 0,-1 0 0,1 0 0,0 1 0,-1-1 0,1 0 0,0 0 0,-1 0 0,-17 5 0,-55 25 0,-106 57 0,95-43 0,-805 375 0,578-278 0,-84 37 0,-14-33 0,214-92 0,-253 34 0,66-13 0,-44 4 0,287-62 0,-486 31 0,596-45 0,0 0 0,1 2 0,-48 13 0,-28 5 0,-68 8 0,-36 4 0,188-31-112,-4-2-97,1 2 1,0 1-1,0 1 0,1 0 0,-25 11 0,19-3-6617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4:06.1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24575,'0'0'0,"1"1"0,-1 0 0,0-1 0,0 1 0,1 0 0,-1-1 0,0 1 0,1 0 0,-1-1 0,0 1 0,1-1 0,-1 1 0,1-1 0,-1 1 0,1-1 0,-1 1 0,1-1 0,0 1 0,-1-1 0,1 0 0,-1 1 0,1-1 0,0 0 0,-1 0 0,1 1 0,0-1 0,1 0 0,23 4 0,-20-4 0,424 9 0,-257-12 0,1091 3 0,-954 12 0,-23 0 0,114 0 0,84-1 0,1130-11 0,-1426-12 0,-27 1 0,-69 11 0,-44 1 0,0-2 0,94-14 0,-98 8 0,65-2 0,-11 1 0,41-2 0,144 9 0,-141 3 0,270-2-1365,-320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9:26:19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 24575,'19'0'0,"73"0"0,120 14 0,48 29 0,-156-27 0,0-4 0,177-3 0,-238-7 0,-1 2 0,59 12 0,-50-6 0,55 3 0,468-9 0,-302-7 0,812 3 0,-1059-1 0,0-2 0,0 0 0,0-2 0,36-10 0,-17 3 0,-18 7 0,46-4 0,23-4 0,-1-10 0,0 4 0,2 4 0,111-3 0,-164 15 0,-1-1 0,51-13 0,-50 9 0,-1 1 0,49-1 0,-58 8 0,0-2 0,0-1 0,0-2 0,43-11 0,-29 6 0,0 1 0,0 3 0,52-1 0,50-6 0,13-3 0,296 9 0,-251 10 0,-142-3 0,36-2 0,1 5 0,176 27 0,288 60 0,-414-69 0,-5-7 0,203-7 0,-206-9 0,218 26 0,-58 19 0,-237-37 0,131-5 0,-85-4 0,-28 4 0,-4 1 0,159-18 0,-160 7-2,1 4-1,111 7 1,-54 1-1356,-116-3-5468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42.0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 24575,'461'-18'0,"60"11"0,-301 9 0,-183 0 0,47 8 0,-46-5 0,45 2 0,-17-4 0,79 15 0,19 2 0,-93-16 0,16 0 0,115 21 0,96 23 0,532 16 0,-553-61 0,162 8 0,218 1 0,-408-15 0,11 5 0,277-4 0,-491-3 0,-1-1 0,66-18 0,25-4 0,234-31 0,-144 42 0,262 14 0,-236 5 0,2779-2-1365,-3007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9:26:31.2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72 24575,'2'-2'0,"-1"1"0,1-1 0,0 1 0,0 0 0,0 0 0,0 0 0,0 0 0,0 0 0,0 0 0,0 0 0,0 1 0,1-1 0,-1 1 0,0 0 0,0-1 0,0 1 0,1 0 0,1 1 0,1-2 0,287-16 0,-119 10 0,10-6 0,226-7 0,1792 24 0,-1129-7 0,-151 3 0,-892 2 0,1 1 0,-1 1 0,32 10 0,-28-6 0,-1-2 0,37 2 0,167-7 0,11 0 0,-115 11 0,44 0 0,1560-10 0,-848-4 0,-718-13 0,-80 4 0,-12 3 0,90-6 0,-138 14-86,63-4-1193,-66-1-5547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16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1 120 24575,'6'3'0,"-1"0"0,1 0 0,1 0 0,-1 0 0,0-1 0,1 0 0,-1 0 0,1-1 0,-1 0 0,1 0 0,0-1 0,-1 0 0,15-1 0,10 3 0,60 10 0,123 33 0,-59-16 0,-39-8 0,-66-15 0,1-1 0,0-2 0,72-7 0,-14 2 0,-36 2 0,0 1 0,1-2 0,76-13 0,-5-10 0,293-8 0,-279 20 0,0-1 0,-120 12 0,46-9 0,38-1 0,-63 10 0,-5 3 0,-1-3 0,1-3 0,-1-2 0,61-14 0,-43 5 0,0 4 0,1 2 0,1 4 0,87 5 0,-143 0 0,44-3 0,100-18 0,-101 11 0,103-3 0,130 0 0,-165 2 0,186 10 0,-143 3 0,1541-2 0,-1498 12 0,-28 0 0,-98-11 0,382 25 0,-101 13 0,-309-35 0,-38-3 0,1 0 0,44 11 0,364 69 0,-372-72 0,102 10 0,286-2 0,-401-15 0,49 8 0,49 2 0,8-15 0,168 5 0,-290 2 0,1 1 0,32 10 0,-35-8 0,0-1 0,53 5 0,143-13-1365,-202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1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24575,'-4'0'0,"-5"5"0,-6 0 0,1 4 0,2 4 0,7 1 0,5-4-8191</inkml:trace>
  <inkml:trace contextRef="#ctx0" brushRef="#br0" timeOffset="1">5 24 24575,'-4'0'0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0.1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0 192 24575,'3019'0'0,"-2847"12"0,10 0 0,-64-11 0,96-4 0,-179-2 0,0-1 0,57-19 0,-64 16 0,1 2 0,-1 0 0,2 2 0,50-3 0,0 9 0,-19 1 0,0-3 0,92-13 0,-119 10 0,-1 1 0,43 2 0,19-1 0,-83 0 0,1 0 0,-1-1 0,0-1 0,22-9 0,-22 8 0,1 0 0,-1 1 0,1 1 0,21-4 0,263-17 0,-194 13 0,-52 5 0,53-1 0,925 8 0,-1005-2 0,-1-1 0,27-7 0,-25 5 0,47-4 0,43 7 0,782 4 0,-266 19-1365,-544-21-5461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5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24575,'20'2'0,"1"0"0,-1 1 0,0 2 0,0 0 0,0 0 0,25 13 0,4-1 0,491 147 0,51 18 0,-369-100 0,91 30 0,311 47 0,-244-79 0,-267-56 0,128 18 0,346 65 0,-214-30 0,-330-70 0,138 18 0,-146-21 0,-1 2 0,46 13 0,4 1 0,414 86-1365,-471-100-5461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3A5575"/>
            </a:gs>
            <a:gs pos="28000">
              <a:srgbClr val="26658B"/>
            </a:gs>
            <a:gs pos="74000">
              <a:srgbClr val="0A7DAC"/>
            </a:gs>
            <a:gs pos="100000">
              <a:srgbClr val="0087B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8B17AF-F0AB-E18E-36CC-BA24F30B2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38054"/>
            <a:ext cx="9144000" cy="23407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18FF0E-9B8A-1BD0-59CF-0970D15E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183" b="23526"/>
          <a:stretch/>
        </p:blipFill>
        <p:spPr>
          <a:xfrm>
            <a:off x="6965487" y="-94306"/>
            <a:ext cx="2307537" cy="710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946"/>
            <a:ext cx="7772400" cy="208915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3440"/>
            <a:ext cx="731520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6B2E85-7FE9-AB73-B5BF-B763B7AB6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07" y="619555"/>
            <a:ext cx="2697434" cy="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D055C4-FC51-CC0F-7174-5E45859B5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20" y="4634450"/>
            <a:ext cx="3649980" cy="22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A21F6-4936-A039-7BD8-22F82517A4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5249" y="0"/>
            <a:ext cx="1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B9B0BD-DFE4-E1FD-E7E4-57D2FC2BF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189" y="0"/>
            <a:ext cx="12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B0C3D-AC29-7758-3C7D-F92284D23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71" y="0"/>
            <a:ext cx="65656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245093-6738-B4F4-426A-2CB31BD2B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90" y="0"/>
            <a:ext cx="7526109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852CE4-6734-A5CB-B97B-CAC23500F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8351" y="3032760"/>
            <a:ext cx="3225649" cy="38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43BB6-41AD-BBE2-DDF1-E61B30599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822460-1BF3-37FA-1318-0B97AFA7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AC3E7F-80B7-2E9E-9414-C4B0C775F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2DE3DE-DD89-AC15-66C6-D31F33CE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955F8-94C6-9B5B-F876-FD8369688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B7BFC-C79E-D2DB-131C-02D7815D5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27828E-E8F5-F7D9-52EB-F6D97153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A5562D-E0F3-B81B-3FD2-BE08FC244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1DFC15-E099-0D96-21D3-9EC285520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7DD883-5946-81E5-EE5A-760E323DE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130" b="19172"/>
          <a:stretch/>
        </p:blipFill>
        <p:spPr>
          <a:xfrm>
            <a:off x="5664933" y="3211286"/>
            <a:ext cx="3545912" cy="37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73" r:id="rId3"/>
    <p:sldLayoutId id="2147483763" r:id="rId4"/>
    <p:sldLayoutId id="2147483765" r:id="rId5"/>
    <p:sldLayoutId id="2147483766" r:id="rId6"/>
    <p:sldLayoutId id="2147483767" r:id="rId7"/>
    <p:sldLayoutId id="2147483768" r:id="rId8"/>
    <p:sldLayoutId id="2147483776" r:id="rId9"/>
    <p:sldLayoutId id="2147483777" r:id="rId10"/>
    <p:sldLayoutId id="2147483769" r:id="rId11"/>
    <p:sldLayoutId id="2147483775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0.png"/><Relationship Id="rId5" Type="http://schemas.openxmlformats.org/officeDocument/2006/relationships/customXml" Target="../ink/ink15.xml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thc.org/what-we-do/community-environment-and-health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customXml" Target="../ink/ink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18" Type="http://schemas.openxmlformats.org/officeDocument/2006/relationships/customXml" Target="../ink/ink12.xml"/><Relationship Id="rId3" Type="http://schemas.openxmlformats.org/officeDocument/2006/relationships/customXml" Target="../ink/ink4.xml"/><Relationship Id="rId21" Type="http://schemas.openxmlformats.org/officeDocument/2006/relationships/image" Target="../media/image42.png"/><Relationship Id="rId12" Type="http://schemas.openxmlformats.org/officeDocument/2006/relationships/customXml" Target="../ink/ink9.xml"/><Relationship Id="rId17" Type="http://schemas.openxmlformats.org/officeDocument/2006/relationships/image" Target="../media/image40.png"/><Relationship Id="rId2" Type="http://schemas.openxmlformats.org/officeDocument/2006/relationships/image" Target="../media/image36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.xml"/><Relationship Id="rId11" Type="http://schemas.openxmlformats.org/officeDocument/2006/relationships/image" Target="../media/image350.png"/><Relationship Id="rId5" Type="http://schemas.openxmlformats.org/officeDocument/2006/relationships/customXml" Target="../ink/ink5.xml"/><Relationship Id="rId15" Type="http://schemas.openxmlformats.org/officeDocument/2006/relationships/image" Target="../media/image39.png"/><Relationship Id="rId10" Type="http://schemas.openxmlformats.org/officeDocument/2006/relationships/customXml" Target="../ink/ink8.xml"/><Relationship Id="rId19" Type="http://schemas.openxmlformats.org/officeDocument/2006/relationships/image" Target="../media/image41.png"/><Relationship Id="rId4" Type="http://schemas.openxmlformats.org/officeDocument/2006/relationships/image" Target="../media/image360.png"/><Relationship Id="rId9" Type="http://schemas.openxmlformats.org/officeDocument/2006/relationships/customXml" Target="../ink/ink7.xml"/><Relationship Id="rId1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C142-DCB5-325B-A577-B75BE4EC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1081349"/>
            <a:ext cx="9144000" cy="2089151"/>
          </a:xfrm>
        </p:spPr>
        <p:txBody>
          <a:bodyPr>
            <a:normAutofit/>
          </a:bodyPr>
          <a:lstStyle/>
          <a:p>
            <a:r>
              <a:rPr lang="en-US" sz="5400" dirty="0"/>
              <a:t>Tribal Capacity &amp;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5506-354E-9C01-2418-3C94D6DE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5" y="3241964"/>
            <a:ext cx="8470668" cy="5943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GAP Statewide Monthly Webinar</a:t>
            </a:r>
          </a:p>
          <a:p>
            <a:r>
              <a:rPr lang="en-US" sz="2800" dirty="0">
                <a:latin typeface="+mj-lt"/>
              </a:rPr>
              <a:t>March 12, 2025</a:t>
            </a:r>
          </a:p>
        </p:txBody>
      </p:sp>
    </p:spTree>
    <p:extLst>
      <p:ext uri="{BB962C8B-B14F-4D97-AF65-F5344CB8AC3E}">
        <p14:creationId xmlns:p14="http://schemas.microsoft.com/office/powerpoint/2010/main" val="45847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0" y="787921"/>
            <a:ext cx="3652253" cy="282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Partner Sharing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31AFED-5537-9DFD-6185-085AB79E0B72}"/>
              </a:ext>
            </a:extLst>
          </p:cNvPr>
          <p:cNvSpPr txBox="1">
            <a:spLocks/>
          </p:cNvSpPr>
          <p:nvPr/>
        </p:nvSpPr>
        <p:spPr>
          <a:xfrm>
            <a:off x="3887391" y="201336"/>
            <a:ext cx="4629150" cy="6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1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3" y="257694"/>
            <a:ext cx="2949178" cy="24688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Open Discussion /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026" name="Picture 2" descr="question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3" y="1172095"/>
            <a:ext cx="4414058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28378-C374-9A2D-87EE-F0A96FA9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7678B6-8AE3-15A0-5494-CC987FD3CC5A}"/>
                  </a:ext>
                </a:extLst>
              </p14:cNvPr>
              <p14:cNvContentPartPr/>
              <p14:nvPr/>
            </p14:nvContentPartPr>
            <p14:xfrm>
              <a:off x="3212748" y="2220907"/>
              <a:ext cx="2520360" cy="2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7678B6-8AE3-15A0-5494-CC987FD3C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628" y="2214787"/>
                <a:ext cx="2532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0BC9B6-DFB1-1511-47E9-5E8F9BDBFBA6}"/>
                  </a:ext>
                </a:extLst>
              </p14:cNvPr>
              <p14:cNvContentPartPr/>
              <p14:nvPr/>
            </p14:nvContentPartPr>
            <p14:xfrm>
              <a:off x="3304803" y="2515627"/>
              <a:ext cx="3557160" cy="10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0BC9B6-DFB1-1511-47E9-5E8F9BDBFB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8683" y="2509507"/>
                <a:ext cx="3569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B11423-16F6-CDCB-F455-557E23381C0A}"/>
                  </a:ext>
                </a:extLst>
              </p14:cNvPr>
              <p14:cNvContentPartPr/>
              <p14:nvPr/>
            </p14:nvContentPartPr>
            <p14:xfrm>
              <a:off x="3313443" y="2834227"/>
              <a:ext cx="37645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B11423-16F6-CDCB-F455-557E23381C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7323" y="2828107"/>
                <a:ext cx="377676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2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CD31B-AEBF-B6D3-AE23-312F9FA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1ED2A-EBD2-6AF9-EF43-C0EDADCE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ANTHC Updates </a:t>
            </a:r>
          </a:p>
          <a:p>
            <a:r>
              <a:rPr lang="en-US" dirty="0"/>
              <a:t>EPA Updates</a:t>
            </a:r>
          </a:p>
          <a:p>
            <a:r>
              <a:rPr lang="en-US" b="1" dirty="0">
                <a:solidFill>
                  <a:srgbClr val="FF0000"/>
                </a:solidFill>
              </a:rPr>
              <a:t>Have you registered/updated SAM.gov?</a:t>
            </a:r>
          </a:p>
          <a:p>
            <a:r>
              <a:rPr lang="en-US" b="1" dirty="0">
                <a:solidFill>
                  <a:srgbClr val="FF0000"/>
                </a:solidFill>
              </a:rPr>
              <a:t>Have you completed your Drawdowns?</a:t>
            </a:r>
          </a:p>
          <a:p>
            <a:r>
              <a:rPr lang="en-US" b="1" dirty="0">
                <a:solidFill>
                  <a:srgbClr val="FF0000"/>
                </a:solidFill>
              </a:rPr>
              <a:t>Quarterly reports due 4/30/2025</a:t>
            </a:r>
          </a:p>
          <a:p>
            <a:r>
              <a:rPr lang="en-US" dirty="0"/>
              <a:t>Guests &amp; Presentation: </a:t>
            </a:r>
          </a:p>
          <a:p>
            <a:pPr lvl="1"/>
            <a:r>
              <a:rPr lang="en-US" dirty="0" err="1"/>
              <a:t>Cathe</a:t>
            </a:r>
            <a:r>
              <a:rPr lang="en-US" dirty="0"/>
              <a:t> Clements-</a:t>
            </a:r>
            <a:r>
              <a:rPr lang="en-US" dirty="0" err="1"/>
              <a:t>RuralCAP</a:t>
            </a:r>
            <a:r>
              <a:rPr lang="en-US" dirty="0"/>
              <a:t> Director-cclements@ruralcap.org</a:t>
            </a:r>
          </a:p>
          <a:p>
            <a:pPr lvl="2"/>
            <a:r>
              <a:rPr lang="en-US" dirty="0" err="1"/>
              <a:t>RuralCAP</a:t>
            </a:r>
            <a:r>
              <a:rPr lang="en-US" dirty="0"/>
              <a:t> presentation</a:t>
            </a:r>
          </a:p>
          <a:p>
            <a:pPr lvl="1"/>
            <a:r>
              <a:rPr lang="en-US" dirty="0"/>
              <a:t>Santina Gay-EPA GAP Tribal Coordinator/Project Officer</a:t>
            </a:r>
          </a:p>
          <a:p>
            <a:pPr lvl="2"/>
            <a:r>
              <a:rPr lang="en-US" dirty="0"/>
              <a:t>EPA Updates</a:t>
            </a:r>
          </a:p>
          <a:p>
            <a:pPr lvl="1"/>
            <a:r>
              <a:rPr lang="en-US" dirty="0" err="1"/>
              <a:t>Kavaangsar</a:t>
            </a:r>
            <a:r>
              <a:rPr lang="en-US" dirty="0"/>
              <a:t> (</a:t>
            </a:r>
            <a:r>
              <a:rPr lang="en-US" dirty="0" err="1"/>
              <a:t>Kav</a:t>
            </a:r>
            <a:r>
              <a:rPr lang="en-US" dirty="0"/>
              <a:t>) Afcan-ANTHC YEHE coordinator-safcan@anthc.org</a:t>
            </a:r>
          </a:p>
          <a:p>
            <a:pPr lvl="2"/>
            <a:r>
              <a:rPr lang="en-US" dirty="0"/>
              <a:t>ANTHC YEHE updates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Open Discussion / Questions </a:t>
            </a:r>
          </a:p>
          <a:p>
            <a:r>
              <a:rPr lang="en-US" dirty="0"/>
              <a:t>Next GAP Statewide Call: </a:t>
            </a:r>
          </a:p>
          <a:p>
            <a:pPr marL="457200" lvl="1" indent="0">
              <a:buNone/>
            </a:pPr>
            <a:r>
              <a:rPr lang="en-US" dirty="0"/>
              <a:t>April 16, 2025, 1:00 pm-2:30 pm (Erosion/flooding)</a:t>
            </a:r>
          </a:p>
        </p:txBody>
      </p:sp>
    </p:spTree>
    <p:extLst>
      <p:ext uri="{BB962C8B-B14F-4D97-AF65-F5344CB8AC3E}">
        <p14:creationId xmlns:p14="http://schemas.microsoft.com/office/powerpoint/2010/main" val="41927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70452"/>
            <a:ext cx="4629150" cy="52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 Opportunities </a:t>
            </a:r>
          </a:p>
          <a:p>
            <a:r>
              <a:rPr lang="en-US" dirty="0">
                <a:hlinkClick r:id="rId2"/>
              </a:rPr>
              <a:t>Community Environment &amp; Health | Alaska Native Tribal Health Consortium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Training Opportunities </a:t>
            </a:r>
          </a:p>
          <a:p>
            <a:pPr marL="457200" lvl="1" indent="0">
              <a:buNone/>
            </a:pPr>
            <a:endParaRPr lang="en-US" sz="16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Tribal Capacity &amp;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18544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5110-A50F-B67B-0428-E842920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91A-94FF-DB3D-4706-FC0908FF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6340E-E9A5-21F8-6F33-CF2A887F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2" y="365126"/>
            <a:ext cx="8010528" cy="5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6EAF9-DDD7-0514-4C87-08EA458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D66E5-6358-3CA0-F148-AE7131F7A0F9}"/>
                  </a:ext>
                </a:extLst>
              </p14:cNvPr>
              <p14:cNvContentPartPr/>
              <p14:nvPr/>
            </p14:nvContentPartPr>
            <p14:xfrm>
              <a:off x="3230028" y="2211187"/>
              <a:ext cx="2265840" cy="7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D66E5-6358-3CA0-F148-AE7131F7A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3908" y="2205067"/>
                <a:ext cx="2278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3865FE-786B-B379-7961-9F04752F500F}"/>
                  </a:ext>
                </a:extLst>
              </p14:cNvPr>
              <p14:cNvContentPartPr/>
              <p14:nvPr/>
            </p14:nvContentPartPr>
            <p14:xfrm>
              <a:off x="3346563" y="2566387"/>
              <a:ext cx="3474720" cy="2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3865FE-786B-B379-7961-9F04752F5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0443" y="2560267"/>
                <a:ext cx="3486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A83958-9A17-E632-EE01-590CA1AFFDE8}"/>
                  </a:ext>
                </a:extLst>
              </p14:cNvPr>
              <p14:cNvContentPartPr/>
              <p14:nvPr/>
            </p14:nvContentPartPr>
            <p14:xfrm>
              <a:off x="3296523" y="2817307"/>
              <a:ext cx="3756600" cy="11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A83958-9A17-E632-EE01-590CA1AFFD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0403" y="2811187"/>
                <a:ext cx="37688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8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8F4362-F335-6B0E-D8D6-A633A151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60" y="288924"/>
            <a:ext cx="4709540" cy="5984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14:cNvPr>
              <p14:cNvContentPartPr/>
              <p14:nvPr/>
            </p14:nvContentPartPr>
            <p14:xfrm>
              <a:off x="217803" y="24745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3" y="24684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14:cNvPr>
              <p14:cNvContentPartPr/>
              <p14:nvPr/>
            </p14:nvContentPartPr>
            <p14:xfrm>
              <a:off x="-377637" y="22981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375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14:cNvPr>
              <p14:cNvContentPartPr/>
              <p14:nvPr/>
            </p14:nvContentPartPr>
            <p14:xfrm>
              <a:off x="-463317" y="2298154"/>
              <a:ext cx="5220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69437" y="2292034"/>
                <a:ext cx="64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14:cNvPr>
              <p14:cNvContentPartPr/>
              <p14:nvPr/>
            </p14:nvContentPartPr>
            <p14:xfrm>
              <a:off x="-470157" y="229815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627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14:cNvPr>
              <p14:cNvContentPartPr/>
              <p14:nvPr/>
            </p14:nvContentPartPr>
            <p14:xfrm>
              <a:off x="2845548" y="2554345"/>
              <a:ext cx="2999160" cy="7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9428" y="2548225"/>
                <a:ext cx="3011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14:cNvPr>
              <p14:cNvContentPartPr/>
              <p14:nvPr/>
            </p14:nvContentPartPr>
            <p14:xfrm>
              <a:off x="4580388" y="2555065"/>
              <a:ext cx="1865520" cy="4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4268" y="2548945"/>
                <a:ext cx="18777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14:cNvPr>
              <p14:cNvContentPartPr/>
              <p14:nvPr/>
            </p14:nvContentPartPr>
            <p14:xfrm>
              <a:off x="4580388" y="2598985"/>
              <a:ext cx="1591560" cy="46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4268" y="2592865"/>
                <a:ext cx="160380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86CE7F-D655-1338-BAA2-A27BB506AE4F}"/>
              </a:ext>
            </a:extLst>
          </p:cNvPr>
          <p:cNvGrpSpPr/>
          <p:nvPr/>
        </p:nvGrpSpPr>
        <p:grpSpPr>
          <a:xfrm>
            <a:off x="2826723" y="3269434"/>
            <a:ext cx="3873960" cy="641520"/>
            <a:chOff x="2826723" y="3269434"/>
            <a:chExt cx="38739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DE2ACE-923D-A16D-5CA1-1AF5128FF3AB}"/>
                    </a:ext>
                  </a:extLst>
                </p14:cNvPr>
                <p14:cNvContentPartPr/>
                <p14:nvPr/>
              </p14:nvContentPartPr>
              <p14:xfrm>
                <a:off x="2826723" y="3420994"/>
                <a:ext cx="1316880" cy="9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DE2ACE-923D-A16D-5CA1-1AF5128FF3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0603" y="3414874"/>
                  <a:ext cx="1329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76173C-239C-C755-6F0D-19AA918AB9FB}"/>
                    </a:ext>
                  </a:extLst>
                </p14:cNvPr>
                <p14:cNvContentPartPr/>
                <p14:nvPr/>
              </p14:nvContentPartPr>
              <p14:xfrm>
                <a:off x="4554723" y="3288154"/>
                <a:ext cx="2145960" cy="622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76173C-239C-C755-6F0D-19AA918AB9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8603" y="3282034"/>
                  <a:ext cx="215820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24794C-46F1-3659-F451-4B3E538BBE1F}"/>
                    </a:ext>
                  </a:extLst>
                </p14:cNvPr>
                <p14:cNvContentPartPr/>
                <p14:nvPr/>
              </p14:nvContentPartPr>
              <p14:xfrm>
                <a:off x="4718883" y="3269434"/>
                <a:ext cx="1958760" cy="56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24794C-46F1-3659-F451-4B3E538BBE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2763" y="3263314"/>
                  <a:ext cx="1971000" cy="57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25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57942" y="365126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ATCEM – SAVE THE DATE!! 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" y="1322171"/>
            <a:ext cx="8104762" cy="3000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57942" y="4812622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www.atcemak.com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https://www.facebook.com/ANTHC.ATCEM/</a:t>
            </a:r>
          </a:p>
        </p:txBody>
      </p:sp>
    </p:spTree>
    <p:extLst>
      <p:ext uri="{BB962C8B-B14F-4D97-AF65-F5344CB8AC3E}">
        <p14:creationId xmlns:p14="http://schemas.microsoft.com/office/powerpoint/2010/main" val="36322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E5CF-04BB-4B6A-0F76-30621F1B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ANTHC Tribal Capacity &amp; Training </a:t>
            </a:r>
            <a:br>
              <a:rPr lang="en-US" dirty="0"/>
            </a:br>
            <a:r>
              <a:rPr lang="en-US" dirty="0"/>
              <a:t>2nd Quarter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F307-793B-C7F9-B326-BBBF5DCC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79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1. Provide two virtual Introduction to GAP Management trainings in January and February.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2. Provide Monthly Statewide GAP Calls and one Quarterly Regional Provider call in January. </a:t>
            </a: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3. Host ATCEM at the downtown Sheraton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 March 25-28, 2025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4. Maintain communication with communities receiving Solid Waste Equipment.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Process subaward agreements for the FY25 Solid Waste/Resilience Subaward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projects and kickoff projects.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84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4" y="987426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Protection Agency 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Grant Opportunities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GAP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36363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1 4x3 Template" id="{86490321-84E3-43FD-9524-F2A290B3FABE}" vid="{98243DBA-ACB0-4DD2-B098-526B32AEA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1" ma:contentTypeDescription="Create a new document." ma:contentTypeScope="" ma:versionID="8248bae7100def5baa8f06bccd511c0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e71a260efc3e815a71cc7d845cdd750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92A1F68C-0294-42F9-A175-E62003AC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ANTHC-General PPT Op1 4x3 Template</Template>
  <TotalTime>773</TotalTime>
  <Words>242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Gill Sans MT</vt:lpstr>
      <vt:lpstr>Rockwell</vt:lpstr>
      <vt:lpstr>Office Theme</vt:lpstr>
      <vt:lpstr>Tribal Capacity &amp; Training </vt:lpstr>
      <vt:lpstr>Agenda </vt:lpstr>
      <vt:lpstr>ANTHC </vt:lpstr>
      <vt:lpstr>PowerPoint Presentation</vt:lpstr>
      <vt:lpstr>PowerPoint Presentation</vt:lpstr>
      <vt:lpstr>PowerPoint Presentation</vt:lpstr>
      <vt:lpstr>PowerPoint Presentation</vt:lpstr>
      <vt:lpstr>ANTHC Tribal Capacity &amp; Training  2nd Quarter 2025</vt:lpstr>
      <vt:lpstr>Environmental Protection Agency    Updates</vt:lpstr>
      <vt:lpstr>PowerPoint Presentation</vt:lpstr>
      <vt:lpstr>Open Discussion / Questions</vt:lpstr>
      <vt:lpstr>PowerPoint Presentation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Capacity &amp; Training</dc:title>
  <dc:creator>O'Domin, Oxcenia R</dc:creator>
  <cp:lastModifiedBy>Dahl, Frederick B</cp:lastModifiedBy>
  <cp:revision>50</cp:revision>
  <dcterms:created xsi:type="dcterms:W3CDTF">2024-05-13T21:10:59Z</dcterms:created>
  <dcterms:modified xsi:type="dcterms:W3CDTF">2025-03-12T16:31:19Z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  <property fmtid="{D5CDD505-2E9C-101B-9397-08002B2CF9AE}" pid="3" name="MediaServiceImageTags">
    <vt:lpwstr/>
  </property>
</Properties>
</file>