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75" r:id="rId4"/>
    <p:sldId id="276" r:id="rId5"/>
    <p:sldId id="285" r:id="rId6"/>
    <p:sldId id="260" r:id="rId7"/>
    <p:sldId id="259" r:id="rId8"/>
    <p:sldId id="274" r:id="rId9"/>
    <p:sldId id="273" r:id="rId10"/>
    <p:sldId id="265" r:id="rId11"/>
    <p:sldId id="286" r:id="rId12"/>
  </p:sldIdLst>
  <p:sldSz cx="18288000" cy="10287000"/>
  <p:notesSz cx="6858000" cy="9144000"/>
  <p:embeddedFontLst>
    <p:embeddedFont>
      <p:font typeface="Agenda" panose="020B0604020202020204" charset="0"/>
      <p:regular r:id="rId14"/>
    </p:embeddedFont>
    <p:embeddedFont>
      <p:font typeface="Museo Slab 1" panose="020B0604020202020204" charset="0"/>
      <p:regular r:id="rId15"/>
    </p:embeddedFont>
    <p:embeddedFont>
      <p:font typeface="Museo Slab 2" panose="020B0604020202020204" charset="0"/>
      <p:regular r:id="rId16"/>
    </p:embeddedFont>
    <p:embeddedFont>
      <p:font typeface="Segoe UI" panose="020B0502040204020203"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E58"/>
    <a:srgbClr val="D1E7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69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T3 Alliance, in partnership with UAF and the Upward Bound Program, focuses on enriching students through a blend of growth mindset, STEM learning, and community engagement. This collaboration fosters a statewide network of makerspaces, equipping students with the tools to undertake community-enhancing projects and enhance their technical capabilities, while striving to overcome educational barriers.</a:t>
            </a:r>
          </a:p>
          <a:p>
            <a:endParaRPr lang="en-US"/>
          </a:p>
          <a:p>
            <a:endParaRPr lang="en-US"/>
          </a:p>
          <a:p>
            <a:r>
              <a:rPr lang="en-US"/>
              <a:t>REAP is an organization that partners with the Alaska Network for Education and Employment (Annie) on initiatives related to clean energy career pathways in Alaska. REAP focuses on providing training coordination for rural Alaska communities through a program called People in Power (PIP), in partnership with the Denali Commission and Arctic Energy Office.</a:t>
            </a:r>
          </a:p>
          <a:p>
            <a:endParaRPr lang="en-US"/>
          </a:p>
          <a:p>
            <a:r>
              <a:rPr lang="en-US"/>
              <a:t>ASD &amp; Jenni: </a:t>
            </a:r>
          </a:p>
          <a:p>
            <a:r>
              <a:rPr lang="en-US"/>
              <a:t>* What is Jenni's role to be? Not a replacement.</a:t>
            </a:r>
          </a:p>
          <a:p>
            <a:r>
              <a:rPr lang="en-US"/>
              <a:t>* Connected with Charmaine.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sv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6.svg"/><Relationship Id="rId4" Type="http://schemas.openxmlformats.org/officeDocument/2006/relationships/image" Target="../media/image36.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sv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5.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4.pn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6.svg"/><Relationship Id="rId9" Type="http://schemas.openxmlformats.org/officeDocument/2006/relationships/image" Target="../media/image18.sv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p:cNvGrpSpPr/>
        <p:nvPr/>
      </p:nvGrpSpPr>
      <p:grpSpPr>
        <a:xfrm>
          <a:off x="0" y="0"/>
          <a:ext cx="0" cy="0"/>
          <a:chOff x="0" y="0"/>
          <a:chExt cx="0" cy="0"/>
        </a:xfrm>
      </p:grpSpPr>
      <p:sp>
        <p:nvSpPr>
          <p:cNvPr id="2" name="Freeform 2"/>
          <p:cNvSpPr/>
          <p:nvPr/>
        </p:nvSpPr>
        <p:spPr>
          <a:xfrm>
            <a:off x="0" y="5097867"/>
            <a:ext cx="9083317" cy="5119688"/>
          </a:xfrm>
          <a:custGeom>
            <a:avLst/>
            <a:gdLst/>
            <a:ahLst/>
            <a:cxnLst/>
            <a:rect l="l" t="t" r="r" b="b"/>
            <a:pathLst>
              <a:path w="9083317" h="5119688">
                <a:moveTo>
                  <a:pt x="0" y="0"/>
                </a:moveTo>
                <a:lnTo>
                  <a:pt x="9083317" y="0"/>
                </a:lnTo>
                <a:lnTo>
                  <a:pt x="9083317" y="5119687"/>
                </a:lnTo>
                <a:lnTo>
                  <a:pt x="0" y="5119687"/>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204683" y="514350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9204683"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758565" y="-69446"/>
            <a:ext cx="10378267" cy="10378267"/>
          </a:xfrm>
          <a:custGeom>
            <a:avLst/>
            <a:gdLst/>
            <a:ahLst/>
            <a:cxnLst/>
            <a:rect l="l" t="t" r="r" b="b"/>
            <a:pathLst>
              <a:path w="10378267" h="10378267">
                <a:moveTo>
                  <a:pt x="0" y="0"/>
                </a:moveTo>
                <a:lnTo>
                  <a:pt x="10378267" y="0"/>
                </a:lnTo>
                <a:lnTo>
                  <a:pt x="10378267" y="10378267"/>
                </a:lnTo>
                <a:lnTo>
                  <a:pt x="0" y="10378267"/>
                </a:lnTo>
                <a:lnTo>
                  <a:pt x="0" y="0"/>
                </a:lnTo>
                <a:close/>
              </a:path>
            </a:pathLst>
          </a:custGeom>
          <a:blipFill>
            <a:blip r:embed="rId4">
              <a:alphaModFix amt="25000"/>
            </a:blip>
            <a:stretch>
              <a:fillRect/>
            </a:stretch>
          </a:blipFill>
        </p:spPr>
        <p:txBody>
          <a:bodyPr/>
          <a:lstStyle/>
          <a:p>
            <a:endParaRPr lang="en-US"/>
          </a:p>
        </p:txBody>
      </p:sp>
      <p:sp>
        <p:nvSpPr>
          <p:cNvPr id="7" name="AutoShape 7"/>
          <p:cNvSpPr/>
          <p:nvPr/>
        </p:nvSpPr>
        <p:spPr>
          <a:xfrm flipV="1">
            <a:off x="1028700" y="5143500"/>
            <a:ext cx="13224353" cy="19050"/>
          </a:xfrm>
          <a:prstGeom prst="line">
            <a:avLst/>
          </a:prstGeom>
          <a:ln w="47625" cap="rnd">
            <a:solidFill>
              <a:srgbClr val="D1E7BD"/>
            </a:solidFill>
            <a:prstDash val="solid"/>
            <a:headEnd type="none" w="sm" len="sm"/>
            <a:tailEnd type="none" w="sm" len="sm"/>
          </a:ln>
        </p:spPr>
        <p:txBody>
          <a:bodyPr/>
          <a:lstStyle/>
          <a:p>
            <a:endParaRPr lang="en-US"/>
          </a:p>
        </p:txBody>
      </p:sp>
      <p:sp>
        <p:nvSpPr>
          <p:cNvPr id="8" name="Freeform 8"/>
          <p:cNvSpPr/>
          <p:nvPr/>
        </p:nvSpPr>
        <p:spPr>
          <a:xfrm>
            <a:off x="0" y="10047635"/>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9204683" y="10047635"/>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838200" y="1834746"/>
            <a:ext cx="12414490" cy="3127779"/>
          </a:xfrm>
          <a:prstGeom prst="rect">
            <a:avLst/>
          </a:prstGeom>
        </p:spPr>
        <p:txBody>
          <a:bodyPr lIns="0" tIns="0" rIns="0" bIns="0" rtlCol="0" anchor="t">
            <a:spAutoFit/>
          </a:bodyPr>
          <a:lstStyle/>
          <a:p>
            <a:pPr algn="l">
              <a:lnSpc>
                <a:spcPts val="12599"/>
              </a:lnSpc>
            </a:pPr>
            <a:r>
              <a:rPr lang="en-US" sz="9000" dirty="0">
                <a:solidFill>
                  <a:srgbClr val="FAFDFC"/>
                </a:solidFill>
                <a:latin typeface="Museo Slab 1"/>
                <a:ea typeface="Museo Slab 1"/>
                <a:cs typeface="Museo Slab 1"/>
                <a:sym typeface="Museo Slab 1"/>
              </a:rPr>
              <a:t>Youth Environmental Health Education</a:t>
            </a:r>
          </a:p>
        </p:txBody>
      </p:sp>
      <p:sp>
        <p:nvSpPr>
          <p:cNvPr id="11" name="TextBox 11"/>
          <p:cNvSpPr txBox="1"/>
          <p:nvPr/>
        </p:nvSpPr>
        <p:spPr>
          <a:xfrm>
            <a:off x="1028669" y="5481637"/>
            <a:ext cx="13224418" cy="606425"/>
          </a:xfrm>
          <a:prstGeom prst="rect">
            <a:avLst/>
          </a:prstGeom>
        </p:spPr>
        <p:txBody>
          <a:bodyPr lIns="0" tIns="0" rIns="0" bIns="0" rtlCol="0" anchor="t">
            <a:spAutoFit/>
          </a:bodyPr>
          <a:lstStyle/>
          <a:p>
            <a:pPr algn="l">
              <a:lnSpc>
                <a:spcPts val="4900"/>
              </a:lnSpc>
              <a:spcBef>
                <a:spcPct val="0"/>
              </a:spcBef>
            </a:pPr>
            <a:r>
              <a:rPr lang="en-US" sz="3500" dirty="0">
                <a:solidFill>
                  <a:srgbClr val="FAFDFC"/>
                </a:solidFill>
                <a:latin typeface="Museo Slab 1"/>
                <a:ea typeface="Museo Slab 1"/>
                <a:cs typeface="Museo Slab 1"/>
                <a:sym typeface="Museo Slab 1"/>
              </a:rPr>
              <a:t>Program start!</a:t>
            </a:r>
          </a:p>
        </p:txBody>
      </p:sp>
      <p:sp>
        <p:nvSpPr>
          <p:cNvPr id="12" name="Freeform 12"/>
          <p:cNvSpPr/>
          <p:nvPr/>
        </p:nvSpPr>
        <p:spPr>
          <a:xfrm>
            <a:off x="1028666" y="9085906"/>
            <a:ext cx="2101384" cy="600787"/>
          </a:xfrm>
          <a:custGeom>
            <a:avLst/>
            <a:gdLst/>
            <a:ahLst/>
            <a:cxnLst/>
            <a:rect l="l" t="t" r="r" b="b"/>
            <a:pathLst>
              <a:path w="2101384" h="600787">
                <a:moveTo>
                  <a:pt x="0" y="0"/>
                </a:moveTo>
                <a:lnTo>
                  <a:pt x="2101384" y="0"/>
                </a:lnTo>
                <a:lnTo>
                  <a:pt x="2101384" y="600787"/>
                </a:lnTo>
                <a:lnTo>
                  <a:pt x="0" y="60078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p:cNvGrpSpPr/>
        <p:nvPr/>
      </p:nvGrpSpPr>
      <p:grpSpPr>
        <a:xfrm>
          <a:off x="0" y="0"/>
          <a:ext cx="0" cy="0"/>
          <a:chOff x="0" y="0"/>
          <a:chExt cx="0" cy="0"/>
        </a:xfrm>
      </p:grpSpPr>
      <p:sp>
        <p:nvSpPr>
          <p:cNvPr id="2" name="Freeform 2"/>
          <p:cNvSpPr/>
          <p:nvPr/>
        </p:nvSpPr>
        <p:spPr>
          <a:xfrm>
            <a:off x="-1307189" y="6091042"/>
            <a:ext cx="8647656" cy="8647656"/>
          </a:xfrm>
          <a:custGeom>
            <a:avLst/>
            <a:gdLst/>
            <a:ahLst/>
            <a:cxnLst/>
            <a:rect l="l" t="t" r="r" b="b"/>
            <a:pathLst>
              <a:path w="8647656" h="8647656">
                <a:moveTo>
                  <a:pt x="0" y="0"/>
                </a:moveTo>
                <a:lnTo>
                  <a:pt x="8647656" y="0"/>
                </a:lnTo>
                <a:lnTo>
                  <a:pt x="8647656" y="8647656"/>
                </a:lnTo>
                <a:lnTo>
                  <a:pt x="0" y="86476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a:grpSpLocks noChangeAspect="1"/>
          </p:cNvGrpSpPr>
          <p:nvPr/>
        </p:nvGrpSpPr>
        <p:grpSpPr>
          <a:xfrm>
            <a:off x="320218" y="6770918"/>
            <a:ext cx="5392842" cy="539282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7114" b="-7114"/>
              </a:stretch>
            </a:blipFill>
          </p:spPr>
          <p:txBody>
            <a:bodyPr/>
            <a:lstStyle/>
            <a:p>
              <a:endParaRPr lang="en-US"/>
            </a:p>
          </p:txBody>
        </p:sp>
      </p:grpSp>
      <p:sp>
        <p:nvSpPr>
          <p:cNvPr id="5" name="Freeform 5"/>
          <p:cNvSpPr/>
          <p:nvPr/>
        </p:nvSpPr>
        <p:spPr>
          <a:xfrm>
            <a:off x="5862181" y="6411760"/>
            <a:ext cx="8647656" cy="8647656"/>
          </a:xfrm>
          <a:custGeom>
            <a:avLst/>
            <a:gdLst/>
            <a:ahLst/>
            <a:cxnLst/>
            <a:rect l="l" t="t" r="r" b="b"/>
            <a:pathLst>
              <a:path w="8647656" h="8647656">
                <a:moveTo>
                  <a:pt x="0" y="0"/>
                </a:moveTo>
                <a:lnTo>
                  <a:pt x="8647656" y="0"/>
                </a:lnTo>
                <a:lnTo>
                  <a:pt x="8647656" y="8647656"/>
                </a:lnTo>
                <a:lnTo>
                  <a:pt x="0" y="86476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6" name="Group 6"/>
          <p:cNvGrpSpPr>
            <a:grpSpLocks noChangeAspect="1"/>
          </p:cNvGrpSpPr>
          <p:nvPr/>
        </p:nvGrpSpPr>
        <p:grpSpPr>
          <a:xfrm>
            <a:off x="7489588" y="6770918"/>
            <a:ext cx="5392842" cy="539282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8945" r="-38945"/>
              </a:stretch>
            </a:blipFill>
          </p:spPr>
          <p:txBody>
            <a:bodyPr/>
            <a:lstStyle/>
            <a:p>
              <a:endParaRPr lang="en-US"/>
            </a:p>
          </p:txBody>
        </p:sp>
      </p:grpSp>
      <p:sp>
        <p:nvSpPr>
          <p:cNvPr id="8" name="Freeform 8"/>
          <p:cNvSpPr/>
          <p:nvPr/>
        </p:nvSpPr>
        <p:spPr>
          <a:xfrm>
            <a:off x="13121536" y="5143500"/>
            <a:ext cx="8647656" cy="8647656"/>
          </a:xfrm>
          <a:custGeom>
            <a:avLst/>
            <a:gdLst/>
            <a:ahLst/>
            <a:cxnLst/>
            <a:rect l="l" t="t" r="r" b="b"/>
            <a:pathLst>
              <a:path w="8647656" h="8647656">
                <a:moveTo>
                  <a:pt x="0" y="0"/>
                </a:moveTo>
                <a:lnTo>
                  <a:pt x="8647656" y="0"/>
                </a:lnTo>
                <a:lnTo>
                  <a:pt x="8647656" y="8647656"/>
                </a:lnTo>
                <a:lnTo>
                  <a:pt x="0" y="86476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p:cNvGrpSpPr>
            <a:grpSpLocks noChangeAspect="1"/>
          </p:cNvGrpSpPr>
          <p:nvPr/>
        </p:nvGrpSpPr>
        <p:grpSpPr>
          <a:xfrm>
            <a:off x="14509837" y="5887918"/>
            <a:ext cx="5392842" cy="5392821"/>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7256" r="-25124"/>
              </a:stretch>
            </a:blipFill>
          </p:spPr>
          <p:txBody>
            <a:bodyPr/>
            <a:lstStyle/>
            <a:p>
              <a:endParaRPr lang="en-US"/>
            </a:p>
          </p:txBody>
        </p:sp>
      </p:grpSp>
      <p:sp>
        <p:nvSpPr>
          <p:cNvPr id="11" name="Freeform 11"/>
          <p:cNvSpPr/>
          <p:nvPr/>
        </p:nvSpPr>
        <p:spPr>
          <a:xfrm>
            <a:off x="0"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7">
              <a:alphaModFix amt="5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8839200" y="-5668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7">
              <a:alphaModFix amt="5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1028700" y="866775"/>
            <a:ext cx="11928489" cy="1377949"/>
          </a:xfrm>
          <a:prstGeom prst="rect">
            <a:avLst/>
          </a:prstGeom>
        </p:spPr>
        <p:txBody>
          <a:bodyPr lIns="0" tIns="0" rIns="0" bIns="0" rtlCol="0" anchor="t">
            <a:spAutoFit/>
          </a:bodyPr>
          <a:lstStyle/>
          <a:p>
            <a:pPr algn="l">
              <a:lnSpc>
                <a:spcPts val="11200"/>
              </a:lnSpc>
              <a:spcBef>
                <a:spcPct val="0"/>
              </a:spcBef>
            </a:pPr>
            <a:r>
              <a:rPr lang="en-US" sz="8000" dirty="0">
                <a:solidFill>
                  <a:srgbClr val="FAFDFC"/>
                </a:solidFill>
                <a:latin typeface="Museo Slab 1"/>
                <a:ea typeface="Museo Slab 1"/>
                <a:cs typeface="Museo Slab 1"/>
                <a:sym typeface="Museo Slab 1"/>
              </a:rPr>
              <a:t>Open Discussion</a:t>
            </a:r>
          </a:p>
        </p:txBody>
      </p:sp>
      <p:sp>
        <p:nvSpPr>
          <p:cNvPr id="14" name="Freeform 14"/>
          <p:cNvSpPr/>
          <p:nvPr/>
        </p:nvSpPr>
        <p:spPr>
          <a:xfrm rot="2518257">
            <a:off x="12972148" y="457136"/>
            <a:ext cx="7315200" cy="2359152"/>
          </a:xfrm>
          <a:custGeom>
            <a:avLst/>
            <a:gdLst/>
            <a:ahLst/>
            <a:cxnLst/>
            <a:rect l="l" t="t" r="r" b="b"/>
            <a:pathLst>
              <a:path w="7315200" h="2359152">
                <a:moveTo>
                  <a:pt x="0" y="0"/>
                </a:moveTo>
                <a:lnTo>
                  <a:pt x="7315200" y="0"/>
                </a:lnTo>
                <a:lnTo>
                  <a:pt x="7315200" y="2359152"/>
                </a:lnTo>
                <a:lnTo>
                  <a:pt x="0" y="23591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0" y="5480299"/>
            <a:ext cx="9083317" cy="5119688"/>
          </a:xfrm>
          <a:custGeom>
            <a:avLst/>
            <a:gdLst/>
            <a:ahLst/>
            <a:cxnLst/>
            <a:rect l="l" t="t" r="r" b="b"/>
            <a:pathLst>
              <a:path w="9083317" h="5119688">
                <a:moveTo>
                  <a:pt x="0" y="0"/>
                </a:moveTo>
                <a:lnTo>
                  <a:pt x="9083317" y="0"/>
                </a:lnTo>
                <a:lnTo>
                  <a:pt x="9083317" y="5119687"/>
                </a:lnTo>
                <a:lnTo>
                  <a:pt x="0" y="5119687"/>
                </a:lnTo>
                <a:lnTo>
                  <a:pt x="0" y="0"/>
                </a:lnTo>
                <a:close/>
              </a:path>
            </a:pathLst>
          </a:custGeom>
          <a:blipFill>
            <a:blip r:embed="rId7">
              <a:alphaModFix amt="5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9204683" y="5480299"/>
            <a:ext cx="9083317" cy="5119688"/>
          </a:xfrm>
          <a:custGeom>
            <a:avLst/>
            <a:gdLst/>
            <a:ahLst/>
            <a:cxnLst/>
            <a:rect l="l" t="t" r="r" b="b"/>
            <a:pathLst>
              <a:path w="9083317" h="5119688">
                <a:moveTo>
                  <a:pt x="0" y="0"/>
                </a:moveTo>
                <a:lnTo>
                  <a:pt x="9083317" y="0"/>
                </a:lnTo>
                <a:lnTo>
                  <a:pt x="9083317" y="5119687"/>
                </a:lnTo>
                <a:lnTo>
                  <a:pt x="0" y="5119687"/>
                </a:lnTo>
                <a:lnTo>
                  <a:pt x="0" y="0"/>
                </a:lnTo>
                <a:close/>
              </a:path>
            </a:pathLst>
          </a:custGeom>
          <a:blipFill>
            <a:blip r:embed="rId7">
              <a:alphaModFix amt="5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3">
            <a:extLst>
              <a:ext uri="{FF2B5EF4-FFF2-40B4-BE49-F238E27FC236}">
                <a16:creationId xmlns:a16="http://schemas.microsoft.com/office/drawing/2014/main" id="{6821BD4F-D038-A2FE-AB67-5F509BAC81B6}"/>
              </a:ext>
            </a:extLst>
          </p:cNvPr>
          <p:cNvSpPr txBox="1"/>
          <p:nvPr/>
        </p:nvSpPr>
        <p:spPr>
          <a:xfrm>
            <a:off x="1028700" y="2216364"/>
            <a:ext cx="15430500" cy="2593531"/>
          </a:xfrm>
          <a:prstGeom prst="rect">
            <a:avLst/>
          </a:prstGeom>
        </p:spPr>
        <p:txBody>
          <a:bodyPr wrap="square" lIns="0" tIns="0" rIns="0" bIns="0" rtlCol="0" anchor="t">
            <a:spAutoFit/>
          </a:bodyPr>
          <a:lstStyle/>
          <a:p>
            <a:pPr algn="l">
              <a:lnSpc>
                <a:spcPts val="11200"/>
              </a:lnSpc>
              <a:spcBef>
                <a:spcPct val="0"/>
              </a:spcBef>
            </a:pPr>
            <a:r>
              <a:rPr lang="en-US" sz="2400" dirty="0">
                <a:solidFill>
                  <a:srgbClr val="FAFDFC"/>
                </a:solidFill>
                <a:latin typeface="Museo Slab 1"/>
                <a:ea typeface="Museo Slab 1"/>
                <a:cs typeface="Museo Slab 1"/>
                <a:sym typeface="Museo Slab 1"/>
              </a:rPr>
              <a:t>Your questions	</a:t>
            </a:r>
          </a:p>
          <a:p>
            <a:pPr algn="l">
              <a:lnSpc>
                <a:spcPts val="11200"/>
              </a:lnSpc>
              <a:spcBef>
                <a:spcPct val="0"/>
              </a:spcBef>
            </a:pPr>
            <a:r>
              <a:rPr lang="en-US" sz="2400" dirty="0">
                <a:solidFill>
                  <a:srgbClr val="FAFDFC"/>
                </a:solidFill>
                <a:latin typeface="Museo Slab 1"/>
                <a:ea typeface="Museo Slab 1"/>
                <a:cs typeface="Museo Slab 1"/>
                <a:sym typeface="Museo Slab 1"/>
              </a:rPr>
              <a:t>What are your goals?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AB16A-AD63-46FB-6948-9F24E438FED7}"/>
            </a:ext>
          </a:extLst>
        </p:cNvPr>
        <p:cNvGrpSpPr/>
        <p:nvPr/>
      </p:nvGrpSpPr>
      <p:grpSpPr>
        <a:xfrm>
          <a:off x="0" y="0"/>
          <a:ext cx="0" cy="0"/>
          <a:chOff x="0" y="0"/>
          <a:chExt cx="0" cy="0"/>
        </a:xfrm>
      </p:grpSpPr>
      <p:sp>
        <p:nvSpPr>
          <p:cNvPr id="40" name="TextBox 40">
            <a:extLst>
              <a:ext uri="{FF2B5EF4-FFF2-40B4-BE49-F238E27FC236}">
                <a16:creationId xmlns:a16="http://schemas.microsoft.com/office/drawing/2014/main" id="{BD90E704-DAB8-EA3B-5101-B38EDF6744B8}"/>
              </a:ext>
            </a:extLst>
          </p:cNvPr>
          <p:cNvSpPr txBox="1"/>
          <p:nvPr/>
        </p:nvSpPr>
        <p:spPr>
          <a:xfrm>
            <a:off x="1494073" y="1943100"/>
            <a:ext cx="16778687" cy="5619487"/>
          </a:xfrm>
          <a:prstGeom prst="rect">
            <a:avLst/>
          </a:prstGeom>
        </p:spPr>
        <p:txBody>
          <a:bodyPr wrap="square" lIns="0" tIns="0" rIns="0" bIns="0" rtlCol="0" anchor="t">
            <a:spAutoFit/>
          </a:bodyPr>
          <a:lstStyle/>
          <a:p>
            <a:pPr algn="l">
              <a:lnSpc>
                <a:spcPts val="11200"/>
              </a:lnSpc>
              <a:spcBef>
                <a:spcPct val="0"/>
              </a:spcBef>
            </a:pPr>
            <a:r>
              <a:rPr lang="en-US" sz="8000" dirty="0">
                <a:solidFill>
                  <a:srgbClr val="347E58"/>
                </a:solidFill>
                <a:latin typeface="Museo Slab 1"/>
                <a:ea typeface="Museo Slab 1"/>
                <a:cs typeface="Museo Slab 1"/>
                <a:sym typeface="Museo Slab 1"/>
              </a:rPr>
              <a:t>Find us at ATCEM!</a:t>
            </a:r>
          </a:p>
          <a:p>
            <a:pPr algn="l">
              <a:lnSpc>
                <a:spcPts val="11200"/>
              </a:lnSpc>
              <a:spcBef>
                <a:spcPct val="0"/>
              </a:spcBef>
            </a:pPr>
            <a:r>
              <a:rPr lang="en-US" sz="8000" dirty="0">
                <a:solidFill>
                  <a:srgbClr val="347E58"/>
                </a:solidFill>
                <a:latin typeface="Museo Slab 1"/>
                <a:ea typeface="Museo Slab 1"/>
                <a:cs typeface="Museo Slab 1"/>
                <a:sym typeface="Museo Slab 1"/>
              </a:rPr>
              <a:t>	</a:t>
            </a:r>
            <a:r>
              <a:rPr lang="en-US" sz="7000" dirty="0">
                <a:solidFill>
                  <a:srgbClr val="347E58"/>
                </a:solidFill>
                <a:latin typeface="Museo Slab 1"/>
                <a:ea typeface="Museo Slab 1"/>
                <a:cs typeface="Museo Slab 1"/>
                <a:sym typeface="Museo Slab 1"/>
              </a:rPr>
              <a:t>Tuesday, March 25</a:t>
            </a:r>
            <a:r>
              <a:rPr lang="en-US" sz="7000" baseline="30000" dirty="0">
                <a:solidFill>
                  <a:srgbClr val="347E58"/>
                </a:solidFill>
                <a:latin typeface="Museo Slab 1"/>
                <a:ea typeface="Museo Slab 1"/>
                <a:cs typeface="Museo Slab 1"/>
                <a:sym typeface="Museo Slab 1"/>
              </a:rPr>
              <a:t>th</a:t>
            </a:r>
            <a:endParaRPr lang="en-US" sz="7000" dirty="0">
              <a:solidFill>
                <a:srgbClr val="347E58"/>
              </a:solidFill>
              <a:latin typeface="Museo Slab 1"/>
              <a:ea typeface="Museo Slab 1"/>
              <a:cs typeface="Museo Slab 1"/>
              <a:sym typeface="Museo Slab 1"/>
            </a:endParaRPr>
          </a:p>
          <a:p>
            <a:pPr algn="l">
              <a:lnSpc>
                <a:spcPts val="11200"/>
              </a:lnSpc>
              <a:spcBef>
                <a:spcPct val="0"/>
              </a:spcBef>
            </a:pPr>
            <a:r>
              <a:rPr lang="en-US" sz="7000" dirty="0">
                <a:solidFill>
                  <a:srgbClr val="347E58"/>
                </a:solidFill>
                <a:latin typeface="Museo Slab 1"/>
                <a:ea typeface="Museo Slab 1"/>
                <a:cs typeface="Museo Slab 1"/>
                <a:sym typeface="Museo Slab 1"/>
              </a:rPr>
              <a:t>	1:30pm session</a:t>
            </a:r>
          </a:p>
          <a:p>
            <a:pPr algn="l">
              <a:lnSpc>
                <a:spcPts val="11200"/>
              </a:lnSpc>
              <a:spcBef>
                <a:spcPct val="0"/>
              </a:spcBef>
            </a:pPr>
            <a:r>
              <a:rPr lang="en-US" sz="7000" dirty="0">
                <a:solidFill>
                  <a:srgbClr val="347E58"/>
                </a:solidFill>
                <a:latin typeface="Museo Slab 1"/>
                <a:ea typeface="Museo Slab 1"/>
                <a:cs typeface="Museo Slab 1"/>
                <a:sym typeface="Museo Slab 1"/>
              </a:rPr>
              <a:t>	Brainstorm topics and activities</a:t>
            </a:r>
          </a:p>
        </p:txBody>
      </p:sp>
      <p:sp>
        <p:nvSpPr>
          <p:cNvPr id="62" name="Freeform 62">
            <a:extLst>
              <a:ext uri="{FF2B5EF4-FFF2-40B4-BE49-F238E27FC236}">
                <a16:creationId xmlns:a16="http://schemas.microsoft.com/office/drawing/2014/main" id="{E8E2F2E3-F7B7-AE3B-459D-69F1BDFCC9D2}"/>
              </a:ext>
            </a:extLst>
          </p:cNvPr>
          <p:cNvSpPr/>
          <p:nvPr/>
        </p:nvSpPr>
        <p:spPr>
          <a:xfrm rot="1459275">
            <a:off x="12466877" y="-879683"/>
            <a:ext cx="7767120" cy="2504896"/>
          </a:xfrm>
          <a:custGeom>
            <a:avLst/>
            <a:gdLst/>
            <a:ahLst/>
            <a:cxnLst/>
            <a:rect l="l" t="t" r="r" b="b"/>
            <a:pathLst>
              <a:path w="7767120" h="2504896">
                <a:moveTo>
                  <a:pt x="0" y="0"/>
                </a:moveTo>
                <a:lnTo>
                  <a:pt x="7767120" y="0"/>
                </a:lnTo>
                <a:lnTo>
                  <a:pt x="7767120" y="2504897"/>
                </a:lnTo>
                <a:lnTo>
                  <a:pt x="0" y="2504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4" name="Freeform 64">
            <a:extLst>
              <a:ext uri="{FF2B5EF4-FFF2-40B4-BE49-F238E27FC236}">
                <a16:creationId xmlns:a16="http://schemas.microsoft.com/office/drawing/2014/main" id="{A6F69286-B568-72E3-7CCB-0847D7E30FED}"/>
              </a:ext>
            </a:extLst>
          </p:cNvPr>
          <p:cNvSpPr/>
          <p:nvPr/>
        </p:nvSpPr>
        <p:spPr>
          <a:xfrm rot="1459275">
            <a:off x="-3518344" y="8603256"/>
            <a:ext cx="7767120" cy="2504896"/>
          </a:xfrm>
          <a:custGeom>
            <a:avLst/>
            <a:gdLst/>
            <a:ahLst/>
            <a:cxnLst/>
            <a:rect l="l" t="t" r="r" b="b"/>
            <a:pathLst>
              <a:path w="7767120" h="2504896">
                <a:moveTo>
                  <a:pt x="0" y="0"/>
                </a:moveTo>
                <a:lnTo>
                  <a:pt x="7767120" y="0"/>
                </a:lnTo>
                <a:lnTo>
                  <a:pt x="7767120" y="2504896"/>
                </a:lnTo>
                <a:lnTo>
                  <a:pt x="0" y="2504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12866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p:cNvGrpSpPr/>
        <p:nvPr/>
      </p:nvGrpSpPr>
      <p:grpSpPr>
        <a:xfrm>
          <a:off x="0" y="0"/>
          <a:ext cx="0" cy="0"/>
          <a:chOff x="0" y="0"/>
          <a:chExt cx="0" cy="0"/>
        </a:xfrm>
      </p:grpSpPr>
      <p:sp>
        <p:nvSpPr>
          <p:cNvPr id="2" name="Freeform 2"/>
          <p:cNvSpPr/>
          <p:nvPr/>
        </p:nvSpPr>
        <p:spPr>
          <a:xfrm rot="-2700000">
            <a:off x="-957458" y="720045"/>
            <a:ext cx="7315200" cy="2359152"/>
          </a:xfrm>
          <a:custGeom>
            <a:avLst/>
            <a:gdLst/>
            <a:ahLst/>
            <a:cxnLst/>
            <a:rect l="l" t="t" r="r" b="b"/>
            <a:pathLst>
              <a:path w="7315200" h="2359152">
                <a:moveTo>
                  <a:pt x="0" y="0"/>
                </a:moveTo>
                <a:lnTo>
                  <a:pt x="7315200" y="0"/>
                </a:lnTo>
                <a:lnTo>
                  <a:pt x="7315200" y="2359152"/>
                </a:lnTo>
                <a:lnTo>
                  <a:pt x="0" y="2359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3686" y="3356975"/>
            <a:ext cx="8647656" cy="8647656"/>
          </a:xfrm>
          <a:custGeom>
            <a:avLst/>
            <a:gdLst/>
            <a:ahLst/>
            <a:cxnLst/>
            <a:rect l="l" t="t" r="r" b="b"/>
            <a:pathLst>
              <a:path w="8647656" h="8647656">
                <a:moveTo>
                  <a:pt x="0" y="0"/>
                </a:moveTo>
                <a:lnTo>
                  <a:pt x="8647656" y="0"/>
                </a:lnTo>
                <a:lnTo>
                  <a:pt x="8647656" y="8647657"/>
                </a:lnTo>
                <a:lnTo>
                  <a:pt x="0" y="86476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4" name="Group 4"/>
          <p:cNvGrpSpPr>
            <a:grpSpLocks noChangeAspect="1"/>
          </p:cNvGrpSpPr>
          <p:nvPr/>
        </p:nvGrpSpPr>
        <p:grpSpPr>
          <a:xfrm>
            <a:off x="-1116167" y="4372044"/>
            <a:ext cx="7632618" cy="7632587"/>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477" r="-42446"/>
              </a:stretch>
            </a:blipFill>
          </p:spPr>
          <p:txBody>
            <a:bodyPr/>
            <a:lstStyle/>
            <a:p>
              <a:endParaRPr lang="en-US"/>
            </a:p>
          </p:txBody>
        </p:sp>
      </p:grpSp>
      <p:sp>
        <p:nvSpPr>
          <p:cNvPr id="6" name="Freeform 6"/>
          <p:cNvSpPr/>
          <p:nvPr/>
        </p:nvSpPr>
        <p:spPr>
          <a:xfrm>
            <a:off x="15157916" y="8957906"/>
            <a:ext cx="2101384" cy="600787"/>
          </a:xfrm>
          <a:custGeom>
            <a:avLst/>
            <a:gdLst/>
            <a:ahLst/>
            <a:cxnLst/>
            <a:rect l="l" t="t" r="r" b="b"/>
            <a:pathLst>
              <a:path w="2101384" h="600787">
                <a:moveTo>
                  <a:pt x="0" y="0"/>
                </a:moveTo>
                <a:lnTo>
                  <a:pt x="2101384" y="0"/>
                </a:lnTo>
                <a:lnTo>
                  <a:pt x="2101384" y="600788"/>
                </a:lnTo>
                <a:lnTo>
                  <a:pt x="0" y="600788"/>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8932593" y="884068"/>
            <a:ext cx="5900964" cy="1377949"/>
          </a:xfrm>
          <a:prstGeom prst="rect">
            <a:avLst/>
          </a:prstGeom>
        </p:spPr>
        <p:txBody>
          <a:bodyPr lIns="0" tIns="0" rIns="0" bIns="0" rtlCol="0" anchor="t">
            <a:spAutoFit/>
          </a:bodyPr>
          <a:lstStyle/>
          <a:p>
            <a:pPr algn="l">
              <a:lnSpc>
                <a:spcPts val="11200"/>
              </a:lnSpc>
              <a:spcBef>
                <a:spcPct val="0"/>
              </a:spcBef>
            </a:pPr>
            <a:r>
              <a:rPr lang="en-US" sz="8000">
                <a:solidFill>
                  <a:srgbClr val="FAFDFC"/>
                </a:solidFill>
                <a:latin typeface="Museo Slab 1"/>
                <a:ea typeface="Museo Slab 1"/>
                <a:cs typeface="Museo Slab 1"/>
                <a:sym typeface="Museo Slab 1"/>
              </a:rPr>
              <a:t>Agenda</a:t>
            </a:r>
          </a:p>
        </p:txBody>
      </p:sp>
      <p:sp>
        <p:nvSpPr>
          <p:cNvPr id="8" name="TextBox 8"/>
          <p:cNvSpPr txBox="1"/>
          <p:nvPr/>
        </p:nvSpPr>
        <p:spPr>
          <a:xfrm>
            <a:off x="8932593" y="2894321"/>
            <a:ext cx="5900964" cy="4459491"/>
          </a:xfrm>
          <a:prstGeom prst="rect">
            <a:avLst/>
          </a:prstGeom>
        </p:spPr>
        <p:txBody>
          <a:bodyPr lIns="0" tIns="0" rIns="0" bIns="0" rtlCol="0" anchor="t">
            <a:spAutoFit/>
          </a:bodyPr>
          <a:lstStyle/>
          <a:p>
            <a:pPr marL="539748" lvl="1" indent="-269874" algn="l">
              <a:lnSpc>
                <a:spcPts val="3499"/>
              </a:lnSpc>
              <a:buFont typeface="Arial"/>
              <a:buChar char="•"/>
            </a:pPr>
            <a:r>
              <a:rPr lang="en-US" sz="2499" dirty="0">
                <a:solidFill>
                  <a:srgbClr val="FAFDFC"/>
                </a:solidFill>
                <a:latin typeface="Museo Slab 2"/>
                <a:ea typeface="Museo Slab 2"/>
                <a:cs typeface="Museo Slab 2"/>
                <a:sym typeface="Museo Slab 2"/>
              </a:rPr>
              <a:t>What does the ANTHC Division of Environmental Health &amp; Engineering do?</a:t>
            </a:r>
          </a:p>
          <a:p>
            <a:pPr algn="l">
              <a:lnSpc>
                <a:spcPts val="3499"/>
              </a:lnSpc>
            </a:pPr>
            <a:endParaRPr lang="en-US" sz="2499" dirty="0">
              <a:solidFill>
                <a:srgbClr val="FAFDFC"/>
              </a:solidFill>
              <a:latin typeface="Museo Slab 2"/>
              <a:ea typeface="Museo Slab 2"/>
              <a:cs typeface="Museo Slab 2"/>
              <a:sym typeface="Museo Slab 2"/>
            </a:endParaRPr>
          </a:p>
          <a:p>
            <a:pPr marL="539748" lvl="1" indent="-269874" algn="l">
              <a:lnSpc>
                <a:spcPts val="3499"/>
              </a:lnSpc>
              <a:buFont typeface="Arial"/>
              <a:buChar char="•"/>
            </a:pPr>
            <a:r>
              <a:rPr lang="en-US" sz="2499" dirty="0">
                <a:solidFill>
                  <a:srgbClr val="FAFDFC"/>
                </a:solidFill>
                <a:latin typeface="Museo Slab 2"/>
                <a:ea typeface="Museo Slab 2"/>
                <a:cs typeface="Museo Slab 2"/>
                <a:sym typeface="Museo Slab 2"/>
              </a:rPr>
              <a:t>New Youth Program Coordinator </a:t>
            </a:r>
          </a:p>
          <a:p>
            <a:pPr algn="l">
              <a:lnSpc>
                <a:spcPts val="3499"/>
              </a:lnSpc>
            </a:pPr>
            <a:endParaRPr lang="en-US" sz="2499" dirty="0">
              <a:solidFill>
                <a:srgbClr val="FAFDFC"/>
              </a:solidFill>
              <a:latin typeface="Museo Slab 2"/>
              <a:ea typeface="Museo Slab 2"/>
              <a:cs typeface="Museo Slab 2"/>
              <a:sym typeface="Museo Slab 2"/>
            </a:endParaRPr>
          </a:p>
          <a:p>
            <a:pPr marL="539748" lvl="1" indent="-269874" algn="l">
              <a:lnSpc>
                <a:spcPts val="3499"/>
              </a:lnSpc>
              <a:buFont typeface="Arial"/>
              <a:buChar char="•"/>
            </a:pPr>
            <a:r>
              <a:rPr lang="en-US" sz="2499" dirty="0">
                <a:solidFill>
                  <a:srgbClr val="FAFDFC"/>
                </a:solidFill>
                <a:latin typeface="Museo Slab 2"/>
                <a:ea typeface="Museo Slab 2"/>
                <a:cs typeface="Museo Slab 2"/>
                <a:sym typeface="Museo Slab 2"/>
              </a:rPr>
              <a:t>Year 1 goals</a:t>
            </a:r>
          </a:p>
          <a:p>
            <a:pPr algn="l">
              <a:lnSpc>
                <a:spcPts val="3499"/>
              </a:lnSpc>
            </a:pPr>
            <a:endParaRPr lang="en-US" sz="2499" dirty="0">
              <a:solidFill>
                <a:srgbClr val="FAFDFC"/>
              </a:solidFill>
              <a:latin typeface="Museo Slab 2"/>
              <a:ea typeface="Museo Slab 2"/>
              <a:cs typeface="Museo Slab 2"/>
              <a:sym typeface="Museo Slab 2"/>
            </a:endParaRPr>
          </a:p>
          <a:p>
            <a:pPr marL="539748" lvl="1" indent="-269874" algn="l">
              <a:lnSpc>
                <a:spcPts val="3499"/>
              </a:lnSpc>
              <a:buFont typeface="Arial"/>
              <a:buChar char="•"/>
            </a:pPr>
            <a:r>
              <a:rPr lang="en-US" sz="2499" dirty="0">
                <a:solidFill>
                  <a:srgbClr val="FAFDFC"/>
                </a:solidFill>
                <a:latin typeface="Museo Slab 2"/>
                <a:ea typeface="Museo Slab 2"/>
                <a:cs typeface="Museo Slab 2"/>
                <a:sym typeface="Museo Slab 2"/>
              </a:rPr>
              <a:t>What can we offer IGAP Coordinators?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a:extLst>
            <a:ext uri="{FF2B5EF4-FFF2-40B4-BE49-F238E27FC236}">
              <a16:creationId xmlns:a16="http://schemas.microsoft.com/office/drawing/2014/main" id="{C9B4C276-DBE4-9844-A98A-B985CE423442}"/>
            </a:ext>
          </a:extLst>
        </p:cNvPr>
        <p:cNvGrpSpPr/>
        <p:nvPr/>
      </p:nvGrpSpPr>
      <p:grpSpPr>
        <a:xfrm>
          <a:off x="0" y="0"/>
          <a:ext cx="0" cy="0"/>
          <a:chOff x="0" y="0"/>
          <a:chExt cx="0" cy="0"/>
        </a:xfrm>
      </p:grpSpPr>
      <p:grpSp>
        <p:nvGrpSpPr>
          <p:cNvPr id="46" name="Group 3">
            <a:extLst>
              <a:ext uri="{FF2B5EF4-FFF2-40B4-BE49-F238E27FC236}">
                <a16:creationId xmlns:a16="http://schemas.microsoft.com/office/drawing/2014/main" id="{CE03AF84-1E0C-7CCC-4572-DCC7CCC2764E}"/>
              </a:ext>
            </a:extLst>
          </p:cNvPr>
          <p:cNvGrpSpPr/>
          <p:nvPr/>
        </p:nvGrpSpPr>
        <p:grpSpPr>
          <a:xfrm>
            <a:off x="1211125" y="5095444"/>
            <a:ext cx="2757292" cy="3430675"/>
            <a:chOff x="0" y="0"/>
            <a:chExt cx="726200" cy="1588073"/>
          </a:xfrm>
        </p:grpSpPr>
        <p:sp>
          <p:nvSpPr>
            <p:cNvPr id="47" name="Freeform 4">
              <a:extLst>
                <a:ext uri="{FF2B5EF4-FFF2-40B4-BE49-F238E27FC236}">
                  <a16:creationId xmlns:a16="http://schemas.microsoft.com/office/drawing/2014/main" id="{ECE1BFCB-3D3E-D852-2413-7589F9A9F34B}"/>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48" name="TextBox 5">
              <a:extLst>
                <a:ext uri="{FF2B5EF4-FFF2-40B4-BE49-F238E27FC236}">
                  <a16:creationId xmlns:a16="http://schemas.microsoft.com/office/drawing/2014/main" id="{D9BE8AD3-0458-CD41-C6AB-5E1A59B926F4}"/>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sp>
        <p:nvSpPr>
          <p:cNvPr id="4" name="Freeform 4">
            <a:extLst>
              <a:ext uri="{FF2B5EF4-FFF2-40B4-BE49-F238E27FC236}">
                <a16:creationId xmlns:a16="http://schemas.microsoft.com/office/drawing/2014/main" id="{3996C588-4817-0B9D-965C-1504530678AA}"/>
              </a:ext>
            </a:extLst>
          </p:cNvPr>
          <p:cNvSpPr/>
          <p:nvPr/>
        </p:nvSpPr>
        <p:spPr>
          <a:xfrm>
            <a:off x="0"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D076BBF4-7598-1119-BB4A-792F5CD8D203}"/>
              </a:ext>
            </a:extLst>
          </p:cNvPr>
          <p:cNvSpPr/>
          <p:nvPr/>
        </p:nvSpPr>
        <p:spPr>
          <a:xfrm>
            <a:off x="9204683"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165F4F6B-EEE1-F854-37D2-8C45ABF2D3FF}"/>
              </a:ext>
            </a:extLst>
          </p:cNvPr>
          <p:cNvSpPr/>
          <p:nvPr/>
        </p:nvSpPr>
        <p:spPr>
          <a:xfrm>
            <a:off x="14758565" y="-69446"/>
            <a:ext cx="10378267" cy="10378267"/>
          </a:xfrm>
          <a:custGeom>
            <a:avLst/>
            <a:gdLst/>
            <a:ahLst/>
            <a:cxnLst/>
            <a:rect l="l" t="t" r="r" b="b"/>
            <a:pathLst>
              <a:path w="10378267" h="10378267">
                <a:moveTo>
                  <a:pt x="0" y="0"/>
                </a:moveTo>
                <a:lnTo>
                  <a:pt x="10378267" y="0"/>
                </a:lnTo>
                <a:lnTo>
                  <a:pt x="10378267" y="10378267"/>
                </a:lnTo>
                <a:lnTo>
                  <a:pt x="0" y="10378267"/>
                </a:lnTo>
                <a:lnTo>
                  <a:pt x="0" y="0"/>
                </a:lnTo>
                <a:close/>
              </a:path>
            </a:pathLst>
          </a:custGeom>
          <a:blipFill>
            <a:blip r:embed="rId4">
              <a:alphaModFix amt="25000"/>
            </a:blip>
            <a:stretch>
              <a:fillRect/>
            </a:stretch>
          </a:blipFill>
        </p:spPr>
        <p:txBody>
          <a:bodyPr/>
          <a:lstStyle/>
          <a:p>
            <a:endParaRPr lang="en-US"/>
          </a:p>
        </p:txBody>
      </p:sp>
      <p:sp>
        <p:nvSpPr>
          <p:cNvPr id="7" name="AutoShape 7">
            <a:extLst>
              <a:ext uri="{FF2B5EF4-FFF2-40B4-BE49-F238E27FC236}">
                <a16:creationId xmlns:a16="http://schemas.microsoft.com/office/drawing/2014/main" id="{490E7635-5255-D6EA-FB9C-A2C16E05BA8F}"/>
              </a:ext>
            </a:extLst>
          </p:cNvPr>
          <p:cNvSpPr/>
          <p:nvPr/>
        </p:nvSpPr>
        <p:spPr>
          <a:xfrm flipV="1">
            <a:off x="1028701" y="4419302"/>
            <a:ext cx="13224353" cy="19050"/>
          </a:xfrm>
          <a:prstGeom prst="line">
            <a:avLst/>
          </a:prstGeom>
          <a:ln w="47625" cap="rnd">
            <a:solidFill>
              <a:srgbClr val="D1E7BD"/>
            </a:solidFill>
            <a:prstDash val="solid"/>
            <a:headEnd type="none" w="sm" len="sm"/>
            <a:tailEnd type="none" w="sm" len="sm"/>
          </a:ln>
        </p:spPr>
        <p:txBody>
          <a:bodyPr/>
          <a:lstStyle/>
          <a:p>
            <a:endParaRPr lang="en-US"/>
          </a:p>
        </p:txBody>
      </p:sp>
      <p:sp>
        <p:nvSpPr>
          <p:cNvPr id="8" name="Freeform 8">
            <a:extLst>
              <a:ext uri="{FF2B5EF4-FFF2-40B4-BE49-F238E27FC236}">
                <a16:creationId xmlns:a16="http://schemas.microsoft.com/office/drawing/2014/main" id="{7B37A35E-E655-56B9-0DBD-64E580BB1CAF}"/>
              </a:ext>
            </a:extLst>
          </p:cNvPr>
          <p:cNvSpPr/>
          <p:nvPr/>
        </p:nvSpPr>
        <p:spPr>
          <a:xfrm>
            <a:off x="0" y="10047635"/>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F7B419E-279C-9F72-3D79-D76C066DE35C}"/>
              </a:ext>
            </a:extLst>
          </p:cNvPr>
          <p:cNvSpPr/>
          <p:nvPr/>
        </p:nvSpPr>
        <p:spPr>
          <a:xfrm>
            <a:off x="9204683" y="10047635"/>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1D75F6D1-76B1-AAE7-D3C0-A23C3D111D0D}"/>
              </a:ext>
            </a:extLst>
          </p:cNvPr>
          <p:cNvSpPr txBox="1"/>
          <p:nvPr/>
        </p:nvSpPr>
        <p:spPr>
          <a:xfrm>
            <a:off x="1009293" y="1271517"/>
            <a:ext cx="14287535" cy="3094437"/>
          </a:xfrm>
          <a:prstGeom prst="rect">
            <a:avLst/>
          </a:prstGeom>
        </p:spPr>
        <p:txBody>
          <a:bodyPr wrap="square" lIns="0" tIns="0" rIns="0" bIns="0" rtlCol="0" anchor="t">
            <a:spAutoFit/>
          </a:bodyPr>
          <a:lstStyle/>
          <a:p>
            <a:pPr algn="l">
              <a:lnSpc>
                <a:spcPts val="12599"/>
              </a:lnSpc>
            </a:pPr>
            <a:r>
              <a:rPr lang="en-US" sz="8000" dirty="0">
                <a:solidFill>
                  <a:srgbClr val="FAFDFC"/>
                </a:solidFill>
                <a:latin typeface="Museo Slab 1"/>
                <a:ea typeface="Museo Slab 1"/>
                <a:cs typeface="Museo Slab 1"/>
                <a:sym typeface="Museo Slab 1"/>
              </a:rPr>
              <a:t>Alaska Native Tribal Health Consortium</a:t>
            </a:r>
          </a:p>
        </p:txBody>
      </p:sp>
      <p:sp>
        <p:nvSpPr>
          <p:cNvPr id="12" name="Freeform 12">
            <a:extLst>
              <a:ext uri="{FF2B5EF4-FFF2-40B4-BE49-F238E27FC236}">
                <a16:creationId xmlns:a16="http://schemas.microsoft.com/office/drawing/2014/main" id="{BDC9D992-F5DC-55F8-2B5D-6A57B4DC6C0A}"/>
              </a:ext>
            </a:extLst>
          </p:cNvPr>
          <p:cNvSpPr/>
          <p:nvPr/>
        </p:nvSpPr>
        <p:spPr>
          <a:xfrm>
            <a:off x="1028666" y="9085906"/>
            <a:ext cx="2101384" cy="600787"/>
          </a:xfrm>
          <a:custGeom>
            <a:avLst/>
            <a:gdLst/>
            <a:ahLst/>
            <a:cxnLst/>
            <a:rect l="l" t="t" r="r" b="b"/>
            <a:pathLst>
              <a:path w="2101384" h="600787">
                <a:moveTo>
                  <a:pt x="0" y="0"/>
                </a:moveTo>
                <a:lnTo>
                  <a:pt x="2101384" y="0"/>
                </a:lnTo>
                <a:lnTo>
                  <a:pt x="2101384" y="600787"/>
                </a:lnTo>
                <a:lnTo>
                  <a:pt x="0" y="600787"/>
                </a:lnTo>
                <a:lnTo>
                  <a:pt x="0" y="0"/>
                </a:lnTo>
                <a:close/>
              </a:path>
            </a:pathLst>
          </a:custGeom>
          <a:blipFill>
            <a:blip r:embed="rId5"/>
            <a:stretch>
              <a:fillRect/>
            </a:stretch>
          </a:blipFill>
        </p:spPr>
        <p:txBody>
          <a:bodyPr/>
          <a:lstStyle/>
          <a:p>
            <a:endParaRPr lang="en-US"/>
          </a:p>
        </p:txBody>
      </p:sp>
      <p:grpSp>
        <p:nvGrpSpPr>
          <p:cNvPr id="13" name="Group 3">
            <a:extLst>
              <a:ext uri="{FF2B5EF4-FFF2-40B4-BE49-F238E27FC236}">
                <a16:creationId xmlns:a16="http://schemas.microsoft.com/office/drawing/2014/main" id="{F58A70A0-9C71-16E9-0ED7-25705169F0D5}"/>
              </a:ext>
            </a:extLst>
          </p:cNvPr>
          <p:cNvGrpSpPr/>
          <p:nvPr/>
        </p:nvGrpSpPr>
        <p:grpSpPr>
          <a:xfrm>
            <a:off x="7988904" y="5099366"/>
            <a:ext cx="2757292" cy="3497297"/>
            <a:chOff x="0" y="0"/>
            <a:chExt cx="726200" cy="1588073"/>
          </a:xfrm>
        </p:grpSpPr>
        <p:sp>
          <p:nvSpPr>
            <p:cNvPr id="14" name="Freeform 4">
              <a:extLst>
                <a:ext uri="{FF2B5EF4-FFF2-40B4-BE49-F238E27FC236}">
                  <a16:creationId xmlns:a16="http://schemas.microsoft.com/office/drawing/2014/main" id="{C10BC2F2-147E-9E10-85F0-FF3D18AD08FB}"/>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15" name="TextBox 5">
              <a:extLst>
                <a:ext uri="{FF2B5EF4-FFF2-40B4-BE49-F238E27FC236}">
                  <a16:creationId xmlns:a16="http://schemas.microsoft.com/office/drawing/2014/main" id="{334CD883-B9E3-6B7B-71B8-83AEECD71D69}"/>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16" name="Group 18">
            <a:extLst>
              <a:ext uri="{FF2B5EF4-FFF2-40B4-BE49-F238E27FC236}">
                <a16:creationId xmlns:a16="http://schemas.microsoft.com/office/drawing/2014/main" id="{2C5C86CC-5446-71DF-09F5-7C1751A61061}"/>
              </a:ext>
            </a:extLst>
          </p:cNvPr>
          <p:cNvGrpSpPr/>
          <p:nvPr/>
        </p:nvGrpSpPr>
        <p:grpSpPr>
          <a:xfrm>
            <a:off x="8218700" y="5702622"/>
            <a:ext cx="2277355" cy="2114550"/>
            <a:chOff x="0" y="0"/>
            <a:chExt cx="599797" cy="556919"/>
          </a:xfrm>
        </p:grpSpPr>
        <p:sp>
          <p:nvSpPr>
            <p:cNvPr id="17" name="Freeform 19">
              <a:extLst>
                <a:ext uri="{FF2B5EF4-FFF2-40B4-BE49-F238E27FC236}">
                  <a16:creationId xmlns:a16="http://schemas.microsoft.com/office/drawing/2014/main" id="{588D1429-7C8A-9AC1-89BE-6B6F9C2A2E75}"/>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18" name="TextBox 20">
              <a:extLst>
                <a:ext uri="{FF2B5EF4-FFF2-40B4-BE49-F238E27FC236}">
                  <a16:creationId xmlns:a16="http://schemas.microsoft.com/office/drawing/2014/main" id="{A06FFDA0-C93A-D39C-6E7C-4D16A06F4720}"/>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19" name="Freeform 34">
            <a:extLst>
              <a:ext uri="{FF2B5EF4-FFF2-40B4-BE49-F238E27FC236}">
                <a16:creationId xmlns:a16="http://schemas.microsoft.com/office/drawing/2014/main" id="{9AD6E64E-98B7-F307-5FBF-B4A6015E54E9}"/>
              </a:ext>
            </a:extLst>
          </p:cNvPr>
          <p:cNvSpPr/>
          <p:nvPr/>
        </p:nvSpPr>
        <p:spPr>
          <a:xfrm>
            <a:off x="7983607" y="5095443"/>
            <a:ext cx="2759249" cy="3497297"/>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grpSp>
        <p:nvGrpSpPr>
          <p:cNvPr id="20" name="Group 3">
            <a:extLst>
              <a:ext uri="{FF2B5EF4-FFF2-40B4-BE49-F238E27FC236}">
                <a16:creationId xmlns:a16="http://schemas.microsoft.com/office/drawing/2014/main" id="{43273A74-6272-389F-0891-45D4AC71DB8E}"/>
              </a:ext>
            </a:extLst>
          </p:cNvPr>
          <p:cNvGrpSpPr/>
          <p:nvPr/>
        </p:nvGrpSpPr>
        <p:grpSpPr>
          <a:xfrm>
            <a:off x="11279557" y="5105834"/>
            <a:ext cx="2757292" cy="3497297"/>
            <a:chOff x="0" y="0"/>
            <a:chExt cx="726200" cy="1588073"/>
          </a:xfrm>
        </p:grpSpPr>
        <p:sp>
          <p:nvSpPr>
            <p:cNvPr id="21" name="Freeform 4">
              <a:extLst>
                <a:ext uri="{FF2B5EF4-FFF2-40B4-BE49-F238E27FC236}">
                  <a16:creationId xmlns:a16="http://schemas.microsoft.com/office/drawing/2014/main" id="{69E93C05-98E3-D493-1AAA-971649D93A75}"/>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22" name="TextBox 5">
              <a:extLst>
                <a:ext uri="{FF2B5EF4-FFF2-40B4-BE49-F238E27FC236}">
                  <a16:creationId xmlns:a16="http://schemas.microsoft.com/office/drawing/2014/main" id="{BE1ADDE1-A1E6-950E-38F5-861536DE79B1}"/>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23" name="Group 18">
            <a:extLst>
              <a:ext uri="{FF2B5EF4-FFF2-40B4-BE49-F238E27FC236}">
                <a16:creationId xmlns:a16="http://schemas.microsoft.com/office/drawing/2014/main" id="{8A6183CB-D76B-260A-CB2B-D824866ABF40}"/>
              </a:ext>
            </a:extLst>
          </p:cNvPr>
          <p:cNvGrpSpPr/>
          <p:nvPr/>
        </p:nvGrpSpPr>
        <p:grpSpPr>
          <a:xfrm>
            <a:off x="11512693" y="5726867"/>
            <a:ext cx="2277355" cy="2114550"/>
            <a:chOff x="0" y="0"/>
            <a:chExt cx="599797" cy="556919"/>
          </a:xfrm>
        </p:grpSpPr>
        <p:sp>
          <p:nvSpPr>
            <p:cNvPr id="24" name="Freeform 19">
              <a:extLst>
                <a:ext uri="{FF2B5EF4-FFF2-40B4-BE49-F238E27FC236}">
                  <a16:creationId xmlns:a16="http://schemas.microsoft.com/office/drawing/2014/main" id="{E5C52732-4D5A-E757-B8CA-E944B1AE253B}"/>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25" name="TextBox 20">
              <a:extLst>
                <a:ext uri="{FF2B5EF4-FFF2-40B4-BE49-F238E27FC236}">
                  <a16:creationId xmlns:a16="http://schemas.microsoft.com/office/drawing/2014/main" id="{084D4973-F0E7-F7B5-BB4F-54A0F42BCEEF}"/>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26" name="Freeform 34">
            <a:extLst>
              <a:ext uri="{FF2B5EF4-FFF2-40B4-BE49-F238E27FC236}">
                <a16:creationId xmlns:a16="http://schemas.microsoft.com/office/drawing/2014/main" id="{141287DB-F26D-319E-30E4-8F2A6F725384}"/>
              </a:ext>
            </a:extLst>
          </p:cNvPr>
          <p:cNvSpPr/>
          <p:nvPr/>
        </p:nvSpPr>
        <p:spPr>
          <a:xfrm>
            <a:off x="11277600" y="5119688"/>
            <a:ext cx="2759249" cy="3497297"/>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dirty="0"/>
          </a:p>
        </p:txBody>
      </p:sp>
      <p:grpSp>
        <p:nvGrpSpPr>
          <p:cNvPr id="27" name="Group 18">
            <a:extLst>
              <a:ext uri="{FF2B5EF4-FFF2-40B4-BE49-F238E27FC236}">
                <a16:creationId xmlns:a16="http://schemas.microsoft.com/office/drawing/2014/main" id="{995E994A-624A-259C-CD94-E92B492A6830}"/>
              </a:ext>
            </a:extLst>
          </p:cNvPr>
          <p:cNvGrpSpPr/>
          <p:nvPr/>
        </p:nvGrpSpPr>
        <p:grpSpPr>
          <a:xfrm>
            <a:off x="1480994" y="5610924"/>
            <a:ext cx="2277355" cy="2114550"/>
            <a:chOff x="0" y="0"/>
            <a:chExt cx="599797" cy="556919"/>
          </a:xfrm>
        </p:grpSpPr>
        <p:sp>
          <p:nvSpPr>
            <p:cNvPr id="28" name="Freeform 19">
              <a:extLst>
                <a:ext uri="{FF2B5EF4-FFF2-40B4-BE49-F238E27FC236}">
                  <a16:creationId xmlns:a16="http://schemas.microsoft.com/office/drawing/2014/main" id="{7C32418B-196D-81E2-4ED1-F23299AFBEB4}"/>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29" name="TextBox 20">
              <a:extLst>
                <a:ext uri="{FF2B5EF4-FFF2-40B4-BE49-F238E27FC236}">
                  <a16:creationId xmlns:a16="http://schemas.microsoft.com/office/drawing/2014/main" id="{B469F804-0F5D-B9E5-63A5-7800226F46BD}"/>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grpSp>
        <p:nvGrpSpPr>
          <p:cNvPr id="30" name="Group 3">
            <a:extLst>
              <a:ext uri="{FF2B5EF4-FFF2-40B4-BE49-F238E27FC236}">
                <a16:creationId xmlns:a16="http://schemas.microsoft.com/office/drawing/2014/main" id="{B3AE9A08-6289-ED1A-FB0B-D1D9E1C926D3}"/>
              </a:ext>
            </a:extLst>
          </p:cNvPr>
          <p:cNvGrpSpPr/>
          <p:nvPr/>
        </p:nvGrpSpPr>
        <p:grpSpPr>
          <a:xfrm>
            <a:off x="4444414" y="5113618"/>
            <a:ext cx="3261240" cy="3489513"/>
            <a:chOff x="0" y="0"/>
            <a:chExt cx="726200" cy="1588073"/>
          </a:xfrm>
        </p:grpSpPr>
        <p:sp>
          <p:nvSpPr>
            <p:cNvPr id="31" name="Freeform 4">
              <a:extLst>
                <a:ext uri="{FF2B5EF4-FFF2-40B4-BE49-F238E27FC236}">
                  <a16:creationId xmlns:a16="http://schemas.microsoft.com/office/drawing/2014/main" id="{3187F29A-6EE8-C7AE-7EBC-55DD3819DDC0}"/>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32" name="TextBox 5">
              <a:extLst>
                <a:ext uri="{FF2B5EF4-FFF2-40B4-BE49-F238E27FC236}">
                  <a16:creationId xmlns:a16="http://schemas.microsoft.com/office/drawing/2014/main" id="{B305CBD4-661C-7F67-BC05-E2685DE0DB86}"/>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33" name="Group 18">
            <a:extLst>
              <a:ext uri="{FF2B5EF4-FFF2-40B4-BE49-F238E27FC236}">
                <a16:creationId xmlns:a16="http://schemas.microsoft.com/office/drawing/2014/main" id="{F2DB6954-93CF-A89E-215F-B6BCC308CCDA}"/>
              </a:ext>
            </a:extLst>
          </p:cNvPr>
          <p:cNvGrpSpPr/>
          <p:nvPr/>
        </p:nvGrpSpPr>
        <p:grpSpPr>
          <a:xfrm>
            <a:off x="4770163" y="5613655"/>
            <a:ext cx="2763468" cy="2114550"/>
            <a:chOff x="0" y="0"/>
            <a:chExt cx="599797" cy="556919"/>
          </a:xfrm>
        </p:grpSpPr>
        <p:sp>
          <p:nvSpPr>
            <p:cNvPr id="34" name="Freeform 19">
              <a:extLst>
                <a:ext uri="{FF2B5EF4-FFF2-40B4-BE49-F238E27FC236}">
                  <a16:creationId xmlns:a16="http://schemas.microsoft.com/office/drawing/2014/main" id="{8F1A0A16-AC88-C32B-B00A-6C5CF7135707}"/>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35" name="TextBox 20">
              <a:extLst>
                <a:ext uri="{FF2B5EF4-FFF2-40B4-BE49-F238E27FC236}">
                  <a16:creationId xmlns:a16="http://schemas.microsoft.com/office/drawing/2014/main" id="{606607E6-D028-C808-A94D-2F7843C0C070}"/>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36" name="Freeform 34">
            <a:extLst>
              <a:ext uri="{FF2B5EF4-FFF2-40B4-BE49-F238E27FC236}">
                <a16:creationId xmlns:a16="http://schemas.microsoft.com/office/drawing/2014/main" id="{59821537-9484-B838-4CA3-D800FB22C29D}"/>
              </a:ext>
            </a:extLst>
          </p:cNvPr>
          <p:cNvSpPr/>
          <p:nvPr/>
        </p:nvSpPr>
        <p:spPr>
          <a:xfrm>
            <a:off x="4459834" y="5110002"/>
            <a:ext cx="3257421" cy="3497297"/>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dirty="0"/>
          </a:p>
        </p:txBody>
      </p:sp>
      <p:sp>
        <p:nvSpPr>
          <p:cNvPr id="38" name="TextBox 57">
            <a:extLst>
              <a:ext uri="{FF2B5EF4-FFF2-40B4-BE49-F238E27FC236}">
                <a16:creationId xmlns:a16="http://schemas.microsoft.com/office/drawing/2014/main" id="{5671154C-5682-DE4B-2584-FF5E7DDDB1A9}"/>
              </a:ext>
            </a:extLst>
          </p:cNvPr>
          <p:cNvSpPr txBox="1"/>
          <p:nvPr/>
        </p:nvSpPr>
        <p:spPr>
          <a:xfrm>
            <a:off x="1658582" y="5801990"/>
            <a:ext cx="1854562" cy="1766446"/>
          </a:xfrm>
          <a:prstGeom prst="rect">
            <a:avLst/>
          </a:prstGeom>
        </p:spPr>
        <p:txBody>
          <a:bodyPr wrap="square" lIns="0" tIns="0" rIns="0" bIns="0" rtlCol="0" anchor="t">
            <a:spAutoFit/>
          </a:bodyPr>
          <a:lstStyle/>
          <a:p>
            <a:pPr algn="ctr">
              <a:lnSpc>
                <a:spcPts val="3499"/>
              </a:lnSpc>
            </a:pPr>
            <a:r>
              <a:rPr lang="en-US" sz="2499" dirty="0">
                <a:solidFill>
                  <a:srgbClr val="000000"/>
                </a:solidFill>
                <a:latin typeface="Museo Slab 2"/>
                <a:sym typeface="Museo Slab 1"/>
              </a:rPr>
              <a:t>Alaska Native Medical Center</a:t>
            </a:r>
            <a:endParaRPr lang="en-US" sz="2499" dirty="0">
              <a:solidFill>
                <a:srgbClr val="000000"/>
              </a:solidFill>
              <a:latin typeface="Museo Slab 2"/>
              <a:sym typeface="Museo Slab 2"/>
            </a:endParaRPr>
          </a:p>
        </p:txBody>
      </p:sp>
      <p:sp>
        <p:nvSpPr>
          <p:cNvPr id="40" name="TextBox 58">
            <a:extLst>
              <a:ext uri="{FF2B5EF4-FFF2-40B4-BE49-F238E27FC236}">
                <a16:creationId xmlns:a16="http://schemas.microsoft.com/office/drawing/2014/main" id="{3824DF21-4A52-4619-A85A-604701B08388}"/>
              </a:ext>
            </a:extLst>
          </p:cNvPr>
          <p:cNvSpPr txBox="1"/>
          <p:nvPr/>
        </p:nvSpPr>
        <p:spPr>
          <a:xfrm>
            <a:off x="8225532" y="5819653"/>
            <a:ext cx="2277355" cy="1821396"/>
          </a:xfrm>
          <a:prstGeom prst="rect">
            <a:avLst/>
          </a:prstGeom>
        </p:spPr>
        <p:txBody>
          <a:bodyPr lIns="0" tIns="0" rIns="0" bIns="0" rtlCol="0" anchor="t">
            <a:spAutoFit/>
          </a:bodyPr>
          <a:lstStyle/>
          <a:p>
            <a:pPr algn="ctr">
              <a:lnSpc>
                <a:spcPts val="4900"/>
              </a:lnSpc>
              <a:spcBef>
                <a:spcPct val="0"/>
              </a:spcBef>
            </a:pPr>
            <a:r>
              <a:rPr lang="en-US" sz="2499" dirty="0">
                <a:solidFill>
                  <a:srgbClr val="000000"/>
                </a:solidFill>
                <a:latin typeface="Museo Slab 2"/>
                <a:sym typeface="Museo Slab 1"/>
              </a:rPr>
              <a:t>Community Health Services</a:t>
            </a:r>
          </a:p>
        </p:txBody>
      </p:sp>
      <p:sp>
        <p:nvSpPr>
          <p:cNvPr id="41" name="TextBox 59">
            <a:extLst>
              <a:ext uri="{FF2B5EF4-FFF2-40B4-BE49-F238E27FC236}">
                <a16:creationId xmlns:a16="http://schemas.microsoft.com/office/drawing/2014/main" id="{3E1EEC20-DEAF-A4B0-AC86-961F3A53808D}"/>
              </a:ext>
            </a:extLst>
          </p:cNvPr>
          <p:cNvSpPr txBox="1"/>
          <p:nvPr/>
        </p:nvSpPr>
        <p:spPr>
          <a:xfrm>
            <a:off x="4906343" y="5857415"/>
            <a:ext cx="2491108" cy="1766446"/>
          </a:xfrm>
          <a:prstGeom prst="rect">
            <a:avLst/>
          </a:prstGeom>
        </p:spPr>
        <p:txBody>
          <a:bodyPr wrap="square"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Division of</a:t>
            </a:r>
          </a:p>
          <a:p>
            <a:pPr algn="ctr">
              <a:lnSpc>
                <a:spcPts val="3499"/>
              </a:lnSpc>
            </a:pPr>
            <a:r>
              <a:rPr lang="en-US" sz="2499" dirty="0">
                <a:solidFill>
                  <a:srgbClr val="000000"/>
                </a:solidFill>
                <a:latin typeface="Museo Slab 2"/>
                <a:ea typeface="Museo Slab 2"/>
                <a:cs typeface="Museo Slab 2"/>
                <a:sym typeface="Museo Slab 2"/>
              </a:rPr>
              <a:t>Environmental Health &amp; Engineering</a:t>
            </a:r>
          </a:p>
        </p:txBody>
      </p:sp>
      <p:sp>
        <p:nvSpPr>
          <p:cNvPr id="44" name="Freeform 34">
            <a:extLst>
              <a:ext uri="{FF2B5EF4-FFF2-40B4-BE49-F238E27FC236}">
                <a16:creationId xmlns:a16="http://schemas.microsoft.com/office/drawing/2014/main" id="{19383357-CE21-3BB9-5732-98E084FB4024}"/>
              </a:ext>
            </a:extLst>
          </p:cNvPr>
          <p:cNvSpPr/>
          <p:nvPr/>
        </p:nvSpPr>
        <p:spPr>
          <a:xfrm>
            <a:off x="1194162" y="5079579"/>
            <a:ext cx="2759249" cy="3476595"/>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dirty="0"/>
          </a:p>
        </p:txBody>
      </p:sp>
      <p:sp>
        <p:nvSpPr>
          <p:cNvPr id="50" name="TextBox 49">
            <a:extLst>
              <a:ext uri="{FF2B5EF4-FFF2-40B4-BE49-F238E27FC236}">
                <a16:creationId xmlns:a16="http://schemas.microsoft.com/office/drawing/2014/main" id="{D0516E39-C29F-591D-8BBD-171CAB594C68}"/>
              </a:ext>
            </a:extLst>
          </p:cNvPr>
          <p:cNvSpPr txBox="1"/>
          <p:nvPr/>
        </p:nvSpPr>
        <p:spPr>
          <a:xfrm>
            <a:off x="11576552" y="5807508"/>
            <a:ext cx="2149635" cy="1903663"/>
          </a:xfrm>
          <a:prstGeom prst="rect">
            <a:avLst/>
          </a:prstGeom>
          <a:noFill/>
        </p:spPr>
        <p:txBody>
          <a:bodyPr wrap="square">
            <a:spAutoFit/>
          </a:bodyPr>
          <a:lstStyle/>
          <a:p>
            <a:pPr algn="ctr">
              <a:lnSpc>
                <a:spcPts val="4900"/>
              </a:lnSpc>
              <a:spcBef>
                <a:spcPct val="0"/>
              </a:spcBef>
            </a:pPr>
            <a:r>
              <a:rPr lang="en-US" sz="2499" dirty="0">
                <a:solidFill>
                  <a:srgbClr val="000000"/>
                </a:solidFill>
                <a:latin typeface="Museo Slab 2"/>
                <a:sym typeface="Museo Slab 1"/>
              </a:rPr>
              <a:t>Business Support Services</a:t>
            </a:r>
          </a:p>
        </p:txBody>
      </p:sp>
    </p:spTree>
    <p:extLst>
      <p:ext uri="{BB962C8B-B14F-4D97-AF65-F5344CB8AC3E}">
        <p14:creationId xmlns:p14="http://schemas.microsoft.com/office/powerpoint/2010/main" val="217904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a:extLst>
            <a:ext uri="{FF2B5EF4-FFF2-40B4-BE49-F238E27FC236}">
              <a16:creationId xmlns:a16="http://schemas.microsoft.com/office/drawing/2014/main" id="{7109AD9E-8B3F-3D85-D927-92B1F6FF6AE6}"/>
            </a:ext>
          </a:extLst>
        </p:cNvPr>
        <p:cNvGrpSpPr/>
        <p:nvPr/>
      </p:nvGrpSpPr>
      <p:grpSpPr>
        <a:xfrm>
          <a:off x="0" y="0"/>
          <a:ext cx="0" cy="0"/>
          <a:chOff x="0" y="0"/>
          <a:chExt cx="0" cy="0"/>
        </a:xfrm>
      </p:grpSpPr>
      <p:grpSp>
        <p:nvGrpSpPr>
          <p:cNvPr id="46" name="Group 3">
            <a:extLst>
              <a:ext uri="{FF2B5EF4-FFF2-40B4-BE49-F238E27FC236}">
                <a16:creationId xmlns:a16="http://schemas.microsoft.com/office/drawing/2014/main" id="{E7B42B0C-9A4A-A06F-2E64-0777276BE97F}"/>
              </a:ext>
            </a:extLst>
          </p:cNvPr>
          <p:cNvGrpSpPr/>
          <p:nvPr/>
        </p:nvGrpSpPr>
        <p:grpSpPr>
          <a:xfrm>
            <a:off x="1211125" y="5095444"/>
            <a:ext cx="2757292" cy="3430675"/>
            <a:chOff x="0" y="0"/>
            <a:chExt cx="726200" cy="1588073"/>
          </a:xfrm>
          <a:noFill/>
        </p:grpSpPr>
        <p:sp>
          <p:nvSpPr>
            <p:cNvPr id="47" name="Freeform 4">
              <a:extLst>
                <a:ext uri="{FF2B5EF4-FFF2-40B4-BE49-F238E27FC236}">
                  <a16:creationId xmlns:a16="http://schemas.microsoft.com/office/drawing/2014/main" id="{52DCF3ED-4EB5-94C8-9ADD-B0B0586BD5B7}"/>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grpFill/>
          </p:spPr>
          <p:txBody>
            <a:bodyPr/>
            <a:lstStyle/>
            <a:p>
              <a:endParaRPr lang="en-US"/>
            </a:p>
          </p:txBody>
        </p:sp>
        <p:sp>
          <p:nvSpPr>
            <p:cNvPr id="48" name="TextBox 5">
              <a:extLst>
                <a:ext uri="{FF2B5EF4-FFF2-40B4-BE49-F238E27FC236}">
                  <a16:creationId xmlns:a16="http://schemas.microsoft.com/office/drawing/2014/main" id="{8DFA6DCC-7228-DF9A-28E4-37A4C634EB71}"/>
                </a:ext>
              </a:extLst>
            </p:cNvPr>
            <p:cNvSpPr txBox="1"/>
            <p:nvPr/>
          </p:nvSpPr>
          <p:spPr>
            <a:xfrm>
              <a:off x="0" y="-47625"/>
              <a:ext cx="726200" cy="1635698"/>
            </a:xfrm>
            <a:prstGeom prst="rect">
              <a:avLst/>
            </a:prstGeom>
            <a:grpFill/>
          </p:spPr>
          <p:txBody>
            <a:bodyPr lIns="50800" tIns="50800" rIns="50800" bIns="50800" rtlCol="0" anchor="ctr"/>
            <a:lstStyle/>
            <a:p>
              <a:pPr algn="ctr">
                <a:lnSpc>
                  <a:spcPts val="3359"/>
                </a:lnSpc>
              </a:pPr>
              <a:endParaRPr/>
            </a:p>
          </p:txBody>
        </p:sp>
      </p:grpSp>
      <p:sp>
        <p:nvSpPr>
          <p:cNvPr id="4" name="Freeform 4">
            <a:extLst>
              <a:ext uri="{FF2B5EF4-FFF2-40B4-BE49-F238E27FC236}">
                <a16:creationId xmlns:a16="http://schemas.microsoft.com/office/drawing/2014/main" id="{AD73C7AF-5C59-2798-32EF-29963FFE6909}"/>
              </a:ext>
            </a:extLst>
          </p:cNvPr>
          <p:cNvSpPr/>
          <p:nvPr/>
        </p:nvSpPr>
        <p:spPr>
          <a:xfrm>
            <a:off x="0"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85E021-6877-62B0-F0D4-CD1FA04945A8}"/>
              </a:ext>
            </a:extLst>
          </p:cNvPr>
          <p:cNvSpPr/>
          <p:nvPr/>
        </p:nvSpPr>
        <p:spPr>
          <a:xfrm>
            <a:off x="9204683" y="0"/>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21F6242-DF30-8D87-CAF0-F5C10DD70961}"/>
              </a:ext>
            </a:extLst>
          </p:cNvPr>
          <p:cNvSpPr/>
          <p:nvPr/>
        </p:nvSpPr>
        <p:spPr>
          <a:xfrm>
            <a:off x="14758565" y="-69446"/>
            <a:ext cx="10378267" cy="10378267"/>
          </a:xfrm>
          <a:custGeom>
            <a:avLst/>
            <a:gdLst/>
            <a:ahLst/>
            <a:cxnLst/>
            <a:rect l="l" t="t" r="r" b="b"/>
            <a:pathLst>
              <a:path w="10378267" h="10378267">
                <a:moveTo>
                  <a:pt x="0" y="0"/>
                </a:moveTo>
                <a:lnTo>
                  <a:pt x="10378267" y="0"/>
                </a:lnTo>
                <a:lnTo>
                  <a:pt x="10378267" y="10378267"/>
                </a:lnTo>
                <a:lnTo>
                  <a:pt x="0" y="10378267"/>
                </a:lnTo>
                <a:lnTo>
                  <a:pt x="0" y="0"/>
                </a:lnTo>
                <a:close/>
              </a:path>
            </a:pathLst>
          </a:custGeom>
          <a:blipFill>
            <a:blip r:embed="rId4">
              <a:alphaModFix amt="25000"/>
            </a:blip>
            <a:stretch>
              <a:fillRect/>
            </a:stretch>
          </a:blipFill>
        </p:spPr>
        <p:txBody>
          <a:bodyPr/>
          <a:lstStyle/>
          <a:p>
            <a:endParaRPr lang="en-US"/>
          </a:p>
        </p:txBody>
      </p:sp>
      <p:sp>
        <p:nvSpPr>
          <p:cNvPr id="7" name="AutoShape 7">
            <a:extLst>
              <a:ext uri="{FF2B5EF4-FFF2-40B4-BE49-F238E27FC236}">
                <a16:creationId xmlns:a16="http://schemas.microsoft.com/office/drawing/2014/main" id="{2D3BBA85-6AFC-BBC2-989C-460DBF1CDDF8}"/>
              </a:ext>
            </a:extLst>
          </p:cNvPr>
          <p:cNvSpPr/>
          <p:nvPr/>
        </p:nvSpPr>
        <p:spPr>
          <a:xfrm flipV="1">
            <a:off x="1028701" y="4419302"/>
            <a:ext cx="13224353" cy="19050"/>
          </a:xfrm>
          <a:prstGeom prst="line">
            <a:avLst/>
          </a:prstGeom>
          <a:ln w="47625" cap="rnd">
            <a:solidFill>
              <a:srgbClr val="D1E7BD"/>
            </a:solidFill>
            <a:prstDash val="solid"/>
            <a:headEnd type="none" w="sm" len="sm"/>
            <a:tailEnd type="none" w="sm" len="sm"/>
          </a:ln>
        </p:spPr>
        <p:txBody>
          <a:bodyPr/>
          <a:lstStyle/>
          <a:p>
            <a:endParaRPr lang="en-US"/>
          </a:p>
        </p:txBody>
      </p:sp>
      <p:sp>
        <p:nvSpPr>
          <p:cNvPr id="8" name="Freeform 8">
            <a:extLst>
              <a:ext uri="{FF2B5EF4-FFF2-40B4-BE49-F238E27FC236}">
                <a16:creationId xmlns:a16="http://schemas.microsoft.com/office/drawing/2014/main" id="{87244F83-B92D-789C-C9B3-F05AA3874493}"/>
              </a:ext>
            </a:extLst>
          </p:cNvPr>
          <p:cNvSpPr/>
          <p:nvPr/>
        </p:nvSpPr>
        <p:spPr>
          <a:xfrm>
            <a:off x="0" y="10047635"/>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99BB602-3401-8B24-BF22-BFF290B8E5DA}"/>
              </a:ext>
            </a:extLst>
          </p:cNvPr>
          <p:cNvSpPr/>
          <p:nvPr/>
        </p:nvSpPr>
        <p:spPr>
          <a:xfrm>
            <a:off x="9204683" y="10047635"/>
            <a:ext cx="9083317" cy="5119688"/>
          </a:xfrm>
          <a:custGeom>
            <a:avLst/>
            <a:gdLst/>
            <a:ahLst/>
            <a:cxnLst/>
            <a:rect l="l" t="t" r="r" b="b"/>
            <a:pathLst>
              <a:path w="9083317" h="5119688">
                <a:moveTo>
                  <a:pt x="0" y="0"/>
                </a:moveTo>
                <a:lnTo>
                  <a:pt x="9083317" y="0"/>
                </a:lnTo>
                <a:lnTo>
                  <a:pt x="9083317" y="5119688"/>
                </a:lnTo>
                <a:lnTo>
                  <a:pt x="0" y="5119688"/>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BDFED1A6-511A-BEC3-0A8F-C0C964097BD4}"/>
              </a:ext>
            </a:extLst>
          </p:cNvPr>
          <p:cNvSpPr txBox="1"/>
          <p:nvPr/>
        </p:nvSpPr>
        <p:spPr>
          <a:xfrm>
            <a:off x="1009293" y="1271517"/>
            <a:ext cx="14287535" cy="3094437"/>
          </a:xfrm>
          <a:prstGeom prst="rect">
            <a:avLst/>
          </a:prstGeom>
        </p:spPr>
        <p:txBody>
          <a:bodyPr wrap="square" lIns="0" tIns="0" rIns="0" bIns="0" rtlCol="0" anchor="t">
            <a:spAutoFit/>
          </a:bodyPr>
          <a:lstStyle/>
          <a:p>
            <a:pPr algn="l">
              <a:lnSpc>
                <a:spcPts val="12599"/>
              </a:lnSpc>
            </a:pPr>
            <a:r>
              <a:rPr lang="en-US" sz="8000" dirty="0">
                <a:solidFill>
                  <a:srgbClr val="FAFDFC"/>
                </a:solidFill>
                <a:latin typeface="Museo Slab 1"/>
                <a:ea typeface="Museo Slab 1"/>
                <a:cs typeface="Museo Slab 1"/>
                <a:sym typeface="Museo Slab 1"/>
              </a:rPr>
              <a:t>Alaska Native Tribal Health Consortium</a:t>
            </a:r>
          </a:p>
        </p:txBody>
      </p:sp>
      <p:sp>
        <p:nvSpPr>
          <p:cNvPr id="12" name="Freeform 12">
            <a:extLst>
              <a:ext uri="{FF2B5EF4-FFF2-40B4-BE49-F238E27FC236}">
                <a16:creationId xmlns:a16="http://schemas.microsoft.com/office/drawing/2014/main" id="{C3989004-4CED-39C0-EFA4-BE8606DDF0F3}"/>
              </a:ext>
            </a:extLst>
          </p:cNvPr>
          <p:cNvSpPr/>
          <p:nvPr/>
        </p:nvSpPr>
        <p:spPr>
          <a:xfrm>
            <a:off x="1028666" y="9085906"/>
            <a:ext cx="2101384" cy="600787"/>
          </a:xfrm>
          <a:custGeom>
            <a:avLst/>
            <a:gdLst/>
            <a:ahLst/>
            <a:cxnLst/>
            <a:rect l="l" t="t" r="r" b="b"/>
            <a:pathLst>
              <a:path w="2101384" h="600787">
                <a:moveTo>
                  <a:pt x="0" y="0"/>
                </a:moveTo>
                <a:lnTo>
                  <a:pt x="2101384" y="0"/>
                </a:lnTo>
                <a:lnTo>
                  <a:pt x="2101384" y="600787"/>
                </a:lnTo>
                <a:lnTo>
                  <a:pt x="0" y="600787"/>
                </a:lnTo>
                <a:lnTo>
                  <a:pt x="0" y="0"/>
                </a:lnTo>
                <a:close/>
              </a:path>
            </a:pathLst>
          </a:custGeom>
          <a:blipFill>
            <a:blip r:embed="rId5"/>
            <a:stretch>
              <a:fillRect/>
            </a:stretch>
          </a:blipFill>
        </p:spPr>
        <p:txBody>
          <a:bodyPr/>
          <a:lstStyle/>
          <a:p>
            <a:endParaRPr lang="en-US"/>
          </a:p>
        </p:txBody>
      </p:sp>
      <p:grpSp>
        <p:nvGrpSpPr>
          <p:cNvPr id="13" name="Group 3">
            <a:extLst>
              <a:ext uri="{FF2B5EF4-FFF2-40B4-BE49-F238E27FC236}">
                <a16:creationId xmlns:a16="http://schemas.microsoft.com/office/drawing/2014/main" id="{78489439-FB0B-B838-A2A8-5575D5F16D4A}"/>
              </a:ext>
            </a:extLst>
          </p:cNvPr>
          <p:cNvGrpSpPr/>
          <p:nvPr/>
        </p:nvGrpSpPr>
        <p:grpSpPr>
          <a:xfrm>
            <a:off x="7988904" y="5099366"/>
            <a:ext cx="2757292" cy="3497297"/>
            <a:chOff x="0" y="0"/>
            <a:chExt cx="726200" cy="1588073"/>
          </a:xfrm>
          <a:noFill/>
        </p:grpSpPr>
        <p:sp>
          <p:nvSpPr>
            <p:cNvPr id="14" name="Freeform 4">
              <a:extLst>
                <a:ext uri="{FF2B5EF4-FFF2-40B4-BE49-F238E27FC236}">
                  <a16:creationId xmlns:a16="http://schemas.microsoft.com/office/drawing/2014/main" id="{5FCDC157-0FF0-CC8C-3C93-624752C9B8BE}"/>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grpFill/>
          </p:spPr>
          <p:txBody>
            <a:bodyPr/>
            <a:lstStyle/>
            <a:p>
              <a:endParaRPr lang="en-US"/>
            </a:p>
          </p:txBody>
        </p:sp>
        <p:sp>
          <p:nvSpPr>
            <p:cNvPr id="15" name="TextBox 5">
              <a:extLst>
                <a:ext uri="{FF2B5EF4-FFF2-40B4-BE49-F238E27FC236}">
                  <a16:creationId xmlns:a16="http://schemas.microsoft.com/office/drawing/2014/main" id="{75055236-6D5C-40E1-3286-787609ECB52D}"/>
                </a:ext>
              </a:extLst>
            </p:cNvPr>
            <p:cNvSpPr txBox="1"/>
            <p:nvPr/>
          </p:nvSpPr>
          <p:spPr>
            <a:xfrm>
              <a:off x="0" y="-47625"/>
              <a:ext cx="726200" cy="1635698"/>
            </a:xfrm>
            <a:prstGeom prst="rect">
              <a:avLst/>
            </a:prstGeom>
            <a:grpFill/>
          </p:spPr>
          <p:txBody>
            <a:bodyPr lIns="50800" tIns="50800" rIns="50800" bIns="50800" rtlCol="0" anchor="ctr"/>
            <a:lstStyle/>
            <a:p>
              <a:pPr algn="ctr">
                <a:lnSpc>
                  <a:spcPts val="3359"/>
                </a:lnSpc>
              </a:pPr>
              <a:endParaRPr/>
            </a:p>
          </p:txBody>
        </p:sp>
      </p:grpSp>
      <p:grpSp>
        <p:nvGrpSpPr>
          <p:cNvPr id="16" name="Group 18">
            <a:extLst>
              <a:ext uri="{FF2B5EF4-FFF2-40B4-BE49-F238E27FC236}">
                <a16:creationId xmlns:a16="http://schemas.microsoft.com/office/drawing/2014/main" id="{820DCC3B-9015-DBB1-5997-99820800C972}"/>
              </a:ext>
            </a:extLst>
          </p:cNvPr>
          <p:cNvGrpSpPr/>
          <p:nvPr/>
        </p:nvGrpSpPr>
        <p:grpSpPr>
          <a:xfrm>
            <a:off x="8218700" y="5702622"/>
            <a:ext cx="2277355" cy="2114550"/>
            <a:chOff x="0" y="0"/>
            <a:chExt cx="599797" cy="556919"/>
          </a:xfrm>
          <a:noFill/>
        </p:grpSpPr>
        <p:sp>
          <p:nvSpPr>
            <p:cNvPr id="17" name="Freeform 19">
              <a:extLst>
                <a:ext uri="{FF2B5EF4-FFF2-40B4-BE49-F238E27FC236}">
                  <a16:creationId xmlns:a16="http://schemas.microsoft.com/office/drawing/2014/main" id="{09F3E72C-3E48-B42D-5141-EFA9362340F6}"/>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grpFill/>
          </p:spPr>
          <p:txBody>
            <a:bodyPr/>
            <a:lstStyle/>
            <a:p>
              <a:endParaRPr lang="en-US"/>
            </a:p>
          </p:txBody>
        </p:sp>
        <p:sp>
          <p:nvSpPr>
            <p:cNvPr id="18" name="TextBox 20">
              <a:extLst>
                <a:ext uri="{FF2B5EF4-FFF2-40B4-BE49-F238E27FC236}">
                  <a16:creationId xmlns:a16="http://schemas.microsoft.com/office/drawing/2014/main" id="{66D7FA1A-23D6-A86A-6BCA-9AE4EA7D2101}"/>
                </a:ext>
              </a:extLst>
            </p:cNvPr>
            <p:cNvSpPr txBox="1"/>
            <p:nvPr/>
          </p:nvSpPr>
          <p:spPr>
            <a:xfrm>
              <a:off x="0" y="-47625"/>
              <a:ext cx="599797" cy="604544"/>
            </a:xfrm>
            <a:prstGeom prst="rect">
              <a:avLst/>
            </a:prstGeom>
            <a:grpFill/>
          </p:spPr>
          <p:txBody>
            <a:bodyPr lIns="50800" tIns="50800" rIns="50800" bIns="50800" rtlCol="0" anchor="ctr"/>
            <a:lstStyle/>
            <a:p>
              <a:pPr algn="ctr">
                <a:lnSpc>
                  <a:spcPts val="3359"/>
                </a:lnSpc>
              </a:pPr>
              <a:endParaRPr/>
            </a:p>
          </p:txBody>
        </p:sp>
      </p:grpSp>
      <p:sp>
        <p:nvSpPr>
          <p:cNvPr id="19" name="Freeform 34">
            <a:extLst>
              <a:ext uri="{FF2B5EF4-FFF2-40B4-BE49-F238E27FC236}">
                <a16:creationId xmlns:a16="http://schemas.microsoft.com/office/drawing/2014/main" id="{01E38CD4-132A-340D-A45B-0BE9EF741E16}"/>
              </a:ext>
            </a:extLst>
          </p:cNvPr>
          <p:cNvSpPr/>
          <p:nvPr/>
        </p:nvSpPr>
        <p:spPr>
          <a:xfrm>
            <a:off x="7983607" y="5095443"/>
            <a:ext cx="2759249" cy="3497297"/>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noFill/>
          <a:ln w="47625" cap="rnd">
            <a:solidFill>
              <a:srgbClr val="347E58"/>
            </a:solidFill>
            <a:prstDash val="solid"/>
            <a:round/>
          </a:ln>
        </p:spPr>
        <p:txBody>
          <a:bodyPr/>
          <a:lstStyle/>
          <a:p>
            <a:endParaRPr lang="en-US"/>
          </a:p>
        </p:txBody>
      </p:sp>
      <p:grpSp>
        <p:nvGrpSpPr>
          <p:cNvPr id="20" name="Group 3">
            <a:extLst>
              <a:ext uri="{FF2B5EF4-FFF2-40B4-BE49-F238E27FC236}">
                <a16:creationId xmlns:a16="http://schemas.microsoft.com/office/drawing/2014/main" id="{E0CA8437-9ED9-A637-C6C5-4749B69269AB}"/>
              </a:ext>
            </a:extLst>
          </p:cNvPr>
          <p:cNvGrpSpPr/>
          <p:nvPr/>
        </p:nvGrpSpPr>
        <p:grpSpPr>
          <a:xfrm>
            <a:off x="11279557" y="5105834"/>
            <a:ext cx="2757292" cy="3497297"/>
            <a:chOff x="0" y="0"/>
            <a:chExt cx="726200" cy="1588073"/>
          </a:xfrm>
          <a:noFill/>
        </p:grpSpPr>
        <p:sp>
          <p:nvSpPr>
            <p:cNvPr id="21" name="Freeform 4">
              <a:extLst>
                <a:ext uri="{FF2B5EF4-FFF2-40B4-BE49-F238E27FC236}">
                  <a16:creationId xmlns:a16="http://schemas.microsoft.com/office/drawing/2014/main" id="{8CE47241-A87B-6CE1-EDDB-A1580144EE7F}"/>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grpFill/>
          </p:spPr>
          <p:txBody>
            <a:bodyPr/>
            <a:lstStyle/>
            <a:p>
              <a:endParaRPr lang="en-US"/>
            </a:p>
          </p:txBody>
        </p:sp>
        <p:sp>
          <p:nvSpPr>
            <p:cNvPr id="22" name="TextBox 5">
              <a:extLst>
                <a:ext uri="{FF2B5EF4-FFF2-40B4-BE49-F238E27FC236}">
                  <a16:creationId xmlns:a16="http://schemas.microsoft.com/office/drawing/2014/main" id="{FEABCEDA-1E28-2521-3212-9DAD87F50EFD}"/>
                </a:ext>
              </a:extLst>
            </p:cNvPr>
            <p:cNvSpPr txBox="1"/>
            <p:nvPr/>
          </p:nvSpPr>
          <p:spPr>
            <a:xfrm>
              <a:off x="0" y="-47625"/>
              <a:ext cx="726200" cy="1635698"/>
            </a:xfrm>
            <a:prstGeom prst="rect">
              <a:avLst/>
            </a:prstGeom>
            <a:grpFill/>
          </p:spPr>
          <p:txBody>
            <a:bodyPr lIns="50800" tIns="50800" rIns="50800" bIns="50800" rtlCol="0" anchor="ctr"/>
            <a:lstStyle/>
            <a:p>
              <a:pPr algn="ctr">
                <a:lnSpc>
                  <a:spcPts val="3359"/>
                </a:lnSpc>
              </a:pPr>
              <a:endParaRPr/>
            </a:p>
          </p:txBody>
        </p:sp>
      </p:grpSp>
      <p:grpSp>
        <p:nvGrpSpPr>
          <p:cNvPr id="23" name="Group 18">
            <a:extLst>
              <a:ext uri="{FF2B5EF4-FFF2-40B4-BE49-F238E27FC236}">
                <a16:creationId xmlns:a16="http://schemas.microsoft.com/office/drawing/2014/main" id="{C068BC07-515C-1D1E-B72C-CE12304724E1}"/>
              </a:ext>
            </a:extLst>
          </p:cNvPr>
          <p:cNvGrpSpPr/>
          <p:nvPr/>
        </p:nvGrpSpPr>
        <p:grpSpPr>
          <a:xfrm>
            <a:off x="11512693" y="5726867"/>
            <a:ext cx="2277355" cy="2114550"/>
            <a:chOff x="0" y="0"/>
            <a:chExt cx="599797" cy="556919"/>
          </a:xfrm>
          <a:noFill/>
        </p:grpSpPr>
        <p:sp>
          <p:nvSpPr>
            <p:cNvPr id="24" name="Freeform 19">
              <a:extLst>
                <a:ext uri="{FF2B5EF4-FFF2-40B4-BE49-F238E27FC236}">
                  <a16:creationId xmlns:a16="http://schemas.microsoft.com/office/drawing/2014/main" id="{D8561341-E5F4-9A89-E48A-A14B29F809A7}"/>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grpFill/>
          </p:spPr>
          <p:txBody>
            <a:bodyPr/>
            <a:lstStyle/>
            <a:p>
              <a:endParaRPr lang="en-US"/>
            </a:p>
          </p:txBody>
        </p:sp>
        <p:sp>
          <p:nvSpPr>
            <p:cNvPr id="25" name="TextBox 20">
              <a:extLst>
                <a:ext uri="{FF2B5EF4-FFF2-40B4-BE49-F238E27FC236}">
                  <a16:creationId xmlns:a16="http://schemas.microsoft.com/office/drawing/2014/main" id="{32325A73-C8D8-E2FA-A012-79652EB6680F}"/>
                </a:ext>
              </a:extLst>
            </p:cNvPr>
            <p:cNvSpPr txBox="1"/>
            <p:nvPr/>
          </p:nvSpPr>
          <p:spPr>
            <a:xfrm>
              <a:off x="0" y="-47625"/>
              <a:ext cx="599797" cy="604544"/>
            </a:xfrm>
            <a:prstGeom prst="rect">
              <a:avLst/>
            </a:prstGeom>
            <a:grpFill/>
          </p:spPr>
          <p:txBody>
            <a:bodyPr lIns="50800" tIns="50800" rIns="50800" bIns="50800" rtlCol="0" anchor="ctr"/>
            <a:lstStyle/>
            <a:p>
              <a:pPr algn="ctr">
                <a:lnSpc>
                  <a:spcPts val="3359"/>
                </a:lnSpc>
              </a:pPr>
              <a:endParaRPr/>
            </a:p>
          </p:txBody>
        </p:sp>
      </p:grpSp>
      <p:sp>
        <p:nvSpPr>
          <p:cNvPr id="26" name="Freeform 34">
            <a:extLst>
              <a:ext uri="{FF2B5EF4-FFF2-40B4-BE49-F238E27FC236}">
                <a16:creationId xmlns:a16="http://schemas.microsoft.com/office/drawing/2014/main" id="{38EAC294-1A28-992D-60CB-B9BCE09645A7}"/>
              </a:ext>
            </a:extLst>
          </p:cNvPr>
          <p:cNvSpPr/>
          <p:nvPr/>
        </p:nvSpPr>
        <p:spPr>
          <a:xfrm>
            <a:off x="11277600" y="5119688"/>
            <a:ext cx="2759249" cy="3497297"/>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noFill/>
          <a:ln w="47625" cap="rnd">
            <a:solidFill>
              <a:srgbClr val="347E58"/>
            </a:solidFill>
            <a:prstDash val="solid"/>
            <a:round/>
          </a:ln>
        </p:spPr>
        <p:txBody>
          <a:bodyPr/>
          <a:lstStyle/>
          <a:p>
            <a:endParaRPr lang="en-US" dirty="0"/>
          </a:p>
        </p:txBody>
      </p:sp>
      <p:grpSp>
        <p:nvGrpSpPr>
          <p:cNvPr id="27" name="Group 18">
            <a:extLst>
              <a:ext uri="{FF2B5EF4-FFF2-40B4-BE49-F238E27FC236}">
                <a16:creationId xmlns:a16="http://schemas.microsoft.com/office/drawing/2014/main" id="{58D11F10-54A1-2B37-CA40-67DAEC6E501F}"/>
              </a:ext>
            </a:extLst>
          </p:cNvPr>
          <p:cNvGrpSpPr/>
          <p:nvPr/>
        </p:nvGrpSpPr>
        <p:grpSpPr>
          <a:xfrm>
            <a:off x="1480994" y="5610924"/>
            <a:ext cx="2277355" cy="2114550"/>
            <a:chOff x="0" y="0"/>
            <a:chExt cx="599797" cy="556919"/>
          </a:xfrm>
          <a:noFill/>
        </p:grpSpPr>
        <p:sp>
          <p:nvSpPr>
            <p:cNvPr id="28" name="Freeform 19">
              <a:extLst>
                <a:ext uri="{FF2B5EF4-FFF2-40B4-BE49-F238E27FC236}">
                  <a16:creationId xmlns:a16="http://schemas.microsoft.com/office/drawing/2014/main" id="{CE2218A8-B279-C334-E10E-81C60A3E2128}"/>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grpFill/>
          </p:spPr>
          <p:txBody>
            <a:bodyPr/>
            <a:lstStyle/>
            <a:p>
              <a:endParaRPr lang="en-US"/>
            </a:p>
          </p:txBody>
        </p:sp>
        <p:sp>
          <p:nvSpPr>
            <p:cNvPr id="29" name="TextBox 20">
              <a:extLst>
                <a:ext uri="{FF2B5EF4-FFF2-40B4-BE49-F238E27FC236}">
                  <a16:creationId xmlns:a16="http://schemas.microsoft.com/office/drawing/2014/main" id="{F4AEBAD0-B20C-603A-641D-71568493453A}"/>
                </a:ext>
              </a:extLst>
            </p:cNvPr>
            <p:cNvSpPr txBox="1"/>
            <p:nvPr/>
          </p:nvSpPr>
          <p:spPr>
            <a:xfrm>
              <a:off x="0" y="-47625"/>
              <a:ext cx="599797" cy="604544"/>
            </a:xfrm>
            <a:prstGeom prst="rect">
              <a:avLst/>
            </a:prstGeom>
            <a:grpFill/>
          </p:spPr>
          <p:txBody>
            <a:bodyPr lIns="50800" tIns="50800" rIns="50800" bIns="50800" rtlCol="0" anchor="ctr"/>
            <a:lstStyle/>
            <a:p>
              <a:pPr algn="ctr">
                <a:lnSpc>
                  <a:spcPts val="3359"/>
                </a:lnSpc>
              </a:pPr>
              <a:endParaRPr/>
            </a:p>
          </p:txBody>
        </p:sp>
      </p:grpSp>
      <p:grpSp>
        <p:nvGrpSpPr>
          <p:cNvPr id="30" name="Group 3">
            <a:extLst>
              <a:ext uri="{FF2B5EF4-FFF2-40B4-BE49-F238E27FC236}">
                <a16:creationId xmlns:a16="http://schemas.microsoft.com/office/drawing/2014/main" id="{581D4141-881D-7B9A-CB2A-C058D22611E1}"/>
              </a:ext>
            </a:extLst>
          </p:cNvPr>
          <p:cNvGrpSpPr/>
          <p:nvPr/>
        </p:nvGrpSpPr>
        <p:grpSpPr>
          <a:xfrm>
            <a:off x="4444414" y="5113618"/>
            <a:ext cx="3261240" cy="3489513"/>
            <a:chOff x="0" y="0"/>
            <a:chExt cx="726200" cy="1588073"/>
          </a:xfrm>
        </p:grpSpPr>
        <p:sp>
          <p:nvSpPr>
            <p:cNvPr id="31" name="Freeform 4">
              <a:extLst>
                <a:ext uri="{FF2B5EF4-FFF2-40B4-BE49-F238E27FC236}">
                  <a16:creationId xmlns:a16="http://schemas.microsoft.com/office/drawing/2014/main" id="{8D50AF0D-EB02-DCD2-290E-53425C2352E2}"/>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32" name="TextBox 5">
              <a:extLst>
                <a:ext uri="{FF2B5EF4-FFF2-40B4-BE49-F238E27FC236}">
                  <a16:creationId xmlns:a16="http://schemas.microsoft.com/office/drawing/2014/main" id="{787CF4F5-9A39-24A1-ABEB-67DCF6DE7112}"/>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33" name="Group 18">
            <a:extLst>
              <a:ext uri="{FF2B5EF4-FFF2-40B4-BE49-F238E27FC236}">
                <a16:creationId xmlns:a16="http://schemas.microsoft.com/office/drawing/2014/main" id="{3BD362E2-E351-1896-B691-C69862DB68E1}"/>
              </a:ext>
            </a:extLst>
          </p:cNvPr>
          <p:cNvGrpSpPr/>
          <p:nvPr/>
        </p:nvGrpSpPr>
        <p:grpSpPr>
          <a:xfrm>
            <a:off x="4770163" y="5613655"/>
            <a:ext cx="2763468" cy="2114550"/>
            <a:chOff x="0" y="0"/>
            <a:chExt cx="599797" cy="556919"/>
          </a:xfrm>
        </p:grpSpPr>
        <p:sp>
          <p:nvSpPr>
            <p:cNvPr id="34" name="Freeform 19">
              <a:extLst>
                <a:ext uri="{FF2B5EF4-FFF2-40B4-BE49-F238E27FC236}">
                  <a16:creationId xmlns:a16="http://schemas.microsoft.com/office/drawing/2014/main" id="{03C383FD-8C51-F337-3050-DA680B971FDD}"/>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35" name="TextBox 20">
              <a:extLst>
                <a:ext uri="{FF2B5EF4-FFF2-40B4-BE49-F238E27FC236}">
                  <a16:creationId xmlns:a16="http://schemas.microsoft.com/office/drawing/2014/main" id="{5E085AC2-473A-0C28-5BE1-531731FAE8FF}"/>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36" name="Freeform 34">
            <a:extLst>
              <a:ext uri="{FF2B5EF4-FFF2-40B4-BE49-F238E27FC236}">
                <a16:creationId xmlns:a16="http://schemas.microsoft.com/office/drawing/2014/main" id="{2B1059E3-5819-FAF8-A717-365B263EDF5A}"/>
              </a:ext>
            </a:extLst>
          </p:cNvPr>
          <p:cNvSpPr/>
          <p:nvPr/>
        </p:nvSpPr>
        <p:spPr>
          <a:xfrm>
            <a:off x="4459834" y="5110002"/>
            <a:ext cx="3257421" cy="3497297"/>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dirty="0"/>
          </a:p>
        </p:txBody>
      </p:sp>
      <p:sp>
        <p:nvSpPr>
          <p:cNvPr id="38" name="TextBox 57">
            <a:extLst>
              <a:ext uri="{FF2B5EF4-FFF2-40B4-BE49-F238E27FC236}">
                <a16:creationId xmlns:a16="http://schemas.microsoft.com/office/drawing/2014/main" id="{ED5FB471-8257-F8B5-71B6-ACB32173071C}"/>
              </a:ext>
            </a:extLst>
          </p:cNvPr>
          <p:cNvSpPr txBox="1"/>
          <p:nvPr/>
        </p:nvSpPr>
        <p:spPr>
          <a:xfrm>
            <a:off x="1658582" y="5801990"/>
            <a:ext cx="1854562" cy="1766446"/>
          </a:xfrm>
          <a:prstGeom prst="rect">
            <a:avLst/>
          </a:prstGeom>
          <a:noFill/>
        </p:spPr>
        <p:txBody>
          <a:bodyPr wrap="square" lIns="0" tIns="0" rIns="0" bIns="0" rtlCol="0" anchor="t">
            <a:spAutoFit/>
          </a:bodyPr>
          <a:lstStyle/>
          <a:p>
            <a:pPr algn="ctr">
              <a:lnSpc>
                <a:spcPts val="3499"/>
              </a:lnSpc>
            </a:pPr>
            <a:r>
              <a:rPr lang="en-US" sz="2499" dirty="0">
                <a:solidFill>
                  <a:srgbClr val="000000"/>
                </a:solidFill>
                <a:latin typeface="Museo Slab 2"/>
                <a:sym typeface="Museo Slab 1"/>
              </a:rPr>
              <a:t>Alaska Native Medical Center</a:t>
            </a:r>
            <a:endParaRPr lang="en-US" sz="2499" dirty="0">
              <a:solidFill>
                <a:srgbClr val="000000"/>
              </a:solidFill>
              <a:latin typeface="Museo Slab 2"/>
              <a:sym typeface="Museo Slab 2"/>
            </a:endParaRPr>
          </a:p>
        </p:txBody>
      </p:sp>
      <p:sp>
        <p:nvSpPr>
          <p:cNvPr id="40" name="TextBox 58">
            <a:extLst>
              <a:ext uri="{FF2B5EF4-FFF2-40B4-BE49-F238E27FC236}">
                <a16:creationId xmlns:a16="http://schemas.microsoft.com/office/drawing/2014/main" id="{F69ABC8C-A96A-A321-5B59-03F784D016A2}"/>
              </a:ext>
            </a:extLst>
          </p:cNvPr>
          <p:cNvSpPr txBox="1"/>
          <p:nvPr/>
        </p:nvSpPr>
        <p:spPr>
          <a:xfrm>
            <a:off x="8225532" y="5819653"/>
            <a:ext cx="2277355" cy="1821396"/>
          </a:xfrm>
          <a:prstGeom prst="rect">
            <a:avLst/>
          </a:prstGeom>
          <a:noFill/>
        </p:spPr>
        <p:txBody>
          <a:bodyPr lIns="0" tIns="0" rIns="0" bIns="0" rtlCol="0" anchor="t">
            <a:spAutoFit/>
          </a:bodyPr>
          <a:lstStyle/>
          <a:p>
            <a:pPr algn="ctr">
              <a:lnSpc>
                <a:spcPts val="4900"/>
              </a:lnSpc>
              <a:spcBef>
                <a:spcPct val="0"/>
              </a:spcBef>
            </a:pPr>
            <a:r>
              <a:rPr lang="en-US" sz="2499" dirty="0">
                <a:solidFill>
                  <a:srgbClr val="000000"/>
                </a:solidFill>
                <a:latin typeface="Museo Slab 2"/>
                <a:sym typeface="Museo Slab 1"/>
              </a:rPr>
              <a:t>Community Health Services</a:t>
            </a:r>
          </a:p>
        </p:txBody>
      </p:sp>
      <p:sp>
        <p:nvSpPr>
          <p:cNvPr id="41" name="TextBox 59">
            <a:extLst>
              <a:ext uri="{FF2B5EF4-FFF2-40B4-BE49-F238E27FC236}">
                <a16:creationId xmlns:a16="http://schemas.microsoft.com/office/drawing/2014/main" id="{6AFCD8D4-1DF4-9AED-5911-C7946F597BCF}"/>
              </a:ext>
            </a:extLst>
          </p:cNvPr>
          <p:cNvSpPr txBox="1"/>
          <p:nvPr/>
        </p:nvSpPr>
        <p:spPr>
          <a:xfrm>
            <a:off x="4938407" y="5783718"/>
            <a:ext cx="2491108" cy="1766446"/>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Museo Slab 2"/>
                <a:ea typeface="Museo Slab 2"/>
                <a:cs typeface="Museo Slab 2"/>
                <a:sym typeface="Museo Slab 2"/>
              </a:rPr>
              <a:t>Division of Environmental Health &amp; Engineering</a:t>
            </a:r>
          </a:p>
        </p:txBody>
      </p:sp>
      <p:sp>
        <p:nvSpPr>
          <p:cNvPr id="44" name="Freeform 34">
            <a:extLst>
              <a:ext uri="{FF2B5EF4-FFF2-40B4-BE49-F238E27FC236}">
                <a16:creationId xmlns:a16="http://schemas.microsoft.com/office/drawing/2014/main" id="{0C1B8C1F-B274-0D19-CE2F-8A322D89EE6B}"/>
              </a:ext>
            </a:extLst>
          </p:cNvPr>
          <p:cNvSpPr/>
          <p:nvPr/>
        </p:nvSpPr>
        <p:spPr>
          <a:xfrm>
            <a:off x="1194162" y="5079579"/>
            <a:ext cx="2759249" cy="3476595"/>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noFill/>
          <a:ln w="47625" cap="rnd">
            <a:solidFill>
              <a:srgbClr val="347E58"/>
            </a:solidFill>
            <a:prstDash val="solid"/>
            <a:round/>
          </a:ln>
        </p:spPr>
        <p:txBody>
          <a:bodyPr/>
          <a:lstStyle/>
          <a:p>
            <a:endParaRPr lang="en-US" dirty="0"/>
          </a:p>
        </p:txBody>
      </p:sp>
      <p:sp>
        <p:nvSpPr>
          <p:cNvPr id="50" name="TextBox 49">
            <a:extLst>
              <a:ext uri="{FF2B5EF4-FFF2-40B4-BE49-F238E27FC236}">
                <a16:creationId xmlns:a16="http://schemas.microsoft.com/office/drawing/2014/main" id="{3DF0B245-B38F-7A1F-1811-D94B7C2FBC54}"/>
              </a:ext>
            </a:extLst>
          </p:cNvPr>
          <p:cNvSpPr txBox="1"/>
          <p:nvPr/>
        </p:nvSpPr>
        <p:spPr>
          <a:xfrm>
            <a:off x="11576552" y="5807508"/>
            <a:ext cx="2149635" cy="1903663"/>
          </a:xfrm>
          <a:prstGeom prst="rect">
            <a:avLst/>
          </a:prstGeom>
          <a:noFill/>
        </p:spPr>
        <p:txBody>
          <a:bodyPr wrap="square">
            <a:spAutoFit/>
          </a:bodyPr>
          <a:lstStyle/>
          <a:p>
            <a:pPr algn="ctr">
              <a:lnSpc>
                <a:spcPts val="4900"/>
              </a:lnSpc>
              <a:spcBef>
                <a:spcPct val="0"/>
              </a:spcBef>
            </a:pPr>
            <a:r>
              <a:rPr lang="en-US" sz="2499" dirty="0">
                <a:solidFill>
                  <a:srgbClr val="000000"/>
                </a:solidFill>
                <a:latin typeface="Museo Slab 2"/>
                <a:sym typeface="Museo Slab 1"/>
              </a:rPr>
              <a:t>Business Support Services</a:t>
            </a:r>
          </a:p>
        </p:txBody>
      </p:sp>
    </p:spTree>
    <p:extLst>
      <p:ext uri="{BB962C8B-B14F-4D97-AF65-F5344CB8AC3E}">
        <p14:creationId xmlns:p14="http://schemas.microsoft.com/office/powerpoint/2010/main" val="261936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49000"/>
          </a:stretch>
        </a:blipFill>
        <a:effectLst/>
      </p:bgPr>
    </p:bg>
    <p:spTree>
      <p:nvGrpSpPr>
        <p:cNvPr id="1" name=""/>
        <p:cNvGrpSpPr/>
        <p:nvPr/>
      </p:nvGrpSpPr>
      <p:grpSpPr>
        <a:xfrm>
          <a:off x="0" y="0"/>
          <a:ext cx="0" cy="0"/>
          <a:chOff x="0" y="0"/>
          <a:chExt cx="0" cy="0"/>
        </a:xfrm>
      </p:grpSpPr>
      <p:pic>
        <p:nvPicPr>
          <p:cNvPr id="5" name="Picture 3" descr="ANTHC logo filte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0"/>
            <a:ext cx="2138363" cy="24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3276600" y="896709"/>
            <a:ext cx="14325600" cy="1701107"/>
          </a:xfrm>
        </p:spPr>
        <p:txBody>
          <a:bodyPr>
            <a:normAutofit/>
          </a:bodyPr>
          <a:lstStyle/>
          <a:p>
            <a:pPr eaLnBrk="1" hangingPunct="1"/>
            <a:r>
              <a:rPr lang="en-US" sz="8000" dirty="0">
                <a:solidFill>
                  <a:srgbClr val="FAFDFC"/>
                </a:solidFill>
                <a:latin typeface="Museo Slab 1"/>
              </a:rPr>
              <a:t>(DEHE)</a:t>
            </a:r>
          </a:p>
        </p:txBody>
      </p:sp>
      <p:sp>
        <p:nvSpPr>
          <p:cNvPr id="4" name="Rectangle: Rounded Corners 3">
            <a:extLst>
              <a:ext uri="{FF2B5EF4-FFF2-40B4-BE49-F238E27FC236}">
                <a16:creationId xmlns:a16="http://schemas.microsoft.com/office/drawing/2014/main" id="{00246E29-9EAA-074C-9543-718A0D6A1AA9}"/>
              </a:ext>
            </a:extLst>
          </p:cNvPr>
          <p:cNvSpPr/>
          <p:nvPr/>
        </p:nvSpPr>
        <p:spPr>
          <a:xfrm>
            <a:off x="345638" y="4001957"/>
            <a:ext cx="5521763" cy="5942143"/>
          </a:xfrm>
          <a:prstGeom prst="roundRect">
            <a:avLst/>
          </a:prstGeom>
          <a:solidFill>
            <a:srgbClr val="F2F2F2">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Rectangle: Rounded Corners 2">
            <a:extLst>
              <a:ext uri="{FF2B5EF4-FFF2-40B4-BE49-F238E27FC236}">
                <a16:creationId xmlns:a16="http://schemas.microsoft.com/office/drawing/2014/main" id="{4714920A-6806-B727-3B68-69E762EB7363}"/>
              </a:ext>
            </a:extLst>
          </p:cNvPr>
          <p:cNvSpPr/>
          <p:nvPr/>
        </p:nvSpPr>
        <p:spPr>
          <a:xfrm>
            <a:off x="345638" y="2491033"/>
            <a:ext cx="8691195" cy="1226526"/>
          </a:xfrm>
          <a:prstGeom prst="roundRect">
            <a:avLst/>
          </a:prstGeom>
          <a:solidFill>
            <a:srgbClr val="F2F2F2">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75" name="Rectangle 3"/>
          <p:cNvSpPr>
            <a:spLocks noGrp="1" noChangeArrowheads="1"/>
          </p:cNvSpPr>
          <p:nvPr>
            <p:ph type="body" idx="4294967295"/>
          </p:nvPr>
        </p:nvSpPr>
        <p:spPr>
          <a:xfrm>
            <a:off x="740291" y="4001957"/>
            <a:ext cx="4898509" cy="6232923"/>
          </a:xfrm>
        </p:spPr>
        <p:txBody>
          <a:bodyPr>
            <a:normAutofit lnSpcReduction="10000"/>
          </a:bodyPr>
          <a:lstStyle/>
          <a:p>
            <a:pPr eaLnBrk="1" hangingPunct="1">
              <a:lnSpc>
                <a:spcPct val="90000"/>
              </a:lnSpc>
              <a:buFontTx/>
              <a:buNone/>
            </a:pPr>
            <a:endParaRPr lang="en-US" sz="4200" b="1" i="1" dirty="0">
              <a:cs typeface="Times New Roman"/>
            </a:endParaRPr>
          </a:p>
          <a:p>
            <a:pPr>
              <a:lnSpc>
                <a:spcPct val="90000"/>
              </a:lnSpc>
              <a:buNone/>
            </a:pPr>
            <a:r>
              <a:rPr lang="en-US" sz="3600" dirty="0">
                <a:latin typeface="Aptos"/>
              </a:rPr>
              <a:t>DEHE improves communal design and infrastructure for rural Alaska Native communities. We meet remote Tribes’ unique needs for health &amp; sanitation facilities, utility operations, and climate initiatives.</a:t>
            </a:r>
            <a:endParaRPr lang="en-US" sz="3600" dirty="0">
              <a:latin typeface="Aptos"/>
              <a:cs typeface="Times New Roman"/>
            </a:endParaRPr>
          </a:p>
          <a:p>
            <a:pPr eaLnBrk="1" hangingPunct="1">
              <a:lnSpc>
                <a:spcPct val="90000"/>
              </a:lnSpc>
              <a:buFontTx/>
              <a:buNone/>
            </a:pPr>
            <a:r>
              <a:rPr lang="en-US" sz="3600" b="1" dirty="0"/>
              <a:t> </a:t>
            </a:r>
          </a:p>
        </p:txBody>
      </p:sp>
      <p:sp>
        <p:nvSpPr>
          <p:cNvPr id="2" name="TextBox 1">
            <a:extLst>
              <a:ext uri="{FF2B5EF4-FFF2-40B4-BE49-F238E27FC236}">
                <a16:creationId xmlns:a16="http://schemas.microsoft.com/office/drawing/2014/main" id="{4702ED0B-67EE-ACE8-28DB-CCFB481E7CA7}"/>
              </a:ext>
            </a:extLst>
          </p:cNvPr>
          <p:cNvSpPr txBox="1"/>
          <p:nvPr/>
        </p:nvSpPr>
        <p:spPr>
          <a:xfrm>
            <a:off x="451512" y="2030337"/>
            <a:ext cx="10959405" cy="2077492"/>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4200" dirty="0">
                <a:cs typeface="Segoe UI"/>
              </a:rPr>
              <a:t>​</a:t>
            </a:r>
          </a:p>
          <a:p>
            <a:r>
              <a:rPr lang="en-US" sz="3600" dirty="0">
                <a:latin typeface="Calibri"/>
                <a:ea typeface="Calibri"/>
                <a:cs typeface="Segoe UI"/>
              </a:rPr>
              <a:t>​</a:t>
            </a:r>
            <a:r>
              <a:rPr lang="en-US" sz="4800" i="1" dirty="0">
                <a:latin typeface="Calibri"/>
                <a:ea typeface="Calibri"/>
                <a:cs typeface="Times New Roman"/>
              </a:rPr>
              <a:t>“</a:t>
            </a:r>
            <a:r>
              <a:rPr lang="en-US" sz="4200" b="1" i="1" dirty="0">
                <a:latin typeface="Calibri"/>
                <a:ea typeface="Calibri"/>
                <a:cs typeface="Times New Roman"/>
              </a:rPr>
              <a:t>Healthy Homes and Communities.”</a:t>
            </a:r>
          </a:p>
          <a:p>
            <a:r>
              <a:rPr lang="en-US" sz="3600" dirty="0">
                <a:cs typeface="Segoe UI"/>
              </a:rPr>
              <a:t>​</a:t>
            </a:r>
          </a:p>
        </p:txBody>
      </p:sp>
    </p:spTree>
    <p:extLst>
      <p:ext uri="{BB962C8B-B14F-4D97-AF65-F5344CB8AC3E}">
        <p14:creationId xmlns:p14="http://schemas.microsoft.com/office/powerpoint/2010/main" val="1418889547"/>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p:cNvGrpSpPr/>
        <p:nvPr/>
      </p:nvGrpSpPr>
      <p:grpSpPr>
        <a:xfrm>
          <a:off x="0" y="0"/>
          <a:ext cx="0" cy="0"/>
          <a:chOff x="0" y="0"/>
          <a:chExt cx="0" cy="0"/>
        </a:xfrm>
      </p:grpSpPr>
      <p:sp>
        <p:nvSpPr>
          <p:cNvPr id="2" name="Freeform 2"/>
          <p:cNvSpPr/>
          <p:nvPr/>
        </p:nvSpPr>
        <p:spPr>
          <a:xfrm>
            <a:off x="-1307189" y="6091042"/>
            <a:ext cx="8647656" cy="8647656"/>
          </a:xfrm>
          <a:custGeom>
            <a:avLst/>
            <a:gdLst/>
            <a:ahLst/>
            <a:cxnLst/>
            <a:rect l="l" t="t" r="r" b="b"/>
            <a:pathLst>
              <a:path w="8647656" h="8647656">
                <a:moveTo>
                  <a:pt x="0" y="0"/>
                </a:moveTo>
                <a:lnTo>
                  <a:pt x="8647656" y="0"/>
                </a:lnTo>
                <a:lnTo>
                  <a:pt x="8647656" y="8647656"/>
                </a:lnTo>
                <a:lnTo>
                  <a:pt x="0" y="86476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a:grpSpLocks noChangeAspect="1"/>
          </p:cNvGrpSpPr>
          <p:nvPr/>
        </p:nvGrpSpPr>
        <p:grpSpPr>
          <a:xfrm>
            <a:off x="597946" y="6666195"/>
            <a:ext cx="5392842" cy="539282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8571" r="-18571"/>
              </a:stretch>
            </a:blipFill>
          </p:spPr>
          <p:txBody>
            <a:bodyPr/>
            <a:lstStyle/>
            <a:p>
              <a:endParaRPr lang="en-US"/>
            </a:p>
          </p:txBody>
        </p:sp>
      </p:grpSp>
      <p:sp>
        <p:nvSpPr>
          <p:cNvPr id="5" name="Freeform 5"/>
          <p:cNvSpPr/>
          <p:nvPr/>
        </p:nvSpPr>
        <p:spPr>
          <a:xfrm>
            <a:off x="5862181" y="6411760"/>
            <a:ext cx="8647656" cy="8647656"/>
          </a:xfrm>
          <a:custGeom>
            <a:avLst/>
            <a:gdLst/>
            <a:ahLst/>
            <a:cxnLst/>
            <a:rect l="l" t="t" r="r" b="b"/>
            <a:pathLst>
              <a:path w="8647656" h="8647656">
                <a:moveTo>
                  <a:pt x="0" y="0"/>
                </a:moveTo>
                <a:lnTo>
                  <a:pt x="8647656" y="0"/>
                </a:lnTo>
                <a:lnTo>
                  <a:pt x="8647656" y="8647656"/>
                </a:lnTo>
                <a:lnTo>
                  <a:pt x="0" y="86476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6" name="Group 6"/>
          <p:cNvGrpSpPr>
            <a:grpSpLocks noChangeAspect="1"/>
          </p:cNvGrpSpPr>
          <p:nvPr/>
        </p:nvGrpSpPr>
        <p:grpSpPr>
          <a:xfrm>
            <a:off x="7489588" y="6770918"/>
            <a:ext cx="5392842" cy="539282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6666" r="-16666"/>
              </a:stretch>
            </a:blipFill>
          </p:spPr>
          <p:txBody>
            <a:bodyPr/>
            <a:lstStyle/>
            <a:p>
              <a:endParaRPr lang="en-US"/>
            </a:p>
          </p:txBody>
        </p:sp>
      </p:grpSp>
      <p:sp>
        <p:nvSpPr>
          <p:cNvPr id="8" name="Freeform 8"/>
          <p:cNvSpPr/>
          <p:nvPr/>
        </p:nvSpPr>
        <p:spPr>
          <a:xfrm>
            <a:off x="13121536" y="5143500"/>
            <a:ext cx="8647656" cy="8647656"/>
          </a:xfrm>
          <a:custGeom>
            <a:avLst/>
            <a:gdLst/>
            <a:ahLst/>
            <a:cxnLst/>
            <a:rect l="l" t="t" r="r" b="b"/>
            <a:pathLst>
              <a:path w="8647656" h="8647656">
                <a:moveTo>
                  <a:pt x="0" y="0"/>
                </a:moveTo>
                <a:lnTo>
                  <a:pt x="8647656" y="0"/>
                </a:lnTo>
                <a:lnTo>
                  <a:pt x="8647656" y="8647656"/>
                </a:lnTo>
                <a:lnTo>
                  <a:pt x="0" y="86476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9" name="Group 9"/>
          <p:cNvGrpSpPr>
            <a:grpSpLocks noChangeAspect="1"/>
          </p:cNvGrpSpPr>
          <p:nvPr/>
        </p:nvGrpSpPr>
        <p:grpSpPr>
          <a:xfrm>
            <a:off x="14490219" y="6194559"/>
            <a:ext cx="5392842" cy="5392821"/>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1753" r="-1579"/>
              </a:stretch>
            </a:blipFill>
          </p:spPr>
          <p:txBody>
            <a:bodyPr/>
            <a:lstStyle/>
            <a:p>
              <a:endParaRPr lang="en-US"/>
            </a:p>
          </p:txBody>
        </p:sp>
      </p:grpSp>
      <p:sp>
        <p:nvSpPr>
          <p:cNvPr id="11" name="Freeform 11"/>
          <p:cNvSpPr/>
          <p:nvPr/>
        </p:nvSpPr>
        <p:spPr>
          <a:xfrm rot="2518257">
            <a:off x="12972148" y="457136"/>
            <a:ext cx="7315200" cy="2359152"/>
          </a:xfrm>
          <a:custGeom>
            <a:avLst/>
            <a:gdLst/>
            <a:ahLst/>
            <a:cxnLst/>
            <a:rect l="l" t="t" r="r" b="b"/>
            <a:pathLst>
              <a:path w="7315200" h="2359152">
                <a:moveTo>
                  <a:pt x="0" y="0"/>
                </a:moveTo>
                <a:lnTo>
                  <a:pt x="7315200" y="0"/>
                </a:lnTo>
                <a:lnTo>
                  <a:pt x="7315200" y="2359152"/>
                </a:lnTo>
                <a:lnTo>
                  <a:pt x="0" y="23591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914400" y="1739063"/>
            <a:ext cx="15506700" cy="1343958"/>
          </a:xfrm>
          <a:prstGeom prst="rect">
            <a:avLst/>
          </a:prstGeom>
        </p:spPr>
        <p:txBody>
          <a:bodyPr wrap="square" lIns="0" tIns="0" rIns="0" bIns="0" rtlCol="0" anchor="t">
            <a:spAutoFit/>
          </a:bodyPr>
          <a:lstStyle/>
          <a:p>
            <a:pPr algn="l">
              <a:lnSpc>
                <a:spcPts val="11200"/>
              </a:lnSpc>
              <a:spcBef>
                <a:spcPct val="0"/>
              </a:spcBef>
            </a:pPr>
            <a:r>
              <a:rPr lang="en-US" sz="7500" dirty="0">
                <a:solidFill>
                  <a:srgbClr val="FAFDFC"/>
                </a:solidFill>
                <a:latin typeface="Museo Slab 1"/>
                <a:ea typeface="Museo Slab 1"/>
                <a:cs typeface="Museo Slab 1"/>
                <a:sym typeface="Museo Slab 1"/>
              </a:rPr>
              <a:t>Youth Program Coordinator</a:t>
            </a:r>
          </a:p>
        </p:txBody>
      </p:sp>
      <p:sp>
        <p:nvSpPr>
          <p:cNvPr id="13" name="TextBox 13"/>
          <p:cNvSpPr txBox="1"/>
          <p:nvPr/>
        </p:nvSpPr>
        <p:spPr>
          <a:xfrm>
            <a:off x="1028700" y="3411359"/>
            <a:ext cx="14531895" cy="1846596"/>
          </a:xfrm>
          <a:prstGeom prst="rect">
            <a:avLst/>
          </a:prstGeom>
        </p:spPr>
        <p:txBody>
          <a:bodyPr lIns="0" tIns="0" rIns="0" bIns="0" rtlCol="0" anchor="t">
            <a:spAutoFit/>
          </a:bodyPr>
          <a:lstStyle/>
          <a:p>
            <a:pPr algn="l">
              <a:lnSpc>
                <a:spcPts val="4999"/>
              </a:lnSpc>
            </a:pPr>
            <a:r>
              <a:rPr lang="en-US" sz="2499" dirty="0">
                <a:solidFill>
                  <a:srgbClr val="FAFDFC"/>
                </a:solidFill>
                <a:latin typeface="Museo Slab 2"/>
                <a:ea typeface="Museo Slab 2"/>
                <a:cs typeface="Museo Slab 2"/>
                <a:sym typeface="Museo Slab 2"/>
              </a:rPr>
              <a:t>creates youth outreach, engagement, and education for environmental health with DEHE, tribal partners, and partner agencies. Also, coordinate division-wide internship and AmeriCorps programs.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8B8"/>
        </a:solidFill>
        <a:effectLst/>
      </p:bgPr>
    </p:bg>
    <p:spTree>
      <p:nvGrpSpPr>
        <p:cNvPr id="1" name=""/>
        <p:cNvGrpSpPr/>
        <p:nvPr/>
      </p:nvGrpSpPr>
      <p:grpSpPr>
        <a:xfrm>
          <a:off x="0" y="0"/>
          <a:ext cx="0" cy="0"/>
          <a:chOff x="0" y="0"/>
          <a:chExt cx="0" cy="0"/>
        </a:xfrm>
      </p:grpSpPr>
      <p:grpSp>
        <p:nvGrpSpPr>
          <p:cNvPr id="54" name="Group 3">
            <a:extLst>
              <a:ext uri="{FF2B5EF4-FFF2-40B4-BE49-F238E27FC236}">
                <a16:creationId xmlns:a16="http://schemas.microsoft.com/office/drawing/2014/main" id="{F5C64902-B347-B278-585E-A996DF770B59}"/>
              </a:ext>
            </a:extLst>
          </p:cNvPr>
          <p:cNvGrpSpPr/>
          <p:nvPr/>
        </p:nvGrpSpPr>
        <p:grpSpPr>
          <a:xfrm>
            <a:off x="9055156" y="2702751"/>
            <a:ext cx="2757292" cy="6029716"/>
            <a:chOff x="0" y="0"/>
            <a:chExt cx="726200" cy="1588073"/>
          </a:xfrm>
        </p:grpSpPr>
        <p:sp>
          <p:nvSpPr>
            <p:cNvPr id="55" name="Freeform 4">
              <a:extLst>
                <a:ext uri="{FF2B5EF4-FFF2-40B4-BE49-F238E27FC236}">
                  <a16:creationId xmlns:a16="http://schemas.microsoft.com/office/drawing/2014/main" id="{8855EE90-F7AB-D934-A672-B06DB8D354A1}"/>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56" name="TextBox 5">
              <a:extLst>
                <a:ext uri="{FF2B5EF4-FFF2-40B4-BE49-F238E27FC236}">
                  <a16:creationId xmlns:a16="http://schemas.microsoft.com/office/drawing/2014/main" id="{CFE91256-3EE1-848C-602B-D98C4B7E4E6C}"/>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rot="1459275">
            <a:off x="12466877" y="-879683"/>
            <a:ext cx="7767120" cy="2504896"/>
          </a:xfrm>
          <a:custGeom>
            <a:avLst/>
            <a:gdLst/>
            <a:ahLst/>
            <a:cxnLst/>
            <a:rect l="l" t="t" r="r" b="b"/>
            <a:pathLst>
              <a:path w="7767120" h="2504896">
                <a:moveTo>
                  <a:pt x="0" y="0"/>
                </a:moveTo>
                <a:lnTo>
                  <a:pt x="7767120" y="0"/>
                </a:lnTo>
                <a:lnTo>
                  <a:pt x="7767120" y="2504897"/>
                </a:lnTo>
                <a:lnTo>
                  <a:pt x="0" y="2504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5157916" y="8957906"/>
            <a:ext cx="2101384" cy="600787"/>
          </a:xfrm>
          <a:custGeom>
            <a:avLst/>
            <a:gdLst/>
            <a:ahLst/>
            <a:cxnLst/>
            <a:rect l="l" t="t" r="r" b="b"/>
            <a:pathLst>
              <a:path w="2101384" h="600787">
                <a:moveTo>
                  <a:pt x="0" y="0"/>
                </a:moveTo>
                <a:lnTo>
                  <a:pt x="2101384" y="0"/>
                </a:lnTo>
                <a:lnTo>
                  <a:pt x="2101384" y="600788"/>
                </a:lnTo>
                <a:lnTo>
                  <a:pt x="0" y="600788"/>
                </a:lnTo>
                <a:lnTo>
                  <a:pt x="0" y="0"/>
                </a:lnTo>
                <a:close/>
              </a:path>
            </a:pathLst>
          </a:custGeom>
          <a:blipFill>
            <a:blip r:embed="rId5"/>
            <a:stretch>
              <a:fillRect/>
            </a:stretch>
          </a:blipFill>
        </p:spPr>
        <p:txBody>
          <a:bodyPr/>
          <a:lstStyle/>
          <a:p>
            <a:endParaRPr lang="en-US"/>
          </a:p>
        </p:txBody>
      </p:sp>
      <p:sp>
        <p:nvSpPr>
          <p:cNvPr id="13" name="Freeform 13"/>
          <p:cNvSpPr/>
          <p:nvPr/>
        </p:nvSpPr>
        <p:spPr>
          <a:xfrm rot="1459275">
            <a:off x="-3518344" y="8603256"/>
            <a:ext cx="7767120" cy="2504896"/>
          </a:xfrm>
          <a:custGeom>
            <a:avLst/>
            <a:gdLst/>
            <a:ahLst/>
            <a:cxnLst/>
            <a:rect l="l" t="t" r="r" b="b"/>
            <a:pathLst>
              <a:path w="7767120" h="2504896">
                <a:moveTo>
                  <a:pt x="0" y="0"/>
                </a:moveTo>
                <a:lnTo>
                  <a:pt x="7767120" y="0"/>
                </a:lnTo>
                <a:lnTo>
                  <a:pt x="7767120" y="2504896"/>
                </a:lnTo>
                <a:lnTo>
                  <a:pt x="0" y="2504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TextBox 35"/>
          <p:cNvSpPr txBox="1"/>
          <p:nvPr/>
        </p:nvSpPr>
        <p:spPr>
          <a:xfrm>
            <a:off x="1028700" y="866775"/>
            <a:ext cx="11928489" cy="1377949"/>
          </a:xfrm>
          <a:prstGeom prst="rect">
            <a:avLst/>
          </a:prstGeom>
        </p:spPr>
        <p:txBody>
          <a:bodyPr lIns="0" tIns="0" rIns="0" bIns="0" rtlCol="0" anchor="t">
            <a:spAutoFit/>
          </a:bodyPr>
          <a:lstStyle/>
          <a:p>
            <a:pPr algn="l">
              <a:lnSpc>
                <a:spcPts val="11200"/>
              </a:lnSpc>
              <a:spcBef>
                <a:spcPct val="0"/>
              </a:spcBef>
            </a:pPr>
            <a:r>
              <a:rPr lang="en-US" sz="8000" dirty="0">
                <a:solidFill>
                  <a:srgbClr val="FAFDFC"/>
                </a:solidFill>
                <a:latin typeface="Museo Slab 1"/>
                <a:ea typeface="Museo Slab 1"/>
                <a:cs typeface="Museo Slab 1"/>
                <a:sym typeface="Museo Slab 1"/>
              </a:rPr>
              <a:t>First year goals</a:t>
            </a:r>
          </a:p>
        </p:txBody>
      </p:sp>
      <p:sp>
        <p:nvSpPr>
          <p:cNvPr id="42" name="Freeform 2">
            <a:extLst>
              <a:ext uri="{FF2B5EF4-FFF2-40B4-BE49-F238E27FC236}">
                <a16:creationId xmlns:a16="http://schemas.microsoft.com/office/drawing/2014/main" id="{4EA586B5-F5EB-8575-A7D9-F4E9A86B11EB}"/>
              </a:ext>
            </a:extLst>
          </p:cNvPr>
          <p:cNvSpPr/>
          <p:nvPr/>
        </p:nvSpPr>
        <p:spPr>
          <a:xfrm>
            <a:off x="13468155" y="1104900"/>
            <a:ext cx="10756050" cy="10446814"/>
          </a:xfrm>
          <a:custGeom>
            <a:avLst/>
            <a:gdLst/>
            <a:ahLst/>
            <a:cxnLst/>
            <a:rect l="l" t="t" r="r" b="b"/>
            <a:pathLst>
              <a:path w="10756050" h="10446814">
                <a:moveTo>
                  <a:pt x="0" y="0"/>
                </a:moveTo>
                <a:lnTo>
                  <a:pt x="10756050" y="0"/>
                </a:lnTo>
                <a:lnTo>
                  <a:pt x="10756050" y="10446813"/>
                </a:lnTo>
                <a:lnTo>
                  <a:pt x="0" y="10446813"/>
                </a:lnTo>
                <a:lnTo>
                  <a:pt x="0" y="0"/>
                </a:lnTo>
                <a:close/>
              </a:path>
            </a:pathLst>
          </a:custGeom>
          <a:blipFill>
            <a:blip r:embed="rId6">
              <a:alphaModFix amt="15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18">
            <a:extLst>
              <a:ext uri="{FF2B5EF4-FFF2-40B4-BE49-F238E27FC236}">
                <a16:creationId xmlns:a16="http://schemas.microsoft.com/office/drawing/2014/main" id="{6D73AB52-14D3-8E8A-EA9B-2B428764583D}"/>
              </a:ext>
            </a:extLst>
          </p:cNvPr>
          <p:cNvGrpSpPr/>
          <p:nvPr/>
        </p:nvGrpSpPr>
        <p:grpSpPr>
          <a:xfrm>
            <a:off x="9293376" y="3272268"/>
            <a:ext cx="2277355" cy="2114550"/>
            <a:chOff x="0" y="0"/>
            <a:chExt cx="599797" cy="556919"/>
          </a:xfrm>
        </p:grpSpPr>
        <p:sp>
          <p:nvSpPr>
            <p:cNvPr id="52" name="Freeform 19">
              <a:extLst>
                <a:ext uri="{FF2B5EF4-FFF2-40B4-BE49-F238E27FC236}">
                  <a16:creationId xmlns:a16="http://schemas.microsoft.com/office/drawing/2014/main" id="{43B6249E-DF87-5DF1-09D3-9DCBA896D6CA}"/>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53" name="TextBox 20">
              <a:extLst>
                <a:ext uri="{FF2B5EF4-FFF2-40B4-BE49-F238E27FC236}">
                  <a16:creationId xmlns:a16="http://schemas.microsoft.com/office/drawing/2014/main" id="{ADEB26D9-DE28-BB01-F166-EA915A047516}"/>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49" name="Freeform 34">
            <a:extLst>
              <a:ext uri="{FF2B5EF4-FFF2-40B4-BE49-F238E27FC236}">
                <a16:creationId xmlns:a16="http://schemas.microsoft.com/office/drawing/2014/main" id="{4E48420F-F41D-4678-E2F8-84E8DF113313}"/>
              </a:ext>
            </a:extLst>
          </p:cNvPr>
          <p:cNvSpPr/>
          <p:nvPr/>
        </p:nvSpPr>
        <p:spPr>
          <a:xfrm>
            <a:off x="9053199" y="2702747"/>
            <a:ext cx="2759249" cy="6029720"/>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50" name="TextBox 35">
            <a:extLst>
              <a:ext uri="{FF2B5EF4-FFF2-40B4-BE49-F238E27FC236}">
                <a16:creationId xmlns:a16="http://schemas.microsoft.com/office/drawing/2014/main" id="{B152FEF7-F63F-DF08-D0CE-C754DE79E1DB}"/>
              </a:ext>
            </a:extLst>
          </p:cNvPr>
          <p:cNvSpPr txBox="1"/>
          <p:nvPr/>
        </p:nvSpPr>
        <p:spPr>
          <a:xfrm>
            <a:off x="9104674" y="2210673"/>
            <a:ext cx="2759249" cy="6210542"/>
          </a:xfrm>
          <a:prstGeom prst="rect">
            <a:avLst/>
          </a:prstGeom>
        </p:spPr>
        <p:txBody>
          <a:bodyPr lIns="50800" tIns="50800" rIns="50800" bIns="50800" rtlCol="0" anchor="ctr"/>
          <a:lstStyle/>
          <a:p>
            <a:pPr algn="ctr">
              <a:lnSpc>
                <a:spcPts val="3359"/>
              </a:lnSpc>
            </a:pPr>
            <a:endParaRPr/>
          </a:p>
        </p:txBody>
      </p:sp>
      <p:grpSp>
        <p:nvGrpSpPr>
          <p:cNvPr id="57" name="Group 3">
            <a:extLst>
              <a:ext uri="{FF2B5EF4-FFF2-40B4-BE49-F238E27FC236}">
                <a16:creationId xmlns:a16="http://schemas.microsoft.com/office/drawing/2014/main" id="{071B7C42-0FA7-E192-DC6E-4A77D15D94EC}"/>
              </a:ext>
            </a:extLst>
          </p:cNvPr>
          <p:cNvGrpSpPr/>
          <p:nvPr/>
        </p:nvGrpSpPr>
        <p:grpSpPr>
          <a:xfrm>
            <a:off x="12349149" y="2726996"/>
            <a:ext cx="2757292" cy="6029716"/>
            <a:chOff x="0" y="0"/>
            <a:chExt cx="726200" cy="1588073"/>
          </a:xfrm>
        </p:grpSpPr>
        <p:sp>
          <p:nvSpPr>
            <p:cNvPr id="58" name="Freeform 4">
              <a:extLst>
                <a:ext uri="{FF2B5EF4-FFF2-40B4-BE49-F238E27FC236}">
                  <a16:creationId xmlns:a16="http://schemas.microsoft.com/office/drawing/2014/main" id="{FBB6AE61-3047-D26D-FFB2-A12348085B16}"/>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59" name="TextBox 5">
              <a:extLst>
                <a:ext uri="{FF2B5EF4-FFF2-40B4-BE49-F238E27FC236}">
                  <a16:creationId xmlns:a16="http://schemas.microsoft.com/office/drawing/2014/main" id="{A4350F2F-3D95-2918-A0F8-6E80F9EE40CB}"/>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60" name="Group 18">
            <a:extLst>
              <a:ext uri="{FF2B5EF4-FFF2-40B4-BE49-F238E27FC236}">
                <a16:creationId xmlns:a16="http://schemas.microsoft.com/office/drawing/2014/main" id="{197E49E0-C2C0-408C-3A3E-898662DF2687}"/>
              </a:ext>
            </a:extLst>
          </p:cNvPr>
          <p:cNvGrpSpPr/>
          <p:nvPr/>
        </p:nvGrpSpPr>
        <p:grpSpPr>
          <a:xfrm>
            <a:off x="12587369" y="3296513"/>
            <a:ext cx="2277355" cy="2114550"/>
            <a:chOff x="0" y="0"/>
            <a:chExt cx="599797" cy="556919"/>
          </a:xfrm>
        </p:grpSpPr>
        <p:sp>
          <p:nvSpPr>
            <p:cNvPr id="61" name="Freeform 19">
              <a:extLst>
                <a:ext uri="{FF2B5EF4-FFF2-40B4-BE49-F238E27FC236}">
                  <a16:creationId xmlns:a16="http://schemas.microsoft.com/office/drawing/2014/main" id="{3DB2869B-DCA2-E413-D781-CA9FB5F72904}"/>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62" name="TextBox 20">
              <a:extLst>
                <a:ext uri="{FF2B5EF4-FFF2-40B4-BE49-F238E27FC236}">
                  <a16:creationId xmlns:a16="http://schemas.microsoft.com/office/drawing/2014/main" id="{3469C8BF-FC09-21FE-255F-34B449EA8B9E}"/>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63" name="Freeform 34">
            <a:extLst>
              <a:ext uri="{FF2B5EF4-FFF2-40B4-BE49-F238E27FC236}">
                <a16:creationId xmlns:a16="http://schemas.microsoft.com/office/drawing/2014/main" id="{B2329A46-63CC-1402-6A2F-1D588892CDAE}"/>
              </a:ext>
            </a:extLst>
          </p:cNvPr>
          <p:cNvSpPr/>
          <p:nvPr/>
        </p:nvSpPr>
        <p:spPr>
          <a:xfrm>
            <a:off x="12347192" y="2726992"/>
            <a:ext cx="2759249" cy="6029720"/>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grpSp>
        <p:nvGrpSpPr>
          <p:cNvPr id="64" name="Group 3">
            <a:extLst>
              <a:ext uri="{FF2B5EF4-FFF2-40B4-BE49-F238E27FC236}">
                <a16:creationId xmlns:a16="http://schemas.microsoft.com/office/drawing/2014/main" id="{0A525C4C-D9D3-ECC2-01A7-8D5CC8962B32}"/>
              </a:ext>
            </a:extLst>
          </p:cNvPr>
          <p:cNvGrpSpPr/>
          <p:nvPr/>
        </p:nvGrpSpPr>
        <p:grpSpPr>
          <a:xfrm>
            <a:off x="2312626" y="2589539"/>
            <a:ext cx="2757292" cy="6029716"/>
            <a:chOff x="0" y="0"/>
            <a:chExt cx="726200" cy="1588073"/>
          </a:xfrm>
        </p:grpSpPr>
        <p:sp>
          <p:nvSpPr>
            <p:cNvPr id="65" name="Freeform 4">
              <a:extLst>
                <a:ext uri="{FF2B5EF4-FFF2-40B4-BE49-F238E27FC236}">
                  <a16:creationId xmlns:a16="http://schemas.microsoft.com/office/drawing/2014/main" id="{9A651EEF-860A-8B75-5C22-A017F74B5536}"/>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66" name="TextBox 5">
              <a:extLst>
                <a:ext uri="{FF2B5EF4-FFF2-40B4-BE49-F238E27FC236}">
                  <a16:creationId xmlns:a16="http://schemas.microsoft.com/office/drawing/2014/main" id="{06A252B2-F261-7575-6F3C-5621502ADD1B}"/>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67" name="Group 18">
            <a:extLst>
              <a:ext uri="{FF2B5EF4-FFF2-40B4-BE49-F238E27FC236}">
                <a16:creationId xmlns:a16="http://schemas.microsoft.com/office/drawing/2014/main" id="{1D619594-E84B-179A-E477-EC31278E672E}"/>
              </a:ext>
            </a:extLst>
          </p:cNvPr>
          <p:cNvGrpSpPr/>
          <p:nvPr/>
        </p:nvGrpSpPr>
        <p:grpSpPr>
          <a:xfrm>
            <a:off x="2550846" y="3159056"/>
            <a:ext cx="2277355" cy="2114550"/>
            <a:chOff x="0" y="0"/>
            <a:chExt cx="599797" cy="556919"/>
          </a:xfrm>
        </p:grpSpPr>
        <p:sp>
          <p:nvSpPr>
            <p:cNvPr id="68" name="Freeform 19">
              <a:extLst>
                <a:ext uri="{FF2B5EF4-FFF2-40B4-BE49-F238E27FC236}">
                  <a16:creationId xmlns:a16="http://schemas.microsoft.com/office/drawing/2014/main" id="{BE6EDF3C-756E-8E44-12AD-D5538E48AAE1}"/>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69" name="TextBox 20">
              <a:extLst>
                <a:ext uri="{FF2B5EF4-FFF2-40B4-BE49-F238E27FC236}">
                  <a16:creationId xmlns:a16="http://schemas.microsoft.com/office/drawing/2014/main" id="{8A52F218-6AF6-F52B-D392-FC385859DFED}"/>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70" name="Freeform 34">
            <a:extLst>
              <a:ext uri="{FF2B5EF4-FFF2-40B4-BE49-F238E27FC236}">
                <a16:creationId xmlns:a16="http://schemas.microsoft.com/office/drawing/2014/main" id="{D3C96ED1-E3E4-F4CB-974C-E3D130B2F1D4}"/>
              </a:ext>
            </a:extLst>
          </p:cNvPr>
          <p:cNvSpPr/>
          <p:nvPr/>
        </p:nvSpPr>
        <p:spPr>
          <a:xfrm>
            <a:off x="2310669" y="2589535"/>
            <a:ext cx="2759249" cy="6029720"/>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71" name="TextBox 35">
            <a:extLst>
              <a:ext uri="{FF2B5EF4-FFF2-40B4-BE49-F238E27FC236}">
                <a16:creationId xmlns:a16="http://schemas.microsoft.com/office/drawing/2014/main" id="{D9F29908-010C-DB5E-6CF4-DE91153B8CF6}"/>
              </a:ext>
            </a:extLst>
          </p:cNvPr>
          <p:cNvSpPr txBox="1"/>
          <p:nvPr/>
        </p:nvSpPr>
        <p:spPr>
          <a:xfrm>
            <a:off x="2310669" y="2408713"/>
            <a:ext cx="2759249" cy="6210542"/>
          </a:xfrm>
          <a:prstGeom prst="rect">
            <a:avLst/>
          </a:prstGeom>
        </p:spPr>
        <p:txBody>
          <a:bodyPr lIns="50800" tIns="50800" rIns="50800" bIns="50800" rtlCol="0" anchor="ctr"/>
          <a:lstStyle/>
          <a:p>
            <a:pPr algn="ctr">
              <a:lnSpc>
                <a:spcPts val="3359"/>
              </a:lnSpc>
            </a:pPr>
            <a:endParaRPr/>
          </a:p>
        </p:txBody>
      </p:sp>
      <p:grpSp>
        <p:nvGrpSpPr>
          <p:cNvPr id="72" name="Group 3">
            <a:extLst>
              <a:ext uri="{FF2B5EF4-FFF2-40B4-BE49-F238E27FC236}">
                <a16:creationId xmlns:a16="http://schemas.microsoft.com/office/drawing/2014/main" id="{8B711B01-C040-1421-4623-61C5194CB89A}"/>
              </a:ext>
            </a:extLst>
          </p:cNvPr>
          <p:cNvGrpSpPr/>
          <p:nvPr/>
        </p:nvGrpSpPr>
        <p:grpSpPr>
          <a:xfrm>
            <a:off x="5606619" y="2613784"/>
            <a:ext cx="2757292" cy="6029716"/>
            <a:chOff x="0" y="0"/>
            <a:chExt cx="726200" cy="1588073"/>
          </a:xfrm>
        </p:grpSpPr>
        <p:sp>
          <p:nvSpPr>
            <p:cNvPr id="73" name="Freeform 4">
              <a:extLst>
                <a:ext uri="{FF2B5EF4-FFF2-40B4-BE49-F238E27FC236}">
                  <a16:creationId xmlns:a16="http://schemas.microsoft.com/office/drawing/2014/main" id="{67C5B4C2-4CBB-760A-A4C9-3CE799892396}"/>
                </a:ext>
              </a:extLst>
            </p:cNvPr>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74" name="TextBox 5">
              <a:extLst>
                <a:ext uri="{FF2B5EF4-FFF2-40B4-BE49-F238E27FC236}">
                  <a16:creationId xmlns:a16="http://schemas.microsoft.com/office/drawing/2014/main" id="{95A63ECC-8614-1EEA-DB86-870E2F9A4FD7}"/>
                </a:ext>
              </a:extLst>
            </p:cNvPr>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75" name="Group 18">
            <a:extLst>
              <a:ext uri="{FF2B5EF4-FFF2-40B4-BE49-F238E27FC236}">
                <a16:creationId xmlns:a16="http://schemas.microsoft.com/office/drawing/2014/main" id="{1A6E6E97-FAC5-5727-54E6-3E4936053AD8}"/>
              </a:ext>
            </a:extLst>
          </p:cNvPr>
          <p:cNvGrpSpPr/>
          <p:nvPr/>
        </p:nvGrpSpPr>
        <p:grpSpPr>
          <a:xfrm>
            <a:off x="5844839" y="3183301"/>
            <a:ext cx="2277355" cy="2114550"/>
            <a:chOff x="0" y="0"/>
            <a:chExt cx="599797" cy="556919"/>
          </a:xfrm>
        </p:grpSpPr>
        <p:sp>
          <p:nvSpPr>
            <p:cNvPr id="76" name="Freeform 19">
              <a:extLst>
                <a:ext uri="{FF2B5EF4-FFF2-40B4-BE49-F238E27FC236}">
                  <a16:creationId xmlns:a16="http://schemas.microsoft.com/office/drawing/2014/main" id="{F585E4D3-6B2E-70A3-3F3C-B8C4A1643185}"/>
                </a:ext>
              </a:extLst>
            </p:cNvPr>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77" name="TextBox 20">
              <a:extLst>
                <a:ext uri="{FF2B5EF4-FFF2-40B4-BE49-F238E27FC236}">
                  <a16:creationId xmlns:a16="http://schemas.microsoft.com/office/drawing/2014/main" id="{5CE54DAD-E405-A190-EA4C-4790A132A93F}"/>
                </a:ext>
              </a:extLst>
            </p:cNvPr>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78" name="Freeform 34">
            <a:extLst>
              <a:ext uri="{FF2B5EF4-FFF2-40B4-BE49-F238E27FC236}">
                <a16:creationId xmlns:a16="http://schemas.microsoft.com/office/drawing/2014/main" id="{BF4BFA61-A610-FABE-614A-EA78E27B54D5}"/>
              </a:ext>
            </a:extLst>
          </p:cNvPr>
          <p:cNvSpPr/>
          <p:nvPr/>
        </p:nvSpPr>
        <p:spPr>
          <a:xfrm>
            <a:off x="5604662" y="2613780"/>
            <a:ext cx="2759249" cy="6029720"/>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47" name="TextBox 56">
            <a:extLst>
              <a:ext uri="{FF2B5EF4-FFF2-40B4-BE49-F238E27FC236}">
                <a16:creationId xmlns:a16="http://schemas.microsoft.com/office/drawing/2014/main" id="{9C1755A3-6C45-6B69-B8C5-7E6BA9857D3D}"/>
              </a:ext>
            </a:extLst>
          </p:cNvPr>
          <p:cNvSpPr txBox="1"/>
          <p:nvPr/>
        </p:nvSpPr>
        <p:spPr>
          <a:xfrm>
            <a:off x="2550845" y="5715356"/>
            <a:ext cx="2277355" cy="1317605"/>
          </a:xfrm>
          <a:prstGeom prst="rect">
            <a:avLst/>
          </a:prstGeom>
        </p:spPr>
        <p:txBody>
          <a:bodyPr wrap="square"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Assess Needs of Alaska Native Youth</a:t>
            </a:r>
          </a:p>
        </p:txBody>
      </p:sp>
      <p:sp>
        <p:nvSpPr>
          <p:cNvPr id="46" name="Freeform 50">
            <a:extLst>
              <a:ext uri="{FF2B5EF4-FFF2-40B4-BE49-F238E27FC236}">
                <a16:creationId xmlns:a16="http://schemas.microsoft.com/office/drawing/2014/main" id="{C71F4D6C-3E8F-9B22-0C1D-0A3A5607CD74}"/>
              </a:ext>
            </a:extLst>
          </p:cNvPr>
          <p:cNvSpPr/>
          <p:nvPr/>
        </p:nvSpPr>
        <p:spPr>
          <a:xfrm>
            <a:off x="3043595" y="3333668"/>
            <a:ext cx="1537052" cy="1632990"/>
          </a:xfrm>
          <a:custGeom>
            <a:avLst/>
            <a:gdLst/>
            <a:ahLst/>
            <a:cxnLst/>
            <a:rect l="l" t="t" r="r" b="b"/>
            <a:pathLst>
              <a:path w="1537052" h="1632990">
                <a:moveTo>
                  <a:pt x="0" y="0"/>
                </a:moveTo>
                <a:lnTo>
                  <a:pt x="1537052" y="0"/>
                </a:lnTo>
                <a:lnTo>
                  <a:pt x="1537052" y="1632991"/>
                </a:lnTo>
                <a:lnTo>
                  <a:pt x="0" y="1632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9" name="TextBox 57">
            <a:extLst>
              <a:ext uri="{FF2B5EF4-FFF2-40B4-BE49-F238E27FC236}">
                <a16:creationId xmlns:a16="http://schemas.microsoft.com/office/drawing/2014/main" id="{D83FAA99-20DB-DD2B-EA59-A75FB09D630B}"/>
              </a:ext>
            </a:extLst>
          </p:cNvPr>
          <p:cNvSpPr txBox="1"/>
          <p:nvPr/>
        </p:nvSpPr>
        <p:spPr>
          <a:xfrm>
            <a:off x="5632357" y="5627196"/>
            <a:ext cx="2757292" cy="868764"/>
          </a:xfrm>
          <a:prstGeom prst="rect">
            <a:avLst/>
          </a:prstGeom>
        </p:spPr>
        <p:txBody>
          <a:bodyPr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Develop First Partnerships</a:t>
            </a:r>
          </a:p>
        </p:txBody>
      </p:sp>
      <p:sp>
        <p:nvSpPr>
          <p:cNvPr id="80" name="Freeform 51">
            <a:extLst>
              <a:ext uri="{FF2B5EF4-FFF2-40B4-BE49-F238E27FC236}">
                <a16:creationId xmlns:a16="http://schemas.microsoft.com/office/drawing/2014/main" id="{119155B5-5730-0806-0EE9-0710DE024C4F}"/>
              </a:ext>
            </a:extLst>
          </p:cNvPr>
          <p:cNvSpPr/>
          <p:nvPr/>
        </p:nvSpPr>
        <p:spPr>
          <a:xfrm>
            <a:off x="6137555" y="3736984"/>
            <a:ext cx="1787226" cy="1137123"/>
          </a:xfrm>
          <a:custGeom>
            <a:avLst/>
            <a:gdLst/>
            <a:ahLst/>
            <a:cxnLst/>
            <a:rect l="l" t="t" r="r" b="b"/>
            <a:pathLst>
              <a:path w="1787226" h="1137123">
                <a:moveTo>
                  <a:pt x="0" y="0"/>
                </a:moveTo>
                <a:lnTo>
                  <a:pt x="1787226" y="0"/>
                </a:lnTo>
                <a:lnTo>
                  <a:pt x="1787226" y="1137122"/>
                </a:lnTo>
                <a:lnTo>
                  <a:pt x="0" y="11371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1" name="TextBox 58">
            <a:extLst>
              <a:ext uri="{FF2B5EF4-FFF2-40B4-BE49-F238E27FC236}">
                <a16:creationId xmlns:a16="http://schemas.microsoft.com/office/drawing/2014/main" id="{2FAFE64A-02C7-E09F-0DD0-1E3F2508949C}"/>
              </a:ext>
            </a:extLst>
          </p:cNvPr>
          <p:cNvSpPr txBox="1"/>
          <p:nvPr/>
        </p:nvSpPr>
        <p:spPr>
          <a:xfrm>
            <a:off x="9360296" y="5627196"/>
            <a:ext cx="2277355" cy="1766446"/>
          </a:xfrm>
          <a:prstGeom prst="rect">
            <a:avLst/>
          </a:prstGeom>
        </p:spPr>
        <p:txBody>
          <a:bodyPr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Give Simple Training for Working with Youth</a:t>
            </a:r>
          </a:p>
        </p:txBody>
      </p:sp>
      <p:sp>
        <p:nvSpPr>
          <p:cNvPr id="82" name="TextBox 59">
            <a:extLst>
              <a:ext uri="{FF2B5EF4-FFF2-40B4-BE49-F238E27FC236}">
                <a16:creationId xmlns:a16="http://schemas.microsoft.com/office/drawing/2014/main" id="{561348EE-6375-2570-1133-85758A0733D8}"/>
              </a:ext>
            </a:extLst>
          </p:cNvPr>
          <p:cNvSpPr txBox="1"/>
          <p:nvPr/>
        </p:nvSpPr>
        <p:spPr>
          <a:xfrm>
            <a:off x="12460028" y="5616805"/>
            <a:ext cx="2532035" cy="1766446"/>
          </a:xfrm>
          <a:prstGeom prst="rect">
            <a:avLst/>
          </a:prstGeom>
        </p:spPr>
        <p:txBody>
          <a:bodyPr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Plan</a:t>
            </a:r>
          </a:p>
          <a:p>
            <a:pPr algn="ctr">
              <a:lnSpc>
                <a:spcPts val="3499"/>
              </a:lnSpc>
            </a:pPr>
            <a:r>
              <a:rPr lang="en-US" sz="2499" dirty="0">
                <a:solidFill>
                  <a:srgbClr val="000000"/>
                </a:solidFill>
                <a:latin typeface="Museo Slab 2"/>
                <a:ea typeface="Museo Slab 2"/>
                <a:cs typeface="Museo Slab 2"/>
                <a:sym typeface="Museo Slab 2"/>
              </a:rPr>
              <a:t>Internship/ AmeriCorps Program</a:t>
            </a:r>
          </a:p>
        </p:txBody>
      </p:sp>
      <p:sp>
        <p:nvSpPr>
          <p:cNvPr id="83" name="Freeform 52">
            <a:extLst>
              <a:ext uri="{FF2B5EF4-FFF2-40B4-BE49-F238E27FC236}">
                <a16:creationId xmlns:a16="http://schemas.microsoft.com/office/drawing/2014/main" id="{210C8CD0-098A-F76C-A09D-BB8DE950D4AD}"/>
              </a:ext>
            </a:extLst>
          </p:cNvPr>
          <p:cNvSpPr/>
          <p:nvPr/>
        </p:nvSpPr>
        <p:spPr>
          <a:xfrm>
            <a:off x="9620726" y="3421427"/>
            <a:ext cx="1651446" cy="1690900"/>
          </a:xfrm>
          <a:custGeom>
            <a:avLst/>
            <a:gdLst/>
            <a:ahLst/>
            <a:cxnLst/>
            <a:rect l="l" t="t" r="r" b="b"/>
            <a:pathLst>
              <a:path w="1651446" h="1690900">
                <a:moveTo>
                  <a:pt x="0" y="0"/>
                </a:moveTo>
                <a:lnTo>
                  <a:pt x="1651446" y="0"/>
                </a:lnTo>
                <a:lnTo>
                  <a:pt x="1651446" y="1690900"/>
                </a:lnTo>
                <a:lnTo>
                  <a:pt x="0" y="1690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4" name="Freeform 53">
            <a:extLst>
              <a:ext uri="{FF2B5EF4-FFF2-40B4-BE49-F238E27FC236}">
                <a16:creationId xmlns:a16="http://schemas.microsoft.com/office/drawing/2014/main" id="{32D17EBD-F089-3D0F-E053-C7F9E90C6BDF}"/>
              </a:ext>
            </a:extLst>
          </p:cNvPr>
          <p:cNvSpPr/>
          <p:nvPr/>
        </p:nvSpPr>
        <p:spPr>
          <a:xfrm>
            <a:off x="12775326" y="3463582"/>
            <a:ext cx="1901438" cy="1599585"/>
          </a:xfrm>
          <a:custGeom>
            <a:avLst/>
            <a:gdLst/>
            <a:ahLst/>
            <a:cxnLst/>
            <a:rect l="l" t="t" r="r" b="b"/>
            <a:pathLst>
              <a:path w="1901438" h="1599585">
                <a:moveTo>
                  <a:pt x="0" y="0"/>
                </a:moveTo>
                <a:lnTo>
                  <a:pt x="1901438" y="0"/>
                </a:lnTo>
                <a:lnTo>
                  <a:pt x="1901438" y="1599585"/>
                </a:lnTo>
                <a:lnTo>
                  <a:pt x="0" y="15995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0713" y="2586457"/>
            <a:ext cx="2757292" cy="6029716"/>
            <a:chOff x="0" y="0"/>
            <a:chExt cx="726200" cy="1588073"/>
          </a:xfrm>
        </p:grpSpPr>
        <p:sp>
          <p:nvSpPr>
            <p:cNvPr id="3" name="Freeform 3"/>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4" name="TextBox 4"/>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4392387" y="2586457"/>
            <a:ext cx="2757292" cy="6029716"/>
            <a:chOff x="0" y="0"/>
            <a:chExt cx="726200" cy="1588073"/>
          </a:xfrm>
        </p:grpSpPr>
        <p:sp>
          <p:nvSpPr>
            <p:cNvPr id="6" name="Freeform 6"/>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7" name="TextBox 7"/>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7502103" y="2586457"/>
            <a:ext cx="2757292" cy="6029716"/>
            <a:chOff x="0" y="0"/>
            <a:chExt cx="726200" cy="1588073"/>
          </a:xfrm>
        </p:grpSpPr>
        <p:sp>
          <p:nvSpPr>
            <p:cNvPr id="9" name="Freeform 9"/>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10" name="TextBox 10"/>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612146" y="2586457"/>
            <a:ext cx="2757292" cy="6029716"/>
            <a:chOff x="0" y="0"/>
            <a:chExt cx="726200" cy="1588073"/>
          </a:xfrm>
        </p:grpSpPr>
        <p:sp>
          <p:nvSpPr>
            <p:cNvPr id="12" name="Freeform 12"/>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13" name="TextBox 13"/>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3721863" y="2586457"/>
            <a:ext cx="2757292" cy="6029716"/>
            <a:chOff x="0" y="0"/>
            <a:chExt cx="726200" cy="1588073"/>
          </a:xfrm>
        </p:grpSpPr>
        <p:sp>
          <p:nvSpPr>
            <p:cNvPr id="15" name="Freeform 15"/>
            <p:cNvSpPr/>
            <p:nvPr/>
          </p:nvSpPr>
          <p:spPr>
            <a:xfrm>
              <a:off x="0" y="0"/>
              <a:ext cx="726200" cy="1588074"/>
            </a:xfrm>
            <a:custGeom>
              <a:avLst/>
              <a:gdLst/>
              <a:ahLst/>
              <a:cxnLst/>
              <a:rect l="l" t="t" r="r" b="b"/>
              <a:pathLst>
                <a:path w="726200" h="1588074">
                  <a:moveTo>
                    <a:pt x="143198" y="0"/>
                  </a:moveTo>
                  <a:lnTo>
                    <a:pt x="583003" y="0"/>
                  </a:lnTo>
                  <a:cubicBezTo>
                    <a:pt x="662089" y="0"/>
                    <a:pt x="726200" y="64112"/>
                    <a:pt x="726200" y="143198"/>
                  </a:cubicBezTo>
                  <a:lnTo>
                    <a:pt x="726200" y="1444876"/>
                  </a:lnTo>
                  <a:cubicBezTo>
                    <a:pt x="726200" y="1482854"/>
                    <a:pt x="711113" y="1519277"/>
                    <a:pt x="684259" y="1546132"/>
                  </a:cubicBezTo>
                  <a:cubicBezTo>
                    <a:pt x="657404" y="1572987"/>
                    <a:pt x="620981" y="1588074"/>
                    <a:pt x="583003" y="1588074"/>
                  </a:cubicBezTo>
                  <a:lnTo>
                    <a:pt x="143198" y="1588074"/>
                  </a:lnTo>
                  <a:cubicBezTo>
                    <a:pt x="64112" y="1588074"/>
                    <a:pt x="0" y="1523962"/>
                    <a:pt x="0" y="1444876"/>
                  </a:cubicBezTo>
                  <a:lnTo>
                    <a:pt x="0" y="143198"/>
                  </a:lnTo>
                  <a:cubicBezTo>
                    <a:pt x="0" y="64112"/>
                    <a:pt x="64112" y="0"/>
                    <a:pt x="143198" y="0"/>
                  </a:cubicBezTo>
                  <a:close/>
                </a:path>
              </a:pathLst>
            </a:custGeom>
            <a:solidFill>
              <a:srgbClr val="D1E7BD"/>
            </a:solidFill>
          </p:spPr>
          <p:txBody>
            <a:bodyPr/>
            <a:lstStyle/>
            <a:p>
              <a:endParaRPr lang="en-US"/>
            </a:p>
          </p:txBody>
        </p:sp>
        <p:sp>
          <p:nvSpPr>
            <p:cNvPr id="16" name="TextBox 16"/>
            <p:cNvSpPr txBox="1"/>
            <p:nvPr/>
          </p:nvSpPr>
          <p:spPr>
            <a:xfrm>
              <a:off x="0" y="-47625"/>
              <a:ext cx="726200" cy="1635698"/>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1520681" y="2977895"/>
            <a:ext cx="2277355" cy="2114550"/>
            <a:chOff x="0" y="0"/>
            <a:chExt cx="599797" cy="556919"/>
          </a:xfrm>
        </p:grpSpPr>
        <p:sp>
          <p:nvSpPr>
            <p:cNvPr id="18" name="Freeform 18"/>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19" name="TextBox 19"/>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4631376" y="2977895"/>
            <a:ext cx="2277355" cy="2114550"/>
            <a:chOff x="0" y="0"/>
            <a:chExt cx="599797" cy="556919"/>
          </a:xfrm>
        </p:grpSpPr>
        <p:sp>
          <p:nvSpPr>
            <p:cNvPr id="21" name="Freeform 21"/>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22" name="TextBox 22"/>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7742072" y="2977895"/>
            <a:ext cx="2277355" cy="2114550"/>
            <a:chOff x="0" y="0"/>
            <a:chExt cx="599797" cy="556919"/>
          </a:xfrm>
        </p:grpSpPr>
        <p:sp>
          <p:nvSpPr>
            <p:cNvPr id="24" name="Freeform 24"/>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25" name="TextBox 25"/>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0851788" y="2977895"/>
            <a:ext cx="2277355" cy="2114550"/>
            <a:chOff x="0" y="0"/>
            <a:chExt cx="599797" cy="556919"/>
          </a:xfrm>
        </p:grpSpPr>
        <p:sp>
          <p:nvSpPr>
            <p:cNvPr id="27" name="Freeform 27"/>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28" name="TextBox 28"/>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grpSp>
        <p:nvGrpSpPr>
          <p:cNvPr id="29" name="Group 29"/>
          <p:cNvGrpSpPr/>
          <p:nvPr/>
        </p:nvGrpSpPr>
        <p:grpSpPr>
          <a:xfrm>
            <a:off x="13961831" y="2977895"/>
            <a:ext cx="2277355" cy="2114550"/>
            <a:chOff x="0" y="0"/>
            <a:chExt cx="599797" cy="556919"/>
          </a:xfrm>
        </p:grpSpPr>
        <p:sp>
          <p:nvSpPr>
            <p:cNvPr id="30" name="Freeform 30"/>
            <p:cNvSpPr/>
            <p:nvPr/>
          </p:nvSpPr>
          <p:spPr>
            <a:xfrm>
              <a:off x="0" y="0"/>
              <a:ext cx="599797" cy="556919"/>
            </a:xfrm>
            <a:custGeom>
              <a:avLst/>
              <a:gdLst/>
              <a:ahLst/>
              <a:cxnLst/>
              <a:rect l="l" t="t" r="r" b="b"/>
              <a:pathLst>
                <a:path w="599797" h="556919">
                  <a:moveTo>
                    <a:pt x="173376" y="0"/>
                  </a:moveTo>
                  <a:lnTo>
                    <a:pt x="426422" y="0"/>
                  </a:lnTo>
                  <a:cubicBezTo>
                    <a:pt x="522174" y="0"/>
                    <a:pt x="599797" y="77623"/>
                    <a:pt x="599797" y="173376"/>
                  </a:cubicBezTo>
                  <a:lnTo>
                    <a:pt x="599797" y="383543"/>
                  </a:lnTo>
                  <a:cubicBezTo>
                    <a:pt x="599797" y="429525"/>
                    <a:pt x="581531" y="473624"/>
                    <a:pt x="549017" y="506138"/>
                  </a:cubicBezTo>
                  <a:cubicBezTo>
                    <a:pt x="516502" y="538652"/>
                    <a:pt x="472404" y="556919"/>
                    <a:pt x="426422" y="556919"/>
                  </a:cubicBezTo>
                  <a:lnTo>
                    <a:pt x="173376" y="556919"/>
                  </a:lnTo>
                  <a:cubicBezTo>
                    <a:pt x="77623" y="556919"/>
                    <a:pt x="0" y="479296"/>
                    <a:pt x="0" y="383543"/>
                  </a:cubicBezTo>
                  <a:lnTo>
                    <a:pt x="0" y="173376"/>
                  </a:lnTo>
                  <a:cubicBezTo>
                    <a:pt x="0" y="77623"/>
                    <a:pt x="77623" y="0"/>
                    <a:pt x="173376" y="0"/>
                  </a:cubicBezTo>
                  <a:close/>
                </a:path>
              </a:pathLst>
            </a:custGeom>
            <a:solidFill>
              <a:srgbClr val="FFFFFF"/>
            </a:solidFill>
          </p:spPr>
          <p:txBody>
            <a:bodyPr/>
            <a:lstStyle/>
            <a:p>
              <a:endParaRPr lang="en-US"/>
            </a:p>
          </p:txBody>
        </p:sp>
        <p:sp>
          <p:nvSpPr>
            <p:cNvPr id="31" name="TextBox 31"/>
            <p:cNvSpPr txBox="1"/>
            <p:nvPr/>
          </p:nvSpPr>
          <p:spPr>
            <a:xfrm>
              <a:off x="0" y="-47625"/>
              <a:ext cx="599797" cy="604544"/>
            </a:xfrm>
            <a:prstGeom prst="rect">
              <a:avLst/>
            </a:prstGeom>
          </p:spPr>
          <p:txBody>
            <a:bodyPr lIns="50800" tIns="50800" rIns="50800" bIns="50800" rtlCol="0" anchor="ctr"/>
            <a:lstStyle/>
            <a:p>
              <a:pPr algn="ctr">
                <a:lnSpc>
                  <a:spcPts val="3359"/>
                </a:lnSpc>
              </a:pPr>
              <a:endParaRPr/>
            </a:p>
          </p:txBody>
        </p:sp>
      </p:grpSp>
      <p:sp>
        <p:nvSpPr>
          <p:cNvPr id="32" name="Freeform 32"/>
          <p:cNvSpPr/>
          <p:nvPr/>
        </p:nvSpPr>
        <p:spPr>
          <a:xfrm>
            <a:off x="1770971" y="3292518"/>
            <a:ext cx="1697490" cy="1485304"/>
          </a:xfrm>
          <a:custGeom>
            <a:avLst/>
            <a:gdLst/>
            <a:ahLst/>
            <a:cxnLst/>
            <a:rect l="l" t="t" r="r" b="b"/>
            <a:pathLst>
              <a:path w="1697490" h="1485304">
                <a:moveTo>
                  <a:pt x="0" y="0"/>
                </a:moveTo>
                <a:lnTo>
                  <a:pt x="1697491" y="0"/>
                </a:lnTo>
                <a:lnTo>
                  <a:pt x="1697491" y="1485305"/>
                </a:lnTo>
                <a:lnTo>
                  <a:pt x="0" y="1485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33"/>
          <p:cNvSpPr/>
          <p:nvPr/>
        </p:nvSpPr>
        <p:spPr>
          <a:xfrm>
            <a:off x="5020058" y="3292518"/>
            <a:ext cx="1499992" cy="1499992"/>
          </a:xfrm>
          <a:custGeom>
            <a:avLst/>
            <a:gdLst/>
            <a:ahLst/>
            <a:cxnLst/>
            <a:rect l="l" t="t" r="r" b="b"/>
            <a:pathLst>
              <a:path w="1499992" h="1499992">
                <a:moveTo>
                  <a:pt x="0" y="0"/>
                </a:moveTo>
                <a:lnTo>
                  <a:pt x="1499992" y="0"/>
                </a:lnTo>
                <a:lnTo>
                  <a:pt x="1499992" y="1499992"/>
                </a:lnTo>
                <a:lnTo>
                  <a:pt x="0" y="1499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34"/>
          <p:cNvSpPr/>
          <p:nvPr/>
        </p:nvSpPr>
        <p:spPr>
          <a:xfrm>
            <a:off x="8165983" y="3327748"/>
            <a:ext cx="1429533" cy="1429533"/>
          </a:xfrm>
          <a:custGeom>
            <a:avLst/>
            <a:gdLst/>
            <a:ahLst/>
            <a:cxnLst/>
            <a:rect l="l" t="t" r="r" b="b"/>
            <a:pathLst>
              <a:path w="1429533" h="1429533">
                <a:moveTo>
                  <a:pt x="0" y="0"/>
                </a:moveTo>
                <a:lnTo>
                  <a:pt x="1429533" y="0"/>
                </a:lnTo>
                <a:lnTo>
                  <a:pt x="1429533" y="1429533"/>
                </a:lnTo>
                <a:lnTo>
                  <a:pt x="0" y="1429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5" name="Freeform 35"/>
          <p:cNvSpPr/>
          <p:nvPr/>
        </p:nvSpPr>
        <p:spPr>
          <a:xfrm>
            <a:off x="11182994" y="3226459"/>
            <a:ext cx="1617423" cy="1617423"/>
          </a:xfrm>
          <a:custGeom>
            <a:avLst/>
            <a:gdLst/>
            <a:ahLst/>
            <a:cxnLst/>
            <a:rect l="l" t="t" r="r" b="b"/>
            <a:pathLst>
              <a:path w="1617423" h="1617423">
                <a:moveTo>
                  <a:pt x="0" y="0"/>
                </a:moveTo>
                <a:lnTo>
                  <a:pt x="1617423" y="0"/>
                </a:lnTo>
                <a:lnTo>
                  <a:pt x="1617423" y="1617423"/>
                </a:lnTo>
                <a:lnTo>
                  <a:pt x="0" y="16174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Freeform 36"/>
          <p:cNvSpPr/>
          <p:nvPr/>
        </p:nvSpPr>
        <p:spPr>
          <a:xfrm>
            <a:off x="14293363" y="3327748"/>
            <a:ext cx="1659787" cy="1464762"/>
          </a:xfrm>
          <a:custGeom>
            <a:avLst/>
            <a:gdLst/>
            <a:ahLst/>
            <a:cxnLst/>
            <a:rect l="l" t="t" r="r" b="b"/>
            <a:pathLst>
              <a:path w="1659787" h="1464762">
                <a:moveTo>
                  <a:pt x="0" y="0"/>
                </a:moveTo>
                <a:lnTo>
                  <a:pt x="1659787" y="0"/>
                </a:lnTo>
                <a:lnTo>
                  <a:pt x="1659787" y="1464762"/>
                </a:lnTo>
                <a:lnTo>
                  <a:pt x="0" y="14647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7" name="Group 37"/>
          <p:cNvGrpSpPr/>
          <p:nvPr/>
        </p:nvGrpSpPr>
        <p:grpSpPr>
          <a:xfrm>
            <a:off x="1280713" y="2586457"/>
            <a:ext cx="2759249" cy="6029716"/>
            <a:chOff x="0" y="0"/>
            <a:chExt cx="726716" cy="1588073"/>
          </a:xfrm>
        </p:grpSpPr>
        <p:sp>
          <p:nvSpPr>
            <p:cNvPr id="38" name="Freeform 38"/>
            <p:cNvSpPr/>
            <p:nvPr/>
          </p:nvSpPr>
          <p:spPr>
            <a:xfrm>
              <a:off x="0" y="0"/>
              <a:ext cx="726716" cy="1588074"/>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39" name="TextBox 39"/>
            <p:cNvSpPr txBox="1"/>
            <p:nvPr/>
          </p:nvSpPr>
          <p:spPr>
            <a:xfrm>
              <a:off x="0" y="-47625"/>
              <a:ext cx="726716" cy="1635698"/>
            </a:xfrm>
            <a:prstGeom prst="rect">
              <a:avLst/>
            </a:prstGeom>
          </p:spPr>
          <p:txBody>
            <a:bodyPr lIns="50800" tIns="50800" rIns="50800" bIns="50800" rtlCol="0" anchor="ctr"/>
            <a:lstStyle/>
            <a:p>
              <a:pPr algn="ctr">
                <a:lnSpc>
                  <a:spcPts val="3359"/>
                </a:lnSpc>
              </a:pPr>
              <a:endParaRPr/>
            </a:p>
          </p:txBody>
        </p:sp>
      </p:grpSp>
      <p:sp>
        <p:nvSpPr>
          <p:cNvPr id="40" name="TextBox 40"/>
          <p:cNvSpPr txBox="1"/>
          <p:nvPr/>
        </p:nvSpPr>
        <p:spPr>
          <a:xfrm>
            <a:off x="1280713" y="863925"/>
            <a:ext cx="13754100" cy="1343958"/>
          </a:xfrm>
          <a:prstGeom prst="rect">
            <a:avLst/>
          </a:prstGeom>
        </p:spPr>
        <p:txBody>
          <a:bodyPr wrap="square" lIns="0" tIns="0" rIns="0" bIns="0" rtlCol="0" anchor="t">
            <a:spAutoFit/>
          </a:bodyPr>
          <a:lstStyle/>
          <a:p>
            <a:pPr algn="l">
              <a:lnSpc>
                <a:spcPts val="11200"/>
              </a:lnSpc>
              <a:spcBef>
                <a:spcPct val="0"/>
              </a:spcBef>
            </a:pPr>
            <a:r>
              <a:rPr lang="en-US" sz="8000" dirty="0">
                <a:solidFill>
                  <a:srgbClr val="347E58"/>
                </a:solidFill>
                <a:latin typeface="Museo Slab 1"/>
                <a:ea typeface="Museo Slab 1"/>
                <a:cs typeface="Museo Slab 1"/>
                <a:sym typeface="Museo Slab 1"/>
              </a:rPr>
              <a:t>What can we offer? </a:t>
            </a:r>
          </a:p>
        </p:txBody>
      </p:sp>
      <p:sp>
        <p:nvSpPr>
          <p:cNvPr id="41" name="TextBox 41"/>
          <p:cNvSpPr txBox="1"/>
          <p:nvPr/>
        </p:nvSpPr>
        <p:spPr>
          <a:xfrm>
            <a:off x="1282670" y="5324255"/>
            <a:ext cx="2757292" cy="422275"/>
          </a:xfrm>
          <a:prstGeom prst="rect">
            <a:avLst/>
          </a:prstGeom>
        </p:spPr>
        <p:txBody>
          <a:bodyPr lIns="0" tIns="0" rIns="0" bIns="0" rtlCol="0" anchor="t">
            <a:spAutoFit/>
          </a:bodyPr>
          <a:lstStyle/>
          <a:p>
            <a:pPr algn="ctr">
              <a:lnSpc>
                <a:spcPts val="3499"/>
              </a:lnSpc>
            </a:pPr>
            <a:r>
              <a:rPr lang="en-US" sz="2499">
                <a:solidFill>
                  <a:srgbClr val="000000"/>
                </a:solidFill>
                <a:latin typeface="Museo Slab 2"/>
                <a:ea typeface="Museo Slab 2"/>
                <a:cs typeface="Museo Slab 2"/>
                <a:sym typeface="Museo Slab 2"/>
              </a:rPr>
              <a:t>Internships</a:t>
            </a:r>
          </a:p>
        </p:txBody>
      </p:sp>
      <p:grpSp>
        <p:nvGrpSpPr>
          <p:cNvPr id="42" name="Group 42"/>
          <p:cNvGrpSpPr/>
          <p:nvPr/>
        </p:nvGrpSpPr>
        <p:grpSpPr>
          <a:xfrm>
            <a:off x="4389451" y="2586457"/>
            <a:ext cx="2759249" cy="6029716"/>
            <a:chOff x="0" y="0"/>
            <a:chExt cx="726716" cy="1588073"/>
          </a:xfrm>
        </p:grpSpPr>
        <p:sp>
          <p:nvSpPr>
            <p:cNvPr id="43" name="Freeform 43"/>
            <p:cNvSpPr/>
            <p:nvPr/>
          </p:nvSpPr>
          <p:spPr>
            <a:xfrm>
              <a:off x="0" y="0"/>
              <a:ext cx="726716" cy="1588074"/>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44" name="TextBox 44"/>
            <p:cNvSpPr txBox="1"/>
            <p:nvPr/>
          </p:nvSpPr>
          <p:spPr>
            <a:xfrm>
              <a:off x="0" y="-47625"/>
              <a:ext cx="726716" cy="1635698"/>
            </a:xfrm>
            <a:prstGeom prst="rect">
              <a:avLst/>
            </a:prstGeom>
          </p:spPr>
          <p:txBody>
            <a:bodyPr lIns="50800" tIns="50800" rIns="50800" bIns="50800" rtlCol="0" anchor="ctr"/>
            <a:lstStyle/>
            <a:p>
              <a:pPr algn="ctr">
                <a:lnSpc>
                  <a:spcPts val="3359"/>
                </a:lnSpc>
              </a:pPr>
              <a:endParaRPr/>
            </a:p>
          </p:txBody>
        </p:sp>
      </p:grpSp>
      <p:sp>
        <p:nvSpPr>
          <p:cNvPr id="45" name="TextBox 45"/>
          <p:cNvSpPr txBox="1"/>
          <p:nvPr/>
        </p:nvSpPr>
        <p:spPr>
          <a:xfrm>
            <a:off x="4391408" y="5324255"/>
            <a:ext cx="2757292" cy="860425"/>
          </a:xfrm>
          <a:prstGeom prst="rect">
            <a:avLst/>
          </a:prstGeom>
        </p:spPr>
        <p:txBody>
          <a:bodyPr lIns="0" tIns="0" rIns="0" bIns="0" rtlCol="0" anchor="t">
            <a:spAutoFit/>
          </a:bodyPr>
          <a:lstStyle/>
          <a:p>
            <a:pPr algn="ctr">
              <a:lnSpc>
                <a:spcPts val="3499"/>
              </a:lnSpc>
            </a:pPr>
            <a:r>
              <a:rPr lang="en-US" sz="2499">
                <a:solidFill>
                  <a:srgbClr val="000000"/>
                </a:solidFill>
                <a:latin typeface="Museo Slab 2"/>
                <a:ea typeface="Museo Slab 2"/>
                <a:cs typeface="Museo Slab 2"/>
                <a:sym typeface="Museo Slab 2"/>
              </a:rPr>
              <a:t>Outreach </a:t>
            </a:r>
          </a:p>
          <a:p>
            <a:pPr algn="ctr">
              <a:lnSpc>
                <a:spcPts val="3499"/>
              </a:lnSpc>
            </a:pPr>
            <a:r>
              <a:rPr lang="en-US" sz="2499">
                <a:solidFill>
                  <a:srgbClr val="000000"/>
                </a:solidFill>
                <a:latin typeface="Museo Slab 2"/>
                <a:ea typeface="Museo Slab 2"/>
                <a:cs typeface="Museo Slab 2"/>
                <a:sym typeface="Museo Slab 2"/>
              </a:rPr>
              <a:t>Opportunities</a:t>
            </a:r>
          </a:p>
        </p:txBody>
      </p:sp>
      <p:grpSp>
        <p:nvGrpSpPr>
          <p:cNvPr id="46" name="Group 46"/>
          <p:cNvGrpSpPr/>
          <p:nvPr/>
        </p:nvGrpSpPr>
        <p:grpSpPr>
          <a:xfrm>
            <a:off x="7500146" y="2586457"/>
            <a:ext cx="2759249" cy="6029716"/>
            <a:chOff x="0" y="0"/>
            <a:chExt cx="726716" cy="1588073"/>
          </a:xfrm>
        </p:grpSpPr>
        <p:sp>
          <p:nvSpPr>
            <p:cNvPr id="47" name="Freeform 47"/>
            <p:cNvSpPr/>
            <p:nvPr/>
          </p:nvSpPr>
          <p:spPr>
            <a:xfrm>
              <a:off x="0" y="0"/>
              <a:ext cx="726716" cy="1588074"/>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48" name="TextBox 48"/>
            <p:cNvSpPr txBox="1"/>
            <p:nvPr/>
          </p:nvSpPr>
          <p:spPr>
            <a:xfrm>
              <a:off x="0" y="-47625"/>
              <a:ext cx="726716" cy="1635698"/>
            </a:xfrm>
            <a:prstGeom prst="rect">
              <a:avLst/>
            </a:prstGeom>
          </p:spPr>
          <p:txBody>
            <a:bodyPr lIns="50800" tIns="50800" rIns="50800" bIns="50800" rtlCol="0" anchor="ctr"/>
            <a:lstStyle/>
            <a:p>
              <a:pPr algn="ctr">
                <a:lnSpc>
                  <a:spcPts val="3359"/>
                </a:lnSpc>
              </a:pPr>
              <a:endParaRPr/>
            </a:p>
          </p:txBody>
        </p:sp>
      </p:grpSp>
      <p:sp>
        <p:nvSpPr>
          <p:cNvPr id="49" name="TextBox 49"/>
          <p:cNvSpPr txBox="1"/>
          <p:nvPr/>
        </p:nvSpPr>
        <p:spPr>
          <a:xfrm>
            <a:off x="7502103" y="5324255"/>
            <a:ext cx="2757292" cy="860425"/>
          </a:xfrm>
          <a:prstGeom prst="rect">
            <a:avLst/>
          </a:prstGeom>
        </p:spPr>
        <p:txBody>
          <a:bodyPr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Presentations &amp; Trainings</a:t>
            </a:r>
          </a:p>
        </p:txBody>
      </p:sp>
      <p:grpSp>
        <p:nvGrpSpPr>
          <p:cNvPr id="50" name="Group 50"/>
          <p:cNvGrpSpPr/>
          <p:nvPr/>
        </p:nvGrpSpPr>
        <p:grpSpPr>
          <a:xfrm>
            <a:off x="10612146" y="2586457"/>
            <a:ext cx="2759249" cy="6029716"/>
            <a:chOff x="0" y="0"/>
            <a:chExt cx="726716" cy="1588073"/>
          </a:xfrm>
        </p:grpSpPr>
        <p:sp>
          <p:nvSpPr>
            <p:cNvPr id="51" name="Freeform 51"/>
            <p:cNvSpPr/>
            <p:nvPr/>
          </p:nvSpPr>
          <p:spPr>
            <a:xfrm>
              <a:off x="0" y="0"/>
              <a:ext cx="726716" cy="1588074"/>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52" name="TextBox 52"/>
            <p:cNvSpPr txBox="1"/>
            <p:nvPr/>
          </p:nvSpPr>
          <p:spPr>
            <a:xfrm>
              <a:off x="0" y="-47625"/>
              <a:ext cx="726716" cy="1635698"/>
            </a:xfrm>
            <a:prstGeom prst="rect">
              <a:avLst/>
            </a:prstGeom>
          </p:spPr>
          <p:txBody>
            <a:bodyPr lIns="50800" tIns="50800" rIns="50800" bIns="50800" rtlCol="0" anchor="ctr"/>
            <a:lstStyle/>
            <a:p>
              <a:pPr algn="ctr">
                <a:lnSpc>
                  <a:spcPts val="3359"/>
                </a:lnSpc>
              </a:pPr>
              <a:endParaRPr/>
            </a:p>
          </p:txBody>
        </p:sp>
      </p:grpSp>
      <p:sp>
        <p:nvSpPr>
          <p:cNvPr id="53" name="TextBox 53"/>
          <p:cNvSpPr txBox="1"/>
          <p:nvPr/>
        </p:nvSpPr>
        <p:spPr>
          <a:xfrm>
            <a:off x="10611820" y="5324255"/>
            <a:ext cx="2757292" cy="860425"/>
          </a:xfrm>
          <a:prstGeom prst="rect">
            <a:avLst/>
          </a:prstGeom>
        </p:spPr>
        <p:txBody>
          <a:bodyPr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Materials &amp; Resources</a:t>
            </a:r>
          </a:p>
        </p:txBody>
      </p:sp>
      <p:sp>
        <p:nvSpPr>
          <p:cNvPr id="58" name="TextBox 58"/>
          <p:cNvSpPr txBox="1"/>
          <p:nvPr/>
        </p:nvSpPr>
        <p:spPr>
          <a:xfrm>
            <a:off x="1512123" y="5955128"/>
            <a:ext cx="2267694" cy="1782539"/>
          </a:xfrm>
          <a:prstGeom prst="rect">
            <a:avLst/>
          </a:prstGeom>
        </p:spPr>
        <p:txBody>
          <a:bodyPr lIns="0" tIns="0" rIns="0" bIns="0" rtlCol="0" anchor="t">
            <a:spAutoFit/>
          </a:bodyPr>
          <a:lstStyle/>
          <a:p>
            <a:pPr algn="ctr">
              <a:lnSpc>
                <a:spcPts val="2799"/>
              </a:lnSpc>
            </a:pPr>
            <a:r>
              <a:rPr lang="en-US" sz="1999" dirty="0">
                <a:solidFill>
                  <a:srgbClr val="000000"/>
                </a:solidFill>
                <a:latin typeface="Agenda"/>
                <a:ea typeface="Agenda"/>
                <a:cs typeface="Agenda"/>
                <a:sym typeface="Agenda"/>
              </a:rPr>
              <a:t>For Alaska Native engineering students</a:t>
            </a:r>
          </a:p>
          <a:p>
            <a:pPr algn="ctr">
              <a:lnSpc>
                <a:spcPts val="2799"/>
              </a:lnSpc>
            </a:pPr>
            <a:endParaRPr lang="en-US" sz="1999" dirty="0">
              <a:solidFill>
                <a:srgbClr val="000000"/>
              </a:solidFill>
              <a:latin typeface="Agenda"/>
              <a:ea typeface="Agenda"/>
              <a:cs typeface="Agenda"/>
              <a:sym typeface="Agenda"/>
            </a:endParaRPr>
          </a:p>
          <a:p>
            <a:pPr algn="ctr">
              <a:lnSpc>
                <a:spcPts val="2799"/>
              </a:lnSpc>
            </a:pPr>
            <a:r>
              <a:rPr lang="en-US" sz="1999" dirty="0">
                <a:solidFill>
                  <a:srgbClr val="000000"/>
                </a:solidFill>
                <a:latin typeface="Agenda"/>
                <a:ea typeface="Agenda"/>
                <a:cs typeface="Agenda"/>
                <a:sym typeface="Agenda"/>
              </a:rPr>
              <a:t>Anthc.org/work-with-us</a:t>
            </a:r>
          </a:p>
        </p:txBody>
      </p:sp>
      <p:sp>
        <p:nvSpPr>
          <p:cNvPr id="59" name="TextBox 59"/>
          <p:cNvSpPr txBox="1"/>
          <p:nvPr/>
        </p:nvSpPr>
        <p:spPr>
          <a:xfrm>
            <a:off x="5048586" y="6359305"/>
            <a:ext cx="1452562" cy="1435100"/>
          </a:xfrm>
          <a:prstGeom prst="rect">
            <a:avLst/>
          </a:prstGeom>
        </p:spPr>
        <p:txBody>
          <a:bodyPr lIns="0" tIns="0" rIns="0" bIns="0" rtlCol="0" anchor="t">
            <a:spAutoFit/>
          </a:bodyPr>
          <a:lstStyle/>
          <a:p>
            <a:pPr algn="ctr">
              <a:lnSpc>
                <a:spcPts val="2799"/>
              </a:lnSpc>
            </a:pPr>
            <a:r>
              <a:rPr lang="en-US" sz="1999" dirty="0">
                <a:solidFill>
                  <a:srgbClr val="000000"/>
                </a:solidFill>
                <a:latin typeface="Agenda"/>
                <a:ea typeface="Agenda"/>
                <a:cs typeface="Agenda"/>
                <a:sym typeface="Agenda"/>
              </a:rPr>
              <a:t>Fairs</a:t>
            </a:r>
          </a:p>
          <a:p>
            <a:pPr algn="ctr">
              <a:lnSpc>
                <a:spcPts val="2799"/>
              </a:lnSpc>
            </a:pPr>
            <a:r>
              <a:rPr lang="en-US" sz="1999" dirty="0">
                <a:solidFill>
                  <a:srgbClr val="000000"/>
                </a:solidFill>
                <a:latin typeface="Agenda"/>
                <a:ea typeface="Agenda"/>
                <a:cs typeface="Agenda"/>
                <a:sym typeface="Agenda"/>
              </a:rPr>
              <a:t>Camps</a:t>
            </a:r>
          </a:p>
          <a:p>
            <a:pPr algn="ctr">
              <a:lnSpc>
                <a:spcPts val="2799"/>
              </a:lnSpc>
            </a:pPr>
            <a:r>
              <a:rPr lang="en-US" sz="1999" dirty="0">
                <a:solidFill>
                  <a:srgbClr val="000000"/>
                </a:solidFill>
                <a:latin typeface="Agenda"/>
                <a:ea typeface="Agenda"/>
                <a:cs typeface="Agenda"/>
                <a:sym typeface="Agenda"/>
              </a:rPr>
              <a:t>Conferences</a:t>
            </a:r>
          </a:p>
          <a:p>
            <a:pPr algn="ctr">
              <a:lnSpc>
                <a:spcPts val="2799"/>
              </a:lnSpc>
            </a:pPr>
            <a:r>
              <a:rPr lang="en-US" sz="1999" dirty="0">
                <a:solidFill>
                  <a:srgbClr val="000000"/>
                </a:solidFill>
                <a:latin typeface="Agenda"/>
                <a:ea typeface="Agenda"/>
                <a:cs typeface="Agenda"/>
                <a:sym typeface="Agenda"/>
              </a:rPr>
              <a:t>Conversations</a:t>
            </a:r>
          </a:p>
        </p:txBody>
      </p:sp>
      <p:sp>
        <p:nvSpPr>
          <p:cNvPr id="60" name="TextBox 60"/>
          <p:cNvSpPr txBox="1"/>
          <p:nvPr/>
        </p:nvSpPr>
        <p:spPr>
          <a:xfrm>
            <a:off x="7873916" y="6359305"/>
            <a:ext cx="2110532" cy="1782539"/>
          </a:xfrm>
          <a:prstGeom prst="rect">
            <a:avLst/>
          </a:prstGeom>
        </p:spPr>
        <p:txBody>
          <a:bodyPr lIns="0" tIns="0" rIns="0" bIns="0" rtlCol="0" anchor="t">
            <a:spAutoFit/>
          </a:bodyPr>
          <a:lstStyle/>
          <a:p>
            <a:pPr algn="ctr">
              <a:lnSpc>
                <a:spcPts val="2799"/>
              </a:lnSpc>
            </a:pPr>
            <a:r>
              <a:rPr lang="en-US" sz="1999" dirty="0">
                <a:solidFill>
                  <a:srgbClr val="000000"/>
                </a:solidFill>
                <a:latin typeface="Agenda"/>
                <a:ea typeface="Agenda"/>
                <a:cs typeface="Agenda"/>
                <a:sym typeface="Agenda"/>
              </a:rPr>
              <a:t>Tours </a:t>
            </a:r>
          </a:p>
          <a:p>
            <a:pPr algn="ctr">
              <a:lnSpc>
                <a:spcPts val="2799"/>
              </a:lnSpc>
            </a:pPr>
            <a:r>
              <a:rPr lang="en-US" sz="1999" dirty="0">
                <a:solidFill>
                  <a:srgbClr val="000000"/>
                </a:solidFill>
                <a:latin typeface="Agenda"/>
                <a:ea typeface="Agenda"/>
                <a:cs typeface="Agenda"/>
                <a:sym typeface="Agenda"/>
              </a:rPr>
              <a:t>Schools</a:t>
            </a:r>
          </a:p>
          <a:p>
            <a:pPr algn="ctr">
              <a:lnSpc>
                <a:spcPts val="2799"/>
              </a:lnSpc>
            </a:pPr>
            <a:r>
              <a:rPr lang="en-US" sz="1999" dirty="0">
                <a:solidFill>
                  <a:srgbClr val="000000"/>
                </a:solidFill>
                <a:latin typeface="Agenda"/>
                <a:ea typeface="Agenda"/>
                <a:cs typeface="Agenda"/>
                <a:sym typeface="Agenda"/>
              </a:rPr>
              <a:t>How-to-work-with-youth</a:t>
            </a:r>
          </a:p>
          <a:p>
            <a:pPr algn="ctr">
              <a:lnSpc>
                <a:spcPts val="2799"/>
              </a:lnSpc>
            </a:pPr>
            <a:r>
              <a:rPr lang="en-US" sz="1999" dirty="0">
                <a:solidFill>
                  <a:srgbClr val="000000"/>
                </a:solidFill>
                <a:latin typeface="Agenda"/>
                <a:ea typeface="Agenda"/>
                <a:cs typeface="Agenda"/>
                <a:sym typeface="Agenda"/>
              </a:rPr>
              <a:t>Post-Secondary Ed</a:t>
            </a:r>
          </a:p>
        </p:txBody>
      </p:sp>
      <p:sp>
        <p:nvSpPr>
          <p:cNvPr id="61" name="TextBox 61"/>
          <p:cNvSpPr txBox="1"/>
          <p:nvPr/>
        </p:nvSpPr>
        <p:spPr>
          <a:xfrm>
            <a:off x="11251409" y="6359305"/>
            <a:ext cx="1468785" cy="1082675"/>
          </a:xfrm>
          <a:prstGeom prst="rect">
            <a:avLst/>
          </a:prstGeom>
        </p:spPr>
        <p:txBody>
          <a:bodyPr lIns="0" tIns="0" rIns="0" bIns="0" rtlCol="0" anchor="t">
            <a:spAutoFit/>
          </a:bodyPr>
          <a:lstStyle/>
          <a:p>
            <a:pPr algn="ctr">
              <a:lnSpc>
                <a:spcPts val="2799"/>
              </a:lnSpc>
            </a:pPr>
            <a:r>
              <a:rPr lang="en-US" sz="1999" dirty="0">
                <a:solidFill>
                  <a:srgbClr val="000000"/>
                </a:solidFill>
                <a:latin typeface="Agenda"/>
                <a:ea typeface="Agenda"/>
                <a:cs typeface="Agenda"/>
                <a:sym typeface="Agenda"/>
              </a:rPr>
              <a:t>Curriculum </a:t>
            </a:r>
          </a:p>
          <a:p>
            <a:pPr algn="ctr">
              <a:lnSpc>
                <a:spcPts val="2799"/>
              </a:lnSpc>
            </a:pPr>
            <a:r>
              <a:rPr lang="en-US" sz="1999" dirty="0">
                <a:solidFill>
                  <a:srgbClr val="000000"/>
                </a:solidFill>
                <a:latin typeface="Agenda"/>
                <a:ea typeface="Agenda"/>
                <a:cs typeface="Agenda"/>
                <a:sym typeface="Agenda"/>
              </a:rPr>
              <a:t>Activity Books</a:t>
            </a:r>
          </a:p>
          <a:p>
            <a:pPr algn="ctr">
              <a:lnSpc>
                <a:spcPts val="2799"/>
              </a:lnSpc>
            </a:pPr>
            <a:r>
              <a:rPr lang="en-US" sz="1999" dirty="0">
                <a:solidFill>
                  <a:srgbClr val="000000"/>
                </a:solidFill>
                <a:latin typeface="Agenda"/>
                <a:ea typeface="Agenda"/>
                <a:cs typeface="Agenda"/>
                <a:sym typeface="Agenda"/>
              </a:rPr>
              <a:t>Youth Games</a:t>
            </a:r>
          </a:p>
        </p:txBody>
      </p:sp>
      <p:sp>
        <p:nvSpPr>
          <p:cNvPr id="62" name="Freeform 62"/>
          <p:cNvSpPr/>
          <p:nvPr/>
        </p:nvSpPr>
        <p:spPr>
          <a:xfrm rot="1459275">
            <a:off x="12466877" y="-879683"/>
            <a:ext cx="7767120" cy="2504896"/>
          </a:xfrm>
          <a:custGeom>
            <a:avLst/>
            <a:gdLst/>
            <a:ahLst/>
            <a:cxnLst/>
            <a:rect l="l" t="t" r="r" b="b"/>
            <a:pathLst>
              <a:path w="7767120" h="2504896">
                <a:moveTo>
                  <a:pt x="0" y="0"/>
                </a:moveTo>
                <a:lnTo>
                  <a:pt x="7767120" y="0"/>
                </a:lnTo>
                <a:lnTo>
                  <a:pt x="7767120" y="2504897"/>
                </a:lnTo>
                <a:lnTo>
                  <a:pt x="0" y="25048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4" name="Freeform 64"/>
          <p:cNvSpPr/>
          <p:nvPr/>
        </p:nvSpPr>
        <p:spPr>
          <a:xfrm rot="1459275">
            <a:off x="-3518344" y="8603256"/>
            <a:ext cx="7767120" cy="2504896"/>
          </a:xfrm>
          <a:custGeom>
            <a:avLst/>
            <a:gdLst/>
            <a:ahLst/>
            <a:cxnLst/>
            <a:rect l="l" t="t" r="r" b="b"/>
            <a:pathLst>
              <a:path w="7767120" h="2504896">
                <a:moveTo>
                  <a:pt x="0" y="0"/>
                </a:moveTo>
                <a:lnTo>
                  <a:pt x="7767120" y="0"/>
                </a:lnTo>
                <a:lnTo>
                  <a:pt x="7767120" y="2504896"/>
                </a:lnTo>
                <a:lnTo>
                  <a:pt x="0" y="25048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54" name="Group 50">
            <a:extLst>
              <a:ext uri="{FF2B5EF4-FFF2-40B4-BE49-F238E27FC236}">
                <a16:creationId xmlns:a16="http://schemas.microsoft.com/office/drawing/2014/main" id="{2558EBED-E916-78F7-9630-15FD6D5B9F82}"/>
              </a:ext>
            </a:extLst>
          </p:cNvPr>
          <p:cNvGrpSpPr/>
          <p:nvPr/>
        </p:nvGrpSpPr>
        <p:grpSpPr>
          <a:xfrm>
            <a:off x="13700318" y="2583635"/>
            <a:ext cx="2759249" cy="6029716"/>
            <a:chOff x="0" y="0"/>
            <a:chExt cx="726716" cy="1588073"/>
          </a:xfrm>
        </p:grpSpPr>
        <p:sp>
          <p:nvSpPr>
            <p:cNvPr id="55" name="Freeform 51">
              <a:extLst>
                <a:ext uri="{FF2B5EF4-FFF2-40B4-BE49-F238E27FC236}">
                  <a16:creationId xmlns:a16="http://schemas.microsoft.com/office/drawing/2014/main" id="{150E8B21-2C37-3BC2-9441-44214B18BADE}"/>
                </a:ext>
              </a:extLst>
            </p:cNvPr>
            <p:cNvSpPr/>
            <p:nvPr/>
          </p:nvSpPr>
          <p:spPr>
            <a:xfrm>
              <a:off x="0" y="0"/>
              <a:ext cx="726716" cy="1588074"/>
            </a:xfrm>
            <a:custGeom>
              <a:avLst/>
              <a:gdLst/>
              <a:ahLst/>
              <a:cxnLst/>
              <a:rect l="l" t="t" r="r" b="b"/>
              <a:pathLst>
                <a:path w="726716" h="1588074">
                  <a:moveTo>
                    <a:pt x="143096" y="0"/>
                  </a:moveTo>
                  <a:lnTo>
                    <a:pt x="583620" y="0"/>
                  </a:lnTo>
                  <a:cubicBezTo>
                    <a:pt x="662649" y="0"/>
                    <a:pt x="726716" y="64066"/>
                    <a:pt x="726716" y="143096"/>
                  </a:cubicBezTo>
                  <a:lnTo>
                    <a:pt x="726716" y="1444977"/>
                  </a:lnTo>
                  <a:cubicBezTo>
                    <a:pt x="726716" y="1482929"/>
                    <a:pt x="711640" y="1519326"/>
                    <a:pt x="684804" y="1546162"/>
                  </a:cubicBezTo>
                  <a:cubicBezTo>
                    <a:pt x="657968" y="1572997"/>
                    <a:pt x="621571" y="1588074"/>
                    <a:pt x="583620" y="1588074"/>
                  </a:cubicBezTo>
                  <a:lnTo>
                    <a:pt x="143096" y="1588074"/>
                  </a:lnTo>
                  <a:cubicBezTo>
                    <a:pt x="64066" y="1588074"/>
                    <a:pt x="0" y="1524007"/>
                    <a:pt x="0" y="1444977"/>
                  </a:cubicBezTo>
                  <a:lnTo>
                    <a:pt x="0" y="143096"/>
                  </a:lnTo>
                  <a:cubicBezTo>
                    <a:pt x="0" y="64066"/>
                    <a:pt x="64066" y="0"/>
                    <a:pt x="143096" y="0"/>
                  </a:cubicBezTo>
                  <a:close/>
                </a:path>
              </a:pathLst>
            </a:custGeom>
            <a:solidFill>
              <a:srgbClr val="000000">
                <a:alpha val="0"/>
              </a:srgbClr>
            </a:solidFill>
            <a:ln w="47625" cap="rnd">
              <a:solidFill>
                <a:srgbClr val="347E58"/>
              </a:solidFill>
              <a:prstDash val="solid"/>
              <a:round/>
            </a:ln>
          </p:spPr>
          <p:txBody>
            <a:bodyPr/>
            <a:lstStyle/>
            <a:p>
              <a:endParaRPr lang="en-US"/>
            </a:p>
          </p:txBody>
        </p:sp>
        <p:sp>
          <p:nvSpPr>
            <p:cNvPr id="56" name="TextBox 52">
              <a:extLst>
                <a:ext uri="{FF2B5EF4-FFF2-40B4-BE49-F238E27FC236}">
                  <a16:creationId xmlns:a16="http://schemas.microsoft.com/office/drawing/2014/main" id="{161940FA-CE2A-7CF3-53BA-C16D7C5816F5}"/>
                </a:ext>
              </a:extLst>
            </p:cNvPr>
            <p:cNvSpPr txBox="1"/>
            <p:nvPr/>
          </p:nvSpPr>
          <p:spPr>
            <a:xfrm>
              <a:off x="0" y="-47625"/>
              <a:ext cx="726716" cy="1635698"/>
            </a:xfrm>
            <a:prstGeom prst="rect">
              <a:avLst/>
            </a:prstGeom>
          </p:spPr>
          <p:txBody>
            <a:bodyPr lIns="50800" tIns="50800" rIns="50800" bIns="50800" rtlCol="0" anchor="ctr"/>
            <a:lstStyle/>
            <a:p>
              <a:pPr algn="ctr">
                <a:lnSpc>
                  <a:spcPts val="3359"/>
                </a:lnSpc>
              </a:pPr>
              <a:endParaRPr/>
            </a:p>
          </p:txBody>
        </p:sp>
      </p:grpSp>
      <p:sp>
        <p:nvSpPr>
          <p:cNvPr id="66" name="TextBox 53">
            <a:extLst>
              <a:ext uri="{FF2B5EF4-FFF2-40B4-BE49-F238E27FC236}">
                <a16:creationId xmlns:a16="http://schemas.microsoft.com/office/drawing/2014/main" id="{395438E2-2446-A9D6-F38D-6A5D47F95E6B}"/>
              </a:ext>
            </a:extLst>
          </p:cNvPr>
          <p:cNvSpPr txBox="1"/>
          <p:nvPr/>
        </p:nvSpPr>
        <p:spPr>
          <a:xfrm>
            <a:off x="13656167" y="5324255"/>
            <a:ext cx="2757292" cy="419923"/>
          </a:xfrm>
          <a:prstGeom prst="rect">
            <a:avLst/>
          </a:prstGeom>
        </p:spPr>
        <p:txBody>
          <a:bodyPr lIns="0" tIns="0" rIns="0" bIns="0" rtlCol="0" anchor="t">
            <a:spAutoFit/>
          </a:bodyPr>
          <a:lstStyle/>
          <a:p>
            <a:pPr algn="ctr">
              <a:lnSpc>
                <a:spcPts val="3499"/>
              </a:lnSpc>
            </a:pPr>
            <a:r>
              <a:rPr lang="en-US" sz="2499" dirty="0">
                <a:solidFill>
                  <a:srgbClr val="000000"/>
                </a:solidFill>
                <a:latin typeface="Museo Slab 2"/>
                <a:ea typeface="Museo Slab 2"/>
                <a:cs typeface="Museo Slab 2"/>
                <a:sym typeface="Museo Slab 2"/>
              </a:rPr>
              <a:t>What else?</a:t>
            </a:r>
          </a:p>
        </p:txBody>
      </p:sp>
      <p:sp>
        <p:nvSpPr>
          <p:cNvPr id="67" name="TextBox 61">
            <a:extLst>
              <a:ext uri="{FF2B5EF4-FFF2-40B4-BE49-F238E27FC236}">
                <a16:creationId xmlns:a16="http://schemas.microsoft.com/office/drawing/2014/main" id="{7C132E1E-C8B6-A79A-EF3D-26D177C63428}"/>
              </a:ext>
            </a:extLst>
          </p:cNvPr>
          <p:cNvSpPr txBox="1"/>
          <p:nvPr/>
        </p:nvSpPr>
        <p:spPr>
          <a:xfrm>
            <a:off x="14008701" y="6359305"/>
            <a:ext cx="2155151" cy="1423467"/>
          </a:xfrm>
          <a:prstGeom prst="rect">
            <a:avLst/>
          </a:prstGeom>
        </p:spPr>
        <p:txBody>
          <a:bodyPr wrap="square" lIns="0" tIns="0" rIns="0" bIns="0" rtlCol="0" anchor="t">
            <a:spAutoFit/>
          </a:bodyPr>
          <a:lstStyle/>
          <a:p>
            <a:pPr algn="ctr">
              <a:lnSpc>
                <a:spcPts val="2799"/>
              </a:lnSpc>
            </a:pPr>
            <a:r>
              <a:rPr lang="en-US" sz="1999" dirty="0">
                <a:solidFill>
                  <a:srgbClr val="000000"/>
                </a:solidFill>
                <a:latin typeface="Agenda"/>
                <a:ea typeface="Agenda"/>
                <a:cs typeface="Agenda"/>
                <a:sym typeface="Agenda"/>
              </a:rPr>
              <a:t>What are your goals for youth education and leadership? I can brainstorm with </a:t>
            </a:r>
            <a:r>
              <a:rPr lang="en-US" sz="1999" dirty="0" err="1">
                <a:solidFill>
                  <a:srgbClr val="000000"/>
                </a:solidFill>
                <a:latin typeface="Agenda"/>
                <a:ea typeface="Agenda"/>
                <a:cs typeface="Agenda"/>
                <a:sym typeface="Agenda"/>
              </a:rPr>
              <a:t>ya</a:t>
            </a:r>
            <a:r>
              <a:rPr lang="en-US" sz="1999" dirty="0">
                <a:solidFill>
                  <a:srgbClr val="000000"/>
                </a:solidFill>
                <a:latin typeface="Agenda"/>
                <a:ea typeface="Agenda"/>
                <a:cs typeface="Agenda"/>
                <a:sym typeface="Agenda"/>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0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1181</TotalTime>
  <Words>408</Words>
  <Application>Microsoft Office PowerPoint</Application>
  <PresentationFormat>Custom</PresentationFormat>
  <Paragraphs>75</Paragraphs>
  <Slides>11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Museo Slab 2</vt:lpstr>
      <vt:lpstr>Arial</vt:lpstr>
      <vt:lpstr>Times New Roman</vt:lpstr>
      <vt:lpstr>Agenda</vt:lpstr>
      <vt:lpstr>Segoe UI</vt:lpstr>
      <vt:lpstr>Calibri</vt:lpstr>
      <vt:lpstr>Museo Slab 1</vt:lpstr>
      <vt:lpstr>Aptos</vt:lpstr>
      <vt:lpstr>Office Theme</vt:lpstr>
      <vt:lpstr>PowerPoint Presentation</vt:lpstr>
      <vt:lpstr>PowerPoint Presentation</vt:lpstr>
      <vt:lpstr>PowerPoint Presentation</vt:lpstr>
      <vt:lpstr>PowerPoint Presentation</vt:lpstr>
      <vt:lpstr>(DEHE)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to Progress: Youth Outreach Update</dc:title>
  <dc:creator>Dahl, Frederick B</dc:creator>
  <cp:lastModifiedBy>Dahl, Frederick B</cp:lastModifiedBy>
  <cp:revision>3</cp:revision>
  <dcterms:created xsi:type="dcterms:W3CDTF">2006-08-16T00:00:00Z</dcterms:created>
  <dcterms:modified xsi:type="dcterms:W3CDTF">2025-03-12T19:07:31Z</dcterms:modified>
  <dc:identifier>DAF8IdyI_bk</dc:identifier>
</cp:coreProperties>
</file>