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65" r:id="rId5"/>
    <p:sldId id="259" r:id="rId6"/>
    <p:sldId id="258"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67" d="100"/>
          <a:sy n="67" d="100"/>
        </p:scale>
        <p:origin x="10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98972-DA62-4F9F-AB0B-50689160C3A3}"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55FC-AD65-4F43-87A6-E694333BB2B5}" type="slidenum">
              <a:rPr lang="en-US" smtClean="0"/>
              <a:t>‹#›</a:t>
            </a:fld>
            <a:endParaRPr lang="en-US"/>
          </a:p>
        </p:txBody>
      </p:sp>
    </p:spTree>
    <p:extLst>
      <p:ext uri="{BB962C8B-B14F-4D97-AF65-F5344CB8AC3E}">
        <p14:creationId xmlns:p14="http://schemas.microsoft.com/office/powerpoint/2010/main" val="334777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55FC-AD65-4F43-87A6-E694333BB2B5}" type="slidenum">
              <a:rPr lang="en-US" smtClean="0"/>
              <a:t>4</a:t>
            </a:fld>
            <a:endParaRPr lang="en-US"/>
          </a:p>
        </p:txBody>
      </p:sp>
    </p:spTree>
    <p:extLst>
      <p:ext uri="{BB962C8B-B14F-4D97-AF65-F5344CB8AC3E}">
        <p14:creationId xmlns:p14="http://schemas.microsoft.com/office/powerpoint/2010/main" val="318541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55FC-AD65-4F43-87A6-E694333BB2B5}" type="slidenum">
              <a:rPr lang="en-US" smtClean="0"/>
              <a:t>8</a:t>
            </a:fld>
            <a:endParaRPr lang="en-US"/>
          </a:p>
        </p:txBody>
      </p:sp>
    </p:spTree>
    <p:extLst>
      <p:ext uri="{BB962C8B-B14F-4D97-AF65-F5344CB8AC3E}">
        <p14:creationId xmlns:p14="http://schemas.microsoft.com/office/powerpoint/2010/main" val="75540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00C-4063-62BB-AE48-E508E81F8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06B04-AE05-9DD8-8B45-B60032AA3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70DD8-FE51-C1E1-A33F-32E0A6342B2D}"/>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3BEBE88F-1CD1-3592-1001-847698B70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9E181-AD28-94D0-7ACC-4D3D0B136E5A}"/>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72141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DE0-F834-A9F6-8FD0-9761BC67F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BA522-E03E-A78A-75B4-92A42EC2E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25655-1CF3-9F08-E72A-FA697B98EA95}"/>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481DA5F3-CCCF-DF28-1F65-8E987B529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14705-46AF-4CC1-F999-C9E892D2A3D5}"/>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54593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0B453-4221-BC47-A5DE-51A1444D14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C94B9-4096-4681-F3E1-88BAB0112D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C6CBB-22E4-CCC7-DBE3-1C00B05F9727}"/>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1DE20217-E597-381E-FF6F-D6DE02C7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1A67A-7499-7E8E-FA01-6E66E3A5237E}"/>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93779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79C9-386B-B2CE-07F0-660CEE856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31766-FE8A-95A8-00B0-8249FC418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AB7A9-A2CC-7869-7C82-3B01E1EEAF30}"/>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B2872B78-6D7F-7561-8A96-5BEEB6116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D9595-942B-779F-C2D5-5F744099D5AD}"/>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170653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E84A-51C8-9043-D7B2-E46F316409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F3539-A92B-65A2-CC13-278D1B4120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446B1-D5D0-ACD2-6945-77B2DCFC94D2}"/>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4F4CAF27-223F-F653-0A31-64C5AEECC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0EB6-656E-BAB4-3C2D-F9050C1A6422}"/>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319230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6509-13F4-34B5-F1D4-AEFF4908A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868DC-7FF9-7165-B190-0B7CCC837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71A257-A522-F27D-9E6A-BC033FA42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8BADE-4D3B-7E66-FC9D-D8D6503106BD}"/>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6" name="Footer Placeholder 5">
            <a:extLst>
              <a:ext uri="{FF2B5EF4-FFF2-40B4-BE49-F238E27FC236}">
                <a16:creationId xmlns:a16="http://schemas.microsoft.com/office/drawing/2014/main" id="{7315387D-584E-44B4-3145-D4EBA849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2C4C1-A797-E95D-4E0F-5F39DB0282D9}"/>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262151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0E0A-23F2-630E-FA1D-9A06356F9E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E449C-6605-E3DC-B0CB-132F86C07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D2855-FDDB-C51D-2962-07DB10478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21BB0-879A-1BBC-178B-A9EF80D75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BD265-BDF7-2076-B55A-B81A11C94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9B3D35-B815-498B-DFA8-730C56EE5391}"/>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8" name="Footer Placeholder 7">
            <a:extLst>
              <a:ext uri="{FF2B5EF4-FFF2-40B4-BE49-F238E27FC236}">
                <a16:creationId xmlns:a16="http://schemas.microsoft.com/office/drawing/2014/main" id="{3077D44A-42F7-2998-6EE5-DDB8F84F1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16B04F-9252-37F8-1342-73B91C999789}"/>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49799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F97C-2C38-03FC-F67B-BB7367122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BD4A5-5ADF-6022-6F8B-878810C94345}"/>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4" name="Footer Placeholder 3">
            <a:extLst>
              <a:ext uri="{FF2B5EF4-FFF2-40B4-BE49-F238E27FC236}">
                <a16:creationId xmlns:a16="http://schemas.microsoft.com/office/drawing/2014/main" id="{BC6B145B-6A49-6823-2BFC-0F725A2FD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F46B0-4CB0-48C5-03A8-6B23BB19FBA7}"/>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192447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58FE9-D8ED-C6CB-D6A1-92C2AE03B586}"/>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3" name="Footer Placeholder 2">
            <a:extLst>
              <a:ext uri="{FF2B5EF4-FFF2-40B4-BE49-F238E27FC236}">
                <a16:creationId xmlns:a16="http://schemas.microsoft.com/office/drawing/2014/main" id="{D6C3AC83-CCB0-FB8B-6673-EEB136A664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45727-C294-7130-D360-EA2B3ACF6CBC}"/>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387238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26DB-E9C9-6555-9B24-723AB37D7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0473AB-2A7C-2CB3-8424-7CDFE059D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34796-5617-A827-F4E2-0DD4098F6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029B5-350C-98BE-A762-A03EDC83BE92}"/>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6" name="Footer Placeholder 5">
            <a:extLst>
              <a:ext uri="{FF2B5EF4-FFF2-40B4-BE49-F238E27FC236}">
                <a16:creationId xmlns:a16="http://schemas.microsoft.com/office/drawing/2014/main" id="{E97FAD78-DA48-375E-49CE-6B6F53AEC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DE2F9-3075-074F-4892-E949F8F3D1DB}"/>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38922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0851-1395-D07E-ED18-BE4A19AB1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0C3826-0458-07D9-3659-62BE5D5B9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9EDED6-5F03-921A-7EB8-1669EBDFB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CF802-D9E5-2EFB-7C1B-9CBBDA650FA8}"/>
              </a:ext>
            </a:extLst>
          </p:cNvPr>
          <p:cNvSpPr>
            <a:spLocks noGrp="1"/>
          </p:cNvSpPr>
          <p:nvPr>
            <p:ph type="dt" sz="half" idx="10"/>
          </p:nvPr>
        </p:nvSpPr>
        <p:spPr/>
        <p:txBody>
          <a:bodyPr/>
          <a:lstStyle/>
          <a:p>
            <a:fld id="{D8288AA1-144F-438D-BE8D-E342F92DE92A}" type="datetimeFigureOut">
              <a:rPr lang="en-US" smtClean="0"/>
              <a:t>6/13/2025</a:t>
            </a:fld>
            <a:endParaRPr lang="en-US"/>
          </a:p>
        </p:txBody>
      </p:sp>
      <p:sp>
        <p:nvSpPr>
          <p:cNvPr id="6" name="Footer Placeholder 5">
            <a:extLst>
              <a:ext uri="{FF2B5EF4-FFF2-40B4-BE49-F238E27FC236}">
                <a16:creationId xmlns:a16="http://schemas.microsoft.com/office/drawing/2014/main" id="{DA9EAFE6-D6D6-31EB-9F79-150AD89D5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73B63-882A-D9DA-156B-E062E2A23606}"/>
              </a:ext>
            </a:extLst>
          </p:cNvPr>
          <p:cNvSpPr>
            <a:spLocks noGrp="1"/>
          </p:cNvSpPr>
          <p:nvPr>
            <p:ph type="sldNum" sz="quarter" idx="12"/>
          </p:nvPr>
        </p:nvSpPr>
        <p:spPr/>
        <p:txBody>
          <a:bodyPr/>
          <a:lstStyle/>
          <a:p>
            <a:fld id="{5A3DA919-FEBA-4CB1-BEAC-F20F18373BCE}" type="slidenum">
              <a:rPr lang="en-US" smtClean="0"/>
              <a:t>‹#›</a:t>
            </a:fld>
            <a:endParaRPr lang="en-US"/>
          </a:p>
        </p:txBody>
      </p:sp>
    </p:spTree>
    <p:extLst>
      <p:ext uri="{BB962C8B-B14F-4D97-AF65-F5344CB8AC3E}">
        <p14:creationId xmlns:p14="http://schemas.microsoft.com/office/powerpoint/2010/main" val="141131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E91A1-DE98-C4E1-3A46-6AB4D7709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D1334A-6BF4-F702-75BE-A885D1C95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FE53-80DD-BE41-402E-80B802FDF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288AA1-144F-438D-BE8D-E342F92DE92A}" type="datetimeFigureOut">
              <a:rPr lang="en-US" smtClean="0"/>
              <a:t>6/13/2025</a:t>
            </a:fld>
            <a:endParaRPr lang="en-US"/>
          </a:p>
        </p:txBody>
      </p:sp>
      <p:sp>
        <p:nvSpPr>
          <p:cNvPr id="5" name="Footer Placeholder 4">
            <a:extLst>
              <a:ext uri="{FF2B5EF4-FFF2-40B4-BE49-F238E27FC236}">
                <a16:creationId xmlns:a16="http://schemas.microsoft.com/office/drawing/2014/main" id="{E3A90191-CD04-18A5-F258-F3C5E5975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53BE49E-4D6A-25B9-1BEB-82F04E5A7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3DA919-FEBA-4CB1-BEAC-F20F18373BCE}" type="slidenum">
              <a:rPr lang="en-US" smtClean="0"/>
              <a:t>‹#›</a:t>
            </a:fld>
            <a:endParaRPr lang="en-US"/>
          </a:p>
        </p:txBody>
      </p:sp>
    </p:spTree>
    <p:extLst>
      <p:ext uri="{BB962C8B-B14F-4D97-AF65-F5344CB8AC3E}">
        <p14:creationId xmlns:p14="http://schemas.microsoft.com/office/powerpoint/2010/main" val="99517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3" name="Rectangle 21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2D5DBF8-6599-49ED-B854-8304F85508F8}"/>
              </a:ext>
            </a:extLst>
          </p:cNvPr>
          <p:cNvSpPr>
            <a:spLocks noGrp="1"/>
          </p:cNvSpPr>
          <p:nvPr>
            <p:ph type="ctrTitle"/>
          </p:nvPr>
        </p:nvSpPr>
        <p:spPr>
          <a:xfrm>
            <a:off x="3315031" y="1380754"/>
            <a:ext cx="5561938" cy="2513516"/>
          </a:xfrm>
        </p:spPr>
        <p:txBody>
          <a:bodyPr>
            <a:normAutofit/>
          </a:bodyPr>
          <a:lstStyle/>
          <a:p>
            <a:r>
              <a:rPr lang="en-US"/>
              <a:t>MOU Between the Tribe and City</a:t>
            </a:r>
          </a:p>
        </p:txBody>
      </p:sp>
      <p:sp>
        <p:nvSpPr>
          <p:cNvPr id="3" name="Subtitle 2">
            <a:extLst>
              <a:ext uri="{FF2B5EF4-FFF2-40B4-BE49-F238E27FC236}">
                <a16:creationId xmlns:a16="http://schemas.microsoft.com/office/drawing/2014/main" id="{CE04AE05-9BED-205F-D352-E138F158CDC5}"/>
              </a:ext>
            </a:extLst>
          </p:cNvPr>
          <p:cNvSpPr>
            <a:spLocks noGrp="1"/>
          </p:cNvSpPr>
          <p:nvPr>
            <p:ph type="subTitle" idx="1"/>
          </p:nvPr>
        </p:nvSpPr>
        <p:spPr>
          <a:xfrm>
            <a:off x="3315031" y="4076802"/>
            <a:ext cx="5561938" cy="1534587"/>
          </a:xfrm>
        </p:spPr>
        <p:txBody>
          <a:bodyPr>
            <a:normAutofit/>
          </a:bodyPr>
          <a:lstStyle/>
          <a:p>
            <a:r>
              <a:rPr lang="en-US"/>
              <a:t>Adding the Tribe to the Landfill Permit</a:t>
            </a:r>
          </a:p>
        </p:txBody>
      </p:sp>
      <p:sp>
        <p:nvSpPr>
          <p:cNvPr id="217" name="Arc 2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Oval 21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3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B147F-4203-643B-7600-F15AC3C83977}"/>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Happened after the MOU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9730C7-905C-ECD3-EF9D-BE12366C28AF}"/>
              </a:ext>
            </a:extLst>
          </p:cNvPr>
          <p:cNvSpPr>
            <a:spLocks noGrp="1"/>
          </p:cNvSpPr>
          <p:nvPr>
            <p:ph idx="1"/>
          </p:nvPr>
        </p:nvSpPr>
        <p:spPr>
          <a:xfrm>
            <a:off x="4447308" y="591344"/>
            <a:ext cx="6906491" cy="5585619"/>
          </a:xfrm>
        </p:spPr>
        <p:txBody>
          <a:bodyPr anchor="ctr">
            <a:normAutofit/>
          </a:bodyPr>
          <a:lstStyle/>
          <a:p>
            <a:r>
              <a:rPr lang="en-US" dirty="0"/>
              <a:t>City official retired so there was no more contact for the city</a:t>
            </a:r>
          </a:p>
          <a:p>
            <a:r>
              <a:rPr lang="en-US" dirty="0"/>
              <a:t>Tribe is the main contact for upcoming inspection and work on the Landfill so they keep it legally permitted.</a:t>
            </a:r>
          </a:p>
          <a:p>
            <a:r>
              <a:rPr lang="en-US" dirty="0"/>
              <a:t>The MOU is recorded as a deliverable for the Tanana IGAP grant</a:t>
            </a:r>
          </a:p>
          <a:p>
            <a:r>
              <a:rPr lang="en-US" dirty="0"/>
              <a:t>Had to call them to deal with problems with construction debris and fires</a:t>
            </a:r>
          </a:p>
          <a:p>
            <a:r>
              <a:rPr lang="en-US" dirty="0"/>
              <a:t>Plan to present about C&amp;D and Fires in Tanana to help deal with this problem</a:t>
            </a:r>
          </a:p>
          <a:p>
            <a:pPr lvl="1"/>
            <a:r>
              <a:rPr lang="en-US" dirty="0"/>
              <a:t>Education and Outreach</a:t>
            </a:r>
          </a:p>
        </p:txBody>
      </p:sp>
    </p:spTree>
    <p:extLst>
      <p:ext uri="{BB962C8B-B14F-4D97-AF65-F5344CB8AC3E}">
        <p14:creationId xmlns:p14="http://schemas.microsoft.com/office/powerpoint/2010/main" val="80427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EDDA9-73CB-1042-26CF-7BD45B483842}"/>
              </a:ext>
            </a:extLst>
          </p:cNvPr>
          <p:cNvSpPr>
            <a:spLocks noGrp="1"/>
          </p:cNvSpPr>
          <p:nvPr>
            <p:ph type="title"/>
          </p:nvPr>
        </p:nvSpPr>
        <p:spPr>
          <a:xfrm>
            <a:off x="686834" y="1153572"/>
            <a:ext cx="3200400" cy="4461163"/>
          </a:xfrm>
        </p:spPr>
        <p:txBody>
          <a:bodyPr>
            <a:normAutofit/>
          </a:bodyPr>
          <a:lstStyle/>
          <a:p>
            <a:r>
              <a:rPr lang="en-US">
                <a:solidFill>
                  <a:srgbClr val="FFFFFF"/>
                </a:solidFill>
              </a:rPr>
              <a:t>Why do an MOU?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B06050-51FC-BA15-862A-C9D7674EAF8B}"/>
              </a:ext>
            </a:extLst>
          </p:cNvPr>
          <p:cNvSpPr>
            <a:spLocks noGrp="1"/>
          </p:cNvSpPr>
          <p:nvPr>
            <p:ph idx="1"/>
          </p:nvPr>
        </p:nvSpPr>
        <p:spPr>
          <a:xfrm>
            <a:off x="4571020" y="728663"/>
            <a:ext cx="6782779" cy="5448300"/>
          </a:xfrm>
        </p:spPr>
        <p:txBody>
          <a:bodyPr anchor="ctr">
            <a:normAutofit/>
          </a:bodyPr>
          <a:lstStyle/>
          <a:p>
            <a:r>
              <a:rPr lang="en-US" sz="2400" dirty="0"/>
              <a:t>City has dissolved and the tribe has taken over management</a:t>
            </a:r>
          </a:p>
          <a:p>
            <a:r>
              <a:rPr lang="en-US" sz="2400" dirty="0"/>
              <a:t>Use IGAP funds to manage the landfill</a:t>
            </a:r>
          </a:p>
          <a:p>
            <a:r>
              <a:rPr lang="en-US" sz="2400" dirty="0"/>
              <a:t>Make it official on paper makes it easier to obtain funding to manage the landfill</a:t>
            </a:r>
          </a:p>
          <a:p>
            <a:r>
              <a:rPr lang="en-US" sz="2400" dirty="0"/>
              <a:t>Keeps the Landfill Permitted as there is someone for ADEC to work with to keep it permitted, inspections, compliance issues</a:t>
            </a:r>
          </a:p>
          <a:p>
            <a:r>
              <a:rPr lang="en-US" sz="2400" dirty="0"/>
              <a:t>Why do you want to keep it permitted</a:t>
            </a:r>
          </a:p>
          <a:p>
            <a:pPr lvl="1"/>
            <a:r>
              <a:rPr lang="en-US" dirty="0"/>
              <a:t>Illegal dumping otherwise and liability issues</a:t>
            </a:r>
          </a:p>
          <a:p>
            <a:pPr lvl="1"/>
            <a:r>
              <a:rPr lang="en-US" dirty="0"/>
              <a:t>Obtain funding to deal with problems such as floods, fire, spills; the landfill can be used to accept waste</a:t>
            </a:r>
          </a:p>
        </p:txBody>
      </p:sp>
    </p:spTree>
    <p:extLst>
      <p:ext uri="{BB962C8B-B14F-4D97-AF65-F5344CB8AC3E}">
        <p14:creationId xmlns:p14="http://schemas.microsoft.com/office/powerpoint/2010/main" val="34899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84834-82A2-3735-4C03-9EA01148B953}"/>
              </a:ext>
            </a:extLst>
          </p:cNvPr>
          <p:cNvSpPr>
            <a:spLocks noGrp="1"/>
          </p:cNvSpPr>
          <p:nvPr>
            <p:ph type="title"/>
          </p:nvPr>
        </p:nvSpPr>
        <p:spPr>
          <a:xfrm>
            <a:off x="640080" y="325369"/>
            <a:ext cx="4368602" cy="1956841"/>
          </a:xfrm>
        </p:spPr>
        <p:txBody>
          <a:bodyPr anchor="b">
            <a:normAutofit/>
          </a:bodyPr>
          <a:lstStyle/>
          <a:p>
            <a:r>
              <a:rPr lang="en-US" sz="5400"/>
              <a:t>Tanana’s MOU</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F2E73E-3A92-F2A1-3555-61994C3385D0}"/>
              </a:ext>
            </a:extLst>
          </p:cNvPr>
          <p:cNvSpPr>
            <a:spLocks noGrp="1"/>
          </p:cNvSpPr>
          <p:nvPr>
            <p:ph idx="1"/>
          </p:nvPr>
        </p:nvSpPr>
        <p:spPr>
          <a:xfrm>
            <a:off x="640080" y="2872899"/>
            <a:ext cx="4243589" cy="3320668"/>
          </a:xfrm>
        </p:spPr>
        <p:txBody>
          <a:bodyPr>
            <a:normAutofit/>
          </a:bodyPr>
          <a:lstStyle/>
          <a:p>
            <a:r>
              <a:rPr lang="en-US" sz="2000"/>
              <a:t>1</a:t>
            </a:r>
            <a:r>
              <a:rPr lang="en-US" sz="2000" baseline="30000"/>
              <a:t>st</a:t>
            </a:r>
            <a:r>
              <a:rPr lang="en-US" sz="2000"/>
              <a:t> they wrote an MOU to manage a grant the city had</a:t>
            </a:r>
          </a:p>
          <a:p>
            <a:r>
              <a:rPr lang="en-US" sz="2000"/>
              <a:t>The City gave the Tribe $22,800 to clean up the Landfill by January 1</a:t>
            </a:r>
            <a:r>
              <a:rPr lang="en-US" sz="2000" baseline="30000"/>
              <a:t>st</a:t>
            </a:r>
            <a:r>
              <a:rPr lang="en-US" sz="2000"/>
              <a:t>, 2026</a:t>
            </a:r>
          </a:p>
          <a:p>
            <a:r>
              <a:rPr lang="en-US" sz="2000"/>
              <a:t>To use IGAP funds and make it official they also wrote ADEC a letter and requested that the Tribe be added to the Landfill Permit</a:t>
            </a:r>
          </a:p>
        </p:txBody>
      </p:sp>
      <p:pic>
        <p:nvPicPr>
          <p:cNvPr id="5" name="Picture 4" descr="A picture containing text, snow, outdoor&#10;&#10;AI-generated content may be incorrect.">
            <a:extLst>
              <a:ext uri="{FF2B5EF4-FFF2-40B4-BE49-F238E27FC236}">
                <a16:creationId xmlns:a16="http://schemas.microsoft.com/office/drawing/2014/main" id="{0FD010CA-2B8C-0105-9BCF-D07D59AB8414}"/>
              </a:ext>
            </a:extLst>
          </p:cNvPr>
          <p:cNvPicPr>
            <a:picLocks noChangeAspect="1"/>
          </p:cNvPicPr>
          <p:nvPr/>
        </p:nvPicPr>
        <p:blipFill>
          <a:blip r:embed="rId2">
            <a:extLst>
              <a:ext uri="{28A0092B-C50C-407E-A947-70E740481C1C}">
                <a14:useLocalDpi xmlns:a14="http://schemas.microsoft.com/office/drawing/2010/main" val="0"/>
              </a:ext>
            </a:extLst>
          </a:blip>
          <a:srcRect l="10237" r="12279"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822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grass, outdoor, ground, nature&#10;&#10;AI-generated content may be incorrect.">
            <a:extLst>
              <a:ext uri="{FF2B5EF4-FFF2-40B4-BE49-F238E27FC236}">
                <a16:creationId xmlns:a16="http://schemas.microsoft.com/office/drawing/2014/main" id="{794765BA-F06F-9A9E-9DCE-88684407F18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8757" b="1624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FCA03-CF94-F1AD-31F6-88A37EDBB38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Tanana Landfill</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3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EEE5-BF93-CA8C-A6CD-9E55C03CB1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51AB42-9D41-75B4-0BCC-7EB54184401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368C47-BAE0-A226-1501-83A90A1F2EF6}"/>
              </a:ext>
            </a:extLst>
          </p:cNvPr>
          <p:cNvPicPr>
            <a:picLocks noChangeAspect="1"/>
          </p:cNvPicPr>
          <p:nvPr/>
        </p:nvPicPr>
        <p:blipFill>
          <a:blip r:embed="rId2"/>
          <a:stretch>
            <a:fillRect/>
          </a:stretch>
        </p:blipFill>
        <p:spPr>
          <a:xfrm>
            <a:off x="3449344" y="0"/>
            <a:ext cx="5293311" cy="6858000"/>
          </a:xfrm>
          <a:prstGeom prst="rect">
            <a:avLst/>
          </a:prstGeom>
        </p:spPr>
      </p:pic>
    </p:spTree>
    <p:extLst>
      <p:ext uri="{BB962C8B-B14F-4D97-AF65-F5344CB8AC3E}">
        <p14:creationId xmlns:p14="http://schemas.microsoft.com/office/powerpoint/2010/main" val="166866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C7D9-E757-8625-BC09-45854C032863}"/>
              </a:ext>
            </a:extLst>
          </p:cNvPr>
          <p:cNvSpPr>
            <a:spLocks noGrp="1"/>
          </p:cNvSpPr>
          <p:nvPr>
            <p:ph type="title"/>
          </p:nvPr>
        </p:nvSpPr>
        <p:spPr/>
        <p:txBody>
          <a:bodyPr/>
          <a:lstStyle/>
          <a:p>
            <a:endParaRPr lang="en-US"/>
          </a:p>
        </p:txBody>
      </p:sp>
      <p:pic>
        <p:nvPicPr>
          <p:cNvPr id="5" name="Content Placeholder 4" descr="Text, letter&#10;&#10;AI-generated content may be incorrect.">
            <a:extLst>
              <a:ext uri="{FF2B5EF4-FFF2-40B4-BE49-F238E27FC236}">
                <a16:creationId xmlns:a16="http://schemas.microsoft.com/office/drawing/2014/main" id="{D478E469-5C85-A2AA-704E-2C067B0593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106" y="-1526774"/>
            <a:ext cx="10002067" cy="13755786"/>
          </a:xfrm>
        </p:spPr>
      </p:pic>
    </p:spTree>
    <p:extLst>
      <p:ext uri="{BB962C8B-B14F-4D97-AF65-F5344CB8AC3E}">
        <p14:creationId xmlns:p14="http://schemas.microsoft.com/office/powerpoint/2010/main" val="280285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C879E-F963-9E28-85E6-FADB2FE132BC}"/>
              </a:ext>
            </a:extLst>
          </p:cNvPr>
          <p:cNvSpPr>
            <a:spLocks noGrp="1"/>
          </p:cNvSpPr>
          <p:nvPr>
            <p:ph type="title"/>
          </p:nvPr>
        </p:nvSpPr>
        <p:spPr>
          <a:xfrm>
            <a:off x="640080" y="325369"/>
            <a:ext cx="4368602" cy="1956841"/>
          </a:xfrm>
        </p:spPr>
        <p:txBody>
          <a:bodyPr anchor="b">
            <a:normAutofit/>
          </a:bodyPr>
          <a:lstStyle/>
          <a:p>
            <a:r>
              <a:rPr lang="en-US" sz="5400"/>
              <a:t>Old Permit</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7B8E64-66E5-D3BF-A454-6C34658A5BAF}"/>
              </a:ext>
            </a:extLst>
          </p:cNvPr>
          <p:cNvSpPr>
            <a:spLocks noGrp="1"/>
          </p:cNvSpPr>
          <p:nvPr>
            <p:ph idx="1"/>
          </p:nvPr>
        </p:nvSpPr>
        <p:spPr>
          <a:xfrm>
            <a:off x="640080" y="2872899"/>
            <a:ext cx="4243589" cy="3320668"/>
          </a:xfrm>
        </p:spPr>
        <p:txBody>
          <a:bodyPr>
            <a:normAutofit/>
          </a:bodyPr>
          <a:lstStyle/>
          <a:p>
            <a:pPr marL="0" marR="0">
              <a:buNone/>
            </a:pPr>
            <a:r>
              <a:rPr lang="en-US" sz="2200">
                <a:effectLst/>
                <a:latin typeface="Garamond" panose="02020404030301010803" pitchFamily="18" charset="0"/>
                <a:ea typeface="Calibri" panose="020F0502020204030204" pitchFamily="34" charset="0"/>
                <a:cs typeface="Times New Roman" panose="02020603050405020304" pitchFamily="18" charset="0"/>
              </a:rPr>
              <a:t>The Alaska Department of Environmental Conservation (ADEC), under authority of AS 46.03 and 18 AAC 60, issues a solid waste disposal permit to:</a:t>
            </a:r>
          </a:p>
          <a:p>
            <a:pPr marL="0" marR="0">
              <a:buNone/>
            </a:pPr>
            <a:r>
              <a:rPr lang="en-US" sz="2200">
                <a:effectLst/>
                <a:latin typeface="Garamond" panose="02020404030301010803" pitchFamily="18" charset="0"/>
                <a:ea typeface="Calibri" panose="020F0502020204030204" pitchFamily="34" charset="0"/>
                <a:cs typeface="Times New Roman" panose="02020603050405020304" pitchFamily="18" charset="0"/>
              </a:rPr>
              <a:t> </a:t>
            </a:r>
          </a:p>
          <a:p>
            <a:pPr marL="0" marR="0" indent="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200" b="1">
                <a:effectLst/>
                <a:latin typeface="Garamond" panose="02020404030301010803" pitchFamily="18" charset="0"/>
                <a:ea typeface="Calibri" panose="020F0502020204030204" pitchFamily="34" charset="0"/>
                <a:cs typeface="Times New Roman" panose="02020603050405020304" pitchFamily="18" charset="0"/>
              </a:rPr>
              <a:t> City of Tanana</a:t>
            </a:r>
            <a:br>
              <a:rPr lang="en-US" sz="2200" b="1">
                <a:effectLst/>
                <a:latin typeface="Garamond" panose="02020404030301010803" pitchFamily="18" charset="0"/>
                <a:ea typeface="Calibri" panose="020F0502020204030204" pitchFamily="34" charset="0"/>
                <a:cs typeface="Times New Roman" panose="02020603050405020304" pitchFamily="18" charset="0"/>
              </a:rPr>
            </a:br>
            <a:r>
              <a:rPr lang="en-US" sz="2200" b="1">
                <a:effectLst/>
                <a:latin typeface="Garamond" panose="02020404030301010803" pitchFamily="18" charset="0"/>
                <a:ea typeface="Calibri" panose="020F0502020204030204" pitchFamily="34" charset="0"/>
                <a:cs typeface="Times New Roman" panose="02020603050405020304" pitchFamily="18" charset="0"/>
              </a:rPr>
              <a:t>P.O. Box 181</a:t>
            </a:r>
            <a:br>
              <a:rPr lang="en-US" sz="2200" b="1">
                <a:effectLst/>
                <a:latin typeface="Garamond" panose="02020404030301010803" pitchFamily="18" charset="0"/>
                <a:ea typeface="Calibri" panose="020F0502020204030204" pitchFamily="34" charset="0"/>
                <a:cs typeface="Times New Roman" panose="02020603050405020304" pitchFamily="18" charset="0"/>
              </a:rPr>
            </a:br>
            <a:r>
              <a:rPr lang="en-US" sz="2200" b="1">
                <a:effectLst/>
                <a:latin typeface="Garamond" panose="02020404030301010803" pitchFamily="18" charset="0"/>
                <a:ea typeface="Calibri" panose="020F0502020204030204" pitchFamily="34" charset="0"/>
                <a:cs typeface="Times New Roman" panose="02020603050405020304" pitchFamily="18" charset="0"/>
              </a:rPr>
              <a:t>Tanana, Alaska 99777</a:t>
            </a:r>
            <a:endParaRPr lang="en-US" sz="2200">
              <a:effectLst/>
              <a:latin typeface="Garamond" panose="02020404030301010803" pitchFamily="18" charset="0"/>
              <a:ea typeface="Calibri" panose="020F0502020204030204" pitchFamily="34" charset="0"/>
              <a:cs typeface="Times New Roman" panose="02020603050405020304" pitchFamily="18" charset="0"/>
            </a:endParaRPr>
          </a:p>
          <a:p>
            <a:endParaRPr lang="en-US" sz="2200"/>
          </a:p>
        </p:txBody>
      </p:sp>
      <p:pic>
        <p:nvPicPr>
          <p:cNvPr id="5" name="Picture 4" descr="A picture containing outdoor, ground, sky, dirt&#10;&#10;AI-generated content may be incorrect.">
            <a:extLst>
              <a:ext uri="{FF2B5EF4-FFF2-40B4-BE49-F238E27FC236}">
                <a16:creationId xmlns:a16="http://schemas.microsoft.com/office/drawing/2014/main" id="{40AA2C0E-2843-54CA-6071-973C64B1294B}"/>
              </a:ext>
            </a:extLst>
          </p:cNvPr>
          <p:cNvPicPr>
            <a:picLocks noChangeAspect="1"/>
          </p:cNvPicPr>
          <p:nvPr/>
        </p:nvPicPr>
        <p:blipFill>
          <a:blip r:embed="rId2">
            <a:extLst>
              <a:ext uri="{28A0092B-C50C-407E-A947-70E740481C1C}">
                <a14:useLocalDpi xmlns:a14="http://schemas.microsoft.com/office/drawing/2010/main" val="0"/>
              </a:ext>
            </a:extLst>
          </a:blip>
          <a:srcRect l="16089" r="868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0182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3F5A4-8085-AD60-51A7-02E75A28D786}"/>
              </a:ext>
            </a:extLst>
          </p:cNvPr>
          <p:cNvSpPr>
            <a:spLocks noGrp="1"/>
          </p:cNvSpPr>
          <p:nvPr>
            <p:ph type="title"/>
          </p:nvPr>
        </p:nvSpPr>
        <p:spPr>
          <a:xfrm>
            <a:off x="7320466" y="609600"/>
            <a:ext cx="4140014" cy="1330839"/>
          </a:xfrm>
        </p:spPr>
        <p:txBody>
          <a:bodyPr>
            <a:normAutofit/>
          </a:bodyPr>
          <a:lstStyle/>
          <a:p>
            <a:r>
              <a:rPr lang="en-US"/>
              <a:t>New Permit</a:t>
            </a:r>
          </a:p>
        </p:txBody>
      </p:sp>
      <p:pic>
        <p:nvPicPr>
          <p:cNvPr id="5" name="Picture 4" descr="A picture containing grass, outdoor, ground, sky&#10;&#10;AI-generated content may be incorrect.">
            <a:extLst>
              <a:ext uri="{FF2B5EF4-FFF2-40B4-BE49-F238E27FC236}">
                <a16:creationId xmlns:a16="http://schemas.microsoft.com/office/drawing/2014/main" id="{5EB5D531-9DED-E862-D186-467ACEBB1975}"/>
              </a:ext>
            </a:extLst>
          </p:cNvPr>
          <p:cNvPicPr>
            <a:picLocks noChangeAspect="1"/>
          </p:cNvPicPr>
          <p:nvPr/>
        </p:nvPicPr>
        <p:blipFill>
          <a:blip r:embed="rId3">
            <a:extLst>
              <a:ext uri="{28A0092B-C50C-407E-A947-70E740481C1C}">
                <a14:useLocalDpi xmlns:a14="http://schemas.microsoft.com/office/drawing/2010/main" val="0"/>
              </a:ext>
            </a:extLst>
          </a:blip>
          <a:srcRect l="24254" r="268"/>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BD2EA928-A1D2-1514-6178-98F5261E32FE}"/>
              </a:ext>
            </a:extLst>
          </p:cNvPr>
          <p:cNvSpPr>
            <a:spLocks noGrp="1"/>
          </p:cNvSpPr>
          <p:nvPr>
            <p:ph idx="1"/>
          </p:nvPr>
        </p:nvSpPr>
        <p:spPr>
          <a:xfrm>
            <a:off x="6901731" y="1743076"/>
            <a:ext cx="4871515" cy="4691062"/>
          </a:xfrm>
        </p:spPr>
        <p:txBody>
          <a:bodyPr>
            <a:noAutofit/>
          </a:bodyPr>
          <a:lstStyle/>
          <a:p>
            <a:pPr marL="0" marR="0">
              <a:buNone/>
            </a:pPr>
            <a:r>
              <a:rPr lang="en-US" sz="2000" dirty="0">
                <a:effectLst/>
                <a:latin typeface="Garamond" panose="02020404030301010803" pitchFamily="18" charset="0"/>
                <a:ea typeface="Calibri" panose="020F0502020204030204" pitchFamily="34" charset="0"/>
                <a:cs typeface="Times New Roman" panose="02020603050405020304" pitchFamily="18" charset="0"/>
              </a:rPr>
              <a:t>Dear Ms. George and Ms. Kennedy:</a:t>
            </a:r>
          </a:p>
          <a:p>
            <a:pPr marL="0" marR="0">
              <a:buNone/>
            </a:pP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p>
          <a:p>
            <a:pPr>
              <a:buNone/>
            </a:pPr>
            <a:r>
              <a:rPr lang="en-US" sz="2000" dirty="0">
                <a:effectLst/>
                <a:latin typeface="Garamond" panose="02020404030301010803" pitchFamily="18" charset="0"/>
                <a:ea typeface="Calibri" panose="020F0502020204030204" pitchFamily="34" charset="0"/>
                <a:cs typeface="Times New Roman" panose="02020603050405020304" pitchFamily="18" charset="0"/>
              </a:rPr>
              <a:t>The Alaska Department of Environmental Conservation received a formal request from the City of Tanana on April 23, 2025 to add the Tanana Tribal Council to their permit because they had entered into a memorandum of understanding with the Tanana Tribal Council on management of the landfill. The City of Tanana provided written confirmation of this collaboration between the two entities and as such, this permit is being re-issued to include the Tanana Tribal Council.</a:t>
            </a:r>
            <a:endParaRPr lang="en-US" sz="2000" dirty="0"/>
          </a:p>
        </p:txBody>
      </p:sp>
    </p:spTree>
    <p:extLst>
      <p:ext uri="{BB962C8B-B14F-4D97-AF65-F5344CB8AC3E}">
        <p14:creationId xmlns:p14="http://schemas.microsoft.com/office/powerpoint/2010/main" val="32111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93C42-F1B3-1931-88F2-95CB139F1579}"/>
              </a:ext>
            </a:extLst>
          </p:cNvPr>
          <p:cNvSpPr>
            <a:spLocks noGrp="1"/>
          </p:cNvSpPr>
          <p:nvPr>
            <p:ph type="title"/>
          </p:nvPr>
        </p:nvSpPr>
        <p:spPr>
          <a:xfrm>
            <a:off x="686834" y="1153572"/>
            <a:ext cx="3200400" cy="4461163"/>
          </a:xfrm>
        </p:spPr>
        <p:txBody>
          <a:bodyPr>
            <a:normAutofit/>
          </a:bodyPr>
          <a:lstStyle/>
          <a:p>
            <a:r>
              <a:rPr lang="en-US">
                <a:solidFill>
                  <a:srgbClr val="FFFFFF"/>
                </a:solidFill>
              </a:rPr>
              <a:t>New Permit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75F297-E950-6B3E-9D7F-DCC3F8BF30CE}"/>
              </a:ext>
            </a:extLst>
          </p:cNvPr>
          <p:cNvSpPr>
            <a:spLocks noGrp="1"/>
          </p:cNvSpPr>
          <p:nvPr>
            <p:ph idx="1"/>
          </p:nvPr>
        </p:nvSpPr>
        <p:spPr>
          <a:xfrm>
            <a:off x="4447308" y="591344"/>
            <a:ext cx="6906491" cy="5585619"/>
          </a:xfrm>
        </p:spPr>
        <p:txBody>
          <a:bodyPr anchor="ctr">
            <a:normAutofit/>
          </a:bodyPr>
          <a:lstStyle/>
          <a:p>
            <a:pPr marL="0" marR="0">
              <a:buNone/>
            </a:pPr>
            <a:r>
              <a:rPr lang="en-US" sz="2400">
                <a:effectLst/>
                <a:latin typeface="Garamond" panose="02020404030301010803" pitchFamily="18" charset="0"/>
                <a:ea typeface="Calibri" panose="020F0502020204030204" pitchFamily="34" charset="0"/>
                <a:cs typeface="Times New Roman" panose="02020603050405020304" pitchFamily="18" charset="0"/>
              </a:rPr>
              <a:t>The Alaska Department of Environmental Conservation (ADEC), under authority of AS 46.03 and 18 AAC 60, issues a solid waste disposal permit to:</a:t>
            </a:r>
          </a:p>
          <a:p>
            <a:pPr marL="0" marR="0">
              <a:buNone/>
            </a:pPr>
            <a:r>
              <a:rPr lang="en-US" sz="2400">
                <a:effectLst/>
                <a:latin typeface="Garamond" panose="02020404030301010803" pitchFamily="18" charset="0"/>
                <a:ea typeface="Calibri" panose="020F0502020204030204" pitchFamily="34" charset="0"/>
                <a:cs typeface="Times New Roman" panose="02020603050405020304" pitchFamily="18" charset="0"/>
              </a:rPr>
              <a:t> </a:t>
            </a: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b="1">
                <a:effectLst/>
                <a:latin typeface="Garamond" panose="02020404030301010803" pitchFamily="18" charset="0"/>
                <a:ea typeface="Calibri" panose="020F0502020204030204" pitchFamily="34" charset="0"/>
                <a:cs typeface="Times New Roman" panose="02020603050405020304" pitchFamily="18" charset="0"/>
              </a:rPr>
              <a:t>City of Tanana</a:t>
            </a:r>
            <a:br>
              <a:rPr lang="en-US" sz="2400" b="1">
                <a:effectLst/>
                <a:latin typeface="Garamond" panose="02020404030301010803" pitchFamily="18" charset="0"/>
                <a:ea typeface="Calibri" panose="020F0502020204030204" pitchFamily="34" charset="0"/>
                <a:cs typeface="Times New Roman" panose="02020603050405020304" pitchFamily="18" charset="0"/>
              </a:rPr>
            </a:br>
            <a:r>
              <a:rPr lang="en-US" sz="2400" b="1">
                <a:effectLst/>
                <a:latin typeface="Garamond" panose="02020404030301010803" pitchFamily="18" charset="0"/>
                <a:ea typeface="Calibri" panose="020F0502020204030204" pitchFamily="34" charset="0"/>
                <a:cs typeface="Times New Roman" panose="02020603050405020304" pitchFamily="18" charset="0"/>
              </a:rPr>
              <a:t>P.O. Box 181</a:t>
            </a:r>
            <a:br>
              <a:rPr lang="en-US" sz="2400" b="1">
                <a:effectLst/>
                <a:latin typeface="Garamond" panose="02020404030301010803" pitchFamily="18" charset="0"/>
                <a:ea typeface="Calibri" panose="020F0502020204030204" pitchFamily="34" charset="0"/>
                <a:cs typeface="Times New Roman" panose="02020603050405020304" pitchFamily="18" charset="0"/>
              </a:rPr>
            </a:br>
            <a:r>
              <a:rPr lang="en-US" sz="2400" b="1">
                <a:effectLst/>
                <a:latin typeface="Garamond" panose="02020404030301010803" pitchFamily="18" charset="0"/>
                <a:ea typeface="Calibri" panose="020F0502020204030204" pitchFamily="34" charset="0"/>
                <a:cs typeface="Times New Roman" panose="02020603050405020304" pitchFamily="18" charset="0"/>
              </a:rPr>
              <a:t>Tanana, Alaska 99777</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b="1">
                <a:effectLst/>
                <a:latin typeface="Garamond" panose="02020404030301010803"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a:effectLst/>
                <a:latin typeface="Garamond" panose="02020404030301010803" pitchFamily="18" charset="0"/>
                <a:ea typeface="Calibri" panose="020F0502020204030204" pitchFamily="34" charset="0"/>
                <a:cs typeface="Times New Roman" panose="02020603050405020304" pitchFamily="18" charset="0"/>
              </a:rPr>
              <a:t>And</a:t>
            </a: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a:effectLst/>
                <a:latin typeface="Garamond" panose="02020404030301010803" pitchFamily="18" charset="0"/>
                <a:ea typeface="Calibri" panose="020F0502020204030204" pitchFamily="34" charset="0"/>
                <a:cs typeface="Times New Roman" panose="02020603050405020304" pitchFamily="18" charset="0"/>
              </a:rPr>
              <a:t> </a:t>
            </a: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b="1">
                <a:effectLst/>
                <a:latin typeface="Garamond" panose="02020404030301010803" pitchFamily="18" charset="0"/>
                <a:ea typeface="Calibri" panose="020F0502020204030204" pitchFamily="34" charset="0"/>
                <a:cs typeface="Times New Roman" panose="02020603050405020304" pitchFamily="18" charset="0"/>
              </a:rPr>
              <a:t>Tanana Tribal Council</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b="1">
                <a:effectLst/>
                <a:latin typeface="Garamond" panose="02020404030301010803" pitchFamily="18" charset="0"/>
                <a:ea typeface="Calibri" panose="020F0502020204030204" pitchFamily="34" charset="0"/>
                <a:cs typeface="Times New Roman" panose="02020603050405020304" pitchFamily="18" charset="0"/>
              </a:rPr>
              <a:t>P.O. Box 130</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buNone/>
              <a:tabLst>
                <a:tab pos="-709930" algn="l"/>
                <a:tab pos="-252730" algn="l"/>
                <a:tab pos="204470" algn="l"/>
                <a:tab pos="570230" algn="l"/>
                <a:tab pos="890270" algn="l"/>
                <a:tab pos="1691640" algn="l"/>
                <a:tab pos="2033270" algn="l"/>
                <a:tab pos="3011170" algn="l"/>
                <a:tab pos="4035425" algn="l"/>
                <a:tab pos="4319270" algn="l"/>
                <a:tab pos="4776470" algn="l"/>
                <a:tab pos="5233670" algn="l"/>
              </a:tabLst>
            </a:pPr>
            <a:r>
              <a:rPr lang="en-US" sz="2400" b="1">
                <a:effectLst/>
                <a:latin typeface="Garamond" panose="02020404030301010803" pitchFamily="18" charset="0"/>
                <a:ea typeface="Calibri" panose="020F0502020204030204" pitchFamily="34" charset="0"/>
                <a:cs typeface="Times New Roman" panose="02020603050405020304" pitchFamily="18" charset="0"/>
              </a:rPr>
              <a:t>Tanana, AK 99777</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endParaRPr lang="en-US" sz="2400"/>
          </a:p>
        </p:txBody>
      </p:sp>
    </p:spTree>
    <p:extLst>
      <p:ext uri="{BB962C8B-B14F-4D97-AF65-F5344CB8AC3E}">
        <p14:creationId xmlns:p14="http://schemas.microsoft.com/office/powerpoint/2010/main" val="2657779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448</Words>
  <Application>Microsoft Office PowerPoint</Application>
  <PresentationFormat>Widescreen</PresentationFormat>
  <Paragraphs>42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Garamond</vt:lpstr>
      <vt:lpstr>Office Theme</vt:lpstr>
      <vt:lpstr>MOU Between the Tribe and City</vt:lpstr>
      <vt:lpstr>Why do an MOU?</vt:lpstr>
      <vt:lpstr>Tanana’s MOU</vt:lpstr>
      <vt:lpstr>Tanana Landfill</vt:lpstr>
      <vt:lpstr>PowerPoint Presentation</vt:lpstr>
      <vt:lpstr>PowerPoint Presentation</vt:lpstr>
      <vt:lpstr>Old Permit</vt:lpstr>
      <vt:lpstr>New Permit</vt:lpstr>
      <vt:lpstr>New Permit</vt:lpstr>
      <vt:lpstr>What Happened after the MOU</vt:lpstr>
    </vt:vector>
  </TitlesOfParts>
  <Company>State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DeWilde, Laona (DEC)</dc:creator>
  <cp:lastModifiedBy>DeWilde, Laona (DEC)</cp:lastModifiedBy>
  <cp:revision>6</cp:revision>
  <dcterms:created xsi:type="dcterms:W3CDTF">2025-06-13T19:20:55Z</dcterms:created>
  <dcterms:modified xsi:type="dcterms:W3CDTF">2025-06-13T21:44:56Z</dcterms:modified>
</cp:coreProperties>
</file>